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4"/>
  </p:notesMasterIdLst>
  <p:sldIdLst>
    <p:sldId id="257" r:id="rId2"/>
    <p:sldId id="258" r:id="rId3"/>
    <p:sldId id="333" r:id="rId4"/>
    <p:sldId id="334" r:id="rId5"/>
    <p:sldId id="277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8" r:id="rId17"/>
    <p:sldId id="307" r:id="rId18"/>
    <p:sldId id="306" r:id="rId19"/>
    <p:sldId id="305" r:id="rId20"/>
    <p:sldId id="313" r:id="rId21"/>
    <p:sldId id="312" r:id="rId22"/>
    <p:sldId id="311" r:id="rId23"/>
    <p:sldId id="310" r:id="rId24"/>
    <p:sldId id="314" r:id="rId25"/>
    <p:sldId id="309" r:id="rId26"/>
    <p:sldId id="315" r:id="rId27"/>
    <p:sldId id="294" r:id="rId28"/>
    <p:sldId id="318" r:id="rId29"/>
    <p:sldId id="317" r:id="rId30"/>
    <p:sldId id="322" r:id="rId31"/>
    <p:sldId id="327" r:id="rId32"/>
    <p:sldId id="326" r:id="rId33"/>
    <p:sldId id="325" r:id="rId34"/>
    <p:sldId id="324" r:id="rId35"/>
    <p:sldId id="323" r:id="rId36"/>
    <p:sldId id="328" r:id="rId37"/>
    <p:sldId id="329" r:id="rId38"/>
    <p:sldId id="330" r:id="rId39"/>
    <p:sldId id="331" r:id="rId40"/>
    <p:sldId id="332" r:id="rId41"/>
    <p:sldId id="316" r:id="rId42"/>
    <p:sldId id="293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1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4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4" Type="http://schemas.openxmlformats.org/officeDocument/2006/relationships/image" Target="../media/image34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41.wmf"/><Relationship Id="rId7" Type="http://schemas.openxmlformats.org/officeDocument/2006/relationships/image" Target="../media/image45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image" Target="../media/image48.wmf"/><Relationship Id="rId7" Type="http://schemas.openxmlformats.org/officeDocument/2006/relationships/image" Target="../media/image52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5" Type="http://schemas.openxmlformats.org/officeDocument/2006/relationships/image" Target="../media/image50.wmf"/><Relationship Id="rId10" Type="http://schemas.openxmlformats.org/officeDocument/2006/relationships/image" Target="../media/image55.wmf"/><Relationship Id="rId4" Type="http://schemas.openxmlformats.org/officeDocument/2006/relationships/image" Target="../media/image49.wmf"/><Relationship Id="rId9" Type="http://schemas.openxmlformats.org/officeDocument/2006/relationships/image" Target="../media/image54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image" Target="../media/image59.wmf"/><Relationship Id="rId7" Type="http://schemas.openxmlformats.org/officeDocument/2006/relationships/image" Target="../media/image63.wmf"/><Relationship Id="rId12" Type="http://schemas.openxmlformats.org/officeDocument/2006/relationships/image" Target="../media/image68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11" Type="http://schemas.openxmlformats.org/officeDocument/2006/relationships/image" Target="../media/image67.wmf"/><Relationship Id="rId5" Type="http://schemas.openxmlformats.org/officeDocument/2006/relationships/image" Target="../media/image61.wmf"/><Relationship Id="rId10" Type="http://schemas.openxmlformats.org/officeDocument/2006/relationships/image" Target="../media/image66.wmf"/><Relationship Id="rId4" Type="http://schemas.openxmlformats.org/officeDocument/2006/relationships/image" Target="../media/image60.wmf"/><Relationship Id="rId9" Type="http://schemas.openxmlformats.org/officeDocument/2006/relationships/image" Target="../media/image65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3" Type="http://schemas.openxmlformats.org/officeDocument/2006/relationships/image" Target="../media/image71.wmf"/><Relationship Id="rId7" Type="http://schemas.openxmlformats.org/officeDocument/2006/relationships/image" Target="../media/image75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Relationship Id="rId6" Type="http://schemas.openxmlformats.org/officeDocument/2006/relationships/image" Target="../media/image74.wmf"/><Relationship Id="rId5" Type="http://schemas.openxmlformats.org/officeDocument/2006/relationships/image" Target="../media/image73.wmf"/><Relationship Id="rId10" Type="http://schemas.openxmlformats.org/officeDocument/2006/relationships/image" Target="../media/image78.wmf"/><Relationship Id="rId4" Type="http://schemas.openxmlformats.org/officeDocument/2006/relationships/image" Target="../media/image72.wmf"/><Relationship Id="rId9" Type="http://schemas.openxmlformats.org/officeDocument/2006/relationships/image" Target="../media/image77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13" Type="http://schemas.openxmlformats.org/officeDocument/2006/relationships/image" Target="../media/image93.wmf"/><Relationship Id="rId18" Type="http://schemas.openxmlformats.org/officeDocument/2006/relationships/image" Target="../media/image98.wmf"/><Relationship Id="rId3" Type="http://schemas.openxmlformats.org/officeDocument/2006/relationships/image" Target="../media/image83.wmf"/><Relationship Id="rId21" Type="http://schemas.openxmlformats.org/officeDocument/2006/relationships/image" Target="../media/image101.wmf"/><Relationship Id="rId7" Type="http://schemas.openxmlformats.org/officeDocument/2006/relationships/image" Target="../media/image87.wmf"/><Relationship Id="rId12" Type="http://schemas.openxmlformats.org/officeDocument/2006/relationships/image" Target="../media/image92.wmf"/><Relationship Id="rId17" Type="http://schemas.openxmlformats.org/officeDocument/2006/relationships/image" Target="../media/image97.wmf"/><Relationship Id="rId2" Type="http://schemas.openxmlformats.org/officeDocument/2006/relationships/image" Target="../media/image82.wmf"/><Relationship Id="rId16" Type="http://schemas.openxmlformats.org/officeDocument/2006/relationships/image" Target="../media/image96.wmf"/><Relationship Id="rId20" Type="http://schemas.openxmlformats.org/officeDocument/2006/relationships/image" Target="../media/image100.wmf"/><Relationship Id="rId1" Type="http://schemas.openxmlformats.org/officeDocument/2006/relationships/image" Target="../media/image81.wmf"/><Relationship Id="rId6" Type="http://schemas.openxmlformats.org/officeDocument/2006/relationships/image" Target="../media/image86.wmf"/><Relationship Id="rId11" Type="http://schemas.openxmlformats.org/officeDocument/2006/relationships/image" Target="../media/image91.wmf"/><Relationship Id="rId5" Type="http://schemas.openxmlformats.org/officeDocument/2006/relationships/image" Target="../media/image85.wmf"/><Relationship Id="rId15" Type="http://schemas.openxmlformats.org/officeDocument/2006/relationships/image" Target="../media/image95.wmf"/><Relationship Id="rId10" Type="http://schemas.openxmlformats.org/officeDocument/2006/relationships/image" Target="../media/image90.wmf"/><Relationship Id="rId19" Type="http://schemas.openxmlformats.org/officeDocument/2006/relationships/image" Target="../media/image99.wmf"/><Relationship Id="rId4" Type="http://schemas.openxmlformats.org/officeDocument/2006/relationships/image" Target="../media/image84.wmf"/><Relationship Id="rId9" Type="http://schemas.openxmlformats.org/officeDocument/2006/relationships/image" Target="../media/image89.wmf"/><Relationship Id="rId14" Type="http://schemas.openxmlformats.org/officeDocument/2006/relationships/image" Target="../media/image94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wmf"/><Relationship Id="rId3" Type="http://schemas.openxmlformats.org/officeDocument/2006/relationships/image" Target="../media/image104.wmf"/><Relationship Id="rId7" Type="http://schemas.openxmlformats.org/officeDocument/2006/relationships/image" Target="../media/image108.wmf"/><Relationship Id="rId2" Type="http://schemas.openxmlformats.org/officeDocument/2006/relationships/image" Target="../media/image103.wmf"/><Relationship Id="rId1" Type="http://schemas.openxmlformats.org/officeDocument/2006/relationships/image" Target="../media/image102.wmf"/><Relationship Id="rId6" Type="http://schemas.openxmlformats.org/officeDocument/2006/relationships/image" Target="../media/image107.wmf"/><Relationship Id="rId5" Type="http://schemas.openxmlformats.org/officeDocument/2006/relationships/image" Target="../media/image106.wmf"/><Relationship Id="rId10" Type="http://schemas.openxmlformats.org/officeDocument/2006/relationships/image" Target="../media/image111.wmf"/><Relationship Id="rId4" Type="http://schemas.openxmlformats.org/officeDocument/2006/relationships/image" Target="../media/image105.wmf"/><Relationship Id="rId9" Type="http://schemas.openxmlformats.org/officeDocument/2006/relationships/image" Target="../media/image110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wmf"/><Relationship Id="rId3" Type="http://schemas.openxmlformats.org/officeDocument/2006/relationships/image" Target="../media/image114.wmf"/><Relationship Id="rId7" Type="http://schemas.openxmlformats.org/officeDocument/2006/relationships/image" Target="../media/image118.wmf"/><Relationship Id="rId2" Type="http://schemas.openxmlformats.org/officeDocument/2006/relationships/image" Target="../media/image113.wmf"/><Relationship Id="rId1" Type="http://schemas.openxmlformats.org/officeDocument/2006/relationships/image" Target="../media/image112.wmf"/><Relationship Id="rId6" Type="http://schemas.openxmlformats.org/officeDocument/2006/relationships/image" Target="../media/image117.wmf"/><Relationship Id="rId5" Type="http://schemas.openxmlformats.org/officeDocument/2006/relationships/image" Target="../media/image116.wmf"/><Relationship Id="rId10" Type="http://schemas.openxmlformats.org/officeDocument/2006/relationships/image" Target="../media/image121.wmf"/><Relationship Id="rId4" Type="http://schemas.openxmlformats.org/officeDocument/2006/relationships/image" Target="../media/image115.wmf"/><Relationship Id="rId9" Type="http://schemas.openxmlformats.org/officeDocument/2006/relationships/image" Target="../media/image120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wmf"/><Relationship Id="rId1" Type="http://schemas.openxmlformats.org/officeDocument/2006/relationships/image" Target="../media/image1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090849-A7FF-4959-8F13-E9E3A4D15D2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680C6B-19F2-4CBD-B5B4-FA27EEB8C7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667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060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691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17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95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5585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2244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481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8655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2914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6861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681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9981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460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856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9113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6118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747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3514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6504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3882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4161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C3757-29D6-47C9-BC81-998859A2F212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855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841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236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535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839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123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455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516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105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140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574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79B1-B4A5-4E8A-B073-4637BBE7B8E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649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179B1-B4A5-4E8A-B073-4637BBE7B8EE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91DAF-B26E-42AB-8630-0C2721106A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05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Electrical_telegraph" TargetMode="External"/><Relationship Id="rId13" Type="http://schemas.openxmlformats.org/officeDocument/2006/relationships/hyperlink" Target="https://en.wikipedia.org/wiki/Cable_television" TargetMode="External"/><Relationship Id="rId18" Type="http://schemas.openxmlformats.org/officeDocument/2006/relationships/hyperlink" Target="https://en.wikipedia.org/wiki/Distributed-element_circuit" TargetMode="External"/><Relationship Id="rId3" Type="http://schemas.openxmlformats.org/officeDocument/2006/relationships/hyperlink" Target="https://en.wikipedia.org/wiki/Electromagnetic_wave" TargetMode="External"/><Relationship Id="rId7" Type="http://schemas.openxmlformats.org/officeDocument/2006/relationships/hyperlink" Target="https://en.wikipedia.org/wiki/Telegrapher's_equations" TargetMode="External"/><Relationship Id="rId12" Type="http://schemas.openxmlformats.org/officeDocument/2006/relationships/hyperlink" Target="https://en.wikipedia.org/wiki/Antenna_(radio)" TargetMode="External"/><Relationship Id="rId17" Type="http://schemas.openxmlformats.org/officeDocument/2006/relationships/hyperlink" Target="https://en.wikipedia.org/wiki/Planar_transmission_line" TargetMode="External"/><Relationship Id="rId2" Type="http://schemas.openxmlformats.org/officeDocument/2006/relationships/hyperlink" Target="https://en.wikipedia.org/wiki/Electrical_engineering" TargetMode="External"/><Relationship Id="rId16" Type="http://schemas.openxmlformats.org/officeDocument/2006/relationships/hyperlink" Target="https://en.wikipedia.org/wiki/Distributed-element_filter" TargetMode="External"/><Relationship Id="rId20" Type="http://schemas.openxmlformats.org/officeDocument/2006/relationships/hyperlink" Target="https://en.wikipedia.org/wiki/Inducto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Wavelength" TargetMode="External"/><Relationship Id="rId11" Type="http://schemas.openxmlformats.org/officeDocument/2006/relationships/hyperlink" Target="https://en.wikipedia.org/wiki/Radio_receiver" TargetMode="External"/><Relationship Id="rId5" Type="http://schemas.openxmlformats.org/officeDocument/2006/relationships/hyperlink" Target="https://en.wikipedia.org/wiki/Radio-frequency_engineering" TargetMode="External"/><Relationship Id="rId15" Type="http://schemas.openxmlformats.org/officeDocument/2006/relationships/hyperlink" Target="https://en.wikipedia.org/wiki/Bus_(computing)" TargetMode="External"/><Relationship Id="rId10" Type="http://schemas.openxmlformats.org/officeDocument/2006/relationships/hyperlink" Target="https://en.wikipedia.org/wiki/Transmitter" TargetMode="External"/><Relationship Id="rId19" Type="http://schemas.openxmlformats.org/officeDocument/2006/relationships/hyperlink" Target="https://en.wikipedia.org/wiki/Capacitor" TargetMode="External"/><Relationship Id="rId4" Type="http://schemas.openxmlformats.org/officeDocument/2006/relationships/hyperlink" Target="https://en.wikipedia.org/wiki/Wave" TargetMode="External"/><Relationship Id="rId9" Type="http://schemas.openxmlformats.org/officeDocument/2006/relationships/hyperlink" Target="https://en.wikipedia.org/wiki/Submarine_telegraph_cable" TargetMode="External"/><Relationship Id="rId14" Type="http://schemas.openxmlformats.org/officeDocument/2006/relationships/hyperlink" Target="https://en.wikipedia.org/wiki/Trunking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Impedance_matching" TargetMode="External"/><Relationship Id="rId13" Type="http://schemas.openxmlformats.org/officeDocument/2006/relationships/hyperlink" Target="https://en.wikipedia.org/wiki/Waveguide" TargetMode="External"/><Relationship Id="rId3" Type="http://schemas.openxmlformats.org/officeDocument/2006/relationships/hyperlink" Target="https://en.wikipedia.org/wiki/Audio_signal" TargetMode="External"/><Relationship Id="rId7" Type="http://schemas.openxmlformats.org/officeDocument/2006/relationships/hyperlink" Target="https://en.wikipedia.org/wiki/Electrical_connector" TargetMode="External"/><Relationship Id="rId12" Type="http://schemas.openxmlformats.org/officeDocument/2006/relationships/hyperlink" Target="https://en.wikipedia.org/wiki/Microwave" TargetMode="External"/><Relationship Id="rId17" Type="http://schemas.openxmlformats.org/officeDocument/2006/relationships/hyperlink" Target="https://en.wikipedia.org/wiki/Optics" TargetMode="External"/><Relationship Id="rId2" Type="http://schemas.openxmlformats.org/officeDocument/2006/relationships/hyperlink" Target="https://en.wikipedia.org/wiki/Alternating_current" TargetMode="External"/><Relationship Id="rId16" Type="http://schemas.openxmlformats.org/officeDocument/2006/relationships/hyperlink" Target="https://en.wikipedia.org/wiki/Visible_spectru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RF_current" TargetMode="External"/><Relationship Id="rId11" Type="http://schemas.openxmlformats.org/officeDocument/2006/relationships/hyperlink" Target="https://en.wikipedia.org/wiki/Wavelength" TargetMode="External"/><Relationship Id="rId5" Type="http://schemas.openxmlformats.org/officeDocument/2006/relationships/hyperlink" Target="https://en.wikipedia.org/wiki/Radio_wave" TargetMode="External"/><Relationship Id="rId15" Type="http://schemas.openxmlformats.org/officeDocument/2006/relationships/hyperlink" Target="https://en.wikipedia.org/wiki/Infrared" TargetMode="External"/><Relationship Id="rId10" Type="http://schemas.openxmlformats.org/officeDocument/2006/relationships/hyperlink" Target="https://en.wikipedia.org/wiki/Electrical_impedance" TargetMode="External"/><Relationship Id="rId4" Type="http://schemas.openxmlformats.org/officeDocument/2006/relationships/hyperlink" Target="https://en.wikipedia.org/wiki/Radio_frequency" TargetMode="External"/><Relationship Id="rId9" Type="http://schemas.openxmlformats.org/officeDocument/2006/relationships/hyperlink" Target="https://en.wikipedia.org/wiki/Characteristic_impedance" TargetMode="External"/><Relationship Id="rId14" Type="http://schemas.openxmlformats.org/officeDocument/2006/relationships/hyperlink" Target="https://en.wikipedia.org/wiki/Terahertz_radiation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raungresham.com/transmission-lines/american-electric-power-company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6.wmf"/><Relationship Id="rId10" Type="http://schemas.openxmlformats.org/officeDocument/2006/relationships/image" Target="../media/image9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1.wmf"/><Relationship Id="rId12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11" Type="http://schemas.openxmlformats.org/officeDocument/2006/relationships/oleObject" Target="../embeddings/oleObject7.bin"/><Relationship Id="rId5" Type="http://schemas.openxmlformats.org/officeDocument/2006/relationships/image" Target="../media/image10.wmf"/><Relationship Id="rId10" Type="http://schemas.openxmlformats.org/officeDocument/2006/relationships/image" Target="../media/image14.jpeg"/><Relationship Id="rId4" Type="http://schemas.openxmlformats.org/officeDocument/2006/relationships/oleObject" Target="../embeddings/oleObject4.bin"/><Relationship Id="rId9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8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13" Type="http://schemas.openxmlformats.org/officeDocument/2006/relationships/image" Target="../media/image21.wmf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8.wmf"/><Relationship Id="rId12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1.bin"/><Relationship Id="rId11" Type="http://schemas.openxmlformats.org/officeDocument/2006/relationships/image" Target="../media/image20.wmf"/><Relationship Id="rId5" Type="http://schemas.openxmlformats.org/officeDocument/2006/relationships/image" Target="../media/image17.wmf"/><Relationship Id="rId10" Type="http://schemas.openxmlformats.org/officeDocument/2006/relationships/oleObject" Target="../embeddings/oleObject13.bin"/><Relationship Id="rId4" Type="http://schemas.openxmlformats.org/officeDocument/2006/relationships/oleObject" Target="../embeddings/oleObject10.bin"/><Relationship Id="rId9" Type="http://schemas.openxmlformats.org/officeDocument/2006/relationships/image" Target="../media/image19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image" Target="../media/image27.wmf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4.wmf"/><Relationship Id="rId12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26.wmf"/><Relationship Id="rId5" Type="http://schemas.openxmlformats.org/officeDocument/2006/relationships/image" Target="../media/image23.wmf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5.wmf"/><Relationship Id="rId14" Type="http://schemas.openxmlformats.org/officeDocument/2006/relationships/oleObject" Target="../embeddings/oleObject20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13" Type="http://schemas.openxmlformats.org/officeDocument/2006/relationships/image" Target="../media/image33.wmf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25.bin"/><Relationship Id="rId17" Type="http://schemas.openxmlformats.org/officeDocument/2006/relationships/image" Target="../media/image35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7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2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5" Type="http://schemas.openxmlformats.org/officeDocument/2006/relationships/image" Target="../media/image34.wmf"/><Relationship Id="rId10" Type="http://schemas.openxmlformats.org/officeDocument/2006/relationships/oleObject" Target="../embeddings/oleObject24.bin"/><Relationship Id="rId4" Type="http://schemas.openxmlformats.org/officeDocument/2006/relationships/oleObject" Target="../embeddings/oleObject21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26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13" Type="http://schemas.openxmlformats.org/officeDocument/2006/relationships/oleObject" Target="../embeddings/oleObject31.bin"/><Relationship Id="rId3" Type="http://schemas.openxmlformats.org/officeDocument/2006/relationships/notesSlide" Target="../notesSlides/notesSlide12.xml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3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6.wmf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40.png"/><Relationship Id="rId4" Type="http://schemas.openxmlformats.org/officeDocument/2006/relationships/image" Target="../media/image38.jpeg"/><Relationship Id="rId9" Type="http://schemas.openxmlformats.org/officeDocument/2006/relationships/image" Target="../media/image39.png"/><Relationship Id="rId14" Type="http://schemas.openxmlformats.org/officeDocument/2006/relationships/image" Target="../media/image34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13" Type="http://schemas.openxmlformats.org/officeDocument/2006/relationships/image" Target="../media/image42.wmf"/><Relationship Id="rId18" Type="http://schemas.openxmlformats.org/officeDocument/2006/relationships/oleObject" Target="../embeddings/oleObject38.bin"/><Relationship Id="rId3" Type="http://schemas.openxmlformats.org/officeDocument/2006/relationships/notesSlide" Target="../notesSlides/notesSlide13.xml"/><Relationship Id="rId21" Type="http://schemas.openxmlformats.org/officeDocument/2006/relationships/oleObject" Target="../embeddings/oleObject39.bin"/><Relationship Id="rId7" Type="http://schemas.openxmlformats.org/officeDocument/2006/relationships/oleObject" Target="../embeddings/oleObject33.bin"/><Relationship Id="rId12" Type="http://schemas.openxmlformats.org/officeDocument/2006/relationships/oleObject" Target="../embeddings/oleObject35.bin"/><Relationship Id="rId17" Type="http://schemas.openxmlformats.org/officeDocument/2006/relationships/image" Target="../media/image44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7.bin"/><Relationship Id="rId20" Type="http://schemas.openxmlformats.org/officeDocument/2006/relationships/image" Target="../media/image50.png"/><Relationship Id="rId1" Type="http://schemas.openxmlformats.org/officeDocument/2006/relationships/vmlDrawing" Target="../drawings/vmlDrawing8.vml"/><Relationship Id="rId6" Type="http://schemas.openxmlformats.org/officeDocument/2006/relationships/image" Target="../media/image39.wmf"/><Relationship Id="rId11" Type="http://schemas.openxmlformats.org/officeDocument/2006/relationships/image" Target="../media/image41.wmf"/><Relationship Id="rId5" Type="http://schemas.openxmlformats.org/officeDocument/2006/relationships/oleObject" Target="../embeddings/oleObject32.bin"/><Relationship Id="rId15" Type="http://schemas.openxmlformats.org/officeDocument/2006/relationships/image" Target="../media/image43.wmf"/><Relationship Id="rId10" Type="http://schemas.openxmlformats.org/officeDocument/2006/relationships/oleObject" Target="../embeddings/oleObject34.bin"/><Relationship Id="rId19" Type="http://schemas.openxmlformats.org/officeDocument/2006/relationships/image" Target="../media/image45.wmf"/><Relationship Id="rId4" Type="http://schemas.openxmlformats.org/officeDocument/2006/relationships/image" Target="../media/image48.png"/><Relationship Id="rId9" Type="http://schemas.openxmlformats.org/officeDocument/2006/relationships/image" Target="../media/image49.png"/><Relationship Id="rId14" Type="http://schemas.openxmlformats.org/officeDocument/2006/relationships/oleObject" Target="../embeddings/oleObject36.bin"/><Relationship Id="rId22" Type="http://schemas.openxmlformats.org/officeDocument/2006/relationships/image" Target="../media/image34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13" Type="http://schemas.openxmlformats.org/officeDocument/2006/relationships/oleObject" Target="../embeddings/oleObject44.bin"/><Relationship Id="rId18" Type="http://schemas.openxmlformats.org/officeDocument/2006/relationships/image" Target="../media/image52.wmf"/><Relationship Id="rId26" Type="http://schemas.openxmlformats.org/officeDocument/2006/relationships/image" Target="../media/image63.png"/><Relationship Id="rId3" Type="http://schemas.openxmlformats.org/officeDocument/2006/relationships/notesSlide" Target="../notesSlides/notesSlide14.xml"/><Relationship Id="rId21" Type="http://schemas.openxmlformats.org/officeDocument/2006/relationships/oleObject" Target="../embeddings/oleObject48.bin"/><Relationship Id="rId7" Type="http://schemas.openxmlformats.org/officeDocument/2006/relationships/oleObject" Target="../embeddings/oleObject41.bin"/><Relationship Id="rId12" Type="http://schemas.openxmlformats.org/officeDocument/2006/relationships/image" Target="../media/image49.wmf"/><Relationship Id="rId17" Type="http://schemas.openxmlformats.org/officeDocument/2006/relationships/oleObject" Target="../embeddings/oleObject46.bin"/><Relationship Id="rId25" Type="http://schemas.openxmlformats.org/officeDocument/2006/relationships/image" Target="../media/image55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1.wmf"/><Relationship Id="rId20" Type="http://schemas.openxmlformats.org/officeDocument/2006/relationships/image" Target="../media/image53.w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46.wmf"/><Relationship Id="rId11" Type="http://schemas.openxmlformats.org/officeDocument/2006/relationships/oleObject" Target="../embeddings/oleObject43.bin"/><Relationship Id="rId24" Type="http://schemas.openxmlformats.org/officeDocument/2006/relationships/oleObject" Target="../embeddings/oleObject49.bin"/><Relationship Id="rId5" Type="http://schemas.openxmlformats.org/officeDocument/2006/relationships/oleObject" Target="../embeddings/oleObject40.bin"/><Relationship Id="rId15" Type="http://schemas.openxmlformats.org/officeDocument/2006/relationships/oleObject" Target="../embeddings/oleObject45.bin"/><Relationship Id="rId23" Type="http://schemas.openxmlformats.org/officeDocument/2006/relationships/image" Target="../media/image62.png"/><Relationship Id="rId10" Type="http://schemas.openxmlformats.org/officeDocument/2006/relationships/image" Target="../media/image48.wmf"/><Relationship Id="rId19" Type="http://schemas.openxmlformats.org/officeDocument/2006/relationships/oleObject" Target="../embeddings/oleObject47.bin"/><Relationship Id="rId4" Type="http://schemas.openxmlformats.org/officeDocument/2006/relationships/image" Target="../media/image56.jpeg"/><Relationship Id="rId9" Type="http://schemas.openxmlformats.org/officeDocument/2006/relationships/oleObject" Target="../embeddings/oleObject42.bin"/><Relationship Id="rId14" Type="http://schemas.openxmlformats.org/officeDocument/2006/relationships/image" Target="../media/image50.wmf"/><Relationship Id="rId22" Type="http://schemas.openxmlformats.org/officeDocument/2006/relationships/image" Target="../media/image54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13" Type="http://schemas.openxmlformats.org/officeDocument/2006/relationships/image" Target="../media/image61.wmf"/><Relationship Id="rId18" Type="http://schemas.openxmlformats.org/officeDocument/2006/relationships/oleObject" Target="../embeddings/oleObject57.bin"/><Relationship Id="rId26" Type="http://schemas.openxmlformats.org/officeDocument/2006/relationships/oleObject" Target="../embeddings/oleObject61.bin"/><Relationship Id="rId3" Type="http://schemas.openxmlformats.org/officeDocument/2006/relationships/notesSlide" Target="../notesSlides/notesSlide15.xml"/><Relationship Id="rId21" Type="http://schemas.openxmlformats.org/officeDocument/2006/relationships/oleObject" Target="../embeddings/oleObject58.bin"/><Relationship Id="rId7" Type="http://schemas.openxmlformats.org/officeDocument/2006/relationships/image" Target="../media/image58.wmf"/><Relationship Id="rId12" Type="http://schemas.openxmlformats.org/officeDocument/2006/relationships/oleObject" Target="../embeddings/oleObject54.bin"/><Relationship Id="rId17" Type="http://schemas.openxmlformats.org/officeDocument/2006/relationships/image" Target="../media/image63.wmf"/><Relationship Id="rId25" Type="http://schemas.openxmlformats.org/officeDocument/2006/relationships/image" Target="../media/image66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6.bin"/><Relationship Id="rId20" Type="http://schemas.openxmlformats.org/officeDocument/2006/relationships/image" Target="../media/image76.png"/><Relationship Id="rId29" Type="http://schemas.openxmlformats.org/officeDocument/2006/relationships/image" Target="../media/image68.wmf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51.bin"/><Relationship Id="rId11" Type="http://schemas.openxmlformats.org/officeDocument/2006/relationships/image" Target="../media/image60.wmf"/><Relationship Id="rId24" Type="http://schemas.openxmlformats.org/officeDocument/2006/relationships/oleObject" Target="../embeddings/oleObject60.bin"/><Relationship Id="rId5" Type="http://schemas.openxmlformats.org/officeDocument/2006/relationships/image" Target="../media/image57.wmf"/><Relationship Id="rId15" Type="http://schemas.openxmlformats.org/officeDocument/2006/relationships/image" Target="../media/image62.wmf"/><Relationship Id="rId23" Type="http://schemas.openxmlformats.org/officeDocument/2006/relationships/oleObject" Target="../embeddings/oleObject59.bin"/><Relationship Id="rId28" Type="http://schemas.openxmlformats.org/officeDocument/2006/relationships/oleObject" Target="../embeddings/oleObject62.bin"/><Relationship Id="rId10" Type="http://schemas.openxmlformats.org/officeDocument/2006/relationships/oleObject" Target="../embeddings/oleObject53.bin"/><Relationship Id="rId19" Type="http://schemas.openxmlformats.org/officeDocument/2006/relationships/image" Target="../media/image64.wmf"/><Relationship Id="rId4" Type="http://schemas.openxmlformats.org/officeDocument/2006/relationships/oleObject" Target="../embeddings/oleObject50.bin"/><Relationship Id="rId9" Type="http://schemas.openxmlformats.org/officeDocument/2006/relationships/image" Target="../media/image59.wmf"/><Relationship Id="rId14" Type="http://schemas.openxmlformats.org/officeDocument/2006/relationships/oleObject" Target="../embeddings/oleObject55.bin"/><Relationship Id="rId22" Type="http://schemas.openxmlformats.org/officeDocument/2006/relationships/image" Target="../media/image65.wmf"/><Relationship Id="rId27" Type="http://schemas.openxmlformats.org/officeDocument/2006/relationships/image" Target="../media/image67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.bin"/><Relationship Id="rId13" Type="http://schemas.openxmlformats.org/officeDocument/2006/relationships/image" Target="../media/image73.wmf"/><Relationship Id="rId18" Type="http://schemas.openxmlformats.org/officeDocument/2006/relationships/oleObject" Target="../embeddings/oleObject70.bin"/><Relationship Id="rId3" Type="http://schemas.openxmlformats.org/officeDocument/2006/relationships/notesSlide" Target="../notesSlides/notesSlide16.xml"/><Relationship Id="rId21" Type="http://schemas.openxmlformats.org/officeDocument/2006/relationships/image" Target="../media/image77.wmf"/><Relationship Id="rId7" Type="http://schemas.openxmlformats.org/officeDocument/2006/relationships/image" Target="../media/image70.wmf"/><Relationship Id="rId12" Type="http://schemas.openxmlformats.org/officeDocument/2006/relationships/oleObject" Target="../embeddings/oleObject67.bin"/><Relationship Id="rId17" Type="http://schemas.openxmlformats.org/officeDocument/2006/relationships/image" Target="../media/image75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9.bin"/><Relationship Id="rId20" Type="http://schemas.openxmlformats.org/officeDocument/2006/relationships/oleObject" Target="../embeddings/oleObject71.bin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64.bin"/><Relationship Id="rId11" Type="http://schemas.openxmlformats.org/officeDocument/2006/relationships/image" Target="../media/image72.wmf"/><Relationship Id="rId5" Type="http://schemas.openxmlformats.org/officeDocument/2006/relationships/image" Target="../media/image69.wmf"/><Relationship Id="rId15" Type="http://schemas.openxmlformats.org/officeDocument/2006/relationships/image" Target="../media/image74.wmf"/><Relationship Id="rId23" Type="http://schemas.openxmlformats.org/officeDocument/2006/relationships/image" Target="../media/image78.wmf"/><Relationship Id="rId10" Type="http://schemas.openxmlformats.org/officeDocument/2006/relationships/oleObject" Target="../embeddings/oleObject66.bin"/><Relationship Id="rId19" Type="http://schemas.openxmlformats.org/officeDocument/2006/relationships/image" Target="../media/image76.wmf"/><Relationship Id="rId4" Type="http://schemas.openxmlformats.org/officeDocument/2006/relationships/oleObject" Target="../embeddings/oleObject63.bin"/><Relationship Id="rId9" Type="http://schemas.openxmlformats.org/officeDocument/2006/relationships/image" Target="../media/image71.wmf"/><Relationship Id="rId14" Type="http://schemas.openxmlformats.org/officeDocument/2006/relationships/oleObject" Target="../embeddings/oleObject68.bin"/><Relationship Id="rId22" Type="http://schemas.openxmlformats.org/officeDocument/2006/relationships/oleObject" Target="../embeddings/oleObject72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5.wmf"/><Relationship Id="rId18" Type="http://schemas.openxmlformats.org/officeDocument/2006/relationships/oleObject" Target="../embeddings/oleObject80.bin"/><Relationship Id="rId26" Type="http://schemas.openxmlformats.org/officeDocument/2006/relationships/oleObject" Target="../embeddings/oleObject84.bin"/><Relationship Id="rId39" Type="http://schemas.openxmlformats.org/officeDocument/2006/relationships/image" Target="../media/image98.wmf"/><Relationship Id="rId21" Type="http://schemas.openxmlformats.org/officeDocument/2006/relationships/image" Target="../media/image89.wmf"/><Relationship Id="rId34" Type="http://schemas.openxmlformats.org/officeDocument/2006/relationships/oleObject" Target="../embeddings/oleObject88.bin"/><Relationship Id="rId42" Type="http://schemas.openxmlformats.org/officeDocument/2006/relationships/oleObject" Target="../embeddings/oleObject92.bin"/><Relationship Id="rId7" Type="http://schemas.openxmlformats.org/officeDocument/2006/relationships/image" Target="../media/image82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9.bin"/><Relationship Id="rId29" Type="http://schemas.openxmlformats.org/officeDocument/2006/relationships/image" Target="../media/image93.wmf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74.bin"/><Relationship Id="rId11" Type="http://schemas.openxmlformats.org/officeDocument/2006/relationships/image" Target="../media/image84.wmf"/><Relationship Id="rId24" Type="http://schemas.openxmlformats.org/officeDocument/2006/relationships/oleObject" Target="../embeddings/oleObject83.bin"/><Relationship Id="rId32" Type="http://schemas.openxmlformats.org/officeDocument/2006/relationships/oleObject" Target="../embeddings/oleObject87.bin"/><Relationship Id="rId37" Type="http://schemas.openxmlformats.org/officeDocument/2006/relationships/image" Target="../media/image97.wmf"/><Relationship Id="rId40" Type="http://schemas.openxmlformats.org/officeDocument/2006/relationships/oleObject" Target="../embeddings/oleObject91.bin"/><Relationship Id="rId45" Type="http://schemas.openxmlformats.org/officeDocument/2006/relationships/image" Target="../media/image101.wmf"/><Relationship Id="rId5" Type="http://schemas.openxmlformats.org/officeDocument/2006/relationships/image" Target="../media/image81.wmf"/><Relationship Id="rId15" Type="http://schemas.openxmlformats.org/officeDocument/2006/relationships/image" Target="../media/image86.wmf"/><Relationship Id="rId23" Type="http://schemas.openxmlformats.org/officeDocument/2006/relationships/image" Target="../media/image90.wmf"/><Relationship Id="rId28" Type="http://schemas.openxmlformats.org/officeDocument/2006/relationships/oleObject" Target="../embeddings/oleObject85.bin"/><Relationship Id="rId36" Type="http://schemas.openxmlformats.org/officeDocument/2006/relationships/oleObject" Target="../embeddings/oleObject89.bin"/><Relationship Id="rId10" Type="http://schemas.openxmlformats.org/officeDocument/2006/relationships/oleObject" Target="../embeddings/oleObject76.bin"/><Relationship Id="rId19" Type="http://schemas.openxmlformats.org/officeDocument/2006/relationships/image" Target="../media/image88.wmf"/><Relationship Id="rId31" Type="http://schemas.openxmlformats.org/officeDocument/2006/relationships/image" Target="../media/image94.wmf"/><Relationship Id="rId44" Type="http://schemas.openxmlformats.org/officeDocument/2006/relationships/oleObject" Target="../embeddings/oleObject93.bin"/><Relationship Id="rId4" Type="http://schemas.openxmlformats.org/officeDocument/2006/relationships/oleObject" Target="../embeddings/oleObject73.bin"/><Relationship Id="rId9" Type="http://schemas.openxmlformats.org/officeDocument/2006/relationships/image" Target="../media/image83.wmf"/><Relationship Id="rId14" Type="http://schemas.openxmlformats.org/officeDocument/2006/relationships/oleObject" Target="../embeddings/oleObject78.bin"/><Relationship Id="rId22" Type="http://schemas.openxmlformats.org/officeDocument/2006/relationships/oleObject" Target="../embeddings/oleObject82.bin"/><Relationship Id="rId27" Type="http://schemas.openxmlformats.org/officeDocument/2006/relationships/image" Target="../media/image92.wmf"/><Relationship Id="rId30" Type="http://schemas.openxmlformats.org/officeDocument/2006/relationships/oleObject" Target="../embeddings/oleObject86.bin"/><Relationship Id="rId35" Type="http://schemas.openxmlformats.org/officeDocument/2006/relationships/image" Target="../media/image96.wmf"/><Relationship Id="rId43" Type="http://schemas.openxmlformats.org/officeDocument/2006/relationships/image" Target="../media/image100.wmf"/><Relationship Id="rId8" Type="http://schemas.openxmlformats.org/officeDocument/2006/relationships/oleObject" Target="../embeddings/oleObject75.bin"/><Relationship Id="rId3" Type="http://schemas.openxmlformats.org/officeDocument/2006/relationships/notesSlide" Target="../notesSlides/notesSlide19.xml"/><Relationship Id="rId12" Type="http://schemas.openxmlformats.org/officeDocument/2006/relationships/oleObject" Target="../embeddings/oleObject77.bin"/><Relationship Id="rId17" Type="http://schemas.openxmlformats.org/officeDocument/2006/relationships/image" Target="../media/image87.wmf"/><Relationship Id="rId25" Type="http://schemas.openxmlformats.org/officeDocument/2006/relationships/image" Target="../media/image91.wmf"/><Relationship Id="rId33" Type="http://schemas.openxmlformats.org/officeDocument/2006/relationships/image" Target="../media/image95.wmf"/><Relationship Id="rId38" Type="http://schemas.openxmlformats.org/officeDocument/2006/relationships/oleObject" Target="../embeddings/oleObject90.bin"/><Relationship Id="rId20" Type="http://schemas.openxmlformats.org/officeDocument/2006/relationships/oleObject" Target="../embeddings/oleObject81.bin"/><Relationship Id="rId41" Type="http://schemas.openxmlformats.org/officeDocument/2006/relationships/image" Target="../media/image99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6.bin"/><Relationship Id="rId13" Type="http://schemas.openxmlformats.org/officeDocument/2006/relationships/image" Target="../media/image106.wmf"/><Relationship Id="rId18" Type="http://schemas.openxmlformats.org/officeDocument/2006/relationships/oleObject" Target="../embeddings/oleObject101.bin"/><Relationship Id="rId3" Type="http://schemas.openxmlformats.org/officeDocument/2006/relationships/notesSlide" Target="../notesSlides/notesSlide20.xml"/><Relationship Id="rId21" Type="http://schemas.openxmlformats.org/officeDocument/2006/relationships/image" Target="../media/image110.wmf"/><Relationship Id="rId7" Type="http://schemas.openxmlformats.org/officeDocument/2006/relationships/image" Target="../media/image103.wmf"/><Relationship Id="rId12" Type="http://schemas.openxmlformats.org/officeDocument/2006/relationships/oleObject" Target="../embeddings/oleObject98.bin"/><Relationship Id="rId17" Type="http://schemas.openxmlformats.org/officeDocument/2006/relationships/image" Target="../media/image108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00.bin"/><Relationship Id="rId20" Type="http://schemas.openxmlformats.org/officeDocument/2006/relationships/oleObject" Target="../embeddings/oleObject102.bin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95.bin"/><Relationship Id="rId11" Type="http://schemas.openxmlformats.org/officeDocument/2006/relationships/image" Target="../media/image105.wmf"/><Relationship Id="rId24" Type="http://schemas.openxmlformats.org/officeDocument/2006/relationships/image" Target="../media/image125.png"/><Relationship Id="rId5" Type="http://schemas.openxmlformats.org/officeDocument/2006/relationships/image" Target="../media/image102.wmf"/><Relationship Id="rId15" Type="http://schemas.openxmlformats.org/officeDocument/2006/relationships/image" Target="../media/image107.wmf"/><Relationship Id="rId23" Type="http://schemas.openxmlformats.org/officeDocument/2006/relationships/image" Target="../media/image111.wmf"/><Relationship Id="rId10" Type="http://schemas.openxmlformats.org/officeDocument/2006/relationships/oleObject" Target="../embeddings/oleObject97.bin"/><Relationship Id="rId19" Type="http://schemas.openxmlformats.org/officeDocument/2006/relationships/image" Target="../media/image109.wmf"/><Relationship Id="rId4" Type="http://schemas.openxmlformats.org/officeDocument/2006/relationships/oleObject" Target="../embeddings/oleObject94.bin"/><Relationship Id="rId9" Type="http://schemas.openxmlformats.org/officeDocument/2006/relationships/image" Target="../media/image104.wmf"/><Relationship Id="rId14" Type="http://schemas.openxmlformats.org/officeDocument/2006/relationships/oleObject" Target="../embeddings/oleObject99.bin"/><Relationship Id="rId22" Type="http://schemas.openxmlformats.org/officeDocument/2006/relationships/oleObject" Target="../embeddings/oleObject103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6.bin"/><Relationship Id="rId13" Type="http://schemas.openxmlformats.org/officeDocument/2006/relationships/image" Target="../media/image116.wmf"/><Relationship Id="rId18" Type="http://schemas.openxmlformats.org/officeDocument/2006/relationships/oleObject" Target="../embeddings/oleObject111.bin"/><Relationship Id="rId3" Type="http://schemas.openxmlformats.org/officeDocument/2006/relationships/notesSlide" Target="../notesSlides/notesSlide21.xml"/><Relationship Id="rId21" Type="http://schemas.openxmlformats.org/officeDocument/2006/relationships/image" Target="../media/image120.wmf"/><Relationship Id="rId7" Type="http://schemas.openxmlformats.org/officeDocument/2006/relationships/image" Target="../media/image113.wmf"/><Relationship Id="rId12" Type="http://schemas.openxmlformats.org/officeDocument/2006/relationships/oleObject" Target="../embeddings/oleObject108.bin"/><Relationship Id="rId17" Type="http://schemas.openxmlformats.org/officeDocument/2006/relationships/image" Target="../media/image118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10.bin"/><Relationship Id="rId20" Type="http://schemas.openxmlformats.org/officeDocument/2006/relationships/oleObject" Target="../embeddings/oleObject112.bin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105.bin"/><Relationship Id="rId11" Type="http://schemas.openxmlformats.org/officeDocument/2006/relationships/image" Target="../media/image115.wmf"/><Relationship Id="rId24" Type="http://schemas.openxmlformats.org/officeDocument/2006/relationships/oleObject" Target="../embeddings/oleObject114.bin"/><Relationship Id="rId5" Type="http://schemas.openxmlformats.org/officeDocument/2006/relationships/image" Target="../media/image112.wmf"/><Relationship Id="rId15" Type="http://schemas.openxmlformats.org/officeDocument/2006/relationships/image" Target="../media/image117.wmf"/><Relationship Id="rId23" Type="http://schemas.openxmlformats.org/officeDocument/2006/relationships/image" Target="../media/image121.wmf"/><Relationship Id="rId10" Type="http://schemas.openxmlformats.org/officeDocument/2006/relationships/oleObject" Target="../embeddings/oleObject107.bin"/><Relationship Id="rId19" Type="http://schemas.openxmlformats.org/officeDocument/2006/relationships/image" Target="../media/image119.wmf"/><Relationship Id="rId4" Type="http://schemas.openxmlformats.org/officeDocument/2006/relationships/oleObject" Target="../embeddings/oleObject104.bin"/><Relationship Id="rId9" Type="http://schemas.openxmlformats.org/officeDocument/2006/relationships/image" Target="../media/image114.wmf"/><Relationship Id="rId14" Type="http://schemas.openxmlformats.org/officeDocument/2006/relationships/oleObject" Target="../embeddings/oleObject109.bin"/><Relationship Id="rId22" Type="http://schemas.openxmlformats.org/officeDocument/2006/relationships/oleObject" Target="../embeddings/oleObject113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6.bin"/><Relationship Id="rId3" Type="http://schemas.openxmlformats.org/officeDocument/2006/relationships/notesSlide" Target="../notesSlides/notesSlide22.xml"/><Relationship Id="rId7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24.png"/><Relationship Id="rId5" Type="http://schemas.openxmlformats.org/officeDocument/2006/relationships/image" Target="../media/image122.wmf"/><Relationship Id="rId4" Type="http://schemas.openxmlformats.org/officeDocument/2006/relationships/oleObject" Target="../embeddings/oleObject115.bin"/><Relationship Id="rId9" Type="http://schemas.openxmlformats.org/officeDocument/2006/relationships/image" Target="../media/image123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8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omplex_number" TargetMode="External"/><Relationship Id="rId2" Type="http://schemas.openxmlformats.org/officeDocument/2006/relationships/hyperlink" Target="https://en.wikipedia.org/wiki/Two-port_networ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Ohm_(unit)" TargetMode="External"/><Relationship Id="rId5" Type="http://schemas.openxmlformats.org/officeDocument/2006/relationships/hyperlink" Target="https://en.wikipedia.org/wiki/Coaxial_cable" TargetMode="External"/><Relationship Id="rId4" Type="http://schemas.openxmlformats.org/officeDocument/2006/relationships/hyperlink" Target="https://en.wikipedia.org/wiki/Characteristic_impedance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Wavelength" TargetMode="External"/><Relationship Id="rId13" Type="http://schemas.openxmlformats.org/officeDocument/2006/relationships/hyperlink" Target="https://en.wikipedia.org/wiki/Digital_circuit" TargetMode="External"/><Relationship Id="rId3" Type="http://schemas.openxmlformats.org/officeDocument/2006/relationships/hyperlink" Target="https://en.wikipedia.org/wiki/Ohmic_heating" TargetMode="External"/><Relationship Id="rId7" Type="http://schemas.openxmlformats.org/officeDocument/2006/relationships/hyperlink" Target="https://en.wikipedia.org/wiki/Decibels" TargetMode="External"/><Relationship Id="rId12" Type="http://schemas.openxmlformats.org/officeDocument/2006/relationships/hyperlink" Target="https://en.wikipedia.org/wiki/Metal_mesh_optical_filters" TargetMode="External"/><Relationship Id="rId2" Type="http://schemas.openxmlformats.org/officeDocument/2006/relationships/hyperlink" Target="https://en.wikipedia.org/wiki/Impedance_matchi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Metre" TargetMode="External"/><Relationship Id="rId11" Type="http://schemas.openxmlformats.org/officeDocument/2006/relationships/hyperlink" Target="https://en.wikipedia.org/wiki/Light" TargetMode="External"/><Relationship Id="rId5" Type="http://schemas.openxmlformats.org/officeDocument/2006/relationships/hyperlink" Target="https://en.wikipedia.org/wiki/Dielectric_heating" TargetMode="External"/><Relationship Id="rId10" Type="http://schemas.openxmlformats.org/officeDocument/2006/relationships/hyperlink" Target="https://en.wikipedia.org/wiki/Microwave" TargetMode="External"/><Relationship Id="rId4" Type="http://schemas.openxmlformats.org/officeDocument/2006/relationships/hyperlink" Target="https://en.wikipedia.org/wiki/Heat" TargetMode="External"/><Relationship Id="rId9" Type="http://schemas.openxmlformats.org/officeDocument/2006/relationships/hyperlink" Target="https://en.wikipedia.org/wiki/Radio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4.png"/><Relationship Id="rId4" Type="http://schemas.openxmlformats.org/officeDocument/2006/relationships/image" Target="../media/image13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Transverse_mode" TargetMode="External"/><Relationship Id="rId2" Type="http://schemas.openxmlformats.org/officeDocument/2006/relationships/hyperlink" Target="https://en.wikipedia.org/wiki/Transverse_wav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n.wikipedia.org/wiki/Long_distance_telephone" TargetMode="External"/><Relationship Id="rId4" Type="http://schemas.openxmlformats.org/officeDocument/2006/relationships/hyperlink" Target="https://en.wikipedia.org/wiki/Waveguide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Printed_circuit" TargetMode="External"/><Relationship Id="rId2" Type="http://schemas.openxmlformats.org/officeDocument/2006/relationships/hyperlink" Target="https://en.wikipedia.org/wiki/Electrical_conductor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Integrated_circuit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Parallel_(geometry)" TargetMode="External"/><Relationship Id="rId2" Type="http://schemas.openxmlformats.org/officeDocument/2006/relationships/hyperlink" Target="https://en.wikipedia.org/wiki/Ground_plan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n.wikipedia.org/wiki/Dielectric_constant" TargetMode="External"/><Relationship Id="rId4" Type="http://schemas.openxmlformats.org/officeDocument/2006/relationships/hyperlink" Target="https://en.wikipedia.org/wiki/Printed_circuit_board" TargetMode="Externa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Balanced_line" TargetMode="External"/><Relationship Id="rId2" Type="http://schemas.openxmlformats.org/officeDocument/2006/relationships/hyperlink" Target="https://en.wikipedia.org/wiki/4-wir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2-wire" TargetMode="Externa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Transmission_line" TargetMode="External"/><Relationship Id="rId3" Type="http://schemas.openxmlformats.org/officeDocument/2006/relationships/hyperlink" Target="https://en.wikipedia.org/wiki/Two-port_network" TargetMode="External"/><Relationship Id="rId7" Type="http://schemas.openxmlformats.org/officeDocument/2006/relationships/hyperlink" Target="https://en.wikipedia.org/wiki/Phase_(waves)" TargetMode="External"/><Relationship Id="rId12" Type="http://schemas.openxmlformats.org/officeDocument/2006/relationships/image" Target="../media/image135.png"/><Relationship Id="rId2" Type="http://schemas.openxmlformats.org/officeDocument/2006/relationships/hyperlink" Target="https://en.wikipedia.org/wiki/Telecommunicatio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Response_time_(technology)" TargetMode="External"/><Relationship Id="rId11" Type="http://schemas.openxmlformats.org/officeDocument/2006/relationships/hyperlink" Target="https://en.wikipedia.org/wiki/Otto_Zobel" TargetMode="External"/><Relationship Id="rId5" Type="http://schemas.openxmlformats.org/officeDocument/2006/relationships/hyperlink" Target="https://en.wikipedia.org/wiki/Transmission_time" TargetMode="External"/><Relationship Id="rId10" Type="http://schemas.openxmlformats.org/officeDocument/2006/relationships/hyperlink" Target="https://en.wikipedia.org/wiki/Lattice_phase_equaliser" TargetMode="External"/><Relationship Id="rId4" Type="http://schemas.openxmlformats.org/officeDocument/2006/relationships/hyperlink" Target="https://en.wikipedia.org/wiki/Characteristic_impedance" TargetMode="External"/><Relationship Id="rId9" Type="http://schemas.openxmlformats.org/officeDocument/2006/relationships/hyperlink" Target="https://en.wikipedia.org/wiki/Simulate" TargetMode="Externa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braungresham.com/transmission-lines/american-electric-power-company/" TargetMode="External"/><Relationship Id="rId2" Type="http://schemas.openxmlformats.org/officeDocument/2006/relationships/hyperlink" Target="http://en.wikipedia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5904656" cy="1470025"/>
          </a:xfrm>
        </p:spPr>
        <p:txBody>
          <a:bodyPr>
            <a:normAutofit/>
          </a:bodyPr>
          <a:lstStyle/>
          <a:p>
            <a:r>
              <a:rPr lang="en-US" sz="4400" b="1" dirty="0" smtClean="0"/>
              <a:t>Mexatron </a:t>
            </a:r>
            <a:r>
              <a:rPr lang="en-US" sz="4400" b="1" dirty="0" err="1" smtClean="0"/>
              <a:t>tizimlar</a:t>
            </a:r>
            <a:r>
              <a:rPr lang="en-US" sz="4400" b="1" dirty="0" smtClean="0"/>
              <a:t> uchun</a:t>
            </a:r>
            <a:br>
              <a:rPr lang="en-US" sz="4400" b="1" dirty="0" smtClean="0"/>
            </a:br>
            <a:r>
              <a:rPr lang="en-US" sz="4400" b="1" dirty="0" smtClean="0"/>
              <a:t>Elektronika</a:t>
            </a:r>
            <a:endParaRPr lang="ru-RU" sz="4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876105" y="4779021"/>
            <a:ext cx="3311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Ma’ruzachi</a:t>
            </a:r>
            <a:r>
              <a:rPr lang="en-US" dirty="0" smtClean="0"/>
              <a:t>: Eraliev Asrorbek, MD</a:t>
            </a:r>
            <a:endParaRPr lang="ru-RU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1331640" y="2132855"/>
            <a:ext cx="6400800" cy="21717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/>
          </a:p>
          <a:p>
            <a:r>
              <a:rPr lang="en-US" dirty="0" err="1" smtClean="0"/>
              <a:t>Ma’ruza</a:t>
            </a:r>
            <a:r>
              <a:rPr lang="en-US" dirty="0" smtClean="0"/>
              <a:t> 9</a:t>
            </a:r>
          </a:p>
          <a:p>
            <a:r>
              <a:rPr lang="en-US" sz="3200" dirty="0" err="1" smtClean="0"/>
              <a:t>Uzatish</a:t>
            </a:r>
            <a:r>
              <a:rPr lang="en-US" sz="3200" dirty="0" smtClean="0"/>
              <a:t> </a:t>
            </a:r>
            <a:r>
              <a:rPr lang="en-US" sz="3200" dirty="0" err="1" smtClean="0"/>
              <a:t>Liniyalari</a:t>
            </a:r>
            <a:endParaRPr lang="en-US" sz="3200" dirty="0" smtClean="0"/>
          </a:p>
          <a:p>
            <a:endParaRPr lang="en-US" sz="3200" dirty="0"/>
          </a:p>
          <a:p>
            <a:r>
              <a:rPr lang="en-US" sz="3200" dirty="0" smtClean="0"/>
              <a:t>(Transmission Lines)</a:t>
            </a:r>
          </a:p>
        </p:txBody>
      </p:sp>
    </p:spTree>
    <p:extLst>
      <p:ext uri="{BB962C8B-B14F-4D97-AF65-F5344CB8AC3E}">
        <p14:creationId xmlns:p14="http://schemas.microsoft.com/office/powerpoint/2010/main" val="164738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59016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REJA: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2319" y="1500996"/>
            <a:ext cx="8424936" cy="5029200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n-US" dirty="0" err="1" smtClean="0"/>
              <a:t>Kirish</a:t>
            </a:r>
            <a:endParaRPr lang="en-US" dirty="0"/>
          </a:p>
          <a:p>
            <a:pPr lvl="1"/>
            <a:r>
              <a:rPr lang="en-US" dirty="0" err="1"/>
              <a:t>Yo'qotishsiz</a:t>
            </a:r>
            <a:r>
              <a:rPr lang="en-US" dirty="0"/>
              <a:t> </a:t>
            </a:r>
            <a:r>
              <a:rPr lang="en-US" dirty="0" err="1"/>
              <a:t>liniya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liniyasi</a:t>
            </a:r>
            <a:r>
              <a:rPr lang="en-US" dirty="0"/>
              <a:t> (</a:t>
            </a:r>
            <a:r>
              <a:rPr lang="en-US" dirty="0" err="1"/>
              <a:t>telegrafchi</a:t>
            </a:r>
            <a:r>
              <a:rPr lang="en-US" dirty="0"/>
              <a:t>) </a:t>
            </a:r>
            <a:r>
              <a:rPr lang="en-US" dirty="0" err="1"/>
              <a:t>tenglamalari</a:t>
            </a:r>
            <a:endParaRPr lang="en-US" dirty="0"/>
          </a:p>
          <a:p>
            <a:pPr lvl="1"/>
            <a:r>
              <a:rPr lang="en-US" dirty="0" err="1"/>
              <a:t>Yo'qotishsiz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liniyasidagi</a:t>
            </a:r>
            <a:r>
              <a:rPr lang="en-US" dirty="0"/>
              <a:t> </a:t>
            </a:r>
            <a:r>
              <a:rPr lang="en-US" dirty="0" err="1"/>
              <a:t>to'lqinlar</a:t>
            </a:r>
            <a:r>
              <a:rPr lang="en-US" dirty="0"/>
              <a:t> (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tenglamasining</a:t>
            </a:r>
            <a:r>
              <a:rPr lang="en-US" dirty="0"/>
              <a:t> </a:t>
            </a:r>
            <a:r>
              <a:rPr lang="en-US" dirty="0" err="1"/>
              <a:t>yechimi</a:t>
            </a:r>
            <a:r>
              <a:rPr lang="en-US" dirty="0"/>
              <a:t>)</a:t>
            </a:r>
          </a:p>
          <a:p>
            <a:pPr lvl="1"/>
            <a:r>
              <a:rPr lang="en-US" dirty="0" err="1"/>
              <a:t>Xarakterli</a:t>
            </a:r>
            <a:r>
              <a:rPr lang="en-US" dirty="0"/>
              <a:t> </a:t>
            </a:r>
            <a:r>
              <a:rPr lang="en-US" dirty="0" err="1"/>
              <a:t>empedans</a:t>
            </a:r>
            <a:endParaRPr lang="en-US" dirty="0"/>
          </a:p>
          <a:p>
            <a:pPr lvl="1"/>
            <a:r>
              <a:rPr lang="en-US" dirty="0" err="1"/>
              <a:t>Reflektsiya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uzatish</a:t>
            </a:r>
            <a:endParaRPr lang="en-US" dirty="0"/>
          </a:p>
          <a:p>
            <a:pPr lvl="1"/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nisbati</a:t>
            </a:r>
            <a:r>
              <a:rPr lang="en-US" dirty="0"/>
              <a:t> (</a:t>
            </a:r>
            <a:r>
              <a:rPr lang="en-US" dirty="0" err="1"/>
              <a:t>yo'qotishsiz</a:t>
            </a:r>
            <a:r>
              <a:rPr lang="en-US" dirty="0"/>
              <a:t> UL)</a:t>
            </a:r>
          </a:p>
          <a:p>
            <a:pPr lvl="1"/>
            <a:r>
              <a:rPr lang="en-US" dirty="0" err="1"/>
              <a:t>Ulanish</a:t>
            </a:r>
            <a:r>
              <a:rPr lang="en-US" dirty="0"/>
              <a:t> </a:t>
            </a:r>
            <a:r>
              <a:rPr lang="en-US" dirty="0" err="1"/>
              <a:t>liniyasi</a:t>
            </a:r>
            <a:r>
              <a:rPr lang="en-US" dirty="0"/>
              <a:t> </a:t>
            </a:r>
            <a:r>
              <a:rPr lang="en-US" dirty="0" err="1"/>
              <a:t>modeli</a:t>
            </a:r>
            <a:endParaRPr lang="en-US" dirty="0"/>
          </a:p>
          <a:p>
            <a:pPr lvl="1"/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parametrlar</a:t>
            </a:r>
            <a:r>
              <a:rPr lang="en-US" dirty="0"/>
              <a:t> </a:t>
            </a:r>
            <a:r>
              <a:rPr lang="en-US" dirty="0" err="1"/>
              <a:t>modellari</a:t>
            </a:r>
            <a:endParaRPr lang="en-US" dirty="0"/>
          </a:p>
          <a:p>
            <a:pPr lvl="1"/>
            <a:r>
              <a:rPr lang="en-US" dirty="0" err="1"/>
              <a:t>To'rt</a:t>
            </a:r>
            <a:r>
              <a:rPr lang="en-US" dirty="0"/>
              <a:t> terminal </a:t>
            </a:r>
            <a:r>
              <a:rPr lang="en-US" dirty="0" err="1"/>
              <a:t>modeli</a:t>
            </a:r>
            <a:endParaRPr lang="en-US" dirty="0"/>
          </a:p>
          <a:p>
            <a:pPr lvl="1"/>
            <a:r>
              <a:rPr lang="en-US" dirty="0" err="1"/>
              <a:t>Yo'qotishsiz</a:t>
            </a:r>
            <a:r>
              <a:rPr lang="en-US" dirty="0"/>
              <a:t> </a:t>
            </a:r>
            <a:r>
              <a:rPr lang="en-US" dirty="0" err="1"/>
              <a:t>liniyaning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holati</a:t>
            </a:r>
            <a:endParaRPr lang="en-US" dirty="0"/>
          </a:p>
          <a:p>
            <a:pPr lvl="1"/>
            <a:r>
              <a:rPr lang="en-US" dirty="0" err="1"/>
              <a:t>Yo'qotilgan</a:t>
            </a:r>
            <a:r>
              <a:rPr lang="en-US" dirty="0"/>
              <a:t> </a:t>
            </a:r>
            <a:r>
              <a:rPr lang="en-US" dirty="0" err="1"/>
              <a:t>liniyaning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holati</a:t>
            </a:r>
            <a:endParaRPr lang="en-US" dirty="0"/>
          </a:p>
          <a:p>
            <a:pPr lvl="1"/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turlari</a:t>
            </a:r>
            <a:endParaRPr lang="en-US" dirty="0"/>
          </a:p>
          <a:p>
            <a:pPr lvl="1"/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 smtClean="0"/>
              <a:t>Liniyasi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 smtClean="0"/>
              <a:t>    </a:t>
            </a:r>
            <a:r>
              <a:rPr lang="en-US" sz="2400" dirty="0" err="1" smtClean="0"/>
              <a:t>Xulosa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3769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u="sng" dirty="0" err="1" smtClean="0"/>
              <a:t>Kirish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53683" y="2254172"/>
            <a:ext cx="84452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Elektr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2" tooltip="Elektrotexnika"/>
              </a:rPr>
              <a:t>texnikasida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2" tooltip="Elektrotexnika"/>
              </a:rPr>
              <a:t>elektr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uzatish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liniyasi</a:t>
            </a:r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- </a:t>
            </a:r>
            <a:r>
              <a:rPr lang="en-US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bu</a:t>
            </a:r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3" tooltip="Elektromagnit to'lqin"/>
              </a:rPr>
              <a:t>elektromagnit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3" tooltip="Elektromagnit to'lqin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3" tooltip="Elektromagnit to'lqin"/>
              </a:rPr>
              <a:t>to'lqinlarni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cheklangan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tarzda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o'tkazish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uchun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mo'ljallangan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maxsus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kabel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yoki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boshqa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tuzilma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. Bu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atama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o'tkazgichlar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etarlicha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uzun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bo'lganda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qo'llaniladi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bu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esa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uzatishning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4" tooltip="To'lqin"/>
              </a:rPr>
              <a:t>to'lqin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tabiatini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hisobga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olish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kerak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. Bu,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ayniqsa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,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5" tooltip="Radiochastota muhandisligi"/>
              </a:rPr>
              <a:t>radiochastota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5" tooltip="Radiochastota muhandislig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5" tooltip="Radiochastota muhandisligi"/>
              </a:rPr>
              <a:t>muhandisligiga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taalluqlidir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chunki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qisqa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6" tooltip="To'lqin uzunligi"/>
              </a:rPr>
              <a:t>to'lqin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6" tooltip="To'lqin uzunlig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6" tooltip="To'lqin uzunligi"/>
              </a:rPr>
              <a:t>uzunliklari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to'lqin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hodisalarining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juda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qisqa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masofalarda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paydo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bo'lishini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anglatadi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(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chastotaga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qarab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bu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millimetrgacha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qisqa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bo'lishi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mumkin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).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Biroq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,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7" tooltip="Telegraf tenglamalari"/>
              </a:rPr>
              <a:t>uzatish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7" tooltip="Telegraf tenglamalar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7" tooltip="Telegraf tenglamalari"/>
              </a:rPr>
              <a:t>liniyalari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7" tooltip="Telegraf tenglamalar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7" tooltip="Telegraf tenglamalari"/>
              </a:rPr>
              <a:t>nazariyasi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tarixan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juda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uzun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8" tooltip="Elektr telegrafi"/>
              </a:rPr>
              <a:t>telegraf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liniyalaridagi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hodisalarni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tushuntirish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uchun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ishlab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chiqilgan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,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ayniqsa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9" tooltip="Suv osti telegraf kabeli"/>
              </a:rPr>
              <a:t>suv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9" tooltip="Suv osti telegraf kabel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9" tooltip="Suv osti telegraf kabeli"/>
              </a:rPr>
              <a:t>osti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9" tooltip="Suv osti telegraf kabel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9" tooltip="Suv osti telegraf kabeli"/>
              </a:rPr>
              <a:t>telegraf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9" tooltip="Suv osti telegraf kabel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9" tooltip="Suv osti telegraf kabeli"/>
              </a:rPr>
              <a:t>kabellari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.</a:t>
            </a:r>
          </a:p>
          <a:p>
            <a:pPr algn="just"/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Elektr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uzatish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liniyalari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0" tooltip="Transmitter"/>
              </a:rPr>
              <a:t>radio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0" tooltip="Transmitter"/>
              </a:rPr>
              <a:t>uzatgichlar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va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1" tooltip="Radio qabul qiluvchi"/>
              </a:rPr>
              <a:t>qabul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1" tooltip="Radio qabul qiluvch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1" tooltip="Radio qabul qiluvchi"/>
              </a:rPr>
              <a:t>qiluvchilarni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1" tooltip="Radio qabul qiluvchi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2" tooltip="Antenna (radio)"/>
              </a:rPr>
              <a:t>antennalari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bilan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ulash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(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ular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keyinchalik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oziqlantiruvchilar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deb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ataladi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),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3" tooltip="Kabel televideniesi"/>
              </a:rPr>
              <a:t>kabel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3" tooltip="Kabel televidenies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3" tooltip="Kabel televideniesi"/>
              </a:rPr>
              <a:t>televideniesi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signallarini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tarqatish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telefon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4" tooltip="Trunking"/>
              </a:rPr>
              <a:t>kommutatsiya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markazlari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o'rtasida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qo'ng'iroqlarni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yo'naltirish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kompyuter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tarmog'iga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ulanish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va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yuqori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tezlikdagi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kompyuter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5" tooltip="Avtobus (hisoblash)"/>
              </a:rPr>
              <a:t>ma'lumotlar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5" tooltip="Avtobus (hisoblash)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5" tooltip="Avtobus (hisoblash)"/>
              </a:rPr>
              <a:t>avtobuslari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kabi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maqsadlarda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ishlatiladi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. 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6" tooltip="Tarqalgan elementlar filtri"/>
              </a:rPr>
              <a:t>RF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6" tooltip="Tarqalgan elementlar filtri"/>
              </a:rPr>
              <a:t>muhandislari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6" tooltip="Tarqalgan elementlar filtr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6" tooltip="Tarqalgan elementlar filtri"/>
              </a:rPr>
              <a:t>odatda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6" tooltip="Tarqalgan elementlar filtr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6" tooltip="Tarqalgan elementlar filtri"/>
              </a:rPr>
              <a:t>filtrlar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kabi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kontaktlarning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zanglashiga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olib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borish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uchun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ma'lum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naqshlarda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joylashtirilgan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bosilgan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7" tooltip="Planar uzatish liniyasi"/>
              </a:rPr>
              <a:t>tekislikdagi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7" tooltip="Planar uzatish liniyas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7" tooltip="Planar uzatish liniyasi"/>
              </a:rPr>
              <a:t>uzatish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7" tooltip="Planar uzatish liniyasi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7" tooltip="Planar uzatish liniyasi"/>
              </a:rPr>
              <a:t>liniyalari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ko'rinishidagi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qisqa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elektr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uzatish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liniyalaridan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foydalanadilar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.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8" tooltip="Tarqalgan elementli sxema"/>
              </a:rPr>
              <a:t>Ushbu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8" tooltip="Tarqalgan elementli sxema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8" tooltip="Tarqalgan elementli sxema"/>
              </a:rPr>
              <a:t>sxemalar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8" tooltip="Tarqalgan elementli sxema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8" tooltip="Tarqalgan elementli sxema"/>
              </a:rPr>
              <a:t>taqsimlangan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8" tooltip="Tarqalgan elementli sxema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8" tooltip="Tarqalgan elementli sxema"/>
              </a:rPr>
              <a:t>elementli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8" tooltip="Tarqalgan elementli sxema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8" tooltip="Tarqalgan elementli sxema"/>
              </a:rPr>
              <a:t>sxemalar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deb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nomlanadi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9" tooltip="Kondensator"/>
              </a:rPr>
              <a:t>,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9" tooltip="Kondensator"/>
              </a:rPr>
              <a:t>diskret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9" tooltip="Kondensator"/>
              </a:rPr>
              <a:t> 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19" tooltip="Kondensator"/>
              </a:rPr>
              <a:t>kondensatrlar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va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hlinkClick r:id="rId20" tooltip="Induktor"/>
              </a:rPr>
              <a:t>indüktrlar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yordamida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an'anaviy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davrlarga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muqobildir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.</a:t>
            </a:r>
            <a:endParaRPr lang="en-US" sz="1600" b="0" i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76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u="sng" dirty="0" err="1" smtClean="0"/>
              <a:t>Kirish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46649" y="2002234"/>
            <a:ext cx="869542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/>
              <a:t>Oddiy</a:t>
            </a:r>
            <a:r>
              <a:rPr lang="en-US" sz="1600" dirty="0"/>
              <a:t> </a:t>
            </a:r>
            <a:r>
              <a:rPr lang="en-US" sz="1600" dirty="0" err="1"/>
              <a:t>elektr</a:t>
            </a:r>
            <a:r>
              <a:rPr lang="en-US" sz="1600" dirty="0"/>
              <a:t> </a:t>
            </a:r>
            <a:r>
              <a:rPr lang="en-US" sz="1600" dirty="0" err="1"/>
              <a:t>kabellari</a:t>
            </a:r>
            <a:r>
              <a:rPr lang="en-US" sz="1600" dirty="0"/>
              <a:t> past </a:t>
            </a:r>
            <a:r>
              <a:rPr lang="en-US" sz="1600" dirty="0" err="1"/>
              <a:t>chastotali</a:t>
            </a:r>
            <a:r>
              <a:rPr lang="en-US" sz="1600" dirty="0"/>
              <a:t> </a:t>
            </a:r>
            <a:r>
              <a:rPr lang="en-US" sz="1600" dirty="0" err="1">
                <a:hlinkClick r:id="rId2" tooltip="O'zgaruvchan tok"/>
              </a:rPr>
              <a:t>o'zgaruvchan</a:t>
            </a:r>
            <a:r>
              <a:rPr lang="en-US" sz="1600" dirty="0">
                <a:hlinkClick r:id="rId2" tooltip="O'zgaruvchan tok"/>
              </a:rPr>
              <a:t> </a:t>
            </a:r>
            <a:r>
              <a:rPr lang="en-US" sz="1600" dirty="0" err="1">
                <a:hlinkClick r:id="rId2" tooltip="O'zgaruvchan tok"/>
              </a:rPr>
              <a:t>tok</a:t>
            </a:r>
            <a:r>
              <a:rPr lang="en-US" sz="1600" dirty="0"/>
              <a:t> (AC) </a:t>
            </a:r>
            <a:r>
              <a:rPr lang="en-US" sz="1600" dirty="0" err="1"/>
              <a:t>va</a:t>
            </a:r>
            <a:r>
              <a:rPr lang="en-US" sz="1600" dirty="0"/>
              <a:t> </a:t>
            </a:r>
            <a:r>
              <a:rPr lang="en-US" sz="1600" dirty="0">
                <a:hlinkClick r:id="rId3" tooltip="Audio signal"/>
              </a:rPr>
              <a:t>audio </a:t>
            </a:r>
            <a:r>
              <a:rPr lang="en-US" sz="1600" dirty="0" err="1">
                <a:hlinkClick r:id="rId3" tooltip="Audio signal"/>
              </a:rPr>
              <a:t>signallarni</a:t>
            </a:r>
            <a:r>
              <a:rPr lang="en-US" sz="1600" dirty="0"/>
              <a:t> </a:t>
            </a:r>
            <a:r>
              <a:rPr lang="en-US" sz="1600" dirty="0" err="1"/>
              <a:t>o'tkazish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 smtClean="0"/>
              <a:t>yetarli</a:t>
            </a:r>
            <a:r>
              <a:rPr lang="en-US" sz="1600" dirty="0" smtClean="0"/>
              <a:t> </a:t>
            </a:r>
            <a:r>
              <a:rPr lang="en-US" sz="1600" dirty="0"/>
              <a:t>. </a:t>
            </a:r>
            <a:r>
              <a:rPr lang="en-US" sz="1600" dirty="0" err="1">
                <a:hlinkClick r:id="rId4" tooltip="Radio chastotasi"/>
              </a:rPr>
              <a:t>Biroq</a:t>
            </a:r>
            <a:r>
              <a:rPr lang="en-US" sz="1600" dirty="0">
                <a:hlinkClick r:id="rId4" tooltip="Radio chastotasi"/>
              </a:rPr>
              <a:t>, </a:t>
            </a:r>
            <a:r>
              <a:rPr lang="en-US" sz="1600" dirty="0" err="1">
                <a:hlinkClick r:id="rId4" tooltip="Radio chastotasi"/>
              </a:rPr>
              <a:t>ularni</a:t>
            </a:r>
            <a:r>
              <a:rPr lang="en-US" sz="1600" dirty="0">
                <a:hlinkClick r:id="rId4" tooltip="Radio chastotasi"/>
              </a:rPr>
              <a:t> </a:t>
            </a:r>
            <a:r>
              <a:rPr lang="en-US" sz="1600" dirty="0" err="1">
                <a:hlinkClick r:id="rId4" tooltip="Radio chastotasi"/>
              </a:rPr>
              <a:t>taxminan</a:t>
            </a:r>
            <a:r>
              <a:rPr lang="en-US" sz="1600" dirty="0">
                <a:hlinkClick r:id="rId4" tooltip="Radio chastotasi"/>
              </a:rPr>
              <a:t> 30 kHz </a:t>
            </a:r>
            <a:r>
              <a:rPr lang="en-US" sz="1600" dirty="0" err="1">
                <a:hlinkClick r:id="rId4" tooltip="Radio chastotasi"/>
              </a:rPr>
              <a:t>dan</a:t>
            </a:r>
            <a:r>
              <a:rPr lang="en-US" sz="1600" dirty="0">
                <a:hlinkClick r:id="rId4" tooltip="Radio chastotasi"/>
              </a:rPr>
              <a:t> </a:t>
            </a:r>
            <a:r>
              <a:rPr lang="en-US" sz="1600" dirty="0" err="1">
                <a:hlinkClick r:id="rId4" tooltip="Radio chastotasi"/>
              </a:rPr>
              <a:t>yuqori</a:t>
            </a:r>
            <a:r>
              <a:rPr lang="en-US" sz="1600" dirty="0">
                <a:hlinkClick r:id="rId4" tooltip="Radio chastotasi"/>
              </a:rPr>
              <a:t> </a:t>
            </a:r>
            <a:r>
              <a:rPr lang="en-US" sz="1600" dirty="0" err="1">
                <a:hlinkClick r:id="rId4" tooltip="Radio chastotasi"/>
              </a:rPr>
              <a:t>radiochastota</a:t>
            </a:r>
            <a:r>
              <a:rPr lang="en-US" sz="1600" dirty="0"/>
              <a:t> </a:t>
            </a:r>
            <a:r>
              <a:rPr lang="en-US" sz="1600" dirty="0" err="1"/>
              <a:t>diapazonida</a:t>
            </a:r>
            <a:r>
              <a:rPr lang="en-US" sz="1600" dirty="0"/>
              <a:t> </a:t>
            </a:r>
            <a:r>
              <a:rPr lang="en-US" sz="1600" dirty="0" err="1"/>
              <a:t>oqimlarni</a:t>
            </a:r>
            <a:r>
              <a:rPr lang="en-US" sz="1600" dirty="0"/>
              <a:t> </a:t>
            </a:r>
            <a:r>
              <a:rPr lang="en-US" sz="1600" dirty="0" err="1"/>
              <a:t>o'tkazish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ishlatib</a:t>
            </a:r>
            <a:r>
              <a:rPr lang="en-US" sz="1600" dirty="0"/>
              <a:t> </a:t>
            </a:r>
            <a:r>
              <a:rPr lang="en-US" sz="1600" dirty="0" err="1"/>
              <a:t>bo'lmaydi</a:t>
            </a:r>
            <a:r>
              <a:rPr lang="en-US" sz="1600" dirty="0"/>
              <a:t> , </a:t>
            </a:r>
            <a:r>
              <a:rPr lang="en-US" sz="1600" dirty="0" err="1"/>
              <a:t>chunki</a:t>
            </a:r>
            <a:r>
              <a:rPr lang="en-US" sz="1600" dirty="0"/>
              <a:t> </a:t>
            </a:r>
            <a:r>
              <a:rPr lang="en-US" sz="1600" dirty="0" err="1"/>
              <a:t>energiya</a:t>
            </a:r>
            <a:r>
              <a:rPr lang="en-US" sz="1600" dirty="0"/>
              <a:t> </a:t>
            </a:r>
            <a:r>
              <a:rPr lang="en-US" sz="1600" dirty="0" err="1"/>
              <a:t>kabeldan</a:t>
            </a:r>
            <a:r>
              <a:rPr lang="en-US" sz="1600" dirty="0"/>
              <a:t> </a:t>
            </a:r>
            <a:r>
              <a:rPr lang="en-US" sz="1600" dirty="0">
                <a:hlinkClick r:id="rId5" tooltip="Radio to'lqini"/>
              </a:rPr>
              <a:t>radio </a:t>
            </a:r>
            <a:r>
              <a:rPr lang="en-US" sz="1600" dirty="0" err="1">
                <a:hlinkClick r:id="rId5" tooltip="Radio to'lqini"/>
              </a:rPr>
              <a:t>to'lqinlar</a:t>
            </a:r>
            <a:r>
              <a:rPr lang="en-US" sz="1600" dirty="0"/>
              <a:t> </a:t>
            </a:r>
            <a:r>
              <a:rPr lang="en-US" sz="1600" dirty="0" err="1"/>
              <a:t>shaklida</a:t>
            </a:r>
            <a:r>
              <a:rPr lang="en-US" sz="1600" dirty="0"/>
              <a:t> </a:t>
            </a:r>
            <a:r>
              <a:rPr lang="en-US" sz="1600" dirty="0" err="1"/>
              <a:t>tarqalib</a:t>
            </a:r>
            <a:r>
              <a:rPr lang="en-US" sz="1600" dirty="0"/>
              <a:t> , </a:t>
            </a:r>
            <a:r>
              <a:rPr lang="en-US" sz="1600" dirty="0" err="1"/>
              <a:t>quvvat</a:t>
            </a:r>
            <a:r>
              <a:rPr lang="en-US" sz="1600" dirty="0"/>
              <a:t> </a:t>
            </a:r>
            <a:r>
              <a:rPr lang="en-US" sz="1600" dirty="0" err="1"/>
              <a:t>yo'qotilishiga</a:t>
            </a:r>
            <a:r>
              <a:rPr lang="en-US" sz="1600" dirty="0"/>
              <a:t> </a:t>
            </a:r>
            <a:r>
              <a:rPr lang="en-US" sz="1600" dirty="0" err="1"/>
              <a:t>olib</a:t>
            </a:r>
            <a:r>
              <a:rPr lang="en-US" sz="1600" dirty="0"/>
              <a:t> </a:t>
            </a:r>
            <a:r>
              <a:rPr lang="en-US" sz="1600" dirty="0" err="1"/>
              <a:t>keladi</a:t>
            </a:r>
            <a:r>
              <a:rPr lang="en-US" sz="1600" dirty="0"/>
              <a:t>. </a:t>
            </a:r>
            <a:r>
              <a:rPr lang="en-US" sz="1600" dirty="0">
                <a:hlinkClick r:id="rId6" tooltip="RF oqimi"/>
              </a:rPr>
              <a:t>RF </a:t>
            </a:r>
            <a:r>
              <a:rPr lang="en-US" sz="1600" dirty="0" err="1">
                <a:hlinkClick r:id="rId6" tooltip="RF oqimi"/>
              </a:rPr>
              <a:t>oqimlari</a:t>
            </a:r>
            <a:r>
              <a:rPr lang="en-US" sz="1600" dirty="0">
                <a:hlinkClick r:id="rId6" tooltip="RF oqimi"/>
              </a:rPr>
              <a:t> , </a:t>
            </a:r>
            <a:r>
              <a:rPr lang="en-US" sz="1600" dirty="0" err="1">
                <a:hlinkClick r:id="rId6" tooltip="RF oqimi"/>
              </a:rPr>
              <a:t>shuningdek</a:t>
            </a:r>
            <a:r>
              <a:rPr lang="en-US" sz="1600" dirty="0">
                <a:hlinkClick r:id="rId6" tooltip="RF oqimi"/>
              </a:rPr>
              <a:t>, </a:t>
            </a:r>
            <a:r>
              <a:rPr lang="en-US" sz="1600" dirty="0" err="1">
                <a:hlinkClick r:id="rId7" tooltip="Elektr ulagichi"/>
              </a:rPr>
              <a:t>ulagichlar</a:t>
            </a:r>
            <a:r>
              <a:rPr lang="en-US" sz="1600" dirty="0"/>
              <a:t> 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bo'g'inlar</a:t>
            </a:r>
            <a:r>
              <a:rPr lang="en-US" sz="1600" dirty="0"/>
              <a:t> </a:t>
            </a:r>
            <a:r>
              <a:rPr lang="en-US" sz="1600" dirty="0" err="1"/>
              <a:t>kabi</a:t>
            </a:r>
            <a:r>
              <a:rPr lang="en-US" sz="1600" dirty="0"/>
              <a:t> </a:t>
            </a:r>
            <a:r>
              <a:rPr lang="en-US" sz="1600" dirty="0" err="1"/>
              <a:t>kabeldagi</a:t>
            </a:r>
            <a:r>
              <a:rPr lang="en-US" sz="1600" dirty="0"/>
              <a:t> </a:t>
            </a:r>
            <a:r>
              <a:rPr lang="en-US" sz="1600" dirty="0" err="1"/>
              <a:t>uzilishlardan</a:t>
            </a:r>
            <a:r>
              <a:rPr lang="en-US" sz="1600" dirty="0"/>
              <a:t> </a:t>
            </a:r>
            <a:r>
              <a:rPr lang="en-US" sz="1600" dirty="0" err="1"/>
              <a:t>aks</a:t>
            </a:r>
            <a:r>
              <a:rPr lang="en-US" sz="1600" dirty="0"/>
              <a:t> </a:t>
            </a:r>
            <a:r>
              <a:rPr lang="en-US" sz="1600" dirty="0" err="1"/>
              <a:t>etadi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 </a:t>
            </a:r>
            <a:r>
              <a:rPr lang="en-US" sz="1600" dirty="0" err="1"/>
              <a:t>kabel</a:t>
            </a:r>
            <a:r>
              <a:rPr lang="en-US" sz="1600" dirty="0"/>
              <a:t> </a:t>
            </a:r>
            <a:r>
              <a:rPr lang="en-US" sz="1600" dirty="0" err="1"/>
              <a:t>orqali</a:t>
            </a:r>
            <a:r>
              <a:rPr lang="en-US" sz="1600" dirty="0"/>
              <a:t> </a:t>
            </a:r>
            <a:r>
              <a:rPr lang="en-US" sz="1600" dirty="0" err="1"/>
              <a:t>manba</a:t>
            </a:r>
            <a:r>
              <a:rPr lang="en-US" sz="1600" dirty="0"/>
              <a:t> </a:t>
            </a:r>
            <a:r>
              <a:rPr lang="en-US" sz="1600" dirty="0" err="1"/>
              <a:t>tomon</a:t>
            </a:r>
            <a:r>
              <a:rPr lang="en-US" sz="1600" dirty="0"/>
              <a:t> </a:t>
            </a:r>
            <a:r>
              <a:rPr lang="en-US" sz="1600" dirty="0" err="1"/>
              <a:t>qaytib</a:t>
            </a:r>
            <a:r>
              <a:rPr lang="en-US" sz="1600" dirty="0"/>
              <a:t> </a:t>
            </a:r>
            <a:r>
              <a:rPr lang="en-US" sz="1600" dirty="0" err="1"/>
              <a:t>ketadi</a:t>
            </a:r>
            <a:r>
              <a:rPr lang="en-US" sz="1600" dirty="0"/>
              <a:t>. </a:t>
            </a:r>
            <a:r>
              <a:rPr lang="en-US" sz="1600" dirty="0" err="1"/>
              <a:t>Ushbu</a:t>
            </a:r>
            <a:r>
              <a:rPr lang="en-US" sz="1600" dirty="0"/>
              <a:t> </a:t>
            </a:r>
            <a:r>
              <a:rPr lang="en-US" sz="1600" dirty="0" err="1"/>
              <a:t>ko'zgular</a:t>
            </a:r>
            <a:r>
              <a:rPr lang="en-US" sz="1600" dirty="0"/>
              <a:t> signal </a:t>
            </a:r>
            <a:r>
              <a:rPr lang="en-US" sz="1600" dirty="0" err="1"/>
              <a:t>kuchini</a:t>
            </a:r>
            <a:r>
              <a:rPr lang="en-US" sz="1600" dirty="0"/>
              <a:t> </a:t>
            </a:r>
            <a:r>
              <a:rPr lang="en-US" sz="1600" dirty="0" err="1"/>
              <a:t>belgilangan</a:t>
            </a:r>
            <a:r>
              <a:rPr lang="en-US" sz="1600" dirty="0"/>
              <a:t> </a:t>
            </a:r>
            <a:r>
              <a:rPr lang="en-US" sz="1600" dirty="0" err="1"/>
              <a:t>joyga</a:t>
            </a:r>
            <a:r>
              <a:rPr lang="en-US" sz="1600" dirty="0"/>
              <a:t> </a:t>
            </a:r>
            <a:r>
              <a:rPr lang="en-US" sz="1600" dirty="0" err="1"/>
              <a:t>etib</a:t>
            </a:r>
            <a:r>
              <a:rPr lang="en-US" sz="1600" dirty="0"/>
              <a:t> </a:t>
            </a:r>
            <a:r>
              <a:rPr lang="en-US" sz="1600" dirty="0" err="1"/>
              <a:t>borishiga</a:t>
            </a:r>
            <a:r>
              <a:rPr lang="en-US" sz="1600" dirty="0"/>
              <a:t> </a:t>
            </a:r>
            <a:r>
              <a:rPr lang="en-US" sz="1600" dirty="0" err="1"/>
              <a:t>to'sqinlik</a:t>
            </a:r>
            <a:r>
              <a:rPr lang="en-US" sz="1600" dirty="0"/>
              <a:t> </a:t>
            </a:r>
            <a:r>
              <a:rPr lang="en-US" sz="1600" dirty="0" err="1"/>
              <a:t>qiladigan</a:t>
            </a:r>
            <a:r>
              <a:rPr lang="en-US" sz="1600" dirty="0"/>
              <a:t> </a:t>
            </a:r>
            <a:r>
              <a:rPr lang="en-US" sz="1600" dirty="0" err="1"/>
              <a:t>to'siq</a:t>
            </a:r>
            <a:r>
              <a:rPr lang="en-US" sz="1600" dirty="0"/>
              <a:t> </a:t>
            </a:r>
            <a:r>
              <a:rPr lang="en-US" sz="1600" dirty="0" err="1"/>
              <a:t>bo'lib</a:t>
            </a:r>
            <a:r>
              <a:rPr lang="en-US" sz="1600" dirty="0"/>
              <a:t> </a:t>
            </a:r>
            <a:r>
              <a:rPr lang="en-US" sz="1600" dirty="0" err="1"/>
              <a:t>xizmat</a:t>
            </a:r>
            <a:r>
              <a:rPr lang="en-US" sz="1600" dirty="0"/>
              <a:t> </a:t>
            </a:r>
            <a:r>
              <a:rPr lang="en-US" sz="1600" dirty="0" err="1"/>
              <a:t>qiladi</a:t>
            </a:r>
            <a:r>
              <a:rPr lang="en-US" sz="1600" dirty="0"/>
              <a:t>. </a:t>
            </a:r>
            <a:r>
              <a:rPr lang="en-US" sz="1600" dirty="0" err="1"/>
              <a:t>Elektr</a:t>
            </a:r>
            <a:r>
              <a:rPr lang="en-US" sz="1600" dirty="0"/>
              <a:t> </a:t>
            </a:r>
            <a:r>
              <a:rPr lang="en-US" sz="1600" dirty="0" err="1"/>
              <a:t>uzatish</a:t>
            </a:r>
            <a:r>
              <a:rPr lang="en-US" sz="1600" dirty="0"/>
              <a:t> </a:t>
            </a:r>
            <a:r>
              <a:rPr lang="en-US" sz="1600" dirty="0" err="1"/>
              <a:t>liniyalarida</a:t>
            </a:r>
            <a:r>
              <a:rPr lang="en-US" sz="1600" dirty="0"/>
              <a:t> </a:t>
            </a:r>
            <a:r>
              <a:rPr lang="en-US" sz="1600" dirty="0" err="1"/>
              <a:t>ixtisoslashtirilgan</a:t>
            </a:r>
            <a:r>
              <a:rPr lang="en-US" sz="1600" dirty="0"/>
              <a:t> </a:t>
            </a:r>
            <a:r>
              <a:rPr lang="en-US" sz="1600" dirty="0" err="1"/>
              <a:t>konstruktsiya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 </a:t>
            </a:r>
            <a:r>
              <a:rPr lang="en-US" sz="1600" dirty="0" err="1">
                <a:hlinkClick r:id="rId8" tooltip="Empedans moslashuvi"/>
              </a:rPr>
              <a:t>impedans</a:t>
            </a:r>
            <a:r>
              <a:rPr lang="en-US" sz="1600" dirty="0">
                <a:hlinkClick r:id="rId8" tooltip="Empedans moslashuvi"/>
              </a:rPr>
              <a:t> </a:t>
            </a:r>
            <a:r>
              <a:rPr lang="en-US" sz="1600" dirty="0" err="1">
                <a:hlinkClick r:id="rId8" tooltip="Empedans moslashuvi"/>
              </a:rPr>
              <a:t>moslashuvi</a:t>
            </a:r>
            <a:r>
              <a:rPr lang="en-US" sz="1600" dirty="0">
                <a:hlinkClick r:id="rId8" tooltip="Empedans moslashuvi"/>
              </a:rPr>
              <a:t> </a:t>
            </a:r>
            <a:r>
              <a:rPr lang="en-US" sz="1600" dirty="0" err="1">
                <a:hlinkClick r:id="rId8" tooltip="Empedans moslashuvi"/>
              </a:rPr>
              <a:t>qo'llaniladi</a:t>
            </a:r>
            <a:r>
              <a:rPr lang="en-US" sz="1600" dirty="0"/>
              <a:t>, minimal </a:t>
            </a:r>
            <a:r>
              <a:rPr lang="en-US" sz="1600" dirty="0" err="1"/>
              <a:t>ko'zgu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quvvat</a:t>
            </a:r>
            <a:r>
              <a:rPr lang="en-US" sz="1600" dirty="0"/>
              <a:t> </a:t>
            </a:r>
            <a:r>
              <a:rPr lang="en-US" sz="1600" dirty="0" err="1"/>
              <a:t>yo'qotishlari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elektromagnit</a:t>
            </a:r>
            <a:r>
              <a:rPr lang="en-US" sz="1600" dirty="0"/>
              <a:t> </a:t>
            </a:r>
            <a:r>
              <a:rPr lang="en-US" sz="1600" dirty="0" err="1"/>
              <a:t>signallarni</a:t>
            </a:r>
            <a:r>
              <a:rPr lang="en-US" sz="1600" dirty="0"/>
              <a:t> </a:t>
            </a:r>
            <a:r>
              <a:rPr lang="en-US" sz="1600" dirty="0" err="1"/>
              <a:t>tashish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. </a:t>
            </a:r>
            <a:r>
              <a:rPr lang="en-US" sz="1600" dirty="0" err="1"/>
              <a:t>Aksariyat</a:t>
            </a:r>
            <a:r>
              <a:rPr lang="en-US" sz="1600" dirty="0"/>
              <a:t> </a:t>
            </a:r>
            <a:r>
              <a:rPr lang="en-US" sz="1600" dirty="0" err="1"/>
              <a:t>uzatish</a:t>
            </a:r>
            <a:r>
              <a:rPr lang="en-US" sz="1600" dirty="0"/>
              <a:t> </a:t>
            </a:r>
            <a:r>
              <a:rPr lang="en-US" sz="1600" dirty="0" err="1"/>
              <a:t>liniyalarining</a:t>
            </a:r>
            <a:r>
              <a:rPr lang="en-US" sz="1600" dirty="0"/>
              <a:t> </a:t>
            </a:r>
            <a:r>
              <a:rPr lang="en-US" sz="1600" dirty="0" err="1"/>
              <a:t>ajralib</a:t>
            </a:r>
            <a:r>
              <a:rPr lang="en-US" sz="1600" dirty="0"/>
              <a:t> </a:t>
            </a:r>
            <a:r>
              <a:rPr lang="en-US" sz="1600" dirty="0" err="1"/>
              <a:t>turadigan</a:t>
            </a:r>
            <a:r>
              <a:rPr lang="en-US" sz="1600" dirty="0"/>
              <a:t> </a:t>
            </a:r>
            <a:r>
              <a:rPr lang="en-US" sz="1600" dirty="0" err="1"/>
              <a:t>xususiyati</a:t>
            </a:r>
            <a:r>
              <a:rPr lang="en-US" sz="1600" dirty="0"/>
              <a:t> </a:t>
            </a:r>
            <a:r>
              <a:rPr lang="en-US" sz="1600" dirty="0" err="1"/>
              <a:t>shundaki</a:t>
            </a:r>
            <a:r>
              <a:rPr lang="en-US" sz="1600" dirty="0"/>
              <a:t>, </a:t>
            </a:r>
            <a:r>
              <a:rPr lang="en-US" sz="1600" dirty="0" err="1"/>
              <a:t>ular</a:t>
            </a:r>
            <a:r>
              <a:rPr lang="en-US" sz="1600" dirty="0"/>
              <a:t> </a:t>
            </a:r>
            <a:r>
              <a:rPr lang="en-US" sz="1600" dirty="0" err="1"/>
              <a:t>uzunligi</a:t>
            </a:r>
            <a:r>
              <a:rPr lang="en-US" sz="1600" dirty="0"/>
              <a:t> </a:t>
            </a:r>
            <a:r>
              <a:rPr lang="en-US" sz="1600" dirty="0" err="1"/>
              <a:t>bo'ylab</a:t>
            </a:r>
            <a:r>
              <a:rPr lang="en-US" sz="1600" dirty="0"/>
              <a:t> </a:t>
            </a:r>
            <a:r>
              <a:rPr lang="en-US" sz="1600" dirty="0" err="1"/>
              <a:t>bir</a:t>
            </a:r>
            <a:r>
              <a:rPr lang="en-US" sz="1600" dirty="0"/>
              <a:t> </a:t>
            </a:r>
            <a:r>
              <a:rPr lang="en-US" sz="1600" dirty="0" err="1"/>
              <a:t>xil</a:t>
            </a:r>
            <a:r>
              <a:rPr lang="en-US" sz="1600" dirty="0"/>
              <a:t> </a:t>
            </a:r>
            <a:r>
              <a:rPr lang="en-US" sz="1600" dirty="0" err="1"/>
              <a:t>tasavvurlar</a:t>
            </a:r>
            <a:r>
              <a:rPr lang="en-US" sz="1600" dirty="0"/>
              <a:t> </a:t>
            </a:r>
            <a:r>
              <a:rPr lang="en-US" sz="1600" dirty="0" err="1"/>
              <a:t>o'lchamlariga</a:t>
            </a:r>
            <a:r>
              <a:rPr lang="en-US" sz="1600" dirty="0"/>
              <a:t> </a:t>
            </a:r>
            <a:r>
              <a:rPr lang="en-US" sz="1600" dirty="0" err="1"/>
              <a:t>ega</a:t>
            </a:r>
            <a:r>
              <a:rPr lang="en-US" sz="1600" dirty="0"/>
              <a:t> </a:t>
            </a:r>
            <a:r>
              <a:rPr lang="en-US" sz="1600" dirty="0" err="1"/>
              <a:t>bo'lib</a:t>
            </a:r>
            <a:r>
              <a:rPr lang="en-US" sz="1600" dirty="0"/>
              <a:t> , </a:t>
            </a:r>
            <a:r>
              <a:rPr lang="en-US" sz="1600" dirty="0" err="1"/>
              <a:t>aks</a:t>
            </a:r>
            <a:r>
              <a:rPr lang="en-US" sz="1600" dirty="0"/>
              <a:t> </a:t>
            </a:r>
            <a:r>
              <a:rPr lang="en-US" sz="1600" dirty="0" err="1"/>
              <a:t>ettirishning</a:t>
            </a:r>
            <a:r>
              <a:rPr lang="en-US" sz="1600" dirty="0"/>
              <a:t> </a:t>
            </a:r>
            <a:r>
              <a:rPr lang="en-US" sz="1600" dirty="0" err="1"/>
              <a:t>oldini</a:t>
            </a:r>
            <a:r>
              <a:rPr lang="en-US" sz="1600" dirty="0"/>
              <a:t> </a:t>
            </a:r>
            <a:r>
              <a:rPr lang="en-US" sz="1600" dirty="0" err="1"/>
              <a:t>olish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 </a:t>
            </a:r>
            <a:r>
              <a:rPr lang="en-US" sz="1600" dirty="0" err="1">
                <a:hlinkClick r:id="rId9" tooltip="Xarakterli empedans"/>
              </a:rPr>
              <a:t>xarakterli</a:t>
            </a:r>
            <a:r>
              <a:rPr lang="en-US" sz="1600" dirty="0">
                <a:hlinkClick r:id="rId9" tooltip="Xarakterli empedans"/>
              </a:rPr>
              <a:t> </a:t>
            </a:r>
            <a:r>
              <a:rPr lang="en-US" sz="1600" dirty="0" err="1">
                <a:hlinkClick r:id="rId9" tooltip="Xarakterli empedans"/>
              </a:rPr>
              <a:t>impedans</a:t>
            </a:r>
            <a:r>
              <a:rPr lang="en-US" sz="1600" dirty="0"/>
              <a:t> deb </a:t>
            </a:r>
            <a:r>
              <a:rPr lang="en-US" sz="1600" dirty="0" err="1"/>
              <a:t>ataladigan</a:t>
            </a:r>
            <a:r>
              <a:rPr lang="en-US" sz="1600" dirty="0"/>
              <a:t> </a:t>
            </a:r>
            <a:r>
              <a:rPr lang="en-US" sz="1600" dirty="0" err="1"/>
              <a:t>bir</a:t>
            </a:r>
            <a:r>
              <a:rPr lang="en-US" sz="1600" dirty="0"/>
              <a:t> </a:t>
            </a:r>
            <a:r>
              <a:rPr lang="en-US" sz="1600" dirty="0" err="1"/>
              <a:t>xil</a:t>
            </a:r>
            <a:r>
              <a:rPr lang="en-US" sz="1600" dirty="0"/>
              <a:t> </a:t>
            </a:r>
            <a:r>
              <a:rPr lang="en-US" sz="1600" i="1" dirty="0" err="1">
                <a:hlinkClick r:id="rId10" tooltip="Elektr impedans"/>
              </a:rPr>
              <a:t>empedans</a:t>
            </a:r>
            <a:r>
              <a:rPr lang="en-US" sz="1600" i="1" dirty="0">
                <a:hlinkClick r:id="rId10" tooltip="Elektr impedans"/>
              </a:rPr>
              <a:t> </a:t>
            </a:r>
            <a:r>
              <a:rPr lang="en-US" sz="1600" i="1" dirty="0" err="1">
                <a:hlinkClick r:id="rId10" tooltip="Elektr impedans"/>
              </a:rPr>
              <a:t>beradi</a:t>
            </a:r>
            <a:r>
              <a:rPr lang="en-US" sz="1600" i="1" dirty="0">
                <a:hlinkClick r:id="rId10" tooltip="Elektr impedans"/>
              </a:rPr>
              <a:t>. </a:t>
            </a:r>
            <a:r>
              <a:rPr lang="en-US" sz="1600" dirty="0" err="1">
                <a:hlinkClick r:id="rId11" tooltip="To'lqin uzunligi"/>
              </a:rPr>
              <a:t>Elektromagnit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to'lqinlarning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chastotasi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ma'lum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bir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kabel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yoki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muhit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orqali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qanchalik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baland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bo'lsa</a:t>
            </a:r>
            <a:r>
              <a:rPr lang="en-US" sz="1600" dirty="0">
                <a:hlinkClick r:id="rId11" tooltip="To'lqin uzunligi"/>
              </a:rPr>
              <a:t>, </a:t>
            </a:r>
            <a:r>
              <a:rPr lang="en-US" sz="1600" dirty="0" err="1">
                <a:hlinkClick r:id="rId11" tooltip="To'lqin uzunligi"/>
              </a:rPr>
              <a:t>to'lqinlarning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to'lqin</a:t>
            </a:r>
            <a:r>
              <a:rPr lang="en-US" sz="1600" dirty="0">
                <a:hlinkClick r:id="rId11" tooltip="To'lqin uzunligi"/>
              </a:rPr>
              <a:t> </a:t>
            </a:r>
            <a:r>
              <a:rPr lang="en-US" sz="1600" dirty="0" err="1">
                <a:hlinkClick r:id="rId11" tooltip="To'lqin uzunligi"/>
              </a:rPr>
              <a:t>uzunligi</a:t>
            </a:r>
            <a:r>
              <a:rPr lang="en-US" sz="1600" dirty="0"/>
              <a:t> </a:t>
            </a:r>
            <a:r>
              <a:rPr lang="en-US" sz="1600" dirty="0" err="1"/>
              <a:t>shunchalik</a:t>
            </a:r>
            <a:r>
              <a:rPr lang="en-US" sz="1600" dirty="0"/>
              <a:t> </a:t>
            </a:r>
            <a:r>
              <a:rPr lang="en-US" sz="1600" dirty="0" err="1"/>
              <a:t>qisqa</a:t>
            </a:r>
            <a:r>
              <a:rPr lang="en-US" sz="1600" dirty="0"/>
              <a:t> </a:t>
            </a:r>
            <a:r>
              <a:rPr lang="en-US" sz="1600" dirty="0" err="1"/>
              <a:t>bo'ladi</a:t>
            </a:r>
            <a:r>
              <a:rPr lang="en-US" sz="1600" dirty="0"/>
              <a:t> . </a:t>
            </a:r>
            <a:r>
              <a:rPr lang="en-US" sz="1600" dirty="0" err="1"/>
              <a:t>O'tkazilayotgan</a:t>
            </a:r>
            <a:r>
              <a:rPr lang="en-US" sz="1600" dirty="0"/>
              <a:t> </a:t>
            </a:r>
            <a:r>
              <a:rPr lang="en-US" sz="1600" dirty="0" err="1"/>
              <a:t>chastotaning</a:t>
            </a:r>
            <a:r>
              <a:rPr lang="en-US" sz="1600" dirty="0"/>
              <a:t> </a:t>
            </a:r>
            <a:r>
              <a:rPr lang="en-US" sz="1600" dirty="0" err="1"/>
              <a:t>to'lqin</a:t>
            </a:r>
            <a:r>
              <a:rPr lang="en-US" sz="1600" dirty="0"/>
              <a:t> </a:t>
            </a:r>
            <a:r>
              <a:rPr lang="en-US" sz="1600" dirty="0" err="1"/>
              <a:t>uzunligi</a:t>
            </a:r>
            <a:r>
              <a:rPr lang="en-US" sz="1600" dirty="0"/>
              <a:t> </a:t>
            </a:r>
            <a:r>
              <a:rPr lang="en-US" sz="1600" dirty="0" err="1"/>
              <a:t>etarlicha</a:t>
            </a:r>
            <a:r>
              <a:rPr lang="en-US" sz="1600" dirty="0"/>
              <a:t> </a:t>
            </a:r>
            <a:r>
              <a:rPr lang="en-US" sz="1600" dirty="0" err="1"/>
              <a:t>qisqa</a:t>
            </a:r>
            <a:r>
              <a:rPr lang="en-US" sz="1600" dirty="0"/>
              <a:t> </a:t>
            </a:r>
            <a:r>
              <a:rPr lang="en-US" sz="1600" dirty="0" err="1"/>
              <a:t>bo'lganda</a:t>
            </a:r>
            <a:r>
              <a:rPr lang="en-US" sz="1600" dirty="0"/>
              <a:t>, </a:t>
            </a:r>
            <a:r>
              <a:rPr lang="en-US" sz="1600" dirty="0" err="1"/>
              <a:t>uzatish</a:t>
            </a:r>
            <a:r>
              <a:rPr lang="en-US" sz="1600" dirty="0"/>
              <a:t> </a:t>
            </a:r>
            <a:r>
              <a:rPr lang="en-US" sz="1600" dirty="0" err="1"/>
              <a:t>liniyalari</a:t>
            </a:r>
            <a:r>
              <a:rPr lang="en-US" sz="1600" dirty="0"/>
              <a:t> </a:t>
            </a:r>
            <a:r>
              <a:rPr lang="en-US" sz="1600" dirty="0" err="1"/>
              <a:t>zarur</a:t>
            </a:r>
            <a:r>
              <a:rPr lang="en-US" sz="1600" dirty="0"/>
              <a:t> </a:t>
            </a:r>
            <a:r>
              <a:rPr lang="en-US" sz="1600" dirty="0" err="1"/>
              <a:t>bo'ladi</a:t>
            </a:r>
            <a:r>
              <a:rPr lang="en-US" sz="1600" dirty="0"/>
              <a:t>, </a:t>
            </a:r>
            <a:r>
              <a:rPr lang="en-US" sz="1600" dirty="0" err="1"/>
              <a:t>chunki</a:t>
            </a:r>
            <a:r>
              <a:rPr lang="en-US" sz="1600" dirty="0"/>
              <a:t> </a:t>
            </a:r>
            <a:r>
              <a:rPr lang="en-US" sz="1600" dirty="0" err="1"/>
              <a:t>kabel</a:t>
            </a:r>
            <a:r>
              <a:rPr lang="en-US" sz="1600" dirty="0"/>
              <a:t> </a:t>
            </a:r>
            <a:r>
              <a:rPr lang="en-US" sz="1600" dirty="0" err="1"/>
              <a:t>uzunligi</a:t>
            </a:r>
            <a:r>
              <a:rPr lang="en-US" sz="1600" dirty="0"/>
              <a:t> </a:t>
            </a:r>
            <a:r>
              <a:rPr lang="en-US" sz="1600" dirty="0" err="1"/>
              <a:t>to'lqin</a:t>
            </a:r>
            <a:r>
              <a:rPr lang="en-US" sz="1600" dirty="0"/>
              <a:t> </a:t>
            </a:r>
            <a:r>
              <a:rPr lang="en-US" sz="1600" dirty="0" err="1"/>
              <a:t>uzunligining</a:t>
            </a:r>
            <a:r>
              <a:rPr lang="en-US" sz="1600" dirty="0"/>
              <a:t> </a:t>
            </a:r>
            <a:r>
              <a:rPr lang="en-US" sz="1600" dirty="0" err="1"/>
              <a:t>muhim</a:t>
            </a:r>
            <a:r>
              <a:rPr lang="en-US" sz="1600" dirty="0"/>
              <a:t> </a:t>
            </a:r>
            <a:r>
              <a:rPr lang="en-US" sz="1600" dirty="0" err="1"/>
              <a:t>qismiga</a:t>
            </a:r>
            <a:r>
              <a:rPr lang="en-US" sz="1600" dirty="0"/>
              <a:t> </a:t>
            </a:r>
            <a:r>
              <a:rPr lang="en-US" sz="1600" dirty="0" err="1"/>
              <a:t>aylanadi</a:t>
            </a:r>
            <a:r>
              <a:rPr lang="en-US" sz="1600" dirty="0"/>
              <a:t>.</a:t>
            </a:r>
          </a:p>
          <a:p>
            <a:pPr algn="just"/>
            <a:r>
              <a:rPr lang="en-US" sz="1600" dirty="0" err="1">
                <a:hlinkClick r:id="rId12" tooltip="Mikroto'lqinli pech"/>
              </a:rPr>
              <a:t>Mikroto'lqinli</a:t>
            </a:r>
            <a:r>
              <a:rPr lang="en-US" sz="1600" dirty="0"/>
              <a:t> 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undan</a:t>
            </a:r>
            <a:r>
              <a:rPr lang="en-US" sz="1600" dirty="0"/>
              <a:t> </a:t>
            </a:r>
            <a:r>
              <a:rPr lang="en-US" sz="1600" dirty="0" err="1"/>
              <a:t>yuqori</a:t>
            </a:r>
            <a:r>
              <a:rPr lang="en-US" sz="1600" dirty="0"/>
              <a:t> </a:t>
            </a:r>
            <a:r>
              <a:rPr lang="en-US" sz="1600" dirty="0" err="1"/>
              <a:t>chastotalarda</a:t>
            </a:r>
            <a:r>
              <a:rPr lang="en-US" sz="1600" dirty="0"/>
              <a:t> </a:t>
            </a:r>
            <a:r>
              <a:rPr lang="en-US" sz="1600" dirty="0" err="1"/>
              <a:t>elektr</a:t>
            </a:r>
            <a:r>
              <a:rPr lang="en-US" sz="1600" dirty="0"/>
              <a:t> </a:t>
            </a:r>
            <a:r>
              <a:rPr lang="en-US" sz="1600" dirty="0" err="1"/>
              <a:t>uzatish</a:t>
            </a:r>
            <a:r>
              <a:rPr lang="en-US" sz="1600" dirty="0"/>
              <a:t> </a:t>
            </a:r>
            <a:r>
              <a:rPr lang="en-US" sz="1600" dirty="0" err="1"/>
              <a:t>liniyalarida</a:t>
            </a:r>
            <a:r>
              <a:rPr lang="en-US" sz="1600" dirty="0"/>
              <a:t> </a:t>
            </a:r>
            <a:r>
              <a:rPr lang="en-US" sz="1600" dirty="0" err="1"/>
              <a:t>quvvat</a:t>
            </a:r>
            <a:r>
              <a:rPr lang="en-US" sz="1600" dirty="0"/>
              <a:t> </a:t>
            </a:r>
            <a:r>
              <a:rPr lang="en-US" sz="1600" dirty="0" err="1"/>
              <a:t>yo'qotishlari</a:t>
            </a:r>
            <a:r>
              <a:rPr lang="en-US" sz="1600" dirty="0"/>
              <a:t> </a:t>
            </a:r>
            <a:r>
              <a:rPr lang="en-US" sz="1600" dirty="0" err="1"/>
              <a:t>haddan</a:t>
            </a:r>
            <a:r>
              <a:rPr lang="en-US" sz="1600" dirty="0"/>
              <a:t> </a:t>
            </a:r>
            <a:r>
              <a:rPr lang="en-US" sz="1600" dirty="0" err="1"/>
              <a:t>tashqari</a:t>
            </a:r>
            <a:r>
              <a:rPr lang="en-US" sz="1600" dirty="0"/>
              <a:t> </a:t>
            </a:r>
            <a:r>
              <a:rPr lang="en-US" sz="1600" dirty="0" err="1"/>
              <a:t>ko'payadi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 </a:t>
            </a:r>
            <a:r>
              <a:rPr lang="en-US" sz="1600" dirty="0" err="1"/>
              <a:t>uning</a:t>
            </a:r>
            <a:r>
              <a:rPr lang="en-US" sz="1600" dirty="0"/>
              <a:t> </a:t>
            </a:r>
            <a:r>
              <a:rPr lang="en-US" sz="1600" dirty="0" err="1"/>
              <a:t>o'rniga</a:t>
            </a:r>
            <a:r>
              <a:rPr lang="en-US" sz="1600" dirty="0"/>
              <a:t> </a:t>
            </a:r>
            <a:r>
              <a:rPr lang="en-US" sz="1600" dirty="0" err="1"/>
              <a:t>elektromagnit</a:t>
            </a:r>
            <a:r>
              <a:rPr lang="en-US" sz="1600" dirty="0"/>
              <a:t> </a:t>
            </a:r>
            <a:r>
              <a:rPr lang="en-US" sz="1600" dirty="0" err="1"/>
              <a:t>to'lqinlarni</a:t>
            </a:r>
            <a:r>
              <a:rPr lang="en-US" sz="1600" dirty="0"/>
              <a:t> </a:t>
            </a:r>
            <a:r>
              <a:rPr lang="en-US" sz="1600" dirty="0" err="1"/>
              <a:t>cheklash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boshqarish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"</a:t>
            </a:r>
            <a:r>
              <a:rPr lang="en-US" sz="1600" dirty="0" err="1"/>
              <a:t>quvurlar</a:t>
            </a:r>
            <a:r>
              <a:rPr lang="en-US" sz="1600" dirty="0"/>
              <a:t>" </a:t>
            </a:r>
            <a:r>
              <a:rPr lang="en-US" sz="1600" dirty="0" err="1"/>
              <a:t>vazifasini</a:t>
            </a:r>
            <a:r>
              <a:rPr lang="en-US" sz="1600" dirty="0"/>
              <a:t> </a:t>
            </a:r>
            <a:r>
              <a:rPr lang="en-US" sz="1600" dirty="0" err="1"/>
              <a:t>bajaradigan</a:t>
            </a:r>
            <a:r>
              <a:rPr lang="en-US" sz="1600" dirty="0"/>
              <a:t> </a:t>
            </a:r>
            <a:r>
              <a:rPr lang="en-US" sz="1600" dirty="0" err="1">
                <a:hlinkClick r:id="rId13" tooltip="To'lqin yo'riqnomasi"/>
              </a:rPr>
              <a:t>to'lqin</a:t>
            </a:r>
            <a:r>
              <a:rPr lang="en-US" sz="1600" dirty="0"/>
              <a:t> </a:t>
            </a:r>
            <a:r>
              <a:rPr lang="en-US" sz="1600" dirty="0" err="1"/>
              <a:t>o'tkazgichlar</a:t>
            </a:r>
            <a:r>
              <a:rPr lang="en-US" sz="1600" dirty="0"/>
              <a:t> </a:t>
            </a:r>
            <a:r>
              <a:rPr lang="en-US" sz="1600" dirty="0" err="1"/>
              <a:t>ishlatiladi</a:t>
            </a:r>
            <a:r>
              <a:rPr lang="en-US" sz="1600" dirty="0"/>
              <a:t>. </a:t>
            </a:r>
            <a:r>
              <a:rPr lang="en-US" sz="1600" dirty="0" err="1"/>
              <a:t>Bundan</a:t>
            </a:r>
            <a:r>
              <a:rPr lang="en-US" sz="1600" dirty="0"/>
              <a:t> ham </a:t>
            </a:r>
            <a:r>
              <a:rPr lang="en-US" sz="1600" dirty="0" err="1"/>
              <a:t>yuqori</a:t>
            </a:r>
            <a:r>
              <a:rPr lang="en-US" sz="1600" dirty="0"/>
              <a:t> </a:t>
            </a:r>
            <a:r>
              <a:rPr lang="en-US" sz="1600" dirty="0" err="1"/>
              <a:t>chastotalarda</a:t>
            </a:r>
            <a:r>
              <a:rPr lang="en-US" sz="1600" dirty="0"/>
              <a:t>, </a:t>
            </a:r>
            <a:r>
              <a:rPr lang="en-US" sz="1600" dirty="0">
                <a:hlinkClick r:id="rId14" tooltip="Terahertz nurlanishi"/>
              </a:rPr>
              <a:t>terahertz</a:t>
            </a:r>
            <a:r>
              <a:rPr lang="en-US" sz="1600" dirty="0"/>
              <a:t> , </a:t>
            </a:r>
            <a:r>
              <a:rPr lang="en-US" sz="1600" dirty="0" err="1">
                <a:hlinkClick r:id="rId15" tooltip="Infraqizil"/>
              </a:rPr>
              <a:t>infraqizil</a:t>
            </a:r>
            <a:r>
              <a:rPr lang="en-US" sz="1600" dirty="0"/>
              <a:t> </a:t>
            </a:r>
            <a:r>
              <a:rPr lang="en-US" sz="1600" dirty="0" err="1"/>
              <a:t>va</a:t>
            </a:r>
            <a:r>
              <a:rPr lang="en-US" sz="1600" dirty="0"/>
              <a:t> </a:t>
            </a:r>
            <a:r>
              <a:rPr lang="en-US" sz="1600" dirty="0" err="1">
                <a:hlinkClick r:id="rId16" tooltip="Ko'rinadigan spektr"/>
              </a:rPr>
              <a:t>ko'rinadigan</a:t>
            </a:r>
            <a:r>
              <a:rPr lang="en-US" sz="1600" dirty="0"/>
              <a:t> </a:t>
            </a:r>
            <a:r>
              <a:rPr lang="en-US" sz="1600" dirty="0" err="1"/>
              <a:t>diapazonlarda</a:t>
            </a:r>
            <a:r>
              <a:rPr lang="en-US" sz="1600" dirty="0"/>
              <a:t> </a:t>
            </a:r>
            <a:r>
              <a:rPr lang="en-US" sz="1600" dirty="0" err="1"/>
              <a:t>to'lqin</a:t>
            </a:r>
            <a:r>
              <a:rPr lang="en-US" sz="1600" dirty="0"/>
              <a:t> </a:t>
            </a:r>
            <a:r>
              <a:rPr lang="en-US" sz="1600" dirty="0" err="1"/>
              <a:t>o'tkazgichlar</a:t>
            </a:r>
            <a:r>
              <a:rPr lang="en-US" sz="1600" dirty="0"/>
              <a:t> </a:t>
            </a:r>
            <a:r>
              <a:rPr lang="en-US" sz="1600" dirty="0" err="1"/>
              <a:t>o'z</a:t>
            </a:r>
            <a:r>
              <a:rPr lang="en-US" sz="1600" dirty="0"/>
              <a:t> </a:t>
            </a:r>
            <a:r>
              <a:rPr lang="en-US" sz="1600" dirty="0" err="1"/>
              <a:t>navbatida</a:t>
            </a:r>
            <a:r>
              <a:rPr lang="en-US" sz="1600" dirty="0"/>
              <a:t> </a:t>
            </a:r>
            <a:r>
              <a:rPr lang="en-US" sz="1600" dirty="0" err="1"/>
              <a:t>yo'qoladi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elektromagnit</a:t>
            </a:r>
            <a:r>
              <a:rPr lang="en-US" sz="1600" dirty="0"/>
              <a:t> </a:t>
            </a:r>
            <a:r>
              <a:rPr lang="en-US" sz="1600" dirty="0" err="1"/>
              <a:t>to'lqinlarni</a:t>
            </a:r>
            <a:r>
              <a:rPr lang="en-US" sz="1600" dirty="0"/>
              <a:t> </a:t>
            </a:r>
            <a:r>
              <a:rPr lang="en-US" sz="1600" dirty="0" err="1"/>
              <a:t>boshqarish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 </a:t>
            </a:r>
            <a:r>
              <a:rPr lang="en-US" sz="1600" dirty="0" err="1">
                <a:hlinkClick r:id="rId17" tooltip="Optika"/>
              </a:rPr>
              <a:t>optik</a:t>
            </a:r>
            <a:r>
              <a:rPr lang="en-US" sz="1600" dirty="0"/>
              <a:t> </a:t>
            </a:r>
            <a:r>
              <a:rPr lang="en-US" sz="1600" dirty="0" err="1"/>
              <a:t>usullar</a:t>
            </a:r>
            <a:r>
              <a:rPr lang="en-US" sz="1600" dirty="0"/>
              <a:t> (</a:t>
            </a:r>
            <a:r>
              <a:rPr lang="en-US" sz="1600" dirty="0" err="1"/>
              <a:t>masalan</a:t>
            </a:r>
            <a:r>
              <a:rPr lang="en-US" sz="1600" dirty="0"/>
              <a:t>, </a:t>
            </a:r>
            <a:r>
              <a:rPr lang="en-US" sz="1600" dirty="0" err="1"/>
              <a:t>linzalar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oynalar</a:t>
            </a:r>
            <a:r>
              <a:rPr lang="en-US" sz="1600" dirty="0"/>
              <a:t>) </a:t>
            </a:r>
            <a:r>
              <a:rPr lang="en-US" sz="1600" dirty="0" err="1"/>
              <a:t>qo'llaniladi</a:t>
            </a:r>
            <a:r>
              <a:rPr lang="en-US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81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/>
              <a:t>Kirish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13140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,,,</a:t>
            </a:r>
            <a:endParaRPr lang="en-US" sz="2400" dirty="0" smtClean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419601" y="2139351"/>
            <a:ext cx="4172308" cy="42074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birida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fazali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o'tkazgichlarga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(PC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yorliqli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uzatish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liniyalari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izolyatorlardan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foydalangan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metall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minoralarga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osilgan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ikkita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simlari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(OGW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yorlig'i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chaqmoqlardan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himoya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fazali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o'tkazgichlarga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o'rnatilgan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96717"/>
            <a:ext cx="3352800" cy="4750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33290" y="6536127"/>
            <a:ext cx="681403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>
                <a:hlinkClick r:id="rId4"/>
              </a:rPr>
              <a:t>https://braungresham.com/transmission-lines/american-electric-power-company</a:t>
            </a:r>
            <a:r>
              <a:rPr lang="en-US" sz="1050" dirty="0" smtClean="0">
                <a:hlinkClick r:id="rId4"/>
              </a:rPr>
              <a:t>/</a:t>
            </a:r>
            <a:r>
              <a:rPr lang="en-US" sz="1050" dirty="0" smtClean="0"/>
              <a:t> 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69433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/>
              <a:t>Kirish</a:t>
            </a:r>
            <a:endParaRPr lang="en-US" dirty="0"/>
          </a:p>
        </p:txBody>
      </p:sp>
      <p:sp>
        <p:nvSpPr>
          <p:cNvPr id="9" name="Text Box 13"/>
          <p:cNvSpPr txBox="1">
            <a:spLocks noChangeArrowheads="1"/>
          </p:cNvSpPr>
          <p:nvPr/>
        </p:nvSpPr>
        <p:spPr bwMode="auto">
          <a:xfrm>
            <a:off x="205716" y="4827677"/>
            <a:ext cx="427897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en-US" sz="1800" dirty="0" err="1"/>
              <a:t>Oddiy</a:t>
            </a:r>
            <a:r>
              <a:rPr lang="en-US" altLang="en-US" sz="1800" dirty="0"/>
              <a:t> </a:t>
            </a:r>
            <a:r>
              <a:rPr lang="en-US" altLang="en-US" sz="1800" dirty="0" err="1"/>
              <a:t>uzatish</a:t>
            </a:r>
            <a:r>
              <a:rPr lang="en-US" altLang="en-US" sz="1800" dirty="0"/>
              <a:t> </a:t>
            </a:r>
            <a:r>
              <a:rPr lang="en-US" altLang="en-US" sz="1800" dirty="0" err="1"/>
              <a:t>liniyalarining</a:t>
            </a:r>
            <a:r>
              <a:rPr lang="en-US" altLang="en-US" sz="1800" dirty="0"/>
              <a:t> </a:t>
            </a:r>
            <a:r>
              <a:rPr lang="en-US" altLang="en-US" sz="1800" dirty="0" err="1"/>
              <a:t>ko'ndalang</a:t>
            </a:r>
            <a:r>
              <a:rPr lang="en-US" altLang="en-US" sz="1800" dirty="0"/>
              <a:t> </a:t>
            </a:r>
            <a:r>
              <a:rPr lang="en-US" altLang="en-US" sz="1800" dirty="0" err="1"/>
              <a:t>kesimi</a:t>
            </a:r>
            <a:r>
              <a:rPr lang="en-US" altLang="en-US" sz="1800" dirty="0"/>
              <a:t> (a) </a:t>
            </a:r>
            <a:r>
              <a:rPr lang="en-US" altLang="en-US" sz="1800" dirty="0" err="1"/>
              <a:t>koaksiyal</a:t>
            </a:r>
            <a:r>
              <a:rPr lang="en-US" altLang="en-US" sz="1800" dirty="0"/>
              <a:t> </a:t>
            </a:r>
            <a:r>
              <a:rPr lang="en-US" altLang="en-US" sz="1800" dirty="0" err="1"/>
              <a:t>chiziq</a:t>
            </a:r>
            <a:r>
              <a:rPr lang="en-US" altLang="en-US" sz="1800" dirty="0"/>
              <a:t>, (b) </a:t>
            </a:r>
            <a:r>
              <a:rPr lang="en-US" altLang="en-US" sz="1800" dirty="0" err="1"/>
              <a:t>ikki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simli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chiziq</a:t>
            </a:r>
            <a:r>
              <a:rPr lang="en-US" altLang="en-US" sz="1800" dirty="0"/>
              <a:t>, (c) </a:t>
            </a:r>
            <a:r>
              <a:rPr lang="en-US" altLang="en-US" sz="1800" dirty="0" err="1"/>
              <a:t>tekis</a:t>
            </a:r>
            <a:r>
              <a:rPr lang="en-US" altLang="en-US" sz="1800" dirty="0"/>
              <a:t> </a:t>
            </a:r>
            <a:r>
              <a:rPr lang="en-US" altLang="en-US" sz="1800" dirty="0" err="1"/>
              <a:t>chiziq</a:t>
            </a:r>
            <a:r>
              <a:rPr lang="en-US" altLang="en-US" sz="1800" dirty="0"/>
              <a:t>, (d) </a:t>
            </a:r>
            <a:r>
              <a:rPr lang="en-US" altLang="en-US" sz="1800" dirty="0" err="1"/>
              <a:t>o'tkazuvchi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tekislik</a:t>
            </a:r>
            <a:r>
              <a:rPr lang="en-US" altLang="en-US" sz="1800" dirty="0"/>
              <a:t> </a:t>
            </a:r>
            <a:r>
              <a:rPr lang="en-US" altLang="en-US" sz="1800" dirty="0" err="1"/>
              <a:t>ustidagi</a:t>
            </a:r>
            <a:r>
              <a:rPr lang="en-US" altLang="en-US" sz="1800" dirty="0"/>
              <a:t> sim, (e) </a:t>
            </a:r>
            <a:r>
              <a:rPr lang="en-US" altLang="en-US" sz="1800" dirty="0" err="1"/>
              <a:t>mikrotasma</a:t>
            </a:r>
            <a:r>
              <a:rPr lang="en-US" altLang="en-US" sz="1800" dirty="0"/>
              <a:t> </a:t>
            </a:r>
            <a:r>
              <a:rPr lang="en-US" altLang="en-US" sz="1800" dirty="0" err="1"/>
              <a:t>chiziq</a:t>
            </a:r>
            <a:r>
              <a:rPr lang="en-US" altLang="en-US" sz="1800" dirty="0"/>
              <a:t>.</a:t>
            </a: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4984750" y="5764885"/>
            <a:ext cx="415925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/>
              <a:t>(a) </a:t>
            </a:r>
            <a:r>
              <a:rPr lang="en-US" altLang="en-US" dirty="0" err="1"/>
              <a:t>generatorni</a:t>
            </a:r>
            <a:r>
              <a:rPr lang="en-US" altLang="en-US" dirty="0"/>
              <a:t> yuk </a:t>
            </a:r>
            <a:r>
              <a:rPr lang="en-US" altLang="en-US" dirty="0" err="1"/>
              <a:t>bilan</a:t>
            </a:r>
            <a:r>
              <a:rPr lang="en-US" altLang="en-US" dirty="0"/>
              <a:t> </a:t>
            </a:r>
            <a:r>
              <a:rPr lang="en-US" altLang="en-US" dirty="0" err="1"/>
              <a:t>bog'laydigan</a:t>
            </a:r>
            <a:r>
              <a:rPr lang="en-US" altLang="en-US" dirty="0"/>
              <a:t> </a:t>
            </a:r>
            <a:r>
              <a:rPr lang="en-US" altLang="en-US" dirty="0" err="1"/>
              <a:t>koaksiyal</a:t>
            </a:r>
            <a:r>
              <a:rPr lang="en-US" altLang="en-US" dirty="0"/>
              <a:t> </a:t>
            </a:r>
            <a:r>
              <a:rPr lang="en-US" altLang="en-US" dirty="0" err="1"/>
              <a:t>chiziq</a:t>
            </a:r>
            <a:r>
              <a:rPr lang="en-US" altLang="en-US" dirty="0"/>
              <a:t>; (b) </a:t>
            </a:r>
            <a:r>
              <a:rPr lang="en-US" altLang="en-US" dirty="0" err="1"/>
              <a:t>koaksiyal</a:t>
            </a:r>
            <a:r>
              <a:rPr lang="en-US" altLang="en-US" dirty="0"/>
              <a:t> </a:t>
            </a:r>
            <a:r>
              <a:rPr lang="en-US" altLang="en-US" dirty="0" err="1"/>
              <a:t>chiziqdagi</a:t>
            </a:r>
            <a:r>
              <a:rPr lang="en-US" altLang="en-US" dirty="0"/>
              <a:t> E </a:t>
            </a:r>
            <a:r>
              <a:rPr lang="en-US" altLang="en-US" dirty="0" err="1"/>
              <a:t>va</a:t>
            </a:r>
            <a:r>
              <a:rPr lang="en-US" altLang="en-US" dirty="0"/>
              <a:t> H </a:t>
            </a:r>
            <a:r>
              <a:rPr lang="en-US" altLang="en-US" dirty="0" err="1" smtClean="0"/>
              <a:t>maydon-lari</a:t>
            </a:r>
            <a:r>
              <a:rPr lang="en-US" altLang="en-US" dirty="0" smtClean="0"/>
              <a:t> </a:t>
            </a:r>
            <a:r>
              <a:rPr lang="en-US" altLang="en-US" dirty="0"/>
              <a:t>(TEM </a:t>
            </a:r>
            <a:r>
              <a:rPr lang="en-US" altLang="en-US" dirty="0" err="1"/>
              <a:t>maydon</a:t>
            </a:r>
            <a:r>
              <a:rPr lang="en-US" altLang="en-US" dirty="0"/>
              <a:t> </a:t>
            </a:r>
            <a:r>
              <a:rPr lang="en-US" altLang="en-US" dirty="0" err="1"/>
              <a:t>tuzilishi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  <p:pic>
        <p:nvPicPr>
          <p:cNvPr id="11" name="Picture 17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888" y="2073825"/>
            <a:ext cx="3533775" cy="361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0" descr="Picture1 cop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32562"/>
            <a:ext cx="4527550" cy="2546350"/>
          </a:xfrm>
          <a:prstGeom prst="rect">
            <a:avLst/>
          </a:prstGeom>
          <a:solidFill>
            <a:srgbClr val="FFFF00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4181546" y="2386427"/>
            <a:ext cx="93093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smtClean="0"/>
              <a:t>A.C. </a:t>
            </a:r>
            <a:r>
              <a:rPr lang="en-US" altLang="en-US" dirty="0" err="1" smtClean="0"/>
              <a:t>manba</a:t>
            </a:r>
            <a:endParaRPr lang="en-US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824730" y="3147550"/>
            <a:ext cx="909223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Generator</a:t>
            </a:r>
            <a:endParaRPr lang="en-US" sz="1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627336" y="3050474"/>
            <a:ext cx="65594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b="1" dirty="0" err="1" smtClean="0"/>
              <a:t>Koaksil</a:t>
            </a:r>
            <a:endParaRPr lang="en-US" sz="900" b="1" dirty="0" smtClean="0"/>
          </a:p>
          <a:p>
            <a:pPr algn="ctr"/>
            <a:r>
              <a:rPr lang="en-US" sz="900" b="1" dirty="0" err="1" smtClean="0"/>
              <a:t>kabel</a:t>
            </a:r>
            <a:endParaRPr lang="en-US" sz="9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7780337" y="3188974"/>
            <a:ext cx="744114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b="1" dirty="0" err="1" smtClean="0"/>
              <a:t>Yuklama</a:t>
            </a:r>
            <a:endParaRPr lang="en-US" sz="9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171444" y="2740370"/>
            <a:ext cx="314510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b="1" dirty="0" smtClean="0"/>
              <a:t>R</a:t>
            </a:r>
            <a:r>
              <a:rPr lang="en-US" sz="500" b="1" dirty="0" smtClean="0"/>
              <a:t>L</a:t>
            </a:r>
            <a:endParaRPr lang="en-US" sz="9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990128" y="2855786"/>
            <a:ext cx="261610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b="1" dirty="0" smtClean="0"/>
              <a:t>k</a:t>
            </a:r>
            <a:endParaRPr lang="en-US" sz="9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590407" y="2495272"/>
            <a:ext cx="1600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 smtClean="0"/>
              <a:t>E</a:t>
            </a:r>
            <a:endParaRPr lang="en-US" sz="9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646023" y="2281109"/>
            <a:ext cx="1600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923201" y="2285987"/>
            <a:ext cx="1600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 smtClean="0"/>
              <a:t>t</a:t>
            </a:r>
            <a:endParaRPr lang="en-US" sz="9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349850" y="2226190"/>
            <a:ext cx="1600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 smtClean="0"/>
              <a:t>R</a:t>
            </a:r>
            <a:endParaRPr lang="en-US" sz="9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969772" y="2653619"/>
            <a:ext cx="1600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 smtClean="0"/>
              <a:t>V</a:t>
            </a:r>
            <a:endParaRPr lang="en-US" sz="9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6602583" y="3382300"/>
            <a:ext cx="324128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b="1" dirty="0" smtClean="0"/>
              <a:t>a)</a:t>
            </a:r>
            <a:endParaRPr lang="en-US" sz="9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1570508" y="3290321"/>
            <a:ext cx="324128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b="1" dirty="0" smtClean="0"/>
              <a:t>a)</a:t>
            </a:r>
            <a:endParaRPr lang="en-US" sz="9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985853" y="3266884"/>
            <a:ext cx="327334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b="1" dirty="0"/>
              <a:t>b</a:t>
            </a:r>
            <a:r>
              <a:rPr lang="en-US" sz="900" b="1" dirty="0" smtClean="0"/>
              <a:t>)</a:t>
            </a:r>
            <a:endParaRPr lang="en-US" sz="9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81685" y="4506817"/>
            <a:ext cx="314510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b="1" dirty="0"/>
              <a:t>c</a:t>
            </a:r>
            <a:r>
              <a:rPr lang="en-US" sz="900" b="1" dirty="0" smtClean="0"/>
              <a:t>)</a:t>
            </a:r>
            <a:endParaRPr lang="en-US" sz="9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2128350" y="4506817"/>
            <a:ext cx="327334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b="1" dirty="0"/>
              <a:t>d</a:t>
            </a:r>
            <a:r>
              <a:rPr lang="en-US" sz="900" b="1" dirty="0" smtClean="0"/>
              <a:t>)</a:t>
            </a:r>
            <a:endParaRPr lang="en-US" sz="9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619911" y="4492381"/>
            <a:ext cx="324128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b="1" dirty="0"/>
              <a:t>e</a:t>
            </a:r>
            <a:r>
              <a:rPr lang="en-US" sz="900" b="1" dirty="0" smtClean="0"/>
              <a:t>)</a:t>
            </a:r>
            <a:endParaRPr lang="en-US" sz="9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537325" y="5534053"/>
            <a:ext cx="327334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900" b="1" dirty="0"/>
              <a:t>b</a:t>
            </a:r>
            <a:r>
              <a:rPr lang="en-US" sz="900" b="1" dirty="0" smtClean="0"/>
              <a:t>)</a:t>
            </a:r>
            <a:endParaRPr lang="en-US" sz="900" b="1" dirty="0"/>
          </a:p>
        </p:txBody>
      </p:sp>
    </p:spTree>
    <p:extLst>
      <p:ext uri="{BB962C8B-B14F-4D97-AF65-F5344CB8AC3E}">
        <p14:creationId xmlns:p14="http://schemas.microsoft.com/office/powerpoint/2010/main" val="2235059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7" r="10750"/>
          <a:stretch>
            <a:fillRect/>
          </a:stretch>
        </p:blipFill>
        <p:spPr bwMode="auto">
          <a:xfrm>
            <a:off x="2679316" y="4272410"/>
            <a:ext cx="4240212" cy="256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1466466" y="5058540"/>
            <a:ext cx="1524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b="1" dirty="0" err="1">
                <a:solidFill>
                  <a:srgbClr val="0000FF"/>
                </a:solidFill>
              </a:rPr>
              <a:t>Yopiq</a:t>
            </a:r>
            <a:r>
              <a:rPr lang="en-US" altLang="en-US" sz="1200" b="1" dirty="0">
                <a:solidFill>
                  <a:srgbClr val="0000FF"/>
                </a:solidFill>
              </a:rPr>
              <a:t> </a:t>
            </a:r>
            <a:r>
              <a:rPr lang="en-US" altLang="en-US" sz="1200" b="1" dirty="0" err="1">
                <a:solidFill>
                  <a:srgbClr val="0000FF"/>
                </a:solidFill>
              </a:rPr>
              <a:t>maydon</a:t>
            </a:r>
            <a:endParaRPr lang="en-US" altLang="en-US" sz="1200" b="1" dirty="0">
              <a:solidFill>
                <a:srgbClr val="0000FF"/>
              </a:solidFill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5357428" y="4218435"/>
            <a:ext cx="14763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b="1" u="sng" dirty="0">
                <a:solidFill>
                  <a:srgbClr val="0000FF"/>
                </a:solidFill>
              </a:rPr>
              <a:t>Triplet </a:t>
            </a:r>
            <a:r>
              <a:rPr lang="en-US" altLang="en-US" sz="1200" b="1" u="sng" dirty="0" err="1">
                <a:solidFill>
                  <a:srgbClr val="0000FF"/>
                </a:solidFill>
              </a:rPr>
              <a:t>liniyasi</a:t>
            </a:r>
            <a:endParaRPr lang="en-US" altLang="en-US" sz="1200" b="1" u="sng" dirty="0">
              <a:solidFill>
                <a:srgbClr val="0000FF"/>
              </a:solidFill>
            </a:endParaRPr>
          </a:p>
        </p:txBody>
      </p:sp>
      <p:sp>
        <p:nvSpPr>
          <p:cNvPr id="15" name="TextBox 1"/>
          <p:cNvSpPr txBox="1">
            <a:spLocks noChangeArrowheads="1"/>
          </p:cNvSpPr>
          <p:nvPr/>
        </p:nvSpPr>
        <p:spPr bwMode="auto">
          <a:xfrm>
            <a:off x="7370378" y="5534473"/>
            <a:ext cx="1537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 dirty="0" err="1">
                <a:solidFill>
                  <a:srgbClr val="0000FF"/>
                </a:solidFill>
              </a:rPr>
              <a:t>Mikrotasma</a:t>
            </a:r>
            <a:endParaRPr lang="en-US" altLang="en-US" b="1" dirty="0">
              <a:solidFill>
                <a:srgbClr val="0000FF"/>
              </a:solidFill>
            </a:endParaRPr>
          </a:p>
          <a:p>
            <a:pPr eaLnBrk="1" hangingPunct="1"/>
            <a:r>
              <a:rPr lang="en-US" altLang="en-US" b="1" dirty="0" err="1">
                <a:solidFill>
                  <a:srgbClr val="0000FF"/>
                </a:solidFill>
              </a:rPr>
              <a:t>chiziqlar</a:t>
            </a:r>
            <a:endParaRPr lang="en-US" altLang="en-US" b="1" dirty="0">
              <a:solidFill>
                <a:srgbClr val="0000FF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582763" y="4464501"/>
            <a:ext cx="1170079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800" dirty="0" err="1"/>
              <a:t>Tuproqli</a:t>
            </a:r>
            <a:r>
              <a:rPr lang="en-US" sz="800" dirty="0"/>
              <a:t> </a:t>
            </a:r>
            <a:r>
              <a:rPr lang="en-US" sz="800" dirty="0" err="1"/>
              <a:t>o'tkazuvchi</a:t>
            </a:r>
            <a:r>
              <a:rPr lang="en-US" sz="800" dirty="0"/>
              <a:t> </a:t>
            </a:r>
            <a:r>
              <a:rPr lang="en-US" sz="800" dirty="0" err="1"/>
              <a:t>tekislik</a:t>
            </a:r>
            <a:endParaRPr lang="en-US" sz="800" dirty="0"/>
          </a:p>
        </p:txBody>
      </p:sp>
      <p:sp>
        <p:nvSpPr>
          <p:cNvPr id="19" name="Rectangle 18"/>
          <p:cNvSpPr/>
          <p:nvPr/>
        </p:nvSpPr>
        <p:spPr>
          <a:xfrm>
            <a:off x="6313627" y="4779702"/>
            <a:ext cx="841897" cy="215444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800" dirty="0" err="1"/>
              <a:t>Metall</a:t>
            </a:r>
            <a:r>
              <a:rPr lang="en-US" sz="800" dirty="0"/>
              <a:t> </a:t>
            </a:r>
            <a:r>
              <a:rPr lang="en-US" sz="800" dirty="0" err="1"/>
              <a:t>tasma</a:t>
            </a:r>
            <a:endParaRPr lang="en-US" sz="800" dirty="0"/>
          </a:p>
        </p:txBody>
      </p:sp>
      <p:sp>
        <p:nvSpPr>
          <p:cNvPr id="20" name="Rectangle 19"/>
          <p:cNvSpPr/>
          <p:nvPr/>
        </p:nvSpPr>
        <p:spPr>
          <a:xfrm>
            <a:off x="5582763" y="5857446"/>
            <a:ext cx="1170079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800" dirty="0" err="1"/>
              <a:t>Tuproqli</a:t>
            </a:r>
            <a:r>
              <a:rPr lang="en-US" sz="800" dirty="0"/>
              <a:t> </a:t>
            </a:r>
            <a:r>
              <a:rPr lang="en-US" sz="800" dirty="0" err="1"/>
              <a:t>o'tkazuvchi</a:t>
            </a:r>
            <a:r>
              <a:rPr lang="en-US" sz="800" dirty="0"/>
              <a:t> </a:t>
            </a:r>
            <a:r>
              <a:rPr lang="en-US" sz="800" dirty="0" err="1"/>
              <a:t>tekislik</a:t>
            </a:r>
            <a:endParaRPr lang="en-US" sz="800" dirty="0"/>
          </a:p>
        </p:txBody>
      </p:sp>
      <p:sp>
        <p:nvSpPr>
          <p:cNvPr id="21" name="Rectangle 20"/>
          <p:cNvSpPr/>
          <p:nvPr/>
        </p:nvSpPr>
        <p:spPr>
          <a:xfrm>
            <a:off x="4399202" y="5916309"/>
            <a:ext cx="876093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800" dirty="0" err="1" smtClean="0"/>
              <a:t>Dielektrik</a:t>
            </a:r>
            <a:endParaRPr lang="en-US" sz="800" dirty="0"/>
          </a:p>
          <a:p>
            <a:pPr algn="ctr"/>
            <a:r>
              <a:rPr lang="en-US" sz="800" dirty="0" smtClean="0"/>
              <a:t>material</a:t>
            </a:r>
            <a:endParaRPr lang="en-US" sz="800" dirty="0"/>
          </a:p>
        </p:txBody>
      </p:sp>
      <p:sp>
        <p:nvSpPr>
          <p:cNvPr id="22" name="Rectangle 21"/>
          <p:cNvSpPr/>
          <p:nvPr/>
        </p:nvSpPr>
        <p:spPr>
          <a:xfrm>
            <a:off x="3249760" y="5864151"/>
            <a:ext cx="1170079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800" dirty="0" err="1"/>
              <a:t>Tuproqli</a:t>
            </a:r>
            <a:r>
              <a:rPr lang="en-US" sz="800" dirty="0"/>
              <a:t> </a:t>
            </a:r>
            <a:r>
              <a:rPr lang="en-US" sz="800" dirty="0" err="1"/>
              <a:t>o'tkazuvchi</a:t>
            </a:r>
            <a:r>
              <a:rPr lang="en-US" sz="800" dirty="0"/>
              <a:t> </a:t>
            </a:r>
            <a:r>
              <a:rPr lang="en-US" sz="800" dirty="0" err="1"/>
              <a:t>tekislik</a:t>
            </a:r>
            <a:endParaRPr lang="en-US" sz="800" dirty="0"/>
          </a:p>
        </p:txBody>
      </p:sp>
      <p:sp>
        <p:nvSpPr>
          <p:cNvPr id="23" name="Rectangle 22"/>
          <p:cNvSpPr/>
          <p:nvPr/>
        </p:nvSpPr>
        <p:spPr>
          <a:xfrm>
            <a:off x="3465652" y="4852837"/>
            <a:ext cx="841897" cy="215444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800" dirty="0" err="1"/>
              <a:t>Metall</a:t>
            </a:r>
            <a:r>
              <a:rPr lang="en-US" sz="800" dirty="0"/>
              <a:t> </a:t>
            </a:r>
            <a:r>
              <a:rPr lang="en-US" sz="800" dirty="0" err="1"/>
              <a:t>tasma</a:t>
            </a:r>
            <a:endParaRPr lang="en-US" sz="800" dirty="0"/>
          </a:p>
        </p:txBody>
      </p:sp>
      <p:sp>
        <p:nvSpPr>
          <p:cNvPr id="24" name="TextBox 23"/>
          <p:cNvSpPr txBox="1"/>
          <p:nvPr/>
        </p:nvSpPr>
        <p:spPr>
          <a:xfrm>
            <a:off x="4704760" y="6426250"/>
            <a:ext cx="1756005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800" b="1" dirty="0" err="1" smtClean="0"/>
              <a:t>Elektr</a:t>
            </a:r>
            <a:r>
              <a:rPr lang="en-US" sz="800" b="1" dirty="0" smtClean="0"/>
              <a:t> </a:t>
            </a:r>
            <a:r>
              <a:rPr lang="en-US" sz="800" b="1" dirty="0" err="1" smtClean="0"/>
              <a:t>maydoni</a:t>
            </a:r>
            <a:r>
              <a:rPr lang="en-US" sz="800" b="1" dirty="0" smtClean="0"/>
              <a:t> </a:t>
            </a:r>
            <a:r>
              <a:rPr lang="en-US" sz="800" b="1" dirty="0" err="1" smtClean="0"/>
              <a:t>chiziqlari</a:t>
            </a:r>
            <a:endParaRPr lang="en-US" sz="800" b="1" dirty="0" smtClean="0"/>
          </a:p>
          <a:p>
            <a:r>
              <a:rPr lang="en-US" sz="800" b="1" dirty="0" err="1" smtClean="0"/>
              <a:t>Magnit</a:t>
            </a:r>
            <a:r>
              <a:rPr lang="en-US" sz="800" b="1" dirty="0" smtClean="0"/>
              <a:t> </a:t>
            </a:r>
            <a:r>
              <a:rPr lang="en-US" sz="800" b="1" dirty="0" err="1" smtClean="0"/>
              <a:t>maydoni</a:t>
            </a:r>
            <a:r>
              <a:rPr lang="en-US" sz="800" b="1" dirty="0" smtClean="0"/>
              <a:t> </a:t>
            </a:r>
            <a:r>
              <a:rPr lang="en-US" sz="800" b="1" dirty="0" err="1" smtClean="0"/>
              <a:t>chiziqlari</a:t>
            </a:r>
            <a:endParaRPr lang="en-US" sz="8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/>
              <a:t>Kirish</a:t>
            </a:r>
            <a:endParaRPr lang="en-US" dirty="0"/>
          </a:p>
        </p:txBody>
      </p:sp>
      <p:pic>
        <p:nvPicPr>
          <p:cNvPr id="10" name="Picture 6" descr="3 copy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7" r="893"/>
          <a:stretch>
            <a:fillRect/>
          </a:stretch>
        </p:blipFill>
        <p:spPr bwMode="auto">
          <a:xfrm>
            <a:off x="671679" y="1613140"/>
            <a:ext cx="3713162" cy="313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4799422" y="2235768"/>
            <a:ext cx="42583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b="1" dirty="0" err="1">
                <a:solidFill>
                  <a:srgbClr val="0000FF"/>
                </a:solidFill>
              </a:rPr>
              <a:t>Ikki</a:t>
            </a:r>
            <a:r>
              <a:rPr lang="en-US" altLang="en-US" sz="1400" b="1" dirty="0">
                <a:solidFill>
                  <a:srgbClr val="0000FF"/>
                </a:solidFill>
              </a:rPr>
              <a:t> </a:t>
            </a:r>
            <a:r>
              <a:rPr lang="en-US" altLang="en-US" sz="1400" b="1" dirty="0" err="1">
                <a:solidFill>
                  <a:srgbClr val="0000FF"/>
                </a:solidFill>
              </a:rPr>
              <a:t>simli</a:t>
            </a:r>
            <a:r>
              <a:rPr lang="en-US" altLang="en-US" sz="1400" b="1" dirty="0">
                <a:solidFill>
                  <a:srgbClr val="0000FF"/>
                </a:solidFill>
              </a:rPr>
              <a:t> </a:t>
            </a:r>
            <a:r>
              <a:rPr lang="en-US" altLang="en-US" sz="1400" b="1" dirty="0" err="1">
                <a:solidFill>
                  <a:srgbClr val="0000FF"/>
                </a:solidFill>
              </a:rPr>
              <a:t>atrofida</a:t>
            </a:r>
            <a:r>
              <a:rPr lang="en-US" altLang="en-US" sz="1400" b="1" dirty="0">
                <a:solidFill>
                  <a:srgbClr val="0000FF"/>
                </a:solidFill>
              </a:rPr>
              <a:t> </a:t>
            </a:r>
            <a:r>
              <a:rPr lang="en-US" altLang="en-US" sz="1400" b="1" dirty="0" err="1">
                <a:solidFill>
                  <a:srgbClr val="0000FF"/>
                </a:solidFill>
              </a:rPr>
              <a:t>elektr</a:t>
            </a:r>
            <a:r>
              <a:rPr lang="en-US" altLang="en-US" sz="1400" b="1" dirty="0">
                <a:solidFill>
                  <a:srgbClr val="0000FF"/>
                </a:solidFill>
              </a:rPr>
              <a:t> </a:t>
            </a:r>
            <a:r>
              <a:rPr lang="en-US" altLang="en-US" sz="1400" b="1" dirty="0" err="1">
                <a:solidFill>
                  <a:srgbClr val="0000FF"/>
                </a:solidFill>
              </a:rPr>
              <a:t>va</a:t>
            </a:r>
            <a:r>
              <a:rPr lang="en-US" altLang="en-US" sz="1400" b="1" dirty="0">
                <a:solidFill>
                  <a:srgbClr val="0000FF"/>
                </a:solidFill>
              </a:rPr>
              <a:t> </a:t>
            </a:r>
            <a:r>
              <a:rPr lang="en-US" altLang="en-US" sz="1400" b="1" dirty="0" err="1">
                <a:solidFill>
                  <a:srgbClr val="0000FF"/>
                </a:solidFill>
              </a:rPr>
              <a:t>magnit</a:t>
            </a:r>
            <a:r>
              <a:rPr lang="en-US" altLang="en-US" sz="1400" b="1" dirty="0">
                <a:solidFill>
                  <a:srgbClr val="0000FF"/>
                </a:solidFill>
              </a:rPr>
              <a:t> </a:t>
            </a:r>
            <a:r>
              <a:rPr lang="en-US" altLang="en-US" sz="1400" b="1" dirty="0" err="1" smtClean="0">
                <a:solidFill>
                  <a:srgbClr val="0000FF"/>
                </a:solidFill>
              </a:rPr>
              <a:t>maydonlar</a:t>
            </a:r>
            <a:r>
              <a:rPr lang="en-US" altLang="en-US" sz="1400" b="1" dirty="0" smtClean="0">
                <a:solidFill>
                  <a:srgbClr val="0000FF"/>
                </a:solidFill>
              </a:rPr>
              <a:t> </a:t>
            </a:r>
            <a:r>
              <a:rPr lang="en-US" altLang="en-US" sz="1400" b="1" dirty="0" err="1" smtClean="0">
                <a:solidFill>
                  <a:srgbClr val="0000FF"/>
                </a:solidFill>
              </a:rPr>
              <a:t>uzatish</a:t>
            </a:r>
            <a:r>
              <a:rPr lang="en-US" altLang="en-US" sz="1400" b="1" dirty="0" smtClean="0">
                <a:solidFill>
                  <a:srgbClr val="0000FF"/>
                </a:solidFill>
              </a:rPr>
              <a:t> </a:t>
            </a:r>
            <a:r>
              <a:rPr lang="en-US" altLang="en-US" sz="1400" b="1" dirty="0" err="1">
                <a:solidFill>
                  <a:srgbClr val="0000FF"/>
                </a:solidFill>
              </a:rPr>
              <a:t>liniyasi</a:t>
            </a:r>
            <a:r>
              <a:rPr lang="en-US" altLang="en-US" sz="1400" b="1" dirty="0">
                <a:solidFill>
                  <a:srgbClr val="0000FF"/>
                </a:solidFill>
              </a:rPr>
              <a:t> (Transvers </a:t>
            </a:r>
            <a:r>
              <a:rPr lang="en-US" altLang="en-US" sz="1400" b="1" dirty="0" err="1">
                <a:solidFill>
                  <a:srgbClr val="0000FF"/>
                </a:solidFill>
              </a:rPr>
              <a:t>Elektromagnit</a:t>
            </a:r>
            <a:r>
              <a:rPr lang="en-US" altLang="en-US" sz="1400" b="1" dirty="0">
                <a:solidFill>
                  <a:srgbClr val="0000FF"/>
                </a:solidFill>
              </a:rPr>
              <a:t> (TEM) </a:t>
            </a:r>
            <a:r>
              <a:rPr lang="en-US" altLang="en-US" sz="1400" b="1" dirty="0" err="1" smtClean="0">
                <a:solidFill>
                  <a:srgbClr val="0000FF"/>
                </a:solidFill>
              </a:rPr>
              <a:t>maydoni</a:t>
            </a:r>
            <a:r>
              <a:rPr lang="en-US" altLang="en-US" sz="1400" b="1" dirty="0" smtClean="0">
                <a:solidFill>
                  <a:srgbClr val="0000FF"/>
                </a:solidFill>
              </a:rPr>
              <a:t> </a:t>
            </a:r>
            <a:r>
              <a:rPr lang="en-US" altLang="en-US" sz="1400" b="1" dirty="0" err="1" smtClean="0">
                <a:solidFill>
                  <a:srgbClr val="0000FF"/>
                </a:solidFill>
              </a:rPr>
              <a:t>tuzilishi</a:t>
            </a:r>
            <a:r>
              <a:rPr lang="en-US" altLang="en-US" sz="1400" b="1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21846" y="2341270"/>
            <a:ext cx="801823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00" b="1" dirty="0" err="1" smtClean="0"/>
              <a:t>Magnit</a:t>
            </a:r>
            <a:endParaRPr lang="en-US" sz="1000" b="1" dirty="0"/>
          </a:p>
          <a:p>
            <a:r>
              <a:rPr lang="en-US" sz="1000" b="1" dirty="0" err="1" smtClean="0"/>
              <a:t>maydoni</a:t>
            </a:r>
            <a:endParaRPr lang="en-US" sz="1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757561" y="2795355"/>
            <a:ext cx="801823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00" b="1" dirty="0" err="1" smtClean="0"/>
              <a:t>Elektr</a:t>
            </a:r>
            <a:endParaRPr lang="en-US" sz="1000" b="1" dirty="0"/>
          </a:p>
          <a:p>
            <a:r>
              <a:rPr lang="en-US" sz="1000" b="1" dirty="0" err="1" smtClean="0"/>
              <a:t>maydoni</a:t>
            </a:r>
            <a:endParaRPr 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40303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3310329"/>
              </p:ext>
            </p:extLst>
          </p:nvPr>
        </p:nvGraphicFramePr>
        <p:xfrm>
          <a:off x="6384925" y="288290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6" name="Equation" r:id="rId4" imgW="114151" imgH="215619" progId="Equation.3">
                  <p:embed/>
                </p:oleObj>
              </mc:Choice>
              <mc:Fallback>
                <p:oleObj name="Equation" r:id="rId4" imgW="114151" imgH="215619" progId="Equation.3">
                  <p:embed/>
                  <p:pic>
                    <p:nvPicPr>
                      <p:cNvPr id="18436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84925" y="288290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187045"/>
              </p:ext>
            </p:extLst>
          </p:nvPr>
        </p:nvGraphicFramePr>
        <p:xfrm>
          <a:off x="3033713" y="5594350"/>
          <a:ext cx="1225550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7" name="Equation" r:id="rId6" imgW="558558" imgH="215806" progId="Equation.3">
                  <p:embed/>
                </p:oleObj>
              </mc:Choice>
              <mc:Fallback>
                <p:oleObj name="Equation" r:id="rId6" imgW="558558" imgH="215806" progId="Equation.3">
                  <p:embed/>
                  <p:pic>
                    <p:nvPicPr>
                      <p:cNvPr id="18437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3713" y="5594350"/>
                        <a:ext cx="1225550" cy="473075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5737612"/>
              </p:ext>
            </p:extLst>
          </p:nvPr>
        </p:nvGraphicFramePr>
        <p:xfrm>
          <a:off x="4764088" y="5611813"/>
          <a:ext cx="1162050" cy="42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8" name="Equation" r:id="rId8" imgW="596641" imgH="215806" progId="Equation.3">
                  <p:embed/>
                </p:oleObj>
              </mc:Choice>
              <mc:Fallback>
                <p:oleObj name="Equation" r:id="rId8" imgW="596641" imgH="215806" progId="Equation.3">
                  <p:embed/>
                  <p:pic>
                    <p:nvPicPr>
                      <p:cNvPr id="18438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4088" y="5611813"/>
                        <a:ext cx="1162050" cy="420687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57200" y="4959350"/>
            <a:ext cx="80454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 dirty="0" err="1"/>
              <a:t>Elektr</a:t>
            </a:r>
            <a:r>
              <a:rPr lang="en-US" altLang="en-US" sz="1800" dirty="0"/>
              <a:t> </a:t>
            </a:r>
            <a:r>
              <a:rPr lang="en-US" altLang="en-US" sz="1800" dirty="0" err="1"/>
              <a:t>uzatish</a:t>
            </a:r>
            <a:r>
              <a:rPr lang="en-US" altLang="en-US" sz="1800" dirty="0"/>
              <a:t> </a:t>
            </a:r>
            <a:r>
              <a:rPr lang="en-US" altLang="en-US" sz="1800" dirty="0" err="1"/>
              <a:t>liniyasi</a:t>
            </a:r>
            <a:r>
              <a:rPr lang="en-US" altLang="en-US" sz="1800" dirty="0"/>
              <a:t> </a:t>
            </a:r>
            <a:r>
              <a:rPr lang="en-US" altLang="en-US" sz="1800" dirty="0" err="1">
                <a:solidFill>
                  <a:schemeClr val="accent6"/>
                </a:solidFill>
              </a:rPr>
              <a:t>ikkita</a:t>
            </a:r>
            <a:r>
              <a:rPr lang="en-US" altLang="en-US" sz="1800" dirty="0">
                <a:solidFill>
                  <a:schemeClr val="accent6"/>
                </a:solidFill>
              </a:rPr>
              <a:t> parallel </a:t>
            </a:r>
            <a:r>
              <a:rPr lang="en-US" altLang="en-US" sz="1800" dirty="0" err="1">
                <a:solidFill>
                  <a:schemeClr val="accent6"/>
                </a:solidFill>
              </a:rPr>
              <a:t>va</a:t>
            </a:r>
            <a:r>
              <a:rPr lang="en-US" altLang="en-US" sz="1800" dirty="0">
                <a:solidFill>
                  <a:schemeClr val="accent6"/>
                </a:solidFill>
              </a:rPr>
              <a:t> </a:t>
            </a:r>
            <a:r>
              <a:rPr lang="en-US" altLang="en-US" sz="1800" dirty="0" err="1">
                <a:solidFill>
                  <a:schemeClr val="accent6"/>
                </a:solidFill>
              </a:rPr>
              <a:t>bir</a:t>
            </a:r>
            <a:r>
              <a:rPr lang="en-US" altLang="en-US" sz="1800" dirty="0">
                <a:solidFill>
                  <a:schemeClr val="accent6"/>
                </a:solidFill>
              </a:rPr>
              <a:t> </a:t>
            </a:r>
            <a:r>
              <a:rPr lang="en-US" altLang="en-US" sz="1800" dirty="0" err="1">
                <a:solidFill>
                  <a:schemeClr val="accent6"/>
                </a:solidFill>
              </a:rPr>
              <a:t>xil</a:t>
            </a:r>
            <a:r>
              <a:rPr lang="en-US" altLang="en-US" sz="1800" dirty="0">
                <a:solidFill>
                  <a:schemeClr val="accent6"/>
                </a:solidFill>
              </a:rPr>
              <a:t> </a:t>
            </a:r>
            <a:r>
              <a:rPr lang="en-US" altLang="en-US" sz="1800" dirty="0" err="1"/>
              <a:t>o'tkazgichdan</a:t>
            </a:r>
            <a:r>
              <a:rPr lang="en-US" altLang="en-US" sz="1800" dirty="0"/>
              <a:t> </a:t>
            </a:r>
            <a:r>
              <a:rPr lang="en-US" altLang="en-US" sz="1800" dirty="0" err="1"/>
              <a:t>iborat</a:t>
            </a:r>
            <a:r>
              <a:rPr lang="en-US" altLang="en-US" sz="1800" dirty="0"/>
              <a:t> </a:t>
            </a:r>
            <a:r>
              <a:rPr lang="en-US" altLang="en-US" sz="1800" dirty="0" err="1"/>
              <a:t>bo'lib</a:t>
            </a:r>
            <a:r>
              <a:rPr lang="en-US" altLang="en-US" sz="1800" dirty="0"/>
              <a:t>, </a:t>
            </a:r>
            <a:r>
              <a:rPr lang="en-US" altLang="en-US" sz="1800" dirty="0" err="1"/>
              <a:t>ular</a:t>
            </a:r>
            <a:r>
              <a:rPr lang="en-US" altLang="en-US" sz="1800" dirty="0"/>
              <a:t> </a:t>
            </a:r>
            <a:r>
              <a:rPr lang="en-US" altLang="en-US" sz="1800" dirty="0" err="1"/>
              <a:t>bir</a:t>
            </a:r>
            <a:r>
              <a:rPr lang="en-US" altLang="en-US" sz="1800" dirty="0"/>
              <a:t> </a:t>
            </a:r>
            <a:r>
              <a:rPr lang="en-US" altLang="en-US" sz="1800" dirty="0" err="1"/>
              <a:t>xil</a:t>
            </a:r>
            <a:r>
              <a:rPr lang="en-US" altLang="en-US" sz="1800" dirty="0"/>
              <a:t> </a:t>
            </a:r>
            <a:r>
              <a:rPr lang="en-US" altLang="en-US" sz="1800" dirty="0" err="1"/>
              <a:t>bo'lishi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shart</a:t>
            </a:r>
            <a:r>
              <a:rPr lang="en-US" altLang="en-US" sz="1800" dirty="0"/>
              <a:t> </a:t>
            </a:r>
            <a:r>
              <a:rPr lang="en-US" altLang="en-US" sz="1800" dirty="0" err="1"/>
              <a:t>emas</a:t>
            </a:r>
            <a:r>
              <a:rPr lang="en-US" altLang="en-US" sz="1800" dirty="0"/>
              <a:t>.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457200" y="6038850"/>
            <a:ext cx="83613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 dirty="0"/>
              <a:t>Bu </a:t>
            </a:r>
            <a:r>
              <a:rPr lang="en-US" altLang="en-US" sz="1800" dirty="0" err="1"/>
              <a:t>erda</a:t>
            </a:r>
            <a:r>
              <a:rPr lang="en-US" altLang="en-US" sz="1800" dirty="0"/>
              <a:t> L </a:t>
            </a:r>
            <a:r>
              <a:rPr lang="en-US" altLang="en-US" sz="1800" dirty="0" err="1"/>
              <a:t>va</a:t>
            </a:r>
            <a:r>
              <a:rPr lang="en-US" altLang="en-US" sz="1800" dirty="0"/>
              <a:t> C </a:t>
            </a:r>
            <a:r>
              <a:rPr lang="en-US" altLang="en-US" sz="1800" dirty="0" err="1"/>
              <a:t>mos</a:t>
            </a:r>
            <a:r>
              <a:rPr lang="en-US" altLang="en-US" sz="1800" dirty="0"/>
              <a:t> </a:t>
            </a:r>
            <a:r>
              <a:rPr lang="en-US" altLang="en-US" sz="1800" dirty="0" err="1"/>
              <a:t>ravishda</a:t>
            </a:r>
            <a:r>
              <a:rPr lang="en-US" altLang="en-US" sz="1800" dirty="0"/>
              <a:t> </a:t>
            </a:r>
            <a:r>
              <a:rPr lang="en-US" altLang="en-US" sz="1800" dirty="0" err="1">
                <a:solidFill>
                  <a:schemeClr val="accent6"/>
                </a:solidFill>
              </a:rPr>
              <a:t>chiziq</a:t>
            </a:r>
            <a:r>
              <a:rPr lang="en-US" altLang="en-US" sz="1800" dirty="0">
                <a:solidFill>
                  <a:schemeClr val="accent6"/>
                </a:solidFill>
              </a:rPr>
              <a:t> </a:t>
            </a:r>
            <a:r>
              <a:rPr lang="en-US" altLang="en-US" sz="1800" dirty="0" err="1">
                <a:solidFill>
                  <a:schemeClr val="accent6"/>
                </a:solidFill>
              </a:rPr>
              <a:t>uzunligi</a:t>
            </a:r>
            <a:r>
              <a:rPr lang="en-US" altLang="en-US" sz="1800" dirty="0">
                <a:solidFill>
                  <a:schemeClr val="accent6"/>
                </a:solidFill>
              </a:rPr>
              <a:t> </a:t>
            </a:r>
            <a:r>
              <a:rPr lang="en-US" altLang="en-US" sz="1800" dirty="0" err="1">
                <a:solidFill>
                  <a:schemeClr val="accent6"/>
                </a:solidFill>
              </a:rPr>
              <a:t>birligi</a:t>
            </a:r>
            <a:r>
              <a:rPr lang="en-US" altLang="en-US" sz="1800" dirty="0" err="1"/>
              <a:t>ga</a:t>
            </a:r>
            <a:r>
              <a:rPr lang="en-US" altLang="en-US" sz="1800" dirty="0"/>
              <a:t> </a:t>
            </a:r>
            <a:r>
              <a:rPr lang="en-US" altLang="en-US" sz="1800" dirty="0" err="1"/>
              <a:t>to'g'ri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keladigan</a:t>
            </a:r>
            <a:r>
              <a:rPr lang="en-US" altLang="en-US" sz="1800" dirty="0"/>
              <a:t> </a:t>
            </a:r>
            <a:r>
              <a:rPr lang="en-US" altLang="en-US" sz="1800" dirty="0" err="1" smtClean="0"/>
              <a:t>induktivlik</a:t>
            </a:r>
            <a:r>
              <a:rPr lang="en-US" altLang="en-US" sz="1800" dirty="0" smtClean="0"/>
              <a:t> </a:t>
            </a:r>
            <a:r>
              <a:rPr lang="en-US" altLang="en-US" sz="1800" dirty="0" err="1"/>
              <a:t>va</a:t>
            </a:r>
            <a:r>
              <a:rPr lang="en-US" altLang="en-US" sz="1800" dirty="0"/>
              <a:t> </a:t>
            </a:r>
            <a:r>
              <a:rPr lang="en-US" altLang="en-US" sz="1800" dirty="0" err="1"/>
              <a:t>sig'imdir</a:t>
            </a:r>
            <a:r>
              <a:rPr lang="en-US" altLang="en-US" sz="1800" dirty="0"/>
              <a:t>.</a:t>
            </a:r>
          </a:p>
        </p:txBody>
      </p:sp>
      <p:pic>
        <p:nvPicPr>
          <p:cNvPr id="14" name="Picture 32" descr="TLcircuit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038" y="1417638"/>
            <a:ext cx="3198812" cy="349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Autofit/>
          </a:bodyPr>
          <a:lstStyle/>
          <a:p>
            <a:pPr algn="ctr"/>
            <a:r>
              <a:rPr lang="en-US" altLang="en-US" sz="2800" dirty="0" err="1">
                <a:latin typeface="Verdana" panose="020B0604030504040204" pitchFamily="34" charset="0"/>
              </a:rPr>
              <a:t>Yo'qotishsiz</a:t>
            </a:r>
            <a:r>
              <a:rPr lang="en-US" altLang="en-US" sz="2800" dirty="0">
                <a:latin typeface="Verdana" panose="020B0604030504040204" pitchFamily="34" charset="0"/>
              </a:rPr>
              <a:t> </a:t>
            </a:r>
            <a:r>
              <a:rPr lang="en-US" altLang="en-US" sz="2800" dirty="0" err="1">
                <a:latin typeface="Verdana" panose="020B0604030504040204" pitchFamily="34" charset="0"/>
              </a:rPr>
              <a:t>liniya</a:t>
            </a:r>
            <a:r>
              <a:rPr lang="en-US" altLang="en-US" sz="2800" dirty="0">
                <a:latin typeface="Verdana" panose="020B0604030504040204" pitchFamily="34" charset="0"/>
              </a:rPr>
              <a:t> </a:t>
            </a:r>
            <a:r>
              <a:rPr lang="en-US" altLang="en-US" sz="2800" dirty="0" err="1">
                <a:latin typeface="Verdana" panose="020B0604030504040204" pitchFamily="34" charset="0"/>
              </a:rPr>
              <a:t>uchun</a:t>
            </a:r>
            <a:r>
              <a:rPr lang="en-US" altLang="en-US" sz="2800" dirty="0">
                <a:latin typeface="Verdana" panose="020B0604030504040204" pitchFamily="34" charset="0"/>
              </a:rPr>
              <a:t> </a:t>
            </a:r>
            <a:r>
              <a:rPr lang="en-US" altLang="en-US" sz="2800" dirty="0" err="1">
                <a:latin typeface="Verdana" panose="020B0604030504040204" pitchFamily="34" charset="0"/>
              </a:rPr>
              <a:t>uzatish</a:t>
            </a:r>
            <a:r>
              <a:rPr lang="en-US" altLang="en-US" sz="2800" dirty="0">
                <a:latin typeface="Verdana" panose="020B0604030504040204" pitchFamily="34" charset="0"/>
              </a:rPr>
              <a:t> </a:t>
            </a:r>
            <a:r>
              <a:rPr lang="en-US" altLang="en-US" sz="2800" dirty="0" err="1">
                <a:latin typeface="Verdana" panose="020B0604030504040204" pitchFamily="34" charset="0"/>
              </a:rPr>
              <a:t>liniyasi</a:t>
            </a:r>
            <a:r>
              <a:rPr lang="en-US" altLang="en-US" sz="2800" dirty="0">
                <a:latin typeface="Verdana" panose="020B0604030504040204" pitchFamily="34" charset="0"/>
              </a:rPr>
              <a:t> (</a:t>
            </a:r>
            <a:r>
              <a:rPr lang="en-US" altLang="en-US" sz="2800" dirty="0" err="1">
                <a:latin typeface="Verdana" panose="020B0604030504040204" pitchFamily="34" charset="0"/>
              </a:rPr>
              <a:t>telegrafchi</a:t>
            </a:r>
            <a:r>
              <a:rPr lang="en-US" altLang="en-US" sz="2800" dirty="0">
                <a:latin typeface="Verdana" panose="020B0604030504040204" pitchFamily="34" charset="0"/>
              </a:rPr>
              <a:t>) </a:t>
            </a:r>
            <a:r>
              <a:rPr lang="en-US" altLang="en-US" sz="2800" dirty="0" err="1">
                <a:latin typeface="Verdana" panose="020B0604030504040204" pitchFamily="34" charset="0"/>
              </a:rPr>
              <a:t>tenglamalari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4179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Arrow Connector 28"/>
          <p:cNvCxnSpPr/>
          <p:nvPr/>
        </p:nvCxnSpPr>
        <p:spPr>
          <a:xfrm>
            <a:off x="2596551" y="4442604"/>
            <a:ext cx="3476445" cy="78500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8100" y="4054715"/>
            <a:ext cx="91059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dirty="0" err="1"/>
              <a:t>Kirxgofning</a:t>
            </a:r>
            <a:r>
              <a:rPr lang="en-US" altLang="en-US" sz="1400" dirty="0"/>
              <a:t> </a:t>
            </a:r>
            <a:r>
              <a:rPr lang="en-US" altLang="en-US" sz="1400" dirty="0" err="1"/>
              <a:t>kuchlanish</a:t>
            </a:r>
            <a:r>
              <a:rPr lang="en-US" altLang="en-US" sz="1400" dirty="0"/>
              <a:t> </a:t>
            </a:r>
            <a:r>
              <a:rPr lang="en-US" altLang="en-US" sz="1400" dirty="0" err="1"/>
              <a:t>qonunini</a:t>
            </a:r>
            <a:r>
              <a:rPr lang="en-US" altLang="en-US" sz="1400" dirty="0"/>
              <a:t> N - (N + 1) - (N + 1)' - N' </a:t>
            </a:r>
            <a:r>
              <a:rPr lang="en-US" altLang="en-US" sz="1400" dirty="0" err="1"/>
              <a:t>halqasiga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qo'llash</a:t>
            </a:r>
            <a:r>
              <a:rPr lang="en-US" altLang="en-US" sz="1400" dirty="0"/>
              <a:t> </a:t>
            </a:r>
            <a:r>
              <a:rPr lang="en-US" altLang="en-US" sz="1400" dirty="0" err="1"/>
              <a:t>orqali</a:t>
            </a:r>
            <a:r>
              <a:rPr lang="en-US" altLang="en-US" sz="1400" dirty="0"/>
              <a:t> biz </a:t>
            </a:r>
            <a:r>
              <a:rPr lang="en-US" altLang="en-US" sz="1400" dirty="0" err="1" smtClean="0"/>
              <a:t>quyidagilarni</a:t>
            </a:r>
            <a:r>
              <a:rPr lang="en-US" altLang="en-US" sz="1400" dirty="0" smtClean="0"/>
              <a:t> </a:t>
            </a:r>
            <a:r>
              <a:rPr lang="en-US" altLang="en-US" sz="1400" dirty="0" err="1" smtClean="0"/>
              <a:t>hosil</a:t>
            </a:r>
            <a:r>
              <a:rPr lang="en-US" altLang="en-US" sz="1400" dirty="0" smtClean="0"/>
              <a:t> </a:t>
            </a:r>
            <a:r>
              <a:rPr lang="en-US" altLang="en-US" sz="1400" dirty="0" err="1" smtClean="0"/>
              <a:t>qilamiz</a:t>
            </a:r>
            <a:r>
              <a:rPr lang="en-US" altLang="en-US" sz="1400" dirty="0"/>
              <a:t>.</a:t>
            </a: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35731" y="4914296"/>
            <a:ext cx="548401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/>
              <a:t>Agar N </a:t>
            </a:r>
            <a:r>
              <a:rPr lang="en-US" altLang="en-US" dirty="0" err="1"/>
              <a:t>tugun</a:t>
            </a:r>
            <a:r>
              <a:rPr lang="en-US" altLang="en-US" dirty="0"/>
              <a:t> z </a:t>
            </a:r>
            <a:r>
              <a:rPr lang="en-US" altLang="en-US" dirty="0" err="1"/>
              <a:t>pozitsiyasida</a:t>
            </a:r>
            <a:r>
              <a:rPr lang="en-US" altLang="en-US" dirty="0"/>
              <a:t> </a:t>
            </a:r>
            <a:r>
              <a:rPr lang="en-US" altLang="en-US" dirty="0" err="1"/>
              <a:t>bo'lsa</a:t>
            </a:r>
            <a:r>
              <a:rPr lang="en-US" altLang="en-US" dirty="0"/>
              <a:t>, </a:t>
            </a:r>
            <a:r>
              <a:rPr lang="en-US" altLang="en-US" dirty="0" err="1"/>
              <a:t>tugun</a:t>
            </a:r>
            <a:r>
              <a:rPr lang="en-US" altLang="en-US" dirty="0"/>
              <a:t> (N +1) z + h </a:t>
            </a:r>
            <a:r>
              <a:rPr lang="en-US" altLang="en-US" dirty="0" err="1" smtClean="0"/>
              <a:t>pozitsiyasida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bo’lsa</a:t>
            </a:r>
            <a:r>
              <a:rPr lang="en-US" altLang="en-US" dirty="0" smtClean="0"/>
              <a:t>, 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dirty="0" err="1" smtClean="0"/>
              <a:t>va</a:t>
            </a:r>
            <a:r>
              <a:rPr lang="en-US" altLang="en-US" dirty="0" smtClean="0"/>
              <a:t>  	    		 </a:t>
            </a:r>
            <a:r>
              <a:rPr lang="en-US" altLang="en-US" dirty="0" err="1" smtClean="0"/>
              <a:t>bo’lsa</a:t>
            </a:r>
            <a:r>
              <a:rPr lang="en-US" altLang="en-US" dirty="0" smtClean="0"/>
              <a:t>,</a:t>
            </a:r>
            <a:endParaRPr lang="en-US" altLang="en-US" i="1" dirty="0"/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2220726"/>
              </p:ext>
            </p:extLst>
          </p:nvPr>
        </p:nvGraphicFramePr>
        <p:xfrm>
          <a:off x="6248400" y="4577935"/>
          <a:ext cx="2495550" cy="152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Equation" r:id="rId4" imgW="1333500" imgH="812800" progId="Equation.3">
                  <p:embed/>
                </p:oleObj>
              </mc:Choice>
              <mc:Fallback>
                <p:oleObj name="Equation" r:id="rId4" imgW="1333500" imgH="812800" progId="Equation.3">
                  <p:embed/>
                  <p:pic>
                    <p:nvPicPr>
                      <p:cNvPr id="19461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4577935"/>
                        <a:ext cx="2495550" cy="1520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1642063"/>
              </p:ext>
            </p:extLst>
          </p:nvPr>
        </p:nvGraphicFramePr>
        <p:xfrm>
          <a:off x="590550" y="5550798"/>
          <a:ext cx="914400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Equation" r:id="rId6" imgW="622030" imgH="215806" progId="Equation.3">
                  <p:embed/>
                </p:oleObj>
              </mc:Choice>
              <mc:Fallback>
                <p:oleObj name="Equation" r:id="rId6" imgW="622030" imgH="215806" progId="Equation.3">
                  <p:embed/>
                  <p:pic>
                    <p:nvPicPr>
                      <p:cNvPr id="19462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550" y="5550798"/>
                        <a:ext cx="914400" cy="349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0882832"/>
              </p:ext>
            </p:extLst>
          </p:nvPr>
        </p:nvGraphicFramePr>
        <p:xfrm>
          <a:off x="1606550" y="5981784"/>
          <a:ext cx="3657600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Equation" r:id="rId8" imgW="1993035" imgH="406224" progId="Equation.3">
                  <p:embed/>
                </p:oleObj>
              </mc:Choice>
              <mc:Fallback>
                <p:oleObj name="Equation" r:id="rId8" imgW="1993035" imgH="406224" progId="Equation.3">
                  <p:embed/>
                  <p:pic>
                    <p:nvPicPr>
                      <p:cNvPr id="19463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6550" y="5981784"/>
                        <a:ext cx="3657600" cy="746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64" descr="5 cop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79"/>
          <a:stretch>
            <a:fillRect/>
          </a:stretch>
        </p:blipFill>
        <p:spPr bwMode="auto">
          <a:xfrm>
            <a:off x="1184275" y="1613140"/>
            <a:ext cx="5435600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65"/>
          <p:cNvSpPr txBox="1">
            <a:spLocks noChangeArrowheads="1"/>
          </p:cNvSpPr>
          <p:nvPr/>
        </p:nvSpPr>
        <p:spPr bwMode="auto">
          <a:xfrm>
            <a:off x="47625" y="3654665"/>
            <a:ext cx="85248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200" dirty="0" err="1"/>
              <a:t>O'tkazgichli</a:t>
            </a:r>
            <a:r>
              <a:rPr lang="en-US" altLang="en-US" sz="1200" dirty="0"/>
              <a:t> </a:t>
            </a:r>
            <a:r>
              <a:rPr lang="en-US" altLang="en-US" sz="1200" dirty="0" err="1"/>
              <a:t>elektr</a:t>
            </a:r>
            <a:r>
              <a:rPr lang="en-US" altLang="en-US" sz="1200" dirty="0"/>
              <a:t> </a:t>
            </a:r>
            <a:r>
              <a:rPr lang="en-US" altLang="en-US" sz="1200" dirty="0" err="1"/>
              <a:t>uzatish</a:t>
            </a:r>
            <a:r>
              <a:rPr lang="en-US" altLang="en-US" sz="1200" dirty="0"/>
              <a:t> </a:t>
            </a:r>
            <a:r>
              <a:rPr lang="en-US" altLang="en-US" sz="1200" dirty="0" err="1"/>
              <a:t>liniyasi</a:t>
            </a:r>
            <a:r>
              <a:rPr lang="en-US" altLang="en-US" sz="1200" dirty="0"/>
              <a:t> </a:t>
            </a:r>
            <a:r>
              <a:rPr lang="en-US" altLang="en-US" sz="1200" dirty="0" err="1"/>
              <a:t>modeli</a:t>
            </a:r>
            <a:r>
              <a:rPr lang="en-US" altLang="en-US" sz="1200" dirty="0"/>
              <a:t> </a:t>
            </a:r>
            <a:r>
              <a:rPr lang="en-US" altLang="en-US" sz="1200" dirty="0" err="1"/>
              <a:t>uchun</a:t>
            </a:r>
            <a:r>
              <a:rPr lang="en-US" altLang="en-US" sz="1200" dirty="0"/>
              <a:t> </a:t>
            </a:r>
            <a:r>
              <a:rPr lang="en-US" altLang="en-US" sz="1200" dirty="0" err="1"/>
              <a:t>oqimlar</a:t>
            </a:r>
            <a:r>
              <a:rPr lang="en-US" altLang="en-US" sz="1200" dirty="0"/>
              <a:t> </a:t>
            </a:r>
            <a:r>
              <a:rPr lang="en-US" altLang="en-US" sz="1200" dirty="0" err="1"/>
              <a:t>va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kuchlanishlarning</a:t>
            </a:r>
            <a:r>
              <a:rPr lang="en-US" altLang="en-US" sz="1200" dirty="0"/>
              <a:t> </a:t>
            </a:r>
            <a:r>
              <a:rPr lang="en-US" altLang="en-US" sz="1200" dirty="0" err="1"/>
              <a:t>ta'riflari</a:t>
            </a:r>
            <a:r>
              <a:rPr lang="en-US" altLang="en-US" sz="1200" dirty="0"/>
              <a:t>.</a:t>
            </a:r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6114989"/>
              </p:ext>
            </p:extLst>
          </p:nvPr>
        </p:nvGraphicFramePr>
        <p:xfrm>
          <a:off x="4110038" y="1317865"/>
          <a:ext cx="585787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Equation" r:id="rId11" imgW="457002" imgH="634725" progId="Equation.3">
                  <p:embed/>
                </p:oleObj>
              </mc:Choice>
              <mc:Fallback>
                <p:oleObj name="Equation" r:id="rId11" imgW="457002" imgH="634725" progId="Equation.3">
                  <p:embed/>
                  <p:pic>
                    <p:nvPicPr>
                      <p:cNvPr id="19466" name="Object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0038" y="1317865"/>
                        <a:ext cx="585787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Line 70"/>
          <p:cNvSpPr>
            <a:spLocks noChangeShapeType="1"/>
          </p:cNvSpPr>
          <p:nvPr/>
        </p:nvSpPr>
        <p:spPr bwMode="auto">
          <a:xfrm>
            <a:off x="4165600" y="2030653"/>
            <a:ext cx="0" cy="18573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Line 71"/>
          <p:cNvSpPr>
            <a:spLocks noChangeShapeType="1"/>
          </p:cNvSpPr>
          <p:nvPr/>
        </p:nvSpPr>
        <p:spPr bwMode="auto">
          <a:xfrm>
            <a:off x="4713288" y="2030653"/>
            <a:ext cx="0" cy="18573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" name="Line 72"/>
          <p:cNvSpPr>
            <a:spLocks noChangeShapeType="1"/>
          </p:cNvSpPr>
          <p:nvPr/>
        </p:nvSpPr>
        <p:spPr bwMode="auto">
          <a:xfrm>
            <a:off x="4165600" y="2030653"/>
            <a:ext cx="54768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" name="Line 73"/>
          <p:cNvSpPr>
            <a:spLocks noChangeShapeType="1"/>
          </p:cNvSpPr>
          <p:nvPr/>
        </p:nvSpPr>
        <p:spPr bwMode="auto">
          <a:xfrm flipV="1">
            <a:off x="4438650" y="1865553"/>
            <a:ext cx="0" cy="1651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Line 75"/>
          <p:cNvSpPr>
            <a:spLocks noChangeShapeType="1"/>
          </p:cNvSpPr>
          <p:nvPr/>
        </p:nvSpPr>
        <p:spPr bwMode="auto">
          <a:xfrm>
            <a:off x="3867150" y="2549765"/>
            <a:ext cx="0" cy="1143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arrow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" name="Text Box 76"/>
          <p:cNvSpPr txBox="1">
            <a:spLocks noChangeArrowheads="1"/>
          </p:cNvSpPr>
          <p:nvPr/>
        </p:nvSpPr>
        <p:spPr bwMode="auto">
          <a:xfrm>
            <a:off x="3689350" y="3389553"/>
            <a:ext cx="381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400" i="1">
                <a:latin typeface="Arial" panose="020B0604020202020204" pitchFamily="34" charset="0"/>
              </a:rPr>
              <a:t>N</a:t>
            </a:r>
            <a:r>
              <a:rPr lang="en-US" altLang="en-US" sz="1400" b="1" i="1">
                <a:latin typeface="Times New Roman" panose="02020603050405020304" pitchFamily="18" charset="0"/>
              </a:rPr>
              <a:t>’</a:t>
            </a:r>
          </a:p>
        </p:txBody>
      </p:sp>
      <p:sp>
        <p:nvSpPr>
          <p:cNvPr id="23" name="Text Box 77"/>
          <p:cNvSpPr txBox="1">
            <a:spLocks noChangeArrowheads="1"/>
          </p:cNvSpPr>
          <p:nvPr/>
        </p:nvSpPr>
        <p:spPr bwMode="auto">
          <a:xfrm>
            <a:off x="4664075" y="3383203"/>
            <a:ext cx="1200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400" i="1">
                <a:latin typeface="Arial" panose="020B0604020202020204" pitchFamily="34" charset="0"/>
              </a:rPr>
              <a:t>(N+1)</a:t>
            </a:r>
            <a:r>
              <a:rPr lang="en-US" altLang="en-US" sz="1400" b="1" i="1">
                <a:latin typeface="Arial" panose="020B0604020202020204" pitchFamily="34" charset="0"/>
              </a:rPr>
              <a:t>’</a:t>
            </a:r>
          </a:p>
        </p:txBody>
      </p:sp>
      <p:sp>
        <p:nvSpPr>
          <p:cNvPr id="24" name="Rectangle 79"/>
          <p:cNvSpPr>
            <a:spLocks noChangeArrowheads="1"/>
          </p:cNvSpPr>
          <p:nvPr/>
        </p:nvSpPr>
        <p:spPr bwMode="auto">
          <a:xfrm>
            <a:off x="3600450" y="2435465"/>
            <a:ext cx="190500" cy="180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5" name="Text Box 80"/>
          <p:cNvSpPr txBox="1">
            <a:spLocks noChangeArrowheads="1"/>
          </p:cNvSpPr>
          <p:nvPr/>
        </p:nvSpPr>
        <p:spPr bwMode="auto">
          <a:xfrm>
            <a:off x="3482975" y="2383078"/>
            <a:ext cx="8096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400" b="1" i="1">
                <a:latin typeface="Arial" panose="020B0604020202020204" pitchFamily="34" charset="0"/>
              </a:rPr>
              <a:t>i</a:t>
            </a:r>
            <a:r>
              <a:rPr lang="en-US" altLang="en-US" sz="1400" b="1" i="1" baseline="-25000">
                <a:latin typeface="Arial" panose="020B0604020202020204" pitchFamily="34" charset="0"/>
              </a:rPr>
              <a:t>NS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89350" y="1692515"/>
            <a:ext cx="381000" cy="438150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Autofit/>
          </a:bodyPr>
          <a:lstStyle/>
          <a:p>
            <a:pPr algn="ctr"/>
            <a:r>
              <a:rPr lang="en-US" altLang="en-US" sz="2500" dirty="0" err="1">
                <a:latin typeface="Verdana" panose="020B0604030504040204" pitchFamily="34" charset="0"/>
              </a:rPr>
              <a:t>Yo'qotishsiz</a:t>
            </a:r>
            <a:r>
              <a:rPr lang="en-US" altLang="en-US" sz="2500" dirty="0">
                <a:latin typeface="Verdana" panose="020B0604030504040204" pitchFamily="34" charset="0"/>
              </a:rPr>
              <a:t> </a:t>
            </a:r>
            <a:r>
              <a:rPr lang="en-US" altLang="en-US" sz="2500" dirty="0" err="1">
                <a:latin typeface="Verdana" panose="020B0604030504040204" pitchFamily="34" charset="0"/>
              </a:rPr>
              <a:t>liniya</a:t>
            </a:r>
            <a:r>
              <a:rPr lang="en-US" altLang="en-US" sz="2500" dirty="0">
                <a:latin typeface="Verdana" panose="020B0604030504040204" pitchFamily="34" charset="0"/>
              </a:rPr>
              <a:t> </a:t>
            </a:r>
            <a:r>
              <a:rPr lang="en-US" altLang="en-US" sz="2500" dirty="0" err="1">
                <a:latin typeface="Verdana" panose="020B0604030504040204" pitchFamily="34" charset="0"/>
              </a:rPr>
              <a:t>uchun</a:t>
            </a:r>
            <a:r>
              <a:rPr lang="en-US" altLang="en-US" sz="2500" dirty="0">
                <a:latin typeface="Verdana" panose="020B0604030504040204" pitchFamily="34" charset="0"/>
              </a:rPr>
              <a:t> </a:t>
            </a:r>
            <a:r>
              <a:rPr lang="en-US" altLang="en-US" sz="2500" dirty="0" err="1">
                <a:latin typeface="Verdana" panose="020B0604030504040204" pitchFamily="34" charset="0"/>
              </a:rPr>
              <a:t>uzatish</a:t>
            </a:r>
            <a:r>
              <a:rPr lang="en-US" altLang="en-US" sz="2500" dirty="0">
                <a:latin typeface="Verdana" panose="020B0604030504040204" pitchFamily="34" charset="0"/>
              </a:rPr>
              <a:t> </a:t>
            </a:r>
            <a:r>
              <a:rPr lang="en-US" altLang="en-US" sz="2500" dirty="0" err="1">
                <a:latin typeface="Verdana" panose="020B0604030504040204" pitchFamily="34" charset="0"/>
              </a:rPr>
              <a:t>liniyasi</a:t>
            </a:r>
            <a:r>
              <a:rPr lang="en-US" altLang="en-US" sz="2500" dirty="0">
                <a:latin typeface="Verdana" panose="020B0604030504040204" pitchFamily="34" charset="0"/>
              </a:rPr>
              <a:t> (</a:t>
            </a:r>
            <a:r>
              <a:rPr lang="en-US" altLang="en-US" sz="2500" dirty="0" err="1">
                <a:latin typeface="Verdana" panose="020B0604030504040204" pitchFamily="34" charset="0"/>
              </a:rPr>
              <a:t>telegrafchi</a:t>
            </a:r>
            <a:r>
              <a:rPr lang="en-US" altLang="en-US" sz="2500" dirty="0">
                <a:latin typeface="Verdana" panose="020B0604030504040204" pitchFamily="34" charset="0"/>
              </a:rPr>
              <a:t>) </a:t>
            </a:r>
            <a:r>
              <a:rPr lang="en-US" altLang="en-US" sz="2500" dirty="0" err="1">
                <a:latin typeface="Verdana" panose="020B0604030504040204" pitchFamily="34" charset="0"/>
              </a:rPr>
              <a:t>tenglamalari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171935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Autofit/>
          </a:bodyPr>
          <a:lstStyle/>
          <a:p>
            <a:pPr algn="ctr"/>
            <a:r>
              <a:rPr lang="en-US" altLang="en-US" sz="2800" dirty="0" err="1">
                <a:latin typeface="Verdana" panose="020B0604030504040204" pitchFamily="34" charset="0"/>
              </a:rPr>
              <a:t>Yo'qotishsiz</a:t>
            </a:r>
            <a:r>
              <a:rPr lang="en-US" altLang="en-US" sz="2800" dirty="0">
                <a:latin typeface="Verdana" panose="020B0604030504040204" pitchFamily="34" charset="0"/>
              </a:rPr>
              <a:t> </a:t>
            </a:r>
            <a:r>
              <a:rPr lang="en-US" altLang="en-US" sz="2800" dirty="0" err="1">
                <a:latin typeface="Verdana" panose="020B0604030504040204" pitchFamily="34" charset="0"/>
              </a:rPr>
              <a:t>liniya</a:t>
            </a:r>
            <a:r>
              <a:rPr lang="en-US" altLang="en-US" sz="2800" dirty="0">
                <a:latin typeface="Verdana" panose="020B0604030504040204" pitchFamily="34" charset="0"/>
              </a:rPr>
              <a:t> </a:t>
            </a:r>
            <a:r>
              <a:rPr lang="en-US" altLang="en-US" sz="2800" dirty="0" err="1">
                <a:latin typeface="Verdana" panose="020B0604030504040204" pitchFamily="34" charset="0"/>
              </a:rPr>
              <a:t>uchun</a:t>
            </a:r>
            <a:r>
              <a:rPr lang="en-US" altLang="en-US" sz="2800" dirty="0">
                <a:latin typeface="Verdana" panose="020B0604030504040204" pitchFamily="34" charset="0"/>
              </a:rPr>
              <a:t> </a:t>
            </a:r>
            <a:r>
              <a:rPr lang="en-US" altLang="en-US" sz="2800" dirty="0" err="1">
                <a:latin typeface="Verdana" panose="020B0604030504040204" pitchFamily="34" charset="0"/>
              </a:rPr>
              <a:t>uzatish</a:t>
            </a:r>
            <a:r>
              <a:rPr lang="en-US" altLang="en-US" sz="2800" dirty="0">
                <a:latin typeface="Verdana" panose="020B0604030504040204" pitchFamily="34" charset="0"/>
              </a:rPr>
              <a:t> </a:t>
            </a:r>
            <a:r>
              <a:rPr lang="en-US" altLang="en-US" sz="2800" dirty="0" err="1">
                <a:latin typeface="Verdana" panose="020B0604030504040204" pitchFamily="34" charset="0"/>
              </a:rPr>
              <a:t>liniyasi</a:t>
            </a:r>
            <a:r>
              <a:rPr lang="en-US" altLang="en-US" sz="2800" dirty="0">
                <a:latin typeface="Verdana" panose="020B0604030504040204" pitchFamily="34" charset="0"/>
              </a:rPr>
              <a:t> (</a:t>
            </a:r>
            <a:r>
              <a:rPr lang="en-US" altLang="en-US" sz="2800" dirty="0" err="1">
                <a:latin typeface="Verdana" panose="020B0604030504040204" pitchFamily="34" charset="0"/>
              </a:rPr>
              <a:t>telegrafchi</a:t>
            </a:r>
            <a:r>
              <a:rPr lang="en-US" altLang="en-US" sz="2800" dirty="0">
                <a:latin typeface="Verdana" panose="020B0604030504040204" pitchFamily="34" charset="0"/>
              </a:rPr>
              <a:t>) </a:t>
            </a:r>
            <a:r>
              <a:rPr lang="en-US" altLang="en-US" sz="2800" dirty="0" err="1">
                <a:latin typeface="Verdana" panose="020B0604030504040204" pitchFamily="34" charset="0"/>
              </a:rPr>
              <a:t>tenglamalari</a:t>
            </a:r>
            <a:endParaRPr lang="en-US" sz="2800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38125" y="2197736"/>
            <a:ext cx="8534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800" dirty="0"/>
              <a:t>h </a:t>
            </a:r>
            <a:r>
              <a:rPr lang="en-US" altLang="en-US" sz="1800" dirty="0" err="1"/>
              <a:t>ixtiyoriy</a:t>
            </a:r>
            <a:r>
              <a:rPr lang="en-US" altLang="en-US" sz="1800" dirty="0"/>
              <a:t> </a:t>
            </a:r>
            <a:r>
              <a:rPr lang="en-US" altLang="en-US" sz="1800" dirty="0" err="1"/>
              <a:t>kichik</a:t>
            </a:r>
            <a:r>
              <a:rPr lang="en-US" altLang="en-US" sz="1800" dirty="0"/>
              <a:t> </a:t>
            </a:r>
            <a:r>
              <a:rPr lang="en-US" altLang="en-US" sz="1800" dirty="0" err="1"/>
              <a:t>masofa</a:t>
            </a:r>
            <a:r>
              <a:rPr lang="en-US" altLang="en-US" sz="1800" dirty="0"/>
              <a:t> </a:t>
            </a:r>
            <a:r>
              <a:rPr lang="en-US" altLang="en-US" sz="1800" dirty="0" err="1"/>
              <a:t>bo'lgani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uchun</a:t>
            </a:r>
            <a:r>
              <a:rPr lang="en-US" altLang="en-US" sz="1800" dirty="0"/>
              <a:t> biz h </a:t>
            </a:r>
            <a:r>
              <a:rPr lang="en-US" altLang="en-US" sz="1800" dirty="0" err="1"/>
              <a:t>ni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nolga</a:t>
            </a:r>
            <a:r>
              <a:rPr lang="en-US" altLang="en-US" sz="1800" dirty="0"/>
              <a:t> </a:t>
            </a:r>
            <a:r>
              <a:rPr lang="en-US" altLang="en-US" sz="1800" dirty="0" err="1"/>
              <a:t>yaqinlashishga</a:t>
            </a:r>
            <a:r>
              <a:rPr lang="en-US" altLang="en-US" sz="1800" dirty="0"/>
              <a:t> </a:t>
            </a:r>
            <a:r>
              <a:rPr lang="en-US" altLang="en-US" sz="1800" dirty="0" err="1"/>
              <a:t>ruxsat</a:t>
            </a:r>
            <a:r>
              <a:rPr lang="en-US" altLang="en-US" sz="1800" dirty="0"/>
              <a:t> </a:t>
            </a:r>
            <a:r>
              <a:rPr lang="en-US" altLang="en-US" sz="1800" dirty="0" err="1"/>
              <a:t>berishimiz</a:t>
            </a:r>
            <a:r>
              <a:rPr lang="en-US" altLang="en-US" sz="1800" dirty="0"/>
              <a:t> </a:t>
            </a:r>
            <a:r>
              <a:rPr lang="en-US" altLang="en-US" sz="1800" dirty="0" err="1"/>
              <a:t>mumkin</a:t>
            </a:r>
            <a:endParaRPr lang="en-US" altLang="en-US" sz="1800" i="1" dirty="0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-146159" y="4847026"/>
            <a:ext cx="853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800" dirty="0" err="1"/>
              <a:t>Kirxgofning</a:t>
            </a:r>
            <a:r>
              <a:rPr lang="en-US" altLang="en-US" sz="1800" dirty="0"/>
              <a:t> </a:t>
            </a:r>
            <a:r>
              <a:rPr lang="en-US" altLang="en-US" sz="1800" dirty="0" err="1" smtClean="0"/>
              <a:t>tok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kuchi</a:t>
            </a:r>
            <a:r>
              <a:rPr lang="en-US" altLang="en-US" sz="1800" dirty="0" smtClean="0"/>
              <a:t> </a:t>
            </a:r>
            <a:r>
              <a:rPr lang="en-US" altLang="en-US" sz="1800" dirty="0" err="1"/>
              <a:t>qonunini</a:t>
            </a:r>
            <a:r>
              <a:rPr lang="en-US" altLang="en-US" sz="1800" dirty="0"/>
              <a:t> N </a:t>
            </a:r>
            <a:r>
              <a:rPr lang="en-US" altLang="en-US" sz="1800" dirty="0" err="1"/>
              <a:t>tugunga</a:t>
            </a:r>
            <a:r>
              <a:rPr lang="en-US" altLang="en-US" sz="1800" dirty="0"/>
              <a:t> </a:t>
            </a:r>
            <a:r>
              <a:rPr lang="en-US" altLang="en-US" sz="1800" dirty="0" err="1"/>
              <a:t>qo'llasak</a:t>
            </a:r>
            <a:r>
              <a:rPr lang="en-US" altLang="en-US" sz="1800" dirty="0"/>
              <a:t>, </a:t>
            </a:r>
            <a:r>
              <a:rPr lang="en-US" altLang="en-US" sz="1800" dirty="0" err="1" smtClean="0"/>
              <a:t>quyidagini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olamiz</a:t>
            </a:r>
            <a:endParaRPr lang="en-US" altLang="en-US" sz="1800" i="1" dirty="0"/>
          </a:p>
        </p:txBody>
      </p:sp>
      <p:sp>
        <p:nvSpPr>
          <p:cNvPr id="11" name="Text Box 22"/>
          <p:cNvSpPr txBox="1">
            <a:spLocks noChangeArrowheads="1"/>
          </p:cNvSpPr>
          <p:nvPr/>
        </p:nvSpPr>
        <p:spPr bwMode="auto">
          <a:xfrm>
            <a:off x="764747" y="5795201"/>
            <a:ext cx="17986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 dirty="0" err="1" smtClean="0"/>
              <a:t>Bundan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esa</a:t>
            </a:r>
            <a:endParaRPr lang="en-US" altLang="en-US" sz="1800" dirty="0"/>
          </a:p>
        </p:txBody>
      </p:sp>
      <p:graphicFrame>
        <p:nvGraphicFramePr>
          <p:cNvPr id="1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181299"/>
              </p:ext>
            </p:extLst>
          </p:nvPr>
        </p:nvGraphicFramePr>
        <p:xfrm>
          <a:off x="538529" y="2879737"/>
          <a:ext cx="3730625" cy="196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4" name="Equation" r:id="rId4" imgW="1981200" imgH="1041400" progId="Equation.3">
                  <p:embed/>
                </p:oleObj>
              </mc:Choice>
              <mc:Fallback>
                <p:oleObj name="Equation" r:id="rId4" imgW="1981200" imgH="1041400" progId="Equation.3">
                  <p:embed/>
                  <p:pic>
                    <p:nvPicPr>
                      <p:cNvPr id="20486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529" y="2879737"/>
                        <a:ext cx="3730625" cy="1960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6272813"/>
              </p:ext>
            </p:extLst>
          </p:nvPr>
        </p:nvGraphicFramePr>
        <p:xfrm>
          <a:off x="2965022" y="5279264"/>
          <a:ext cx="2608263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5" name="Equation" r:id="rId6" imgW="1612900" imgH="812800" progId="Equation.3">
                  <p:embed/>
                </p:oleObj>
              </mc:Choice>
              <mc:Fallback>
                <p:oleObj name="Equation" r:id="rId6" imgW="1612900" imgH="812800" progId="Equation.3">
                  <p:embed/>
                  <p:pic>
                    <p:nvPicPr>
                      <p:cNvPr id="20487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5022" y="5279264"/>
                        <a:ext cx="2608263" cy="1314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71475" y="3620855"/>
            <a:ext cx="2558562" cy="97594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781116" y="5903517"/>
            <a:ext cx="2708031" cy="88802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352800" y="4045899"/>
            <a:ext cx="1943161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1- UL </a:t>
            </a:r>
            <a:r>
              <a:rPr lang="en-US" dirty="0" err="1" smtClean="0"/>
              <a:t>tenglamasi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716830" y="3024882"/>
            <a:ext cx="23110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UL – </a:t>
            </a: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Liniyasi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66802" y="6178251"/>
            <a:ext cx="1943161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2</a:t>
            </a:r>
            <a:r>
              <a:rPr lang="en-US" dirty="0" smtClean="0"/>
              <a:t>- UL </a:t>
            </a:r>
            <a:r>
              <a:rPr lang="en-US" dirty="0" err="1" smtClean="0"/>
              <a:t>tenglamasi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18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Autofit/>
          </a:bodyPr>
          <a:lstStyle/>
          <a:p>
            <a:pPr algn="ctr"/>
            <a:r>
              <a:rPr lang="en-US" altLang="en-US" sz="2800" dirty="0" err="1">
                <a:latin typeface="Verdana" panose="020B0604030504040204" pitchFamily="34" charset="0"/>
              </a:rPr>
              <a:t>Yo'qotishsiz</a:t>
            </a:r>
            <a:r>
              <a:rPr lang="en-US" altLang="en-US" sz="2800" dirty="0">
                <a:latin typeface="Verdana" panose="020B0604030504040204" pitchFamily="34" charset="0"/>
              </a:rPr>
              <a:t> </a:t>
            </a:r>
            <a:r>
              <a:rPr lang="en-US" altLang="en-US" sz="2800" dirty="0" err="1">
                <a:latin typeface="Verdana" panose="020B0604030504040204" pitchFamily="34" charset="0"/>
              </a:rPr>
              <a:t>liniya</a:t>
            </a:r>
            <a:r>
              <a:rPr lang="en-US" altLang="en-US" sz="2800" dirty="0">
                <a:latin typeface="Verdana" panose="020B0604030504040204" pitchFamily="34" charset="0"/>
              </a:rPr>
              <a:t> </a:t>
            </a:r>
            <a:r>
              <a:rPr lang="en-US" altLang="en-US" sz="2800" dirty="0" err="1">
                <a:latin typeface="Verdana" panose="020B0604030504040204" pitchFamily="34" charset="0"/>
              </a:rPr>
              <a:t>uchun</a:t>
            </a:r>
            <a:r>
              <a:rPr lang="en-US" altLang="en-US" sz="2800" dirty="0">
                <a:latin typeface="Verdana" panose="020B0604030504040204" pitchFamily="34" charset="0"/>
              </a:rPr>
              <a:t> </a:t>
            </a:r>
            <a:r>
              <a:rPr lang="en-US" altLang="en-US" sz="2800" dirty="0" err="1">
                <a:latin typeface="Verdana" panose="020B0604030504040204" pitchFamily="34" charset="0"/>
              </a:rPr>
              <a:t>uzatish</a:t>
            </a:r>
            <a:r>
              <a:rPr lang="en-US" altLang="en-US" sz="2800" dirty="0">
                <a:latin typeface="Verdana" panose="020B0604030504040204" pitchFamily="34" charset="0"/>
              </a:rPr>
              <a:t> </a:t>
            </a:r>
            <a:r>
              <a:rPr lang="en-US" altLang="en-US" sz="2800" dirty="0" err="1">
                <a:latin typeface="Verdana" panose="020B0604030504040204" pitchFamily="34" charset="0"/>
              </a:rPr>
              <a:t>liniyasi</a:t>
            </a:r>
            <a:r>
              <a:rPr lang="en-US" altLang="en-US" sz="2800" dirty="0">
                <a:latin typeface="Verdana" panose="020B0604030504040204" pitchFamily="34" charset="0"/>
              </a:rPr>
              <a:t> (</a:t>
            </a:r>
            <a:r>
              <a:rPr lang="en-US" altLang="en-US" sz="2800" dirty="0" err="1">
                <a:latin typeface="Verdana" panose="020B0604030504040204" pitchFamily="34" charset="0"/>
              </a:rPr>
              <a:t>telegrafchi</a:t>
            </a:r>
            <a:r>
              <a:rPr lang="en-US" altLang="en-US" sz="2800" dirty="0">
                <a:latin typeface="Verdana" panose="020B0604030504040204" pitchFamily="34" charset="0"/>
              </a:rPr>
              <a:t>) </a:t>
            </a:r>
            <a:r>
              <a:rPr lang="en-US" altLang="en-US" sz="2800" dirty="0" err="1">
                <a:latin typeface="Verdana" panose="020B0604030504040204" pitchFamily="34" charset="0"/>
              </a:rPr>
              <a:t>tenglamalari</a:t>
            </a:r>
            <a:endParaRPr lang="en-US" sz="2800" dirty="0"/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147320"/>
              </p:ext>
            </p:extLst>
          </p:nvPr>
        </p:nvGraphicFramePr>
        <p:xfrm>
          <a:off x="2838450" y="3844925"/>
          <a:ext cx="2578100" cy="858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7" name="Equation" r:id="rId4" imgW="838200" imgH="279400" progId="Equation.3">
                  <p:embed/>
                </p:oleObj>
              </mc:Choice>
              <mc:Fallback>
                <p:oleObj name="Equation" r:id="rId4" imgW="838200" imgH="279400" progId="Equation.3">
                  <p:embed/>
                  <p:pic>
                    <p:nvPicPr>
                      <p:cNvPr id="21507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8450" y="3844925"/>
                        <a:ext cx="2578100" cy="858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2011863"/>
              </p:ext>
            </p:extLst>
          </p:nvPr>
        </p:nvGraphicFramePr>
        <p:xfrm>
          <a:off x="3352800" y="2407058"/>
          <a:ext cx="2035175" cy="12775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8" name="Equation" r:id="rId6" imgW="761760" imgH="507960" progId="Equation.3">
                  <p:embed/>
                </p:oleObj>
              </mc:Choice>
              <mc:Fallback>
                <p:oleObj name="Equation" r:id="rId6" imgW="761760" imgH="507960" progId="Equation.3">
                  <p:embed/>
                  <p:pic>
                    <p:nvPicPr>
                      <p:cNvPr id="21508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2407058"/>
                        <a:ext cx="2035175" cy="127753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2101666"/>
              </p:ext>
            </p:extLst>
          </p:nvPr>
        </p:nvGraphicFramePr>
        <p:xfrm>
          <a:off x="6048375" y="3838575"/>
          <a:ext cx="2819400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9" name="Equation" r:id="rId8" imgW="863225" imgH="279279" progId="Equation.3">
                  <p:embed/>
                </p:oleObj>
              </mc:Choice>
              <mc:Fallback>
                <p:oleObj name="Equation" r:id="rId8" imgW="863225" imgH="279279" progId="Equation.3">
                  <p:embed/>
                  <p:pic>
                    <p:nvPicPr>
                      <p:cNvPr id="21509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48375" y="3838575"/>
                        <a:ext cx="2819400" cy="911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22"/>
          <p:cNvSpPr txBox="1">
            <a:spLocks noChangeArrowheads="1"/>
          </p:cNvSpPr>
          <p:nvPr/>
        </p:nvSpPr>
        <p:spPr bwMode="auto">
          <a:xfrm>
            <a:off x="5264756" y="2547030"/>
            <a:ext cx="3700835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800" b="1" u="sng" dirty="0" smtClean="0">
                <a:solidFill>
                  <a:srgbClr val="0000FF"/>
                </a:solidFill>
              </a:rPr>
              <a:t>Telegrapher</a:t>
            </a:r>
            <a:r>
              <a:rPr lang="en-US" altLang="en-US" sz="1800" b="1" u="sng" dirty="0">
                <a:solidFill>
                  <a:srgbClr val="0000FF"/>
                </a:solidFill>
              </a:rPr>
              <a:t> </a:t>
            </a:r>
            <a:r>
              <a:rPr lang="en-US" altLang="en-US" sz="1800" b="1" u="sng" dirty="0" err="1" smtClean="0">
                <a:solidFill>
                  <a:srgbClr val="0000FF"/>
                </a:solidFill>
              </a:rPr>
              <a:t>tenglamasi</a:t>
            </a:r>
            <a:r>
              <a:rPr lang="en-US" altLang="en-US" sz="1800" b="1" u="sng" dirty="0" smtClean="0">
                <a:solidFill>
                  <a:srgbClr val="0000FF"/>
                </a:solidFill>
              </a:rPr>
              <a:t> </a:t>
            </a:r>
            <a:endParaRPr lang="en-US" altLang="en-US" sz="1800" b="1" u="sng" dirty="0">
              <a:solidFill>
                <a:srgbClr val="0000FF"/>
              </a:solidFill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US" altLang="en-US" sz="1800" b="1" u="sng" dirty="0">
                <a:solidFill>
                  <a:srgbClr val="0000FF"/>
                </a:solidFill>
              </a:rPr>
              <a:t>(TL Eqns.)</a:t>
            </a:r>
          </a:p>
        </p:txBody>
      </p:sp>
      <p:sp>
        <p:nvSpPr>
          <p:cNvPr id="14" name="Text Box 23"/>
          <p:cNvSpPr txBox="1">
            <a:spLocks noChangeArrowheads="1"/>
          </p:cNvSpPr>
          <p:nvPr/>
        </p:nvSpPr>
        <p:spPr bwMode="auto">
          <a:xfrm>
            <a:off x="393700" y="2676491"/>
            <a:ext cx="27527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en-US" sz="1400" dirty="0" err="1"/>
              <a:t>Muayyan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chiziq</a:t>
            </a:r>
            <a:r>
              <a:rPr lang="en-US" altLang="en-US" sz="1400" dirty="0"/>
              <a:t> </a:t>
            </a:r>
            <a:r>
              <a:rPr lang="en-US" altLang="en-US" sz="1400" dirty="0" err="1"/>
              <a:t>haqidagi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barcha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kesma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ma'lumotlar</a:t>
            </a:r>
            <a:r>
              <a:rPr lang="en-US" altLang="en-US" sz="1400" dirty="0"/>
              <a:t> L </a:t>
            </a:r>
            <a:r>
              <a:rPr lang="en-US" altLang="en-US" sz="1400" dirty="0" err="1"/>
              <a:t>va</a:t>
            </a:r>
            <a:r>
              <a:rPr lang="en-US" altLang="en-US" sz="1400" dirty="0"/>
              <a:t> C da </a:t>
            </a:r>
            <a:r>
              <a:rPr lang="en-US" altLang="en-US" sz="1400" dirty="0" err="1"/>
              <a:t>mavjud</a:t>
            </a:r>
            <a:endParaRPr lang="en-US" altLang="en-US" sz="1400" i="1" dirty="0"/>
          </a:p>
        </p:txBody>
      </p:sp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2493266"/>
              </p:ext>
            </p:extLst>
          </p:nvPr>
        </p:nvGraphicFramePr>
        <p:xfrm>
          <a:off x="728663" y="5057775"/>
          <a:ext cx="2124075" cy="5695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0" name="Equation" r:id="rId10" imgW="1040948" imgH="279279" progId="Equation.3">
                  <p:embed/>
                </p:oleObj>
              </mc:Choice>
              <mc:Fallback>
                <p:oleObj name="Equation" r:id="rId10" imgW="1040948" imgH="279279" progId="Equation.3">
                  <p:embed/>
                  <p:pic>
                    <p:nvPicPr>
                      <p:cNvPr id="215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663" y="5057775"/>
                        <a:ext cx="2124075" cy="56959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5477149"/>
              </p:ext>
            </p:extLst>
          </p:nvPr>
        </p:nvGraphicFramePr>
        <p:xfrm>
          <a:off x="3906837" y="5626099"/>
          <a:ext cx="3019425" cy="1201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1" name="Equation" r:id="rId12" imgW="990360" imgH="393480" progId="Equation.3">
                  <p:embed/>
                </p:oleObj>
              </mc:Choice>
              <mc:Fallback>
                <p:oleObj name="Equation" r:id="rId12" imgW="990360" imgH="393480" progId="Equation.3">
                  <p:embed/>
                  <p:pic>
                    <p:nvPicPr>
                      <p:cNvPr id="215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6837" y="5626099"/>
                        <a:ext cx="3019425" cy="1201737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 Box 38"/>
          <p:cNvSpPr txBox="1">
            <a:spLocks noChangeArrowheads="1"/>
          </p:cNvSpPr>
          <p:nvPr/>
        </p:nvSpPr>
        <p:spPr bwMode="auto">
          <a:xfrm>
            <a:off x="7115174" y="6037261"/>
            <a:ext cx="25908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b="1" u="sng" dirty="0" err="1" smtClean="0">
                <a:solidFill>
                  <a:srgbClr val="0000FF"/>
                </a:solidFill>
              </a:rPr>
              <a:t>To’lqin</a:t>
            </a:r>
            <a:r>
              <a:rPr lang="en-US" altLang="en-US" sz="2000" b="1" u="sng" dirty="0" smtClean="0">
                <a:solidFill>
                  <a:srgbClr val="0000FF"/>
                </a:solidFill>
              </a:rPr>
              <a:t> </a:t>
            </a:r>
            <a:r>
              <a:rPr lang="en-US" altLang="en-US" sz="2000" b="1" u="sng" dirty="0" err="1" smtClean="0">
                <a:solidFill>
                  <a:srgbClr val="0000FF"/>
                </a:solidFill>
              </a:rPr>
              <a:t>tenglamasi</a:t>
            </a:r>
            <a:endParaRPr lang="en-US" altLang="en-US" sz="2000" b="1" u="sng" dirty="0">
              <a:solidFill>
                <a:srgbClr val="0000FF"/>
              </a:solidFill>
            </a:endParaRPr>
          </a:p>
        </p:txBody>
      </p:sp>
      <p:sp>
        <p:nvSpPr>
          <p:cNvPr id="18" name="Line 40"/>
          <p:cNvSpPr>
            <a:spLocks noChangeShapeType="1"/>
          </p:cNvSpPr>
          <p:nvPr/>
        </p:nvSpPr>
        <p:spPr bwMode="auto">
          <a:xfrm>
            <a:off x="8105775" y="4600575"/>
            <a:ext cx="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" name="Line 41"/>
          <p:cNvSpPr>
            <a:spLocks noChangeShapeType="1"/>
          </p:cNvSpPr>
          <p:nvPr/>
        </p:nvSpPr>
        <p:spPr bwMode="auto">
          <a:xfrm>
            <a:off x="8715375" y="4600575"/>
            <a:ext cx="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" name="Line 42"/>
          <p:cNvSpPr>
            <a:spLocks noChangeShapeType="1"/>
          </p:cNvSpPr>
          <p:nvPr/>
        </p:nvSpPr>
        <p:spPr bwMode="auto">
          <a:xfrm>
            <a:off x="8105775" y="4829175"/>
            <a:ext cx="609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Line 43"/>
          <p:cNvSpPr>
            <a:spLocks noChangeShapeType="1"/>
          </p:cNvSpPr>
          <p:nvPr/>
        </p:nvSpPr>
        <p:spPr bwMode="auto">
          <a:xfrm>
            <a:off x="3219450" y="4600575"/>
            <a:ext cx="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" name="Line 44"/>
          <p:cNvSpPr>
            <a:spLocks noChangeShapeType="1"/>
          </p:cNvSpPr>
          <p:nvPr/>
        </p:nvSpPr>
        <p:spPr bwMode="auto">
          <a:xfrm>
            <a:off x="3829050" y="4600575"/>
            <a:ext cx="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" name="Line 45"/>
          <p:cNvSpPr>
            <a:spLocks noChangeShapeType="1"/>
          </p:cNvSpPr>
          <p:nvPr/>
        </p:nvSpPr>
        <p:spPr bwMode="auto">
          <a:xfrm>
            <a:off x="3219450" y="4829175"/>
            <a:ext cx="609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47"/>
          <p:cNvSpPr>
            <a:spLocks noChangeShapeType="1"/>
          </p:cNvSpPr>
          <p:nvPr/>
        </p:nvSpPr>
        <p:spPr bwMode="auto">
          <a:xfrm flipV="1">
            <a:off x="3524250" y="4829175"/>
            <a:ext cx="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 flipV="1">
            <a:off x="8410575" y="4829175"/>
            <a:ext cx="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Line 50"/>
          <p:cNvSpPr>
            <a:spLocks noChangeShapeType="1"/>
          </p:cNvSpPr>
          <p:nvPr/>
        </p:nvSpPr>
        <p:spPr bwMode="auto">
          <a:xfrm>
            <a:off x="3524250" y="5057775"/>
            <a:ext cx="48863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355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Autofit/>
          </a:bodyPr>
          <a:lstStyle/>
          <a:p>
            <a:pPr algn="ctr"/>
            <a:r>
              <a:rPr lang="en-US" sz="2800" dirty="0" err="1"/>
              <a:t>Yo'qotishsiz</a:t>
            </a:r>
            <a:r>
              <a:rPr lang="en-US" sz="2800" dirty="0"/>
              <a:t> </a:t>
            </a:r>
            <a:r>
              <a:rPr lang="en-US" sz="2800" dirty="0" err="1"/>
              <a:t>uzatish</a:t>
            </a:r>
            <a:r>
              <a:rPr lang="en-US" sz="2800" dirty="0"/>
              <a:t> </a:t>
            </a:r>
            <a:r>
              <a:rPr lang="en-US" sz="2800" dirty="0" err="1"/>
              <a:t>liniyasidagi</a:t>
            </a:r>
            <a:r>
              <a:rPr lang="en-US" sz="2800" dirty="0"/>
              <a:t> </a:t>
            </a:r>
            <a:r>
              <a:rPr lang="en-US" sz="2800" dirty="0" err="1"/>
              <a:t>to'lqinlar</a:t>
            </a:r>
            <a:r>
              <a:rPr lang="en-US" sz="2800" dirty="0"/>
              <a:t> (</a:t>
            </a:r>
            <a:r>
              <a:rPr lang="en-US" sz="2800" dirty="0" err="1"/>
              <a:t>to'lqin</a:t>
            </a:r>
            <a:r>
              <a:rPr lang="en-US" sz="2800" dirty="0"/>
              <a:t> </a:t>
            </a:r>
            <a:r>
              <a:rPr lang="en-US" sz="2800" dirty="0" err="1"/>
              <a:t>tenglamasining</a:t>
            </a:r>
            <a:r>
              <a:rPr lang="en-US" sz="2800" dirty="0"/>
              <a:t> </a:t>
            </a:r>
            <a:r>
              <a:rPr lang="en-US" sz="2800" dirty="0" err="1"/>
              <a:t>yechimi</a:t>
            </a:r>
            <a:r>
              <a:rPr lang="en-US" sz="2800" dirty="0"/>
              <a:t>)</a:t>
            </a: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266700" y="2304489"/>
            <a:ext cx="85344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en-US" dirty="0" err="1"/>
              <a:t>Taxminan</a:t>
            </a:r>
            <a:r>
              <a:rPr lang="en-US" altLang="en-US" dirty="0"/>
              <a:t> </a:t>
            </a:r>
            <a:r>
              <a:rPr lang="en-US" altLang="en-US" dirty="0" err="1"/>
              <a:t>aytganda</a:t>
            </a:r>
            <a:r>
              <a:rPr lang="en-US" altLang="en-US" dirty="0"/>
              <a:t>, </a:t>
            </a:r>
            <a:r>
              <a:rPr lang="en-US" altLang="en-US" dirty="0" err="1"/>
              <a:t>to'lqin</a:t>
            </a:r>
            <a:r>
              <a:rPr lang="en-US" altLang="en-US" dirty="0"/>
              <a:t> </a:t>
            </a:r>
            <a:r>
              <a:rPr lang="en-US" altLang="en-US" dirty="0" err="1"/>
              <a:t>vaqt</a:t>
            </a:r>
            <a:r>
              <a:rPr lang="en-US" altLang="en-US" dirty="0"/>
              <a:t> </a:t>
            </a:r>
            <a:r>
              <a:rPr lang="en-US" altLang="en-US" dirty="0" err="1"/>
              <a:t>o'tishi</a:t>
            </a:r>
            <a:r>
              <a:rPr lang="en-US" altLang="en-US" dirty="0"/>
              <a:t> </a:t>
            </a:r>
            <a:r>
              <a:rPr lang="en-US" altLang="en-US" dirty="0" err="1"/>
              <a:t>bilan</a:t>
            </a:r>
            <a:r>
              <a:rPr lang="en-US" altLang="en-US" dirty="0"/>
              <a:t> </a:t>
            </a:r>
            <a:r>
              <a:rPr lang="en-US" altLang="en-US" dirty="0" err="1"/>
              <a:t>o'z</a:t>
            </a:r>
            <a:r>
              <a:rPr lang="en-US" altLang="en-US" dirty="0"/>
              <a:t> </a:t>
            </a:r>
            <a:r>
              <a:rPr lang="en-US" altLang="en-US" dirty="0" err="1"/>
              <a:t>manbasidan</a:t>
            </a:r>
            <a:r>
              <a:rPr lang="en-US" altLang="en-US" dirty="0"/>
              <a:t> </a:t>
            </a:r>
            <a:r>
              <a:rPr lang="en-US" altLang="en-US" dirty="0" err="1"/>
              <a:t>uzoqlashib</a:t>
            </a:r>
            <a:r>
              <a:rPr lang="en-US" altLang="en-US" dirty="0"/>
              <a:t> </a:t>
            </a:r>
            <a:r>
              <a:rPr lang="en-US" altLang="en-US" dirty="0" err="1"/>
              <a:t>ketadigan</a:t>
            </a:r>
            <a:r>
              <a:rPr lang="en-US" altLang="en-US" dirty="0"/>
              <a:t> </a:t>
            </a:r>
            <a:r>
              <a:rPr lang="en-US" altLang="en-US" dirty="0" err="1"/>
              <a:t>bezovtalikdir</a:t>
            </a:r>
            <a:r>
              <a:rPr lang="en-US" altLang="en-US" dirty="0"/>
              <a:t>. </a:t>
            </a:r>
            <a:r>
              <a:rPr lang="en-US" altLang="en-US" dirty="0" err="1"/>
              <a:t>Faraz</a:t>
            </a:r>
            <a:r>
              <a:rPr lang="en-US" altLang="en-US" dirty="0"/>
              <a:t> </a:t>
            </a:r>
            <a:r>
              <a:rPr lang="en-US" altLang="en-US" dirty="0" err="1"/>
              <a:t>qilaylik</a:t>
            </a:r>
            <a:r>
              <a:rPr lang="en-US" altLang="en-US" dirty="0"/>
              <a:t>, </a:t>
            </a:r>
            <a:r>
              <a:rPr lang="en-US" altLang="en-US" dirty="0" err="1"/>
              <a:t>uzatish</a:t>
            </a:r>
            <a:r>
              <a:rPr lang="en-US" altLang="en-US" dirty="0"/>
              <a:t> </a:t>
            </a:r>
            <a:r>
              <a:rPr lang="en-US" altLang="en-US" dirty="0" err="1"/>
              <a:t>liniyasidagi</a:t>
            </a:r>
            <a:r>
              <a:rPr lang="en-US" altLang="en-US" dirty="0"/>
              <a:t> </a:t>
            </a:r>
            <a:r>
              <a:rPr lang="en-US" altLang="en-US" dirty="0" err="1"/>
              <a:t>kuchlanish</a:t>
            </a:r>
            <a:r>
              <a:rPr lang="en-US" altLang="en-US" dirty="0"/>
              <a:t> z </a:t>
            </a:r>
            <a:r>
              <a:rPr lang="en-US" altLang="en-US" dirty="0" err="1"/>
              <a:t>pozitsiyasiga</a:t>
            </a:r>
            <a:r>
              <a:rPr lang="en-US" altLang="en-US" dirty="0"/>
              <a:t> </a:t>
            </a:r>
            <a:r>
              <a:rPr lang="en-US" altLang="en-US" dirty="0" err="1"/>
              <a:t>va</a:t>
            </a:r>
            <a:r>
              <a:rPr lang="en-US" altLang="en-US" dirty="0"/>
              <a:t> t </a:t>
            </a:r>
            <a:r>
              <a:rPr lang="en-US" altLang="en-US" dirty="0" err="1"/>
              <a:t>vaqtga</a:t>
            </a:r>
            <a:r>
              <a:rPr lang="en-US" altLang="en-US" dirty="0"/>
              <a:t> </a:t>
            </a:r>
            <a:r>
              <a:rPr lang="en-US" altLang="en-US" dirty="0" err="1"/>
              <a:t>bog'liq</a:t>
            </a:r>
            <a:r>
              <a:rPr lang="en-US" altLang="en-US" dirty="0"/>
              <a:t> </a:t>
            </a:r>
            <a:r>
              <a:rPr lang="en-US" altLang="en-US" dirty="0" err="1"/>
              <a:t>holda</a:t>
            </a:r>
            <a:r>
              <a:rPr lang="en-US" altLang="en-US" dirty="0"/>
              <a:t> </a:t>
            </a:r>
            <a:r>
              <a:rPr lang="en-US" altLang="en-US" dirty="0" err="1"/>
              <a:t>shaklga</a:t>
            </a:r>
            <a:r>
              <a:rPr lang="en-US" altLang="en-US" dirty="0"/>
              <a:t> </a:t>
            </a:r>
            <a:r>
              <a:rPr lang="en-US" altLang="en-US" dirty="0" err="1"/>
              <a:t>ega</a:t>
            </a:r>
            <a:r>
              <a:rPr lang="en-US" altLang="en-US" dirty="0"/>
              <a:t> </a:t>
            </a:r>
            <a:r>
              <a:rPr lang="en-US" altLang="en-US" dirty="0" err="1"/>
              <a:t>bo'lsin</a:t>
            </a:r>
            <a:endParaRPr lang="en-US" altLang="en-US" i="1" u="sng" dirty="0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3431442" y="3567470"/>
            <a:ext cx="5287962" cy="33855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b="1" i="1" dirty="0">
                <a:solidFill>
                  <a:srgbClr val="0000FF"/>
                </a:solidFill>
              </a:rPr>
              <a:t>V(</a:t>
            </a:r>
            <a:r>
              <a:rPr lang="en-US" altLang="en-US" b="1" i="1" dirty="0" err="1">
                <a:solidFill>
                  <a:srgbClr val="0000FF"/>
                </a:solidFill>
              </a:rPr>
              <a:t>z,t</a:t>
            </a:r>
            <a:r>
              <a:rPr lang="en-US" altLang="en-US" b="1" i="1" dirty="0">
                <a:solidFill>
                  <a:srgbClr val="0000FF"/>
                </a:solidFill>
              </a:rPr>
              <a:t>) = f(z-</a:t>
            </a:r>
            <a:r>
              <a:rPr lang="en-US" altLang="en-US" b="1" i="1" dirty="0" err="1">
                <a:solidFill>
                  <a:srgbClr val="0000FF"/>
                </a:solidFill>
              </a:rPr>
              <a:t>Ut</a:t>
            </a:r>
            <a:r>
              <a:rPr lang="en-US" altLang="en-US" b="1" i="1" dirty="0">
                <a:solidFill>
                  <a:srgbClr val="0000FF"/>
                </a:solidFill>
              </a:rPr>
              <a:t>)</a:t>
            </a:r>
            <a:r>
              <a:rPr lang="en-US" altLang="en-US" i="1" dirty="0"/>
              <a:t>, </a:t>
            </a:r>
            <a:r>
              <a:rPr lang="en-US" altLang="en-US" i="1" dirty="0" err="1" smtClean="0"/>
              <a:t>bu</a:t>
            </a:r>
            <a:r>
              <a:rPr lang="en-US" altLang="en-US" i="1" dirty="0" smtClean="0"/>
              <a:t> </a:t>
            </a:r>
            <a:r>
              <a:rPr lang="en-US" altLang="en-US" i="1" dirty="0" err="1" smtClean="0"/>
              <a:t>yerda</a:t>
            </a:r>
            <a:r>
              <a:rPr lang="en-US" altLang="en-US" i="1" dirty="0" smtClean="0"/>
              <a:t> </a:t>
            </a:r>
            <a:r>
              <a:rPr lang="en-US" altLang="en-US" i="1" dirty="0"/>
              <a:t>U</a:t>
            </a:r>
            <a:r>
              <a:rPr lang="en-US" altLang="en-US" dirty="0"/>
              <a:t> = </a:t>
            </a:r>
            <a:r>
              <a:rPr lang="en-US" altLang="en-US" dirty="0" err="1"/>
              <a:t>const</a:t>
            </a:r>
            <a:r>
              <a:rPr lang="en-US" altLang="en-US" dirty="0"/>
              <a:t> = (LC)</a:t>
            </a:r>
            <a:r>
              <a:rPr lang="en-US" altLang="en-US" baseline="30000" dirty="0"/>
              <a:t>-1/2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3431442" y="4728001"/>
            <a:ext cx="563391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i="1" dirty="0"/>
              <a:t>f(x)</a:t>
            </a:r>
            <a:r>
              <a:rPr lang="en-US" altLang="en-US" sz="1200" dirty="0"/>
              <a:t> </a:t>
            </a:r>
            <a:r>
              <a:rPr lang="en-US" altLang="en-US" sz="1200" dirty="0" err="1" smtClean="0"/>
              <a:t>ning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maksimumi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bor</a:t>
            </a:r>
            <a:r>
              <a:rPr lang="en-US" altLang="en-US" sz="1200" dirty="0" smtClean="0"/>
              <a:t>, </a:t>
            </a:r>
            <a:r>
              <a:rPr lang="en-US" altLang="en-US" sz="1200" dirty="0" err="1" smtClean="0"/>
              <a:t>qayerdaki</a:t>
            </a:r>
            <a:r>
              <a:rPr lang="en-US" altLang="en-US" sz="1200" b="1" i="1" dirty="0" err="1" smtClean="0"/>
              <a:t>x</a:t>
            </a:r>
            <a:r>
              <a:rPr lang="en-US" altLang="en-US" sz="1200" b="1" i="1" dirty="0" smtClean="0"/>
              <a:t> </a:t>
            </a:r>
            <a:r>
              <a:rPr lang="en-US" altLang="en-US" sz="1200" b="1" i="1" dirty="0"/>
              <a:t>= z – Ut =</a:t>
            </a:r>
            <a:r>
              <a:rPr lang="en-US" altLang="en-US" sz="1200" b="1" dirty="0"/>
              <a:t> 0</a:t>
            </a:r>
            <a:r>
              <a:rPr lang="en-US" altLang="en-US" sz="1200" dirty="0"/>
              <a:t>, </a:t>
            </a:r>
            <a:r>
              <a:rPr lang="en-US" altLang="en-US" sz="1200" dirty="0" err="1" smtClean="0"/>
              <a:t>shuning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uchun</a:t>
            </a:r>
            <a:r>
              <a:rPr kumimoji="0" lang="en-US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 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t = </a:t>
            </a:r>
            <a:r>
              <a:rPr kumimoji="0" lang="en-US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0</a:t>
            </a:r>
            <a:r>
              <a:rPr kumimoji="0" lang="en-US" altLang="en-US" sz="11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 </a:t>
            </a:r>
            <a:r>
              <a:rPr lang="en-US" altLang="en-US" sz="1200" dirty="0" smtClean="0"/>
              <a:t>da </a:t>
            </a:r>
            <a:r>
              <a:rPr lang="en-US" altLang="en-US" sz="1200" dirty="0" err="1" smtClean="0"/>
              <a:t>maksimumning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pozitsiyasi</a:t>
            </a:r>
            <a:r>
              <a:rPr lang="en-US" altLang="en-US" sz="1200" dirty="0" smtClean="0"/>
              <a:t> </a:t>
            </a:r>
            <a:r>
              <a:rPr lang="en-US" altLang="en-US" sz="1200" b="1" i="1" dirty="0" err="1" smtClean="0">
                <a:solidFill>
                  <a:srgbClr val="C00000"/>
                </a:solidFill>
              </a:rPr>
              <a:t>Z</a:t>
            </a:r>
            <a:r>
              <a:rPr lang="en-US" altLang="en-US" sz="1050" b="1" i="1" dirty="0" err="1" smtClean="0">
                <a:solidFill>
                  <a:srgbClr val="C00000"/>
                </a:solidFill>
              </a:rPr>
              <a:t>max</a:t>
            </a:r>
            <a:r>
              <a:rPr lang="en-US" altLang="en-US" sz="1100" b="1" dirty="0" smtClean="0">
                <a:solidFill>
                  <a:srgbClr val="C00000"/>
                </a:solidFill>
              </a:rPr>
              <a:t> </a:t>
            </a:r>
            <a:r>
              <a:rPr lang="en-US" altLang="en-US" sz="1100" b="1" dirty="0">
                <a:solidFill>
                  <a:srgbClr val="C00000"/>
                </a:solidFill>
              </a:rPr>
              <a:t>= 0 </a:t>
            </a:r>
            <a:r>
              <a:rPr lang="en-US" altLang="en-US" sz="1100" dirty="0" err="1" smtClean="0"/>
              <a:t>va</a:t>
            </a:r>
            <a:r>
              <a:rPr lang="en-US" altLang="en-US" sz="1100" dirty="0" smtClean="0"/>
              <a:t> </a:t>
            </a:r>
            <a:r>
              <a:rPr kumimoji="0" lang="en-US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t 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= t</a:t>
            </a:r>
            <a:r>
              <a:rPr kumimoji="0" lang="en-US" altLang="en-US" sz="1050" b="1" i="0" u="none" strike="noStrike" kern="1200" cap="none" spc="0" normalizeH="0" baseline="-25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o</a:t>
            </a:r>
            <a:r>
              <a:rPr kumimoji="0" lang="en-US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 </a:t>
            </a:r>
            <a:r>
              <a:rPr lang="en-US" altLang="en-US" sz="1100" dirty="0" smtClean="0"/>
              <a:t>da </a:t>
            </a:r>
            <a:r>
              <a:rPr lang="en-US" altLang="en-US" sz="1200" b="1" i="1" dirty="0" err="1" smtClean="0">
                <a:solidFill>
                  <a:srgbClr val="C00000"/>
                </a:solidFill>
              </a:rPr>
              <a:t>Z</a:t>
            </a:r>
            <a:r>
              <a:rPr lang="en-US" altLang="en-US" sz="1050" b="1" i="1" dirty="0" err="1" smtClean="0">
                <a:solidFill>
                  <a:srgbClr val="C00000"/>
                </a:solidFill>
              </a:rPr>
              <a:t>max</a:t>
            </a:r>
            <a:r>
              <a:rPr lang="en-US" altLang="en-US" sz="1200" b="1" dirty="0" smtClean="0">
                <a:solidFill>
                  <a:srgbClr val="C00000"/>
                </a:solidFill>
              </a:rPr>
              <a:t> </a:t>
            </a:r>
            <a:r>
              <a:rPr lang="en-US" altLang="en-US" sz="1200" b="1" i="1" dirty="0">
                <a:solidFill>
                  <a:srgbClr val="C00000"/>
                </a:solidFill>
              </a:rPr>
              <a:t>= </a:t>
            </a:r>
            <a:r>
              <a:rPr lang="en-US" altLang="en-US" sz="1200" b="1" i="1" dirty="0" err="1" smtClean="0">
                <a:solidFill>
                  <a:srgbClr val="C00000"/>
                </a:solidFill>
              </a:rPr>
              <a:t>Ut</a:t>
            </a:r>
            <a:r>
              <a:rPr lang="en-US" altLang="en-US" sz="1200" b="1" i="1" baseline="-25000" dirty="0" err="1" smtClean="0">
                <a:solidFill>
                  <a:srgbClr val="C00000"/>
                </a:solidFill>
              </a:rPr>
              <a:t>o</a:t>
            </a:r>
            <a:r>
              <a:rPr lang="en-US" altLang="en-US" sz="1100" dirty="0" smtClean="0"/>
              <a:t> </a:t>
            </a:r>
            <a:r>
              <a:rPr lang="en-US" altLang="en-US" sz="1100" dirty="0" err="1" smtClean="0"/>
              <a:t>orqali</a:t>
            </a:r>
            <a:r>
              <a:rPr lang="en-US" altLang="en-US" sz="1100" dirty="0" smtClean="0"/>
              <a:t> </a:t>
            </a:r>
            <a:r>
              <a:rPr lang="en-US" altLang="en-US" sz="1100" dirty="0" err="1" smtClean="0"/>
              <a:t>berilgan</a:t>
            </a:r>
            <a:endParaRPr lang="en-US" altLang="en-US" sz="1100" b="1" i="1" baseline="-25000" dirty="0">
              <a:solidFill>
                <a:srgbClr val="C00000"/>
              </a:solidFill>
            </a:endParaRPr>
          </a:p>
        </p:txBody>
      </p:sp>
      <p:pic>
        <p:nvPicPr>
          <p:cNvPr id="14" name="Picture 14" descr="6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3538538"/>
            <a:ext cx="2555875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1254126" y="3651250"/>
            <a:ext cx="1063380" cy="30777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b="1" i="1" dirty="0">
                <a:solidFill>
                  <a:srgbClr val="C00000"/>
                </a:solidFill>
              </a:rPr>
              <a:t>x = z-</a:t>
            </a:r>
            <a:r>
              <a:rPr lang="en-US" altLang="en-US" sz="1400" b="1" i="1" dirty="0" err="1">
                <a:solidFill>
                  <a:srgbClr val="C00000"/>
                </a:solidFill>
              </a:rPr>
              <a:t>Ut</a:t>
            </a:r>
            <a:endParaRPr lang="en-US" altLang="en-US" sz="1400" b="1" i="1" dirty="0">
              <a:solidFill>
                <a:srgbClr val="C00000"/>
              </a:solidFill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431442" y="5534909"/>
            <a:ext cx="563391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b="1" dirty="0" err="1">
                <a:solidFill>
                  <a:srgbClr val="0000FF"/>
                </a:solidFill>
              </a:rPr>
              <a:t>Argumentning</a:t>
            </a:r>
            <a:r>
              <a:rPr lang="en-US" altLang="en-US" sz="1200" b="1" dirty="0">
                <a:solidFill>
                  <a:srgbClr val="0000FF"/>
                </a:solidFill>
              </a:rPr>
              <a:t> </a:t>
            </a:r>
            <a:r>
              <a:rPr lang="en-US" altLang="en-US" sz="1200" b="1" dirty="0" err="1">
                <a:solidFill>
                  <a:srgbClr val="0000FF"/>
                </a:solidFill>
              </a:rPr>
              <a:t>har</a:t>
            </a:r>
            <a:r>
              <a:rPr lang="en-US" altLang="en-US" sz="1200" b="1" dirty="0">
                <a:solidFill>
                  <a:srgbClr val="0000FF"/>
                </a:solidFill>
              </a:rPr>
              <a:t> </a:t>
            </a:r>
            <a:r>
              <a:rPr lang="en-US" altLang="en-US" sz="1200" b="1" dirty="0" err="1">
                <a:solidFill>
                  <a:srgbClr val="0000FF"/>
                </a:solidFill>
              </a:rPr>
              <a:t>qanday</a:t>
            </a:r>
            <a:r>
              <a:rPr lang="en-US" altLang="en-US" sz="1200" b="1" dirty="0">
                <a:solidFill>
                  <a:srgbClr val="0000FF"/>
                </a:solidFill>
              </a:rPr>
              <a:t> </a:t>
            </a:r>
            <a:r>
              <a:rPr lang="en-US" altLang="en-US" sz="1200" b="1" dirty="0" err="1">
                <a:solidFill>
                  <a:srgbClr val="0000FF"/>
                </a:solidFill>
              </a:rPr>
              <a:t>funksiyasi</a:t>
            </a:r>
            <a:r>
              <a:rPr lang="en-US" altLang="en-US" sz="1200" b="1" dirty="0">
                <a:solidFill>
                  <a:srgbClr val="0000FF"/>
                </a:solidFill>
              </a:rPr>
              <a:t> (z-</a:t>
            </a:r>
            <a:r>
              <a:rPr lang="en-US" altLang="en-US" sz="1200" b="1" dirty="0" err="1">
                <a:solidFill>
                  <a:srgbClr val="0000FF"/>
                </a:solidFill>
              </a:rPr>
              <a:t>Ut</a:t>
            </a:r>
            <a:r>
              <a:rPr lang="en-US" altLang="en-US" sz="1200" b="1" dirty="0">
                <a:solidFill>
                  <a:srgbClr val="0000FF"/>
                </a:solidFill>
              </a:rPr>
              <a:t>) </a:t>
            </a:r>
            <a:r>
              <a:rPr lang="en-US" altLang="en-US" sz="1200" b="1" dirty="0" err="1">
                <a:solidFill>
                  <a:srgbClr val="0000FF"/>
                </a:solidFill>
              </a:rPr>
              <a:t>o‘z</a:t>
            </a:r>
            <a:r>
              <a:rPr lang="en-US" altLang="en-US" sz="1200" b="1" dirty="0">
                <a:solidFill>
                  <a:srgbClr val="0000FF"/>
                </a:solidFill>
              </a:rPr>
              <a:t> </a:t>
            </a:r>
            <a:r>
              <a:rPr lang="en-US" altLang="en-US" sz="1200" b="1" dirty="0" err="1">
                <a:solidFill>
                  <a:srgbClr val="0000FF"/>
                </a:solidFill>
              </a:rPr>
              <a:t>shaklini</a:t>
            </a:r>
            <a:r>
              <a:rPr lang="en-US" altLang="en-US" sz="1200" b="1" dirty="0">
                <a:solidFill>
                  <a:srgbClr val="0000FF"/>
                </a:solidFill>
              </a:rPr>
              <a:t> </a:t>
            </a:r>
            <a:r>
              <a:rPr lang="en-US" altLang="en-US" sz="1200" b="1" dirty="0" err="1">
                <a:solidFill>
                  <a:srgbClr val="0000FF"/>
                </a:solidFill>
              </a:rPr>
              <a:t>saqlab</a:t>
            </a:r>
            <a:r>
              <a:rPr lang="en-US" altLang="en-US" sz="1200" b="1" dirty="0">
                <a:solidFill>
                  <a:srgbClr val="0000FF"/>
                </a:solidFill>
              </a:rPr>
              <a:t> </a:t>
            </a:r>
            <a:r>
              <a:rPr lang="en-US" altLang="en-US" sz="1200" b="1" dirty="0" err="1">
                <a:solidFill>
                  <a:srgbClr val="0000FF"/>
                </a:solidFill>
              </a:rPr>
              <a:t>qoladi</a:t>
            </a:r>
            <a:r>
              <a:rPr lang="en-US" altLang="en-US" sz="1200" b="1" dirty="0">
                <a:solidFill>
                  <a:srgbClr val="0000FF"/>
                </a:solidFill>
              </a:rPr>
              <a:t> </a:t>
            </a:r>
            <a:r>
              <a:rPr lang="en-US" altLang="en-US" sz="1200" b="1" dirty="0" err="1">
                <a:solidFill>
                  <a:srgbClr val="0000FF"/>
                </a:solidFill>
              </a:rPr>
              <a:t>va</a:t>
            </a:r>
            <a:r>
              <a:rPr lang="en-US" altLang="en-US" sz="1200" b="1" dirty="0">
                <a:solidFill>
                  <a:srgbClr val="0000FF"/>
                </a:solidFill>
              </a:rPr>
              <a:t> </a:t>
            </a:r>
            <a:r>
              <a:rPr lang="en-US" altLang="en-US" sz="1200" b="1" dirty="0" err="1">
                <a:solidFill>
                  <a:srgbClr val="0000FF"/>
                </a:solidFill>
              </a:rPr>
              <a:t>birlik</a:t>
            </a:r>
            <a:r>
              <a:rPr lang="en-US" altLang="en-US" sz="1200" b="1" dirty="0">
                <a:solidFill>
                  <a:srgbClr val="0000FF"/>
                </a:solidFill>
              </a:rPr>
              <a:t> </a:t>
            </a:r>
            <a:r>
              <a:rPr lang="en-US" altLang="en-US" sz="1200" b="1" dirty="0" err="1">
                <a:solidFill>
                  <a:srgbClr val="0000FF"/>
                </a:solidFill>
              </a:rPr>
              <a:t>sifatida</a:t>
            </a:r>
            <a:r>
              <a:rPr lang="en-US" altLang="en-US" sz="1200" b="1" dirty="0">
                <a:solidFill>
                  <a:srgbClr val="0000FF"/>
                </a:solidFill>
              </a:rPr>
              <a:t> +z </a:t>
            </a:r>
            <a:r>
              <a:rPr lang="en-US" altLang="en-US" sz="1200" b="1" dirty="0" err="1">
                <a:solidFill>
                  <a:srgbClr val="0000FF"/>
                </a:solidFill>
              </a:rPr>
              <a:t>yo‘nalishida</a:t>
            </a:r>
            <a:r>
              <a:rPr lang="en-US" altLang="en-US" sz="1200" b="1" dirty="0">
                <a:solidFill>
                  <a:srgbClr val="0000FF"/>
                </a:solidFill>
              </a:rPr>
              <a:t> </a:t>
            </a:r>
            <a:r>
              <a:rPr lang="en-US" altLang="en-US" sz="1200" b="1" dirty="0" err="1">
                <a:solidFill>
                  <a:srgbClr val="0000FF"/>
                </a:solidFill>
              </a:rPr>
              <a:t>harakatlanadi</a:t>
            </a:r>
            <a:r>
              <a:rPr lang="en-US" altLang="en-US" sz="1200" b="1" dirty="0" smtClean="0">
                <a:solidFill>
                  <a:srgbClr val="0000FF"/>
                </a:solidFill>
              </a:rPr>
              <a:t>.</a:t>
            </a:r>
            <a:r>
              <a:rPr lang="en-US" altLang="en-US" sz="1200" dirty="0"/>
              <a:t> </a:t>
            </a:r>
            <a:r>
              <a:rPr lang="en-US" altLang="en-US" sz="1200" dirty="0" err="1"/>
              <a:t>Masalan</a:t>
            </a:r>
            <a:r>
              <a:rPr lang="en-US" altLang="en-US" sz="1200" dirty="0"/>
              <a:t>, f(x) (a) da </a:t>
            </a:r>
            <a:r>
              <a:rPr lang="en-US" altLang="en-US" sz="1200" dirty="0" err="1"/>
              <a:t>ko’rsatilgan</a:t>
            </a:r>
            <a:r>
              <a:rPr lang="en-US" altLang="en-US" sz="1200" dirty="0"/>
              <a:t> </a:t>
            </a:r>
            <a:r>
              <a:rPr lang="en-US" altLang="en-US" sz="1200" dirty="0" err="1"/>
              <a:t>uchburchak</a:t>
            </a:r>
            <a:r>
              <a:rPr lang="en-US" altLang="en-US" sz="1200" dirty="0"/>
              <a:t> </a:t>
            </a:r>
            <a:r>
              <a:rPr lang="en-US" altLang="en-US" sz="1200" dirty="0" err="1"/>
              <a:t>funksiya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bo’lsin</a:t>
            </a:r>
            <a:r>
              <a:rPr lang="en-US" altLang="en-US" sz="1200" dirty="0"/>
              <a:t>. U </a:t>
            </a:r>
            <a:r>
              <a:rPr lang="en-US" altLang="en-US" sz="1200" dirty="0" err="1"/>
              <a:t>holda</a:t>
            </a:r>
            <a:r>
              <a:rPr lang="en-US" altLang="en-US" sz="1200" dirty="0"/>
              <a:t> t=0 </a:t>
            </a:r>
            <a:r>
              <a:rPr lang="en-US" altLang="en-US" sz="1200" dirty="0" err="1"/>
              <a:t>vaqtda</a:t>
            </a:r>
            <a:r>
              <a:rPr lang="en-US" altLang="en-US" sz="1200" dirty="0"/>
              <a:t> f(z-</a:t>
            </a:r>
            <a:r>
              <a:rPr lang="en-US" altLang="en-US" sz="1200" dirty="0" err="1"/>
              <a:t>Ut</a:t>
            </a:r>
            <a:r>
              <a:rPr lang="en-US" altLang="en-US" sz="1200" dirty="0"/>
              <a:t>)=f(z) (b) da </a:t>
            </a:r>
            <a:r>
              <a:rPr lang="en-US" altLang="en-US" sz="1200" dirty="0" err="1"/>
              <a:t>ko‘rsatilgan</a:t>
            </a:r>
            <a:r>
              <a:rPr lang="en-US" altLang="en-US" sz="1200" dirty="0"/>
              <a:t> z </a:t>
            </a:r>
            <a:r>
              <a:rPr lang="en-US" altLang="en-US" sz="1200" dirty="0" err="1"/>
              <a:t>funksiyasi</a:t>
            </a:r>
            <a:r>
              <a:rPr lang="en-US" altLang="en-US" sz="1200" dirty="0"/>
              <a:t>. </a:t>
            </a:r>
            <a:r>
              <a:rPr lang="en-US" altLang="en-US" sz="1200" dirty="0" err="1"/>
              <a:t>Keyinchalik</a:t>
            </a:r>
            <a:r>
              <a:rPr lang="en-US" altLang="en-US" sz="1200" dirty="0"/>
              <a:t> to , f(z-</a:t>
            </a:r>
            <a:r>
              <a:rPr lang="en-US" altLang="en-US" sz="1200" dirty="0" err="1"/>
              <a:t>Ut</a:t>
            </a:r>
            <a:r>
              <a:rPr lang="en-US" altLang="en-US" sz="1200" dirty="0"/>
              <a:t>)=f(z-</a:t>
            </a:r>
            <a:r>
              <a:rPr lang="en-US" altLang="en-US" sz="1200" dirty="0" err="1"/>
              <a:t>Uto</a:t>
            </a:r>
            <a:r>
              <a:rPr lang="en-US" altLang="en-US" sz="1200" dirty="0"/>
              <a:t>) (c) da </a:t>
            </a:r>
            <a:r>
              <a:rPr lang="en-US" altLang="en-US" sz="1200" dirty="0" err="1"/>
              <a:t>ko'rsatilgan</a:t>
            </a:r>
            <a:r>
              <a:rPr lang="en-US" altLang="en-US" sz="1200" dirty="0"/>
              <a:t> z </a:t>
            </a:r>
            <a:r>
              <a:rPr lang="en-US" altLang="en-US" sz="1200" dirty="0" err="1"/>
              <a:t>funksiyasi</a:t>
            </a:r>
            <a:r>
              <a:rPr lang="en-US" altLang="en-US" sz="1200" dirty="0"/>
              <a:t>. </a:t>
            </a:r>
            <a:r>
              <a:rPr lang="en-US" altLang="en-US" sz="1200" dirty="0" err="1"/>
              <a:t>E'tibor</a:t>
            </a:r>
            <a:r>
              <a:rPr lang="en-US" altLang="en-US" sz="1200" dirty="0"/>
              <a:t> </a:t>
            </a:r>
            <a:r>
              <a:rPr lang="en-US" altLang="en-US" sz="1200" dirty="0" err="1"/>
              <a:t>bering</a:t>
            </a:r>
            <a:r>
              <a:rPr lang="en-US" altLang="en-US" sz="1200" dirty="0"/>
              <a:t>, </a:t>
            </a:r>
            <a:r>
              <a:rPr lang="en-US" altLang="en-US" sz="1200" dirty="0" err="1"/>
              <a:t>impuls</a:t>
            </a:r>
            <a:r>
              <a:rPr lang="en-US" altLang="en-US" sz="1200" dirty="0"/>
              <a:t> U </a:t>
            </a:r>
            <a:r>
              <a:rPr lang="en-US" altLang="en-US" sz="1200" dirty="0" err="1"/>
              <a:t>tezlik</a:t>
            </a:r>
            <a:r>
              <a:rPr lang="en-US" altLang="en-US" sz="1200" dirty="0"/>
              <a:t> </a:t>
            </a:r>
            <a:r>
              <a:rPr lang="en-US" altLang="en-US" sz="1200" dirty="0" err="1"/>
              <a:t>bilan</a:t>
            </a:r>
            <a:r>
              <a:rPr lang="en-US" altLang="en-US" sz="1200" dirty="0"/>
              <a:t> </a:t>
            </a:r>
            <a:r>
              <a:rPr lang="en-US" altLang="en-US" sz="1200" dirty="0" err="1"/>
              <a:t>o'ngga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siljiydi</a:t>
            </a:r>
            <a:r>
              <a:rPr lang="en-US" altLang="en-US" sz="1200" dirty="0"/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19275" y="5888648"/>
            <a:ext cx="5890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en-US" b="1" dirty="0">
                <a:solidFill>
                  <a:srgbClr val="0000FF"/>
                </a:solidFill>
              </a:rPr>
              <a:t>U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013F26F-BDDF-4EB6-8544-F9E4B533DF64}"/>
              </a:ext>
            </a:extLst>
          </p:cNvPr>
          <p:cNvSpPr txBox="1"/>
          <p:nvPr/>
        </p:nvSpPr>
        <p:spPr>
          <a:xfrm>
            <a:off x="85848" y="4804946"/>
            <a:ext cx="814021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t = 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CC15694-4848-4910-97D5-4337ACA56DB8}"/>
              </a:ext>
            </a:extLst>
          </p:cNvPr>
          <p:cNvSpPr txBox="1"/>
          <p:nvPr/>
        </p:nvSpPr>
        <p:spPr>
          <a:xfrm>
            <a:off x="188058" y="5888648"/>
            <a:ext cx="827821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t = t</a:t>
            </a:r>
            <a:r>
              <a:rPr kumimoji="0" lang="en-US" sz="1600" b="1" i="0" u="none" strike="noStrike" kern="1200" cap="none" spc="0" normalizeH="0" baseline="-25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0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3431442" y="4138979"/>
            <a:ext cx="56339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dirty="0"/>
              <a:t>Bu f(z) </a:t>
            </a:r>
            <a:r>
              <a:rPr lang="en-US" altLang="en-US" sz="1200" dirty="0" err="1"/>
              <a:t>funksiyasi</a:t>
            </a:r>
            <a:r>
              <a:rPr lang="en-US" altLang="en-US" sz="1200" dirty="0"/>
              <a:t> </a:t>
            </a:r>
            <a:r>
              <a:rPr lang="en-US" altLang="en-US" sz="1200" dirty="0" err="1"/>
              <a:t>bilan</a:t>
            </a:r>
            <a:r>
              <a:rPr lang="en-US" altLang="en-US" sz="1200" dirty="0"/>
              <a:t> </a:t>
            </a:r>
            <a:r>
              <a:rPr lang="en-US" altLang="en-US" sz="1200" dirty="0" err="1"/>
              <a:t>bir</a:t>
            </a:r>
            <a:r>
              <a:rPr lang="en-US" altLang="en-US" sz="1200" dirty="0"/>
              <a:t> </a:t>
            </a:r>
            <a:r>
              <a:rPr lang="en-US" altLang="en-US" sz="1200" dirty="0" err="1"/>
              <a:t>xil</a:t>
            </a:r>
            <a:r>
              <a:rPr lang="en-US" altLang="en-US" sz="1200" dirty="0"/>
              <a:t>, </a:t>
            </a:r>
            <a:r>
              <a:rPr lang="en-US" altLang="en-US" sz="1200" dirty="0" err="1"/>
              <a:t>lekin</a:t>
            </a:r>
            <a:r>
              <a:rPr lang="en-US" altLang="en-US" sz="1200" dirty="0"/>
              <a:t> z </a:t>
            </a:r>
            <a:r>
              <a:rPr lang="en-US" altLang="en-US" sz="1200" dirty="0" err="1"/>
              <a:t>o'qi</a:t>
            </a:r>
            <a:r>
              <a:rPr lang="en-US" altLang="en-US" sz="1200" dirty="0"/>
              <a:t> </a:t>
            </a:r>
            <a:r>
              <a:rPr lang="en-US" altLang="en-US" sz="1200" dirty="0" err="1"/>
              <a:t>bo'ylab</a:t>
            </a:r>
            <a:r>
              <a:rPr lang="en-US" altLang="en-US" sz="1200" dirty="0"/>
              <a:t> </a:t>
            </a:r>
            <a:r>
              <a:rPr lang="en-US" altLang="en-US" sz="1200" dirty="0" err="1"/>
              <a:t>Ut</a:t>
            </a:r>
            <a:r>
              <a:rPr lang="en-US" altLang="en-US" sz="1200" dirty="0"/>
              <a:t> </a:t>
            </a:r>
            <a:r>
              <a:rPr lang="en-US" altLang="en-US" sz="1200" dirty="0" err="1"/>
              <a:t>masofasi</a:t>
            </a:r>
            <a:r>
              <a:rPr lang="en-US" altLang="en-US" sz="1200" dirty="0"/>
              <a:t> </a:t>
            </a:r>
            <a:r>
              <a:rPr lang="en-US" altLang="en-US" sz="1200" dirty="0" err="1"/>
              <a:t>o'ngga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siljigan</a:t>
            </a:r>
            <a:r>
              <a:rPr lang="en-US" altLang="en-US" sz="1200" dirty="0"/>
              <a:t>. </a:t>
            </a:r>
            <a:r>
              <a:rPr lang="en-US" altLang="en-US" sz="1200" dirty="0" err="1"/>
              <a:t>Vaqt</a:t>
            </a:r>
            <a:r>
              <a:rPr lang="en-US" altLang="en-US" sz="1200" dirty="0"/>
              <a:t> </a:t>
            </a:r>
            <a:r>
              <a:rPr lang="en-US" altLang="en-US" sz="1200" dirty="0" err="1"/>
              <a:t>o'tishi</a:t>
            </a:r>
            <a:r>
              <a:rPr lang="en-US" altLang="en-US" sz="1200" dirty="0"/>
              <a:t> </a:t>
            </a:r>
            <a:r>
              <a:rPr lang="en-US" altLang="en-US" sz="1200" dirty="0" err="1"/>
              <a:t>bilan</a:t>
            </a:r>
            <a:r>
              <a:rPr lang="en-US" altLang="en-US" sz="1200" dirty="0"/>
              <a:t> </a:t>
            </a:r>
            <a:r>
              <a:rPr lang="en-US" altLang="en-US" sz="1200" dirty="0" err="1"/>
              <a:t>siljish</a:t>
            </a:r>
            <a:r>
              <a:rPr lang="en-US" altLang="en-US" sz="1200" dirty="0"/>
              <a:t> </a:t>
            </a:r>
            <a:r>
              <a:rPr lang="en-US" altLang="en-US" sz="1200" dirty="0" err="1"/>
              <a:t>ortadi</a:t>
            </a:r>
            <a:r>
              <a:rPr lang="en-US" altLang="en-US" sz="1200" dirty="0"/>
              <a:t>. </a:t>
            </a:r>
            <a:r>
              <a:rPr lang="en-US" altLang="en-US" sz="1200" dirty="0" err="1"/>
              <a:t>Harakat</a:t>
            </a:r>
            <a:r>
              <a:rPr lang="en-US" altLang="en-US" sz="1200" dirty="0"/>
              <a:t> </a:t>
            </a:r>
            <a:r>
              <a:rPr lang="en-US" altLang="en-US" sz="1200" dirty="0" err="1"/>
              <a:t>tezligi</a:t>
            </a:r>
            <a:r>
              <a:rPr lang="en-US" altLang="en-US" sz="1200" dirty="0"/>
              <a:t> U.</a:t>
            </a:r>
          </a:p>
        </p:txBody>
      </p:sp>
    </p:spTree>
    <p:extLst>
      <p:ext uri="{BB962C8B-B14F-4D97-AF65-F5344CB8AC3E}">
        <p14:creationId xmlns:p14="http://schemas.microsoft.com/office/powerpoint/2010/main" val="3898114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49250" y="2185005"/>
            <a:ext cx="85344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dirty="0"/>
              <a:t>V(</a:t>
            </a:r>
            <a:r>
              <a:rPr lang="en-US" altLang="en-US" sz="1400" dirty="0" err="1"/>
              <a:t>z,t</a:t>
            </a:r>
            <a:r>
              <a:rPr lang="en-US" altLang="en-US" sz="1400" dirty="0"/>
              <a:t>) = f(z-</a:t>
            </a:r>
            <a:r>
              <a:rPr lang="en-US" altLang="en-US" sz="1400" dirty="0" err="1"/>
              <a:t>Ut</a:t>
            </a:r>
            <a:r>
              <a:rPr lang="en-US" altLang="en-US" sz="1400" dirty="0"/>
              <a:t>) </a:t>
            </a:r>
            <a:r>
              <a:rPr lang="en-US" altLang="en-US" sz="1400" dirty="0" err="1"/>
              <a:t>funksiyasi</a:t>
            </a:r>
            <a:r>
              <a:rPr lang="en-US" altLang="en-US" sz="1400" dirty="0"/>
              <a:t> +z </a:t>
            </a:r>
            <a:r>
              <a:rPr lang="en-US" altLang="en-US" sz="1400" dirty="0" err="1"/>
              <a:t>yo‘nalishidagi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buzilmagan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tarqalishni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tavsiflaydi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va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yo‘qotishsiz</a:t>
            </a:r>
            <a:r>
              <a:rPr lang="en-US" altLang="en-US" sz="1400" dirty="0"/>
              <a:t> </a:t>
            </a:r>
            <a:r>
              <a:rPr lang="en-US" altLang="en-US" sz="1400" dirty="0" err="1"/>
              <a:t>uzatish</a:t>
            </a:r>
            <a:r>
              <a:rPr lang="en-US" altLang="en-US" sz="1400" dirty="0"/>
              <a:t> </a:t>
            </a:r>
            <a:r>
              <a:rPr lang="en-US" altLang="en-US" sz="1400" dirty="0" err="1"/>
              <a:t>liniyasi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uchun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to‘lqin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tenglamasining</a:t>
            </a:r>
            <a:r>
              <a:rPr lang="en-US" altLang="en-US" sz="1400" dirty="0"/>
              <a:t> </a:t>
            </a:r>
            <a:r>
              <a:rPr lang="en-US" altLang="en-US" sz="1400" dirty="0" err="1"/>
              <a:t>yechimini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ifodalaydi</a:t>
            </a:r>
            <a:r>
              <a:rPr lang="en-US" altLang="en-US" sz="1400" dirty="0"/>
              <a:t>, </a:t>
            </a:r>
            <a:r>
              <a:rPr lang="en-US" altLang="en-US" sz="1400" dirty="0" err="1"/>
              <a:t>uni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almashtirish</a:t>
            </a:r>
            <a:r>
              <a:rPr lang="en-US" altLang="en-US" sz="1400" dirty="0"/>
              <a:t> </a:t>
            </a:r>
            <a:r>
              <a:rPr lang="en-US" altLang="en-US" sz="1400" dirty="0" err="1"/>
              <a:t>yo‘li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bilan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tekshirish</a:t>
            </a:r>
            <a:r>
              <a:rPr lang="en-US" altLang="en-US" sz="1400" dirty="0"/>
              <a:t> </a:t>
            </a:r>
            <a:r>
              <a:rPr lang="en-US" altLang="en-US" sz="1400" dirty="0" err="1"/>
              <a:t>mumkin</a:t>
            </a:r>
            <a:r>
              <a:rPr lang="en-US" altLang="en-US" sz="1400" dirty="0"/>
              <a:t>:</a:t>
            </a:r>
            <a:endParaRPr lang="en-US" altLang="en-US" sz="1400" i="1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09550" y="5789116"/>
            <a:ext cx="85344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dirty="0" err="1"/>
              <a:t>To'lqin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tenglamasi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bajariladi</a:t>
            </a:r>
            <a:r>
              <a:rPr lang="en-US" altLang="en-US" sz="1400" dirty="0"/>
              <a:t>, agar </a:t>
            </a:r>
            <a:r>
              <a:rPr lang="en-US" altLang="en-US" sz="1400" dirty="0" err="1"/>
              <a:t>shunday</a:t>
            </a:r>
            <a:r>
              <a:rPr lang="en-US" altLang="en-US" sz="1400" dirty="0"/>
              <a:t> </a:t>
            </a:r>
            <a:r>
              <a:rPr lang="en-US" altLang="en-US" sz="1400" dirty="0" err="1"/>
              <a:t>bo'lsa</a:t>
            </a:r>
            <a:endParaRPr lang="en-US" altLang="en-US" sz="1400" dirty="0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76212" y="6348551"/>
            <a:ext cx="88201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 err="1"/>
              <a:t>Chapga</a:t>
            </a:r>
            <a:r>
              <a:rPr lang="en-US" altLang="en-US" dirty="0"/>
              <a:t> </a:t>
            </a:r>
            <a:r>
              <a:rPr lang="en-US" altLang="en-US" dirty="0" err="1"/>
              <a:t>yo'naltirilgan</a:t>
            </a:r>
            <a:r>
              <a:rPr lang="en-US" altLang="en-US" dirty="0"/>
              <a:t> </a:t>
            </a:r>
            <a:r>
              <a:rPr lang="en-US" altLang="en-US" dirty="0" err="1"/>
              <a:t>to'lqin</a:t>
            </a:r>
            <a:r>
              <a:rPr lang="en-US" altLang="en-US" dirty="0"/>
              <a:t> v(</a:t>
            </a:r>
            <a:r>
              <a:rPr lang="en-US" altLang="en-US" dirty="0" err="1"/>
              <a:t>z,t</a:t>
            </a:r>
            <a:r>
              <a:rPr lang="en-US" altLang="en-US" dirty="0"/>
              <a:t>) = f(</a:t>
            </a:r>
            <a:r>
              <a:rPr lang="en-US" altLang="en-US" dirty="0" err="1"/>
              <a:t>z+Ut</a:t>
            </a:r>
            <a:r>
              <a:rPr lang="en-US" altLang="en-US" dirty="0"/>
              <a:t>) ham </a:t>
            </a:r>
            <a:r>
              <a:rPr lang="en-US" altLang="en-US" dirty="0" err="1" smtClean="0"/>
              <a:t>yechimdir</a:t>
            </a:r>
            <a:r>
              <a:rPr lang="en-US" altLang="en-US" dirty="0" smtClean="0"/>
              <a:t>. U </a:t>
            </a:r>
            <a:r>
              <a:rPr lang="en-US" altLang="en-US" dirty="0"/>
              <a:t>- </a:t>
            </a:r>
            <a:r>
              <a:rPr lang="en-US" altLang="en-US" dirty="0" err="1"/>
              <a:t>faza</a:t>
            </a:r>
            <a:r>
              <a:rPr lang="en-US" altLang="en-US" dirty="0"/>
              <a:t> </a:t>
            </a:r>
            <a:r>
              <a:rPr lang="en-US" altLang="en-US" dirty="0" err="1"/>
              <a:t>tezligi</a:t>
            </a:r>
            <a:r>
              <a:rPr lang="en-US" altLang="en-US" dirty="0"/>
              <a:t> (m/s).</a:t>
            </a:r>
            <a:endParaRPr lang="en-US" altLang="en-US" b="1" dirty="0"/>
          </a:p>
        </p:txBody>
      </p:sp>
      <p:graphicFrame>
        <p:nvGraphicFramePr>
          <p:cNvPr id="13" name="Object 2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030295150"/>
              </p:ext>
            </p:extLst>
          </p:nvPr>
        </p:nvGraphicFramePr>
        <p:xfrm>
          <a:off x="3383926" y="2919314"/>
          <a:ext cx="1926261" cy="72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4" name="Equation" r:id="rId4" imgW="1079032" imgH="406224" progId="Equation.3">
                  <p:embed/>
                </p:oleObj>
              </mc:Choice>
              <mc:Fallback>
                <p:oleObj name="Equation" r:id="rId4" imgW="1079032" imgH="406224" progId="Equation.3">
                  <p:embed/>
                  <p:pic>
                    <p:nvPicPr>
                      <p:cNvPr id="23558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3926" y="2919314"/>
                        <a:ext cx="1926261" cy="725788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678736508"/>
              </p:ext>
            </p:extLst>
          </p:nvPr>
        </p:nvGraphicFramePr>
        <p:xfrm>
          <a:off x="1174003" y="3977081"/>
          <a:ext cx="2438400" cy="5422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" name="Equation" r:id="rId6" imgW="1257300" imgH="279400" progId="Equation.3">
                  <p:embed/>
                </p:oleObj>
              </mc:Choice>
              <mc:Fallback>
                <p:oleObj name="Equation" r:id="rId6" imgW="1257300" imgH="279400" progId="Equation.3">
                  <p:embed/>
                  <p:pic>
                    <p:nvPicPr>
                      <p:cNvPr id="23559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4003" y="3977081"/>
                        <a:ext cx="2438400" cy="54226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4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037526826"/>
              </p:ext>
            </p:extLst>
          </p:nvPr>
        </p:nvGraphicFramePr>
        <p:xfrm>
          <a:off x="5174407" y="3954681"/>
          <a:ext cx="1985963" cy="508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6" name="Equation" r:id="rId8" imgW="1091726" imgH="279279" progId="Equation.3">
                  <p:embed/>
                </p:oleObj>
              </mc:Choice>
              <mc:Fallback>
                <p:oleObj name="Equation" r:id="rId8" imgW="1091726" imgH="279279" progId="Equation.3">
                  <p:embed/>
                  <p:pic>
                    <p:nvPicPr>
                      <p:cNvPr id="23560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4407" y="3954681"/>
                        <a:ext cx="1985963" cy="5084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2770328"/>
              </p:ext>
            </p:extLst>
          </p:nvPr>
        </p:nvGraphicFramePr>
        <p:xfrm>
          <a:off x="3802677" y="4607123"/>
          <a:ext cx="960795" cy="4326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7" name="Equation" r:id="rId10" imgW="901309" imgH="406224" progId="Equation.3">
                  <p:embed/>
                </p:oleObj>
              </mc:Choice>
              <mc:Fallback>
                <p:oleObj name="Equation" r:id="rId10" imgW="901309" imgH="406224" progId="Equation.3">
                  <p:embed/>
                  <p:pic>
                    <p:nvPicPr>
                      <p:cNvPr id="2356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2677" y="4607123"/>
                        <a:ext cx="960795" cy="43269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6518609"/>
              </p:ext>
            </p:extLst>
          </p:nvPr>
        </p:nvGraphicFramePr>
        <p:xfrm>
          <a:off x="3902075" y="5150545"/>
          <a:ext cx="762000" cy="4787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8" name="Equation" r:id="rId12" imgW="685800" imgH="431800" progId="Equation.3">
                  <p:embed/>
                </p:oleObj>
              </mc:Choice>
              <mc:Fallback>
                <p:oleObj name="Equation" r:id="rId12" imgW="685800" imgH="431800" progId="Equation.3">
                  <p:embed/>
                  <p:pic>
                    <p:nvPicPr>
                      <p:cNvPr id="2356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2075" y="5150545"/>
                        <a:ext cx="762000" cy="478757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7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201731326"/>
              </p:ext>
            </p:extLst>
          </p:nvPr>
        </p:nvGraphicFramePr>
        <p:xfrm>
          <a:off x="4972050" y="5661403"/>
          <a:ext cx="9144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9" name="Equation" r:id="rId14" imgW="685800" imgH="431800" progId="Equation.3">
                  <p:embed/>
                </p:oleObj>
              </mc:Choice>
              <mc:Fallback>
                <p:oleObj name="Equation" r:id="rId14" imgW="685800" imgH="431800" progId="Equation.3">
                  <p:embed/>
                  <p:pic>
                    <p:nvPicPr>
                      <p:cNvPr id="23563" name="Object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5661403"/>
                        <a:ext cx="914400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Line 27"/>
          <p:cNvSpPr>
            <a:spLocks noChangeShapeType="1"/>
          </p:cNvSpPr>
          <p:nvPr/>
        </p:nvSpPr>
        <p:spPr bwMode="auto">
          <a:xfrm>
            <a:off x="4464050" y="3468407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" name="Line 28"/>
          <p:cNvSpPr>
            <a:spLocks noChangeShapeType="1"/>
          </p:cNvSpPr>
          <p:nvPr/>
        </p:nvSpPr>
        <p:spPr bwMode="auto">
          <a:xfrm>
            <a:off x="4768850" y="3468407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Line 29"/>
          <p:cNvSpPr>
            <a:spLocks noChangeShapeType="1"/>
          </p:cNvSpPr>
          <p:nvPr/>
        </p:nvSpPr>
        <p:spPr bwMode="auto">
          <a:xfrm>
            <a:off x="4464050" y="3544607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" name="Line 30"/>
          <p:cNvSpPr>
            <a:spLocks noChangeShapeType="1"/>
          </p:cNvSpPr>
          <p:nvPr/>
        </p:nvSpPr>
        <p:spPr bwMode="auto">
          <a:xfrm rot="10800000" flipV="1">
            <a:off x="5157787" y="3981571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" name="Line 31"/>
          <p:cNvSpPr>
            <a:spLocks noChangeShapeType="1"/>
          </p:cNvSpPr>
          <p:nvPr/>
        </p:nvSpPr>
        <p:spPr bwMode="auto">
          <a:xfrm rot="10800000" flipV="1">
            <a:off x="5614987" y="3981571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32"/>
          <p:cNvSpPr>
            <a:spLocks noChangeShapeType="1"/>
          </p:cNvSpPr>
          <p:nvPr/>
        </p:nvSpPr>
        <p:spPr bwMode="auto">
          <a:xfrm rot="10800000" flipV="1">
            <a:off x="5157787" y="3981571"/>
            <a:ext cx="457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" name="Line 33"/>
          <p:cNvSpPr>
            <a:spLocks noChangeShapeType="1"/>
          </p:cNvSpPr>
          <p:nvPr/>
        </p:nvSpPr>
        <p:spPr bwMode="auto">
          <a:xfrm flipH="1" flipV="1">
            <a:off x="4664075" y="3571496"/>
            <a:ext cx="646112" cy="41007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Text Box 34"/>
          <p:cNvSpPr txBox="1">
            <a:spLocks noChangeArrowheads="1"/>
          </p:cNvSpPr>
          <p:nvPr/>
        </p:nvSpPr>
        <p:spPr bwMode="auto">
          <a:xfrm>
            <a:off x="6140449" y="2953469"/>
            <a:ext cx="187097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b="1" dirty="0" err="1" smtClean="0">
                <a:solidFill>
                  <a:srgbClr val="0000FF"/>
                </a:solidFill>
              </a:rPr>
              <a:t>To’lqin</a:t>
            </a:r>
            <a:r>
              <a:rPr lang="en-US" altLang="en-US" sz="2000" b="1" dirty="0" smtClean="0">
                <a:solidFill>
                  <a:srgbClr val="0000FF"/>
                </a:solidFill>
              </a:rPr>
              <a:t> </a:t>
            </a:r>
            <a:r>
              <a:rPr lang="en-US" altLang="en-US" sz="2000" b="1" dirty="0" err="1" smtClean="0">
                <a:solidFill>
                  <a:srgbClr val="0000FF"/>
                </a:solidFill>
              </a:rPr>
              <a:t>tenglamasi</a:t>
            </a:r>
            <a:endParaRPr lang="en-US" altLang="en-US" sz="2000" b="1" dirty="0">
              <a:solidFill>
                <a:srgbClr val="0000FF"/>
              </a:solidFill>
            </a:endParaRPr>
          </a:p>
        </p:txBody>
      </p:sp>
      <p:sp>
        <p:nvSpPr>
          <p:cNvPr id="27" name="Line 35"/>
          <p:cNvSpPr>
            <a:spLocks noChangeShapeType="1"/>
          </p:cNvSpPr>
          <p:nvPr/>
        </p:nvSpPr>
        <p:spPr bwMode="auto">
          <a:xfrm flipH="1">
            <a:off x="5440362" y="3294642"/>
            <a:ext cx="609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" name="Line 36"/>
          <p:cNvSpPr>
            <a:spLocks noChangeShapeType="1"/>
          </p:cNvSpPr>
          <p:nvPr/>
        </p:nvSpPr>
        <p:spPr bwMode="auto">
          <a:xfrm rot="10800000" flipV="1">
            <a:off x="1119187" y="3981571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" name="Line 37"/>
          <p:cNvSpPr>
            <a:spLocks noChangeShapeType="1"/>
          </p:cNvSpPr>
          <p:nvPr/>
        </p:nvSpPr>
        <p:spPr bwMode="auto">
          <a:xfrm rot="10800000" flipV="1">
            <a:off x="1576387" y="3981571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" name="Line 38"/>
          <p:cNvSpPr>
            <a:spLocks noChangeShapeType="1"/>
          </p:cNvSpPr>
          <p:nvPr/>
        </p:nvSpPr>
        <p:spPr bwMode="auto">
          <a:xfrm rot="10800000" flipV="1">
            <a:off x="1119187" y="3981571"/>
            <a:ext cx="457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" name="Line 39"/>
          <p:cNvSpPr>
            <a:spLocks noChangeShapeType="1"/>
          </p:cNvSpPr>
          <p:nvPr/>
        </p:nvSpPr>
        <p:spPr bwMode="auto">
          <a:xfrm>
            <a:off x="3328987" y="3467235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" name="Line 40"/>
          <p:cNvSpPr>
            <a:spLocks noChangeShapeType="1"/>
          </p:cNvSpPr>
          <p:nvPr/>
        </p:nvSpPr>
        <p:spPr bwMode="auto">
          <a:xfrm>
            <a:off x="3633787" y="3467235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" name="Line 41"/>
          <p:cNvSpPr>
            <a:spLocks noChangeShapeType="1"/>
          </p:cNvSpPr>
          <p:nvPr/>
        </p:nvSpPr>
        <p:spPr bwMode="auto">
          <a:xfrm>
            <a:off x="3328987" y="3543435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" name="Line 43"/>
          <p:cNvSpPr>
            <a:spLocks noChangeShapeType="1"/>
          </p:cNvSpPr>
          <p:nvPr/>
        </p:nvSpPr>
        <p:spPr bwMode="auto">
          <a:xfrm flipV="1">
            <a:off x="1423987" y="3567173"/>
            <a:ext cx="1881188" cy="41439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" name="TextBox 1"/>
          <p:cNvSpPr txBox="1">
            <a:spLocks noChangeArrowheads="1"/>
          </p:cNvSpPr>
          <p:nvPr/>
        </p:nvSpPr>
        <p:spPr bwMode="auto">
          <a:xfrm>
            <a:off x="6099175" y="5736016"/>
            <a:ext cx="23583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 dirty="0"/>
              <a:t>(</a:t>
            </a:r>
            <a:r>
              <a:rPr lang="en-US" altLang="en-US" sz="2000" b="1" dirty="0">
                <a:solidFill>
                  <a:srgbClr val="0000FF"/>
                </a:solidFill>
              </a:rPr>
              <a:t>f’’(z – Ut) </a:t>
            </a:r>
            <a:r>
              <a:rPr lang="en-US" altLang="en-US" sz="2000" b="1" dirty="0">
                <a:solidFill>
                  <a:srgbClr val="0000FF"/>
                </a:solidFill>
                <a:sym typeface="Symbol" panose="05050102010706020507" pitchFamily="18" charset="2"/>
              </a:rPr>
              <a:t></a:t>
            </a:r>
            <a:r>
              <a:rPr lang="en-US" altLang="en-US" sz="2000" b="1" dirty="0">
                <a:solidFill>
                  <a:srgbClr val="0000FF"/>
                </a:solidFill>
              </a:rPr>
              <a:t> 0</a:t>
            </a:r>
            <a:r>
              <a:rPr lang="en-US" altLang="en-US" sz="2000" b="1" dirty="0"/>
              <a:t>)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2093337-85EE-40BC-B358-12D0949176A0}"/>
              </a:ext>
            </a:extLst>
          </p:cNvPr>
          <p:cNvSpPr txBox="1"/>
          <p:nvPr/>
        </p:nvSpPr>
        <p:spPr>
          <a:xfrm>
            <a:off x="419660" y="3094587"/>
            <a:ext cx="2400300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V(</a:t>
            </a:r>
            <a:r>
              <a:rPr kumimoji="0" lang="en-US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z,t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) = f(z-Ut)</a:t>
            </a:r>
            <a:endParaRPr lang="en-US" sz="20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CCF5A23-50A2-418B-AFE6-1944CFF24011}"/>
              </a:ext>
            </a:extLst>
          </p:cNvPr>
          <p:cNvSpPr txBox="1"/>
          <p:nvPr/>
        </p:nvSpPr>
        <p:spPr>
          <a:xfrm>
            <a:off x="5610225" y="4512151"/>
            <a:ext cx="301774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f </a:t>
            </a:r>
            <a:r>
              <a:rPr lang="en-US" dirty="0" err="1"/>
              <a:t>ning</a:t>
            </a:r>
            <a:r>
              <a:rPr lang="en-US" dirty="0"/>
              <a:t> (z-</a:t>
            </a:r>
            <a:r>
              <a:rPr lang="en-US" dirty="0" err="1"/>
              <a:t>Ut</a:t>
            </a:r>
            <a:r>
              <a:rPr lang="en-US" dirty="0"/>
              <a:t>)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tartibli</a:t>
            </a:r>
            <a:r>
              <a:rPr lang="en-US" dirty="0"/>
              <a:t> </a:t>
            </a:r>
            <a:r>
              <a:rPr lang="en-US" dirty="0" err="1"/>
              <a:t>hosilasi</a:t>
            </a:r>
            <a:endParaRPr lang="en-US" sz="1600" dirty="0"/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585787" y="397384"/>
            <a:ext cx="5791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dirty="0" err="1" smtClean="0"/>
              <a:t>Yo'qotishsiz</a:t>
            </a:r>
            <a:r>
              <a:rPr lang="en-US" sz="2800" dirty="0" smtClean="0"/>
              <a:t> </a:t>
            </a:r>
            <a:r>
              <a:rPr lang="en-US" sz="2800" dirty="0" err="1" smtClean="0"/>
              <a:t>uzatish</a:t>
            </a:r>
            <a:r>
              <a:rPr lang="en-US" sz="2800" dirty="0" smtClean="0"/>
              <a:t> </a:t>
            </a:r>
            <a:r>
              <a:rPr lang="en-US" sz="2800" dirty="0" err="1" smtClean="0"/>
              <a:t>liniyasidagi</a:t>
            </a:r>
            <a:r>
              <a:rPr lang="en-US" sz="2800" dirty="0" smtClean="0"/>
              <a:t> </a:t>
            </a:r>
            <a:r>
              <a:rPr lang="en-US" sz="2800" dirty="0" err="1" smtClean="0"/>
              <a:t>to'lqinlar</a:t>
            </a:r>
            <a:r>
              <a:rPr lang="en-US" sz="2800" dirty="0" smtClean="0"/>
              <a:t> (</a:t>
            </a:r>
            <a:r>
              <a:rPr lang="en-US" sz="2800" dirty="0" err="1" smtClean="0"/>
              <a:t>to'lqin</a:t>
            </a:r>
            <a:r>
              <a:rPr lang="en-US" sz="2800" dirty="0" smtClean="0"/>
              <a:t> </a:t>
            </a:r>
            <a:r>
              <a:rPr lang="en-US" sz="2800" dirty="0" err="1" smtClean="0"/>
              <a:t>tenglamasining</a:t>
            </a:r>
            <a:r>
              <a:rPr lang="en-US" sz="2800" dirty="0" smtClean="0"/>
              <a:t> </a:t>
            </a:r>
            <a:r>
              <a:rPr lang="en-US" sz="2800" dirty="0" err="1" smtClean="0"/>
              <a:t>yechimi</a:t>
            </a:r>
            <a:r>
              <a:rPr lang="en-US" sz="2800" dirty="0" smtClean="0"/>
              <a:t>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70025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Content Placeholder 13" descr="7"/>
          <p:cNvPicPr>
            <a:picLocks noGrp="1"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3" t="6374" r="12495"/>
          <a:stretch>
            <a:fillRect/>
          </a:stretch>
        </p:blipFill>
        <p:spPr bwMode="auto">
          <a:xfrm>
            <a:off x="2924217" y="1897811"/>
            <a:ext cx="2796599" cy="366793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94890" y="5503906"/>
            <a:ext cx="904910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dirty="0" err="1"/>
              <a:t>To'lqinning</a:t>
            </a:r>
            <a:r>
              <a:rPr lang="en-US" altLang="en-US" sz="1200" dirty="0"/>
              <a:t> </a:t>
            </a:r>
            <a:r>
              <a:rPr lang="en-US" altLang="en-US" sz="1200" dirty="0" err="1"/>
              <a:t>to'lqin</a:t>
            </a:r>
            <a:r>
              <a:rPr lang="en-US" altLang="en-US" sz="1200" dirty="0"/>
              <a:t> </a:t>
            </a:r>
            <a:r>
              <a:rPr lang="en-US" altLang="en-US" sz="1200" dirty="0" err="1"/>
              <a:t>uzunligi</a:t>
            </a:r>
            <a:r>
              <a:rPr lang="en-US" altLang="en-US" sz="1200" dirty="0"/>
              <a:t> </a:t>
            </a:r>
            <a:r>
              <a:rPr lang="en-US" altLang="en-US" sz="1200" dirty="0" err="1"/>
              <a:t>har</a:t>
            </a:r>
            <a:r>
              <a:rPr lang="en-US" altLang="en-US" sz="1200" dirty="0"/>
              <a:t> </a:t>
            </a:r>
            <a:r>
              <a:rPr lang="en-US" altLang="en-US" sz="1200" dirty="0" err="1"/>
              <a:t>qanday</a:t>
            </a:r>
            <a:r>
              <a:rPr lang="en-US" altLang="en-US" sz="1200" dirty="0"/>
              <a:t> </a:t>
            </a:r>
            <a:r>
              <a:rPr lang="en-US" altLang="en-US" sz="1200" dirty="0" err="1"/>
              <a:t>belgilangan</a:t>
            </a:r>
            <a:r>
              <a:rPr lang="en-US" altLang="en-US" sz="1200" dirty="0"/>
              <a:t> </a:t>
            </a:r>
            <a:r>
              <a:rPr lang="en-US" altLang="en-US" sz="1200" dirty="0" err="1"/>
              <a:t>vaqt</a:t>
            </a:r>
            <a:r>
              <a:rPr lang="en-US" altLang="en-US" sz="1200" dirty="0"/>
              <a:t> </a:t>
            </a:r>
            <a:r>
              <a:rPr lang="en-US" altLang="en-US" sz="1200" dirty="0" err="1"/>
              <a:t>momentidagi</a:t>
            </a:r>
            <a:r>
              <a:rPr lang="en-US" altLang="en-US" sz="1200" dirty="0"/>
              <a:t> </a:t>
            </a:r>
            <a:r>
              <a:rPr lang="en-US" altLang="en-US" sz="1200" dirty="0" err="1"/>
              <a:t>maksimallar</a:t>
            </a:r>
            <a:r>
              <a:rPr lang="en-US" altLang="en-US" sz="1200" dirty="0"/>
              <a:t> </a:t>
            </a:r>
            <a:r>
              <a:rPr lang="en-US" altLang="en-US" sz="1200" dirty="0" err="1"/>
              <a:t>orasidagi</a:t>
            </a:r>
            <a:r>
              <a:rPr lang="en-US" altLang="en-US" sz="1200" dirty="0"/>
              <a:t> </a:t>
            </a:r>
            <a:r>
              <a:rPr lang="en-US" altLang="en-US" sz="1200" dirty="0" err="1"/>
              <a:t>masofa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sifatida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aniqlanadi</a:t>
            </a:r>
            <a:r>
              <a:rPr lang="en-US" altLang="en-US" sz="1200" dirty="0"/>
              <a:t>. V(</a:t>
            </a:r>
            <a:r>
              <a:rPr lang="en-US" altLang="en-US" sz="1200" dirty="0" err="1"/>
              <a:t>z,t</a:t>
            </a:r>
            <a:r>
              <a:rPr lang="en-US" altLang="en-US" sz="1200" dirty="0"/>
              <a:t>) </a:t>
            </a:r>
            <a:r>
              <a:rPr lang="en-US" altLang="en-US" sz="1200" dirty="0" err="1"/>
              <a:t>argumenti</a:t>
            </a:r>
            <a:r>
              <a:rPr lang="en-US" altLang="en-US" sz="1200" dirty="0"/>
              <a:t> (</a:t>
            </a:r>
            <a:r>
              <a:rPr lang="en-US" altLang="en-US" sz="1200" dirty="0" err="1" smtClean="0"/>
              <a:t>kz</a:t>
            </a:r>
            <a:r>
              <a:rPr lang="en-US" altLang="en-US" sz="1200" dirty="0" smtClean="0"/>
              <a:t>-</a:t>
            </a:r>
            <a:r>
              <a:rPr lang="el-GR" altLang="en-US" sz="1200" i="1" dirty="0"/>
              <a:t> </a:t>
            </a:r>
            <a:r>
              <a:rPr lang="el-GR" altLang="en-US" sz="1200" i="1" dirty="0" smtClean="0"/>
              <a:t>ω</a:t>
            </a:r>
            <a:r>
              <a:rPr lang="en-US" altLang="en-US" sz="1200" dirty="0" smtClean="0"/>
              <a:t>t</a:t>
            </a:r>
            <a:r>
              <a:rPr lang="en-US" altLang="en-US" sz="1200" dirty="0"/>
              <a:t>) </a:t>
            </a:r>
            <a:r>
              <a:rPr lang="en-US" altLang="en-US" sz="1200" dirty="0" err="1"/>
              <a:t>nol</a:t>
            </a:r>
            <a:r>
              <a:rPr lang="en-US" altLang="en-US" sz="1200" dirty="0"/>
              <a:t>, ±2p, ±4p </a:t>
            </a:r>
            <a:r>
              <a:rPr lang="en-US" altLang="en-US" sz="1200" dirty="0" err="1"/>
              <a:t>va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hokazo</a:t>
            </a:r>
            <a:r>
              <a:rPr lang="en-US" altLang="en-US" sz="1200" dirty="0"/>
              <a:t> </a:t>
            </a:r>
            <a:r>
              <a:rPr lang="en-US" altLang="en-US" sz="1200" dirty="0" err="1"/>
              <a:t>bo'lganda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maksimalga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ega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bo'ladi</a:t>
            </a:r>
            <a:r>
              <a:rPr lang="en-US" altLang="en-US" sz="1200" dirty="0"/>
              <a:t>. T = 0 da, z1 = 0 da </a:t>
            </a:r>
            <a:r>
              <a:rPr lang="en-US" altLang="en-US" sz="1200" dirty="0" err="1"/>
              <a:t>maksimal</a:t>
            </a:r>
            <a:r>
              <a:rPr lang="en-US" altLang="en-US" sz="1200" dirty="0"/>
              <a:t> </a:t>
            </a:r>
            <a:r>
              <a:rPr lang="en-US" altLang="en-US" sz="1200" dirty="0" err="1"/>
              <a:t>mavjud</a:t>
            </a:r>
            <a:r>
              <a:rPr lang="en-US" altLang="en-US" sz="1200" dirty="0"/>
              <a:t>. </a:t>
            </a:r>
            <a:r>
              <a:rPr lang="en-US" altLang="en-US" sz="1200" dirty="0" err="1" smtClean="0"/>
              <a:t>Keyingisi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sodir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bo’ladi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qachonki</a:t>
            </a:r>
            <a:r>
              <a:rPr lang="en-US" altLang="en-US" sz="1200" dirty="0" smtClean="0"/>
              <a:t>, </a:t>
            </a:r>
            <a:r>
              <a:rPr lang="en-US" altLang="en-US" sz="1200" dirty="0" err="1" smtClean="0"/>
              <a:t>kz</a:t>
            </a:r>
            <a:r>
              <a:rPr lang="en-US" altLang="en-US" sz="1200" dirty="0" smtClean="0"/>
              <a:t> </a:t>
            </a:r>
            <a:r>
              <a:rPr lang="en-US" altLang="en-US" sz="1200" dirty="0"/>
              <a:t>= 2</a:t>
            </a:r>
            <a:r>
              <a:rPr lang="el-GR" altLang="en-US" sz="1200" dirty="0">
                <a:latin typeface="Times New Roman" panose="02020603050405020304" pitchFamily="18" charset="0"/>
              </a:rPr>
              <a:t>π</a:t>
            </a:r>
            <a:r>
              <a:rPr lang="en-US" altLang="en-US" sz="1200" dirty="0">
                <a:latin typeface="Times New Roman" panose="02020603050405020304" pitchFamily="18" charset="0"/>
              </a:rPr>
              <a:t> </a:t>
            </a:r>
            <a:r>
              <a:rPr lang="en-US" altLang="en-US" sz="1200" dirty="0"/>
              <a:t>, </a:t>
            </a:r>
            <a:r>
              <a:rPr lang="en-US" altLang="en-US" sz="1200" dirty="0" err="1" smtClean="0"/>
              <a:t>yoki</a:t>
            </a:r>
            <a:r>
              <a:rPr lang="en-US" altLang="en-US" sz="1200" dirty="0" smtClean="0"/>
              <a:t> </a:t>
            </a:r>
            <a:r>
              <a:rPr lang="en-US" altLang="en-US" sz="1200" b="1" u="sng" dirty="0">
                <a:solidFill>
                  <a:srgbClr val="0000FF"/>
                </a:solidFill>
              </a:rPr>
              <a:t>z</a:t>
            </a:r>
            <a:r>
              <a:rPr lang="en-US" altLang="en-US" sz="1200" b="1" u="sng" baseline="-25000" dirty="0">
                <a:solidFill>
                  <a:srgbClr val="0000FF"/>
                </a:solidFill>
              </a:rPr>
              <a:t>2</a:t>
            </a:r>
            <a:r>
              <a:rPr lang="en-US" altLang="en-US" sz="1200" b="1" u="sng" dirty="0">
                <a:solidFill>
                  <a:srgbClr val="0000FF"/>
                </a:solidFill>
              </a:rPr>
              <a:t> = 2</a:t>
            </a:r>
            <a:r>
              <a:rPr lang="el-GR" altLang="en-US" sz="1200" b="1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π</a:t>
            </a:r>
            <a:r>
              <a:rPr lang="en-US" altLang="en-US" sz="1200" b="1" u="sng" dirty="0">
                <a:solidFill>
                  <a:srgbClr val="0000FF"/>
                </a:solidFill>
              </a:rPr>
              <a:t> / </a:t>
            </a:r>
            <a:r>
              <a:rPr lang="en-US" altLang="en-US" sz="1200" b="1" u="sng" dirty="0" smtClean="0">
                <a:solidFill>
                  <a:srgbClr val="0000FF"/>
                </a:solidFill>
              </a:rPr>
              <a:t>k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bo’lganda</a:t>
            </a:r>
            <a:r>
              <a:rPr lang="en-US" altLang="en-US" sz="1200" dirty="0" smtClean="0"/>
              <a:t>. </a:t>
            </a:r>
            <a:endParaRPr lang="el-GR" altLang="en-US" sz="1200" dirty="0"/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779662" y="6191864"/>
            <a:ext cx="387109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l-GR" altLang="en-US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λ</a:t>
            </a:r>
            <a:r>
              <a:rPr lang="en-US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dirty="0"/>
              <a:t>= z</a:t>
            </a:r>
            <a:r>
              <a:rPr lang="en-US" altLang="en-US" sz="1400" baseline="-25000" dirty="0"/>
              <a:t>2</a:t>
            </a:r>
            <a:r>
              <a:rPr lang="en-US" altLang="en-US" sz="1400" dirty="0"/>
              <a:t> – z</a:t>
            </a:r>
            <a:r>
              <a:rPr lang="en-US" altLang="en-US" sz="1400" baseline="-25000" dirty="0"/>
              <a:t>1</a:t>
            </a:r>
            <a:r>
              <a:rPr lang="en-US" altLang="en-US" sz="1400" dirty="0"/>
              <a:t> = </a:t>
            </a:r>
            <a:r>
              <a:rPr lang="en-US" altLang="en-US" sz="1400" dirty="0">
                <a:solidFill>
                  <a:srgbClr val="C00000"/>
                </a:solidFill>
              </a:rPr>
              <a:t>2</a:t>
            </a:r>
            <a:r>
              <a:rPr lang="el-GR" altLang="en-US" sz="1400" dirty="0">
                <a:solidFill>
                  <a:srgbClr val="C00000"/>
                </a:solidFill>
                <a:latin typeface="Times New Roman" panose="02020603050405020304" pitchFamily="18" charset="0"/>
              </a:rPr>
              <a:t>π</a:t>
            </a:r>
            <a:r>
              <a:rPr lang="en-US" altLang="en-US" sz="1400" dirty="0">
                <a:solidFill>
                  <a:srgbClr val="C00000"/>
                </a:solidFill>
              </a:rPr>
              <a:t> / k </a:t>
            </a:r>
            <a:endParaRPr lang="el-GR" altLang="en-US" sz="1400" dirty="0">
              <a:solidFill>
                <a:srgbClr val="C00000"/>
              </a:solidFill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2779662" y="6541268"/>
            <a:ext cx="3963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 dirty="0"/>
              <a:t>U = </a:t>
            </a:r>
            <a:r>
              <a:rPr lang="en-US" altLang="en-US" sz="1400" dirty="0">
                <a:sym typeface="Symbol" panose="05050102010706020507" pitchFamily="18" charset="2"/>
              </a:rPr>
              <a:t>/k = </a:t>
            </a:r>
            <a:r>
              <a:rPr lang="en-US" altLang="en-US" sz="1400" dirty="0"/>
              <a:t>2</a:t>
            </a:r>
            <a:r>
              <a:rPr lang="el-GR" altLang="en-US" sz="1400" dirty="0">
                <a:latin typeface="Times New Roman" panose="02020603050405020304" pitchFamily="18" charset="0"/>
              </a:rPr>
              <a:t>π</a:t>
            </a:r>
            <a:r>
              <a:rPr lang="en-US" altLang="en-US" sz="1400" dirty="0"/>
              <a:t>f / k = </a:t>
            </a:r>
            <a:r>
              <a:rPr lang="el-GR" altLang="en-US" sz="1400" dirty="0">
                <a:latin typeface="Times New Roman" panose="02020603050405020304" pitchFamily="18" charset="0"/>
              </a:rPr>
              <a:t>λ</a:t>
            </a:r>
            <a:r>
              <a:rPr lang="en-US" altLang="en-US" sz="1400" dirty="0"/>
              <a:t>f</a:t>
            </a: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1728321" y="2505772"/>
            <a:ext cx="931985" cy="400110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b="1" dirty="0">
                <a:solidFill>
                  <a:srgbClr val="0000FF"/>
                </a:solidFill>
              </a:rPr>
              <a:t>t = 0</a:t>
            </a:r>
          </a:p>
        </p:txBody>
      </p:sp>
      <p:sp>
        <p:nvSpPr>
          <p:cNvPr id="16" name="Text Box 16"/>
          <p:cNvSpPr txBox="1">
            <a:spLocks noChangeArrowheads="1"/>
          </p:cNvSpPr>
          <p:nvPr/>
        </p:nvSpPr>
        <p:spPr bwMode="auto">
          <a:xfrm>
            <a:off x="1719896" y="4460864"/>
            <a:ext cx="940410" cy="400110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b="1" dirty="0">
                <a:solidFill>
                  <a:srgbClr val="0000FF"/>
                </a:solidFill>
              </a:rPr>
              <a:t>t = t</a:t>
            </a:r>
            <a:r>
              <a:rPr lang="en-US" altLang="en-US" sz="2000" b="1" baseline="-25000" dirty="0">
                <a:solidFill>
                  <a:srgbClr val="0000FF"/>
                </a:solidFill>
              </a:rPr>
              <a:t>o</a:t>
            </a:r>
          </a:p>
        </p:txBody>
      </p:sp>
      <p:sp>
        <p:nvSpPr>
          <p:cNvPr id="17" name="Text Box 17"/>
          <p:cNvSpPr txBox="1">
            <a:spLocks noChangeArrowheads="1"/>
          </p:cNvSpPr>
          <p:nvPr/>
        </p:nvSpPr>
        <p:spPr bwMode="auto">
          <a:xfrm>
            <a:off x="224287" y="1522107"/>
            <a:ext cx="686662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i="1" dirty="0" smtClean="0">
                <a:solidFill>
                  <a:srgbClr val="0000FF"/>
                </a:solidFill>
              </a:rPr>
              <a:t>f(x</a:t>
            </a:r>
            <a:r>
              <a:rPr lang="en-US" altLang="en-US" sz="1400" i="1" dirty="0">
                <a:solidFill>
                  <a:srgbClr val="0000FF"/>
                </a:solidFill>
              </a:rPr>
              <a:t>)=</a:t>
            </a:r>
            <a:r>
              <a:rPr lang="en-US" altLang="en-US" sz="1400" i="1" dirty="0" err="1">
                <a:solidFill>
                  <a:srgbClr val="0000FF"/>
                </a:solidFill>
              </a:rPr>
              <a:t>Acoskx</a:t>
            </a:r>
            <a:r>
              <a:rPr lang="en-US" altLang="en-US" sz="1400" i="1" dirty="0"/>
              <a:t>. </a:t>
            </a:r>
            <a:r>
              <a:rPr lang="en-US" altLang="en-US" sz="1400" i="1" dirty="0" smtClean="0"/>
              <a:t>Agar </a:t>
            </a:r>
            <a:r>
              <a:rPr lang="en-US" altLang="en-US" sz="1400" b="1" i="1" dirty="0">
                <a:solidFill>
                  <a:srgbClr val="0000FF"/>
                </a:solidFill>
              </a:rPr>
              <a:t>x=z-</a:t>
            </a:r>
            <a:r>
              <a:rPr lang="en-US" altLang="en-US" sz="1400" b="1" i="1" dirty="0" err="1">
                <a:solidFill>
                  <a:srgbClr val="0000FF"/>
                </a:solidFill>
              </a:rPr>
              <a:t>Ut</a:t>
            </a:r>
            <a:r>
              <a:rPr lang="en-US" altLang="en-US" sz="1400" i="1" dirty="0"/>
              <a:t>, v(</a:t>
            </a:r>
            <a:r>
              <a:rPr lang="en-US" altLang="en-US" sz="1400" i="1" dirty="0" err="1"/>
              <a:t>z,t</a:t>
            </a:r>
            <a:r>
              <a:rPr lang="en-US" altLang="en-US" sz="1400" i="1" dirty="0"/>
              <a:t>)=</a:t>
            </a:r>
            <a:r>
              <a:rPr lang="en-US" altLang="en-US" sz="1400" i="1" dirty="0" err="1"/>
              <a:t>A</a:t>
            </a:r>
            <a:r>
              <a:rPr lang="en-US" altLang="en-US" sz="1400" dirty="0" err="1"/>
              <a:t>cos</a:t>
            </a:r>
            <a:r>
              <a:rPr lang="en-US" altLang="en-US" sz="1400" dirty="0"/>
              <a:t>[</a:t>
            </a:r>
            <a:r>
              <a:rPr lang="en-US" altLang="en-US" sz="1400" b="1" i="1" dirty="0">
                <a:solidFill>
                  <a:srgbClr val="C00000"/>
                </a:solidFill>
              </a:rPr>
              <a:t>k</a:t>
            </a:r>
            <a:r>
              <a:rPr lang="en-US" altLang="en-US" sz="1400" i="1" dirty="0">
                <a:solidFill>
                  <a:srgbClr val="000000"/>
                </a:solidFill>
              </a:rPr>
              <a:t>(</a:t>
            </a:r>
            <a:r>
              <a:rPr lang="en-US" altLang="en-US" sz="1400" i="1" dirty="0"/>
              <a:t>z-</a:t>
            </a:r>
            <a:r>
              <a:rPr lang="en-US" altLang="en-US" sz="1400" b="1" i="1" dirty="0" err="1">
                <a:solidFill>
                  <a:srgbClr val="C00000"/>
                </a:solidFill>
              </a:rPr>
              <a:t>U</a:t>
            </a:r>
            <a:r>
              <a:rPr lang="en-US" altLang="en-US" sz="1400" i="1" dirty="0" err="1"/>
              <a:t>t</a:t>
            </a:r>
            <a:r>
              <a:rPr lang="en-US" altLang="en-US" sz="1400" i="1" dirty="0"/>
              <a:t>)</a:t>
            </a:r>
            <a:r>
              <a:rPr lang="en-US" altLang="en-US" sz="1400" dirty="0"/>
              <a:t>] </a:t>
            </a:r>
            <a:r>
              <a:rPr lang="en-US" altLang="en-US" sz="1400" i="1" dirty="0"/>
              <a:t>=</a:t>
            </a:r>
            <a:r>
              <a:rPr lang="en-US" altLang="en-US" sz="1400" i="1" dirty="0">
                <a:solidFill>
                  <a:srgbClr val="000000"/>
                </a:solidFill>
              </a:rPr>
              <a:t> </a:t>
            </a:r>
            <a:r>
              <a:rPr lang="en-US" altLang="en-US" sz="1400" i="1" dirty="0" err="1">
                <a:solidFill>
                  <a:srgbClr val="000000"/>
                </a:solidFill>
              </a:rPr>
              <a:t>A</a:t>
            </a:r>
            <a:r>
              <a:rPr lang="en-US" altLang="en-US" sz="1400" dirty="0" err="1">
                <a:solidFill>
                  <a:srgbClr val="000000"/>
                </a:solidFill>
              </a:rPr>
              <a:t>cos</a:t>
            </a:r>
            <a:r>
              <a:rPr lang="en-US" altLang="en-US" sz="1400" i="1" dirty="0">
                <a:solidFill>
                  <a:srgbClr val="000000"/>
                </a:solidFill>
              </a:rPr>
              <a:t>(</a:t>
            </a:r>
            <a:r>
              <a:rPr lang="en-US" altLang="en-US" sz="1400" i="1" dirty="0" err="1"/>
              <a:t>k</a:t>
            </a:r>
            <a:r>
              <a:rPr lang="en-US" altLang="en-US" sz="1400" i="1" dirty="0" err="1">
                <a:solidFill>
                  <a:srgbClr val="000000"/>
                </a:solidFill>
              </a:rPr>
              <a:t>z</a:t>
            </a:r>
            <a:r>
              <a:rPr lang="en-US" altLang="en-US" sz="1400" i="1" dirty="0">
                <a:solidFill>
                  <a:srgbClr val="000000"/>
                </a:solidFill>
              </a:rPr>
              <a:t>-</a:t>
            </a:r>
            <a:r>
              <a:rPr lang="el-GR" altLang="en-US" sz="1400" b="1" i="1" dirty="0">
                <a:solidFill>
                  <a:srgbClr val="C00000"/>
                </a:solidFill>
              </a:rPr>
              <a:t>ω</a:t>
            </a:r>
            <a:r>
              <a:rPr lang="en-US" altLang="en-US" sz="1400" i="1" dirty="0">
                <a:solidFill>
                  <a:srgbClr val="000000"/>
                </a:solidFill>
              </a:rPr>
              <a:t>t)</a:t>
            </a:r>
            <a:r>
              <a:rPr lang="en-US" altLang="en-US" sz="1400" dirty="0"/>
              <a:t>       (</a:t>
            </a:r>
            <a:r>
              <a:rPr lang="en-US" altLang="en-US" sz="14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kU</a:t>
            </a:r>
            <a:r>
              <a:rPr lang="en-US" altLang="en-US" sz="1400" b="1" dirty="0">
                <a:solidFill>
                  <a:srgbClr val="C00000"/>
                </a:solidFill>
                <a:highlight>
                  <a:srgbClr val="FFFF00"/>
                </a:highlight>
              </a:rPr>
              <a:t>=</a:t>
            </a:r>
            <a:r>
              <a:rPr lang="el-GR" altLang="en-US" sz="1400" b="1" i="1" dirty="0">
                <a:solidFill>
                  <a:srgbClr val="C00000"/>
                </a:solidFill>
                <a:highlight>
                  <a:srgbClr val="FFFF00"/>
                </a:highlight>
              </a:rPr>
              <a:t>ω</a:t>
            </a:r>
            <a:r>
              <a:rPr lang="en-US" altLang="en-US" sz="1400" b="1" dirty="0">
                <a:solidFill>
                  <a:srgbClr val="C00000"/>
                </a:solidFill>
                <a:highlight>
                  <a:srgbClr val="FFFF00"/>
                </a:highlight>
              </a:rPr>
              <a:t>=2</a:t>
            </a:r>
            <a:r>
              <a:rPr lang="el-GR" altLang="en-US" b="1" dirty="0">
                <a:solidFill>
                  <a:srgbClr val="C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π</a:t>
            </a:r>
            <a:r>
              <a:rPr lang="en-US" altLang="en-US" sz="1400" b="1" dirty="0">
                <a:solidFill>
                  <a:srgbClr val="C00000"/>
                </a:solidFill>
                <a:highlight>
                  <a:srgbClr val="FFFF00"/>
                </a:highlight>
              </a:rPr>
              <a:t>f</a:t>
            </a:r>
            <a:r>
              <a:rPr lang="en-US" altLang="en-US" sz="1400" dirty="0"/>
              <a:t>, </a:t>
            </a:r>
            <a:r>
              <a:rPr lang="en-US" altLang="en-US" sz="1400" i="1" dirty="0"/>
              <a:t>U= </a:t>
            </a:r>
            <a:r>
              <a:rPr lang="el-GR" altLang="en-US" sz="1400" i="1" dirty="0"/>
              <a:t>ω</a:t>
            </a:r>
            <a:r>
              <a:rPr lang="en-US" altLang="en-US" sz="1400" i="1" dirty="0"/>
              <a:t>/k</a:t>
            </a:r>
            <a:r>
              <a:rPr lang="en-US" altLang="en-US" sz="1400" dirty="0"/>
              <a:t>)</a:t>
            </a:r>
            <a:endParaRPr lang="el-GR" altLang="en-US" sz="1400" dirty="0"/>
          </a:p>
        </p:txBody>
      </p:sp>
      <p:sp>
        <p:nvSpPr>
          <p:cNvPr id="18" name="Text Box 18"/>
          <p:cNvSpPr txBox="1">
            <a:spLocks noChangeArrowheads="1"/>
          </p:cNvSpPr>
          <p:nvPr/>
        </p:nvSpPr>
        <p:spPr bwMode="auto">
          <a:xfrm>
            <a:off x="5778296" y="2723400"/>
            <a:ext cx="31237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en-US" sz="1200" dirty="0" err="1"/>
              <a:t>Muhim</a:t>
            </a:r>
            <a:r>
              <a:rPr lang="en-US" altLang="en-US" sz="1200" dirty="0"/>
              <a:t> </a:t>
            </a:r>
            <a:r>
              <a:rPr lang="en-US" altLang="en-US" sz="1200" dirty="0" err="1"/>
              <a:t>maxsus</a:t>
            </a:r>
            <a:r>
              <a:rPr lang="en-US" altLang="en-US" sz="1200" dirty="0"/>
              <a:t> </a:t>
            </a:r>
            <a:r>
              <a:rPr lang="en-US" altLang="en-US" sz="1200" dirty="0" err="1"/>
              <a:t>holat</a:t>
            </a:r>
            <a:r>
              <a:rPr lang="en-US" altLang="en-US" sz="1200" dirty="0"/>
              <a:t> f </a:t>
            </a:r>
            <a:r>
              <a:rPr lang="en-US" altLang="en-US" sz="1200" dirty="0" err="1"/>
              <a:t>funktsiyasi</a:t>
            </a:r>
            <a:r>
              <a:rPr lang="en-US" altLang="en-US" sz="1200" dirty="0"/>
              <a:t> sinusoid </a:t>
            </a:r>
            <a:r>
              <a:rPr lang="en-US" altLang="en-US" sz="1200" dirty="0" err="1"/>
              <a:t>bo'lishidir</a:t>
            </a:r>
            <a:r>
              <a:rPr lang="en-US" altLang="en-US" sz="1200" dirty="0"/>
              <a:t>. (a) </a:t>
            </a:r>
            <a:r>
              <a:rPr lang="en-US" altLang="en-US" sz="1200" dirty="0" err="1"/>
              <a:t>rasmda</a:t>
            </a:r>
            <a:r>
              <a:rPr lang="en-US" altLang="en-US" sz="1200" dirty="0"/>
              <a:t> </a:t>
            </a:r>
            <a:r>
              <a:rPr lang="en-US" altLang="en-US" sz="1200" i="1" dirty="0"/>
              <a:t>v(</a:t>
            </a:r>
            <a:r>
              <a:rPr lang="en-US" altLang="en-US" sz="1200" i="1" dirty="0" err="1"/>
              <a:t>z,t</a:t>
            </a:r>
            <a:r>
              <a:rPr lang="en-US" altLang="en-US" sz="1200" i="1" dirty="0"/>
              <a:t>)=</a:t>
            </a:r>
            <a:r>
              <a:rPr lang="en-US" altLang="en-US" sz="1200" i="1" dirty="0" err="1"/>
              <a:t>A</a:t>
            </a:r>
            <a:r>
              <a:rPr lang="en-US" altLang="en-US" sz="1200" dirty="0" err="1"/>
              <a:t>cos</a:t>
            </a:r>
            <a:r>
              <a:rPr lang="en-US" altLang="en-US" sz="1200" i="1" dirty="0"/>
              <a:t>(</a:t>
            </a:r>
            <a:r>
              <a:rPr lang="en-US" altLang="en-US" sz="1200" i="1" dirty="0" err="1"/>
              <a:t>kz</a:t>
            </a:r>
            <a:r>
              <a:rPr lang="en-US" altLang="en-US" sz="1200" i="1" dirty="0"/>
              <a:t>-</a:t>
            </a:r>
            <a:r>
              <a:rPr lang="el-GR" altLang="en-US" sz="1200" i="1" dirty="0"/>
              <a:t>ω</a:t>
            </a:r>
            <a:r>
              <a:rPr lang="en-US" altLang="en-US" sz="1200" i="1" dirty="0" smtClean="0"/>
              <a:t>t)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funksiyasi</a:t>
            </a:r>
            <a:r>
              <a:rPr lang="en-US" altLang="en-US" sz="1200" dirty="0" smtClean="0"/>
              <a:t> </a:t>
            </a:r>
            <a:r>
              <a:rPr lang="en-US" altLang="en-US" sz="1200" dirty="0"/>
              <a:t>t=0 </a:t>
            </a:r>
            <a:r>
              <a:rPr lang="en-US" altLang="en-US" sz="1200" dirty="0" err="1"/>
              <a:t>vaqtda</a:t>
            </a:r>
            <a:r>
              <a:rPr lang="en-US" altLang="en-US" sz="1200" dirty="0"/>
              <a:t> flesh-</a:t>
            </a:r>
            <a:r>
              <a:rPr lang="en-US" altLang="en-US" sz="1200" dirty="0" err="1"/>
              <a:t>kamera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bilan</a:t>
            </a:r>
            <a:r>
              <a:rPr lang="en-US" altLang="en-US" sz="1200" dirty="0"/>
              <a:t> </a:t>
            </a:r>
            <a:r>
              <a:rPr lang="en-US" altLang="en-US" sz="1200" dirty="0" err="1"/>
              <a:t>suratga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olinganda</a:t>
            </a:r>
            <a:r>
              <a:rPr lang="en-US" altLang="en-US" sz="1200" dirty="0"/>
              <a:t> </a:t>
            </a:r>
            <a:r>
              <a:rPr lang="en-US" altLang="en-US" sz="1200" dirty="0" err="1"/>
              <a:t>ko‘rinadi</a:t>
            </a:r>
            <a:r>
              <a:rPr lang="en-US" altLang="en-US" sz="1200" dirty="0"/>
              <a:t>. (b) da u </a:t>
            </a:r>
            <a:r>
              <a:rPr lang="en-US" altLang="en-US" sz="1200" dirty="0" err="1"/>
              <a:t>keyingi</a:t>
            </a:r>
            <a:r>
              <a:rPr lang="en-US" altLang="en-US" sz="1200" dirty="0"/>
              <a:t> t0 </a:t>
            </a:r>
            <a:r>
              <a:rPr lang="en-US" altLang="en-US" sz="1200" dirty="0" err="1"/>
              <a:t>vaqtida</a:t>
            </a:r>
            <a:r>
              <a:rPr lang="en-US" altLang="en-US" sz="1200" dirty="0"/>
              <a:t> </a:t>
            </a:r>
            <a:r>
              <a:rPr lang="en-US" altLang="en-US" sz="1200" dirty="0" err="1" smtClean="0"/>
              <a:t>ko'rinadi</a:t>
            </a:r>
            <a:endParaRPr lang="en-US" alt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5847722" y="4578306"/>
            <a:ext cx="2683803" cy="6001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Symbol" pitchFamily="18" charset="2"/>
              <a:buChar char="w"/>
              <a:defRPr/>
            </a:pPr>
            <a:r>
              <a:rPr lang="en-US" sz="1100" dirty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- </a:t>
            </a:r>
            <a:r>
              <a:rPr lang="en-US" sz="1100" u="sng" dirty="0" err="1" smtClean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burchak</a:t>
            </a:r>
            <a:r>
              <a:rPr lang="en-US" sz="1100" u="sng" dirty="0" smtClean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 </a:t>
            </a:r>
            <a:r>
              <a:rPr lang="en-US" sz="1100" u="sng" dirty="0" err="1" smtClean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tezlik</a:t>
            </a:r>
            <a:r>
              <a:rPr lang="en-US" sz="1100" u="sng" dirty="0" smtClean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, </a:t>
            </a:r>
            <a:r>
              <a:rPr lang="en-US" sz="1100" b="1" u="sng" dirty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rad/s</a:t>
            </a:r>
          </a:p>
          <a:p>
            <a:pPr>
              <a:defRPr/>
            </a:pPr>
            <a:r>
              <a:rPr lang="en-US" sz="1100" dirty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U – </a:t>
            </a:r>
            <a:r>
              <a:rPr lang="en-US" sz="1100" u="sng" dirty="0" err="1" smtClean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faza</a:t>
            </a:r>
            <a:r>
              <a:rPr lang="en-US" sz="1100" u="sng" dirty="0" smtClean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 </a:t>
            </a:r>
            <a:r>
              <a:rPr lang="en-US" sz="1100" u="sng" dirty="0" err="1" smtClean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tezligi</a:t>
            </a:r>
            <a:r>
              <a:rPr lang="en-US" sz="1100" u="sng" dirty="0" smtClean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, </a:t>
            </a:r>
            <a:r>
              <a:rPr lang="en-US" sz="1100" b="1" u="sng" dirty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m/s</a:t>
            </a:r>
          </a:p>
          <a:p>
            <a:pPr>
              <a:defRPr/>
            </a:pPr>
            <a:r>
              <a:rPr lang="en-US" sz="1100" dirty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k – </a:t>
            </a:r>
            <a:r>
              <a:rPr lang="en-US" sz="1100" u="sng" dirty="0" err="1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tarqalish</a:t>
            </a:r>
            <a:r>
              <a:rPr lang="en-US" sz="1100" u="sng" dirty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 </a:t>
            </a:r>
            <a:r>
              <a:rPr lang="en-US" sz="1100" u="sng" dirty="0" err="1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konstantasi</a:t>
            </a:r>
            <a:r>
              <a:rPr lang="en-US" sz="1100" u="sng" dirty="0" smtClean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,</a:t>
            </a:r>
            <a:r>
              <a:rPr lang="en-US" sz="1100" dirty="0" smtClean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 </a:t>
            </a:r>
            <a:r>
              <a:rPr lang="en-US" sz="1100" b="1" u="sng" dirty="0">
                <a:solidFill>
                  <a:srgbClr val="C00000"/>
                </a:solidFill>
                <a:latin typeface="Verdana" charset="0"/>
                <a:ea typeface="ＭＳ Ｐゴシック" charset="-128"/>
                <a:sym typeface="Symbol"/>
              </a:rPr>
              <a:t>rad/m</a:t>
            </a:r>
            <a:endParaRPr lang="en-US" sz="1100" dirty="0">
              <a:latin typeface="Verdana" charset="0"/>
              <a:ea typeface="ＭＳ Ｐゴシック" charset="-12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B8422B6-F7D0-420B-ACDD-F8EE93449D69}"/>
              </a:ext>
            </a:extLst>
          </p:cNvPr>
          <p:cNvSpPr txBox="1"/>
          <p:nvPr/>
        </p:nvSpPr>
        <p:spPr>
          <a:xfrm>
            <a:off x="306940" y="3296913"/>
            <a:ext cx="3238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v(</a:t>
            </a:r>
            <a:r>
              <a:rPr kumimoji="0" lang="en-US" altLang="en-US" sz="1400" b="1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z,t</a:t>
            </a:r>
            <a:r>
              <a:rPr kumimoji="0" lang="en-US" alt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)=</a:t>
            </a:r>
            <a:r>
              <a:rPr kumimoji="0" lang="en-US" altLang="en-US" sz="1400" b="1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A</a:t>
            </a:r>
            <a:r>
              <a:rPr kumimoji="0" lang="en-US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cos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[</a:t>
            </a:r>
            <a:r>
              <a:rPr kumimoji="0" lang="en-US" alt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k</a:t>
            </a:r>
            <a:r>
              <a:rPr kumimoji="0" lang="en-US" alt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(z-</a:t>
            </a:r>
            <a:r>
              <a:rPr kumimoji="0" lang="en-US" alt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U</a:t>
            </a:r>
            <a:r>
              <a:rPr kumimoji="0" lang="en-US" alt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t)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]</a:t>
            </a:r>
            <a:r>
              <a:rPr kumimoji="0" lang="en-US" alt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= </a:t>
            </a:r>
            <a:r>
              <a:rPr kumimoji="0" lang="en-US" altLang="en-US" sz="1400" b="1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A</a:t>
            </a:r>
            <a:r>
              <a:rPr kumimoji="0" lang="en-US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cos</a:t>
            </a:r>
            <a:r>
              <a:rPr kumimoji="0" lang="en-US" alt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(</a:t>
            </a:r>
            <a:r>
              <a:rPr kumimoji="0" lang="en-US" altLang="en-US" sz="1400" b="1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kz</a:t>
            </a:r>
            <a:r>
              <a:rPr kumimoji="0" lang="en-US" alt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-</a:t>
            </a:r>
            <a:r>
              <a:rPr kumimoji="0" lang="el-GR" alt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highlight>
                  <a:srgbClr val="FFFF00"/>
                </a:highlight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ω</a:t>
            </a:r>
            <a:r>
              <a:rPr kumimoji="0" lang="en-US" alt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t)</a:t>
            </a:r>
            <a:endParaRPr lang="en-US" sz="1400" b="1" dirty="0">
              <a:highlight>
                <a:srgbClr val="FFFF00"/>
              </a:highlight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649840" y="216698"/>
            <a:ext cx="5791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dirty="0" err="1" smtClean="0"/>
              <a:t>Yo'qotishsiz</a:t>
            </a:r>
            <a:r>
              <a:rPr lang="en-US" sz="2800" dirty="0" smtClean="0"/>
              <a:t> </a:t>
            </a:r>
            <a:r>
              <a:rPr lang="en-US" sz="2800" dirty="0" err="1" smtClean="0"/>
              <a:t>uzatish</a:t>
            </a:r>
            <a:r>
              <a:rPr lang="en-US" sz="2800" dirty="0" smtClean="0"/>
              <a:t> </a:t>
            </a:r>
            <a:r>
              <a:rPr lang="en-US" sz="2800" dirty="0" err="1" smtClean="0"/>
              <a:t>liniyasidagi</a:t>
            </a:r>
            <a:r>
              <a:rPr lang="en-US" sz="2800" dirty="0" smtClean="0"/>
              <a:t> </a:t>
            </a:r>
            <a:r>
              <a:rPr lang="en-US" sz="2800" dirty="0" err="1" smtClean="0"/>
              <a:t>to'lqinlar</a:t>
            </a:r>
            <a:r>
              <a:rPr lang="en-US" sz="2800" dirty="0" smtClean="0"/>
              <a:t> (</a:t>
            </a:r>
            <a:r>
              <a:rPr lang="en-US" sz="2800" dirty="0" err="1" smtClean="0"/>
              <a:t>to'lqin</a:t>
            </a:r>
            <a:r>
              <a:rPr lang="en-US" sz="2800" dirty="0" smtClean="0"/>
              <a:t> </a:t>
            </a:r>
            <a:r>
              <a:rPr lang="en-US" sz="2800" dirty="0" err="1" smtClean="0"/>
              <a:t>tenglamasining</a:t>
            </a:r>
            <a:r>
              <a:rPr lang="en-US" sz="2800" dirty="0" smtClean="0"/>
              <a:t> </a:t>
            </a:r>
            <a:r>
              <a:rPr lang="en-US" sz="2800" dirty="0" err="1" smtClean="0"/>
              <a:t>yechimi</a:t>
            </a:r>
            <a:r>
              <a:rPr lang="en-US" sz="2800" dirty="0" smtClean="0"/>
              <a:t>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3600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err="1"/>
              <a:t>Yo'qotishsiz</a:t>
            </a:r>
            <a:r>
              <a:rPr lang="en-US" sz="3200" dirty="0"/>
              <a:t> </a:t>
            </a:r>
            <a:r>
              <a:rPr lang="en-US" sz="3200" dirty="0" err="1"/>
              <a:t>uzatish</a:t>
            </a:r>
            <a:r>
              <a:rPr lang="en-US" sz="3200" dirty="0"/>
              <a:t> </a:t>
            </a:r>
            <a:r>
              <a:rPr lang="en-US" sz="3200" dirty="0" err="1"/>
              <a:t>liniyasidagi</a:t>
            </a:r>
            <a:r>
              <a:rPr lang="en-US" sz="3200" dirty="0"/>
              <a:t> </a:t>
            </a:r>
            <a:r>
              <a:rPr lang="en-US" sz="3200" dirty="0" err="1"/>
              <a:t>to'lqinlar</a:t>
            </a:r>
            <a:r>
              <a:rPr lang="en-US" sz="3200" dirty="0"/>
              <a:t> (</a:t>
            </a:r>
            <a:r>
              <a:rPr lang="en-US" sz="3200" dirty="0" err="1"/>
              <a:t>to'lqin</a:t>
            </a:r>
            <a:r>
              <a:rPr lang="en-US" sz="3200" dirty="0"/>
              <a:t> </a:t>
            </a:r>
            <a:r>
              <a:rPr lang="en-US" sz="3200" dirty="0" err="1"/>
              <a:t>tenglamasining</a:t>
            </a:r>
            <a:r>
              <a:rPr lang="en-US" sz="3200" dirty="0"/>
              <a:t> </a:t>
            </a:r>
            <a:r>
              <a:rPr lang="en-US" sz="3200" dirty="0" err="1"/>
              <a:t>yechimi</a:t>
            </a:r>
            <a:r>
              <a:rPr lang="en-US" sz="3200" dirty="0"/>
              <a:t>)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457200" y="2209484"/>
            <a:ext cx="8534400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en-US" sz="1400" dirty="0"/>
              <a:t>Sinusoidal (</a:t>
            </a:r>
            <a:r>
              <a:rPr lang="en-US" altLang="en-US" sz="1400" dirty="0" err="1"/>
              <a:t>vaqt-garmonik</a:t>
            </a:r>
            <a:r>
              <a:rPr lang="en-US" altLang="en-US" sz="1400" dirty="0"/>
              <a:t>) </a:t>
            </a:r>
            <a:r>
              <a:rPr lang="en-US" altLang="en-US" sz="1400" dirty="0" err="1"/>
              <a:t>to'lqinlar</a:t>
            </a:r>
            <a:r>
              <a:rPr lang="en-US" altLang="en-US" sz="1400" dirty="0"/>
              <a:t> </a:t>
            </a:r>
            <a:r>
              <a:rPr lang="en-US" altLang="en-US" sz="1400" dirty="0" err="1"/>
              <a:t>uchun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vaqt</a:t>
            </a:r>
            <a:r>
              <a:rPr lang="en-US" altLang="en-US" sz="1400" dirty="0"/>
              <a:t> </a:t>
            </a:r>
            <a:r>
              <a:rPr lang="en-US" altLang="en-US" sz="1400" dirty="0" err="1"/>
              <a:t>va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makonga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bog'liqlikni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ajratish</a:t>
            </a:r>
            <a:r>
              <a:rPr lang="en-US" altLang="en-US" sz="1400" dirty="0"/>
              <a:t> </a:t>
            </a:r>
            <a:r>
              <a:rPr lang="en-US" altLang="en-US" sz="1400" dirty="0" err="1"/>
              <a:t>fazalar</a:t>
            </a:r>
            <a:r>
              <a:rPr lang="en-US" altLang="en-US" sz="1400" dirty="0"/>
              <a:t> </a:t>
            </a:r>
            <a:r>
              <a:rPr lang="en-US" altLang="en-US" sz="1400" dirty="0" err="1"/>
              <a:t>yordamida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amalga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oshiriladi</a:t>
            </a:r>
            <a:r>
              <a:rPr lang="en-US" altLang="en-US" sz="1400" dirty="0"/>
              <a:t>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altLang="en-US" sz="1400" dirty="0" err="1"/>
              <a:t>Fazalar</a:t>
            </a:r>
            <a:r>
              <a:rPr lang="en-US" altLang="en-US" sz="1400" dirty="0"/>
              <a:t> - sinusoidal </a:t>
            </a:r>
            <a:r>
              <a:rPr lang="en-US" altLang="en-US" sz="1400" dirty="0" err="1"/>
              <a:t>funktsiyalarning</a:t>
            </a:r>
            <a:r>
              <a:rPr lang="en-US" altLang="en-US" sz="1400" dirty="0"/>
              <a:t> </a:t>
            </a:r>
            <a:r>
              <a:rPr lang="en-US" altLang="en-US" sz="1400" dirty="0" err="1"/>
              <a:t>kattaligi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va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fazasini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ifodalovchi</a:t>
            </a:r>
            <a:r>
              <a:rPr lang="en-US" altLang="en-US" sz="1400" dirty="0"/>
              <a:t> </a:t>
            </a:r>
            <a:r>
              <a:rPr lang="en-US" altLang="en-US" sz="1400" dirty="0" err="1"/>
              <a:t>murakkab</a:t>
            </a:r>
            <a:r>
              <a:rPr lang="en-US" altLang="en-US" sz="1400" dirty="0"/>
              <a:t> </a:t>
            </a:r>
            <a:r>
              <a:rPr lang="en-US" altLang="en-US" sz="1400" dirty="0" err="1"/>
              <a:t>miqdorlar</a:t>
            </a:r>
            <a:r>
              <a:rPr lang="en-US" altLang="en-US" sz="1400" dirty="0"/>
              <a:t> (</a:t>
            </a:r>
            <a:r>
              <a:rPr lang="en-US" altLang="en-US" sz="1400" dirty="0" err="1"/>
              <a:t>qutb</a:t>
            </a:r>
            <a:r>
              <a:rPr lang="en-US" altLang="en-US" sz="1400" dirty="0"/>
              <a:t> </a:t>
            </a:r>
            <a:r>
              <a:rPr lang="en-US" altLang="en-US" sz="1400" dirty="0" err="1"/>
              <a:t>shaklida</a:t>
            </a:r>
            <a:r>
              <a:rPr lang="en-US" altLang="en-US" sz="1400" dirty="0"/>
              <a:t>). </a:t>
            </a:r>
            <a:r>
              <a:rPr lang="en-US" altLang="en-US" sz="1400" dirty="0" err="1"/>
              <a:t>Fazalar</a:t>
            </a:r>
            <a:r>
              <a:rPr lang="en-US" altLang="en-US" sz="1400" dirty="0"/>
              <a:t> </a:t>
            </a:r>
            <a:r>
              <a:rPr lang="en-US" altLang="en-US" sz="1400" dirty="0" err="1"/>
              <a:t>vaqtga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bog'liq</a:t>
            </a:r>
            <a:r>
              <a:rPr lang="en-US" altLang="en-US" sz="1400" dirty="0"/>
              <a:t> </a:t>
            </a:r>
            <a:r>
              <a:rPr lang="en-US" altLang="en-US" sz="1400" dirty="0" err="1"/>
              <a:t>emas</a:t>
            </a:r>
            <a:r>
              <a:rPr lang="en-US" altLang="en-US" sz="1400" dirty="0"/>
              <a:t>.</a:t>
            </a:r>
            <a:endParaRPr lang="en-US" altLang="en-US" sz="1400" dirty="0">
              <a:solidFill>
                <a:srgbClr val="0000FF"/>
              </a:solidFill>
            </a:endParaRPr>
          </a:p>
        </p:txBody>
      </p:sp>
      <p:graphicFrame>
        <p:nvGraphicFramePr>
          <p:cNvPr id="12" name="Object 2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976869187"/>
              </p:ext>
            </p:extLst>
          </p:nvPr>
        </p:nvGraphicFramePr>
        <p:xfrm>
          <a:off x="3868738" y="3410598"/>
          <a:ext cx="1633537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1" name="Equation" r:id="rId4" imgW="1054100" imgH="254000" progId="Equation.3">
                  <p:embed/>
                </p:oleObj>
              </mc:Choice>
              <mc:Fallback>
                <p:oleObj name="Equation" r:id="rId4" imgW="1054100" imgH="254000" progId="Equation.3">
                  <p:embed/>
                  <p:pic>
                    <p:nvPicPr>
                      <p:cNvPr id="25604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8738" y="3410598"/>
                        <a:ext cx="1633537" cy="3937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374622499"/>
              </p:ext>
            </p:extLst>
          </p:nvPr>
        </p:nvGraphicFramePr>
        <p:xfrm>
          <a:off x="1126465" y="5115635"/>
          <a:ext cx="6783958" cy="2475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2" name="Equation" r:id="rId6" imgW="4152900" imgH="228600" progId="Equation.3">
                  <p:embed/>
                </p:oleObj>
              </mc:Choice>
              <mc:Fallback>
                <p:oleObj name="Equation" r:id="rId6" imgW="4152900" imgH="228600" progId="Equation.3">
                  <p:embed/>
                  <p:pic>
                    <p:nvPicPr>
                      <p:cNvPr id="25605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6465" y="5115635"/>
                        <a:ext cx="6783958" cy="2475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4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86131506"/>
              </p:ext>
            </p:extLst>
          </p:nvPr>
        </p:nvGraphicFramePr>
        <p:xfrm>
          <a:off x="6127227" y="5401385"/>
          <a:ext cx="1472644" cy="3632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3" name="Equation" r:id="rId8" imgW="1028254" imgH="253890" progId="Equation.3">
                  <p:embed/>
                </p:oleObj>
              </mc:Choice>
              <mc:Fallback>
                <p:oleObj name="Equation" r:id="rId8" imgW="1028254" imgH="253890" progId="Equation.3">
                  <p:embed/>
                  <p:pic>
                    <p:nvPicPr>
                      <p:cNvPr id="25606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227" y="5401385"/>
                        <a:ext cx="1472644" cy="363264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8190978"/>
              </p:ext>
            </p:extLst>
          </p:nvPr>
        </p:nvGraphicFramePr>
        <p:xfrm>
          <a:off x="3065252" y="5800570"/>
          <a:ext cx="2286000" cy="2898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4" name="Equation" r:id="rId10" imgW="1701800" imgH="215900" progId="Equation.3">
                  <p:embed/>
                </p:oleObj>
              </mc:Choice>
              <mc:Fallback>
                <p:oleObj name="Equation" r:id="rId10" imgW="1701800" imgH="215900" progId="Equation.3">
                  <p:embed/>
                  <p:pic>
                    <p:nvPicPr>
                      <p:cNvPr id="2560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5252" y="5800570"/>
                        <a:ext cx="2286000" cy="28983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4550241"/>
              </p:ext>
            </p:extLst>
          </p:nvPr>
        </p:nvGraphicFramePr>
        <p:xfrm>
          <a:off x="2607308" y="6185784"/>
          <a:ext cx="4153532" cy="249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5" name="Equation" r:id="rId12" imgW="2806700" imgH="228600" progId="Equation.3">
                  <p:embed/>
                </p:oleObj>
              </mc:Choice>
              <mc:Fallback>
                <p:oleObj name="Equation" r:id="rId12" imgW="2806700" imgH="228600" progId="Equation.3">
                  <p:embed/>
                  <p:pic>
                    <p:nvPicPr>
                      <p:cNvPr id="2560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7308" y="6185784"/>
                        <a:ext cx="4153532" cy="249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9231446"/>
              </p:ext>
            </p:extLst>
          </p:nvPr>
        </p:nvGraphicFramePr>
        <p:xfrm>
          <a:off x="3827252" y="6472063"/>
          <a:ext cx="1219200" cy="321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6" name="Equation" r:id="rId14" imgW="965200" imgH="254000" progId="Equation.3">
                  <p:embed/>
                </p:oleObj>
              </mc:Choice>
              <mc:Fallback>
                <p:oleObj name="Equation" r:id="rId14" imgW="965200" imgH="254000" progId="Equation.3">
                  <p:embed/>
                  <p:pic>
                    <p:nvPicPr>
                      <p:cNvPr id="2560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7252" y="6472063"/>
                        <a:ext cx="1219200" cy="32131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725641"/>
              </p:ext>
            </p:extLst>
          </p:nvPr>
        </p:nvGraphicFramePr>
        <p:xfrm>
          <a:off x="2412520" y="4627594"/>
          <a:ext cx="2590800" cy="331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7" name="Equation" r:id="rId16" imgW="1688367" imgH="215806" progId="Equation.3">
                  <p:embed/>
                </p:oleObj>
              </mc:Choice>
              <mc:Fallback>
                <p:oleObj name="Equation" r:id="rId16" imgW="1688367" imgH="215806" progId="Equation.3">
                  <p:embed/>
                  <p:pic>
                    <p:nvPicPr>
                      <p:cNvPr id="2561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2520" y="4627594"/>
                        <a:ext cx="2590800" cy="331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1219200" y="3820173"/>
            <a:ext cx="2362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200" dirty="0" err="1">
                <a:solidFill>
                  <a:srgbClr val="C00000"/>
                </a:solidFill>
              </a:rPr>
              <a:t>Kosinus</a:t>
            </a:r>
            <a:r>
              <a:rPr lang="en-US" altLang="en-US" sz="1200" dirty="0">
                <a:solidFill>
                  <a:srgbClr val="C00000"/>
                </a:solidFill>
              </a:rPr>
              <a:t> </a:t>
            </a:r>
            <a:r>
              <a:rPr lang="en-US" altLang="en-US" sz="1200" dirty="0" err="1">
                <a:solidFill>
                  <a:srgbClr val="C00000"/>
                </a:solidFill>
              </a:rPr>
              <a:t>to'lqini</a:t>
            </a:r>
            <a:r>
              <a:rPr lang="en-US" altLang="en-US" sz="1200" dirty="0">
                <a:solidFill>
                  <a:srgbClr val="C00000"/>
                </a:solidFill>
              </a:rPr>
              <a:t> </a:t>
            </a:r>
            <a:r>
              <a:rPr lang="en-US" altLang="en-US" sz="1200" dirty="0" err="1">
                <a:solidFill>
                  <a:srgbClr val="C00000"/>
                </a:solidFill>
              </a:rPr>
              <a:t>sifatida</a:t>
            </a:r>
            <a:r>
              <a:rPr lang="en-US" altLang="en-US" sz="1200" dirty="0">
                <a:solidFill>
                  <a:srgbClr val="C00000"/>
                </a:solidFill>
              </a:rPr>
              <a:t> </a:t>
            </a:r>
            <a:r>
              <a:rPr lang="en-US" altLang="en-US" sz="1200" dirty="0" err="1">
                <a:solidFill>
                  <a:srgbClr val="C00000"/>
                </a:solidFill>
              </a:rPr>
              <a:t>ifodalangan</a:t>
            </a:r>
            <a:r>
              <a:rPr lang="en-US" altLang="en-US" sz="1200" dirty="0">
                <a:solidFill>
                  <a:srgbClr val="C00000"/>
                </a:solidFill>
              </a:rPr>
              <a:t> </a:t>
            </a:r>
            <a:r>
              <a:rPr lang="en-US" altLang="en-US" sz="1200" dirty="0" err="1">
                <a:solidFill>
                  <a:srgbClr val="C00000"/>
                </a:solidFill>
              </a:rPr>
              <a:t>vaqt-garmonik</a:t>
            </a:r>
            <a:r>
              <a:rPr lang="en-US" altLang="en-US" sz="1200" dirty="0">
                <a:solidFill>
                  <a:srgbClr val="C00000"/>
                </a:solidFill>
              </a:rPr>
              <a:t> </a:t>
            </a:r>
            <a:r>
              <a:rPr lang="en-US" altLang="en-US" sz="1200" dirty="0" err="1">
                <a:solidFill>
                  <a:srgbClr val="C00000"/>
                </a:solidFill>
              </a:rPr>
              <a:t>funktsiya</a:t>
            </a:r>
            <a:endParaRPr lang="en-US" altLang="en-US" sz="1200" dirty="0">
              <a:solidFill>
                <a:srgbClr val="C00000"/>
              </a:solidFill>
            </a:endParaRPr>
          </a:p>
        </p:txBody>
      </p:sp>
      <p:sp>
        <p:nvSpPr>
          <p:cNvPr id="20" name="Text Box 22"/>
          <p:cNvSpPr txBox="1">
            <a:spLocks noChangeArrowheads="1"/>
          </p:cNvSpPr>
          <p:nvPr/>
        </p:nvSpPr>
        <p:spPr bwMode="auto">
          <a:xfrm>
            <a:off x="5181600" y="4124973"/>
            <a:ext cx="762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dirty="0" err="1">
                <a:solidFill>
                  <a:srgbClr val="C00000"/>
                </a:solidFill>
              </a:rPr>
              <a:t>Fazor</a:t>
            </a:r>
            <a:endParaRPr lang="en-US" altLang="en-US" sz="1200" dirty="0">
              <a:solidFill>
                <a:srgbClr val="C00000"/>
              </a:solidFill>
            </a:endParaRPr>
          </a:p>
        </p:txBody>
      </p:sp>
      <p:sp>
        <p:nvSpPr>
          <p:cNvPr id="21" name="Text Box 23"/>
          <p:cNvSpPr txBox="1">
            <a:spLocks noChangeArrowheads="1"/>
          </p:cNvSpPr>
          <p:nvPr/>
        </p:nvSpPr>
        <p:spPr bwMode="auto">
          <a:xfrm>
            <a:off x="3810000" y="3972573"/>
            <a:ext cx="1219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200" dirty="0">
                <a:solidFill>
                  <a:srgbClr val="C00000"/>
                </a:solidFill>
              </a:rPr>
              <a:t>“</a:t>
            </a:r>
            <a:r>
              <a:rPr lang="en-US" altLang="en-US" sz="1200" dirty="0" err="1">
                <a:solidFill>
                  <a:srgbClr val="C00000"/>
                </a:solidFill>
              </a:rPr>
              <a:t>Haqiqiy</a:t>
            </a:r>
            <a:r>
              <a:rPr lang="en-US" altLang="en-US" sz="1200" dirty="0">
                <a:solidFill>
                  <a:srgbClr val="C00000"/>
                </a:solidFill>
              </a:rPr>
              <a:t> </a:t>
            </a:r>
            <a:r>
              <a:rPr lang="en-US" altLang="en-US" sz="1200" dirty="0" err="1">
                <a:solidFill>
                  <a:srgbClr val="C00000"/>
                </a:solidFill>
              </a:rPr>
              <a:t>qismi</a:t>
            </a:r>
            <a:r>
              <a:rPr lang="en-US" altLang="en-US" dirty="0" smtClean="0">
                <a:solidFill>
                  <a:srgbClr val="C00000"/>
                </a:solidFill>
              </a:rPr>
              <a:t>”</a:t>
            </a:r>
            <a:endParaRPr lang="en-US" altLang="en-US" dirty="0">
              <a:solidFill>
                <a:srgbClr val="C00000"/>
              </a:solidFill>
            </a:endParaRPr>
          </a:p>
        </p:txBody>
      </p:sp>
      <p:sp>
        <p:nvSpPr>
          <p:cNvPr id="22" name="Text Box 24"/>
          <p:cNvSpPr txBox="1">
            <a:spLocks noChangeArrowheads="1"/>
          </p:cNvSpPr>
          <p:nvPr/>
        </p:nvSpPr>
        <p:spPr bwMode="auto">
          <a:xfrm>
            <a:off x="5867400" y="3896373"/>
            <a:ext cx="1143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dirty="0" err="1">
                <a:solidFill>
                  <a:srgbClr val="C00000"/>
                </a:solidFill>
              </a:rPr>
              <a:t>Vaqt</a:t>
            </a:r>
            <a:r>
              <a:rPr lang="en-US" altLang="en-US" sz="1200" dirty="0">
                <a:solidFill>
                  <a:srgbClr val="C00000"/>
                </a:solidFill>
              </a:rPr>
              <a:t> </a:t>
            </a:r>
            <a:r>
              <a:rPr lang="en-US" altLang="en-US" sz="1200" dirty="0" err="1">
                <a:solidFill>
                  <a:srgbClr val="C00000"/>
                </a:solidFill>
              </a:rPr>
              <a:t>omili</a:t>
            </a:r>
            <a:endParaRPr lang="en-US" altLang="en-US" sz="1200" dirty="0">
              <a:solidFill>
                <a:srgbClr val="C00000"/>
              </a:solidFill>
            </a:endParaRPr>
          </a:p>
        </p:txBody>
      </p:sp>
      <p:sp>
        <p:nvSpPr>
          <p:cNvPr id="23" name="Line 25"/>
          <p:cNvSpPr>
            <a:spLocks noChangeShapeType="1"/>
          </p:cNvSpPr>
          <p:nvPr/>
        </p:nvSpPr>
        <p:spPr bwMode="auto">
          <a:xfrm>
            <a:off x="3733800" y="3743973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26"/>
          <p:cNvSpPr>
            <a:spLocks noChangeShapeType="1"/>
          </p:cNvSpPr>
          <p:nvPr/>
        </p:nvSpPr>
        <p:spPr bwMode="auto">
          <a:xfrm>
            <a:off x="4267200" y="3743973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" name="Line 27"/>
          <p:cNvSpPr>
            <a:spLocks noChangeShapeType="1"/>
          </p:cNvSpPr>
          <p:nvPr/>
        </p:nvSpPr>
        <p:spPr bwMode="auto">
          <a:xfrm>
            <a:off x="3733800" y="3820173"/>
            <a:ext cx="533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Line 28"/>
          <p:cNvSpPr>
            <a:spLocks noChangeShapeType="1"/>
          </p:cNvSpPr>
          <p:nvPr/>
        </p:nvSpPr>
        <p:spPr bwMode="auto">
          <a:xfrm>
            <a:off x="4495800" y="3743973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" name="Line 29"/>
          <p:cNvSpPr>
            <a:spLocks noChangeShapeType="1"/>
          </p:cNvSpPr>
          <p:nvPr/>
        </p:nvSpPr>
        <p:spPr bwMode="auto">
          <a:xfrm>
            <a:off x="4876800" y="3743973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" name="Line 31"/>
          <p:cNvSpPr>
            <a:spLocks noChangeShapeType="1"/>
          </p:cNvSpPr>
          <p:nvPr/>
        </p:nvSpPr>
        <p:spPr bwMode="auto">
          <a:xfrm>
            <a:off x="4495800" y="3820173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" name="Line 32"/>
          <p:cNvSpPr>
            <a:spLocks noChangeShapeType="1"/>
          </p:cNvSpPr>
          <p:nvPr/>
        </p:nvSpPr>
        <p:spPr bwMode="auto">
          <a:xfrm>
            <a:off x="5105400" y="3743973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" name="Line 33"/>
          <p:cNvSpPr>
            <a:spLocks noChangeShapeType="1"/>
          </p:cNvSpPr>
          <p:nvPr/>
        </p:nvSpPr>
        <p:spPr bwMode="auto">
          <a:xfrm>
            <a:off x="5486400" y="3743973"/>
            <a:ext cx="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" name="Line 34"/>
          <p:cNvSpPr>
            <a:spLocks noChangeShapeType="1"/>
          </p:cNvSpPr>
          <p:nvPr/>
        </p:nvSpPr>
        <p:spPr bwMode="auto">
          <a:xfrm>
            <a:off x="5105400" y="3820173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" name="Line 36"/>
          <p:cNvSpPr>
            <a:spLocks noChangeShapeType="1"/>
          </p:cNvSpPr>
          <p:nvPr/>
        </p:nvSpPr>
        <p:spPr bwMode="auto">
          <a:xfrm flipH="1" flipV="1">
            <a:off x="5334000" y="3820173"/>
            <a:ext cx="60960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" name="Line 38"/>
          <p:cNvSpPr>
            <a:spLocks noChangeShapeType="1"/>
          </p:cNvSpPr>
          <p:nvPr/>
        </p:nvSpPr>
        <p:spPr bwMode="auto">
          <a:xfrm flipV="1">
            <a:off x="4986338" y="3743973"/>
            <a:ext cx="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" name="Line 40"/>
          <p:cNvSpPr>
            <a:spLocks noChangeShapeType="1"/>
          </p:cNvSpPr>
          <p:nvPr/>
        </p:nvSpPr>
        <p:spPr bwMode="auto">
          <a:xfrm flipV="1">
            <a:off x="3429000" y="3820173"/>
            <a:ext cx="45720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" name="Line 41"/>
          <p:cNvSpPr>
            <a:spLocks noChangeShapeType="1"/>
          </p:cNvSpPr>
          <p:nvPr/>
        </p:nvSpPr>
        <p:spPr bwMode="auto">
          <a:xfrm flipV="1">
            <a:off x="4495800" y="3820173"/>
            <a:ext cx="152400" cy="228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" name="Line 42"/>
          <p:cNvSpPr>
            <a:spLocks noChangeShapeType="1"/>
          </p:cNvSpPr>
          <p:nvPr/>
        </p:nvSpPr>
        <p:spPr bwMode="auto">
          <a:xfrm>
            <a:off x="4986338" y="4277373"/>
            <a:ext cx="228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" name="Text Box 43"/>
          <p:cNvSpPr txBox="1">
            <a:spLocks noChangeArrowheads="1"/>
          </p:cNvSpPr>
          <p:nvPr/>
        </p:nvSpPr>
        <p:spPr bwMode="auto">
          <a:xfrm>
            <a:off x="888520" y="4627594"/>
            <a:ext cx="16002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 err="1"/>
              <a:t>To'lqin</a:t>
            </a:r>
            <a:r>
              <a:rPr lang="en-US" altLang="en-US" dirty="0"/>
              <a:t> </a:t>
            </a:r>
            <a:r>
              <a:rPr lang="en-US" altLang="en-US" dirty="0" err="1"/>
              <a:t>uchun</a:t>
            </a:r>
            <a:endParaRPr lang="en-US" altLang="en-US" dirty="0"/>
          </a:p>
        </p:txBody>
      </p:sp>
      <p:sp>
        <p:nvSpPr>
          <p:cNvPr id="38" name="Text Box 44"/>
          <p:cNvSpPr txBox="1">
            <a:spLocks noChangeArrowheads="1"/>
          </p:cNvSpPr>
          <p:nvPr/>
        </p:nvSpPr>
        <p:spPr bwMode="auto">
          <a:xfrm>
            <a:off x="5003319" y="4627594"/>
            <a:ext cx="342324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+z </a:t>
            </a:r>
            <a:r>
              <a:rPr lang="en-US" altLang="en-US" dirty="0" err="1"/>
              <a:t>yo'nalishida</a:t>
            </a:r>
            <a:r>
              <a:rPr lang="en-US" altLang="en-US" dirty="0"/>
              <a:t> </a:t>
            </a:r>
            <a:r>
              <a:rPr lang="en-US" altLang="en-US" dirty="0" err="1"/>
              <a:t>harakatlanadi</a:t>
            </a:r>
            <a:r>
              <a:rPr lang="en-US" altLang="en-US" dirty="0"/>
              <a:t>, </a:t>
            </a:r>
          </a:p>
        </p:txBody>
      </p:sp>
      <p:sp>
        <p:nvSpPr>
          <p:cNvPr id="39" name="Text Box 45"/>
          <p:cNvSpPr txBox="1">
            <a:spLocks noChangeArrowheads="1"/>
          </p:cNvSpPr>
          <p:nvPr/>
        </p:nvSpPr>
        <p:spPr bwMode="auto">
          <a:xfrm>
            <a:off x="1956038" y="5414742"/>
            <a:ext cx="4645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err="1"/>
              <a:t>Ushbu</a:t>
            </a:r>
            <a:r>
              <a:rPr lang="en-US" altLang="en-US" dirty="0"/>
              <a:t> </a:t>
            </a:r>
            <a:r>
              <a:rPr lang="en-US" altLang="en-US" dirty="0" err="1"/>
              <a:t>ijobiy</a:t>
            </a:r>
            <a:r>
              <a:rPr lang="en-US" altLang="en-US" dirty="0"/>
              <a:t> </a:t>
            </a:r>
            <a:r>
              <a:rPr lang="en-US" altLang="en-US" dirty="0" err="1"/>
              <a:t>to'lqinni</a:t>
            </a:r>
            <a:r>
              <a:rPr lang="en-US" altLang="en-US" dirty="0"/>
              <a:t> </a:t>
            </a:r>
            <a:r>
              <a:rPr lang="en-US" altLang="en-US" dirty="0" err="1"/>
              <a:t>ifodalovchi</a:t>
            </a:r>
            <a:r>
              <a:rPr lang="en-US" altLang="en-US" dirty="0"/>
              <a:t> </a:t>
            </a:r>
            <a:r>
              <a:rPr lang="en-US" altLang="en-US" dirty="0" err="1"/>
              <a:t>fazor</a:t>
            </a:r>
            <a:endParaRPr lang="en-US" altLang="en-US" dirty="0"/>
          </a:p>
        </p:txBody>
      </p:sp>
      <p:sp>
        <p:nvSpPr>
          <p:cNvPr id="40" name="Text Box 46"/>
          <p:cNvSpPr txBox="1">
            <a:spLocks noChangeArrowheads="1"/>
          </p:cNvSpPr>
          <p:nvPr/>
        </p:nvSpPr>
        <p:spPr bwMode="auto">
          <a:xfrm>
            <a:off x="1637579" y="5791597"/>
            <a:ext cx="136922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dirty="0" err="1"/>
              <a:t>To'lqin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uchun</a:t>
            </a:r>
            <a:endParaRPr lang="en-US" altLang="en-US" sz="1400" dirty="0"/>
          </a:p>
        </p:txBody>
      </p:sp>
      <p:sp>
        <p:nvSpPr>
          <p:cNvPr id="41" name="Text Box 47"/>
          <p:cNvSpPr txBox="1">
            <a:spLocks noChangeArrowheads="1"/>
          </p:cNvSpPr>
          <p:nvPr/>
        </p:nvSpPr>
        <p:spPr bwMode="auto">
          <a:xfrm>
            <a:off x="5275052" y="5783628"/>
            <a:ext cx="217566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400" dirty="0" err="1"/>
              <a:t>chapga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harakat</a:t>
            </a:r>
            <a:r>
              <a:rPr lang="en-US" altLang="en-US" sz="1400" dirty="0"/>
              <a:t> </a:t>
            </a:r>
            <a:r>
              <a:rPr lang="en-US" altLang="en-US" sz="1400" dirty="0" err="1"/>
              <a:t>qilish</a:t>
            </a:r>
            <a:r>
              <a:rPr lang="en-US" altLang="en-US" sz="1400" dirty="0"/>
              <a:t>,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076464" y="5029115"/>
            <a:ext cx="1946031" cy="385763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3531795" y="6158623"/>
            <a:ext cx="1584386" cy="276999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730958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1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4820927" y="2169552"/>
            <a:ext cx="4133850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A=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const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 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barcha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 z 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qiymatlarida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, 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chunki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 biz 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yo'qotishsiz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 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chiziq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 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bilan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 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ishlaymiz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; 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faqat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 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faza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 (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kz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) z 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bilan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 </a:t>
            </a:r>
            <a:r>
              <a:rPr lang="en-US" altLang="en-US" sz="18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o'zgaradi</a:t>
            </a:r>
            <a:r>
              <a:rPr lang="en-US" altLang="en-US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.</a:t>
            </a:r>
            <a:endParaRPr lang="en-US" altLang="en-US" sz="1800" dirty="0"/>
          </a:p>
          <a:p>
            <a:pPr eaLnBrk="1" hangingPunct="1">
              <a:spcBef>
                <a:spcPct val="50000"/>
              </a:spcBef>
            </a:pPr>
            <a:endParaRPr lang="en-US" altLang="en-US" sz="1800" dirty="0"/>
          </a:p>
          <a:p>
            <a:pPr eaLnBrk="1" hangingPunct="1">
              <a:spcBef>
                <a:spcPct val="50000"/>
              </a:spcBef>
            </a:pPr>
            <a:r>
              <a:rPr lang="en-US" altLang="en-US" sz="1800" dirty="0" err="1"/>
              <a:t>Chapga</a:t>
            </a:r>
            <a:r>
              <a:rPr lang="en-US" altLang="en-US" sz="1800" dirty="0"/>
              <a:t> </a:t>
            </a:r>
            <a:r>
              <a:rPr lang="en-US" altLang="en-US" sz="1800" dirty="0" err="1"/>
              <a:t>harakatlanuvchi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to'lqin</a:t>
            </a:r>
            <a:r>
              <a:rPr lang="en-US" altLang="en-US" sz="1800" dirty="0"/>
              <a:t> </a:t>
            </a:r>
            <a:r>
              <a:rPr lang="en-US" altLang="en-US" sz="1800" dirty="0" err="1"/>
              <a:t>uchun</a:t>
            </a:r>
            <a:r>
              <a:rPr lang="en-US" altLang="en-US" sz="1800" dirty="0"/>
              <a:t> </a:t>
            </a:r>
            <a:r>
              <a:rPr lang="en-US" altLang="en-US" sz="1800" dirty="0" err="1"/>
              <a:t>fazor</a:t>
            </a:r>
            <a:r>
              <a:rPr lang="en-US" altLang="en-US" sz="1800" dirty="0"/>
              <a:t> </a:t>
            </a:r>
            <a:r>
              <a:rPr lang="en-US" altLang="en-US" sz="1800" dirty="0" err="1"/>
              <a:t>kompleks</a:t>
            </a:r>
            <a:r>
              <a:rPr lang="en-US" altLang="en-US" sz="1800" dirty="0"/>
              <a:t> </a:t>
            </a:r>
            <a:r>
              <a:rPr lang="en-US" altLang="en-US" sz="1800" dirty="0" err="1"/>
              <a:t>sonlar</a:t>
            </a:r>
            <a:r>
              <a:rPr lang="en-US" altLang="en-US" sz="1800" dirty="0"/>
              <a:t> </a:t>
            </a:r>
            <a:r>
              <a:rPr lang="en-US" altLang="en-US" sz="1800" dirty="0" err="1"/>
              <a:t>tekisligida</a:t>
            </a:r>
            <a:r>
              <a:rPr lang="en-US" altLang="en-US" sz="1800" dirty="0"/>
              <a:t> </a:t>
            </a:r>
            <a:r>
              <a:rPr lang="en-US" altLang="en-US" sz="1800" dirty="0" err="1"/>
              <a:t>soat</a:t>
            </a:r>
            <a:r>
              <a:rPr lang="en-US" altLang="en-US" sz="1800" dirty="0"/>
              <a:t> </a:t>
            </a:r>
            <a:r>
              <a:rPr lang="en-US" altLang="en-US" sz="1800" dirty="0" err="1"/>
              <a:t>miliga</a:t>
            </a:r>
            <a:r>
              <a:rPr lang="en-US" altLang="en-US" sz="1800" dirty="0"/>
              <a:t> </a:t>
            </a:r>
            <a:r>
              <a:rPr lang="en-US" altLang="en-US" sz="1800" dirty="0" err="1"/>
              <a:t>teskari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yo'nalishda</a:t>
            </a:r>
            <a:r>
              <a:rPr lang="en-US" altLang="en-US" sz="1800" dirty="0"/>
              <a:t> </a:t>
            </a:r>
            <a:r>
              <a:rPr lang="en-US" altLang="en-US" sz="1800" dirty="0" err="1"/>
              <a:t>aylanadi</a:t>
            </a:r>
            <a:r>
              <a:rPr lang="en-US" altLang="en-US" sz="1800" dirty="0"/>
              <a:t>.</a:t>
            </a:r>
          </a:p>
        </p:txBody>
      </p:sp>
      <p:pic>
        <p:nvPicPr>
          <p:cNvPr id="12" name="Picture 22" descr="phasor copy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67" y="2226440"/>
            <a:ext cx="4270375" cy="39100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26"/>
          <p:cNvSpPr txBox="1">
            <a:spLocks noChangeArrowheads="1"/>
          </p:cNvSpPr>
          <p:nvPr/>
        </p:nvSpPr>
        <p:spPr bwMode="auto">
          <a:xfrm>
            <a:off x="895367" y="3070990"/>
            <a:ext cx="14001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14" name="Text Box 27"/>
          <p:cNvSpPr txBox="1">
            <a:spLocks noChangeArrowheads="1"/>
          </p:cNvSpPr>
          <p:nvPr/>
        </p:nvSpPr>
        <p:spPr bwMode="auto">
          <a:xfrm>
            <a:off x="142892" y="3165783"/>
            <a:ext cx="183124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u="sng" dirty="0" err="1">
                <a:solidFill>
                  <a:srgbClr val="0000FF"/>
                </a:solidFill>
              </a:rPr>
              <a:t>O'ngga</a:t>
            </a:r>
            <a:r>
              <a:rPr lang="en-US" altLang="en-US" u="sng" dirty="0">
                <a:solidFill>
                  <a:srgbClr val="0000FF"/>
                </a:solidFill>
              </a:rPr>
              <a:t> </a:t>
            </a:r>
            <a:r>
              <a:rPr lang="en-US" altLang="en-US" u="sng" dirty="0" err="1">
                <a:solidFill>
                  <a:srgbClr val="0000FF"/>
                </a:solidFill>
              </a:rPr>
              <a:t>harakatlanuvchi</a:t>
            </a:r>
            <a:r>
              <a:rPr lang="en-US" altLang="en-US" u="sng" dirty="0">
                <a:solidFill>
                  <a:srgbClr val="0000FF"/>
                </a:solidFill>
              </a:rPr>
              <a:t> </a:t>
            </a:r>
            <a:r>
              <a:rPr lang="en-US" altLang="en-US" u="sng" dirty="0" err="1">
                <a:solidFill>
                  <a:srgbClr val="0000FF"/>
                </a:solidFill>
              </a:rPr>
              <a:t>to'lqin</a:t>
            </a:r>
            <a:endParaRPr lang="en-US" altLang="en-US" dirty="0">
              <a:solidFill>
                <a:srgbClr val="0000FF"/>
              </a:solidFill>
            </a:endParaRPr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9229792"/>
              </p:ext>
            </p:extLst>
          </p:nvPr>
        </p:nvGraphicFramePr>
        <p:xfrm>
          <a:off x="3406792" y="5179190"/>
          <a:ext cx="998538" cy="307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2" name="Equation" r:id="rId5" imgW="660113" imgH="203112" progId="Equation.3">
                  <p:embed/>
                </p:oleObj>
              </mc:Choice>
              <mc:Fallback>
                <p:oleObj name="Equation" r:id="rId5" imgW="660113" imgH="203112" progId="Equation.3">
                  <p:embed/>
                  <p:pic>
                    <p:nvPicPr>
                      <p:cNvPr id="26631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92" y="5179190"/>
                        <a:ext cx="998538" cy="307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3098522"/>
              </p:ext>
            </p:extLst>
          </p:nvPr>
        </p:nvGraphicFramePr>
        <p:xfrm>
          <a:off x="619142" y="5501453"/>
          <a:ext cx="1096963" cy="307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3" name="Equation" r:id="rId7" imgW="723586" imgH="203112" progId="Equation.3">
                  <p:embed/>
                </p:oleObj>
              </mc:Choice>
              <mc:Fallback>
                <p:oleObj name="Equation" r:id="rId7" imgW="723586" imgH="203112" progId="Equation.3">
                  <p:embed/>
                  <p:pic>
                    <p:nvPicPr>
                      <p:cNvPr id="2663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142" y="5501453"/>
                        <a:ext cx="1096963" cy="307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108217" y="3332074"/>
            <a:ext cx="2228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en-US" sz="2000" dirty="0" err="1">
                <a:solidFill>
                  <a:srgbClr val="C00000"/>
                </a:solidFill>
              </a:rPr>
              <a:t>Aexp</a:t>
            </a:r>
            <a:r>
              <a:rPr lang="en-US" altLang="en-US" sz="2000" dirty="0">
                <a:solidFill>
                  <a:srgbClr val="C00000"/>
                </a:solidFill>
              </a:rPr>
              <a:t>(-jkz</a:t>
            </a:r>
            <a:r>
              <a:rPr lang="en-US" altLang="en-US" sz="2000" baseline="-25000" dirty="0">
                <a:solidFill>
                  <a:srgbClr val="C00000"/>
                </a:solidFill>
              </a:rPr>
              <a:t>0</a:t>
            </a:r>
            <a:r>
              <a:rPr lang="en-US" altLang="en-US" sz="2000" dirty="0">
                <a:solidFill>
                  <a:srgbClr val="C00000"/>
                </a:solidFill>
              </a:rPr>
              <a:t>) = 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Object 4"/>
              <p:cNvSpPr txBox="1">
                <a:spLocks/>
              </p:cNvSpPr>
              <p:nvPr/>
            </p:nvSpPr>
            <p:spPr bwMode="auto">
              <a:xfrm>
                <a:off x="5667869" y="6093936"/>
                <a:ext cx="2502215" cy="764064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anose="020B0604020202020204" pitchFamily="34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sz="2000" b="1" i="1" smtClean="0">
                          <a:solidFill>
                            <a:srgbClr val="008000"/>
                          </a:solidFill>
                          <a:latin typeface="Cambria Math" panose="02040503050406030204" pitchFamily="18" charset="0"/>
                        </a:rPr>
                        <m:t>𝒋</m:t>
                      </m:r>
                      <m:r>
                        <a:rPr lang="en-US" sz="2000" b="1" i="1" smtClean="0">
                          <a:solidFill>
                            <a:srgbClr val="008000"/>
                          </a:solidFill>
                          <a:latin typeface="Cambria Math" panose="02040503050406030204" pitchFamily="18" charset="0"/>
                        </a:rPr>
                        <m:t>𝝎</m:t>
                      </m:r>
                      <m:bar>
                        <m:barPr>
                          <m:ctrlP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</m:bar>
                      <m:r>
                        <a:rPr lang="en-US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000" i="1" smtClean="0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)=−</m:t>
                      </m:r>
                      <m:f>
                        <m:fPr>
                          <m:ctrlP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r>
                            <a:rPr lang="en-US" sz="20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den>
                      </m:f>
                      <m:bar>
                        <m:barPr>
                          <m:ctrlP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bar>
                      <m:r>
                        <a:rPr lang="en-US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000" i="1" smtClean="0">
                          <a:solidFill>
                            <a:srgbClr val="0000FF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9" name="Object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667869" y="6093936"/>
                <a:ext cx="2502215" cy="76406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5213268" y="5476191"/>
            <a:ext cx="3411415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u="sng" dirty="0" smtClean="0"/>
              <a:t>1-uzatish </a:t>
            </a:r>
            <a:r>
              <a:rPr lang="en-US" sz="1400" u="sng" dirty="0" err="1" smtClean="0"/>
              <a:t>liniyasi</a:t>
            </a:r>
            <a:r>
              <a:rPr lang="en-US" sz="1400" u="sng" dirty="0" smtClean="0"/>
              <a:t> </a:t>
            </a:r>
            <a:r>
              <a:rPr lang="en-US" sz="1400" u="sng" dirty="0" err="1" smtClean="0"/>
              <a:t>tenglamasi</a:t>
            </a:r>
            <a:r>
              <a:rPr lang="en-US" sz="1400" u="sng" dirty="0" smtClean="0"/>
              <a:t> </a:t>
            </a:r>
            <a:r>
              <a:rPr lang="en-US" sz="1400" u="sng" dirty="0" err="1" smtClean="0"/>
              <a:t>faza</a:t>
            </a:r>
            <a:r>
              <a:rPr lang="en-US" sz="1400" u="sng" dirty="0" smtClean="0"/>
              <a:t> </a:t>
            </a:r>
            <a:r>
              <a:rPr lang="en-US" sz="1400" u="sng" dirty="0" err="1" smtClean="0"/>
              <a:t>formasida</a:t>
            </a:r>
            <a:r>
              <a:rPr lang="en-US" sz="1400" u="sng" dirty="0" smtClean="0"/>
              <a:t> </a:t>
            </a:r>
            <a:r>
              <a:rPr lang="en-US" sz="1400" dirty="0"/>
              <a:t>(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∂</a:t>
            </a:r>
            <a:r>
              <a:rPr lang="en-US" sz="1400" dirty="0"/>
              <a:t>/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∂</a:t>
            </a:r>
            <a:r>
              <a:rPr lang="en-US" sz="1400" dirty="0"/>
              <a:t>t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en-US" sz="1400" dirty="0"/>
              <a:t> j</a:t>
            </a:r>
            <a:r>
              <a:rPr lang="el-GR" sz="1400" dirty="0">
                <a:latin typeface="Arial" panose="020B0604020202020204" pitchFamily="34" charset="0"/>
                <a:cs typeface="Arial" panose="020B0604020202020204" pitchFamily="34" charset="0"/>
              </a:rPr>
              <a:t>ω</a:t>
            </a:r>
            <a:r>
              <a:rPr lang="en-US" sz="1400" dirty="0"/>
              <a:t>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36811" y="1395324"/>
            <a:ext cx="59399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z </a:t>
            </a:r>
            <a:r>
              <a:rPr lang="en-US" dirty="0" err="1"/>
              <a:t>ning</a:t>
            </a:r>
            <a:r>
              <a:rPr lang="en-US" dirty="0"/>
              <a:t> 3 ta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kompleks</a:t>
            </a:r>
            <a:r>
              <a:rPr lang="en-US" dirty="0"/>
              <a:t> </a:t>
            </a:r>
            <a:r>
              <a:rPr lang="en-US" dirty="0" err="1"/>
              <a:t>sonlar</a:t>
            </a:r>
            <a:r>
              <a:rPr lang="en-US" dirty="0"/>
              <a:t> </a:t>
            </a:r>
            <a:r>
              <a:rPr lang="en-US" dirty="0" err="1"/>
              <a:t>tekisligidagi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fazalarining</a:t>
            </a:r>
            <a:r>
              <a:rPr lang="en-US" dirty="0"/>
              <a:t> </a:t>
            </a:r>
            <a:r>
              <a:rPr lang="en-US" dirty="0" err="1"/>
              <a:t>pozitsiyalari</a:t>
            </a:r>
            <a:r>
              <a:rPr lang="en-US" dirty="0"/>
              <a:t>: </a:t>
            </a:r>
            <a:r>
              <a:rPr lang="en-US" b="1" dirty="0">
                <a:solidFill>
                  <a:srgbClr val="0000FF"/>
                </a:solidFill>
              </a:rPr>
              <a:t>z</a:t>
            </a:r>
            <a:r>
              <a:rPr lang="en-US" b="1" baseline="-25000" dirty="0">
                <a:solidFill>
                  <a:srgbClr val="0000FF"/>
                </a:solidFill>
              </a:rPr>
              <a:t>0 </a:t>
            </a:r>
            <a:r>
              <a:rPr lang="en-US" b="1" dirty="0">
                <a:solidFill>
                  <a:srgbClr val="0000FF"/>
                </a:solidFill>
              </a:rPr>
              <a:t>(reference), (z</a:t>
            </a:r>
            <a:r>
              <a:rPr lang="en-US" b="1" baseline="-25000" dirty="0">
                <a:solidFill>
                  <a:srgbClr val="0000FF"/>
                </a:solidFill>
              </a:rPr>
              <a:t>0</a:t>
            </a:r>
            <a:r>
              <a:rPr lang="en-US" b="1" dirty="0">
                <a:solidFill>
                  <a:srgbClr val="0000FF"/>
                </a:solidFill>
              </a:rPr>
              <a:t>+</a:t>
            </a:r>
            <a:r>
              <a:rPr lang="el-GR" b="1" dirty="0">
                <a:solidFill>
                  <a:srgbClr val="0000FF"/>
                </a:solidFill>
              </a:rPr>
              <a:t>Δ</a:t>
            </a:r>
            <a:r>
              <a:rPr lang="en-US" b="1" dirty="0">
                <a:solidFill>
                  <a:srgbClr val="0000FF"/>
                </a:solidFill>
              </a:rPr>
              <a:t>z), </a:t>
            </a:r>
            <a:r>
              <a:rPr lang="en-US" b="1" dirty="0" err="1" smtClean="0">
                <a:solidFill>
                  <a:srgbClr val="0000FF"/>
                </a:solidFill>
              </a:rPr>
              <a:t>va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>
                <a:solidFill>
                  <a:srgbClr val="0000FF"/>
                </a:solidFill>
              </a:rPr>
              <a:t>(z</a:t>
            </a:r>
            <a:r>
              <a:rPr lang="en-US" b="1" baseline="-25000" dirty="0">
                <a:solidFill>
                  <a:srgbClr val="0000FF"/>
                </a:solidFill>
              </a:rPr>
              <a:t>0</a:t>
            </a:r>
            <a:r>
              <a:rPr lang="en-US" b="1" dirty="0">
                <a:solidFill>
                  <a:srgbClr val="0000FF"/>
                </a:solidFill>
              </a:rPr>
              <a:t>+2</a:t>
            </a:r>
            <a:r>
              <a:rPr lang="el-GR" b="1" dirty="0">
                <a:solidFill>
                  <a:srgbClr val="0000FF"/>
                </a:solidFill>
              </a:rPr>
              <a:t>Δ</a:t>
            </a:r>
            <a:r>
              <a:rPr lang="en-US" b="1" dirty="0">
                <a:solidFill>
                  <a:srgbClr val="0000FF"/>
                </a:solidFill>
              </a:rPr>
              <a:t>z)</a:t>
            </a:r>
            <a:r>
              <a:rPr lang="en-US" dirty="0">
                <a:solidFill>
                  <a:srgbClr val="0000FF"/>
                </a:solidFill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A4D7D63D-12D6-4C34-9C4D-892029476B7B}"/>
                  </a:ext>
                </a:extLst>
              </p:cNvPr>
              <p:cNvSpPr txBox="1"/>
              <p:nvPr/>
            </p:nvSpPr>
            <p:spPr>
              <a:xfrm>
                <a:off x="697543" y="6304283"/>
                <a:ext cx="2749669" cy="461665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/>
                  <a:t>L</a:t>
                </a: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2000" b="0" i="1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𝜕</m:t>
                    </m:r>
                  </m:oMath>
                </a14:m>
                <a:r>
                  <a:rPr lang="en-US" sz="2000" dirty="0"/>
                  <a:t>i(</a:t>
                </a:r>
                <a:r>
                  <a:rPr lang="en-US" sz="2000" dirty="0" err="1">
                    <a:solidFill>
                      <a:srgbClr val="0000FF"/>
                    </a:solidFill>
                  </a:rPr>
                  <a:t>z</a:t>
                </a:r>
                <a:r>
                  <a:rPr lang="en-US" sz="2000" dirty="0" err="1"/>
                  <a:t>,</a:t>
                </a:r>
                <a:r>
                  <a:rPr lang="en-US" sz="2000" dirty="0" err="1">
                    <a:solidFill>
                      <a:srgbClr val="C00000"/>
                    </a:solidFill>
                  </a:rPr>
                  <a:t>t</a:t>
                </a:r>
                <a:r>
                  <a:rPr lang="en-US" sz="2000" dirty="0"/>
                  <a:t>)/</a:t>
                </a:r>
                <a14:m>
                  <m:oMath xmlns:m="http://schemas.openxmlformats.org/officeDocument/2006/math">
                    <m:r>
                      <a:rPr lang="en-US" sz="2000" i="1" ker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𝜕</m:t>
                    </m:r>
                  </m:oMath>
                </a14:m>
                <a:r>
                  <a:rPr lang="en-US" sz="2000" dirty="0"/>
                  <a:t>t = -</a:t>
                </a:r>
                <a:r>
                  <a:rPr lang="en-US" sz="2000" kern="0" dirty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 ker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𝜕</m:t>
                    </m:r>
                  </m:oMath>
                </a14:m>
                <a:r>
                  <a:rPr lang="en-US" sz="2000" dirty="0"/>
                  <a:t>v(</a:t>
                </a:r>
                <a:r>
                  <a:rPr lang="en-US" sz="2000" dirty="0" err="1">
                    <a:solidFill>
                      <a:srgbClr val="0000FF"/>
                    </a:solidFill>
                  </a:rPr>
                  <a:t>z</a:t>
                </a:r>
                <a:r>
                  <a:rPr lang="en-US" sz="2000" dirty="0" err="1"/>
                  <a:t>,</a:t>
                </a:r>
                <a:r>
                  <a:rPr lang="en-US" sz="2000" dirty="0" err="1">
                    <a:solidFill>
                      <a:srgbClr val="C00000"/>
                    </a:solidFill>
                  </a:rPr>
                  <a:t>t</a:t>
                </a:r>
                <a:r>
                  <a:rPr lang="en-US" sz="2000" dirty="0"/>
                  <a:t>)/</a:t>
                </a:r>
                <a14:m>
                  <m:oMath xmlns:m="http://schemas.openxmlformats.org/officeDocument/2006/math">
                    <m:r>
                      <a:rPr lang="en-US" sz="2000" i="1" ker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𝜕</m:t>
                    </m:r>
                  </m:oMath>
                </a14:m>
                <a:r>
                  <a:rPr lang="en-US" sz="2000" dirty="0"/>
                  <a:t>z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A4D7D63D-12D6-4C34-9C4D-892029476B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543" y="6304283"/>
                <a:ext cx="2749669" cy="461665"/>
              </a:xfrm>
              <a:prstGeom prst="rect">
                <a:avLst/>
              </a:prstGeom>
              <a:blipFill>
                <a:blip r:embed="rId10"/>
                <a:stretch>
                  <a:fillRect l="-2217" r="-887" b="-210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3" name="Object 4">
            <a:extLst>
              <a:ext uri="{FF2B5EF4-FFF2-40B4-BE49-F238E27FC236}">
                <a16:creationId xmlns:a16="http://schemas.microsoft.com/office/drawing/2014/main" id="{3861F390-2518-4BC5-9C0F-E5D4C79F56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3251716"/>
              </p:ext>
            </p:extLst>
          </p:nvPr>
        </p:nvGraphicFramePr>
        <p:xfrm>
          <a:off x="142892" y="2701638"/>
          <a:ext cx="1885632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4" name="Equation" r:id="rId11" imgW="1028254" imgH="253890" progId="Equation.3">
                  <p:embed/>
                </p:oleObj>
              </mc:Choice>
              <mc:Fallback>
                <p:oleObj name="Equation" r:id="rId11" imgW="1028254" imgH="253890" progId="Equation.3">
                  <p:embed/>
                  <p:pic>
                    <p:nvPicPr>
                      <p:cNvPr id="17" name="Object 4">
                        <a:extLst>
                          <a:ext uri="{FF2B5EF4-FFF2-40B4-BE49-F238E27FC236}">
                            <a16:creationId xmlns:a16="http://schemas.microsoft.com/office/drawing/2014/main" id="{3861F390-2518-4BC5-9C0F-E5D4C79F5639}"/>
                          </a:ext>
                        </a:extLst>
                      </p:cNvPr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92" y="2701638"/>
                        <a:ext cx="1885632" cy="465138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7">
            <a:extLst>
              <a:ext uri="{FF2B5EF4-FFF2-40B4-BE49-F238E27FC236}">
                <a16:creationId xmlns:a16="http://schemas.microsoft.com/office/drawing/2014/main" id="{E0B1AECF-5BFD-4556-8FA6-D79E45E3A6A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4370113"/>
              </p:ext>
            </p:extLst>
          </p:nvPr>
        </p:nvGraphicFramePr>
        <p:xfrm>
          <a:off x="6030675" y="3627163"/>
          <a:ext cx="1887274" cy="4973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5" name="Equation" r:id="rId13" imgW="965200" imgH="254000" progId="Equation.3">
                  <p:embed/>
                </p:oleObj>
              </mc:Choice>
              <mc:Fallback>
                <p:oleObj name="Equation" r:id="rId13" imgW="965200" imgH="254000" progId="Equation.3">
                  <p:embed/>
                  <p:pic>
                    <p:nvPicPr>
                      <p:cNvPr id="18" name="Object 7">
                        <a:extLst>
                          <a:ext uri="{FF2B5EF4-FFF2-40B4-BE49-F238E27FC236}">
                            <a16:creationId xmlns:a16="http://schemas.microsoft.com/office/drawing/2014/main" id="{E0B1AECF-5BFD-4556-8FA6-D79E45E3A6A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0675" y="3627163"/>
                        <a:ext cx="1887274" cy="497376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457200" y="257386"/>
            <a:ext cx="57912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err="1"/>
              <a:t>Yo'qotishsiz</a:t>
            </a:r>
            <a:r>
              <a:rPr lang="en-US" sz="3200" dirty="0"/>
              <a:t> </a:t>
            </a:r>
            <a:r>
              <a:rPr lang="en-US" sz="3200" dirty="0" err="1"/>
              <a:t>uzatish</a:t>
            </a:r>
            <a:r>
              <a:rPr lang="en-US" sz="3200" dirty="0"/>
              <a:t> </a:t>
            </a:r>
            <a:r>
              <a:rPr lang="en-US" sz="3200" dirty="0" err="1"/>
              <a:t>liniyasidagi</a:t>
            </a:r>
            <a:r>
              <a:rPr lang="en-US" sz="3200" dirty="0"/>
              <a:t> </a:t>
            </a:r>
            <a:r>
              <a:rPr lang="en-US" sz="3200" dirty="0" err="1"/>
              <a:t>to'lqinlar</a:t>
            </a:r>
            <a:r>
              <a:rPr lang="en-US" sz="3200" dirty="0"/>
              <a:t> (</a:t>
            </a:r>
            <a:r>
              <a:rPr lang="en-US" sz="3200" dirty="0" err="1"/>
              <a:t>to'lqin</a:t>
            </a:r>
            <a:r>
              <a:rPr lang="en-US" sz="3200" dirty="0"/>
              <a:t> </a:t>
            </a:r>
            <a:r>
              <a:rPr lang="en-US" sz="3200" dirty="0" err="1"/>
              <a:t>tenglamasining</a:t>
            </a:r>
            <a:r>
              <a:rPr lang="en-US" sz="3200" dirty="0"/>
              <a:t> </a:t>
            </a:r>
            <a:r>
              <a:rPr lang="en-US" sz="3200" dirty="0" err="1"/>
              <a:t>yechimi</a:t>
            </a:r>
            <a:r>
              <a:rPr lang="en-US" sz="32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41910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2" y="670690"/>
            <a:ext cx="5791200" cy="829543"/>
          </a:xfrm>
        </p:spPr>
        <p:txBody>
          <a:bodyPr>
            <a:normAutofit/>
          </a:bodyPr>
          <a:lstStyle/>
          <a:p>
            <a:pPr algn="ctr"/>
            <a:r>
              <a:rPr lang="en-US" sz="3200" dirty="0" err="1"/>
              <a:t>Xarakterli</a:t>
            </a:r>
            <a:r>
              <a:rPr lang="en-US" sz="3200" dirty="0"/>
              <a:t> </a:t>
            </a:r>
            <a:r>
              <a:rPr lang="en-US" sz="3200" dirty="0" err="1"/>
              <a:t>empedans</a:t>
            </a:r>
            <a:endParaRPr lang="en-US" sz="3200" dirty="0"/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41312" y="2013056"/>
            <a:ext cx="760176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400" dirty="0" err="1"/>
              <a:t>Nolga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teng</a:t>
            </a:r>
            <a:r>
              <a:rPr lang="en-US" altLang="en-US" sz="1400" dirty="0"/>
              <a:t> </a:t>
            </a:r>
            <a:r>
              <a:rPr lang="en-US" altLang="en-US" sz="1400" dirty="0" err="1"/>
              <a:t>bo'lmagan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boshlang'ich</a:t>
            </a:r>
            <a:r>
              <a:rPr lang="en-US" altLang="en-US" sz="1400" dirty="0"/>
              <a:t> </a:t>
            </a:r>
            <a:r>
              <a:rPr lang="en-US" altLang="en-US" sz="1400" dirty="0" err="1"/>
              <a:t>fazaga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ega</a:t>
            </a:r>
            <a:r>
              <a:rPr lang="en-US" altLang="en-US" sz="1400" dirty="0"/>
              <a:t> </a:t>
            </a:r>
            <a:r>
              <a:rPr lang="en-US" altLang="en-US" sz="1400" dirty="0" err="1"/>
              <a:t>bo'lgan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ijobiy</a:t>
            </a:r>
            <a:r>
              <a:rPr lang="en-US" altLang="en-US" sz="1400" dirty="0"/>
              <a:t> </a:t>
            </a:r>
            <a:r>
              <a:rPr lang="en-US" altLang="en-US" sz="1400" dirty="0" err="1"/>
              <a:t>kuchlanish</a:t>
            </a:r>
            <a:r>
              <a:rPr lang="en-US" altLang="en-US" sz="1400" dirty="0"/>
              <a:t> </a:t>
            </a:r>
            <a:r>
              <a:rPr lang="en-US" altLang="en-US" sz="1400" dirty="0" err="1"/>
              <a:t>to'lqini</a:t>
            </a:r>
            <a:r>
              <a:rPr lang="en-US" altLang="en-US" sz="1400" dirty="0"/>
              <a:t> </a:t>
            </a:r>
            <a:r>
              <a:rPr lang="el-GR" altLang="en-US" sz="1400" dirty="0">
                <a:latin typeface="Cambria Math" panose="02040503050406030204" pitchFamily="18" charset="0"/>
                <a:ea typeface="Cambria Math" panose="02040503050406030204" pitchFamily="18" charset="0"/>
              </a:rPr>
              <a:t>ϕ</a:t>
            </a:r>
            <a:r>
              <a:rPr lang="en-US" altLang="en-US" sz="1400" dirty="0"/>
              <a:t>: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208712" y="2470256"/>
            <a:ext cx="23583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u="sng" dirty="0" err="1">
                <a:solidFill>
                  <a:srgbClr val="0000FF"/>
                </a:solidFill>
              </a:rPr>
              <a:t>Bir</a:t>
            </a:r>
            <a:r>
              <a:rPr lang="en-US" altLang="en-US" u="sng" dirty="0">
                <a:solidFill>
                  <a:srgbClr val="0000FF"/>
                </a:solidFill>
              </a:rPr>
              <a:t> </a:t>
            </a:r>
            <a:r>
              <a:rPr lang="en-US" altLang="en-US" u="sng" dirty="0" err="1">
                <a:solidFill>
                  <a:srgbClr val="0000FF"/>
                </a:solidFill>
              </a:rPr>
              <a:t>lahzali</a:t>
            </a:r>
            <a:r>
              <a:rPr lang="en-US" altLang="en-US" u="sng" dirty="0">
                <a:solidFill>
                  <a:srgbClr val="0000FF"/>
                </a:solidFill>
              </a:rPr>
              <a:t> </a:t>
            </a:r>
            <a:r>
              <a:rPr lang="en-US" altLang="en-US" u="sng" dirty="0" err="1">
                <a:solidFill>
                  <a:srgbClr val="0000FF"/>
                </a:solidFill>
              </a:rPr>
              <a:t>kuchlanish</a:t>
            </a:r>
            <a:endParaRPr lang="en-US" altLang="en-US" u="sng" dirty="0">
              <a:solidFill>
                <a:srgbClr val="0000FF"/>
              </a:solidFill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6248400" y="2819506"/>
            <a:ext cx="19353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u="sng" dirty="0" err="1">
                <a:solidFill>
                  <a:srgbClr val="0000FF"/>
                </a:solidFill>
              </a:rPr>
              <a:t>Kuchlanish</a:t>
            </a:r>
            <a:r>
              <a:rPr lang="en-US" altLang="en-US" u="sng" dirty="0">
                <a:solidFill>
                  <a:srgbClr val="0000FF"/>
                </a:solidFill>
              </a:rPr>
              <a:t> </a:t>
            </a:r>
            <a:r>
              <a:rPr lang="en-US" altLang="en-US" u="sng" dirty="0" err="1">
                <a:solidFill>
                  <a:srgbClr val="0000FF"/>
                </a:solidFill>
              </a:rPr>
              <a:t>fazori</a:t>
            </a:r>
            <a:endParaRPr lang="en-US" altLang="en-US" u="sng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 Box 8"/>
              <p:cNvSpPr txBox="1">
                <a:spLocks noChangeArrowheads="1"/>
              </p:cNvSpPr>
              <p:nvPr/>
            </p:nvSpPr>
            <p:spPr bwMode="auto">
              <a:xfrm>
                <a:off x="341312" y="2470256"/>
                <a:ext cx="223971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600"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1pPr>
                <a:lvl2pPr marL="37931725" indent="-37474525" eaLnBrk="0" hangingPunct="0">
                  <a:defRPr sz="1600"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1600"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1600"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1600"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Verdan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r>
                  <a:rPr lang="en-US" altLang="en-US" dirty="0"/>
                  <a:t>(A=const,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en-US" i="1" dirty="0" smtClean="0">
                        <a:latin typeface="Cambria Math" panose="02040503050406030204" pitchFamily="18" charset="0"/>
                      </a:rPr>
                      <m:t>ϕ</m:t>
                    </m:r>
                  </m:oMath>
                </a14:m>
                <a:r>
                  <a:rPr lang="en-US" altLang="en-US" i="1" dirty="0"/>
                  <a:t>=</a:t>
                </a:r>
                <a:r>
                  <a:rPr lang="en-US" altLang="en-US" dirty="0"/>
                  <a:t>const)</a:t>
                </a:r>
                <a:endParaRPr lang="el-GR" altLang="en-US" i="1" dirty="0"/>
              </a:p>
            </p:txBody>
          </p:sp>
        </mc:Choice>
        <mc:Fallback xmlns="">
          <p:sp>
            <p:nvSpPr>
              <p:cNvPr id="12" name="Text 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41312" y="2470256"/>
                <a:ext cx="2239716" cy="338554"/>
              </a:xfrm>
              <a:prstGeom prst="rect">
                <a:avLst/>
              </a:prstGeom>
              <a:blipFill>
                <a:blip r:embed="rId4"/>
                <a:stretch>
                  <a:fillRect l="-1635" t="-5357" b="-21429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4068297"/>
              </p:ext>
            </p:extLst>
          </p:nvPr>
        </p:nvGraphicFramePr>
        <p:xfrm>
          <a:off x="3617912" y="2775056"/>
          <a:ext cx="1828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2" name="Equation" r:id="rId5" imgW="1218671" imgH="253890" progId="Equation.3">
                  <p:embed/>
                </p:oleObj>
              </mc:Choice>
              <mc:Fallback>
                <p:oleObj name="Equation" r:id="rId5" imgW="1218671" imgH="253890" progId="Equation.3">
                  <p:embed/>
                  <p:pic>
                    <p:nvPicPr>
                      <p:cNvPr id="27656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7912" y="2775056"/>
                        <a:ext cx="18288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745640"/>
              </p:ext>
            </p:extLst>
          </p:nvPr>
        </p:nvGraphicFramePr>
        <p:xfrm>
          <a:off x="3617912" y="2470256"/>
          <a:ext cx="2514600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3" name="Equation" r:id="rId7" imgW="1663700" imgH="228600" progId="Equation.3">
                  <p:embed/>
                </p:oleObj>
              </mc:Choice>
              <mc:Fallback>
                <p:oleObj name="Equation" r:id="rId7" imgW="1663700" imgH="228600" progId="Equation.3">
                  <p:embed/>
                  <p:pic>
                    <p:nvPicPr>
                      <p:cNvPr id="27657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7912" y="2470256"/>
                        <a:ext cx="2514600" cy="346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bject 4"/>
              <p:cNvSpPr txBox="1">
                <a:spLocks/>
              </p:cNvSpPr>
              <p:nvPr/>
            </p:nvSpPr>
            <p:spPr bwMode="auto">
              <a:xfrm>
                <a:off x="2446063" y="3610863"/>
                <a:ext cx="3143251" cy="396875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Arial" panose="020B0604020202020204" pitchFamily="34" charset="0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𝐿𝑗</m:t>
                      </m:r>
                      <m:r>
                        <a:rPr lang="en-US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𝜔</m:t>
                      </m:r>
                      <m:bar>
                        <m:barPr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</m:ba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)=−</m:t>
                      </m:r>
                      <m:r>
                        <a:rPr lang="en-US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bar>
                        <m:barPr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ba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)/</m:t>
                      </m:r>
                      <m:r>
                        <a:rPr lang="en-US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𝑑𝑧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5" name="Object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446063" y="3610863"/>
                <a:ext cx="3143251" cy="396875"/>
              </a:xfrm>
              <a:prstGeom prst="rect">
                <a:avLst/>
              </a:prstGeom>
              <a:blipFill>
                <a:blip r:embed="rId9"/>
                <a:stretch>
                  <a:fillRect l="-1550" b="-29231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9261724"/>
              </p:ext>
            </p:extLst>
          </p:nvPr>
        </p:nvGraphicFramePr>
        <p:xfrm>
          <a:off x="4121276" y="4495066"/>
          <a:ext cx="4133850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4" name="Equation" r:id="rId10" imgW="2628900" imgH="254000" progId="Equation.3">
                  <p:embed/>
                </p:oleObj>
              </mc:Choice>
              <mc:Fallback>
                <p:oleObj name="Equation" r:id="rId10" imgW="2628900" imgH="254000" progId="Equation.3">
                  <p:embed/>
                  <p:pic>
                    <p:nvPicPr>
                      <p:cNvPr id="2765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1276" y="4495066"/>
                        <a:ext cx="4133850" cy="400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0503003"/>
              </p:ext>
            </p:extLst>
          </p:nvPr>
        </p:nvGraphicFramePr>
        <p:xfrm>
          <a:off x="2446063" y="4949019"/>
          <a:ext cx="1897318" cy="643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5" name="Equation" r:id="rId12" imgW="1180588" imgH="469696" progId="Equation.3">
                  <p:embed/>
                </p:oleObj>
              </mc:Choice>
              <mc:Fallback>
                <p:oleObj name="Equation" r:id="rId12" imgW="1180588" imgH="469696" progId="Equation.3">
                  <p:embed/>
                  <p:pic>
                    <p:nvPicPr>
                      <p:cNvPr id="2766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6063" y="4949019"/>
                        <a:ext cx="1897318" cy="643987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9189390"/>
              </p:ext>
            </p:extLst>
          </p:nvPr>
        </p:nvGraphicFramePr>
        <p:xfrm>
          <a:off x="1283732" y="5760267"/>
          <a:ext cx="609600" cy="4516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6" name="Equation" r:id="rId14" imgW="469696" imgH="406224" progId="Equation.3">
                  <p:embed/>
                </p:oleObj>
              </mc:Choice>
              <mc:Fallback>
                <p:oleObj name="Equation" r:id="rId14" imgW="469696" imgH="406224" progId="Equation.3">
                  <p:embed/>
                  <p:pic>
                    <p:nvPicPr>
                      <p:cNvPr id="2766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3732" y="5760267"/>
                        <a:ext cx="609600" cy="4516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2132938"/>
              </p:ext>
            </p:extLst>
          </p:nvPr>
        </p:nvGraphicFramePr>
        <p:xfrm>
          <a:off x="2556522" y="5803298"/>
          <a:ext cx="838200" cy="4516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7" name="Equation" r:id="rId16" imgW="685800" imgH="431800" progId="Equation.3">
                  <p:embed/>
                </p:oleObj>
              </mc:Choice>
              <mc:Fallback>
                <p:oleObj name="Equation" r:id="rId16" imgW="685800" imgH="431800" progId="Equation.3">
                  <p:embed/>
                  <p:pic>
                    <p:nvPicPr>
                      <p:cNvPr id="27662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6522" y="5803298"/>
                        <a:ext cx="838200" cy="4516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50328"/>
              </p:ext>
            </p:extLst>
          </p:nvPr>
        </p:nvGraphicFramePr>
        <p:xfrm>
          <a:off x="3622648" y="5750782"/>
          <a:ext cx="1846408" cy="4966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8" name="Equation" r:id="rId18" imgW="850531" imgH="266584" progId="Equation.3">
                  <p:embed/>
                </p:oleObj>
              </mc:Choice>
              <mc:Fallback>
                <p:oleObj name="Equation" r:id="rId18" imgW="850531" imgH="266584" progId="Equation.3">
                  <p:embed/>
                  <p:pic>
                    <p:nvPicPr>
                      <p:cNvPr id="2766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2648" y="5750782"/>
                        <a:ext cx="1846408" cy="496614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28575">
                        <a:solidFill>
                          <a:srgbClr val="0000FF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 Box 37"/>
          <p:cNvSpPr txBox="1">
            <a:spLocks noChangeArrowheads="1"/>
          </p:cNvSpPr>
          <p:nvPr/>
        </p:nvSpPr>
        <p:spPr bwMode="auto">
          <a:xfrm>
            <a:off x="152400" y="3162058"/>
            <a:ext cx="8534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dirty="0" err="1"/>
              <a:t>Birinchi</a:t>
            </a:r>
            <a:r>
              <a:rPr lang="en-US" altLang="en-US" dirty="0"/>
              <a:t> </a:t>
            </a:r>
            <a:r>
              <a:rPr lang="en-US" altLang="en-US" dirty="0" err="1"/>
              <a:t>telegraf</a:t>
            </a:r>
            <a:r>
              <a:rPr lang="en-US" altLang="en-US" dirty="0"/>
              <a:t> </a:t>
            </a:r>
            <a:r>
              <a:rPr lang="en-US" altLang="en-US" dirty="0" err="1"/>
              <a:t>tenglamasi</a:t>
            </a:r>
            <a:r>
              <a:rPr lang="en-US" altLang="en-US" dirty="0"/>
              <a:t> </a:t>
            </a:r>
            <a:r>
              <a:rPr lang="en-US" altLang="en-US" dirty="0" err="1"/>
              <a:t>fazor</a:t>
            </a:r>
            <a:r>
              <a:rPr lang="en-US" altLang="en-US" dirty="0"/>
              <a:t> </a:t>
            </a:r>
            <a:r>
              <a:rPr lang="en-US" altLang="en-US" dirty="0" err="1"/>
              <a:t>ko'rinishida</a:t>
            </a:r>
            <a:r>
              <a:rPr lang="en-US" altLang="en-US" dirty="0"/>
              <a:t>:</a:t>
            </a:r>
          </a:p>
        </p:txBody>
      </p:sp>
      <p:sp>
        <p:nvSpPr>
          <p:cNvPr id="22" name="Text Box 38"/>
          <p:cNvSpPr txBox="1">
            <a:spLocks noChangeArrowheads="1"/>
          </p:cNvSpPr>
          <p:nvPr/>
        </p:nvSpPr>
        <p:spPr bwMode="auto">
          <a:xfrm>
            <a:off x="1706387" y="4011431"/>
            <a:ext cx="8534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dirty="0" err="1"/>
              <a:t>Ijobiy</a:t>
            </a:r>
            <a:r>
              <a:rPr lang="en-US" altLang="en-US" dirty="0"/>
              <a:t> </a:t>
            </a:r>
            <a:r>
              <a:rPr lang="en-US" altLang="en-US" dirty="0" err="1"/>
              <a:t>to'lqin</a:t>
            </a:r>
            <a:r>
              <a:rPr lang="en-US" altLang="en-US" dirty="0"/>
              <a:t> </a:t>
            </a:r>
            <a:r>
              <a:rPr lang="en-US" altLang="en-US" dirty="0" err="1"/>
              <a:t>uchun</a:t>
            </a:r>
            <a:r>
              <a:rPr lang="en-US" altLang="en-US" dirty="0"/>
              <a:t>, </a:t>
            </a:r>
          </a:p>
        </p:txBody>
      </p:sp>
      <p:sp>
        <p:nvSpPr>
          <p:cNvPr id="23" name="Text Box 39"/>
          <p:cNvSpPr txBox="1">
            <a:spLocks noChangeArrowheads="1"/>
          </p:cNvSpPr>
          <p:nvPr/>
        </p:nvSpPr>
        <p:spPr bwMode="auto">
          <a:xfrm>
            <a:off x="4454106" y="5029544"/>
            <a:ext cx="266169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400" u="sng" dirty="0" err="1">
                <a:solidFill>
                  <a:schemeClr val="accent2"/>
                </a:solidFill>
              </a:rPr>
              <a:t>Xarakterli</a:t>
            </a:r>
            <a:r>
              <a:rPr lang="en-US" altLang="en-US" sz="1400" u="sng" dirty="0">
                <a:solidFill>
                  <a:schemeClr val="accent2"/>
                </a:solidFill>
              </a:rPr>
              <a:t> </a:t>
            </a:r>
            <a:r>
              <a:rPr lang="en-US" altLang="en-US" sz="1400" u="sng" dirty="0" err="1">
                <a:solidFill>
                  <a:schemeClr val="accent2"/>
                </a:solidFill>
              </a:rPr>
              <a:t>empedans</a:t>
            </a:r>
            <a:endParaRPr lang="en-US" altLang="en-US" sz="1400" u="sng" dirty="0">
              <a:solidFill>
                <a:schemeClr val="accent2"/>
              </a:solidFill>
            </a:endParaRPr>
          </a:p>
          <a:p>
            <a:pPr eaLnBrk="1" hangingPunct="1"/>
            <a:r>
              <a:rPr lang="en-US" altLang="en-US" sz="1400" u="sng" dirty="0" smtClean="0">
                <a:solidFill>
                  <a:schemeClr val="accent2"/>
                </a:solidFill>
              </a:rPr>
              <a:t>(</a:t>
            </a:r>
            <a:r>
              <a:rPr lang="en-US" altLang="en-US" sz="1400" u="sng" dirty="0" err="1" smtClean="0">
                <a:solidFill>
                  <a:schemeClr val="accent2"/>
                </a:solidFill>
              </a:rPr>
              <a:t>joylashuvdan</a:t>
            </a:r>
            <a:r>
              <a:rPr lang="en-US" altLang="en-US" sz="1400" u="sng" dirty="0" smtClean="0">
                <a:solidFill>
                  <a:schemeClr val="accent2"/>
                </a:solidFill>
              </a:rPr>
              <a:t> </a:t>
            </a:r>
            <a:r>
              <a:rPr lang="en-US" altLang="en-US" sz="1400" u="sng" dirty="0" err="1" smtClean="0">
                <a:solidFill>
                  <a:schemeClr val="accent2"/>
                </a:solidFill>
              </a:rPr>
              <a:t>qat’iy</a:t>
            </a:r>
            <a:r>
              <a:rPr lang="en-US" altLang="en-US" sz="1400" u="sng" dirty="0" smtClean="0">
                <a:solidFill>
                  <a:schemeClr val="accent2"/>
                </a:solidFill>
              </a:rPr>
              <a:t> </a:t>
            </a:r>
            <a:r>
              <a:rPr lang="en-US" altLang="en-US" sz="1400" u="sng" dirty="0" err="1" smtClean="0">
                <a:solidFill>
                  <a:schemeClr val="accent2"/>
                </a:solidFill>
              </a:rPr>
              <a:t>nazar</a:t>
            </a:r>
            <a:r>
              <a:rPr lang="en-US" altLang="en-US" sz="1400" u="sng" dirty="0" smtClean="0">
                <a:solidFill>
                  <a:schemeClr val="accent2"/>
                </a:solidFill>
              </a:rPr>
              <a:t>)</a:t>
            </a:r>
            <a:endParaRPr lang="en-US" altLang="en-US" sz="1400" u="sng" dirty="0"/>
          </a:p>
        </p:txBody>
      </p:sp>
      <p:sp>
        <p:nvSpPr>
          <p:cNvPr id="24" name="Text Box 40"/>
          <p:cNvSpPr txBox="1">
            <a:spLocks noChangeArrowheads="1"/>
          </p:cNvSpPr>
          <p:nvPr/>
        </p:nvSpPr>
        <p:spPr bwMode="auto">
          <a:xfrm>
            <a:off x="5623742" y="5838289"/>
            <a:ext cx="281679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400" dirty="0" err="1"/>
              <a:t>b</a:t>
            </a:r>
            <a:r>
              <a:rPr lang="en-US" altLang="en-US" sz="1400" dirty="0" err="1" smtClean="0"/>
              <a:t>o’lgani</a:t>
            </a:r>
            <a:r>
              <a:rPr lang="en-US" altLang="en-US" sz="1400" dirty="0" smtClean="0"/>
              <a:t> </a:t>
            </a:r>
            <a:r>
              <a:rPr lang="en-US" altLang="en-US" sz="1400" dirty="0" err="1" smtClean="0"/>
              <a:t>uchun</a:t>
            </a:r>
            <a:r>
              <a:rPr lang="en-US" altLang="en-US" sz="1400" dirty="0" smtClean="0"/>
              <a:t> </a:t>
            </a:r>
            <a:r>
              <a:rPr lang="en-US" altLang="en-US" dirty="0" smtClean="0"/>
              <a:t>(</a:t>
            </a:r>
            <a:r>
              <a:rPr lang="en-US" altLang="en-US" b="1" dirty="0" smtClean="0">
                <a:solidFill>
                  <a:srgbClr val="C00000"/>
                </a:solidFill>
              </a:rPr>
              <a:t>50-400 </a:t>
            </a:r>
            <a:r>
              <a:rPr lang="el-GR" altLang="en-US" b="1" dirty="0">
                <a:solidFill>
                  <a:srgbClr val="C00000"/>
                </a:solidFill>
              </a:rPr>
              <a:t>Ω</a:t>
            </a:r>
            <a:r>
              <a:rPr lang="en-US" altLang="en-US" dirty="0"/>
              <a:t>)</a:t>
            </a:r>
            <a:endParaRPr lang="el-GR" altLang="en-US" dirty="0"/>
          </a:p>
        </p:txBody>
      </p:sp>
      <p:sp>
        <p:nvSpPr>
          <p:cNvPr id="25" name="Text Box 46"/>
          <p:cNvSpPr txBox="1">
            <a:spLocks noChangeArrowheads="1"/>
          </p:cNvSpPr>
          <p:nvPr/>
        </p:nvSpPr>
        <p:spPr bwMode="auto">
          <a:xfrm>
            <a:off x="1954476" y="5878345"/>
            <a:ext cx="39433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400" dirty="0" err="1" smtClean="0"/>
              <a:t>va</a:t>
            </a:r>
            <a:endParaRPr lang="en-US" alt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Object 2"/>
              <p:cNvSpPr txBox="1"/>
              <p:nvPr/>
            </p:nvSpPr>
            <p:spPr bwMode="auto">
              <a:xfrm>
                <a:off x="6021697" y="6286188"/>
                <a:ext cx="1500538" cy="561568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txBody>
              <a:bodyPr>
                <a:normAutofit fontScale="700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bar>
                                <m:barPr>
                                  <m:ctrlPr>
                                    <a:rPr lang="en-US" sz="2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lang="en-US" sz="2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</m:bar>
                            </m:e>
                            <m:sup>
                              <m:r>
                                <a:rPr lang="en-US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sup>
                          </m:sSup>
                          <m:r>
                            <a:rPr lang="en-US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lang="en-US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bar>
                                <m:barPr>
                                  <m:ctrlPr>
                                    <a:rPr lang="en-US" sz="2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lang="en-US" sz="20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e>
                              </m:bar>
                            </m:e>
                            <m:sup>
                              <m:r>
                                <a:rPr lang="en-US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sup>
                          </m:sSup>
                          <m:r>
                            <a:rPr lang="en-US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lang="en-US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en-US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𝑍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26" name="Object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021697" y="6286188"/>
                <a:ext cx="1500538" cy="561568"/>
              </a:xfrm>
              <a:prstGeom prst="rect">
                <a:avLst/>
              </a:prstGeom>
              <a:blipFill>
                <a:blip r:embed="rId20"/>
                <a:stretch>
                  <a:fillRect b="-108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-910916" y="6435894"/>
            <a:ext cx="74926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Salbiy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to'lqin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uchun</a:t>
            </a:r>
            <a:r>
              <a:rPr lang="en-US" altLang="en-US" dirty="0">
                <a:solidFill>
                  <a:srgbClr val="000000"/>
                </a:solidFill>
              </a:rPr>
              <a:t>                             ,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496896" y="2774097"/>
            <a:ext cx="2069681" cy="416956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2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1520621"/>
              </p:ext>
            </p:extLst>
          </p:nvPr>
        </p:nvGraphicFramePr>
        <p:xfrm>
          <a:off x="3904470" y="6408026"/>
          <a:ext cx="1478414" cy="3896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9" name="Equation" r:id="rId21" imgW="965200" imgH="254000" progId="Equation.3">
                  <p:embed/>
                </p:oleObj>
              </mc:Choice>
              <mc:Fallback>
                <p:oleObj name="Equation" r:id="rId21" imgW="965200" imgH="254000" progId="Equation.3">
                  <p:embed/>
                  <p:pic>
                    <p:nvPicPr>
                      <p:cNvPr id="26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4470" y="6408026"/>
                        <a:ext cx="1478414" cy="38962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19050">
                        <a:solidFill>
                          <a:srgbClr val="0000FF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4089831" y="4502451"/>
            <a:ext cx="1037623" cy="46599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7298587" y="4502451"/>
            <a:ext cx="987984" cy="40005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915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2" descr="TL0 cop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524" y="1606574"/>
            <a:ext cx="4154555" cy="242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435822" y="1701489"/>
            <a:ext cx="1407502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 u="sng" dirty="0" smtClean="0">
                <a:solidFill>
                  <a:schemeClr val="accent2"/>
                </a:solidFill>
              </a:rPr>
              <a:t>z </a:t>
            </a:r>
            <a:r>
              <a:rPr lang="en-US" altLang="en-US" sz="2000" b="1" u="sng" dirty="0">
                <a:solidFill>
                  <a:schemeClr val="accent2"/>
                </a:solidFill>
              </a:rPr>
              <a:t>= </a:t>
            </a:r>
            <a:r>
              <a:rPr lang="en-US" altLang="en-US" sz="2000" b="1" u="sng" dirty="0" smtClean="0">
                <a:solidFill>
                  <a:schemeClr val="accent2"/>
                </a:solidFill>
              </a:rPr>
              <a:t>0 </a:t>
            </a:r>
            <a:r>
              <a:rPr lang="en-US" altLang="en-US" sz="2000" u="sng" dirty="0" smtClean="0"/>
              <a:t>da</a:t>
            </a:r>
            <a:endParaRPr lang="en-US" altLang="en-US" sz="2000" u="sng" dirty="0"/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596239" y="5540971"/>
            <a:ext cx="267053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err="1"/>
              <a:t>Hodisa</a:t>
            </a:r>
            <a:r>
              <a:rPr lang="en-US" altLang="en-US" dirty="0"/>
              <a:t> </a:t>
            </a:r>
            <a:r>
              <a:rPr lang="en-US" altLang="en-US" dirty="0" err="1"/>
              <a:t>to'lqini</a:t>
            </a:r>
            <a:r>
              <a:rPr lang="en-US" altLang="en-US" dirty="0"/>
              <a:t> deb </a:t>
            </a:r>
            <a:r>
              <a:rPr lang="en-US" altLang="en-US" dirty="0" err="1"/>
              <a:t>faraz</a:t>
            </a:r>
            <a:endParaRPr lang="en-US" altLang="en-US" dirty="0"/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3444214" y="5531832"/>
            <a:ext cx="30578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err="1" smtClean="0"/>
              <a:t>ma‘lum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va</a:t>
            </a:r>
            <a:r>
              <a:rPr lang="en-US" altLang="en-US" dirty="0" smtClean="0"/>
              <a:t>     </a:t>
            </a:r>
            <a:r>
              <a:rPr lang="en-US" altLang="en-US" dirty="0" err="1" smtClean="0"/>
              <a:t>uchun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yechib</a:t>
            </a:r>
            <a:r>
              <a:rPr lang="en-US" altLang="en-US" dirty="0" smtClean="0"/>
              <a:t> </a:t>
            </a:r>
            <a:endParaRPr lang="en-US" altLang="en-US" dirty="0"/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6339814" y="5531832"/>
            <a:ext cx="234800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, </a:t>
            </a:r>
            <a:r>
              <a:rPr lang="en-US" altLang="en-US" dirty="0" err="1" smtClean="0"/>
              <a:t>quyidagini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olamiz</a:t>
            </a:r>
            <a:endParaRPr lang="en-US" altLang="en-US" dirty="0"/>
          </a:p>
        </p:txBody>
      </p:sp>
      <p:graphicFrame>
        <p:nvGraphicFramePr>
          <p:cNvPr id="15" name="Object 2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682886022"/>
              </p:ext>
            </p:extLst>
          </p:nvPr>
        </p:nvGraphicFramePr>
        <p:xfrm>
          <a:off x="1712379" y="2123243"/>
          <a:ext cx="29718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2" name="Equation" r:id="rId5" imgW="2273300" imgH="254000" progId="Equation.3">
                  <p:embed/>
                </p:oleObj>
              </mc:Choice>
              <mc:Fallback>
                <p:oleObj name="Equation" r:id="rId5" imgW="2273300" imgH="254000" progId="Equation.3">
                  <p:embed/>
                  <p:pic>
                    <p:nvPicPr>
                      <p:cNvPr id="29705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2379" y="2123243"/>
                        <a:ext cx="29718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3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626081495"/>
              </p:ext>
            </p:extLst>
          </p:nvPr>
        </p:nvGraphicFramePr>
        <p:xfrm>
          <a:off x="1710181" y="2669831"/>
          <a:ext cx="2819400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3" name="Equation" r:id="rId7" imgW="2145369" imgH="253890" progId="Equation.3">
                  <p:embed/>
                </p:oleObj>
              </mc:Choice>
              <mc:Fallback>
                <p:oleObj name="Equation" r:id="rId7" imgW="2145369" imgH="253890" progId="Equation.3">
                  <p:embed/>
                  <p:pic>
                    <p:nvPicPr>
                      <p:cNvPr id="29706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0181" y="2669831"/>
                        <a:ext cx="2819400" cy="333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4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852548677"/>
              </p:ext>
            </p:extLst>
          </p:nvPr>
        </p:nvGraphicFramePr>
        <p:xfrm>
          <a:off x="2550579" y="3113843"/>
          <a:ext cx="236220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4" name="Equation" r:id="rId9" imgW="1981200" imgH="444500" progId="Equation.3">
                  <p:embed/>
                </p:oleObj>
              </mc:Choice>
              <mc:Fallback>
                <p:oleObj name="Equation" r:id="rId9" imgW="1981200" imgH="444500" progId="Equation.3">
                  <p:embed/>
                  <p:pic>
                    <p:nvPicPr>
                      <p:cNvPr id="29707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0579" y="3113843"/>
                        <a:ext cx="2362200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1858470"/>
              </p:ext>
            </p:extLst>
          </p:nvPr>
        </p:nvGraphicFramePr>
        <p:xfrm>
          <a:off x="7261609" y="4084782"/>
          <a:ext cx="1270000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5" name="Equation" r:id="rId11" imgW="952087" imgH="215806" progId="Equation.3">
                  <p:embed/>
                </p:oleObj>
              </mc:Choice>
              <mc:Fallback>
                <p:oleObj name="Equation" r:id="rId11" imgW="952087" imgH="215806" progId="Equation.3">
                  <p:embed/>
                  <p:pic>
                    <p:nvPicPr>
                      <p:cNvPr id="2970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1609" y="4084782"/>
                        <a:ext cx="1270000" cy="287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5767923"/>
              </p:ext>
            </p:extLst>
          </p:nvPr>
        </p:nvGraphicFramePr>
        <p:xfrm>
          <a:off x="7261609" y="4509193"/>
          <a:ext cx="1168400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6" name="Equation" r:id="rId13" imgW="875920" imgH="215806" progId="Equation.3">
                  <p:embed/>
                </p:oleObj>
              </mc:Choice>
              <mc:Fallback>
                <p:oleObj name="Equation" r:id="rId13" imgW="875920" imgH="215806" progId="Equation.3">
                  <p:embed/>
                  <p:pic>
                    <p:nvPicPr>
                      <p:cNvPr id="2970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1609" y="4509193"/>
                        <a:ext cx="1168400" cy="287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3400632"/>
              </p:ext>
            </p:extLst>
          </p:nvPr>
        </p:nvGraphicFramePr>
        <p:xfrm>
          <a:off x="7261609" y="4859176"/>
          <a:ext cx="77787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7" name="Equation" r:id="rId15" imgW="583947" imgH="444307" progId="Equation.3">
                  <p:embed/>
                </p:oleObj>
              </mc:Choice>
              <mc:Fallback>
                <p:oleObj name="Equation" r:id="rId15" imgW="583947" imgH="444307" progId="Equation.3">
                  <p:embed/>
                  <p:pic>
                    <p:nvPicPr>
                      <p:cNvPr id="2971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1609" y="4859176"/>
                        <a:ext cx="777875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321537"/>
              </p:ext>
            </p:extLst>
          </p:nvPr>
        </p:nvGraphicFramePr>
        <p:xfrm>
          <a:off x="1090532" y="4366869"/>
          <a:ext cx="5002893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8" name="Equation" r:id="rId17" imgW="2451100" imgH="482600" progId="Equation.3">
                  <p:embed/>
                </p:oleObj>
              </mc:Choice>
              <mc:Fallback>
                <p:oleObj name="Equation" r:id="rId17" imgW="2451100" imgH="482600" progId="Equation.3">
                  <p:embed/>
                  <p:pic>
                    <p:nvPicPr>
                      <p:cNvPr id="297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0532" y="4366869"/>
                        <a:ext cx="5002893" cy="984250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0104945"/>
              </p:ext>
            </p:extLst>
          </p:nvPr>
        </p:nvGraphicFramePr>
        <p:xfrm>
          <a:off x="4701514" y="5531832"/>
          <a:ext cx="2286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9" name="Equation" r:id="rId19" imgW="190417" imgH="253890" progId="Equation.3">
                  <p:embed/>
                </p:oleObj>
              </mc:Choice>
              <mc:Fallback>
                <p:oleObj name="Equation" r:id="rId19" imgW="190417" imgH="253890" progId="Equation.3">
                  <p:embed/>
                  <p:pic>
                    <p:nvPicPr>
                      <p:cNvPr id="2971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1514" y="5531832"/>
                        <a:ext cx="228600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7295010"/>
              </p:ext>
            </p:extLst>
          </p:nvPr>
        </p:nvGraphicFramePr>
        <p:xfrm>
          <a:off x="371178" y="6079025"/>
          <a:ext cx="2895600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0" name="Equation" r:id="rId21" imgW="2094591" imgH="444307" progId="Equation.3">
                  <p:embed/>
                </p:oleObj>
              </mc:Choice>
              <mc:Fallback>
                <p:oleObj name="Equation" r:id="rId21" imgW="2094591" imgH="444307" progId="Equation.3">
                  <p:embed/>
                  <p:pic>
                    <p:nvPicPr>
                      <p:cNvPr id="29713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178" y="6079025"/>
                        <a:ext cx="2895600" cy="614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4" name="Object 11"/>
              <p:cNvSpPr txBox="1"/>
              <p:nvPr/>
            </p:nvSpPr>
            <p:spPr bwMode="auto">
              <a:xfrm>
                <a:off x="3377133" y="5950636"/>
                <a:ext cx="3530600" cy="87114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28575">
                <a:solidFill>
                  <a:srgbClr val="C00000"/>
                </a:solidFill>
              </a:ln>
              <a:effectLst/>
            </p:spPr>
            <p:txBody>
              <a:bodyPr>
                <a:normAutofit fontScale="85000" lnSpcReduction="1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bar>
                                <m:barPr>
                                  <m:ctrlPr>
                                    <a:rPr lang="en-US" sz="26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lang="en-US" sz="2600" b="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</m:bar>
                            </m:e>
                            <m:sub>
                              <m:r>
                                <a:rPr lang="en-US" sz="26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  <m:sup>
                              <m:r>
                                <a:rPr lang="en-US" sz="26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lang="en-US" sz="26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6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lang="en-US" sz="26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=0)</m:t>
                          </m:r>
                        </m:num>
                        <m:den>
                          <m:sSubSup>
                            <m:sSubSupPr>
                              <m:ctrlPr>
                                <a:rPr lang="en-US" sz="2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bar>
                                <m:barPr>
                                  <m:ctrlPr>
                                    <a:rPr lang="en-US" sz="26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lang="en-US" sz="2600" b="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</m:bar>
                            </m:e>
                            <m:sub>
                              <m:r>
                                <a:rPr lang="en-US" sz="26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sz="26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sup>
                          </m:sSubSup>
                          <m:r>
                            <a:rPr lang="en-US" sz="26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6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lang="en-US" sz="26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=0)</m:t>
                          </m:r>
                        </m:den>
                      </m:f>
                      <m:r>
                        <a:rPr lang="en-US" sz="2600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  <m:r>
                            <a:rPr lang="en-US" sz="26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  <m:r>
                            <a:rPr lang="en-US" sz="26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6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den>
                      </m:f>
                      <m:r>
                        <a:rPr lang="en-US" sz="2600" b="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6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6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sz="2600" b="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4" name="Object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377133" y="5950636"/>
                <a:ext cx="3530600" cy="871140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  <a:ln w="28575">
                <a:solidFill>
                  <a:srgbClr val="C00000"/>
                </a:solidFill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5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4473175"/>
              </p:ext>
            </p:extLst>
          </p:nvPr>
        </p:nvGraphicFramePr>
        <p:xfrm>
          <a:off x="3291814" y="5541357"/>
          <a:ext cx="2286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1" name="Equation" r:id="rId24" imgW="190417" imgH="253890" progId="Equation.3">
                  <p:embed/>
                </p:oleObj>
              </mc:Choice>
              <mc:Fallback>
                <p:oleObj name="Equation" r:id="rId24" imgW="190417" imgH="253890" progId="Equation.3">
                  <p:embed/>
                  <p:pic>
                    <p:nvPicPr>
                      <p:cNvPr id="29715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1814" y="5541357"/>
                        <a:ext cx="228600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 Box 38"/>
          <p:cNvSpPr txBox="1">
            <a:spLocks noChangeArrowheads="1"/>
          </p:cNvSpPr>
          <p:nvPr/>
        </p:nvSpPr>
        <p:spPr bwMode="auto">
          <a:xfrm>
            <a:off x="6907733" y="6027003"/>
            <a:ext cx="159953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u="sng" dirty="0" err="1">
                <a:solidFill>
                  <a:schemeClr val="accent2"/>
                </a:solidFill>
              </a:rPr>
              <a:t>Yukni</a:t>
            </a:r>
            <a:r>
              <a:rPr lang="en-US" altLang="en-US" u="sng" dirty="0">
                <a:solidFill>
                  <a:schemeClr val="accent2"/>
                </a:solidFill>
              </a:rPr>
              <a:t> </a:t>
            </a:r>
            <a:r>
              <a:rPr lang="en-US" altLang="en-US" u="sng" dirty="0" err="1">
                <a:solidFill>
                  <a:schemeClr val="accent2"/>
                </a:solidFill>
              </a:rPr>
              <a:t>aks</a:t>
            </a:r>
            <a:r>
              <a:rPr lang="en-US" altLang="en-US" u="sng" dirty="0">
                <a:solidFill>
                  <a:schemeClr val="accent2"/>
                </a:solidFill>
              </a:rPr>
              <a:t> </a:t>
            </a:r>
            <a:r>
              <a:rPr lang="en-US" altLang="en-US" u="sng" dirty="0" err="1">
                <a:solidFill>
                  <a:schemeClr val="accent2"/>
                </a:solidFill>
              </a:rPr>
              <a:t>ettirish</a:t>
            </a:r>
            <a:r>
              <a:rPr lang="en-US" altLang="en-US" u="sng" dirty="0">
                <a:solidFill>
                  <a:schemeClr val="accent2"/>
                </a:solidFill>
              </a:rPr>
              <a:t> </a:t>
            </a:r>
            <a:r>
              <a:rPr lang="en-US" altLang="en-US" u="sng" dirty="0" err="1">
                <a:solidFill>
                  <a:schemeClr val="accent2"/>
                </a:solidFill>
              </a:rPr>
              <a:t>koeffitsienti</a:t>
            </a:r>
            <a:endParaRPr lang="en-US" altLang="en-US" u="sng" dirty="0">
              <a:solidFill>
                <a:schemeClr val="accent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452398" y="3089786"/>
            <a:ext cx="2558561" cy="591771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550579" y="2032389"/>
            <a:ext cx="2215662" cy="548054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2452398" y="4366869"/>
            <a:ext cx="3641027" cy="984250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6489307" y="2520062"/>
            <a:ext cx="4427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Z</a:t>
            </a:r>
            <a:r>
              <a:rPr lang="en-US" b="1" baseline="-25000" dirty="0">
                <a:solidFill>
                  <a:srgbClr val="0000FF"/>
                </a:solidFill>
              </a:rPr>
              <a:t>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740806" y="3195202"/>
            <a:ext cx="1072233" cy="694592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3DEE1C32-CACF-4641-9745-9C994F0DB493}"/>
                  </a:ext>
                </a:extLst>
              </p:cNvPr>
              <p:cNvSpPr txBox="1"/>
              <p:nvPr/>
            </p:nvSpPr>
            <p:spPr>
              <a:xfrm>
                <a:off x="5356117" y="3117452"/>
                <a:ext cx="2275329" cy="757195"/>
              </a:xfrm>
              <a:prstGeom prst="rect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US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bar>
                                <m:barPr>
                                  <m:ctrlP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</m:bar>
                            </m:e>
                            <m:sub>
                              <m: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  <m:sup>
                              <m: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=0)</m:t>
                          </m:r>
                        </m:num>
                        <m:den>
                          <m:sSubSup>
                            <m:sSubSupPr>
                              <m:ctrlP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bar>
                                <m:barPr>
                                  <m:ctrlP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</m:bar>
                            </m:e>
                            <m:sub>
                              <m: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sup>
                          </m:sSubSup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=0)</m:t>
                          </m:r>
                        </m:den>
                      </m:f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kumimoji="0" lang="en-U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3DEE1C32-CACF-4641-9745-9C994F0DB4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6117" y="3117452"/>
                <a:ext cx="2275329" cy="757195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Reflektsiya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uzatish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953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Reflektsiya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uzatish</a:t>
            </a:r>
            <a:endParaRPr lang="en-US" dirty="0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15003" y="1454926"/>
            <a:ext cx="10826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u="sng" dirty="0" err="1" smtClean="0"/>
              <a:t>Misol</a:t>
            </a:r>
            <a:r>
              <a:rPr lang="en-US" altLang="en-US" u="sng" dirty="0" smtClean="0"/>
              <a:t>:</a:t>
            </a:r>
            <a:endParaRPr lang="en-US" altLang="en-US" u="sng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834641" y="1438871"/>
            <a:ext cx="585074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 err="1"/>
              <a:t>Faraz</a:t>
            </a:r>
            <a:r>
              <a:rPr lang="en-US" altLang="en-US" dirty="0"/>
              <a:t> </a:t>
            </a:r>
            <a:r>
              <a:rPr lang="en-US" altLang="en-US" dirty="0" err="1"/>
              <a:t>qilaylik</a:t>
            </a:r>
            <a:r>
              <a:rPr lang="en-US" altLang="en-US" dirty="0"/>
              <a:t>, ZL = ∞ (</a:t>
            </a:r>
            <a:r>
              <a:rPr lang="en-US" altLang="en-US" dirty="0" err="1"/>
              <a:t>ochiq</a:t>
            </a:r>
            <a:r>
              <a:rPr lang="en-US" altLang="en-US" dirty="0"/>
              <a:t> </a:t>
            </a:r>
            <a:r>
              <a:rPr lang="en-US" altLang="en-US" dirty="0" err="1"/>
              <a:t>elektron</a:t>
            </a:r>
            <a:r>
              <a:rPr lang="en-US" altLang="en-US" dirty="0"/>
              <a:t>). Agar </a:t>
            </a:r>
            <a:r>
              <a:rPr lang="en-US" altLang="en-US" dirty="0" err="1"/>
              <a:t>tushayotgan</a:t>
            </a:r>
            <a:r>
              <a:rPr lang="en-US" altLang="en-US" dirty="0"/>
              <a:t> </a:t>
            </a:r>
            <a:r>
              <a:rPr lang="en-US" altLang="en-US" dirty="0" err="1"/>
              <a:t>to'lqin</a:t>
            </a:r>
            <a:r>
              <a:rPr lang="en-US" altLang="en-US" dirty="0"/>
              <a:t>  </a:t>
            </a:r>
            <a:r>
              <a:rPr lang="en-US" altLang="en-US" dirty="0" smtClean="0"/>
              <a:t>                </a:t>
            </a:r>
            <a:r>
              <a:rPr lang="en-US" altLang="en-US" dirty="0" err="1" smtClean="0"/>
              <a:t>bo'lsa</a:t>
            </a:r>
            <a:r>
              <a:rPr lang="en-US" altLang="en-US" dirty="0"/>
              <a:t>, </a:t>
            </a:r>
            <a:r>
              <a:rPr lang="en-US" altLang="en-US" dirty="0" err="1"/>
              <a:t>chiziqdagi</a:t>
            </a:r>
            <a:r>
              <a:rPr lang="en-US" altLang="en-US" dirty="0"/>
              <a:t> </a:t>
            </a:r>
            <a:r>
              <a:rPr lang="en-US" altLang="en-US" dirty="0" err="1"/>
              <a:t>kuchlanishning</a:t>
            </a:r>
            <a:r>
              <a:rPr lang="en-US" altLang="en-US" dirty="0"/>
              <a:t> </a:t>
            </a:r>
            <a:r>
              <a:rPr lang="en-US" altLang="en-US" dirty="0" err="1"/>
              <a:t>taqsimlanishini</a:t>
            </a:r>
            <a:r>
              <a:rPr lang="en-US" altLang="en-US" dirty="0"/>
              <a:t> </a:t>
            </a:r>
            <a:r>
              <a:rPr lang="en-US" altLang="en-US" dirty="0" smtClean="0"/>
              <a:t>toping</a:t>
            </a:r>
            <a:r>
              <a:rPr lang="en-US" altLang="en-US" dirty="0"/>
              <a:t>. A </a:t>
            </a:r>
            <a:r>
              <a:rPr lang="en-US" altLang="en-US" dirty="0" err="1"/>
              <a:t>haqiqiy</a:t>
            </a:r>
            <a:r>
              <a:rPr lang="en-US" altLang="en-US" dirty="0"/>
              <a:t> deb </a:t>
            </a:r>
            <a:r>
              <a:rPr lang="en-US" altLang="en-US" dirty="0" err="1"/>
              <a:t>faraz</a:t>
            </a:r>
            <a:r>
              <a:rPr lang="en-US" altLang="en-US" dirty="0"/>
              <a:t> </a:t>
            </a:r>
            <a:r>
              <a:rPr lang="en-US" altLang="en-US" dirty="0" err="1" smtClean="0"/>
              <a:t>qiling</a:t>
            </a:r>
            <a:r>
              <a:rPr lang="en-US" altLang="en-US" dirty="0" smtClean="0"/>
              <a:t> (</a:t>
            </a:r>
            <a:r>
              <a:rPr lang="el-GR" altLang="en-US" i="1" dirty="0">
                <a:highlight>
                  <a:srgbClr val="FFFF00"/>
                </a:highlight>
                <a:latin typeface="Cambria Math" panose="02040503050406030204" pitchFamily="18" charset="0"/>
                <a:ea typeface="Cambria Math" panose="02040503050406030204" pitchFamily="18" charset="0"/>
              </a:rPr>
              <a:t>ϕ</a:t>
            </a:r>
            <a:r>
              <a:rPr lang="en-US" altLang="en-US" i="1" dirty="0">
                <a:highlight>
                  <a:srgbClr val="FFFF00"/>
                </a:highlight>
              </a:rPr>
              <a:t> </a:t>
            </a:r>
            <a:r>
              <a:rPr lang="en-US" altLang="en-US" dirty="0">
                <a:highlight>
                  <a:srgbClr val="FFFF00"/>
                </a:highlight>
              </a:rPr>
              <a:t>= 0</a:t>
            </a:r>
            <a:r>
              <a:rPr lang="en-US" altLang="en-US" dirty="0"/>
              <a:t>)</a:t>
            </a:r>
          </a:p>
          <a:p>
            <a:pPr algn="ctr" eaLnBrk="1" hangingPunct="1">
              <a:spcBef>
                <a:spcPct val="50000"/>
              </a:spcBef>
            </a:pPr>
            <a:endParaRPr lang="el-GR" altLang="en-US" i="1" dirty="0"/>
          </a:p>
        </p:txBody>
      </p:sp>
      <p:graphicFrame>
        <p:nvGraphicFramePr>
          <p:cNvPr id="12" name="Object 2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32299955"/>
              </p:ext>
            </p:extLst>
          </p:nvPr>
        </p:nvGraphicFramePr>
        <p:xfrm>
          <a:off x="6353894" y="2160029"/>
          <a:ext cx="929843" cy="452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5" name="Equation" r:id="rId4" imgW="469900" imgH="228600" progId="Equation.3">
                  <p:embed/>
                </p:oleObj>
              </mc:Choice>
              <mc:Fallback>
                <p:oleObj name="Equation" r:id="rId4" imgW="469900" imgH="228600" progId="Equation.3">
                  <p:embed/>
                  <p:pic>
                    <p:nvPicPr>
                      <p:cNvPr id="30725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3894" y="2160029"/>
                        <a:ext cx="929843" cy="4528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1414413"/>
              </p:ext>
            </p:extLst>
          </p:nvPr>
        </p:nvGraphicFramePr>
        <p:xfrm>
          <a:off x="3761237" y="2595611"/>
          <a:ext cx="2303133" cy="403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6" name="Equation" r:id="rId6" imgW="1447172" imgH="253890" progId="Equation.3">
                  <p:embed/>
                </p:oleObj>
              </mc:Choice>
              <mc:Fallback>
                <p:oleObj name="Equation" r:id="rId6" imgW="1447172" imgH="253890" progId="Equation.3">
                  <p:embed/>
                  <p:pic>
                    <p:nvPicPr>
                      <p:cNvPr id="30726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1237" y="2595611"/>
                        <a:ext cx="2303133" cy="4038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6789262"/>
              </p:ext>
            </p:extLst>
          </p:nvPr>
        </p:nvGraphicFramePr>
        <p:xfrm>
          <a:off x="2958887" y="1700212"/>
          <a:ext cx="1155914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7" name="Equation" r:id="rId8" imgW="1028254" imgH="253890" progId="Equation.3">
                  <p:embed/>
                </p:oleObj>
              </mc:Choice>
              <mc:Fallback>
                <p:oleObj name="Equation" r:id="rId8" imgW="1028254" imgH="253890" progId="Equation.3">
                  <p:embed/>
                  <p:pic>
                    <p:nvPicPr>
                      <p:cNvPr id="30727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8887" y="1700212"/>
                        <a:ext cx="1155914" cy="33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6786986"/>
              </p:ext>
            </p:extLst>
          </p:nvPr>
        </p:nvGraphicFramePr>
        <p:xfrm>
          <a:off x="1641400" y="3083218"/>
          <a:ext cx="5432195" cy="4371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8" name="Equation" r:id="rId10" imgW="3314700" imgH="266700" progId="Equation.3">
                  <p:embed/>
                </p:oleObj>
              </mc:Choice>
              <mc:Fallback>
                <p:oleObj name="Equation" r:id="rId10" imgW="3314700" imgH="266700" progId="Equation.3">
                  <p:embed/>
                  <p:pic>
                    <p:nvPicPr>
                      <p:cNvPr id="3072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1400" y="3083218"/>
                        <a:ext cx="5432195" cy="4371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1779370"/>
              </p:ext>
            </p:extLst>
          </p:nvPr>
        </p:nvGraphicFramePr>
        <p:xfrm>
          <a:off x="6127870" y="3539416"/>
          <a:ext cx="2098171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9" name="Equation" r:id="rId12" imgW="1409700" imgH="419100" progId="Equation.3">
                  <p:embed/>
                </p:oleObj>
              </mc:Choice>
              <mc:Fallback>
                <p:oleObj name="Equation" r:id="rId12" imgW="1409700" imgH="419100" progId="Equation.3">
                  <p:embed/>
                  <p:pic>
                    <p:nvPicPr>
                      <p:cNvPr id="3073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870" y="3539416"/>
                        <a:ext cx="2098171" cy="623888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3054348"/>
              </p:ext>
            </p:extLst>
          </p:nvPr>
        </p:nvGraphicFramePr>
        <p:xfrm>
          <a:off x="1767008" y="4195054"/>
          <a:ext cx="774700" cy="26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0" name="Equation" r:id="rId14" imgW="622030" imgH="215806" progId="Equation.3">
                  <p:embed/>
                </p:oleObj>
              </mc:Choice>
              <mc:Fallback>
                <p:oleObj name="Equation" r:id="rId14" imgW="622030" imgH="215806" progId="Equation.3">
                  <p:embed/>
                  <p:pic>
                    <p:nvPicPr>
                      <p:cNvPr id="3073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7008" y="4195054"/>
                        <a:ext cx="774700" cy="268287"/>
                      </a:xfrm>
                      <a:prstGeom prst="rect">
                        <a:avLst/>
                      </a:prstGeom>
                      <a:solidFill>
                        <a:schemeClr val="accent3">
                          <a:lumMod val="95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963715"/>
              </p:ext>
            </p:extLst>
          </p:nvPr>
        </p:nvGraphicFramePr>
        <p:xfrm>
          <a:off x="4070470" y="4085516"/>
          <a:ext cx="2057400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1" name="Equation" r:id="rId16" imgW="1726451" imgH="406224" progId="Equation.3">
                  <p:embed/>
                </p:oleObj>
              </mc:Choice>
              <mc:Fallback>
                <p:oleObj name="Equation" r:id="rId16" imgW="1726451" imgH="406224" progId="Equation.3">
                  <p:embed/>
                  <p:pic>
                    <p:nvPicPr>
                      <p:cNvPr id="30732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0470" y="4085516"/>
                        <a:ext cx="2057400" cy="484188"/>
                      </a:xfrm>
                      <a:prstGeom prst="rect">
                        <a:avLst/>
                      </a:prstGeom>
                      <a:solidFill>
                        <a:schemeClr val="accent3">
                          <a:lumMod val="95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070071"/>
              </p:ext>
            </p:extLst>
          </p:nvPr>
        </p:nvGraphicFramePr>
        <p:xfrm>
          <a:off x="2919533" y="4085516"/>
          <a:ext cx="1079500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2" name="Equation" r:id="rId18" imgW="926698" imgH="406224" progId="Equation.3">
                  <p:embed/>
                </p:oleObj>
              </mc:Choice>
              <mc:Fallback>
                <p:oleObj name="Equation" r:id="rId18" imgW="926698" imgH="406224" progId="Equation.3">
                  <p:embed/>
                  <p:pic>
                    <p:nvPicPr>
                      <p:cNvPr id="30733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533" y="4085516"/>
                        <a:ext cx="1079500" cy="47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43"/>
          <p:cNvSpPr>
            <a:spLocks noChangeArrowheads="1"/>
          </p:cNvSpPr>
          <p:nvPr/>
        </p:nvSpPr>
        <p:spPr bwMode="auto">
          <a:xfrm>
            <a:off x="273170" y="2662909"/>
            <a:ext cx="33924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err="1"/>
              <a:t>Chiziqdagi</a:t>
            </a:r>
            <a:r>
              <a:rPr lang="en-US" altLang="en-US" dirty="0"/>
              <a:t> </a:t>
            </a:r>
            <a:r>
              <a:rPr lang="en-US" altLang="en-US" dirty="0" err="1"/>
              <a:t>umumiy</a:t>
            </a:r>
            <a:r>
              <a:rPr lang="en-US" altLang="en-US" dirty="0"/>
              <a:t> </a:t>
            </a:r>
            <a:r>
              <a:rPr lang="en-US" altLang="en-US" dirty="0" err="1"/>
              <a:t>kuchlanish</a:t>
            </a:r>
            <a:r>
              <a:rPr lang="en-US" altLang="en-US" dirty="0"/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Object 10"/>
              <p:cNvSpPr txBox="1">
                <a:spLocks/>
              </p:cNvSpPr>
              <p:nvPr/>
            </p:nvSpPr>
            <p:spPr bwMode="auto">
              <a:xfrm>
                <a:off x="500182" y="3541001"/>
                <a:ext cx="4918076" cy="52387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bar>
                      <m:barPr>
                        <m:ctrlPr>
                          <a:rPr lang="en-US" sz="24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bar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bar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)=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𝐴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𝑗𝑘𝑧</m:t>
                        </m:r>
                      </m:sup>
                    </m:sSup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𝐴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𝑗𝑘𝑧</m:t>
                        </m:r>
                      </m:sup>
                    </m:sSup>
                  </m:oMath>
                </a14:m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=2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𝐴</m:t>
                    </m:r>
                    <m:func>
                      <m:func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func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endParaRPr lang="en-US" sz="1800" dirty="0">
                  <a:solidFill>
                    <a:srgbClr val="000000"/>
                  </a:solidFill>
                  <a:latin typeface="Verdana" panose="020B0604030504040204" pitchFamily="34" charset="0"/>
                </a:endParaRPr>
              </a:p>
              <a:p>
                <a:pPr>
                  <a:buFont typeface="Arial" panose="020B0604020202020204" pitchFamily="34" charset="0"/>
                  <a:buNone/>
                </a:pPr>
                <a:endParaRPr lang="en-US" sz="1800" i="1" dirty="0"/>
              </a:p>
            </p:txBody>
          </p:sp>
        </mc:Choice>
        <mc:Fallback xmlns="">
          <p:sp>
            <p:nvSpPr>
              <p:cNvPr id="21" name="Object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00182" y="3541001"/>
                <a:ext cx="4918076" cy="523877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 Box 61"/>
          <p:cNvSpPr txBox="1">
            <a:spLocks noChangeArrowheads="1"/>
          </p:cNvSpPr>
          <p:nvPr/>
        </p:nvSpPr>
        <p:spPr bwMode="auto">
          <a:xfrm>
            <a:off x="2535358" y="4139491"/>
            <a:ext cx="3857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/>
              <a:t>at</a:t>
            </a:r>
          </a:p>
        </p:txBody>
      </p:sp>
      <p:sp>
        <p:nvSpPr>
          <p:cNvPr id="23" name="Text Box 62"/>
          <p:cNvSpPr txBox="1">
            <a:spLocks noChangeArrowheads="1"/>
          </p:cNvSpPr>
          <p:nvPr/>
        </p:nvSpPr>
        <p:spPr bwMode="auto">
          <a:xfrm>
            <a:off x="1416170" y="4555253"/>
            <a:ext cx="191110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err="1" smtClean="0"/>
              <a:t>Oniy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kuchlanish</a:t>
            </a:r>
            <a:r>
              <a:rPr lang="en-US" altLang="en-US" dirty="0" smtClean="0"/>
              <a:t>:</a:t>
            </a:r>
            <a:endParaRPr lang="en-US" altLang="en-US" dirty="0"/>
          </a:p>
        </p:txBody>
      </p:sp>
      <p:graphicFrame>
        <p:nvGraphicFramePr>
          <p:cNvPr id="24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2737022"/>
              </p:ext>
            </p:extLst>
          </p:nvPr>
        </p:nvGraphicFramePr>
        <p:xfrm>
          <a:off x="3413245" y="4579229"/>
          <a:ext cx="4563988" cy="3655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3" name="Equation" r:id="rId21" imgW="2857500" imgH="228600" progId="Equation.3">
                  <p:embed/>
                </p:oleObj>
              </mc:Choice>
              <mc:Fallback>
                <p:oleObj name="Equation" r:id="rId21" imgW="2857500" imgH="228600" progId="Equation.3">
                  <p:embed/>
                  <p:pic>
                    <p:nvPicPr>
                      <p:cNvPr id="30739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3245" y="4579229"/>
                        <a:ext cx="4563988" cy="36554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 Box 64"/>
          <p:cNvSpPr txBox="1">
            <a:spLocks noChangeArrowheads="1"/>
          </p:cNvSpPr>
          <p:nvPr/>
        </p:nvSpPr>
        <p:spPr bwMode="auto">
          <a:xfrm>
            <a:off x="285870" y="5018966"/>
            <a:ext cx="4032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/>
              <a:t>At</a:t>
            </a:r>
          </a:p>
        </p:txBody>
      </p:sp>
      <p:graphicFrame>
        <p:nvGraphicFramePr>
          <p:cNvPr id="26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2558313"/>
              </p:ext>
            </p:extLst>
          </p:nvPr>
        </p:nvGraphicFramePr>
        <p:xfrm>
          <a:off x="670045" y="4963404"/>
          <a:ext cx="1100138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4" name="Equation" r:id="rId23" imgW="926698" imgH="406224" progId="Equation.3">
                  <p:embed/>
                </p:oleObj>
              </mc:Choice>
              <mc:Fallback>
                <p:oleObj name="Equation" r:id="rId23" imgW="926698" imgH="406224" progId="Equation.3">
                  <p:embed/>
                  <p:pic>
                    <p:nvPicPr>
                      <p:cNvPr id="30741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045" y="4963404"/>
                        <a:ext cx="1100138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6487817"/>
              </p:ext>
            </p:extLst>
          </p:nvPr>
        </p:nvGraphicFramePr>
        <p:xfrm>
          <a:off x="1820983" y="5018966"/>
          <a:ext cx="960437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5" name="Equation" r:id="rId24" imgW="761669" imgH="215806" progId="Equation.3">
                  <p:embed/>
                </p:oleObj>
              </mc:Choice>
              <mc:Fallback>
                <p:oleObj name="Equation" r:id="rId24" imgW="761669" imgH="215806" progId="Equation.3">
                  <p:embed/>
                  <p:pic>
                    <p:nvPicPr>
                      <p:cNvPr id="30742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0983" y="5018966"/>
                        <a:ext cx="960437" cy="271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 Box 67"/>
          <p:cNvSpPr txBox="1">
            <a:spLocks noChangeArrowheads="1"/>
          </p:cNvSpPr>
          <p:nvPr/>
        </p:nvSpPr>
        <p:spPr bwMode="auto">
          <a:xfrm>
            <a:off x="2754433" y="4963404"/>
            <a:ext cx="12073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u="sng" dirty="0" err="1" smtClean="0">
                <a:solidFill>
                  <a:srgbClr val="C00000"/>
                </a:solidFill>
              </a:rPr>
              <a:t>Har</a:t>
            </a:r>
            <a:r>
              <a:rPr lang="en-US" altLang="en-US" u="sng" dirty="0" smtClean="0">
                <a:solidFill>
                  <a:srgbClr val="C00000"/>
                </a:solidFill>
              </a:rPr>
              <a:t> </a:t>
            </a:r>
            <a:r>
              <a:rPr lang="en-US" altLang="en-US" u="sng" dirty="0" err="1" smtClean="0">
                <a:solidFill>
                  <a:srgbClr val="C00000"/>
                </a:solidFill>
              </a:rPr>
              <a:t>doim</a:t>
            </a:r>
            <a:r>
              <a:rPr lang="en-US" altLang="en-US" dirty="0" smtClean="0"/>
              <a:t>.</a:t>
            </a:r>
            <a:endParaRPr lang="en-US" altLang="en-US" dirty="0"/>
          </a:p>
        </p:txBody>
      </p:sp>
      <p:sp>
        <p:nvSpPr>
          <p:cNvPr id="29" name="Text Box 68"/>
          <p:cNvSpPr txBox="1">
            <a:spLocks noChangeArrowheads="1"/>
          </p:cNvSpPr>
          <p:nvPr/>
        </p:nvSpPr>
        <p:spPr bwMode="auto">
          <a:xfrm>
            <a:off x="285870" y="5408457"/>
            <a:ext cx="8534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200" dirty="0" err="1">
                <a:solidFill>
                  <a:schemeClr val="accent2"/>
                </a:solidFill>
              </a:rPr>
              <a:t>Umumiy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kuchlanish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qarama-qarshi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yo'nalishda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harakatlanadigan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teng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amplitudali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ikkita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to'lqinning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yig'indisidir</a:t>
            </a:r>
            <a:r>
              <a:rPr lang="en-US" altLang="en-US" sz="1200" dirty="0">
                <a:solidFill>
                  <a:schemeClr val="accent2"/>
                </a:solidFill>
              </a:rPr>
              <a:t>. </a:t>
            </a:r>
            <a:r>
              <a:rPr lang="en-US" altLang="en-US" sz="1200" dirty="0" err="1">
                <a:solidFill>
                  <a:schemeClr val="accent2"/>
                </a:solidFill>
              </a:rPr>
              <a:t>Nol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umumiy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kuchlanish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pozitsiyalari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to'xtamaydi</a:t>
            </a:r>
            <a:r>
              <a:rPr lang="en-US" altLang="en-US" sz="1200" dirty="0">
                <a:solidFill>
                  <a:schemeClr val="accent2"/>
                </a:solidFill>
              </a:rPr>
              <a:t>. </a:t>
            </a:r>
            <a:r>
              <a:rPr lang="en-US" altLang="en-US" sz="1200" dirty="0" err="1">
                <a:solidFill>
                  <a:schemeClr val="accent2"/>
                </a:solidFill>
              </a:rPr>
              <a:t>Ushbu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hodisa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doimiy</a:t>
            </a:r>
            <a:r>
              <a:rPr lang="en-US" altLang="en-US" sz="1200" dirty="0">
                <a:solidFill>
                  <a:schemeClr val="accent2"/>
                </a:solidFill>
              </a:rPr>
              <a:t> </a:t>
            </a:r>
            <a:r>
              <a:rPr lang="en-US" altLang="en-US" sz="1200" dirty="0" err="1">
                <a:solidFill>
                  <a:schemeClr val="accent2"/>
                </a:solidFill>
              </a:rPr>
              <a:t>to'lqin</a:t>
            </a:r>
            <a:r>
              <a:rPr lang="en-US" altLang="en-US" sz="1200" dirty="0">
                <a:solidFill>
                  <a:schemeClr val="accent2"/>
                </a:solidFill>
              </a:rPr>
              <a:t> deb </a:t>
            </a:r>
            <a:r>
              <a:rPr lang="en-US" altLang="en-US" sz="1200" dirty="0" err="1">
                <a:solidFill>
                  <a:schemeClr val="accent2"/>
                </a:solidFill>
              </a:rPr>
              <a:t>ataladi</a:t>
            </a:r>
            <a:r>
              <a:rPr lang="en-US" altLang="en-US" sz="1200" dirty="0" smtClean="0"/>
              <a:t>.</a:t>
            </a:r>
            <a:endParaRPr lang="en-US" altLang="en-US" sz="1200" dirty="0"/>
          </a:p>
        </p:txBody>
      </p:sp>
      <p:sp>
        <p:nvSpPr>
          <p:cNvPr id="30" name="Text Box 69"/>
          <p:cNvSpPr txBox="1">
            <a:spLocks noChangeArrowheads="1"/>
          </p:cNvSpPr>
          <p:nvPr/>
        </p:nvSpPr>
        <p:spPr bwMode="auto">
          <a:xfrm>
            <a:off x="285870" y="5998588"/>
            <a:ext cx="433926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err="1"/>
              <a:t>Bitta</a:t>
            </a:r>
            <a:r>
              <a:rPr lang="en-US" altLang="en-US" dirty="0"/>
              <a:t> </a:t>
            </a:r>
            <a:r>
              <a:rPr lang="en-US" altLang="en-US" dirty="0" err="1"/>
              <a:t>harakatlanuvchi</a:t>
            </a:r>
            <a:r>
              <a:rPr lang="en-US" altLang="en-US" dirty="0"/>
              <a:t> </a:t>
            </a:r>
            <a:r>
              <a:rPr lang="en-US" altLang="en-US" dirty="0" err="1"/>
              <a:t>to'lqin</a:t>
            </a:r>
            <a:r>
              <a:rPr lang="en-US" altLang="en-US" dirty="0"/>
              <a:t> </a:t>
            </a:r>
            <a:r>
              <a:rPr lang="en-US" altLang="en-US" dirty="0" err="1"/>
              <a:t>holatida</a:t>
            </a:r>
            <a:r>
              <a:rPr lang="en-US" altLang="en-US" dirty="0"/>
              <a:t>,    </a:t>
            </a:r>
          </a:p>
        </p:txBody>
      </p:sp>
      <p:graphicFrame>
        <p:nvGraphicFramePr>
          <p:cNvPr id="31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2551604"/>
              </p:ext>
            </p:extLst>
          </p:nvPr>
        </p:nvGraphicFramePr>
        <p:xfrm>
          <a:off x="4692770" y="5990651"/>
          <a:ext cx="2587409" cy="3308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6" name="Equation" r:id="rId26" imgW="1688367" imgH="215806" progId="Equation.3">
                  <p:embed/>
                </p:oleObj>
              </mc:Choice>
              <mc:Fallback>
                <p:oleObj name="Equation" r:id="rId26" imgW="1688367" imgH="215806" progId="Equation.3">
                  <p:embed/>
                  <p:pic>
                    <p:nvPicPr>
                      <p:cNvPr id="3074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2770" y="5990651"/>
                        <a:ext cx="2587409" cy="330861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C0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Text Box 72"/>
          <p:cNvSpPr txBox="1">
            <a:spLocks noChangeArrowheads="1"/>
          </p:cNvSpPr>
          <p:nvPr/>
        </p:nvSpPr>
        <p:spPr bwMode="auto">
          <a:xfrm>
            <a:off x="7176955" y="5982958"/>
            <a:ext cx="14628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, </a:t>
            </a:r>
          </a:p>
        </p:txBody>
      </p:sp>
      <p:sp>
        <p:nvSpPr>
          <p:cNvPr id="33" name="Text Box 74"/>
          <p:cNvSpPr txBox="1">
            <a:spLocks noChangeArrowheads="1"/>
          </p:cNvSpPr>
          <p:nvPr/>
        </p:nvSpPr>
        <p:spPr bwMode="auto">
          <a:xfrm>
            <a:off x="285870" y="6273225"/>
            <a:ext cx="85217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 err="1"/>
              <a:t>kuchlanish</a:t>
            </a:r>
            <a:r>
              <a:rPr lang="en-US" altLang="en-US" dirty="0"/>
              <a:t> </a:t>
            </a:r>
            <a:r>
              <a:rPr lang="en-US" altLang="en-US" dirty="0" err="1"/>
              <a:t>yo'qolgan</a:t>
            </a:r>
            <a:r>
              <a:rPr lang="en-US" altLang="en-US" dirty="0"/>
              <a:t> </a:t>
            </a:r>
            <a:r>
              <a:rPr lang="en-US" altLang="en-US" dirty="0" err="1"/>
              <a:t>pozitsiyalar</a:t>
            </a:r>
            <a:r>
              <a:rPr lang="en-US" altLang="en-US" dirty="0"/>
              <a:t> </a:t>
            </a:r>
            <a:r>
              <a:rPr lang="en-US" altLang="en-US" dirty="0" err="1"/>
              <a:t>mavjud</a:t>
            </a:r>
            <a:r>
              <a:rPr lang="en-US" altLang="en-US" dirty="0"/>
              <a:t>, ammo </a:t>
            </a:r>
            <a:r>
              <a:rPr lang="en-US" altLang="en-US" dirty="0" err="1"/>
              <a:t>bu</a:t>
            </a:r>
            <a:r>
              <a:rPr lang="en-US" altLang="en-US" dirty="0"/>
              <a:t> </a:t>
            </a:r>
            <a:r>
              <a:rPr lang="en-US" altLang="en-US" dirty="0" err="1"/>
              <a:t>pozitsiyalar</a:t>
            </a:r>
            <a:r>
              <a:rPr lang="en-US" altLang="en-US" dirty="0"/>
              <a:t> </a:t>
            </a:r>
            <a:r>
              <a:rPr lang="en-US" altLang="en-US" dirty="0" err="1"/>
              <a:t>bir</a:t>
            </a:r>
            <a:r>
              <a:rPr lang="en-US" altLang="en-US" dirty="0"/>
              <a:t> </a:t>
            </a:r>
            <a:r>
              <a:rPr lang="en-US" altLang="en-US" dirty="0" err="1"/>
              <a:t>joyda</a:t>
            </a:r>
            <a:r>
              <a:rPr lang="en-US" altLang="en-US" dirty="0"/>
              <a:t> </a:t>
            </a:r>
            <a:r>
              <a:rPr lang="en-US" altLang="en-US" dirty="0" err="1"/>
              <a:t>turmaydi</a:t>
            </a:r>
            <a:r>
              <a:rPr lang="en-US" altLang="en-US" dirty="0"/>
              <a:t>; </a:t>
            </a:r>
            <a:r>
              <a:rPr lang="en-US" altLang="en-US" dirty="0" err="1"/>
              <a:t>ular</a:t>
            </a:r>
            <a:r>
              <a:rPr lang="en-US" altLang="en-US" dirty="0"/>
              <a:t> </a:t>
            </a:r>
            <a:r>
              <a:rPr lang="en-US" altLang="en-US" dirty="0" smtClean="0"/>
              <a:t>             </a:t>
            </a:r>
            <a:r>
              <a:rPr lang="en-US" altLang="en-US" dirty="0" err="1"/>
              <a:t>to'lqinining</a:t>
            </a:r>
            <a:r>
              <a:rPr lang="en-US" altLang="en-US" dirty="0"/>
              <a:t> </a:t>
            </a:r>
            <a:r>
              <a:rPr lang="en-US" altLang="en-US" dirty="0" err="1"/>
              <a:t>faza</a:t>
            </a:r>
            <a:r>
              <a:rPr lang="en-US" altLang="en-US" dirty="0"/>
              <a:t> </a:t>
            </a:r>
            <a:r>
              <a:rPr lang="en-US" altLang="en-US" dirty="0" err="1"/>
              <a:t>tezligida</a:t>
            </a:r>
            <a:r>
              <a:rPr lang="en-US" altLang="en-US" dirty="0"/>
              <a:t> </a:t>
            </a:r>
            <a:r>
              <a:rPr lang="en-US" altLang="en-US" dirty="0" err="1"/>
              <a:t>harakat</a:t>
            </a:r>
            <a:r>
              <a:rPr lang="en-US" altLang="en-US" dirty="0"/>
              <a:t> </a:t>
            </a:r>
            <a:r>
              <a:rPr lang="en-US" altLang="en-US" dirty="0" err="1"/>
              <a:t>qiladilar</a:t>
            </a:r>
            <a:endParaRPr lang="en-US" altLang="en-US" dirty="0"/>
          </a:p>
        </p:txBody>
      </p:sp>
      <p:graphicFrame>
        <p:nvGraphicFramePr>
          <p:cNvPr id="34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5837754"/>
              </p:ext>
            </p:extLst>
          </p:nvPr>
        </p:nvGraphicFramePr>
        <p:xfrm>
          <a:off x="1969414" y="6594074"/>
          <a:ext cx="822325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7" name="Equation" r:id="rId28" imgW="672808" imgH="203112" progId="Equation.3">
                  <p:embed/>
                </p:oleObj>
              </mc:Choice>
              <mc:Fallback>
                <p:oleObj name="Equation" r:id="rId28" imgW="672808" imgH="203112" progId="Equation.3">
                  <p:embed/>
                  <p:pic>
                    <p:nvPicPr>
                      <p:cNvPr id="30751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9414" y="6594074"/>
                        <a:ext cx="822325" cy="247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3875206" y="3569163"/>
            <a:ext cx="1503364" cy="47307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6064370" y="4569704"/>
            <a:ext cx="1916037" cy="36554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58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Reflektsiya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uzatish</a:t>
            </a:r>
            <a:endParaRPr lang="en-US" dirty="0"/>
          </a:p>
        </p:txBody>
      </p:sp>
      <p:graphicFrame>
        <p:nvGraphicFramePr>
          <p:cNvPr id="10" name="Object 2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849739184"/>
              </p:ext>
            </p:extLst>
          </p:nvPr>
        </p:nvGraphicFramePr>
        <p:xfrm>
          <a:off x="3521924" y="1966455"/>
          <a:ext cx="1460500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30" name="Equation" r:id="rId4" imgW="1294838" imgH="444307" progId="Equation.3">
                  <p:embed/>
                </p:oleObj>
              </mc:Choice>
              <mc:Fallback>
                <p:oleObj name="Equation" r:id="rId4" imgW="1294838" imgH="444307" progId="Equation.3">
                  <p:embed/>
                  <p:pic>
                    <p:nvPicPr>
                      <p:cNvPr id="31748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1924" y="1966455"/>
                        <a:ext cx="1460500" cy="50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4282284147"/>
              </p:ext>
            </p:extLst>
          </p:nvPr>
        </p:nvGraphicFramePr>
        <p:xfrm>
          <a:off x="505723" y="2877263"/>
          <a:ext cx="4698444" cy="4306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31" name="Equation" r:id="rId6" imgW="2489200" imgH="228600" progId="Equation.3">
                  <p:embed/>
                </p:oleObj>
              </mc:Choice>
              <mc:Fallback>
                <p:oleObj name="Equation" r:id="rId6" imgW="2489200" imgH="228600" progId="Equation.3">
                  <p:embed/>
                  <p:pic>
                    <p:nvPicPr>
                      <p:cNvPr id="31749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723" y="2877263"/>
                        <a:ext cx="4698444" cy="430634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643350688"/>
              </p:ext>
            </p:extLst>
          </p:nvPr>
        </p:nvGraphicFramePr>
        <p:xfrm>
          <a:off x="5750346" y="3978016"/>
          <a:ext cx="935038" cy="827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32" name="Equation" r:id="rId8" imgW="774360" imgH="685800" progId="Equation.3">
                  <p:embed/>
                </p:oleObj>
              </mc:Choice>
              <mc:Fallback>
                <p:oleObj name="Equation" r:id="rId8" imgW="774360" imgH="685800" progId="Equation.3">
                  <p:embed/>
                  <p:pic>
                    <p:nvPicPr>
                      <p:cNvPr id="31750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50346" y="3978016"/>
                        <a:ext cx="935038" cy="827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0742961"/>
              </p:ext>
            </p:extLst>
          </p:nvPr>
        </p:nvGraphicFramePr>
        <p:xfrm>
          <a:off x="4270144" y="4223828"/>
          <a:ext cx="1042987" cy="52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33" name="Equation" r:id="rId10" imgW="863225" imgH="431613" progId="Equation.3">
                  <p:embed/>
                </p:oleObj>
              </mc:Choice>
              <mc:Fallback>
                <p:oleObj name="Equation" r:id="rId10" imgW="863225" imgH="431613" progId="Equation.3">
                  <p:embed/>
                  <p:pic>
                    <p:nvPicPr>
                      <p:cNvPr id="3175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0144" y="4223828"/>
                        <a:ext cx="1042987" cy="522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4009341"/>
              </p:ext>
            </p:extLst>
          </p:nvPr>
        </p:nvGraphicFramePr>
        <p:xfrm>
          <a:off x="2073483" y="5301137"/>
          <a:ext cx="709612" cy="290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34" name="Equation" r:id="rId12" imgW="558800" imgH="228600" progId="Equation.3">
                  <p:embed/>
                </p:oleObj>
              </mc:Choice>
              <mc:Fallback>
                <p:oleObj name="Equation" r:id="rId12" imgW="558800" imgH="228600" progId="Equation.3">
                  <p:embed/>
                  <p:pic>
                    <p:nvPicPr>
                      <p:cNvPr id="3175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3483" y="5301137"/>
                        <a:ext cx="709612" cy="290512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C0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1351176"/>
              </p:ext>
            </p:extLst>
          </p:nvPr>
        </p:nvGraphicFramePr>
        <p:xfrm>
          <a:off x="3841652" y="5964468"/>
          <a:ext cx="657225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35" name="Equation" r:id="rId14" imgW="482391" imgH="228501" progId="Equation.3">
                  <p:embed/>
                </p:oleObj>
              </mc:Choice>
              <mc:Fallback>
                <p:oleObj name="Equation" r:id="rId14" imgW="482391" imgH="228501" progId="Equation.3">
                  <p:embed/>
                  <p:pic>
                    <p:nvPicPr>
                      <p:cNvPr id="3175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1652" y="5964468"/>
                        <a:ext cx="657225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4445741"/>
              </p:ext>
            </p:extLst>
          </p:nvPr>
        </p:nvGraphicFramePr>
        <p:xfrm>
          <a:off x="786710" y="2157591"/>
          <a:ext cx="549275" cy="239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36" name="Equation" r:id="rId16" imgW="494870" imgH="215713" progId="Equation.3">
                  <p:embed/>
                </p:oleObj>
              </mc:Choice>
              <mc:Fallback>
                <p:oleObj name="Equation" r:id="rId16" imgW="494870" imgH="215713" progId="Equation.3">
                  <p:embed/>
                  <p:pic>
                    <p:nvPicPr>
                      <p:cNvPr id="3175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6710" y="2157591"/>
                        <a:ext cx="549275" cy="239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1367506"/>
              </p:ext>
            </p:extLst>
          </p:nvPr>
        </p:nvGraphicFramePr>
        <p:xfrm>
          <a:off x="1597101" y="4409433"/>
          <a:ext cx="1262062" cy="287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37" name="Equation" r:id="rId18" imgW="1002865" imgH="228501" progId="Equation.3">
                  <p:embed/>
                </p:oleObj>
              </mc:Choice>
              <mc:Fallback>
                <p:oleObj name="Equation" r:id="rId18" imgW="1002865" imgH="228501" progId="Equation.3">
                  <p:embed/>
                  <p:pic>
                    <p:nvPicPr>
                      <p:cNvPr id="3175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7101" y="4409433"/>
                        <a:ext cx="1262062" cy="287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7677412"/>
              </p:ext>
            </p:extLst>
          </p:nvPr>
        </p:nvGraphicFramePr>
        <p:xfrm>
          <a:off x="5781235" y="2617204"/>
          <a:ext cx="2629566" cy="8529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38" name="Equation" r:id="rId20" imgW="1371600" imgH="444500" progId="Equation.3">
                  <p:embed/>
                </p:oleObj>
              </mc:Choice>
              <mc:Fallback>
                <p:oleObj name="Equation" r:id="rId20" imgW="1371600" imgH="444500" progId="Equation.3">
                  <p:embed/>
                  <p:pic>
                    <p:nvPicPr>
                      <p:cNvPr id="31756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1235" y="2617204"/>
                        <a:ext cx="2629566" cy="852904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2192402"/>
              </p:ext>
            </p:extLst>
          </p:nvPr>
        </p:nvGraphicFramePr>
        <p:xfrm>
          <a:off x="4073385" y="3550113"/>
          <a:ext cx="65722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39" name="Equation" r:id="rId22" imgW="520474" imgH="393529" progId="Equation.3">
                  <p:embed/>
                </p:oleObj>
              </mc:Choice>
              <mc:Fallback>
                <p:oleObj name="Equation" r:id="rId22" imgW="520474" imgH="393529" progId="Equation.3">
                  <p:embed/>
                  <p:pic>
                    <p:nvPicPr>
                      <p:cNvPr id="31757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3385" y="3550113"/>
                        <a:ext cx="657225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 Box 47"/>
          <p:cNvSpPr txBox="1">
            <a:spLocks noChangeArrowheads="1"/>
          </p:cNvSpPr>
          <p:nvPr/>
        </p:nvSpPr>
        <p:spPr bwMode="auto">
          <a:xfrm>
            <a:off x="69011" y="2106663"/>
            <a:ext cx="71769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 smtClean="0"/>
              <a:t>Agar            </a:t>
            </a:r>
            <a:endParaRPr lang="en-US" altLang="en-US" dirty="0"/>
          </a:p>
        </p:txBody>
      </p:sp>
      <p:sp>
        <p:nvSpPr>
          <p:cNvPr id="21" name="Text Box 48"/>
          <p:cNvSpPr txBox="1">
            <a:spLocks noChangeArrowheads="1"/>
          </p:cNvSpPr>
          <p:nvPr/>
        </p:nvSpPr>
        <p:spPr bwMode="auto">
          <a:xfrm>
            <a:off x="1288022" y="2108702"/>
            <a:ext cx="221106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dirty="0" smtClean="0"/>
              <a:t>(</a:t>
            </a:r>
            <a:r>
              <a:rPr lang="en-US" altLang="en-US" sz="1200" b="1" u="sng" dirty="0" err="1" smtClean="0">
                <a:solidFill>
                  <a:schemeClr val="accent2"/>
                </a:solidFill>
                <a:highlight>
                  <a:srgbClr val="FFFF00"/>
                </a:highlight>
              </a:rPr>
              <a:t>qisqa</a:t>
            </a:r>
            <a:r>
              <a:rPr lang="en-US" altLang="en-US" sz="1200" b="1" u="sng" dirty="0" smtClean="0">
                <a:solidFill>
                  <a:schemeClr val="accent2"/>
                </a:solidFill>
                <a:highlight>
                  <a:srgbClr val="FFFF00"/>
                </a:highlight>
              </a:rPr>
              <a:t> </a:t>
            </a:r>
            <a:r>
              <a:rPr lang="en-US" altLang="en-US" sz="1200" b="1" u="sng" dirty="0" err="1" smtClean="0">
                <a:solidFill>
                  <a:schemeClr val="accent2"/>
                </a:solidFill>
                <a:highlight>
                  <a:srgbClr val="FFFF00"/>
                </a:highlight>
              </a:rPr>
              <a:t>tutashuv</a:t>
            </a:r>
            <a:r>
              <a:rPr lang="en-US" altLang="en-US" sz="1200" dirty="0" smtClean="0"/>
              <a:t>) </a:t>
            </a:r>
            <a:r>
              <a:rPr lang="en-US" altLang="en-US" sz="1200" dirty="0" err="1" smtClean="0"/>
              <a:t>bo’lsa</a:t>
            </a:r>
            <a:r>
              <a:rPr lang="en-US" altLang="en-US" sz="1200" dirty="0" smtClean="0"/>
              <a:t>,</a:t>
            </a:r>
            <a:endParaRPr lang="en-US" altLang="en-US" sz="1200" dirty="0"/>
          </a:p>
        </p:txBody>
      </p:sp>
      <p:sp>
        <p:nvSpPr>
          <p:cNvPr id="22" name="Text Box 49"/>
          <p:cNvSpPr txBox="1">
            <a:spLocks noChangeArrowheads="1"/>
          </p:cNvSpPr>
          <p:nvPr/>
        </p:nvSpPr>
        <p:spPr bwMode="auto">
          <a:xfrm>
            <a:off x="5099778" y="2013251"/>
            <a:ext cx="42588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err="1" smtClean="0"/>
              <a:t>va</a:t>
            </a:r>
            <a:endParaRPr lang="en-US" altLang="en-US" dirty="0"/>
          </a:p>
        </p:txBody>
      </p:sp>
      <p:sp>
        <p:nvSpPr>
          <p:cNvPr id="23" name="Text Box 50"/>
          <p:cNvSpPr txBox="1">
            <a:spLocks noChangeArrowheads="1"/>
          </p:cNvSpPr>
          <p:nvPr/>
        </p:nvSpPr>
        <p:spPr bwMode="auto">
          <a:xfrm>
            <a:off x="324687" y="3632318"/>
            <a:ext cx="60684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Yana </a:t>
            </a:r>
            <a:r>
              <a:rPr lang="en-US" altLang="en-US" dirty="0" err="1"/>
              <a:t>bizda</a:t>
            </a:r>
            <a:r>
              <a:rPr lang="en-US" altLang="en-US" dirty="0"/>
              <a:t> </a:t>
            </a:r>
            <a:r>
              <a:rPr lang="en-US" altLang="en-US" dirty="0" err="1"/>
              <a:t>doimiy</a:t>
            </a:r>
            <a:r>
              <a:rPr lang="en-US" altLang="en-US" dirty="0"/>
              <a:t> </a:t>
            </a:r>
            <a:r>
              <a:rPr lang="en-US" altLang="en-US" dirty="0" err="1"/>
              <a:t>to'lqin</a:t>
            </a:r>
            <a:r>
              <a:rPr lang="en-US" altLang="en-US" dirty="0"/>
              <a:t> </a:t>
            </a:r>
            <a:r>
              <a:rPr lang="en-US" altLang="en-US" dirty="0" err="1"/>
              <a:t>bor</a:t>
            </a:r>
            <a:r>
              <a:rPr lang="en-US" altLang="en-US" dirty="0"/>
              <a:t>, </a:t>
            </a:r>
            <a:r>
              <a:rPr lang="en-US" altLang="en-US" dirty="0" err="1"/>
              <a:t>lekin</a:t>
            </a:r>
            <a:r>
              <a:rPr lang="en-US" altLang="en-US" dirty="0"/>
              <a:t> </a:t>
            </a:r>
            <a:r>
              <a:rPr lang="en-US" altLang="en-US" dirty="0" smtClean="0"/>
              <a:t>          da </a:t>
            </a:r>
            <a:r>
              <a:rPr lang="en-US" altLang="en-US" dirty="0" err="1" smtClean="0"/>
              <a:t>nollar</a:t>
            </a:r>
            <a:r>
              <a:rPr lang="en-US" altLang="en-US" dirty="0" smtClean="0"/>
              <a:t> </a:t>
            </a:r>
            <a:r>
              <a:rPr lang="en-US" altLang="en-US" dirty="0" err="1"/>
              <a:t>bilan</a:t>
            </a:r>
            <a:endParaRPr lang="en-US" altLang="en-US" dirty="0"/>
          </a:p>
        </p:txBody>
      </p:sp>
      <p:sp>
        <p:nvSpPr>
          <p:cNvPr id="24" name="Text Box 52"/>
          <p:cNvSpPr txBox="1">
            <a:spLocks noChangeArrowheads="1"/>
          </p:cNvSpPr>
          <p:nvPr/>
        </p:nvSpPr>
        <p:spPr bwMode="auto">
          <a:xfrm>
            <a:off x="529354" y="4316697"/>
            <a:ext cx="1468514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 smtClean="0"/>
              <a:t>   Agar</a:t>
            </a:r>
            <a:endParaRPr lang="en-US" altLang="en-US" dirty="0"/>
          </a:p>
        </p:txBody>
      </p:sp>
      <p:sp>
        <p:nvSpPr>
          <p:cNvPr id="25" name="Text Box 53"/>
          <p:cNvSpPr txBox="1">
            <a:spLocks noChangeArrowheads="1"/>
          </p:cNvSpPr>
          <p:nvPr/>
        </p:nvSpPr>
        <p:spPr bwMode="auto">
          <a:xfrm>
            <a:off x="2842982" y="4346311"/>
            <a:ext cx="14271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/>
              <a:t>(</a:t>
            </a:r>
            <a:r>
              <a:rPr lang="en-US" altLang="en-US" b="1" dirty="0">
                <a:highlight>
                  <a:srgbClr val="FFFF00"/>
                </a:highlight>
              </a:rPr>
              <a:t>resistive</a:t>
            </a:r>
            <a:r>
              <a:rPr lang="en-US" altLang="en-US" dirty="0"/>
              <a:t>),</a:t>
            </a:r>
          </a:p>
        </p:txBody>
      </p:sp>
      <p:sp>
        <p:nvSpPr>
          <p:cNvPr id="26" name="Text Box 54"/>
          <p:cNvSpPr txBox="1">
            <a:spLocks noChangeArrowheads="1"/>
          </p:cNvSpPr>
          <p:nvPr/>
        </p:nvSpPr>
        <p:spPr bwMode="auto">
          <a:xfrm>
            <a:off x="324687" y="5255099"/>
            <a:ext cx="19063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err="1" smtClean="0"/>
              <a:t>Qachonki</a:t>
            </a:r>
            <a:r>
              <a:rPr lang="en-US" altLang="en-US" dirty="0" smtClean="0"/>
              <a:t> </a:t>
            </a:r>
            <a:r>
              <a:rPr lang="en-US" altLang="en-US" dirty="0"/>
              <a:t>n=1 (</a:t>
            </a:r>
          </a:p>
        </p:txBody>
      </p:sp>
      <p:sp>
        <p:nvSpPr>
          <p:cNvPr id="27" name="Text Box 55"/>
          <p:cNvSpPr txBox="1">
            <a:spLocks noChangeArrowheads="1"/>
          </p:cNvSpPr>
          <p:nvPr/>
        </p:nvSpPr>
        <p:spPr bwMode="auto">
          <a:xfrm>
            <a:off x="2707623" y="5251385"/>
            <a:ext cx="62898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smtClean="0"/>
              <a:t>), </a:t>
            </a:r>
            <a:r>
              <a:rPr lang="en-US" altLang="en-US" dirty="0" err="1" smtClean="0"/>
              <a:t>uzatish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liniyasi</a:t>
            </a:r>
            <a:r>
              <a:rPr lang="en-US" altLang="en-US" dirty="0"/>
              <a:t> </a:t>
            </a:r>
            <a:r>
              <a:rPr lang="en-US" altLang="en-US" dirty="0" err="1"/>
              <a:t>o'zining</a:t>
            </a:r>
            <a:r>
              <a:rPr lang="en-US" altLang="en-US" dirty="0"/>
              <a:t> </a:t>
            </a:r>
            <a:r>
              <a:rPr lang="en-US" altLang="en-US" dirty="0" err="1"/>
              <a:t>xarakterli</a:t>
            </a:r>
            <a:r>
              <a:rPr lang="en-US" altLang="en-US" dirty="0"/>
              <a:t> </a:t>
            </a:r>
            <a:r>
              <a:rPr lang="en-US" altLang="en-US" dirty="0" err="1"/>
              <a:t>empedansida</a:t>
            </a:r>
            <a:r>
              <a:rPr lang="en-US" altLang="en-US" dirty="0"/>
              <a:t> </a:t>
            </a:r>
            <a:r>
              <a:rPr lang="en-US" altLang="en-US" dirty="0" err="1"/>
              <a:t>tugaydi</a:t>
            </a:r>
            <a:r>
              <a:rPr lang="en-US" altLang="en-US" u="sng" dirty="0" smtClean="0"/>
              <a:t>)</a:t>
            </a:r>
            <a:r>
              <a:rPr lang="en-US" altLang="en-US" dirty="0" smtClean="0"/>
              <a:t>,</a:t>
            </a:r>
            <a:endParaRPr lang="en-US" altLang="en-US" dirty="0"/>
          </a:p>
        </p:txBody>
      </p:sp>
      <p:sp>
        <p:nvSpPr>
          <p:cNvPr id="28" name="Text Box 56"/>
          <p:cNvSpPr txBox="1">
            <a:spLocks noChangeArrowheads="1"/>
          </p:cNvSpPr>
          <p:nvPr/>
        </p:nvSpPr>
        <p:spPr bwMode="auto">
          <a:xfrm>
            <a:off x="598168" y="5945791"/>
            <a:ext cx="36766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 err="1"/>
              <a:t>aks</a:t>
            </a:r>
            <a:r>
              <a:rPr lang="en-US" altLang="en-US" dirty="0"/>
              <a:t> </a:t>
            </a:r>
            <a:r>
              <a:rPr lang="en-US" altLang="en-US" dirty="0" err="1"/>
              <a:t>ettirilgan</a:t>
            </a:r>
            <a:r>
              <a:rPr lang="en-US" altLang="en-US" dirty="0"/>
              <a:t> </a:t>
            </a:r>
            <a:r>
              <a:rPr lang="en-US" altLang="en-US" dirty="0" err="1"/>
              <a:t>to'lqin</a:t>
            </a:r>
            <a:r>
              <a:rPr lang="en-US" altLang="en-US" dirty="0"/>
              <a:t> </a:t>
            </a:r>
            <a:r>
              <a:rPr lang="en-US" altLang="en-US" dirty="0" err="1"/>
              <a:t>yo'qoladi</a:t>
            </a:r>
            <a:endParaRPr lang="en-US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3832433" y="5947005"/>
            <a:ext cx="699232" cy="36933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sz="1800" dirty="0"/>
          </a:p>
        </p:txBody>
      </p:sp>
      <p:sp>
        <p:nvSpPr>
          <p:cNvPr id="30" name="TextBox 29"/>
          <p:cNvSpPr txBox="1"/>
          <p:nvPr/>
        </p:nvSpPr>
        <p:spPr>
          <a:xfrm>
            <a:off x="3503302" y="1937610"/>
            <a:ext cx="1592263" cy="53657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786710" y="2085360"/>
            <a:ext cx="549276" cy="38417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78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5987347" y="2157724"/>
            <a:ext cx="1396512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200" b="1" dirty="0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Har qanday z da kuchlanish bir xil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MS PGothic" panose="020B0600070205080204" pitchFamily="34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Reflektsiya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uzatish</a:t>
            </a:r>
            <a:endParaRPr lang="en-US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2"/>
          <a:stretch/>
        </p:blipFill>
        <p:spPr>
          <a:xfrm>
            <a:off x="1662116" y="1906435"/>
            <a:ext cx="4287328" cy="487392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099286" y="2186520"/>
            <a:ext cx="967154" cy="338554"/>
          </a:xfrm>
          <a:prstGeom prst="rect">
            <a:avLst/>
          </a:prstGeom>
          <a:solidFill>
            <a:srgbClr val="FFFF00"/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Z</a:t>
            </a:r>
            <a:r>
              <a:rPr kumimoji="0" lang="en-US" sz="1600" b="0" i="0" u="none" strike="noStrike" kern="120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L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 = Z</a:t>
            </a:r>
            <a:r>
              <a:rPr kumimoji="0" lang="en-US" sz="1600" b="0" i="0" u="none" strike="noStrike" kern="1200" cap="none" spc="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092122" y="3328961"/>
            <a:ext cx="1186961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dirty="0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z=0 da </a:t>
            </a:r>
            <a:r>
              <a:rPr lang="en-US" sz="1200" b="1" dirty="0" err="1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kuchlanish</a:t>
            </a:r>
            <a:r>
              <a:rPr lang="en-US" sz="1200" b="1" dirty="0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 </a:t>
            </a:r>
            <a:r>
              <a:rPr lang="en-US" sz="1200" b="1" dirty="0" err="1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yo‘qoladi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MS PGothic" panose="020B0600070205080204" pitchFamily="34" charset="-128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111078" y="5034305"/>
            <a:ext cx="1378820" cy="6001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z=0 da </a:t>
            </a:r>
            <a:r>
              <a:rPr lang="en-US" sz="1100" b="1" dirty="0" err="1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kuchlanish</a:t>
            </a:r>
            <a:r>
              <a:rPr lang="en-US" sz="1100" b="1" dirty="0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 </a:t>
            </a:r>
            <a:r>
              <a:rPr lang="en-US" sz="1100" b="1" dirty="0" err="1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ikki</a:t>
            </a:r>
            <a:r>
              <a:rPr lang="en-US" sz="1100" b="1" dirty="0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 </a:t>
            </a:r>
            <a:r>
              <a:rPr lang="en-US" sz="1100" b="1" dirty="0" err="1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barobar</a:t>
            </a:r>
            <a:r>
              <a:rPr lang="en-US" sz="1100" b="1" dirty="0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 </a:t>
            </a:r>
            <a:r>
              <a:rPr lang="en-US" sz="1100" b="1" dirty="0" err="1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ortadi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MS PGothic" panose="020B0600070205080204" pitchFamily="34" charset="-12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302007" y="5867616"/>
            <a:ext cx="123093" cy="342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∞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74233002-DF80-44E1-97CD-066173ECAB82}"/>
                  </a:ext>
                </a:extLst>
              </p:cNvPr>
              <p:cNvSpPr txBox="1"/>
              <p:nvPr/>
            </p:nvSpPr>
            <p:spPr>
              <a:xfrm>
                <a:off x="1152896" y="2603217"/>
                <a:ext cx="1152525" cy="5132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sSubPr>
                      <m:e>
                        <m:r>
                          <a:rPr kumimoji="0" lang="en-US" sz="2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𝝆</m:t>
                        </m:r>
                      </m:e>
                      <m:sub>
                        <m:r>
                          <a:rPr kumimoji="0" lang="en-US" sz="2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𝒐</m:t>
                        </m:r>
                      </m:sub>
                    </m:sSub>
                  </m:oMath>
                </a14:m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Verdana" panose="020B0604030504040204" pitchFamily="34" charset="0"/>
                    <a:ea typeface="MS PGothic" panose="020B0600070205080204" pitchFamily="34" charset="-128"/>
                    <a:cs typeface="+mn-cs"/>
                  </a:rPr>
                  <a:t>= 0</a:t>
                </a:r>
                <a:endPara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Verdana" panose="020B0604030504040204" pitchFamily="34" charset="0"/>
                  <a:ea typeface="MS PGothic" panose="020B0600070205080204" pitchFamily="34" charset="-128"/>
                  <a:cs typeface="+mn-cs"/>
                </a:endParaRP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74233002-DF80-44E1-97CD-066173ECAB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2896" y="2603217"/>
                <a:ext cx="1152525" cy="513282"/>
              </a:xfrm>
              <a:prstGeom prst="rect">
                <a:avLst/>
              </a:prstGeom>
              <a:blipFill>
                <a:blip r:embed="rId4"/>
                <a:stretch>
                  <a:fillRect b="-154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4E2C2CF5-E337-4EF5-9B0D-1BCCD146A7DE}"/>
                  </a:ext>
                </a:extLst>
              </p:cNvPr>
              <p:cNvSpPr txBox="1"/>
              <p:nvPr/>
            </p:nvSpPr>
            <p:spPr>
              <a:xfrm>
                <a:off x="1152896" y="3813281"/>
                <a:ext cx="1228725" cy="5132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sSubPr>
                      <m:e>
                        <m:r>
                          <a:rPr kumimoji="0" lang="en-US" sz="2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𝝆</m:t>
                        </m:r>
                      </m:e>
                      <m:sub>
                        <m:r>
                          <a:rPr kumimoji="0" lang="en-US" sz="2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𝒐</m:t>
                        </m:r>
                      </m:sub>
                    </m:sSub>
                  </m:oMath>
                </a14:m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Verdana" panose="020B0604030504040204" pitchFamily="34" charset="0"/>
                    <a:ea typeface="MS PGothic" panose="020B0600070205080204" pitchFamily="34" charset="-128"/>
                    <a:cs typeface="+mn-cs"/>
                  </a:rPr>
                  <a:t>= -1</a:t>
                </a:r>
                <a:endPara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Verdana" panose="020B0604030504040204" pitchFamily="34" charset="0"/>
                  <a:ea typeface="MS PGothic" panose="020B0600070205080204" pitchFamily="34" charset="-128"/>
                  <a:cs typeface="+mn-cs"/>
                </a:endParaRP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4E2C2CF5-E337-4EF5-9B0D-1BCCD146A7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2896" y="3813281"/>
                <a:ext cx="1228725" cy="513282"/>
              </a:xfrm>
              <a:prstGeom prst="rect">
                <a:avLst/>
              </a:prstGeom>
              <a:blipFill>
                <a:blip r:embed="rId5"/>
                <a:stretch>
                  <a:fillRect r="-1485" b="-154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F90FDCD3-2A77-429E-99B9-5A0CE1C1AA84}"/>
                  </a:ext>
                </a:extLst>
              </p:cNvPr>
              <p:cNvSpPr txBox="1"/>
              <p:nvPr/>
            </p:nvSpPr>
            <p:spPr>
              <a:xfrm>
                <a:off x="1152896" y="5525784"/>
                <a:ext cx="1152525" cy="51328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0" lang="en-US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sSubPr>
                      <m:e>
                        <m:r>
                          <a:rPr kumimoji="0" lang="en-US" sz="2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𝝆</m:t>
                        </m:r>
                      </m:e>
                      <m:sub>
                        <m:r>
                          <a:rPr kumimoji="0" lang="en-US" sz="28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  <m:t>𝒐</m:t>
                        </m:r>
                      </m:sub>
                    </m:sSub>
                  </m:oMath>
                </a14:m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Verdana" panose="020B0604030504040204" pitchFamily="34" charset="0"/>
                    <a:ea typeface="MS PGothic" panose="020B0600070205080204" pitchFamily="34" charset="-128"/>
                    <a:cs typeface="+mn-cs"/>
                  </a:rPr>
                  <a:t>= 1</a:t>
                </a:r>
                <a:endPara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Verdana" panose="020B0604030504040204" pitchFamily="34" charset="0"/>
                  <a:ea typeface="MS PGothic" panose="020B0600070205080204" pitchFamily="34" charset="-128"/>
                  <a:cs typeface="+mn-cs"/>
                </a:endParaRP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F90FDCD3-2A77-429E-99B9-5A0CE1C1AA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2896" y="5525784"/>
                <a:ext cx="1152525" cy="513282"/>
              </a:xfrm>
              <a:prstGeom prst="rect">
                <a:avLst/>
              </a:prstGeom>
              <a:blipFill>
                <a:blip r:embed="rId6"/>
                <a:stretch>
                  <a:fillRect b="-141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>
            <a:extLst>
              <a:ext uri="{FF2B5EF4-FFF2-40B4-BE49-F238E27FC236}">
                <a16:creationId xmlns:a16="http://schemas.microsoft.com/office/drawing/2014/main" id="{445BC5A6-7AB8-4A9A-8AB6-42B4D5020996}"/>
              </a:ext>
            </a:extLst>
          </p:cNvPr>
          <p:cNvSpPr txBox="1"/>
          <p:nvPr/>
        </p:nvSpPr>
        <p:spPr>
          <a:xfrm>
            <a:off x="679128" y="1831975"/>
            <a:ext cx="47815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u="sng" dirty="0" err="1">
                <a:solidFill>
                  <a:srgbClr val="C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Umumiy</a:t>
            </a:r>
            <a:r>
              <a:rPr lang="en-US" sz="1400" b="1" u="sng" dirty="0">
                <a:solidFill>
                  <a:srgbClr val="C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 </a:t>
            </a:r>
            <a:r>
              <a:rPr lang="en-US" sz="1400" b="1" u="sng" dirty="0" err="1">
                <a:solidFill>
                  <a:srgbClr val="C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kuchlanish</a:t>
            </a:r>
            <a:r>
              <a:rPr lang="en-US" sz="1400" b="1" u="sng" dirty="0">
                <a:solidFill>
                  <a:srgbClr val="C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 </a:t>
            </a:r>
            <a:r>
              <a:rPr lang="en-US" sz="1400" b="1" u="sng" dirty="0" err="1">
                <a:solidFill>
                  <a:srgbClr val="C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fazasining</a:t>
            </a:r>
            <a:r>
              <a:rPr lang="en-US" sz="1400" b="1" u="sng" dirty="0">
                <a:solidFill>
                  <a:srgbClr val="C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 </a:t>
            </a:r>
            <a:r>
              <a:rPr lang="en-US" sz="1400" b="1" u="sng" dirty="0" err="1">
                <a:solidFill>
                  <a:srgbClr val="C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kattaligi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Verdan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2" name="Arrow: Right 15">
            <a:extLst>
              <a:ext uri="{FF2B5EF4-FFF2-40B4-BE49-F238E27FC236}">
                <a16:creationId xmlns:a16="http://schemas.microsoft.com/office/drawing/2014/main" id="{59E5ACFC-103B-4CAA-98F0-43E8E81FBB63}"/>
              </a:ext>
            </a:extLst>
          </p:cNvPr>
          <p:cNvSpPr/>
          <p:nvPr/>
        </p:nvSpPr>
        <p:spPr>
          <a:xfrm>
            <a:off x="4771040" y="1922814"/>
            <a:ext cx="483577" cy="170171"/>
          </a:xfrm>
          <a:prstGeom prst="rightArrow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670882" y="4399611"/>
            <a:ext cx="1823961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400" dirty="0" smtClean="0"/>
              <a:t>Z</a:t>
            </a:r>
            <a:r>
              <a:rPr lang="en-US" sz="1050" b="1" dirty="0" smtClean="0"/>
              <a:t>L</a:t>
            </a:r>
            <a:r>
              <a:rPr lang="en-US" sz="1400" dirty="0" smtClean="0"/>
              <a:t> = 0 (</a:t>
            </a:r>
            <a:r>
              <a:rPr lang="en-US" sz="1400" dirty="0" err="1" smtClean="0"/>
              <a:t>qisqa</a:t>
            </a:r>
            <a:r>
              <a:rPr lang="en-US" sz="1400" dirty="0" smtClean="0"/>
              <a:t> </a:t>
            </a:r>
            <a:r>
              <a:rPr lang="en-US" sz="1400" dirty="0" err="1" smtClean="0"/>
              <a:t>tutashuv</a:t>
            </a:r>
            <a:r>
              <a:rPr lang="en-US" sz="1400" dirty="0" smtClean="0"/>
              <a:t>)</a:t>
            </a:r>
            <a:endParaRPr lang="en-US" sz="1400" dirty="0"/>
          </a:p>
        </p:txBody>
      </p:sp>
      <p:sp>
        <p:nvSpPr>
          <p:cNvPr id="44" name="TextBox 43"/>
          <p:cNvSpPr txBox="1"/>
          <p:nvPr/>
        </p:nvSpPr>
        <p:spPr>
          <a:xfrm>
            <a:off x="3732437" y="6113114"/>
            <a:ext cx="1700850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400" dirty="0" smtClean="0"/>
              <a:t>Z</a:t>
            </a:r>
            <a:r>
              <a:rPr lang="en-US" sz="1050" b="1" dirty="0" smtClean="0"/>
              <a:t>L</a:t>
            </a:r>
            <a:r>
              <a:rPr lang="en-US" sz="1400" dirty="0" smtClean="0"/>
              <a:t> = ∞ (</a:t>
            </a:r>
            <a:r>
              <a:rPr lang="en-US" sz="1400" dirty="0" err="1" smtClean="0"/>
              <a:t>ochiq</a:t>
            </a:r>
            <a:r>
              <a:rPr lang="en-US" sz="1400" dirty="0" smtClean="0"/>
              <a:t> </a:t>
            </a:r>
            <a:r>
              <a:rPr lang="en-US" sz="1400" dirty="0" err="1" smtClean="0"/>
              <a:t>sxema</a:t>
            </a:r>
            <a:r>
              <a:rPr lang="en-US" sz="1400" dirty="0" smtClean="0"/>
              <a:t>)</a:t>
            </a:r>
            <a:endParaRPr lang="en-US" sz="1400" dirty="0"/>
          </a:p>
        </p:txBody>
      </p:sp>
      <p:sp>
        <p:nvSpPr>
          <p:cNvPr id="45" name="Rectangle 44"/>
          <p:cNvSpPr/>
          <p:nvPr/>
        </p:nvSpPr>
        <p:spPr>
          <a:xfrm>
            <a:off x="2631494" y="2281173"/>
            <a:ext cx="1362874" cy="26161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100" dirty="0" err="1"/>
              <a:t>mos</a:t>
            </a:r>
            <a:r>
              <a:rPr lang="en-US" sz="1100" dirty="0"/>
              <a:t> </a:t>
            </a:r>
            <a:r>
              <a:rPr lang="en-US" sz="1100" dirty="0" err="1"/>
              <a:t>keladigan</a:t>
            </a:r>
            <a:r>
              <a:rPr lang="en-US" sz="1100" dirty="0"/>
              <a:t> </a:t>
            </a:r>
            <a:r>
              <a:rPr lang="en-US" sz="1100" dirty="0" err="1"/>
              <a:t>chiziq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45269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Reflektsiya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uzatish</a:t>
            </a:r>
            <a:endParaRPr lang="en-US" dirty="0"/>
          </a:p>
        </p:txBody>
      </p:sp>
      <p:sp>
        <p:nvSpPr>
          <p:cNvPr id="32" name="Text Box 57"/>
          <p:cNvSpPr txBox="1">
            <a:spLocks noChangeArrowheads="1"/>
          </p:cNvSpPr>
          <p:nvPr/>
        </p:nvSpPr>
        <p:spPr bwMode="auto">
          <a:xfrm>
            <a:off x="674908" y="2109152"/>
            <a:ext cx="721070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b="1" dirty="0" err="1"/>
              <a:t>Aytaylik</a:t>
            </a:r>
            <a:r>
              <a:rPr lang="en-US" altLang="en-US" sz="2000" b="1" dirty="0"/>
              <a:t>, </a:t>
            </a:r>
            <a:r>
              <a:rPr lang="en-US" altLang="en-US" sz="2000" b="1" dirty="0" err="1" smtClean="0"/>
              <a:t>yuklama</a:t>
            </a:r>
            <a:r>
              <a:rPr lang="en-US" altLang="en-US" sz="2000" b="1" dirty="0" smtClean="0"/>
              <a:t> </a:t>
            </a:r>
            <a:r>
              <a:rPr lang="en-US" altLang="en-US" sz="2000" b="1" dirty="0" err="1"/>
              <a:t>terminallarida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yana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bitta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uzatish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liniyasi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ulangan</a:t>
            </a:r>
            <a:r>
              <a:rPr lang="en-US" altLang="en-US" sz="2000" b="1" dirty="0"/>
              <a:t> (z=0)</a:t>
            </a:r>
          </a:p>
        </p:txBody>
      </p:sp>
      <p:pic>
        <p:nvPicPr>
          <p:cNvPr id="33" name="Picture 62" descr="TL1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11" y="2941363"/>
            <a:ext cx="7355203" cy="272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 Box 65"/>
          <p:cNvSpPr txBox="1">
            <a:spLocks noChangeArrowheads="1"/>
          </p:cNvSpPr>
          <p:nvPr/>
        </p:nvSpPr>
        <p:spPr bwMode="auto">
          <a:xfrm>
            <a:off x="2347463" y="3935145"/>
            <a:ext cx="695326" cy="40011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b="1" i="1" dirty="0">
                <a:solidFill>
                  <a:srgbClr val="0000FF"/>
                </a:solidFill>
              </a:rPr>
              <a:t>Z</a:t>
            </a:r>
            <a:r>
              <a:rPr lang="en-US" altLang="en-US" sz="2000" b="1" i="1" baseline="-25000" dirty="0">
                <a:solidFill>
                  <a:srgbClr val="0000FF"/>
                </a:solidFill>
              </a:rPr>
              <a:t>01</a:t>
            </a:r>
          </a:p>
        </p:txBody>
      </p:sp>
      <p:sp>
        <p:nvSpPr>
          <p:cNvPr id="35" name="Text Box 66"/>
          <p:cNvSpPr txBox="1">
            <a:spLocks noChangeArrowheads="1"/>
          </p:cNvSpPr>
          <p:nvPr/>
        </p:nvSpPr>
        <p:spPr bwMode="auto">
          <a:xfrm>
            <a:off x="4930936" y="4013323"/>
            <a:ext cx="695327" cy="40011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b="1" i="1" dirty="0">
                <a:solidFill>
                  <a:srgbClr val="0000FF"/>
                </a:solidFill>
              </a:rPr>
              <a:t>Z</a:t>
            </a:r>
            <a:r>
              <a:rPr lang="en-US" altLang="en-US" sz="2000" b="1" i="1" baseline="-25000" dirty="0">
                <a:solidFill>
                  <a:srgbClr val="0000FF"/>
                </a:solidFill>
              </a:rPr>
              <a:t>02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943267" y="4942225"/>
            <a:ext cx="573391" cy="396567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492750C-0058-4290-940F-3BB7F6B55F79}"/>
              </a:ext>
            </a:extLst>
          </p:cNvPr>
          <p:cNvSpPr txBox="1"/>
          <p:nvPr/>
        </p:nvSpPr>
        <p:spPr>
          <a:xfrm>
            <a:off x="1080638" y="3079903"/>
            <a:ext cx="866775" cy="69013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D07E05A-184D-42E3-A409-E83F39DF61ED}"/>
              </a:ext>
            </a:extLst>
          </p:cNvPr>
          <p:cNvSpPr txBox="1"/>
          <p:nvPr/>
        </p:nvSpPr>
        <p:spPr>
          <a:xfrm>
            <a:off x="5824088" y="3279928"/>
            <a:ext cx="771525" cy="65521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EE0724F7-392A-4BB4-8115-EA846FD634A4}"/>
              </a:ext>
            </a:extLst>
          </p:cNvPr>
          <p:cNvCxnSpPr>
            <a:cxnSpLocks/>
          </p:cNvCxnSpPr>
          <p:nvPr/>
        </p:nvCxnSpPr>
        <p:spPr>
          <a:xfrm flipH="1">
            <a:off x="4278702" y="2817038"/>
            <a:ext cx="335711" cy="103034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62839AFC-7EF1-4412-8DBA-6C5B85E8555A}"/>
                  </a:ext>
                </a:extLst>
              </p:cNvPr>
              <p:cNvSpPr txBox="1"/>
              <p:nvPr/>
            </p:nvSpPr>
            <p:spPr>
              <a:xfrm>
                <a:off x="1080638" y="5922967"/>
                <a:ext cx="2457450" cy="89030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US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bar>
                                <m:barPr>
                                  <m:ctrlPr>
                                    <a:rPr kumimoji="0" lang="en-US" sz="24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kumimoji="0" lang="en-US" sz="24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</m:bar>
                            </m:e>
                            <m:sub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  <m:sup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=0)</m:t>
                          </m:r>
                        </m:num>
                        <m:den>
                          <m:sSubSup>
                            <m:sSubSupPr>
                              <m:ctrlP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bar>
                                <m:barPr>
                                  <m:ctrlPr>
                                    <a:rPr kumimoji="0" lang="en-US" sz="24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kumimoji="0" lang="en-US" sz="24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</m:bar>
                            </m:e>
                            <m:sub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sup>
                          </m:sSubSup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=0)</m:t>
                          </m:r>
                        </m:den>
                      </m:f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62839AFC-7EF1-4412-8DBA-6C5B85E855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0638" y="5922967"/>
                <a:ext cx="2457450" cy="89030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E220701-843C-4A2C-BDFE-C2CE472CAA23}"/>
                  </a:ext>
                </a:extLst>
              </p:cNvPr>
              <p:cNvSpPr txBox="1"/>
              <p:nvPr/>
            </p:nvSpPr>
            <p:spPr>
              <a:xfrm>
                <a:off x="4614413" y="5922967"/>
                <a:ext cx="3596054" cy="89030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US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bar>
                                <m:barPr>
                                  <m:ctrlPr>
                                    <a:rPr kumimoji="0" lang="en-US" sz="24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kumimoji="0" lang="en-US" sz="24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</m:bar>
                            </m:e>
                            <m:sub>
                              <m:r>
                                <a:rPr kumimoji="0" lang="en-US" sz="24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b>
                            <m:sup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=0)</m:t>
                          </m:r>
                        </m:num>
                        <m:den>
                          <m:sSubSup>
                            <m:sSubSupPr>
                              <m:ctrlP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bar>
                                <m:barPr>
                                  <m:ctrlPr>
                                    <a:rPr kumimoji="0" lang="en-US" sz="24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kumimoji="0" lang="en-US" sz="24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rgbClr val="000000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</m:bar>
                            </m:e>
                            <m:sub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kumimoji="0" lang="en-US" sz="24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srgbClr val="000000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sup>
                          </m:sSubSup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  <m:t>=0)</m:t>
                          </m:r>
                        </m:den>
                      </m:f>
                      <m:r>
                        <a:rPr kumimoji="0" lang="en-US" sz="24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kumimoji="0" lang="en-US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kumimoji="0" lang="el-GR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τ</m:t>
                          </m:r>
                          <m:r>
                            <a:rPr kumimoji="0" lang="en-US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=1 −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e>
                        <m:sub/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E220701-843C-4A2C-BDFE-C2CE472CAA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4413" y="5922967"/>
                <a:ext cx="3596054" cy="89030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Rectangle 44"/>
          <p:cNvSpPr/>
          <p:nvPr/>
        </p:nvSpPr>
        <p:spPr>
          <a:xfrm>
            <a:off x="1080638" y="5001376"/>
            <a:ext cx="2604816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en-US" dirty="0" err="1"/>
              <a:t>xarakteristik</a:t>
            </a:r>
            <a:r>
              <a:rPr lang="en-US" dirty="0"/>
              <a:t> </a:t>
            </a:r>
            <a:r>
              <a:rPr lang="en-US" dirty="0" err="1" smtClean="0"/>
              <a:t>empedans</a:t>
            </a:r>
            <a:endParaRPr lang="en-US" dirty="0" smtClean="0"/>
          </a:p>
          <a:p>
            <a:pPr algn="ctr"/>
            <a:r>
              <a:rPr lang="en-US" dirty="0" smtClean="0"/>
              <a:t>=Z</a:t>
            </a:r>
            <a:r>
              <a:rPr lang="en-US" sz="1100" b="1" dirty="0" smtClean="0"/>
              <a:t>01</a:t>
            </a:r>
            <a:endParaRPr lang="en-US" b="1" dirty="0"/>
          </a:p>
        </p:txBody>
      </p:sp>
      <p:sp>
        <p:nvSpPr>
          <p:cNvPr id="46" name="Rectangle 45"/>
          <p:cNvSpPr/>
          <p:nvPr/>
        </p:nvSpPr>
        <p:spPr>
          <a:xfrm>
            <a:off x="5078302" y="5001375"/>
            <a:ext cx="2604816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en-US" dirty="0" err="1"/>
              <a:t>xarakteristik</a:t>
            </a:r>
            <a:r>
              <a:rPr lang="en-US" dirty="0"/>
              <a:t> </a:t>
            </a:r>
            <a:r>
              <a:rPr lang="en-US" dirty="0" err="1" smtClean="0"/>
              <a:t>empedans</a:t>
            </a:r>
            <a:endParaRPr lang="en-US" dirty="0" smtClean="0"/>
          </a:p>
          <a:p>
            <a:pPr algn="ctr"/>
            <a:r>
              <a:rPr lang="en-US" dirty="0" smtClean="0"/>
              <a:t>=Z</a:t>
            </a:r>
            <a:r>
              <a:rPr lang="en-US" sz="1100" b="1" dirty="0" smtClean="0"/>
              <a:t>02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3164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5577836"/>
              </p:ext>
            </p:extLst>
          </p:nvPr>
        </p:nvGraphicFramePr>
        <p:xfrm>
          <a:off x="3418990" y="1894057"/>
          <a:ext cx="2949575" cy="24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87" name="Equation" r:id="rId4" imgW="2336800" imgH="254000" progId="Equation.3">
                  <p:embed/>
                </p:oleObj>
              </mc:Choice>
              <mc:Fallback>
                <p:oleObj name="Equation" r:id="rId4" imgW="2336800" imgH="254000" progId="Equation.3">
                  <p:embed/>
                  <p:pic>
                    <p:nvPicPr>
                      <p:cNvPr id="32778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8990" y="1894057"/>
                        <a:ext cx="2949575" cy="247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Box 53">
            <a:extLst>
              <a:ext uri="{FF2B5EF4-FFF2-40B4-BE49-F238E27FC236}">
                <a16:creationId xmlns:a16="http://schemas.microsoft.com/office/drawing/2014/main" id="{54868D60-E16B-4994-AF73-C13796950A0D}"/>
              </a:ext>
            </a:extLst>
          </p:cNvPr>
          <p:cNvSpPr txBox="1"/>
          <p:nvPr/>
        </p:nvSpPr>
        <p:spPr>
          <a:xfrm>
            <a:off x="1194952" y="5108853"/>
            <a:ext cx="7354790" cy="45699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Reflektsiya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uzatish</a:t>
            </a:r>
            <a:endParaRPr lang="en-US" dirty="0"/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64640" y="1191478"/>
            <a:ext cx="85217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dirty="0"/>
              <a:t>z=0 </a:t>
            </a:r>
            <a:r>
              <a:rPr lang="en-US" altLang="en-US" sz="1200" dirty="0" err="1"/>
              <a:t>dagi</a:t>
            </a:r>
            <a:r>
              <a:rPr lang="en-US" altLang="en-US" sz="1200" dirty="0"/>
              <a:t> </a:t>
            </a:r>
            <a:r>
              <a:rPr lang="en-US" altLang="en-US" sz="1200" dirty="0" err="1"/>
              <a:t>kuchlanish</a:t>
            </a:r>
            <a:r>
              <a:rPr lang="en-US" altLang="en-US" sz="1200" dirty="0"/>
              <a:t>, agar chap </a:t>
            </a:r>
            <a:r>
              <a:rPr lang="en-US" altLang="en-US" sz="1200" dirty="0" err="1"/>
              <a:t>tomondan</a:t>
            </a:r>
            <a:r>
              <a:rPr lang="en-US" altLang="en-US" sz="1200" dirty="0"/>
              <a:t> </a:t>
            </a:r>
            <a:r>
              <a:rPr lang="en-US" altLang="en-US" sz="1200" dirty="0" err="1"/>
              <a:t>yaqinlashsak</a:t>
            </a:r>
            <a:r>
              <a:rPr lang="en-US" altLang="en-US" sz="1200" dirty="0"/>
              <a:t>, </a:t>
            </a:r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9321911"/>
              </p:ext>
            </p:extLst>
          </p:nvPr>
        </p:nvGraphicFramePr>
        <p:xfrm>
          <a:off x="4555641" y="1154441"/>
          <a:ext cx="2028825" cy="34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88" name="Equation" r:id="rId6" imgW="1511300" imgH="254000" progId="Equation.3">
                  <p:embed/>
                </p:oleObj>
              </mc:Choice>
              <mc:Fallback>
                <p:oleObj name="Equation" r:id="rId6" imgW="1511300" imgH="254000" progId="Equation.3">
                  <p:embed/>
                  <p:pic>
                    <p:nvPicPr>
                      <p:cNvPr id="32773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5641" y="1154441"/>
                        <a:ext cx="2028825" cy="341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3462554"/>
              </p:ext>
            </p:extLst>
          </p:nvPr>
        </p:nvGraphicFramePr>
        <p:xfrm>
          <a:off x="3458677" y="1523960"/>
          <a:ext cx="855663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89" name="Equation" r:id="rId8" imgW="698197" imgH="253890" progId="Equation.3">
                  <p:embed/>
                </p:oleObj>
              </mc:Choice>
              <mc:Fallback>
                <p:oleObj name="Equation" r:id="rId8" imgW="698197" imgH="253890" progId="Equation.3">
                  <p:embed/>
                  <p:pic>
                    <p:nvPicPr>
                      <p:cNvPr id="32774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8677" y="1523960"/>
                        <a:ext cx="855663" cy="31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413069" y="1577241"/>
            <a:ext cx="33480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dirty="0" smtClean="0"/>
              <a:t>Agar </a:t>
            </a:r>
            <a:r>
              <a:rPr lang="en-US" altLang="en-US" sz="1200" dirty="0" err="1" smtClean="0"/>
              <a:t>o’ng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tomondan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yaqinlashsak</a:t>
            </a:r>
            <a:r>
              <a:rPr lang="en-US" altLang="en-US" sz="1200" dirty="0" smtClean="0"/>
              <a:t>, u</a:t>
            </a:r>
            <a:endParaRPr lang="en-US" altLang="en-US" sz="1200" dirty="0"/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auto">
          <a:xfrm>
            <a:off x="73597" y="1873012"/>
            <a:ext cx="338971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200" dirty="0" err="1" smtClean="0"/>
              <a:t>Shunday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qilib</a:t>
            </a:r>
            <a:r>
              <a:rPr lang="en-US" altLang="en-US" sz="1200" dirty="0" smtClean="0"/>
              <a:t> biz </a:t>
            </a:r>
            <a:r>
              <a:rPr lang="en-US" altLang="en-US" sz="1200" dirty="0" err="1" smtClean="0"/>
              <a:t>quyidagini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yoza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olamiz</a:t>
            </a:r>
            <a:r>
              <a:rPr lang="en-US" altLang="en-US" sz="1200" dirty="0" smtClean="0"/>
              <a:t>:</a:t>
            </a:r>
            <a:endParaRPr lang="en-US" altLang="en-US" sz="1200" dirty="0"/>
          </a:p>
        </p:txBody>
      </p:sp>
      <p:sp>
        <p:nvSpPr>
          <p:cNvPr id="16" name="Text Box 20"/>
          <p:cNvSpPr txBox="1">
            <a:spLocks noChangeArrowheads="1"/>
          </p:cNvSpPr>
          <p:nvPr/>
        </p:nvSpPr>
        <p:spPr bwMode="auto">
          <a:xfrm>
            <a:off x="267010" y="2280553"/>
            <a:ext cx="857726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dirty="0" err="1" smtClean="0"/>
              <a:t>Kirxgofning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tok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kuchlari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qonuni</a:t>
            </a:r>
            <a:r>
              <a:rPr lang="en-US" altLang="en-US" sz="1200" dirty="0" smtClean="0"/>
              <a:t> </a:t>
            </a:r>
            <a:r>
              <a:rPr lang="en-US" altLang="en-US" sz="1200" dirty="0" err="1" smtClean="0"/>
              <a:t>asosida</a:t>
            </a:r>
            <a:endParaRPr lang="en-US" altLang="en-US" sz="1200" dirty="0"/>
          </a:p>
        </p:txBody>
      </p:sp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936635"/>
              </p:ext>
            </p:extLst>
          </p:nvPr>
        </p:nvGraphicFramePr>
        <p:xfrm>
          <a:off x="3599197" y="2354842"/>
          <a:ext cx="3235325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90" name="Equation" r:id="rId10" imgW="2489200" imgH="254000" progId="Equation.3">
                  <p:embed/>
                </p:oleObj>
              </mc:Choice>
              <mc:Fallback>
                <p:oleObj name="Equation" r:id="rId10" imgW="2489200" imgH="254000" progId="Equation.3">
                  <p:embed/>
                  <p:pic>
                    <p:nvPicPr>
                      <p:cNvPr id="3278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99197" y="2354842"/>
                        <a:ext cx="3235325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22"/>
          <p:cNvSpPr txBox="1">
            <a:spLocks noChangeArrowheads="1"/>
          </p:cNvSpPr>
          <p:nvPr/>
        </p:nvSpPr>
        <p:spPr bwMode="auto">
          <a:xfrm>
            <a:off x="1522475" y="2969652"/>
            <a:ext cx="15520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err="1" smtClean="0"/>
              <a:t>Shuningdek</a:t>
            </a:r>
            <a:r>
              <a:rPr lang="en-US" altLang="en-US" dirty="0" smtClean="0"/>
              <a:t>,,</a:t>
            </a:r>
            <a:endParaRPr lang="en-US" altLang="en-US" dirty="0"/>
          </a:p>
        </p:txBody>
      </p:sp>
      <p:graphicFrame>
        <p:nvGraphicFramePr>
          <p:cNvPr id="1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9164138"/>
              </p:ext>
            </p:extLst>
          </p:nvPr>
        </p:nvGraphicFramePr>
        <p:xfrm>
          <a:off x="3250716" y="2904391"/>
          <a:ext cx="11811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91" name="Equation" r:id="rId12" imgW="1016000" imgH="469900" progId="Equation.3">
                  <p:embed/>
                </p:oleObj>
              </mc:Choice>
              <mc:Fallback>
                <p:oleObj name="Equation" r:id="rId12" imgW="1016000" imgH="469900" progId="Equation.3">
                  <p:embed/>
                  <p:pic>
                    <p:nvPicPr>
                      <p:cNvPr id="3278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0716" y="2904391"/>
                        <a:ext cx="1181100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7688449"/>
              </p:ext>
            </p:extLst>
          </p:nvPr>
        </p:nvGraphicFramePr>
        <p:xfrm>
          <a:off x="4711216" y="2969478"/>
          <a:ext cx="1431925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92" name="Equation" r:id="rId14" imgW="1040948" imgH="253890" progId="Equation.3">
                  <p:embed/>
                </p:oleObj>
              </mc:Choice>
              <mc:Fallback>
                <p:oleObj name="Equation" r:id="rId14" imgW="1040948" imgH="253890" progId="Equation.3">
                  <p:embed/>
                  <p:pic>
                    <p:nvPicPr>
                      <p:cNvPr id="3278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1216" y="2969478"/>
                        <a:ext cx="1431925" cy="349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601178" y="3596541"/>
            <a:ext cx="1755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 err="1" smtClean="0"/>
              <a:t>Tok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kuchlari</a:t>
            </a:r>
            <a:endParaRPr lang="en-US" altLang="en-US" dirty="0"/>
          </a:p>
        </p:txBody>
      </p:sp>
      <p:sp>
        <p:nvSpPr>
          <p:cNvPr id="22" name="Text Box 26"/>
          <p:cNvSpPr txBox="1">
            <a:spLocks noChangeArrowheads="1"/>
          </p:cNvSpPr>
          <p:nvPr/>
        </p:nvSpPr>
        <p:spPr bwMode="auto">
          <a:xfrm>
            <a:off x="2960203" y="3596541"/>
            <a:ext cx="15779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 smtClean="0"/>
              <a:t> </a:t>
            </a:r>
            <a:r>
              <a:rPr lang="en-US" altLang="en-US" dirty="0" err="1" smtClean="0"/>
              <a:t>va</a:t>
            </a:r>
            <a:r>
              <a:rPr lang="en-US" altLang="en-US" dirty="0" smtClean="0"/>
              <a:t>       lar</a:t>
            </a:r>
            <a:endParaRPr lang="en-US" altLang="en-US" dirty="0"/>
          </a:p>
        </p:txBody>
      </p:sp>
      <p:sp>
        <p:nvSpPr>
          <p:cNvPr id="23" name="Text Box 27"/>
          <p:cNvSpPr txBox="1">
            <a:spLocks noChangeArrowheads="1"/>
          </p:cNvSpPr>
          <p:nvPr/>
        </p:nvSpPr>
        <p:spPr bwMode="auto">
          <a:xfrm>
            <a:off x="2717316" y="3594953"/>
            <a:ext cx="2587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/>
              <a:t>,</a:t>
            </a:r>
          </a:p>
        </p:txBody>
      </p:sp>
      <p:sp>
        <p:nvSpPr>
          <p:cNvPr id="24" name="Rectangle 28"/>
          <p:cNvSpPr>
            <a:spLocks noChangeArrowheads="1"/>
          </p:cNvSpPr>
          <p:nvPr/>
        </p:nvSpPr>
        <p:spPr bwMode="auto">
          <a:xfrm>
            <a:off x="2249003" y="3604478"/>
            <a:ext cx="2587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/>
              <a:t>,</a:t>
            </a:r>
          </a:p>
        </p:txBody>
      </p:sp>
      <p:graphicFrame>
        <p:nvGraphicFramePr>
          <p:cNvPr id="2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1130264"/>
              </p:ext>
            </p:extLst>
          </p:nvPr>
        </p:nvGraphicFramePr>
        <p:xfrm>
          <a:off x="2063266" y="3552091"/>
          <a:ext cx="219075" cy="36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93" name="Equation" r:id="rId16" imgW="152268" imgH="253780" progId="Equation.3">
                  <p:embed/>
                </p:oleObj>
              </mc:Choice>
              <mc:Fallback>
                <p:oleObj name="Equation" r:id="rId16" imgW="152268" imgH="253780" progId="Equation.3">
                  <p:embed/>
                  <p:pic>
                    <p:nvPicPr>
                      <p:cNvPr id="3278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3266" y="3552091"/>
                        <a:ext cx="219075" cy="36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Text Box 31"/>
          <p:cNvSpPr txBox="1">
            <a:spLocks noChangeArrowheads="1"/>
          </p:cNvSpPr>
          <p:nvPr/>
        </p:nvSpPr>
        <p:spPr bwMode="auto">
          <a:xfrm>
            <a:off x="4873925" y="3593553"/>
            <a:ext cx="42700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, </a:t>
            </a:r>
            <a:r>
              <a:rPr lang="en-US" altLang="en-US" dirty="0" err="1" smtClean="0"/>
              <a:t>va</a:t>
            </a:r>
            <a:r>
              <a:rPr lang="en-US" altLang="en-US" dirty="0" smtClean="0"/>
              <a:t>        lar </a:t>
            </a:r>
            <a:r>
              <a:rPr lang="en-US" altLang="en-US" dirty="0" err="1" smtClean="0"/>
              <a:t>orqali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ifodalanishi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mumkin</a:t>
            </a:r>
            <a:r>
              <a:rPr lang="en-US" altLang="en-US" dirty="0"/>
              <a:t>.</a:t>
            </a:r>
          </a:p>
        </p:txBody>
      </p:sp>
      <p:graphicFrame>
        <p:nvGraphicFramePr>
          <p:cNvPr id="2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2247443"/>
              </p:ext>
            </p:extLst>
          </p:nvPr>
        </p:nvGraphicFramePr>
        <p:xfrm>
          <a:off x="2499828" y="3552091"/>
          <a:ext cx="219075" cy="36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94" name="Equation" r:id="rId18" imgW="152268" imgH="253780" progId="Equation.3">
                  <p:embed/>
                </p:oleObj>
              </mc:Choice>
              <mc:Fallback>
                <p:oleObj name="Equation" r:id="rId18" imgW="152268" imgH="253780" progId="Equation.3">
                  <p:embed/>
                  <p:pic>
                    <p:nvPicPr>
                      <p:cNvPr id="3279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9828" y="3552091"/>
                        <a:ext cx="219075" cy="36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3781005"/>
              </p:ext>
            </p:extLst>
          </p:nvPr>
        </p:nvGraphicFramePr>
        <p:xfrm>
          <a:off x="3526941" y="3556853"/>
          <a:ext cx="238125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95" name="Equation" r:id="rId20" imgW="152268" imgH="253780" progId="Equation.3">
                  <p:embed/>
                </p:oleObj>
              </mc:Choice>
              <mc:Fallback>
                <p:oleObj name="Equation" r:id="rId20" imgW="152268" imgH="253780" progId="Equation.3">
                  <p:embed/>
                  <p:pic>
                    <p:nvPicPr>
                      <p:cNvPr id="32792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6941" y="3556853"/>
                        <a:ext cx="238125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3662683"/>
              </p:ext>
            </p:extLst>
          </p:nvPr>
        </p:nvGraphicFramePr>
        <p:xfrm>
          <a:off x="4323865" y="3574503"/>
          <a:ext cx="242888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96" name="Equation" r:id="rId22" imgW="190417" imgH="253890" progId="Equation.3">
                  <p:embed/>
                </p:oleObj>
              </mc:Choice>
              <mc:Fallback>
                <p:oleObj name="Equation" r:id="rId22" imgW="190417" imgH="253890" progId="Equation.3">
                  <p:embed/>
                  <p:pic>
                    <p:nvPicPr>
                      <p:cNvPr id="3279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3865" y="3574503"/>
                        <a:ext cx="242888" cy="323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1818914"/>
              </p:ext>
            </p:extLst>
          </p:nvPr>
        </p:nvGraphicFramePr>
        <p:xfrm>
          <a:off x="4735028" y="3571328"/>
          <a:ext cx="246062" cy="32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97" name="Equation" r:id="rId24" imgW="190417" imgH="253890" progId="Equation.3">
                  <p:embed/>
                </p:oleObj>
              </mc:Choice>
              <mc:Fallback>
                <p:oleObj name="Equation" r:id="rId24" imgW="190417" imgH="253890" progId="Equation.3">
                  <p:embed/>
                  <p:pic>
                    <p:nvPicPr>
                      <p:cNvPr id="32794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5028" y="3571328"/>
                        <a:ext cx="246062" cy="328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4228502"/>
              </p:ext>
            </p:extLst>
          </p:nvPr>
        </p:nvGraphicFramePr>
        <p:xfrm>
          <a:off x="5551885" y="3574463"/>
          <a:ext cx="238125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98" name="Equation" r:id="rId26" imgW="190417" imgH="253890" progId="Equation.3">
                  <p:embed/>
                </p:oleObj>
              </mc:Choice>
              <mc:Fallback>
                <p:oleObj name="Equation" r:id="rId26" imgW="190417" imgH="253890" progId="Equation.3">
                  <p:embed/>
                  <p:pic>
                    <p:nvPicPr>
                      <p:cNvPr id="32795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51885" y="3574463"/>
                        <a:ext cx="238125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Rectangle 38"/>
          <p:cNvSpPr>
            <a:spLocks noChangeArrowheads="1"/>
          </p:cNvSpPr>
          <p:nvPr/>
        </p:nvSpPr>
        <p:spPr bwMode="auto">
          <a:xfrm>
            <a:off x="971971" y="4180821"/>
            <a:ext cx="173118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smtClean="0"/>
              <a:t>,</a:t>
            </a:r>
            <a:r>
              <a:rPr lang="en-US" altLang="en-US" dirty="0" err="1" smtClean="0"/>
              <a:t>mos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ravishda</a:t>
            </a:r>
            <a:r>
              <a:rPr lang="en-US" altLang="en-US" dirty="0" smtClean="0"/>
              <a:t>:</a:t>
            </a:r>
            <a:endParaRPr lang="en-US" altLang="en-US" dirty="0"/>
          </a:p>
        </p:txBody>
      </p:sp>
      <p:graphicFrame>
        <p:nvGraphicFramePr>
          <p:cNvPr id="3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087515"/>
              </p:ext>
            </p:extLst>
          </p:nvPr>
        </p:nvGraphicFramePr>
        <p:xfrm>
          <a:off x="2950678" y="4069616"/>
          <a:ext cx="74612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99" name="Equation" r:id="rId28" imgW="609600" imgH="469900" progId="Equation.3">
                  <p:embed/>
                </p:oleObj>
              </mc:Choice>
              <mc:Fallback>
                <p:oleObj name="Equation" r:id="rId28" imgW="609600" imgH="469900" progId="Equation.3">
                  <p:embed/>
                  <p:pic>
                    <p:nvPicPr>
                      <p:cNvPr id="32798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0678" y="4069616"/>
                        <a:ext cx="746125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8692191"/>
              </p:ext>
            </p:extLst>
          </p:nvPr>
        </p:nvGraphicFramePr>
        <p:xfrm>
          <a:off x="4146066" y="4112478"/>
          <a:ext cx="819150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0" name="Equation" r:id="rId30" imgW="710891" imgH="469696" progId="Equation.3">
                  <p:embed/>
                </p:oleObj>
              </mc:Choice>
              <mc:Fallback>
                <p:oleObj name="Equation" r:id="rId30" imgW="710891" imgH="469696" progId="Equation.3">
                  <p:embed/>
                  <p:pic>
                    <p:nvPicPr>
                      <p:cNvPr id="32799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6066" y="4112478"/>
                        <a:ext cx="819150" cy="541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9215185"/>
              </p:ext>
            </p:extLst>
          </p:nvPr>
        </p:nvGraphicFramePr>
        <p:xfrm>
          <a:off x="5538303" y="4058503"/>
          <a:ext cx="690563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1" name="Equation" r:id="rId32" imgW="545863" imgH="469696" progId="Equation.3">
                  <p:embed/>
                </p:oleObj>
              </mc:Choice>
              <mc:Fallback>
                <p:oleObj name="Equation" r:id="rId32" imgW="545863" imgH="469696" progId="Equation.3">
                  <p:embed/>
                  <p:pic>
                    <p:nvPicPr>
                      <p:cNvPr id="3280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8303" y="4058503"/>
                        <a:ext cx="690563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" name="Text Box 42"/>
          <p:cNvSpPr txBox="1">
            <a:spLocks noChangeArrowheads="1"/>
          </p:cNvSpPr>
          <p:nvPr/>
        </p:nvSpPr>
        <p:spPr bwMode="auto">
          <a:xfrm>
            <a:off x="397430" y="5162409"/>
            <a:ext cx="83403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 err="1" smtClean="0"/>
              <a:t>Xozir</a:t>
            </a:r>
            <a:r>
              <a:rPr lang="en-US" altLang="en-US" dirty="0"/>
              <a:t>,</a:t>
            </a:r>
            <a:r>
              <a:rPr lang="en-US" altLang="en-US" dirty="0" smtClean="0"/>
              <a:t> </a:t>
            </a:r>
            <a:endParaRPr lang="en-US" altLang="en-US" dirty="0"/>
          </a:p>
        </p:txBody>
      </p:sp>
      <p:sp>
        <p:nvSpPr>
          <p:cNvPr id="39" name="Text Box 43"/>
          <p:cNvSpPr txBox="1">
            <a:spLocks noChangeArrowheads="1"/>
          </p:cNvSpPr>
          <p:nvPr/>
        </p:nvSpPr>
        <p:spPr bwMode="auto">
          <a:xfrm>
            <a:off x="2325154" y="5184634"/>
            <a:ext cx="374813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err="1" smtClean="0"/>
              <a:t>Aniq</a:t>
            </a:r>
            <a:r>
              <a:rPr lang="en-US" altLang="en-US" dirty="0" smtClean="0"/>
              <a:t> deb </a:t>
            </a:r>
            <a:r>
              <a:rPr lang="en-US" altLang="en-US" dirty="0" err="1" smtClean="0"/>
              <a:t>faraz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qilsak</a:t>
            </a:r>
            <a:r>
              <a:rPr lang="en-US" altLang="en-US" dirty="0" smtClean="0"/>
              <a:t>,</a:t>
            </a:r>
            <a:endParaRPr lang="en-US" altLang="en-US" dirty="0"/>
          </a:p>
        </p:txBody>
      </p:sp>
      <p:sp>
        <p:nvSpPr>
          <p:cNvPr id="40" name="Rectangle 44"/>
          <p:cNvSpPr>
            <a:spLocks noChangeArrowheads="1"/>
          </p:cNvSpPr>
          <p:nvPr/>
        </p:nvSpPr>
        <p:spPr bwMode="auto">
          <a:xfrm>
            <a:off x="5736304" y="5144712"/>
            <a:ext cx="28092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 err="1" smtClean="0"/>
              <a:t>va</a:t>
            </a:r>
            <a:r>
              <a:rPr lang="en-US" altLang="en-US" dirty="0" smtClean="0"/>
              <a:t>                </a:t>
            </a:r>
            <a:r>
              <a:rPr lang="en-US" altLang="en-US" dirty="0" err="1" smtClean="0"/>
              <a:t>larni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bilamiz</a:t>
            </a:r>
            <a:endParaRPr lang="en-US" altLang="en-US" dirty="0"/>
          </a:p>
        </p:txBody>
      </p:sp>
      <p:sp>
        <p:nvSpPr>
          <p:cNvPr id="41" name="Text Box 45"/>
          <p:cNvSpPr txBox="1">
            <a:spLocks noChangeArrowheads="1"/>
          </p:cNvSpPr>
          <p:nvPr/>
        </p:nvSpPr>
        <p:spPr bwMode="auto">
          <a:xfrm>
            <a:off x="3675277" y="6411179"/>
            <a:ext cx="23755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(</a:t>
            </a:r>
            <a:r>
              <a:rPr lang="en-US" altLang="en-US" dirty="0" err="1"/>
              <a:t>uzatish</a:t>
            </a:r>
            <a:r>
              <a:rPr lang="en-US" altLang="en-US" dirty="0"/>
              <a:t> </a:t>
            </a:r>
            <a:r>
              <a:rPr lang="en-US" altLang="en-US" dirty="0" err="1"/>
              <a:t>koeffitsienti</a:t>
            </a:r>
            <a:r>
              <a:rPr lang="en-US" altLang="en-US" dirty="0"/>
              <a:t>)</a:t>
            </a:r>
          </a:p>
        </p:txBody>
      </p:sp>
      <p:graphicFrame>
        <p:nvGraphicFramePr>
          <p:cNvPr id="42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6727098"/>
              </p:ext>
            </p:extLst>
          </p:nvPr>
        </p:nvGraphicFramePr>
        <p:xfrm>
          <a:off x="1307615" y="5159653"/>
          <a:ext cx="941388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2" name="Equation" r:id="rId34" imgW="698197" imgH="253890" progId="Equation.3">
                  <p:embed/>
                </p:oleObj>
              </mc:Choice>
              <mc:Fallback>
                <p:oleObj name="Equation" r:id="rId34" imgW="698197" imgH="253890" progId="Equation.3">
                  <p:embed/>
                  <p:pic>
                    <p:nvPicPr>
                      <p:cNvPr id="32805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7615" y="5159653"/>
                        <a:ext cx="941388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3663287"/>
              </p:ext>
            </p:extLst>
          </p:nvPr>
        </p:nvGraphicFramePr>
        <p:xfrm>
          <a:off x="4797459" y="5135841"/>
          <a:ext cx="968375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3" name="Equation" r:id="rId36" imgW="685800" imgH="254000" progId="Equation.3">
                  <p:embed/>
                </p:oleObj>
              </mc:Choice>
              <mc:Fallback>
                <p:oleObj name="Equation" r:id="rId36" imgW="685800" imgH="254000" progId="Equation.3">
                  <p:embed/>
                  <p:pic>
                    <p:nvPicPr>
                      <p:cNvPr id="32806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7459" y="5135841"/>
                        <a:ext cx="968375" cy="358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2397723"/>
              </p:ext>
            </p:extLst>
          </p:nvPr>
        </p:nvGraphicFramePr>
        <p:xfrm>
          <a:off x="6208228" y="5122643"/>
          <a:ext cx="935038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4" name="Equation" r:id="rId38" imgW="698197" imgH="253890" progId="Equation.3">
                  <p:embed/>
                </p:oleObj>
              </mc:Choice>
              <mc:Fallback>
                <p:oleObj name="Equation" r:id="rId38" imgW="698197" imgH="253890" progId="Equation.3">
                  <p:embed/>
                  <p:pic>
                    <p:nvPicPr>
                      <p:cNvPr id="32807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8228" y="5122643"/>
                        <a:ext cx="935038" cy="339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6534127"/>
              </p:ext>
            </p:extLst>
          </p:nvPr>
        </p:nvGraphicFramePr>
        <p:xfrm>
          <a:off x="618430" y="5727691"/>
          <a:ext cx="2478881" cy="6321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5" name="Equation" r:id="rId40" imgW="1892300" imgH="482600" progId="Equation.3">
                  <p:embed/>
                </p:oleObj>
              </mc:Choice>
              <mc:Fallback>
                <p:oleObj name="Equation" r:id="rId40" imgW="1892300" imgH="482600" progId="Equation.3">
                  <p:embed/>
                  <p:pic>
                    <p:nvPicPr>
                      <p:cNvPr id="32808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430" y="5727691"/>
                        <a:ext cx="2478881" cy="632198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6960976"/>
              </p:ext>
            </p:extLst>
          </p:nvPr>
        </p:nvGraphicFramePr>
        <p:xfrm>
          <a:off x="3799779" y="5705134"/>
          <a:ext cx="2425701" cy="648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6" name="Equation" r:id="rId42" imgW="1803400" imgH="482600" progId="Equation.3">
                  <p:embed/>
                </p:oleObj>
              </mc:Choice>
              <mc:Fallback>
                <p:oleObj name="Equation" r:id="rId42" imgW="1803400" imgH="482600" progId="Equation.3">
                  <p:embed/>
                  <p:pic>
                    <p:nvPicPr>
                      <p:cNvPr id="32809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779" y="5705134"/>
                        <a:ext cx="2425701" cy="648894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3238664"/>
              </p:ext>
            </p:extLst>
          </p:nvPr>
        </p:nvGraphicFramePr>
        <p:xfrm>
          <a:off x="6760840" y="5928013"/>
          <a:ext cx="1843088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07" name="Equation" r:id="rId44" imgW="1168400" imgH="228600" progId="Equation.3">
                  <p:embed/>
                </p:oleObj>
              </mc:Choice>
              <mc:Fallback>
                <p:oleObj name="Equation" r:id="rId44" imgW="1168400" imgH="228600" progId="Equation.3">
                  <p:embed/>
                  <p:pic>
                    <p:nvPicPr>
                      <p:cNvPr id="3281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0840" y="5928013"/>
                        <a:ext cx="1843088" cy="360362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Text Box 54"/>
          <p:cNvSpPr txBox="1">
            <a:spLocks noChangeArrowheads="1"/>
          </p:cNvSpPr>
          <p:nvPr/>
        </p:nvSpPr>
        <p:spPr bwMode="auto">
          <a:xfrm>
            <a:off x="714346" y="6383984"/>
            <a:ext cx="283763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(</a:t>
            </a:r>
            <a:r>
              <a:rPr lang="en-US" altLang="en-US" dirty="0" err="1"/>
              <a:t>aks</a:t>
            </a:r>
            <a:r>
              <a:rPr lang="en-US" altLang="en-US" dirty="0"/>
              <a:t> </a:t>
            </a:r>
            <a:r>
              <a:rPr lang="en-US" altLang="en-US" dirty="0" err="1"/>
              <a:t>ettirish</a:t>
            </a:r>
            <a:r>
              <a:rPr lang="en-US" altLang="en-US" dirty="0"/>
              <a:t> </a:t>
            </a:r>
            <a:r>
              <a:rPr lang="en-US" altLang="en-US" dirty="0" err="1"/>
              <a:t>koeffitsienti</a:t>
            </a:r>
            <a:r>
              <a:rPr lang="en-US" altLang="en-US" dirty="0"/>
              <a:t>)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559510" y="2354842"/>
            <a:ext cx="3295650" cy="369332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sz="1800" dirty="0"/>
          </a:p>
        </p:txBody>
      </p:sp>
      <p:sp>
        <p:nvSpPr>
          <p:cNvPr id="51" name="TextBox 50"/>
          <p:cNvSpPr txBox="1"/>
          <p:nvPr/>
        </p:nvSpPr>
        <p:spPr>
          <a:xfrm>
            <a:off x="2717316" y="4069616"/>
            <a:ext cx="3759077" cy="654416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3207853" y="2904391"/>
            <a:ext cx="1357313" cy="546100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9858478-C1F8-438D-A2DC-E809A5180FEC}"/>
              </a:ext>
            </a:extLst>
          </p:cNvPr>
          <p:cNvSpPr txBox="1"/>
          <p:nvPr/>
        </p:nvSpPr>
        <p:spPr>
          <a:xfrm>
            <a:off x="6559456" y="6230095"/>
            <a:ext cx="224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Z</a:t>
            </a:r>
            <a:r>
              <a:rPr lang="en-US" baseline="-25000" dirty="0"/>
              <a:t>L</a:t>
            </a:r>
            <a:r>
              <a:rPr lang="en-US" dirty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/>
              <a:t>Z</a:t>
            </a:r>
            <a:r>
              <a:rPr lang="en-US" baseline="-25000" dirty="0"/>
              <a:t>02</a:t>
            </a:r>
            <a:r>
              <a:rPr lang="en-US" dirty="0"/>
              <a:t> </a:t>
            </a:r>
            <a:r>
              <a:rPr lang="en-US" dirty="0" smtClean="0"/>
              <a:t>parallel </a:t>
            </a:r>
            <a:r>
              <a:rPr lang="en-US" dirty="0" err="1" smtClean="0"/>
              <a:t>ulangan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478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306" y="128713"/>
            <a:ext cx="5791200" cy="1143000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/>
              <a:t>Doimiy</a:t>
            </a:r>
            <a:r>
              <a:rPr lang="en-US" sz="3600" dirty="0"/>
              <a:t> </a:t>
            </a:r>
            <a:r>
              <a:rPr lang="en-US" sz="3600" dirty="0" err="1"/>
              <a:t>to'lqin</a:t>
            </a:r>
            <a:r>
              <a:rPr lang="en-US" sz="3600" dirty="0"/>
              <a:t> </a:t>
            </a:r>
            <a:r>
              <a:rPr lang="en-US" sz="3600" dirty="0" err="1"/>
              <a:t>nisbati</a:t>
            </a:r>
            <a:r>
              <a:rPr lang="en-US" sz="3600" dirty="0"/>
              <a:t> (</a:t>
            </a:r>
            <a:r>
              <a:rPr lang="en-US" sz="3600" dirty="0" err="1"/>
              <a:t>yo'qotishsiz</a:t>
            </a:r>
            <a:r>
              <a:rPr lang="en-US" sz="3600" dirty="0"/>
              <a:t> </a:t>
            </a:r>
            <a:r>
              <a:rPr lang="en-US" sz="3600" dirty="0" smtClean="0"/>
              <a:t>UL</a:t>
            </a:r>
            <a:r>
              <a:rPr lang="en-US" sz="3600" dirty="0"/>
              <a:t>)</a:t>
            </a:r>
          </a:p>
        </p:txBody>
      </p:sp>
      <p:sp>
        <p:nvSpPr>
          <p:cNvPr id="10" name="Text Box 28"/>
          <p:cNvSpPr txBox="1">
            <a:spLocks noChangeArrowheads="1"/>
          </p:cNvSpPr>
          <p:nvPr/>
        </p:nvSpPr>
        <p:spPr bwMode="auto">
          <a:xfrm>
            <a:off x="376957" y="5503863"/>
            <a:ext cx="8577262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u="sng" dirty="0" err="1"/>
              <a:t>Har</a:t>
            </a:r>
            <a:r>
              <a:rPr lang="en-US" altLang="en-US" u="sng" dirty="0"/>
              <a:t> </a:t>
            </a:r>
            <a:r>
              <a:rPr lang="en-US" altLang="en-US" u="sng" dirty="0" err="1"/>
              <a:t>qanday</a:t>
            </a:r>
            <a:r>
              <a:rPr lang="en-US" altLang="en-US" u="sng" dirty="0"/>
              <a:t> z </a:t>
            </a:r>
            <a:r>
              <a:rPr lang="en-US" altLang="en-US" u="sng" dirty="0" err="1"/>
              <a:t>pozitsiyasida</a:t>
            </a:r>
            <a:r>
              <a:rPr lang="en-US" altLang="en-US" u="sng" dirty="0"/>
              <a:t> </a:t>
            </a:r>
            <a:r>
              <a:rPr lang="en-US" altLang="en-US" u="sng" dirty="0" err="1"/>
              <a:t>chiziqdagi</a:t>
            </a:r>
            <a:r>
              <a:rPr lang="en-US" altLang="en-US" u="sng" dirty="0"/>
              <a:t> </a:t>
            </a:r>
            <a:r>
              <a:rPr lang="en-US" altLang="en-US" u="sng" dirty="0" err="1"/>
              <a:t>lahzali</a:t>
            </a:r>
            <a:r>
              <a:rPr lang="en-US" altLang="en-US" u="sng" dirty="0"/>
              <a:t> </a:t>
            </a:r>
            <a:r>
              <a:rPr lang="en-US" altLang="en-US" u="sng" dirty="0" err="1"/>
              <a:t>kuchlanish</a:t>
            </a:r>
            <a:r>
              <a:rPr lang="en-US" altLang="en-US" u="sng" dirty="0"/>
              <a:t> </a:t>
            </a:r>
            <a:r>
              <a:rPr lang="en-US" altLang="en-US" u="sng" dirty="0" err="1"/>
              <a:t>vaqtning</a:t>
            </a:r>
            <a:r>
              <a:rPr lang="en-US" altLang="en-US" u="sng" dirty="0"/>
              <a:t> sinusoidal </a:t>
            </a:r>
            <a:r>
              <a:rPr lang="en-US" altLang="en-US" u="sng" dirty="0" err="1"/>
              <a:t>funktsiyasi</a:t>
            </a:r>
            <a:r>
              <a:rPr lang="en-US" altLang="en-US" u="sng" dirty="0"/>
              <a:t> </a:t>
            </a:r>
            <a:r>
              <a:rPr lang="en-US" altLang="en-US" u="sng" dirty="0" err="1"/>
              <a:t>bo'lib</a:t>
            </a:r>
            <a:r>
              <a:rPr lang="en-US" altLang="en-US" u="sng" dirty="0"/>
              <a:t>, </a:t>
            </a:r>
            <a:r>
              <a:rPr lang="en-US" altLang="en-US" u="sng" dirty="0" err="1"/>
              <a:t>amplituda</a:t>
            </a:r>
            <a:r>
              <a:rPr lang="en-US" altLang="en-US" u="sng" dirty="0"/>
              <a:t>  </a:t>
            </a:r>
            <a:r>
              <a:rPr lang="en-US" altLang="en-US" u="sng" dirty="0" smtClean="0"/>
              <a:t>       </a:t>
            </a:r>
            <a:r>
              <a:rPr lang="en-US" altLang="en-US" u="sng" dirty="0" err="1" smtClean="0"/>
              <a:t>yuqoridagi</a:t>
            </a:r>
            <a:r>
              <a:rPr lang="en-US" altLang="en-US" u="sng" dirty="0" smtClean="0"/>
              <a:t> </a:t>
            </a:r>
            <a:r>
              <a:rPr lang="en-US" altLang="en-US" u="sng" dirty="0" err="1"/>
              <a:t>ifoda</a:t>
            </a:r>
            <a:r>
              <a:rPr lang="en-US" altLang="en-US" u="sng" dirty="0"/>
              <a:t> </a:t>
            </a:r>
            <a:r>
              <a:rPr lang="en-US" altLang="en-US" u="sng" dirty="0" err="1"/>
              <a:t>bilan</a:t>
            </a:r>
            <a:r>
              <a:rPr lang="en-US" altLang="en-US" u="sng" dirty="0"/>
              <a:t> </a:t>
            </a:r>
            <a:r>
              <a:rPr lang="en-US" altLang="en-US" u="sng" dirty="0" err="1"/>
              <a:t>berilgan</a:t>
            </a:r>
            <a:r>
              <a:rPr lang="en-US" altLang="en-US" u="sng" dirty="0"/>
              <a:t>. Bu </a:t>
            </a:r>
            <a:r>
              <a:rPr lang="en-US" altLang="en-US" u="sng" dirty="0" err="1"/>
              <a:t>amplituda</a:t>
            </a:r>
            <a:r>
              <a:rPr lang="en-US" altLang="en-US" u="sng" dirty="0"/>
              <a:t> </a:t>
            </a:r>
            <a:r>
              <a:rPr lang="en-US" altLang="en-US" u="sng" dirty="0" err="1"/>
              <a:t>vaqti-vaqti</a:t>
            </a:r>
            <a:r>
              <a:rPr lang="en-US" altLang="en-US" u="sng" dirty="0"/>
              <a:t> </a:t>
            </a:r>
            <a:r>
              <a:rPr lang="en-US" altLang="en-US" u="sng" dirty="0" err="1"/>
              <a:t>bilan</a:t>
            </a:r>
            <a:r>
              <a:rPr lang="en-US" altLang="en-US" u="sng" dirty="0"/>
              <a:t> </a:t>
            </a:r>
            <a:r>
              <a:rPr lang="en-US" altLang="en-US" u="sng" dirty="0" err="1"/>
              <a:t>ortib</a:t>
            </a:r>
            <a:r>
              <a:rPr lang="en-US" altLang="en-US" u="sng" dirty="0"/>
              <a:t> </a:t>
            </a:r>
            <a:r>
              <a:rPr lang="en-US" altLang="en-US" u="sng" dirty="0" err="1"/>
              <a:t>boradi</a:t>
            </a:r>
            <a:r>
              <a:rPr lang="en-US" altLang="en-US" u="sng" dirty="0"/>
              <a:t> </a:t>
            </a:r>
            <a:r>
              <a:rPr lang="en-US" altLang="en-US" u="sng" dirty="0" err="1"/>
              <a:t>va</a:t>
            </a:r>
            <a:r>
              <a:rPr lang="en-US" altLang="en-US" u="sng" dirty="0"/>
              <a:t> z </a:t>
            </a:r>
            <a:r>
              <a:rPr lang="en-US" altLang="en-US" u="sng" dirty="0" err="1"/>
              <a:t>ga</a:t>
            </a:r>
            <a:r>
              <a:rPr lang="en-US" altLang="en-US" u="sng" dirty="0"/>
              <a:t> </a:t>
            </a:r>
            <a:r>
              <a:rPr lang="en-US" altLang="en-US" u="sng" dirty="0" err="1"/>
              <a:t>qarab</a:t>
            </a:r>
            <a:r>
              <a:rPr lang="en-US" altLang="en-US" u="sng" dirty="0"/>
              <a:t> </a:t>
            </a:r>
            <a:r>
              <a:rPr lang="en-US" altLang="en-US" u="sng" dirty="0" err="1"/>
              <a:t>kamayadi</a:t>
            </a:r>
            <a:r>
              <a:rPr lang="en-US" altLang="en-US" u="sng" dirty="0"/>
              <a:t>. </a:t>
            </a:r>
            <a:r>
              <a:rPr lang="en-US" altLang="en-US" u="sng" dirty="0" err="1"/>
              <a:t>Kuchlanish</a:t>
            </a:r>
            <a:r>
              <a:rPr lang="en-US" altLang="en-US" u="sng" dirty="0"/>
              <a:t> </a:t>
            </a:r>
            <a:r>
              <a:rPr lang="en-US" altLang="en-US" u="sng" dirty="0" err="1"/>
              <a:t>amplitudasining</a:t>
            </a:r>
            <a:r>
              <a:rPr lang="en-US" altLang="en-US" u="sng" dirty="0"/>
              <a:t> </a:t>
            </a:r>
            <a:r>
              <a:rPr lang="en-US" altLang="en-US" u="sng" dirty="0" err="1"/>
              <a:t>maksimal</a:t>
            </a:r>
            <a:r>
              <a:rPr lang="en-US" altLang="en-US" u="sng" dirty="0"/>
              <a:t> </a:t>
            </a:r>
            <a:r>
              <a:rPr lang="en-US" altLang="en-US" u="sng" dirty="0" err="1"/>
              <a:t>va</a:t>
            </a:r>
            <a:r>
              <a:rPr lang="en-US" altLang="en-US" u="sng" dirty="0"/>
              <a:t> minimal </a:t>
            </a:r>
            <a:r>
              <a:rPr lang="en-US" altLang="en-US" u="sng" dirty="0" err="1"/>
              <a:t>pozitsiyalari</a:t>
            </a:r>
            <a:r>
              <a:rPr lang="en-US" altLang="en-US" u="sng" dirty="0"/>
              <a:t> </a:t>
            </a:r>
            <a:r>
              <a:rPr lang="en-US" altLang="en-US" u="sng" dirty="0" err="1"/>
              <a:t>statsionar</a:t>
            </a:r>
            <a:r>
              <a:rPr lang="en-US" altLang="en-US" u="sng" dirty="0"/>
              <a:t> (</a:t>
            </a:r>
            <a:r>
              <a:rPr lang="en-US" altLang="en-US" u="sng" dirty="0" err="1"/>
              <a:t>vaqtdan</a:t>
            </a:r>
            <a:r>
              <a:rPr lang="en-US" altLang="en-US" u="sng" dirty="0"/>
              <a:t> </a:t>
            </a:r>
            <a:r>
              <a:rPr lang="en-US" altLang="en-US" u="sng" dirty="0" err="1"/>
              <a:t>mustaqil</a:t>
            </a:r>
            <a:r>
              <a:rPr lang="en-US" altLang="en-US" u="sng" dirty="0"/>
              <a:t>). </a:t>
            </a:r>
            <a:r>
              <a:rPr lang="en-US" altLang="en-US" u="sng" dirty="0" err="1"/>
              <a:t>Ushbu</a:t>
            </a:r>
            <a:r>
              <a:rPr lang="en-US" altLang="en-US" u="sng" dirty="0"/>
              <a:t> </a:t>
            </a:r>
            <a:r>
              <a:rPr lang="en-US" altLang="en-US" u="sng" dirty="0" err="1"/>
              <a:t>hodisa</a:t>
            </a:r>
            <a:r>
              <a:rPr lang="en-US" altLang="en-US" u="sng" dirty="0"/>
              <a:t> </a:t>
            </a:r>
            <a:r>
              <a:rPr lang="en-US" altLang="en-US" u="sng" dirty="0" err="1"/>
              <a:t>doimiy</a:t>
            </a:r>
            <a:r>
              <a:rPr lang="en-US" altLang="en-US" u="sng" dirty="0"/>
              <a:t> </a:t>
            </a:r>
            <a:r>
              <a:rPr lang="en-US" altLang="en-US" u="sng" dirty="0" err="1"/>
              <a:t>to'lqin</a:t>
            </a:r>
            <a:r>
              <a:rPr lang="en-US" altLang="en-US" u="sng" dirty="0"/>
              <a:t> deb </a:t>
            </a:r>
            <a:r>
              <a:rPr lang="en-US" altLang="en-US" u="sng" dirty="0" err="1"/>
              <a:t>ataladi</a:t>
            </a:r>
            <a:r>
              <a:rPr lang="en-US" altLang="en-US" u="sng" dirty="0"/>
              <a:t>.</a:t>
            </a:r>
            <a:endParaRPr lang="en-US" altLang="en-US" dirty="0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623285" y="1194475"/>
            <a:ext cx="61129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/>
              <a:t>z=0 da </a:t>
            </a:r>
            <a:r>
              <a:rPr lang="en-US" altLang="en-US" dirty="0" err="1"/>
              <a:t>yukga</a:t>
            </a:r>
            <a:r>
              <a:rPr lang="en-US" altLang="en-US" dirty="0"/>
              <a:t> </a:t>
            </a:r>
            <a:r>
              <a:rPr lang="en-US" altLang="en-US" dirty="0" err="1"/>
              <a:t>ulangan</a:t>
            </a:r>
            <a:r>
              <a:rPr lang="en-US" altLang="en-US" dirty="0"/>
              <a:t> </a:t>
            </a:r>
            <a:r>
              <a:rPr lang="en-US" altLang="en-US" dirty="0" err="1"/>
              <a:t>chiziqdagi</a:t>
            </a:r>
            <a:r>
              <a:rPr lang="en-US" altLang="en-US" dirty="0"/>
              <a:t> </a:t>
            </a:r>
            <a:r>
              <a:rPr lang="en-US" altLang="en-US" dirty="0" err="1"/>
              <a:t>joylashuv</a:t>
            </a:r>
            <a:r>
              <a:rPr lang="en-US" altLang="en-US" dirty="0"/>
              <a:t> </a:t>
            </a:r>
            <a:r>
              <a:rPr lang="en-US" altLang="en-US" dirty="0" err="1"/>
              <a:t>funksiyasi</a:t>
            </a:r>
            <a:r>
              <a:rPr lang="en-US" altLang="en-US" dirty="0"/>
              <a:t> </a:t>
            </a:r>
            <a:r>
              <a:rPr lang="en-US" altLang="en-US" dirty="0" err="1"/>
              <a:t>sifatida</a:t>
            </a:r>
            <a:r>
              <a:rPr lang="en-US" altLang="en-US" dirty="0"/>
              <a:t> </a:t>
            </a:r>
            <a:r>
              <a:rPr lang="en-US" altLang="en-US" dirty="0" err="1"/>
              <a:t>umumiy</a:t>
            </a:r>
            <a:r>
              <a:rPr lang="en-US" altLang="en-US" dirty="0"/>
              <a:t> </a:t>
            </a:r>
            <a:r>
              <a:rPr lang="en-US" altLang="en-US" dirty="0" err="1"/>
              <a:t>fazor</a:t>
            </a:r>
            <a:r>
              <a:rPr lang="en-US" altLang="en-US" dirty="0"/>
              <a:t> </a:t>
            </a:r>
            <a:r>
              <a:rPr lang="en-US" altLang="en-US" dirty="0" err="1"/>
              <a:t>kuchlanishi</a:t>
            </a:r>
            <a:r>
              <a:rPr lang="en-US" altLang="en-US" dirty="0"/>
              <a:t> </a:t>
            </a:r>
            <a:r>
              <a:rPr lang="en-US" altLang="en-US" dirty="0" err="1"/>
              <a:t>quyida</a:t>
            </a:r>
            <a:r>
              <a:rPr lang="en-US" altLang="en-US" dirty="0"/>
              <a:t> </a:t>
            </a:r>
            <a:r>
              <a:rPr lang="en-US" altLang="en-US" dirty="0" err="1"/>
              <a:t>keltirilgan</a:t>
            </a:r>
            <a:endParaRPr lang="en-US" altLang="en-US" dirty="0"/>
          </a:p>
        </p:txBody>
      </p:sp>
      <p:graphicFrame>
        <p:nvGraphicFramePr>
          <p:cNvPr id="13" name="Object 2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656087346"/>
              </p:ext>
            </p:extLst>
          </p:nvPr>
        </p:nvGraphicFramePr>
        <p:xfrm>
          <a:off x="2008112" y="1856004"/>
          <a:ext cx="4317208" cy="3362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8" name="Equation" r:id="rId4" imgW="2654300" imgH="254000" progId="Equation.3">
                  <p:embed/>
                </p:oleObj>
              </mc:Choice>
              <mc:Fallback>
                <p:oleObj name="Equation" r:id="rId4" imgW="2654300" imgH="254000" progId="Equation.3">
                  <p:embed/>
                  <p:pic>
                    <p:nvPicPr>
                      <p:cNvPr id="33798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8112" y="1856004"/>
                        <a:ext cx="4317208" cy="336231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021750749"/>
              </p:ext>
            </p:extLst>
          </p:nvPr>
        </p:nvGraphicFramePr>
        <p:xfrm>
          <a:off x="2113922" y="2504584"/>
          <a:ext cx="4354272" cy="4626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9" name="Equation" r:id="rId6" imgW="2514600" imgH="266700" progId="Equation.3">
                  <p:embed/>
                </p:oleObj>
              </mc:Choice>
              <mc:Fallback>
                <p:oleObj name="Equation" r:id="rId6" imgW="2514600" imgH="266700" progId="Equation.3">
                  <p:embed/>
                  <p:pic>
                    <p:nvPicPr>
                      <p:cNvPr id="33799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3922" y="2504584"/>
                        <a:ext cx="4354272" cy="46269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735135" y="2254228"/>
            <a:ext cx="85772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dirty="0" err="1"/>
              <a:t>Ko'rsatilgan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kuchlanish</a:t>
            </a:r>
            <a:r>
              <a:rPr lang="en-US" altLang="en-US" sz="1400" dirty="0"/>
              <a:t> </a:t>
            </a:r>
            <a:r>
              <a:rPr lang="en-US" altLang="en-US" sz="1400" dirty="0" err="1"/>
              <a:t>fazasining</a:t>
            </a:r>
            <a:r>
              <a:rPr lang="en-US" altLang="en-US" sz="1400" dirty="0"/>
              <a:t> </a:t>
            </a:r>
            <a:r>
              <a:rPr lang="en-US" altLang="en-US" sz="1400" dirty="0" err="1" smtClean="0"/>
              <a:t>kattaligi</a:t>
            </a:r>
            <a:endParaRPr lang="en-US" altLang="en-US" sz="1400" dirty="0"/>
          </a:p>
        </p:txBody>
      </p:sp>
      <p:graphicFrame>
        <p:nvGraphicFramePr>
          <p:cNvPr id="16" name="Object 4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590224252"/>
              </p:ext>
            </p:extLst>
          </p:nvPr>
        </p:nvGraphicFramePr>
        <p:xfrm>
          <a:off x="7130310" y="2297901"/>
          <a:ext cx="1666862" cy="5147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60" name="Equation" r:id="rId8" imgW="863225" imgH="266584" progId="Equation.3">
                  <p:embed/>
                </p:oleObj>
              </mc:Choice>
              <mc:Fallback>
                <p:oleObj name="Equation" r:id="rId8" imgW="863225" imgH="266584" progId="Equation.3">
                  <p:embed/>
                  <p:pic>
                    <p:nvPicPr>
                      <p:cNvPr id="33801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0310" y="2297901"/>
                        <a:ext cx="1666862" cy="514734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ln w="38100">
                        <a:solidFill>
                          <a:srgbClr val="C0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3496741"/>
              </p:ext>
            </p:extLst>
          </p:nvPr>
        </p:nvGraphicFramePr>
        <p:xfrm>
          <a:off x="687180" y="2997989"/>
          <a:ext cx="2926690" cy="415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61" name="Equation" r:id="rId10" imgW="1701800" imgH="241300" progId="Equation.3">
                  <p:embed/>
                </p:oleObj>
              </mc:Choice>
              <mc:Fallback>
                <p:oleObj name="Equation" r:id="rId10" imgW="1701800" imgH="241300" progId="Equation.3">
                  <p:embed/>
                  <p:pic>
                    <p:nvPicPr>
                      <p:cNvPr id="3380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180" y="2997989"/>
                        <a:ext cx="2926690" cy="415040"/>
                      </a:xfrm>
                      <a:prstGeom prst="rect">
                        <a:avLst/>
                      </a:prstGeom>
                      <a:solidFill>
                        <a:schemeClr val="accent3">
                          <a:lumMod val="95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2904558"/>
              </p:ext>
            </p:extLst>
          </p:nvPr>
        </p:nvGraphicFramePr>
        <p:xfrm>
          <a:off x="3953593" y="2954425"/>
          <a:ext cx="2842765" cy="415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62" name="Equation" r:id="rId12" imgW="1828800" imgH="266700" progId="Equation.3">
                  <p:embed/>
                </p:oleObj>
              </mc:Choice>
              <mc:Fallback>
                <p:oleObj name="Equation" r:id="rId12" imgW="1828800" imgH="266700" progId="Equation.3">
                  <p:embed/>
                  <p:pic>
                    <p:nvPicPr>
                      <p:cNvPr id="3380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3593" y="2954425"/>
                        <a:ext cx="2842765" cy="415040"/>
                      </a:xfrm>
                      <a:prstGeom prst="rect">
                        <a:avLst/>
                      </a:prstGeom>
                      <a:solidFill>
                        <a:schemeClr val="accent3">
                          <a:lumMod val="95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963433"/>
              </p:ext>
            </p:extLst>
          </p:nvPr>
        </p:nvGraphicFramePr>
        <p:xfrm>
          <a:off x="1624732" y="3461539"/>
          <a:ext cx="5514975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63" name="Equation" r:id="rId14" imgW="3797300" imgH="304800" progId="Equation.3">
                  <p:embed/>
                </p:oleObj>
              </mc:Choice>
              <mc:Fallback>
                <p:oleObj name="Equation" r:id="rId14" imgW="3797300" imgH="304800" progId="Equation.3">
                  <p:embed/>
                  <p:pic>
                    <p:nvPicPr>
                      <p:cNvPr id="3380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4732" y="3461539"/>
                        <a:ext cx="5514975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5987370"/>
              </p:ext>
            </p:extLst>
          </p:nvPr>
        </p:nvGraphicFramePr>
        <p:xfrm>
          <a:off x="3613869" y="4010814"/>
          <a:ext cx="3290888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64" name="Equation" r:id="rId16" imgW="2095500" imgH="292100" progId="Equation.3">
                  <p:embed/>
                </p:oleObj>
              </mc:Choice>
              <mc:Fallback>
                <p:oleObj name="Equation" r:id="rId16" imgW="2095500" imgH="292100" progId="Equation.3">
                  <p:embed/>
                  <p:pic>
                    <p:nvPicPr>
                      <p:cNvPr id="3380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3869" y="4010814"/>
                        <a:ext cx="3290888" cy="458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0817543"/>
              </p:ext>
            </p:extLst>
          </p:nvPr>
        </p:nvGraphicFramePr>
        <p:xfrm>
          <a:off x="3613869" y="4448964"/>
          <a:ext cx="3649663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65" name="Equation" r:id="rId18" imgW="2362200" imgH="292100" progId="Equation.3">
                  <p:embed/>
                </p:oleObj>
              </mc:Choice>
              <mc:Fallback>
                <p:oleObj name="Equation" r:id="rId18" imgW="2362200" imgH="292100" progId="Equation.3">
                  <p:embed/>
                  <p:pic>
                    <p:nvPicPr>
                      <p:cNvPr id="33806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3869" y="4448964"/>
                        <a:ext cx="3649663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9842323"/>
              </p:ext>
            </p:extLst>
          </p:nvPr>
        </p:nvGraphicFramePr>
        <p:xfrm>
          <a:off x="3613868" y="4979070"/>
          <a:ext cx="4684743" cy="5519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66" name="Equation" r:id="rId20" imgW="2476500" imgH="292100" progId="Equation.3">
                  <p:embed/>
                </p:oleObj>
              </mc:Choice>
              <mc:Fallback>
                <p:oleObj name="Equation" r:id="rId20" imgW="2476500" imgH="292100" progId="Equation.3">
                  <p:embed/>
                  <p:pic>
                    <p:nvPicPr>
                      <p:cNvPr id="33807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3868" y="4979070"/>
                        <a:ext cx="4684743" cy="551944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0039660"/>
              </p:ext>
            </p:extLst>
          </p:nvPr>
        </p:nvGraphicFramePr>
        <p:xfrm>
          <a:off x="3405906" y="5757069"/>
          <a:ext cx="547687" cy="354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67" name="Equation" r:id="rId22" imgW="393529" imgH="253890" progId="Equation.3">
                  <p:embed/>
                </p:oleObj>
              </mc:Choice>
              <mc:Fallback>
                <p:oleObj name="Equation" r:id="rId22" imgW="393529" imgH="253890" progId="Equation.3">
                  <p:embed/>
                  <p:pic>
                    <p:nvPicPr>
                      <p:cNvPr id="33808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5906" y="5757069"/>
                        <a:ext cx="547687" cy="354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Line 29"/>
          <p:cNvSpPr>
            <a:spLocks noChangeShapeType="1"/>
          </p:cNvSpPr>
          <p:nvPr/>
        </p:nvSpPr>
        <p:spPr bwMode="auto">
          <a:xfrm>
            <a:off x="1583457" y="3845714"/>
            <a:ext cx="0" cy="555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" name="Line 30"/>
          <p:cNvSpPr>
            <a:spLocks noChangeShapeType="1"/>
          </p:cNvSpPr>
          <p:nvPr/>
        </p:nvSpPr>
        <p:spPr bwMode="auto">
          <a:xfrm>
            <a:off x="2188294" y="3845714"/>
            <a:ext cx="0" cy="555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Line 31"/>
          <p:cNvSpPr>
            <a:spLocks noChangeShapeType="1"/>
          </p:cNvSpPr>
          <p:nvPr/>
        </p:nvSpPr>
        <p:spPr bwMode="auto">
          <a:xfrm>
            <a:off x="1583457" y="3901277"/>
            <a:ext cx="60483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" name="Line 32"/>
          <p:cNvSpPr>
            <a:spLocks noChangeShapeType="1"/>
          </p:cNvSpPr>
          <p:nvPr/>
        </p:nvSpPr>
        <p:spPr bwMode="auto">
          <a:xfrm flipV="1">
            <a:off x="1877144" y="3910802"/>
            <a:ext cx="0" cy="4381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" name="Text Box 33"/>
          <p:cNvSpPr txBox="1">
            <a:spLocks noChangeArrowheads="1"/>
          </p:cNvSpPr>
          <p:nvPr/>
        </p:nvSpPr>
        <p:spPr bwMode="auto">
          <a:xfrm>
            <a:off x="572457" y="4333963"/>
            <a:ext cx="2422288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b="1" dirty="0">
                <a:solidFill>
                  <a:schemeClr val="accent2"/>
                </a:solidFill>
              </a:rPr>
              <a:t>z </a:t>
            </a:r>
            <a:r>
              <a:rPr lang="en-US" altLang="en-US" sz="1200" b="1" dirty="0" err="1">
                <a:solidFill>
                  <a:schemeClr val="accent2"/>
                </a:solidFill>
              </a:rPr>
              <a:t>funktsiyasi</a:t>
            </a:r>
            <a:r>
              <a:rPr lang="en-US" altLang="en-US" sz="1200" b="1" dirty="0">
                <a:solidFill>
                  <a:schemeClr val="accent2"/>
                </a:solidFill>
              </a:rPr>
              <a:t> </a:t>
            </a:r>
            <a:r>
              <a:rPr lang="en-US" altLang="en-US" sz="1200" b="1" dirty="0" err="1">
                <a:solidFill>
                  <a:schemeClr val="accent2"/>
                </a:solidFill>
              </a:rPr>
              <a:t>sifatida</a:t>
            </a:r>
            <a:r>
              <a:rPr lang="en-US" altLang="en-US" sz="1200" b="1" dirty="0">
                <a:solidFill>
                  <a:schemeClr val="accent2"/>
                </a:solidFill>
              </a:rPr>
              <a:t> </a:t>
            </a:r>
            <a:r>
              <a:rPr lang="en-US" altLang="en-US" sz="1200" b="1" dirty="0" err="1">
                <a:solidFill>
                  <a:schemeClr val="accent2"/>
                </a:solidFill>
              </a:rPr>
              <a:t>umumiy</a:t>
            </a:r>
            <a:r>
              <a:rPr lang="en-US" altLang="en-US" sz="1200" b="1" dirty="0">
                <a:solidFill>
                  <a:schemeClr val="accent2"/>
                </a:solidFill>
              </a:rPr>
              <a:t> </a:t>
            </a:r>
            <a:r>
              <a:rPr lang="en-US" altLang="en-US" sz="1200" b="1" dirty="0" err="1">
                <a:solidFill>
                  <a:schemeClr val="accent2"/>
                </a:solidFill>
              </a:rPr>
              <a:t>kuchlanish</a:t>
            </a:r>
            <a:r>
              <a:rPr lang="en-US" altLang="en-US" sz="1200" b="1" dirty="0">
                <a:solidFill>
                  <a:schemeClr val="accent2"/>
                </a:solidFill>
              </a:rPr>
              <a:t> </a:t>
            </a:r>
            <a:r>
              <a:rPr lang="en-US" altLang="en-US" sz="1200" b="1" dirty="0" err="1">
                <a:solidFill>
                  <a:schemeClr val="accent2"/>
                </a:solidFill>
              </a:rPr>
              <a:t>fazasining</a:t>
            </a:r>
            <a:r>
              <a:rPr lang="en-US" altLang="en-US" sz="1200" b="1" dirty="0">
                <a:solidFill>
                  <a:schemeClr val="accent2"/>
                </a:solidFill>
              </a:rPr>
              <a:t> </a:t>
            </a:r>
            <a:r>
              <a:rPr lang="en-US" altLang="en-US" sz="1200" b="1" dirty="0" err="1">
                <a:solidFill>
                  <a:schemeClr val="accent2"/>
                </a:solidFill>
              </a:rPr>
              <a:t>kattaligi</a:t>
            </a:r>
            <a:endParaRPr lang="en-US" altLang="en-US" sz="1200" b="1" dirty="0">
              <a:solidFill>
                <a:schemeClr val="accent2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61350" y="3461539"/>
            <a:ext cx="1863970" cy="4397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5516445" y="5028653"/>
            <a:ext cx="2532000" cy="47997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Object 4">
                <a:extLst>
                  <a:ext uri="{FF2B5EF4-FFF2-40B4-BE49-F238E27FC236}">
                    <a16:creationId xmlns:a16="http://schemas.microsoft.com/office/drawing/2014/main" id="{5D9814B0-0C40-4FE5-B2C8-46BC71F51BEF}"/>
                  </a:ext>
                </a:extLst>
              </p:cNvPr>
              <p:cNvSpPr txBox="1"/>
              <p:nvPr/>
            </p:nvSpPr>
            <p:spPr bwMode="auto">
              <a:xfrm>
                <a:off x="6973263" y="2891890"/>
                <a:ext cx="1980956" cy="518046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38100">
                <a:solidFill>
                  <a:srgbClr val="C00000"/>
                </a:solidFill>
              </a:ln>
              <a:effectLst/>
            </p:spPr>
            <p:txBody>
              <a:bodyPr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en-US" sz="2000" b="0" i="1" baseline="3000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n-US" sz="2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e>
                      </m:d>
                      <m:sSup>
                        <m:sSupPr>
                          <m:ctrlP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0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𝑗</m:t>
                          </m:r>
                          <m:sSub>
                            <m:sSubPr>
                              <m:ctrlPr>
                                <a:rPr lang="en-US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𝜑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sub>
                          </m:sSub>
                        </m:sup>
                      </m:sSup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31" name="Object 4">
                <a:extLst>
                  <a:ext uri="{FF2B5EF4-FFF2-40B4-BE49-F238E27FC236}">
                    <a16:creationId xmlns:a16="http://schemas.microsoft.com/office/drawing/2014/main" id="{5D9814B0-0C40-4FE5-B2C8-46BC71F51B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973263" y="2891890"/>
                <a:ext cx="1980956" cy="518046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  <a:ln w="38100">
                <a:solidFill>
                  <a:srgbClr val="C00000"/>
                </a:solidFill>
              </a:ln>
              <a:effectLst/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2220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91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nisbati</a:t>
            </a:r>
            <a:r>
              <a:rPr lang="en-US" dirty="0"/>
              <a:t> (</a:t>
            </a:r>
            <a:r>
              <a:rPr lang="en-US" dirty="0" err="1"/>
              <a:t>yo'qotishsiz</a:t>
            </a:r>
            <a:r>
              <a:rPr lang="en-US" dirty="0"/>
              <a:t> UL)</a:t>
            </a: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8058088"/>
              </p:ext>
            </p:extLst>
          </p:nvPr>
        </p:nvGraphicFramePr>
        <p:xfrm>
          <a:off x="521885" y="1314390"/>
          <a:ext cx="4526365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83" name="Equation" r:id="rId4" imgW="2730500" imgH="292100" progId="Equation.3">
                  <p:embed/>
                </p:oleObj>
              </mc:Choice>
              <mc:Fallback>
                <p:oleObj name="Equation" r:id="rId4" imgW="2730500" imgH="292100" progId="Equation.3">
                  <p:embed/>
                  <p:pic>
                    <p:nvPicPr>
                      <p:cNvPr id="35845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885" y="1314390"/>
                        <a:ext cx="4526365" cy="484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2582708"/>
              </p:ext>
            </p:extLst>
          </p:nvPr>
        </p:nvGraphicFramePr>
        <p:xfrm>
          <a:off x="514792" y="1791400"/>
          <a:ext cx="4741740" cy="5214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84" name="Equation" r:id="rId6" imgW="2781300" imgH="304800" progId="Equation.3">
                  <p:embed/>
                </p:oleObj>
              </mc:Choice>
              <mc:Fallback>
                <p:oleObj name="Equation" r:id="rId6" imgW="2781300" imgH="304800" progId="Equation.3">
                  <p:embed/>
                  <p:pic>
                    <p:nvPicPr>
                      <p:cNvPr id="35846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792" y="1791400"/>
                        <a:ext cx="4741740" cy="5214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7520149"/>
              </p:ext>
            </p:extLst>
          </p:nvPr>
        </p:nvGraphicFramePr>
        <p:xfrm>
          <a:off x="514792" y="2323977"/>
          <a:ext cx="4735275" cy="5231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85" name="Equation" r:id="rId8" imgW="2743200" imgH="304800" progId="Equation.3">
                  <p:embed/>
                </p:oleObj>
              </mc:Choice>
              <mc:Fallback>
                <p:oleObj name="Equation" r:id="rId8" imgW="2743200" imgH="304800" progId="Equation.3">
                  <p:embed/>
                  <p:pic>
                    <p:nvPicPr>
                      <p:cNvPr id="35847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792" y="2323977"/>
                        <a:ext cx="4735275" cy="5231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4746055"/>
              </p:ext>
            </p:extLst>
          </p:nvPr>
        </p:nvGraphicFramePr>
        <p:xfrm>
          <a:off x="5595936" y="1914890"/>
          <a:ext cx="1899872" cy="32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86" name="Equation" r:id="rId10" imgW="1244060" imgH="215806" progId="Equation.3">
                  <p:embed/>
                </p:oleObj>
              </mc:Choice>
              <mc:Fallback>
                <p:oleObj name="Equation" r:id="rId10" imgW="1244060" imgH="215806" progId="Equation.3">
                  <p:embed/>
                  <p:pic>
                    <p:nvPicPr>
                      <p:cNvPr id="3584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5936" y="1914890"/>
                        <a:ext cx="1899872" cy="32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5893667"/>
              </p:ext>
            </p:extLst>
          </p:nvPr>
        </p:nvGraphicFramePr>
        <p:xfrm>
          <a:off x="5615719" y="2408177"/>
          <a:ext cx="2670117" cy="35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87" name="Equation" r:id="rId12" imgW="1396394" imgH="215806" progId="Equation.3">
                  <p:embed/>
                </p:oleObj>
              </mc:Choice>
              <mc:Fallback>
                <p:oleObj name="Equation" r:id="rId12" imgW="1396394" imgH="215806" progId="Equation.3">
                  <p:embed/>
                  <p:pic>
                    <p:nvPicPr>
                      <p:cNvPr id="3584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5719" y="2408177"/>
                        <a:ext cx="2670117" cy="353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0994954"/>
              </p:ext>
            </p:extLst>
          </p:nvPr>
        </p:nvGraphicFramePr>
        <p:xfrm>
          <a:off x="846625" y="3609915"/>
          <a:ext cx="3526938" cy="947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88" name="Equation" r:id="rId14" imgW="1892300" imgH="508000" progId="Equation.3">
                  <p:embed/>
                </p:oleObj>
              </mc:Choice>
              <mc:Fallback>
                <p:oleObj name="Equation" r:id="rId14" imgW="1892300" imgH="508000" progId="Equation.3">
                  <p:embed/>
                  <p:pic>
                    <p:nvPicPr>
                      <p:cNvPr id="3585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6625" y="3609915"/>
                        <a:ext cx="3526938" cy="947468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solidFill>
                          <a:srgbClr val="C0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6762271"/>
              </p:ext>
            </p:extLst>
          </p:nvPr>
        </p:nvGraphicFramePr>
        <p:xfrm>
          <a:off x="6539705" y="3836928"/>
          <a:ext cx="712788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89" name="Equation" r:id="rId16" imgW="533169" imgH="253890" progId="Equation.3">
                  <p:embed/>
                </p:oleObj>
              </mc:Choice>
              <mc:Fallback>
                <p:oleObj name="Equation" r:id="rId16" imgW="533169" imgH="253890" progId="Equation.3">
                  <p:embed/>
                  <p:pic>
                    <p:nvPicPr>
                      <p:cNvPr id="3585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9705" y="3836928"/>
                        <a:ext cx="712788" cy="339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9369244"/>
              </p:ext>
            </p:extLst>
          </p:nvPr>
        </p:nvGraphicFramePr>
        <p:xfrm>
          <a:off x="3086100" y="5009236"/>
          <a:ext cx="1838325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90" name="Equation" r:id="rId18" imgW="1205977" imgH="215806" progId="Equation.3">
                  <p:embed/>
                </p:oleObj>
              </mc:Choice>
              <mc:Fallback>
                <p:oleObj name="Equation" r:id="rId18" imgW="1205977" imgH="215806" progId="Equation.3">
                  <p:embed/>
                  <p:pic>
                    <p:nvPicPr>
                      <p:cNvPr id="35852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6100" y="5009236"/>
                        <a:ext cx="1838325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0928268"/>
              </p:ext>
            </p:extLst>
          </p:nvPr>
        </p:nvGraphicFramePr>
        <p:xfrm>
          <a:off x="3100387" y="5449828"/>
          <a:ext cx="1809750" cy="369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91" name="Equation" r:id="rId20" imgW="1117600" imgH="228600" progId="Equation.3">
                  <p:embed/>
                </p:oleObj>
              </mc:Choice>
              <mc:Fallback>
                <p:oleObj name="Equation" r:id="rId20" imgW="1117600" imgH="228600" progId="Equation.3">
                  <p:embed/>
                  <p:pic>
                    <p:nvPicPr>
                      <p:cNvPr id="35853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0387" y="5449828"/>
                        <a:ext cx="1809750" cy="369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5497772"/>
              </p:ext>
            </p:extLst>
          </p:nvPr>
        </p:nvGraphicFramePr>
        <p:xfrm>
          <a:off x="2524125" y="5772090"/>
          <a:ext cx="3273425" cy="67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92" name="Equation" r:id="rId22" imgW="2159000" imgH="444500" progId="Equation.3">
                  <p:embed/>
                </p:oleObj>
              </mc:Choice>
              <mc:Fallback>
                <p:oleObj name="Equation" r:id="rId22" imgW="2159000" imgH="444500" progId="Equation.3">
                  <p:embed/>
                  <p:pic>
                    <p:nvPicPr>
                      <p:cNvPr id="35854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24125" y="5772090"/>
                        <a:ext cx="3273425" cy="674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Line 27"/>
          <p:cNvSpPr>
            <a:spLocks noChangeShapeType="1"/>
          </p:cNvSpPr>
          <p:nvPr/>
        </p:nvSpPr>
        <p:spPr bwMode="auto">
          <a:xfrm flipH="1">
            <a:off x="7252493" y="2711757"/>
            <a:ext cx="16351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" name="Line 28"/>
          <p:cNvSpPr>
            <a:spLocks noChangeShapeType="1"/>
          </p:cNvSpPr>
          <p:nvPr/>
        </p:nvSpPr>
        <p:spPr bwMode="auto">
          <a:xfrm flipV="1">
            <a:off x="7319961" y="2711757"/>
            <a:ext cx="0" cy="2190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Text Box 29"/>
          <p:cNvSpPr txBox="1">
            <a:spLocks noChangeArrowheads="1"/>
          </p:cNvSpPr>
          <p:nvPr/>
        </p:nvSpPr>
        <p:spPr bwMode="auto">
          <a:xfrm>
            <a:off x="6864715" y="2869892"/>
            <a:ext cx="12604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200" u="sng" dirty="0" err="1" smtClean="0"/>
              <a:t>Butun</a:t>
            </a:r>
            <a:r>
              <a:rPr lang="en-US" altLang="en-US" sz="1200" u="sng" dirty="0" smtClean="0"/>
              <a:t> son</a:t>
            </a:r>
            <a:endParaRPr lang="en-US" altLang="en-US" sz="1200" u="sng" dirty="0"/>
          </a:p>
        </p:txBody>
      </p:sp>
      <p:sp>
        <p:nvSpPr>
          <p:cNvPr id="22" name="Text Box 30"/>
          <p:cNvSpPr txBox="1">
            <a:spLocks noChangeArrowheads="1"/>
          </p:cNvSpPr>
          <p:nvPr/>
        </p:nvSpPr>
        <p:spPr bwMode="auto">
          <a:xfrm>
            <a:off x="42862" y="3160652"/>
            <a:ext cx="85217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000" u="sng" dirty="0" err="1" smtClean="0">
                <a:solidFill>
                  <a:schemeClr val="accent2"/>
                </a:solidFill>
              </a:rPr>
              <a:t>Doimiy</a:t>
            </a:r>
            <a:r>
              <a:rPr lang="en-US" altLang="en-US" sz="2000" u="sng" dirty="0" smtClean="0">
                <a:solidFill>
                  <a:schemeClr val="accent2"/>
                </a:solidFill>
              </a:rPr>
              <a:t> </a:t>
            </a:r>
            <a:r>
              <a:rPr lang="en-US" altLang="en-US" sz="2000" u="sng" dirty="0" err="1">
                <a:solidFill>
                  <a:schemeClr val="accent2"/>
                </a:solidFill>
              </a:rPr>
              <a:t>to'lqin</a:t>
            </a:r>
            <a:r>
              <a:rPr lang="en-US" altLang="en-US" sz="2000" u="sng" dirty="0">
                <a:solidFill>
                  <a:schemeClr val="accent2"/>
                </a:solidFill>
              </a:rPr>
              <a:t> </a:t>
            </a:r>
            <a:r>
              <a:rPr lang="en-US" altLang="en-US" sz="2000" u="sng" dirty="0" err="1">
                <a:solidFill>
                  <a:schemeClr val="accent2"/>
                </a:solidFill>
              </a:rPr>
              <a:t>nisbati</a:t>
            </a:r>
            <a:r>
              <a:rPr lang="en-US" altLang="en-US" sz="2000" u="sng" dirty="0">
                <a:solidFill>
                  <a:schemeClr val="accent2"/>
                </a:solidFill>
              </a:rPr>
              <a:t> </a:t>
            </a:r>
            <a:r>
              <a:rPr lang="en-US" altLang="en-US" sz="2000" u="sng" dirty="0" smtClean="0">
                <a:solidFill>
                  <a:schemeClr val="accent2"/>
                </a:solidFill>
              </a:rPr>
              <a:t>(SWR) </a:t>
            </a:r>
            <a:r>
              <a:rPr lang="en-US" altLang="en-US" sz="2000" u="sng" dirty="0" err="1" smtClean="0">
                <a:solidFill>
                  <a:schemeClr val="accent2"/>
                </a:solidFill>
              </a:rPr>
              <a:t>quyidagicha</a:t>
            </a:r>
            <a:r>
              <a:rPr lang="en-US" altLang="en-US" sz="2000" u="sng" dirty="0" smtClean="0">
                <a:solidFill>
                  <a:schemeClr val="accent2"/>
                </a:solidFill>
              </a:rPr>
              <a:t> </a:t>
            </a:r>
            <a:r>
              <a:rPr lang="en-US" altLang="en-US" sz="2000" u="sng" dirty="0" err="1">
                <a:solidFill>
                  <a:schemeClr val="accent2"/>
                </a:solidFill>
              </a:rPr>
              <a:t>aniqlanadi</a:t>
            </a:r>
            <a:r>
              <a:rPr lang="en-US" altLang="en-US" sz="2000" u="sng" dirty="0" smtClean="0"/>
              <a:t> </a:t>
            </a:r>
            <a:endParaRPr lang="en-US" altLang="en-US" sz="2000" u="sng" dirty="0"/>
          </a:p>
        </p:txBody>
      </p:sp>
      <p:sp>
        <p:nvSpPr>
          <p:cNvPr id="23" name="Text Box 31"/>
          <p:cNvSpPr txBox="1">
            <a:spLocks noChangeArrowheads="1"/>
          </p:cNvSpPr>
          <p:nvPr/>
        </p:nvSpPr>
        <p:spPr bwMode="auto">
          <a:xfrm>
            <a:off x="4481512" y="3836928"/>
            <a:ext cx="210826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i="1" dirty="0"/>
              <a:t>SWR</a:t>
            </a:r>
            <a:r>
              <a:rPr lang="en-US" altLang="en-US" dirty="0"/>
              <a:t> = 1 </a:t>
            </a:r>
            <a:r>
              <a:rPr lang="en-US" altLang="en-US" dirty="0" err="1" smtClean="0"/>
              <a:t>qachonki</a:t>
            </a:r>
            <a:endParaRPr lang="en-US" altLang="en-US" dirty="0"/>
          </a:p>
        </p:txBody>
      </p:sp>
      <p:sp>
        <p:nvSpPr>
          <p:cNvPr id="24" name="Text Box 32"/>
          <p:cNvSpPr txBox="1">
            <a:spLocks noChangeArrowheads="1"/>
          </p:cNvSpPr>
          <p:nvPr/>
        </p:nvSpPr>
        <p:spPr bwMode="auto">
          <a:xfrm>
            <a:off x="-100013" y="4585402"/>
            <a:ext cx="90197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800" dirty="0"/>
              <a:t>N=1 </a:t>
            </a:r>
            <a:r>
              <a:rPr lang="en-US" altLang="en-US" sz="1800" dirty="0" err="1"/>
              <a:t>va</a:t>
            </a:r>
            <a:r>
              <a:rPr lang="en-US" altLang="en-US" sz="1800" dirty="0"/>
              <a:t> N=0 </a:t>
            </a:r>
            <a:r>
              <a:rPr lang="en-US" altLang="en-US" sz="1800" dirty="0" err="1"/>
              <a:t>dagi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ikkita</a:t>
            </a:r>
            <a:r>
              <a:rPr lang="en-US" altLang="en-US" sz="1800" dirty="0"/>
              <a:t> </a:t>
            </a:r>
            <a:r>
              <a:rPr lang="en-US" altLang="en-US" sz="1800" dirty="0" err="1"/>
              <a:t>qo‘shni</a:t>
            </a:r>
            <a:r>
              <a:rPr lang="en-US" altLang="en-US" sz="1800" dirty="0"/>
              <a:t> </a:t>
            </a:r>
            <a:r>
              <a:rPr lang="en-US" altLang="en-US" sz="1800" dirty="0" err="1"/>
              <a:t>maksimal</a:t>
            </a:r>
            <a:r>
              <a:rPr lang="en-US" altLang="en-US" sz="1800" dirty="0"/>
              <a:t> </a:t>
            </a:r>
            <a:r>
              <a:rPr lang="en-US" altLang="en-US" sz="1800" dirty="0" err="1"/>
              <a:t>uchun</a:t>
            </a:r>
            <a:r>
              <a:rPr lang="en-US" altLang="en-US" sz="1800" dirty="0"/>
              <a:t> biz </a:t>
            </a:r>
            <a:r>
              <a:rPr lang="en-US" altLang="en-US" sz="1800" dirty="0" err="1"/>
              <a:t>yozishimiz</a:t>
            </a:r>
            <a:r>
              <a:rPr lang="en-US" altLang="en-US" sz="1800" dirty="0"/>
              <a:t> </a:t>
            </a:r>
            <a:r>
              <a:rPr lang="en-US" altLang="en-US" sz="1800" dirty="0" err="1"/>
              <a:t>mumkin</a:t>
            </a:r>
            <a:endParaRPr lang="en-US" altLang="en-US" sz="1800" dirty="0"/>
          </a:p>
        </p:txBody>
      </p:sp>
      <p:sp>
        <p:nvSpPr>
          <p:cNvPr id="25" name="Text Box 33"/>
          <p:cNvSpPr txBox="1">
            <a:spLocks noChangeArrowheads="1"/>
          </p:cNvSpPr>
          <p:nvPr/>
        </p:nvSpPr>
        <p:spPr bwMode="auto">
          <a:xfrm>
            <a:off x="-1" y="6457890"/>
            <a:ext cx="90318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 dirty="0" err="1">
                <a:solidFill>
                  <a:schemeClr val="accent2"/>
                </a:solidFill>
              </a:rPr>
              <a:t>Maksimal</a:t>
            </a:r>
            <a:r>
              <a:rPr lang="en-US" altLang="en-US" sz="1400" dirty="0">
                <a:solidFill>
                  <a:schemeClr val="accent2"/>
                </a:solidFill>
              </a:rPr>
              <a:t> </a:t>
            </a:r>
            <a:r>
              <a:rPr lang="en-US" altLang="en-US" sz="1400" dirty="0" err="1">
                <a:solidFill>
                  <a:schemeClr val="accent2"/>
                </a:solidFill>
              </a:rPr>
              <a:t>kuchlanish</a:t>
            </a:r>
            <a:r>
              <a:rPr lang="en-US" altLang="en-US" sz="1400" dirty="0">
                <a:solidFill>
                  <a:schemeClr val="accent2"/>
                </a:solidFill>
              </a:rPr>
              <a:t> </a:t>
            </a:r>
            <a:r>
              <a:rPr lang="en-US" altLang="en-US" sz="1400" dirty="0" err="1">
                <a:solidFill>
                  <a:schemeClr val="accent2"/>
                </a:solidFill>
              </a:rPr>
              <a:t>va</a:t>
            </a:r>
            <a:r>
              <a:rPr lang="en-US" altLang="en-US" sz="1400" dirty="0">
                <a:solidFill>
                  <a:schemeClr val="accent2"/>
                </a:solidFill>
              </a:rPr>
              <a:t> minimal </a:t>
            </a:r>
            <a:r>
              <a:rPr lang="en-US" altLang="en-US" sz="1400" dirty="0" err="1">
                <a:solidFill>
                  <a:schemeClr val="accent2"/>
                </a:solidFill>
              </a:rPr>
              <a:t>to'lqin</a:t>
            </a:r>
            <a:r>
              <a:rPr lang="en-US" altLang="en-US" sz="1400" dirty="0">
                <a:solidFill>
                  <a:schemeClr val="accent2"/>
                </a:solidFill>
              </a:rPr>
              <a:t> </a:t>
            </a:r>
            <a:r>
              <a:rPr lang="en-US" altLang="en-US" sz="1400" dirty="0" err="1">
                <a:solidFill>
                  <a:schemeClr val="accent2"/>
                </a:solidFill>
              </a:rPr>
              <a:t>uzunligi</a:t>
            </a:r>
            <a:r>
              <a:rPr lang="en-US" altLang="en-US" sz="1400" dirty="0">
                <a:solidFill>
                  <a:schemeClr val="accent2"/>
                </a:solidFill>
              </a:rPr>
              <a:t> </a:t>
            </a:r>
            <a:r>
              <a:rPr lang="en-US" altLang="en-US" sz="1400" dirty="0" err="1">
                <a:solidFill>
                  <a:schemeClr val="accent2"/>
                </a:solidFill>
              </a:rPr>
              <a:t>har</a:t>
            </a:r>
            <a:r>
              <a:rPr lang="en-US" altLang="en-US" sz="1400" dirty="0">
                <a:solidFill>
                  <a:schemeClr val="accent2"/>
                </a:solidFill>
              </a:rPr>
              <a:t> </a:t>
            </a:r>
            <a:r>
              <a:rPr lang="en-US" altLang="en-US" sz="1400" dirty="0" err="1">
                <a:solidFill>
                  <a:schemeClr val="accent2"/>
                </a:solidFill>
              </a:rPr>
              <a:t>yarim</a:t>
            </a:r>
            <a:r>
              <a:rPr lang="en-US" altLang="en-US" sz="1400" dirty="0">
                <a:solidFill>
                  <a:schemeClr val="accent2"/>
                </a:solidFill>
              </a:rPr>
              <a:t> </a:t>
            </a:r>
            <a:r>
              <a:rPr lang="en-US" altLang="en-US" sz="1400" dirty="0" err="1">
                <a:solidFill>
                  <a:schemeClr val="accent2"/>
                </a:solidFill>
              </a:rPr>
              <a:t>to'lqin</a:t>
            </a:r>
            <a:r>
              <a:rPr lang="en-US" altLang="en-US" sz="1400" dirty="0">
                <a:solidFill>
                  <a:schemeClr val="accent2"/>
                </a:solidFill>
              </a:rPr>
              <a:t> </a:t>
            </a:r>
            <a:r>
              <a:rPr lang="en-US" altLang="en-US" sz="1400" dirty="0" err="1">
                <a:solidFill>
                  <a:schemeClr val="accent2"/>
                </a:solidFill>
              </a:rPr>
              <a:t>uzunligida</a:t>
            </a:r>
            <a:r>
              <a:rPr lang="en-US" altLang="en-US" sz="1400" dirty="0">
                <a:solidFill>
                  <a:schemeClr val="accent2"/>
                </a:solidFill>
              </a:rPr>
              <a:t> </a:t>
            </a:r>
            <a:r>
              <a:rPr lang="en-US" altLang="en-US" sz="1400" dirty="0" err="1">
                <a:solidFill>
                  <a:schemeClr val="accent2"/>
                </a:solidFill>
              </a:rPr>
              <a:t>takrorlanadi</a:t>
            </a:r>
            <a:r>
              <a:rPr lang="en-US" altLang="en-US" sz="1400" dirty="0">
                <a:solidFill>
                  <a:schemeClr val="accent2"/>
                </a:solidFill>
              </a:rPr>
              <a:t>.</a:t>
            </a:r>
          </a:p>
        </p:txBody>
      </p:sp>
      <p:graphicFrame>
        <p:nvGraphicFramePr>
          <p:cNvPr id="2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8132777"/>
              </p:ext>
            </p:extLst>
          </p:nvPr>
        </p:nvGraphicFramePr>
        <p:xfrm>
          <a:off x="305014" y="5228249"/>
          <a:ext cx="2305080" cy="400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93" name="Equation" r:id="rId24" imgW="1244060" imgH="215806" progId="Equation.3">
                  <p:embed/>
                </p:oleObj>
              </mc:Choice>
              <mc:Fallback>
                <p:oleObj name="Equation" r:id="rId24" imgW="1244060" imgH="215806" progId="Equation.3">
                  <p:embed/>
                  <p:pic>
                    <p:nvPicPr>
                      <p:cNvPr id="2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014" y="5228249"/>
                        <a:ext cx="2305080" cy="400110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3100387" y="5799872"/>
            <a:ext cx="2800716" cy="638175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695280" y="1914890"/>
            <a:ext cx="246113" cy="2823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2695280" y="2428148"/>
            <a:ext cx="246113" cy="338554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FC5C8B8-5A4A-4879-8AF0-5C67C53DC11B}"/>
              </a:ext>
            </a:extLst>
          </p:cNvPr>
          <p:cNvSpPr txBox="1"/>
          <p:nvPr/>
        </p:nvSpPr>
        <p:spPr>
          <a:xfrm>
            <a:off x="3205163" y="1342199"/>
            <a:ext cx="1619250" cy="47469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669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472281" y="926535"/>
            <a:ext cx="6144179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0" eaLnBrk="1" hangingPunct="1">
              <a:spcBef>
                <a:spcPct val="50000"/>
              </a:spcBef>
              <a:defRPr/>
            </a:pPr>
            <a:r>
              <a:rPr lang="en-US" altLang="en-US" dirty="0" smtClean="0">
                <a:solidFill>
                  <a:srgbClr val="000000"/>
                </a:solidFill>
              </a:rPr>
              <a:t>   _____ </a:t>
            </a:r>
            <a:r>
              <a:rPr lang="en-US" altLang="en-US" dirty="0" err="1">
                <a:solidFill>
                  <a:srgbClr val="000000"/>
                </a:solidFill>
              </a:rPr>
              <a:t>ning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maxsus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holatida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aks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ettirilgan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to'lqin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yo'qoladi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va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faqat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bitta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harakatlanuvchi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to'lqin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o'ngga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harakat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qiladi</a:t>
            </a:r>
            <a:r>
              <a:rPr lang="en-US" altLang="en-US" dirty="0">
                <a:solidFill>
                  <a:srgbClr val="000000"/>
                </a:solidFill>
              </a:rPr>
              <a:t>. </a:t>
            </a:r>
            <a:r>
              <a:rPr lang="en-US" altLang="en-US" dirty="0" err="1">
                <a:solidFill>
                  <a:srgbClr val="000000"/>
                </a:solidFill>
              </a:rPr>
              <a:t>Bunday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holda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kuchlanish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amplitudasi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pozitsiyadan</a:t>
            </a:r>
            <a:r>
              <a:rPr lang="en-US" altLang="en-US" dirty="0">
                <a:solidFill>
                  <a:srgbClr val="000000"/>
                </a:solidFill>
              </a:rPr>
              <a:t> ("</a:t>
            </a:r>
            <a:r>
              <a:rPr lang="en-US" altLang="en-US" dirty="0" err="1">
                <a:solidFill>
                  <a:srgbClr val="000000"/>
                </a:solidFill>
              </a:rPr>
              <a:t>tekis</a:t>
            </a:r>
            <a:r>
              <a:rPr lang="en-US" altLang="en-US" dirty="0">
                <a:solidFill>
                  <a:srgbClr val="000000"/>
                </a:solidFill>
              </a:rPr>
              <a:t>" </a:t>
            </a:r>
            <a:r>
              <a:rPr lang="en-US" altLang="en-US" dirty="0" err="1">
                <a:solidFill>
                  <a:srgbClr val="000000"/>
                </a:solidFill>
              </a:rPr>
              <a:t>kuchlanish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profili</a:t>
            </a:r>
            <a:r>
              <a:rPr lang="en-US" altLang="en-US" dirty="0">
                <a:solidFill>
                  <a:srgbClr val="000000"/>
                </a:solidFill>
              </a:rPr>
              <a:t>) </a:t>
            </a:r>
            <a:r>
              <a:rPr lang="en-US" altLang="en-US" dirty="0" err="1">
                <a:solidFill>
                  <a:srgbClr val="000000"/>
                </a:solidFill>
              </a:rPr>
              <a:t>bog'liq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emas</a:t>
            </a:r>
            <a:r>
              <a:rPr lang="en-US" altLang="en-US" dirty="0">
                <a:solidFill>
                  <a:srgbClr val="000000"/>
                </a:solidFill>
              </a:rPr>
              <a:t>.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Verdan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500062" y="2053564"/>
            <a:ext cx="85217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Verdan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0" eaLnBrk="1" hangingPunct="1">
              <a:spcBef>
                <a:spcPct val="50000"/>
              </a:spcBef>
              <a:defRPr/>
            </a:pPr>
            <a:r>
              <a:rPr lang="en-US" altLang="en-US" dirty="0">
                <a:solidFill>
                  <a:srgbClr val="000000"/>
                </a:solidFill>
              </a:rPr>
              <a:t>Agar </a:t>
            </a:r>
            <a:r>
              <a:rPr lang="en-US" altLang="en-US" dirty="0" err="1">
                <a:solidFill>
                  <a:srgbClr val="000000"/>
                </a:solidFill>
              </a:rPr>
              <a:t>chiziqda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ikkita</a:t>
            </a:r>
            <a:r>
              <a:rPr lang="en-US" altLang="en-US" dirty="0">
                <a:solidFill>
                  <a:srgbClr val="000000"/>
                </a:solidFill>
              </a:rPr>
              <a:t> (</a:t>
            </a:r>
            <a:r>
              <a:rPr lang="en-US" altLang="en-US" dirty="0" err="1">
                <a:solidFill>
                  <a:srgbClr val="000000"/>
                </a:solidFill>
              </a:rPr>
              <a:t>yoki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undan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ko'p</a:t>
            </a:r>
            <a:r>
              <a:rPr lang="en-US" altLang="en-US" dirty="0">
                <a:solidFill>
                  <a:srgbClr val="000000"/>
                </a:solidFill>
              </a:rPr>
              <a:t>) </a:t>
            </a:r>
            <a:r>
              <a:rPr lang="en-US" altLang="en-US" dirty="0" err="1">
                <a:solidFill>
                  <a:srgbClr val="000000"/>
                </a:solidFill>
              </a:rPr>
              <a:t>harakatlanuvchi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to'lqinlar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mavjud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bo'lsa</a:t>
            </a:r>
            <a:r>
              <a:rPr lang="en-US" altLang="en-US" dirty="0">
                <a:solidFill>
                  <a:srgbClr val="000000"/>
                </a:solidFill>
              </a:rPr>
              <a:t>, </a:t>
            </a:r>
            <a:r>
              <a:rPr lang="en-US" altLang="en-US" dirty="0" err="1">
                <a:solidFill>
                  <a:srgbClr val="000000"/>
                </a:solidFill>
              </a:rPr>
              <a:t>ular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o'zaro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ta'sir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qilib</a:t>
            </a:r>
            <a:r>
              <a:rPr lang="en-US" altLang="en-US" dirty="0">
                <a:solidFill>
                  <a:srgbClr val="000000"/>
                </a:solidFill>
              </a:rPr>
              <a:t>, </a:t>
            </a:r>
            <a:r>
              <a:rPr lang="en-US" altLang="en-US" dirty="0" err="1">
                <a:solidFill>
                  <a:srgbClr val="000000"/>
                </a:solidFill>
              </a:rPr>
              <a:t>doimiy</a:t>
            </a:r>
            <a:r>
              <a:rPr lang="en-US" altLang="en-US" dirty="0">
                <a:solidFill>
                  <a:srgbClr val="000000"/>
                </a:solidFill>
              </a:rPr>
              <a:t> </a:t>
            </a:r>
            <a:r>
              <a:rPr lang="en-US" altLang="en-US" dirty="0" err="1">
                <a:solidFill>
                  <a:srgbClr val="000000"/>
                </a:solidFill>
              </a:rPr>
              <a:t>to'lqin</a:t>
            </a:r>
            <a:r>
              <a:rPr lang="en-US" altLang="en-US" dirty="0">
                <a:solidFill>
                  <a:srgbClr val="000000"/>
                </a:solidFill>
              </a:rPr>
              <a:t> deb </a:t>
            </a:r>
            <a:r>
              <a:rPr lang="en-US" altLang="en-US" dirty="0" err="1">
                <a:solidFill>
                  <a:srgbClr val="000000"/>
                </a:solidFill>
              </a:rPr>
              <a:t>ataladi</a:t>
            </a:r>
            <a:r>
              <a:rPr lang="en-US" altLang="en-US" dirty="0">
                <a:solidFill>
                  <a:srgbClr val="000000"/>
                </a:solidFill>
              </a:rPr>
              <a:t>.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  <p:graphicFrame>
        <p:nvGraphicFramePr>
          <p:cNvPr id="12" name="Object 2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703178061"/>
              </p:ext>
            </p:extLst>
          </p:nvPr>
        </p:nvGraphicFramePr>
        <p:xfrm>
          <a:off x="765602" y="891609"/>
          <a:ext cx="654050" cy="30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6" name="Equation" r:id="rId4" imgW="482391" imgH="228501" progId="Equation.3">
                  <p:embed/>
                </p:oleObj>
              </mc:Choice>
              <mc:Fallback>
                <p:oleObj name="Equation" r:id="rId4" imgW="482391" imgH="228501" progId="Equation.3">
                  <p:embed/>
                  <p:pic>
                    <p:nvPicPr>
                      <p:cNvPr id="34823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5602" y="891609"/>
                        <a:ext cx="654050" cy="309563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42" descr="graph copy"/>
          <p:cNvPicPr>
            <a:picLocks noGrp="1" noChangeAspect="1" noChangeArrowheads="1"/>
          </p:cNvPicPr>
          <p:nvPr>
            <p:ph sz="half" idx="1"/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508" y="2658602"/>
            <a:ext cx="4820016" cy="419939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5427405"/>
              </p:ext>
            </p:extLst>
          </p:nvPr>
        </p:nvGraphicFramePr>
        <p:xfrm>
          <a:off x="6914906" y="3355675"/>
          <a:ext cx="1469969" cy="1720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7" name="Equation" r:id="rId8" imgW="660400" imgH="965200" progId="Equation.3">
                  <p:embed/>
                </p:oleObj>
              </mc:Choice>
              <mc:Fallback>
                <p:oleObj name="Equation" r:id="rId8" imgW="660400" imgH="965200" progId="Equation.3">
                  <p:embed/>
                  <p:pic>
                    <p:nvPicPr>
                      <p:cNvPr id="3482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4906" y="3355675"/>
                        <a:ext cx="1469969" cy="1720690"/>
                      </a:xfrm>
                      <a:prstGeom prst="rect">
                        <a:avLst/>
                      </a:prstGeom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855793" y="2658602"/>
            <a:ext cx="183723" cy="338554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70292" y="6137763"/>
            <a:ext cx="386862" cy="720237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6649" y="4045868"/>
            <a:ext cx="1581405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Kuchlanish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→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03339" y="5318836"/>
            <a:ext cx="262010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← </a:t>
            </a:r>
            <a:r>
              <a:rPr kumimoji="0" 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Tok</a:t>
            </a:r>
            <a:r>
              <a:rPr lang="en-US" sz="1400" dirty="0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Verdana" panose="020B0604030504040204" pitchFamily="34" charset="0"/>
                <a:ea typeface="MS PGothic" panose="020B0600070205080204" pitchFamily="34" charset="-128"/>
              </a:rPr>
              <a:t>kuchi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MS PGothic" panose="020B0600070205080204" pitchFamily="34" charset="-128"/>
              </a:rPr>
              <a:t>(1 V/50 Ohm = 20 mA)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214289" y="6431061"/>
            <a:ext cx="10990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SWR = 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5C2183E-88A2-4D62-BC20-25951A305EB4}"/>
              </a:ext>
            </a:extLst>
          </p:cNvPr>
          <p:cNvSpPr txBox="1"/>
          <p:nvPr/>
        </p:nvSpPr>
        <p:spPr>
          <a:xfrm>
            <a:off x="3176587" y="2898314"/>
            <a:ext cx="428625" cy="33855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3785BAC-9C8C-4A22-A056-74E3E387630A}"/>
              </a:ext>
            </a:extLst>
          </p:cNvPr>
          <p:cNvSpPr txBox="1"/>
          <p:nvPr/>
        </p:nvSpPr>
        <p:spPr>
          <a:xfrm>
            <a:off x="2772630" y="5401690"/>
            <a:ext cx="499207" cy="32554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334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u="sng" dirty="0" err="1" smtClean="0"/>
              <a:t>Uzatish</a:t>
            </a:r>
            <a:r>
              <a:rPr lang="en-US" u="sng" dirty="0" smtClean="0"/>
              <a:t> </a:t>
            </a:r>
            <a:r>
              <a:rPr lang="en-US" u="sng" dirty="0" err="1" smtClean="0"/>
              <a:t>liniyasi</a:t>
            </a:r>
            <a:r>
              <a:rPr lang="en-US" u="sng" dirty="0" smtClean="0"/>
              <a:t> </a:t>
            </a:r>
            <a:r>
              <a:rPr lang="en-US" u="sng" dirty="0" err="1" smtClean="0"/>
              <a:t>modeli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35866" y="1865078"/>
            <a:ext cx="73842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O'zaro</a:t>
            </a:r>
            <a:r>
              <a:rPr lang="en-US" dirty="0"/>
              <a:t> </a:t>
            </a:r>
            <a:r>
              <a:rPr lang="en-US" dirty="0" err="1"/>
              <a:t>bog'lanishda</a:t>
            </a:r>
            <a:r>
              <a:rPr lang="en-US" dirty="0"/>
              <a:t> </a:t>
            </a:r>
            <a:r>
              <a:rPr lang="en-US" dirty="0" err="1" smtClean="0"/>
              <a:t>induktivliklar</a:t>
            </a:r>
            <a:r>
              <a:rPr lang="en-US" dirty="0" smtClean="0"/>
              <a:t> </a:t>
            </a:r>
            <a:r>
              <a:rPr lang="en-US" dirty="0"/>
              <a:t>ham </a:t>
            </a:r>
            <a:r>
              <a:rPr lang="en-US" dirty="0" err="1" smtClean="0"/>
              <a:t>mavjud</a:t>
            </a:r>
            <a:r>
              <a:rPr lang="en-US" dirty="0"/>
              <a:t>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020" y="2234410"/>
            <a:ext cx="3809619" cy="17954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5684" y="2234410"/>
            <a:ext cx="3120170" cy="2166069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35866" y="4214538"/>
            <a:ext cx="39380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R, L </a:t>
            </a:r>
            <a:r>
              <a:rPr lang="en-US" dirty="0" err="1"/>
              <a:t>va</a:t>
            </a:r>
            <a:r>
              <a:rPr lang="en-US" dirty="0"/>
              <a:t> C </a:t>
            </a:r>
            <a:r>
              <a:rPr lang="en-US" dirty="0" err="1"/>
              <a:t>o'tkazgich</a:t>
            </a:r>
            <a:r>
              <a:rPr lang="en-US" dirty="0"/>
              <a:t> </a:t>
            </a:r>
            <a:r>
              <a:rPr lang="en-US" dirty="0" err="1"/>
              <a:t>bo'ylab</a:t>
            </a:r>
            <a:r>
              <a:rPr lang="en-US" dirty="0"/>
              <a:t> </a:t>
            </a:r>
            <a:r>
              <a:rPr lang="en-US" dirty="0" err="1"/>
              <a:t>taqsimlanadi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l="6522" b="32501"/>
          <a:stretch/>
        </p:blipFill>
        <p:spPr>
          <a:xfrm>
            <a:off x="1256158" y="5207418"/>
            <a:ext cx="6143625" cy="1356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81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u="sng" dirty="0" err="1"/>
              <a:t>Tarqalgan</a:t>
            </a:r>
            <a:r>
              <a:rPr lang="en-US" u="sng" dirty="0"/>
              <a:t> </a:t>
            </a:r>
            <a:r>
              <a:rPr lang="en-US" u="sng" dirty="0" err="1"/>
              <a:t>parametrlar</a:t>
            </a:r>
            <a:r>
              <a:rPr lang="en-US" u="sng" dirty="0"/>
              <a:t> </a:t>
            </a:r>
            <a:r>
              <a:rPr lang="en-US" u="sng" dirty="0" err="1"/>
              <a:t>modellari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923026" y="2124851"/>
            <a:ext cx="759987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•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uzatish</a:t>
            </a:r>
            <a:r>
              <a:rPr lang="en-US" sz="2000" dirty="0"/>
              <a:t> </a:t>
            </a:r>
            <a:r>
              <a:rPr lang="en-US" sz="2000" dirty="0" err="1"/>
              <a:t>liniyasi</a:t>
            </a:r>
            <a:r>
              <a:rPr lang="en-US" sz="2000" dirty="0"/>
              <a:t> </a:t>
            </a:r>
            <a:r>
              <a:rPr lang="en-US" sz="2000" dirty="0" err="1"/>
              <a:t>modeli</a:t>
            </a:r>
            <a:r>
              <a:rPr lang="en-US" sz="2000" dirty="0"/>
              <a:t> </a:t>
            </a:r>
            <a:r>
              <a:rPr lang="en-US" sz="2000" dirty="0" err="1"/>
              <a:t>aniqroq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en-US" sz="2000" dirty="0"/>
              <a:t>• </a:t>
            </a:r>
            <a:r>
              <a:rPr lang="en-US" sz="2000" dirty="0" err="1"/>
              <a:t>Chiziqlar</a:t>
            </a:r>
            <a:r>
              <a:rPr lang="en-US" sz="2000" dirty="0"/>
              <a:t> </a:t>
            </a:r>
            <a:r>
              <a:rPr lang="en-US" sz="2000" dirty="0" err="1"/>
              <a:t>modelidan</a:t>
            </a:r>
            <a:r>
              <a:rPr lang="en-US" sz="2000" dirty="0"/>
              <a:t> </a:t>
            </a:r>
            <a:r>
              <a:rPr lang="en-US" sz="2000" dirty="0" err="1"/>
              <a:t>qachon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?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–</a:t>
            </a:r>
            <a:r>
              <a:rPr lang="en-US" sz="2000" dirty="0" smtClean="0"/>
              <a:t> </a:t>
            </a:r>
            <a:r>
              <a:rPr lang="en-US" sz="2000" dirty="0" err="1" smtClean="0"/>
              <a:t>Uzun</a:t>
            </a:r>
            <a:r>
              <a:rPr lang="en-US" sz="2000" dirty="0" smtClean="0"/>
              <a:t> </a:t>
            </a:r>
            <a:r>
              <a:rPr lang="en-US" sz="2000" dirty="0" err="1" smtClean="0"/>
              <a:t>bog’lanishlar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tezkor</a:t>
            </a:r>
            <a:r>
              <a:rPr lang="en-US" sz="2000" dirty="0"/>
              <a:t> </a:t>
            </a:r>
            <a:r>
              <a:rPr lang="en-US" sz="2000" dirty="0" err="1"/>
              <a:t>signallar</a:t>
            </a:r>
            <a:endParaRPr lang="en-US" sz="2000" dirty="0"/>
          </a:p>
          <a:p>
            <a:pPr lvl="2">
              <a:lnSpc>
                <a:spcPct val="150000"/>
              </a:lnSpc>
            </a:pPr>
            <a:r>
              <a:rPr lang="en-US" sz="2000" dirty="0"/>
              <a:t>• </a:t>
            </a:r>
            <a:r>
              <a:rPr lang="en-US" sz="2000" dirty="0" err="1"/>
              <a:t>Supero'tkazuvchilar</a:t>
            </a:r>
            <a:r>
              <a:rPr lang="en-US" sz="2000" dirty="0"/>
              <a:t> </a:t>
            </a:r>
            <a:r>
              <a:rPr lang="en-US" sz="2000" dirty="0" err="1" smtClean="0"/>
              <a:t>uzunligi</a:t>
            </a:r>
            <a:r>
              <a:rPr lang="en-US" sz="2000" dirty="0" smtClean="0"/>
              <a:t> &gt; </a:t>
            </a:r>
            <a:r>
              <a:rPr lang="en-US" sz="2000" dirty="0"/>
              <a:t>1/6 </a:t>
            </a:r>
            <a:r>
              <a:rPr lang="en-US" sz="2000" dirty="0" err="1"/>
              <a:t>elektr</a:t>
            </a:r>
            <a:r>
              <a:rPr lang="en-US" sz="2000" dirty="0"/>
              <a:t> </a:t>
            </a:r>
            <a:r>
              <a:rPr lang="en-US" sz="2000" dirty="0" err="1"/>
              <a:t>uzunligi</a:t>
            </a:r>
            <a:r>
              <a:rPr lang="en-US" sz="2000" dirty="0"/>
              <a:t> </a:t>
            </a:r>
            <a:r>
              <a:rPr lang="en-US" sz="2000" dirty="0" err="1" smtClean="0"/>
              <a:t>t</a:t>
            </a:r>
            <a:r>
              <a:rPr lang="en-US" sz="1400" b="1" dirty="0" err="1" smtClean="0"/>
              <a:t>r</a:t>
            </a:r>
            <a:r>
              <a:rPr lang="en-US" sz="2000" dirty="0" smtClean="0"/>
              <a:t>/</a:t>
            </a:r>
            <a:r>
              <a:rPr lang="en-US" sz="2000" dirty="0" err="1" smtClean="0"/>
              <a:t>t</a:t>
            </a:r>
            <a:r>
              <a:rPr lang="en-US" sz="1400" b="1" dirty="0" err="1" smtClean="0"/>
              <a:t>f</a:t>
            </a:r>
            <a:endParaRPr lang="en-US" sz="1400" b="1" dirty="0"/>
          </a:p>
          <a:p>
            <a:pPr lvl="1">
              <a:lnSpc>
                <a:spcPct val="150000"/>
              </a:lnSpc>
            </a:pPr>
            <a:r>
              <a:rPr lang="en-US" sz="2000" dirty="0"/>
              <a:t>– </a:t>
            </a:r>
            <a:r>
              <a:rPr lang="en-US" sz="2000" dirty="0" err="1"/>
              <a:t>Soat</a:t>
            </a:r>
            <a:r>
              <a:rPr lang="en-US" sz="2000" dirty="0"/>
              <a:t> </a:t>
            </a:r>
            <a:r>
              <a:rPr lang="en-US" sz="2000" dirty="0" err="1" smtClean="0"/>
              <a:t>chastota</a:t>
            </a:r>
            <a:r>
              <a:rPr lang="en-US" sz="2000" dirty="0" smtClean="0"/>
              <a:t> </a:t>
            </a:r>
            <a:r>
              <a:rPr lang="en-US" sz="2000" dirty="0" err="1" smtClean="0"/>
              <a:t>emas</a:t>
            </a:r>
            <a:r>
              <a:rPr lang="en-US" sz="2000" dirty="0"/>
              <a:t>, </a:t>
            </a:r>
            <a:r>
              <a:rPr lang="en-US" sz="2000" dirty="0" err="1"/>
              <a:t>balki</a:t>
            </a:r>
            <a:r>
              <a:rPr lang="en-US" sz="2000" dirty="0"/>
              <a:t> </a:t>
            </a:r>
            <a:r>
              <a:rPr lang="en-US" sz="2000" dirty="0" err="1"/>
              <a:t>qirralarning</a:t>
            </a:r>
            <a:r>
              <a:rPr lang="en-US" sz="2000" dirty="0"/>
              <a:t> </a:t>
            </a:r>
            <a:r>
              <a:rPr lang="en-US" sz="2000" dirty="0" err="1"/>
              <a:t>aylanish</a:t>
            </a:r>
            <a:r>
              <a:rPr lang="en-US" sz="2000" dirty="0"/>
              <a:t> </a:t>
            </a:r>
            <a:r>
              <a:rPr lang="en-US" sz="2000" dirty="0" err="1"/>
              <a:t>tezligi</a:t>
            </a:r>
            <a:r>
              <a:rPr lang="en-US" sz="2000" dirty="0"/>
              <a:t> </a:t>
            </a:r>
            <a:r>
              <a:rPr lang="en-US" sz="2000" dirty="0" err="1"/>
              <a:t>muhim</a:t>
            </a:r>
            <a:endParaRPr lang="en-US" sz="2000" dirty="0"/>
          </a:p>
          <a:p>
            <a:pPr lvl="1">
              <a:lnSpc>
                <a:spcPct val="150000"/>
              </a:lnSpc>
            </a:pPr>
            <a:r>
              <a:rPr lang="en-US" sz="2000" dirty="0" smtClean="0"/>
              <a:t>– </a:t>
            </a:r>
            <a:r>
              <a:rPr lang="en-US" sz="2000" dirty="0" err="1"/>
              <a:t>Tarqalish</a:t>
            </a:r>
            <a:r>
              <a:rPr lang="en-US" sz="2000" dirty="0"/>
              <a:t> </a:t>
            </a:r>
            <a:r>
              <a:rPr lang="en-US" sz="2000" dirty="0" err="1"/>
              <a:t>vaqtini</a:t>
            </a:r>
            <a:r>
              <a:rPr lang="en-US" sz="2000" dirty="0"/>
              <a:t> </a:t>
            </a:r>
            <a:r>
              <a:rPr lang="en-US" sz="2000" dirty="0" err="1"/>
              <a:t>pastdan</a:t>
            </a:r>
            <a:r>
              <a:rPr lang="en-US" sz="2000" dirty="0"/>
              <a:t> </a:t>
            </a:r>
            <a:r>
              <a:rPr lang="en-US" sz="2000" dirty="0" err="1"/>
              <a:t>yuqoriga</a:t>
            </a:r>
            <a:r>
              <a:rPr lang="en-US" sz="2000" dirty="0"/>
              <a:t> </a:t>
            </a:r>
            <a:r>
              <a:rPr lang="en-US" sz="2000" dirty="0" err="1"/>
              <a:t>solishtirish</a:t>
            </a:r>
            <a:r>
              <a:rPr lang="en-US" sz="2000" dirty="0"/>
              <a:t> </a:t>
            </a:r>
            <a:r>
              <a:rPr lang="en-US" sz="2000" dirty="0" err="1" smtClean="0"/>
              <a:t>mumkin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/>
              <a:t>signalning</a:t>
            </a:r>
            <a:r>
              <a:rPr lang="en-US" sz="2000" dirty="0"/>
              <a:t> </a:t>
            </a:r>
            <a:r>
              <a:rPr lang="en-US" sz="2000" dirty="0" err="1"/>
              <a:t>yuqoridan</a:t>
            </a:r>
            <a:r>
              <a:rPr lang="en-US" sz="2000" dirty="0"/>
              <a:t> </a:t>
            </a:r>
            <a:r>
              <a:rPr lang="en-US" sz="2000" dirty="0" err="1"/>
              <a:t>pastgacha</a:t>
            </a:r>
            <a:r>
              <a:rPr lang="en-US" sz="2000" dirty="0"/>
              <a:t> </a:t>
            </a:r>
            <a:r>
              <a:rPr lang="en-US" sz="2000" dirty="0" err="1"/>
              <a:t>bo'lgan</a:t>
            </a:r>
            <a:r>
              <a:rPr lang="en-US" sz="2000" dirty="0"/>
              <a:t> </a:t>
            </a:r>
            <a:r>
              <a:rPr lang="en-US" sz="2000" dirty="0" err="1"/>
              <a:t>vaqtlari</a:t>
            </a:r>
            <a:endParaRPr lang="en-US" sz="2000" dirty="0"/>
          </a:p>
          <a:p>
            <a:pPr lvl="2">
              <a:lnSpc>
                <a:spcPct val="150000"/>
              </a:lnSpc>
            </a:pPr>
            <a:r>
              <a:rPr lang="en-US" sz="2000" dirty="0"/>
              <a:t>• </a:t>
            </a:r>
            <a:r>
              <a:rPr lang="en-US" sz="2000" dirty="0" err="1"/>
              <a:t>Deyarli</a:t>
            </a:r>
            <a:r>
              <a:rPr lang="en-US" sz="2000" dirty="0"/>
              <a:t> 2,5 </a:t>
            </a:r>
            <a:r>
              <a:rPr lang="en-US" sz="2000" dirty="0" err="1"/>
              <a:t>sm</a:t>
            </a:r>
            <a:r>
              <a:rPr lang="en-US" sz="2000" dirty="0"/>
              <a:t>/ns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to'g'ri</a:t>
            </a:r>
            <a:r>
              <a:rPr lang="en-US" sz="2000" dirty="0"/>
              <a:t> </a:t>
            </a:r>
            <a:r>
              <a:rPr lang="en-US" sz="2000" dirty="0" err="1"/>
              <a:t>keladi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104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r>
              <a:rPr lang="en-US" dirty="0" err="1"/>
              <a:t>To'rt</a:t>
            </a:r>
            <a:r>
              <a:rPr lang="en-US" dirty="0"/>
              <a:t> terminal </a:t>
            </a:r>
            <a:r>
              <a:rPr lang="en-US" dirty="0" err="1"/>
              <a:t>modeli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68337" y="1465862"/>
            <a:ext cx="599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Tahlil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qilish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uchun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elektr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liniyasini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quyidagi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tarzda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2" tooltip="Ikki portli tarmoq"/>
              </a:rPr>
              <a:t>ikki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2" tooltip="Ikki portli tarmoq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2" tooltip="Ikki portli tarmoq"/>
              </a:rPr>
              <a:t>portli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2" tooltip="Ikki portli tarmoq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2" tooltip="Ikki portli tarmoq"/>
              </a:rPr>
              <a:t>tarmoq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(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shuningdek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to'rt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202122"/>
                </a:solidFill>
                <a:latin typeface="Arial" panose="020B0604020202020204" pitchFamily="34" charset="0"/>
              </a:rPr>
              <a:t>qutbli</a:t>
            </a:r>
            <a:r>
              <a:rPr lang="en-US" dirty="0" smtClean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deb ham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ataladi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)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sifatida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modellashtirish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mumkin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: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68337" y="2649385"/>
            <a:ext cx="834785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oddiy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holatda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tarmoq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chiziqli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deb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qabul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qilinadi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(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ya'ni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har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ikkala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portdagi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3" tooltip="Kompleks raqam"/>
              </a:rPr>
              <a:t>kompleks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kuchlanish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aks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ettirishlar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bo'lmaganda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unga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tushadigan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kompleks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oqimga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mutanosibdir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)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ikkita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port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bir-birini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almashtirsa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bo'ladi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Agar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liniyasi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uzunligi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bo'ylab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xil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bo'lsa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unda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xatti-harakati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asosan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i="1" dirty="0" err="1">
                <a:solidFill>
                  <a:srgbClr val="0645AD"/>
                </a:solidFill>
                <a:latin typeface="Arial" panose="020B0604020202020204" pitchFamily="34" charset="0"/>
                <a:hlinkClick r:id="rId4" tooltip="Xarakterli empedans"/>
              </a:rPr>
              <a:t>xarakterli</a:t>
            </a:r>
            <a:r>
              <a:rPr lang="en-US" i="1" dirty="0">
                <a:solidFill>
                  <a:srgbClr val="0645AD"/>
                </a:solidFill>
                <a:latin typeface="Arial" panose="020B0604020202020204" pitchFamily="34" charset="0"/>
                <a:hlinkClick r:id="rId4" tooltip="Xarakterli empedans"/>
              </a:rPr>
              <a:t> </a:t>
            </a:r>
            <a:r>
              <a:rPr lang="en-US" i="1" dirty="0" err="1">
                <a:solidFill>
                  <a:srgbClr val="0645AD"/>
                </a:solidFill>
                <a:latin typeface="Arial" panose="020B0604020202020204" pitchFamily="34" charset="0"/>
                <a:hlinkClick r:id="rId4" tooltip="Xarakterli empedans"/>
              </a:rPr>
              <a:t>impedans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deb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ataladigan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yagona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parametr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bilan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tavsiflanadi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, Z </a:t>
            </a:r>
            <a:r>
              <a:rPr lang="en-US" baseline="-25000" dirty="0">
                <a:solidFill>
                  <a:srgbClr val="202122"/>
                </a:solidFill>
                <a:latin typeface="Arial" panose="020B0604020202020204" pitchFamily="34" charset="0"/>
              </a:rPr>
              <a:t>0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belgisi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. Bu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berilgan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to'lqinning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kompleks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kuchlanishining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chiziqning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istalgan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nuqtasida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xil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to'lqinning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kompleks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oqimiga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nisbati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baseline="-25000" dirty="0">
                <a:solidFill>
                  <a:srgbClr val="202122"/>
                </a:solidFill>
                <a:latin typeface="Arial" panose="020B0604020202020204" pitchFamily="34" charset="0"/>
              </a:rPr>
              <a:t>Z 0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odatiy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qiymatlari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5" tooltip="Koaksiyal kabel"/>
              </a:rPr>
              <a:t>koaksiyal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5" tooltip="Koaksiyal kabel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5" tooltip="Koaksiyal kabel"/>
              </a:rPr>
              <a:t>kabel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uchun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50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yoki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75 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6" tooltip="Om (birlik)"/>
              </a:rPr>
              <a:t>ohmni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6" tooltip="Om (birlik)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6" tooltip="Om (birlik)"/>
              </a:rPr>
              <a:t>tashkil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6" tooltip="Om (birlik)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6" tooltip="Om (birlik)"/>
              </a:rPr>
              <a:t>qiladi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o'ralgan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simlar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uchun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taxminan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100 ohm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radio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uzatishda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ishlatiladigan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burilmagan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juftlikning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umumiy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turi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uchun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taxminan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300 ohm.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76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8024" y="678795"/>
            <a:ext cx="62455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Elektr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liniyasiga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quvvatni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yuborishda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odatda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iloji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boricha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ko'proq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quvvat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yuk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tomonidan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so'rilishi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iloji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boricha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kamroq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manbaga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qaytarilishi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maqsadga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muvofiqdir</a:t>
            </a:r>
            <a:r>
              <a:rPr lang="en-US" sz="1600" dirty="0" smtClean="0">
                <a:solidFill>
                  <a:srgbClr val="202122"/>
                </a:solidFill>
                <a:latin typeface="Arial" panose="020B0604020202020204" pitchFamily="34" charset="0"/>
              </a:rPr>
              <a:t>. Bu yuk </a:t>
            </a:r>
            <a:r>
              <a:rPr lang="en-US" sz="1600" dirty="0" err="1" smtClean="0">
                <a:solidFill>
                  <a:srgbClr val="202122"/>
                </a:solidFill>
                <a:latin typeface="Arial" panose="020B0604020202020204" pitchFamily="34" charset="0"/>
              </a:rPr>
              <a:t>impedansini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baseline="-25000" dirty="0" smtClean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baseline="-25000" dirty="0">
                <a:solidFill>
                  <a:srgbClr val="202122"/>
                </a:solidFill>
                <a:latin typeface="Arial" panose="020B0604020202020204" pitchFamily="34" charset="0"/>
              </a:rPr>
              <a:t>Z 0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ga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teng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qilish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orqali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ta'minlanishi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mumkin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,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bu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holda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liniyasi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i="1" dirty="0" err="1">
                <a:solidFill>
                  <a:srgbClr val="0645AD"/>
                </a:solidFill>
                <a:latin typeface="Arial" panose="020B0604020202020204" pitchFamily="34" charset="0"/>
                <a:hlinkClick r:id="rId2" tooltip="Empedans moslashuvi"/>
              </a:rPr>
              <a:t>mos</a:t>
            </a:r>
            <a:r>
              <a:rPr lang="en-US" sz="1600" i="1" dirty="0">
                <a:solidFill>
                  <a:srgbClr val="0645AD"/>
                </a:solidFill>
                <a:latin typeface="Arial" panose="020B0604020202020204" pitchFamily="34" charset="0"/>
                <a:hlinkClick r:id="rId2" tooltip="Empedans moslashuvi"/>
              </a:rPr>
              <a:t> </a:t>
            </a:r>
            <a:r>
              <a:rPr lang="en-US" sz="1600" i="1" dirty="0" err="1">
                <a:solidFill>
                  <a:srgbClr val="0645AD"/>
                </a:solidFill>
                <a:latin typeface="Arial" panose="020B0604020202020204" pitchFamily="34" charset="0"/>
                <a:hlinkClick r:id="rId2" tooltip="Empedans moslashuvi"/>
              </a:rPr>
              <a:t>keladi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,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deyiladi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.</a:t>
            </a:r>
            <a:endParaRPr lang="en-US" sz="1600" dirty="0"/>
          </a:p>
        </p:txBody>
      </p:sp>
      <p:sp>
        <p:nvSpPr>
          <p:cNvPr id="9" name="Rectangle 8"/>
          <p:cNvSpPr/>
          <p:nvPr/>
        </p:nvSpPr>
        <p:spPr>
          <a:xfrm>
            <a:off x="138024" y="2078368"/>
            <a:ext cx="87989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Elektr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liniyasiga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beriladigan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quvvatning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qismi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uning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qarshiligi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tufayli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yo'qoladi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. Bu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ta'sir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i="1" dirty="0" err="1">
                <a:solidFill>
                  <a:srgbClr val="202122"/>
                </a:solidFill>
                <a:latin typeface="Arial" panose="020B0604020202020204" pitchFamily="34" charset="0"/>
              </a:rPr>
              <a:t>ohmik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yoki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i="1" dirty="0" err="1">
                <a:solidFill>
                  <a:srgbClr val="202122"/>
                </a:solidFill>
                <a:latin typeface="Arial" panose="020B0604020202020204" pitchFamily="34" charset="0"/>
              </a:rPr>
              <a:t>rezistiv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yo'qotish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deb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ataladi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(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qarang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3" tooltip="Ohmik isitish"/>
              </a:rPr>
              <a:t>ohmik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3" tooltip="Ohmik isitish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3" tooltip="Ohmik isitish"/>
              </a:rPr>
              <a:t>isitish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).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Yuqori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chastotalarda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i="1" dirty="0" err="1">
                <a:solidFill>
                  <a:srgbClr val="202122"/>
                </a:solidFill>
                <a:latin typeface="Arial" panose="020B0604020202020204" pitchFamily="34" charset="0"/>
              </a:rPr>
              <a:t>dielektrik</a:t>
            </a:r>
            <a:r>
              <a:rPr lang="en-US" sz="1600" i="1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i="1" dirty="0" err="1">
                <a:solidFill>
                  <a:srgbClr val="202122"/>
                </a:solidFill>
                <a:latin typeface="Arial" panose="020B0604020202020204" pitchFamily="34" charset="0"/>
              </a:rPr>
              <a:t>yo'qotish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deb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ataladigan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yana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ta'sir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sezilarli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bo'lib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qarshilikdan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kelib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chiqadigan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yo'qotishlarga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qo'shiladi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Dielektrik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yo'qotish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elektr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liniyasi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ichidagi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izolyatsion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material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o'zgaruvchan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elektr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maydonidan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energiyani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yutib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uni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4" tooltip="Issiqlik"/>
              </a:rPr>
              <a:t>issiqlikka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aylantirganda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yuzaga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keladi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(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qarang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: 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5" tooltip="Dielektrik isitish"/>
              </a:rPr>
              <a:t>Dielektrik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5" tooltip="Dielektrik isitish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5" tooltip="Dielektrik isitish"/>
              </a:rPr>
              <a:t>isitish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).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Elektr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liniyasi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parallel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ravishda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sig'im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(C)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o'tkazuvchanlik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(G)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bilan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ketma-ket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qarshilik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(R)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indüktans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(L)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bilan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modellashtirilgan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Qarshilik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o'tkazuvchanlik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liniyasida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yo'qotishga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yordam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beradi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</a:p>
          <a:p>
            <a:pPr algn="just"/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Elektr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liniyasidagi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umumiy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quvvat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yo'qolishi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ko'pincha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6" tooltip="Metre"/>
              </a:rPr>
              <a:t>metr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6" tooltip="Metre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6" tooltip="Metre"/>
              </a:rPr>
              <a:t>uchun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6" tooltip="Metre"/>
              </a:rPr>
              <a:t> 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7" tooltip="Desibel"/>
              </a:rPr>
              <a:t>desibellarda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( dB / m)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ko'rsatiladi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odatda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signalning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chastotasiga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bog'liq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Ishlab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chiqaruvchi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ko'pincha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chastota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diapazonida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dB / m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dagi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yo'qotishni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ko'rsatadigan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jadvalni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taqdim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etadi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. 3 dB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yo'qotish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quvvatning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taxminan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yarmiga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to'g'ri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keladi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</a:p>
          <a:p>
            <a:pPr algn="just"/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8" tooltip="To'lqin uzunligi"/>
              </a:rPr>
              <a:t>Yuqori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8" tooltip="To'lqin uzunligi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8" tooltip="To'lqin uzunligi"/>
              </a:rPr>
              <a:t>chastotali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8" tooltip="To'lqin uzunligi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8" tooltip="To'lqin uzunligi"/>
              </a:rPr>
              <a:t>uzatish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8" tooltip="To'lqin uzunligi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8" tooltip="To'lqin uzunligi"/>
              </a:rPr>
              <a:t>liniyalari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8" tooltip="To'lqin uzunligi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8" tooltip="To'lqin uzunligi"/>
              </a:rPr>
              <a:t>to'lqin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8" tooltip="To'lqin uzunligi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8" tooltip="To'lqin uzunligi"/>
              </a:rPr>
              <a:t>uzunliklari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chiziq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uzunligidan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qisqaroq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yoki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taqqoslanadigan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elektromagnit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to'lqinlarni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tashish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uchun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mo'ljallanganlar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sifatida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belgilanishi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mumkin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.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Bunday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sharoitlarda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, past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chastotalarda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hisob-kitoblar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uchun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foydali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bo'lgan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taxminlar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endi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aniq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emas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. Bu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ko'pincha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9" tooltip="Radio"/>
              </a:rPr>
              <a:t>radio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, 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10" tooltip="Mikroto'lqinli pech"/>
              </a:rPr>
              <a:t>mikroto'lqinli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11" tooltip="Nur"/>
              </a:rPr>
              <a:t>optik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signallar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, 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12" tooltip="Metall to'rli optik filtrlar"/>
              </a:rPr>
              <a:t>metall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12" tooltip="Metall to'rli optik filtrlar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12" tooltip="Metall to'rli optik filtrlar"/>
              </a:rPr>
              <a:t>to'rli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12" tooltip="Metall to'rli optik filtrlar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12" tooltip="Metall to'rli optik filtrlar"/>
              </a:rPr>
              <a:t>optik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12" tooltip="Metall to'rli optik filtrlar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12" tooltip="Metall to'rli optik filtrlar"/>
              </a:rPr>
              <a:t>filtrlar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yuqori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tezlikdagi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13" tooltip="Raqamli sxema"/>
              </a:rPr>
              <a:t>raqamli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13" tooltip="Raqamli sxema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13" tooltip="Raqamli sxema"/>
              </a:rPr>
              <a:t>kontaktlarning</a:t>
            </a:r>
            <a:r>
              <a:rPr lang="en-US" sz="1600" dirty="0">
                <a:solidFill>
                  <a:srgbClr val="0645AD"/>
                </a:solidFill>
                <a:latin typeface="Arial" panose="020B0604020202020204" pitchFamily="34" charset="0"/>
                <a:hlinkClick r:id="rId13" tooltip="Raqamli sxema"/>
              </a:rPr>
              <a:t> </a:t>
            </a:r>
            <a:r>
              <a:rPr lang="en-US" sz="1600" dirty="0" err="1">
                <a:solidFill>
                  <a:srgbClr val="0645AD"/>
                </a:solidFill>
                <a:latin typeface="Arial" panose="020B0604020202020204" pitchFamily="34" charset="0"/>
                <a:hlinkClick r:id="rId13" tooltip="Raqamli sxema"/>
              </a:rPr>
              <a:t>zanglashiga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olib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keladigan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signallari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bilan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sodir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202122"/>
                </a:solidFill>
                <a:latin typeface="Arial" panose="020B0604020202020204" pitchFamily="34" charset="0"/>
              </a:rPr>
              <a:t>bo'ladi</a:t>
            </a:r>
            <a:r>
              <a:rPr lang="en-US" sz="1600" dirty="0">
                <a:solidFill>
                  <a:srgbClr val="202122"/>
                </a:solidFill>
                <a:latin typeface="Arial" panose="020B0604020202020204" pitchFamily="34" charset="0"/>
              </a:rPr>
              <a:t> .</a:t>
            </a:r>
            <a:endParaRPr lang="en-US" sz="1600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45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r>
              <a:rPr lang="en-US" dirty="0" err="1"/>
              <a:t>Telegraf</a:t>
            </a:r>
            <a:r>
              <a:rPr lang="en-US" dirty="0"/>
              <a:t> </a:t>
            </a:r>
            <a:r>
              <a:rPr lang="en-US" dirty="0" err="1"/>
              <a:t>tenglamalari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373445" y="2049244"/>
            <a:ext cx="85548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/>
              <a:t>Telegraf</a:t>
            </a:r>
            <a:r>
              <a:rPr lang="en-US" sz="1600" dirty="0"/>
              <a:t> </a:t>
            </a:r>
            <a:r>
              <a:rPr lang="en-US" sz="1600" dirty="0" err="1"/>
              <a:t>tenglamalari</a:t>
            </a:r>
            <a:r>
              <a:rPr lang="en-US" sz="1600" dirty="0"/>
              <a:t> (</a:t>
            </a:r>
            <a:r>
              <a:rPr lang="en-US" sz="1600" dirty="0" err="1"/>
              <a:t>yoki</a:t>
            </a:r>
            <a:r>
              <a:rPr lang="en-US" sz="1600" dirty="0"/>
              <a:t> </a:t>
            </a:r>
            <a:r>
              <a:rPr lang="en-US" sz="1600" dirty="0" err="1"/>
              <a:t>shunchaki</a:t>
            </a:r>
            <a:r>
              <a:rPr lang="en-US" sz="1600" dirty="0"/>
              <a:t> </a:t>
            </a:r>
            <a:r>
              <a:rPr lang="en-US" sz="1600" dirty="0" err="1"/>
              <a:t>telegraf</a:t>
            </a:r>
            <a:r>
              <a:rPr lang="en-US" sz="1600" dirty="0"/>
              <a:t> </a:t>
            </a:r>
            <a:r>
              <a:rPr lang="en-US" sz="1600" dirty="0" err="1"/>
              <a:t>tenglamalari</a:t>
            </a:r>
            <a:r>
              <a:rPr lang="en-US" sz="1600" dirty="0"/>
              <a:t> ) </a:t>
            </a:r>
            <a:r>
              <a:rPr lang="en-US" sz="1600" dirty="0" err="1"/>
              <a:t>kuchlanishni</a:t>
            </a:r>
            <a:r>
              <a:rPr lang="en-US" sz="1600" dirty="0"/>
              <a:t> </a:t>
            </a:r>
            <a:r>
              <a:rPr lang="en-US" sz="1600" dirty="0" err="1"/>
              <a:t>tavsiflovchi</a:t>
            </a:r>
            <a:r>
              <a:rPr lang="en-US" sz="1600" dirty="0"/>
              <a:t> </a:t>
            </a:r>
            <a:r>
              <a:rPr lang="en-US" sz="1600" dirty="0" err="1"/>
              <a:t>juft</a:t>
            </a:r>
            <a:r>
              <a:rPr lang="en-US" sz="1600" dirty="0"/>
              <a:t> </a:t>
            </a:r>
            <a:r>
              <a:rPr lang="en-US" sz="1600" dirty="0" err="1"/>
              <a:t>chiziqli</a:t>
            </a:r>
            <a:r>
              <a:rPr lang="en-US" sz="1600" dirty="0"/>
              <a:t> </a:t>
            </a:r>
            <a:r>
              <a:rPr lang="en-US" sz="1600" dirty="0" err="1"/>
              <a:t>differentsial</a:t>
            </a:r>
            <a:r>
              <a:rPr lang="en-US" sz="1600" dirty="0"/>
              <a:t> </a:t>
            </a:r>
            <a:r>
              <a:rPr lang="en-US" sz="1600" dirty="0" err="1"/>
              <a:t>tenglamalardir</a:t>
            </a:r>
            <a:r>
              <a:rPr lang="en-US" sz="1600" dirty="0"/>
              <a:t> </a:t>
            </a:r>
            <a:r>
              <a:rPr lang="en-US" sz="1600" dirty="0" smtClean="0"/>
              <a:t>(V</a:t>
            </a:r>
            <a:r>
              <a:rPr lang="en-US" sz="1600" dirty="0"/>
              <a:t>)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joriy</a:t>
            </a:r>
            <a:r>
              <a:rPr lang="en-US" sz="1600" dirty="0"/>
              <a:t> </a:t>
            </a:r>
            <a:r>
              <a:rPr lang="en-US" sz="1600" dirty="0" smtClean="0"/>
              <a:t>(I</a:t>
            </a:r>
            <a:r>
              <a:rPr lang="en-US" sz="1600" dirty="0"/>
              <a:t>) </a:t>
            </a:r>
            <a:r>
              <a:rPr lang="en-US" sz="1600" dirty="0" err="1"/>
              <a:t>masofa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vaqt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elektr</a:t>
            </a:r>
            <a:r>
              <a:rPr lang="en-US" sz="1600" dirty="0"/>
              <a:t> </a:t>
            </a:r>
            <a:r>
              <a:rPr lang="en-US" sz="1600" dirty="0" err="1"/>
              <a:t>uzatish</a:t>
            </a:r>
            <a:r>
              <a:rPr lang="en-US" sz="1600" dirty="0"/>
              <a:t> </a:t>
            </a:r>
            <a:r>
              <a:rPr lang="en-US" sz="1600" dirty="0" err="1"/>
              <a:t>liniyasida</a:t>
            </a:r>
            <a:r>
              <a:rPr lang="en-US" sz="1600" dirty="0"/>
              <a:t>. </a:t>
            </a:r>
            <a:r>
              <a:rPr lang="en-US" sz="1600" dirty="0" err="1"/>
              <a:t>Ular</a:t>
            </a:r>
            <a:r>
              <a:rPr lang="en-US" sz="1600" dirty="0"/>
              <a:t> </a:t>
            </a:r>
            <a:r>
              <a:rPr lang="en-US" sz="1600" dirty="0" err="1"/>
              <a:t>elektr</a:t>
            </a:r>
            <a:r>
              <a:rPr lang="en-US" sz="1600" dirty="0"/>
              <a:t> </a:t>
            </a:r>
            <a:r>
              <a:rPr lang="en-US" sz="1600" dirty="0" err="1"/>
              <a:t>uzatish</a:t>
            </a:r>
            <a:r>
              <a:rPr lang="en-US" sz="1600" dirty="0"/>
              <a:t> </a:t>
            </a:r>
            <a:r>
              <a:rPr lang="en-US" sz="1600" dirty="0" err="1"/>
              <a:t>liniyasi</a:t>
            </a:r>
            <a:r>
              <a:rPr lang="en-US" sz="1600" dirty="0"/>
              <a:t> </a:t>
            </a:r>
            <a:r>
              <a:rPr lang="en-US" sz="1600" dirty="0" err="1"/>
              <a:t>modelini</a:t>
            </a:r>
            <a:r>
              <a:rPr lang="en-US" sz="1600" dirty="0"/>
              <a:t> </a:t>
            </a:r>
            <a:r>
              <a:rPr lang="en-US" sz="1600" dirty="0" err="1"/>
              <a:t>yaratgan</a:t>
            </a:r>
            <a:r>
              <a:rPr lang="en-US" sz="1600" dirty="0"/>
              <a:t> Oliver </a:t>
            </a:r>
            <a:r>
              <a:rPr lang="en-US" sz="1600" dirty="0" err="1"/>
              <a:t>Heavisayd</a:t>
            </a:r>
            <a:r>
              <a:rPr lang="en-US" sz="1600" dirty="0"/>
              <a:t> </a:t>
            </a:r>
            <a:r>
              <a:rPr lang="en-US" sz="1600" dirty="0" err="1"/>
              <a:t>tomonidan</a:t>
            </a:r>
            <a:r>
              <a:rPr lang="en-US" sz="1600" dirty="0"/>
              <a:t> </a:t>
            </a:r>
            <a:r>
              <a:rPr lang="en-US" sz="1600" dirty="0" err="1"/>
              <a:t>ishlab</a:t>
            </a:r>
            <a:r>
              <a:rPr lang="en-US" sz="1600" dirty="0"/>
              <a:t> </a:t>
            </a:r>
            <a:r>
              <a:rPr lang="en-US" sz="1600" dirty="0" err="1"/>
              <a:t>chiqilgan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Maksvell</a:t>
            </a:r>
            <a:r>
              <a:rPr lang="en-US" sz="1600" dirty="0"/>
              <a:t> </a:t>
            </a:r>
            <a:r>
              <a:rPr lang="en-US" sz="1600" dirty="0" err="1"/>
              <a:t>tenglamalariga</a:t>
            </a:r>
            <a:r>
              <a:rPr lang="en-US" sz="1600" dirty="0"/>
              <a:t> </a:t>
            </a:r>
            <a:r>
              <a:rPr lang="en-US" sz="1600" dirty="0" err="1" smtClean="0"/>
              <a:t>asoslangan</a:t>
            </a:r>
            <a:r>
              <a:rPr lang="en-US" sz="1600" dirty="0"/>
              <a:t>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73445" y="3173473"/>
            <a:ext cx="873491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/>
              <a:t>Elektr</a:t>
            </a:r>
            <a:r>
              <a:rPr lang="en-US" sz="1600" dirty="0"/>
              <a:t> </a:t>
            </a:r>
            <a:r>
              <a:rPr lang="en-US" sz="1600" dirty="0" err="1"/>
              <a:t>uzatish</a:t>
            </a:r>
            <a:r>
              <a:rPr lang="en-US" sz="1600" dirty="0"/>
              <a:t> </a:t>
            </a:r>
            <a:r>
              <a:rPr lang="en-US" sz="1600" dirty="0" err="1"/>
              <a:t>liniyasi</a:t>
            </a:r>
            <a:r>
              <a:rPr lang="en-US" sz="1600" dirty="0"/>
              <a:t> </a:t>
            </a:r>
            <a:r>
              <a:rPr lang="en-US" sz="1600" dirty="0" err="1"/>
              <a:t>modeli</a:t>
            </a:r>
            <a:r>
              <a:rPr lang="en-US" sz="1600" dirty="0"/>
              <a:t> </a:t>
            </a:r>
            <a:r>
              <a:rPr lang="en-US" sz="1600" dirty="0" err="1"/>
              <a:t>taqsimlangan</a:t>
            </a:r>
            <a:r>
              <a:rPr lang="en-US" sz="1600" dirty="0"/>
              <a:t> element </a:t>
            </a:r>
            <a:r>
              <a:rPr lang="en-US" sz="1600" dirty="0" err="1"/>
              <a:t>modeliga</a:t>
            </a:r>
            <a:r>
              <a:rPr lang="en-US" sz="1600" dirty="0"/>
              <a:t> </a:t>
            </a:r>
            <a:r>
              <a:rPr lang="en-US" sz="1600" dirty="0" err="1"/>
              <a:t>misoldir</a:t>
            </a:r>
            <a:r>
              <a:rPr lang="en-US" sz="1600" dirty="0"/>
              <a:t> . U </a:t>
            </a:r>
            <a:r>
              <a:rPr lang="en-US" sz="1600" dirty="0" err="1"/>
              <a:t>uzatish</a:t>
            </a:r>
            <a:r>
              <a:rPr lang="en-US" sz="1600" dirty="0"/>
              <a:t> </a:t>
            </a:r>
            <a:r>
              <a:rPr lang="en-US" sz="1600" dirty="0" err="1"/>
              <a:t>liniyasini</a:t>
            </a:r>
            <a:r>
              <a:rPr lang="en-US" sz="1600" dirty="0"/>
              <a:t> </a:t>
            </a:r>
            <a:r>
              <a:rPr lang="en-US" sz="1600" dirty="0" err="1"/>
              <a:t>ikki</a:t>
            </a:r>
            <a:r>
              <a:rPr lang="en-US" sz="1600" dirty="0"/>
              <a:t> </a:t>
            </a:r>
            <a:r>
              <a:rPr lang="en-US" sz="1600" dirty="0" err="1"/>
              <a:t>portli</a:t>
            </a:r>
            <a:r>
              <a:rPr lang="en-US" sz="1600" dirty="0"/>
              <a:t> </a:t>
            </a:r>
            <a:r>
              <a:rPr lang="en-US" sz="1600" dirty="0" err="1"/>
              <a:t>elementar</a:t>
            </a:r>
            <a:r>
              <a:rPr lang="en-US" sz="1600" dirty="0"/>
              <a:t> </a:t>
            </a:r>
            <a:r>
              <a:rPr lang="en-US" sz="1600" dirty="0" err="1"/>
              <a:t>komponentlarning</a:t>
            </a:r>
            <a:r>
              <a:rPr lang="en-US" sz="1600" dirty="0"/>
              <a:t> </a:t>
            </a:r>
            <a:r>
              <a:rPr lang="en-US" sz="1600" dirty="0" err="1"/>
              <a:t>cheksiz</a:t>
            </a:r>
            <a:r>
              <a:rPr lang="en-US" sz="1600" dirty="0"/>
              <a:t> </a:t>
            </a:r>
            <a:r>
              <a:rPr lang="en-US" sz="1600" dirty="0" err="1"/>
              <a:t>qatori</a:t>
            </a:r>
            <a:r>
              <a:rPr lang="en-US" sz="1600" dirty="0"/>
              <a:t> </a:t>
            </a:r>
            <a:r>
              <a:rPr lang="en-US" sz="1600" dirty="0" err="1"/>
              <a:t>sifatida</a:t>
            </a:r>
            <a:r>
              <a:rPr lang="en-US" sz="1600" dirty="0"/>
              <a:t> </a:t>
            </a:r>
            <a:r>
              <a:rPr lang="en-US" sz="1600" dirty="0" err="1"/>
              <a:t>ifodalaydi</a:t>
            </a:r>
            <a:r>
              <a:rPr lang="en-US" sz="1600" dirty="0"/>
              <a:t>, </a:t>
            </a:r>
            <a:r>
              <a:rPr lang="en-US" sz="1600" dirty="0" err="1"/>
              <a:t>ularning</a:t>
            </a:r>
            <a:r>
              <a:rPr lang="en-US" sz="1600" dirty="0"/>
              <a:t> </a:t>
            </a:r>
            <a:r>
              <a:rPr lang="en-US" sz="1600" dirty="0" err="1"/>
              <a:t>har</a:t>
            </a:r>
            <a:r>
              <a:rPr lang="en-US" sz="1600" dirty="0"/>
              <a:t> </a:t>
            </a:r>
            <a:r>
              <a:rPr lang="en-US" sz="1600" dirty="0" err="1"/>
              <a:t>biri</a:t>
            </a:r>
            <a:r>
              <a:rPr lang="en-US" sz="1600" dirty="0"/>
              <a:t> </a:t>
            </a:r>
            <a:r>
              <a:rPr lang="en-US" sz="1600" dirty="0" err="1"/>
              <a:t>uzatish</a:t>
            </a:r>
            <a:r>
              <a:rPr lang="en-US" sz="1600" dirty="0"/>
              <a:t> </a:t>
            </a:r>
            <a:r>
              <a:rPr lang="en-US" sz="1600" dirty="0" err="1"/>
              <a:t>liniyasining</a:t>
            </a:r>
            <a:r>
              <a:rPr lang="en-US" sz="1600" dirty="0"/>
              <a:t> </a:t>
            </a:r>
            <a:r>
              <a:rPr lang="en-US" sz="1600" dirty="0" err="1"/>
              <a:t>cheksiz</a:t>
            </a:r>
            <a:r>
              <a:rPr lang="en-US" sz="1600" dirty="0"/>
              <a:t> </a:t>
            </a:r>
            <a:r>
              <a:rPr lang="en-US" sz="1600" dirty="0" err="1"/>
              <a:t>qisqa</a:t>
            </a:r>
            <a:r>
              <a:rPr lang="en-US" sz="1600" dirty="0"/>
              <a:t> </a:t>
            </a:r>
            <a:r>
              <a:rPr lang="en-US" sz="1600" dirty="0" err="1"/>
              <a:t>segmentini</a:t>
            </a:r>
            <a:r>
              <a:rPr lang="en-US" sz="1600" dirty="0"/>
              <a:t> </a:t>
            </a:r>
            <a:r>
              <a:rPr lang="en-US" sz="1600" dirty="0" err="1"/>
              <a:t>ifodalaydi</a:t>
            </a:r>
            <a:r>
              <a:rPr lang="en-US" sz="1600" dirty="0"/>
              <a:t>:</a:t>
            </a:r>
          </a:p>
          <a:p>
            <a:endParaRPr lang="en-US" sz="1600" dirty="0"/>
          </a:p>
          <a:p>
            <a:pPr algn="just"/>
            <a:r>
              <a:rPr lang="en-US" sz="1600" dirty="0" err="1"/>
              <a:t>Tarqalgan</a:t>
            </a:r>
            <a:r>
              <a:rPr lang="en-US" sz="1600" dirty="0"/>
              <a:t> </a:t>
            </a:r>
            <a:r>
              <a:rPr lang="en-US" sz="1600" dirty="0" err="1" smtClean="0"/>
              <a:t>qarshilik</a:t>
            </a:r>
            <a:r>
              <a:rPr lang="en-US" sz="1600" dirty="0" smtClean="0"/>
              <a:t> R </a:t>
            </a:r>
            <a:r>
              <a:rPr lang="en-US" sz="1600" dirty="0" err="1" smtClean="0"/>
              <a:t>o'tkazgichlarning</a:t>
            </a:r>
            <a:r>
              <a:rPr lang="en-US" sz="1600" dirty="0" smtClean="0"/>
              <a:t> </a:t>
            </a:r>
            <a:r>
              <a:rPr lang="en-US" sz="1600" dirty="0" err="1"/>
              <a:t>ketma-ket</a:t>
            </a:r>
            <a:r>
              <a:rPr lang="en-US" sz="1600" dirty="0"/>
              <a:t> </a:t>
            </a:r>
            <a:r>
              <a:rPr lang="en-US" sz="1600" dirty="0" err="1"/>
              <a:t>rezistor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ifodalanadi</a:t>
            </a:r>
            <a:r>
              <a:rPr lang="en-US" sz="1600" dirty="0"/>
              <a:t> ( </a:t>
            </a:r>
            <a:r>
              <a:rPr lang="en-US" sz="1600" dirty="0" err="1"/>
              <a:t>uzunlik</a:t>
            </a:r>
            <a:r>
              <a:rPr lang="en-US" sz="1600" dirty="0"/>
              <a:t> </a:t>
            </a:r>
            <a:r>
              <a:rPr lang="en-US" sz="1600" dirty="0" err="1"/>
              <a:t>birligi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ohm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ifodalangan</a:t>
            </a:r>
            <a:r>
              <a:rPr lang="en-US" sz="1600" dirty="0"/>
              <a:t>).</a:t>
            </a:r>
          </a:p>
          <a:p>
            <a:r>
              <a:rPr lang="en-US" sz="1600" dirty="0" err="1"/>
              <a:t>Taqsimlangan</a:t>
            </a:r>
            <a:r>
              <a:rPr lang="en-US" sz="1600" dirty="0"/>
              <a:t> </a:t>
            </a:r>
            <a:r>
              <a:rPr lang="en-US" sz="1600" dirty="0" err="1" smtClean="0"/>
              <a:t>induktivlik</a:t>
            </a:r>
            <a:r>
              <a:rPr lang="en-US" sz="1600" dirty="0" smtClean="0"/>
              <a:t> L ( </a:t>
            </a:r>
            <a:r>
              <a:rPr lang="en-US" sz="1600" dirty="0" err="1"/>
              <a:t>simlar</a:t>
            </a:r>
            <a:r>
              <a:rPr lang="en-US" sz="1600" dirty="0"/>
              <a:t> </a:t>
            </a:r>
            <a:r>
              <a:rPr lang="en-US" sz="1600" dirty="0" err="1"/>
              <a:t>atrofida</a:t>
            </a:r>
            <a:r>
              <a:rPr lang="en-US" sz="1600" dirty="0"/>
              <a:t> </a:t>
            </a:r>
            <a:r>
              <a:rPr lang="en-US" sz="1600" dirty="0" err="1"/>
              <a:t>magnit</a:t>
            </a:r>
            <a:r>
              <a:rPr lang="en-US" sz="1600" dirty="0"/>
              <a:t> </a:t>
            </a:r>
            <a:r>
              <a:rPr lang="en-US" sz="1600" dirty="0" err="1"/>
              <a:t>maydon</a:t>
            </a:r>
            <a:r>
              <a:rPr lang="en-US" sz="1600" dirty="0"/>
              <a:t> </a:t>
            </a:r>
            <a:r>
              <a:rPr lang="en-US" sz="1600" dirty="0" err="1"/>
              <a:t>tufayli</a:t>
            </a:r>
            <a:r>
              <a:rPr lang="en-US" sz="1600" dirty="0"/>
              <a:t> , </a:t>
            </a:r>
            <a:r>
              <a:rPr lang="en-US" sz="1600" dirty="0" err="1"/>
              <a:t>o'z-o'zidan</a:t>
            </a:r>
            <a:r>
              <a:rPr lang="en-US" sz="1600" dirty="0"/>
              <a:t> </a:t>
            </a:r>
            <a:r>
              <a:rPr lang="en-US" sz="1600" dirty="0" err="1"/>
              <a:t>indüktans</a:t>
            </a:r>
            <a:r>
              <a:rPr lang="en-US" sz="1600" dirty="0"/>
              <a:t> ,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hokazo</a:t>
            </a:r>
            <a:r>
              <a:rPr lang="en-US" sz="1600" dirty="0"/>
              <a:t>) </a:t>
            </a:r>
            <a:r>
              <a:rPr lang="en-US" sz="1600" dirty="0" err="1"/>
              <a:t>ketma-ket</a:t>
            </a:r>
            <a:r>
              <a:rPr lang="en-US" sz="1600" dirty="0"/>
              <a:t> </a:t>
            </a:r>
            <a:r>
              <a:rPr lang="en-US" sz="1600" dirty="0" err="1"/>
              <a:t>induktor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ifodalanadi</a:t>
            </a:r>
            <a:r>
              <a:rPr lang="en-US" sz="1600" dirty="0"/>
              <a:t> ( </a:t>
            </a:r>
            <a:r>
              <a:rPr lang="en-US" sz="1600" dirty="0" err="1"/>
              <a:t>birlik</a:t>
            </a:r>
            <a:r>
              <a:rPr lang="en-US" sz="1600" dirty="0"/>
              <a:t> </a:t>
            </a:r>
            <a:r>
              <a:rPr lang="en-US" sz="1600" dirty="0" err="1"/>
              <a:t>uzunlikdagi</a:t>
            </a:r>
            <a:r>
              <a:rPr lang="en-US" sz="1600" dirty="0"/>
              <a:t> </a:t>
            </a:r>
            <a:r>
              <a:rPr lang="en-US" sz="1600" dirty="0" err="1"/>
              <a:t>henrilarda</a:t>
            </a:r>
            <a:r>
              <a:rPr lang="en-US" sz="1600" dirty="0"/>
              <a:t> ).</a:t>
            </a:r>
          </a:p>
          <a:p>
            <a:r>
              <a:rPr lang="en-US" sz="1600" dirty="0" err="1" smtClean="0"/>
              <a:t>Kapasitans</a:t>
            </a:r>
            <a:r>
              <a:rPr lang="en-US" sz="1600" dirty="0" smtClean="0"/>
              <a:t> C </a:t>
            </a:r>
            <a:r>
              <a:rPr lang="en-US" sz="1600" dirty="0" err="1" smtClean="0"/>
              <a:t>ikki</a:t>
            </a:r>
            <a:r>
              <a:rPr lang="en-US" sz="1600" dirty="0" smtClean="0"/>
              <a:t> </a:t>
            </a:r>
            <a:r>
              <a:rPr lang="en-US" sz="1600" dirty="0" err="1"/>
              <a:t>o'tkazgich</a:t>
            </a:r>
            <a:r>
              <a:rPr lang="en-US" sz="1600" dirty="0"/>
              <a:t> </a:t>
            </a:r>
            <a:r>
              <a:rPr lang="en-US" sz="1600" dirty="0" err="1"/>
              <a:t>o'rtasida</a:t>
            </a:r>
            <a:r>
              <a:rPr lang="en-US" sz="1600" dirty="0"/>
              <a:t> </a:t>
            </a:r>
            <a:r>
              <a:rPr lang="en-US" sz="1600" dirty="0" err="1"/>
              <a:t>manevr</a:t>
            </a:r>
            <a:r>
              <a:rPr lang="en-US" sz="1600" dirty="0"/>
              <a:t> </a:t>
            </a:r>
            <a:r>
              <a:rPr lang="en-US" sz="1600" dirty="0" err="1"/>
              <a:t>kondensatori</a:t>
            </a:r>
            <a:r>
              <a:rPr lang="en-US" sz="1600" dirty="0"/>
              <a:t> ( </a:t>
            </a:r>
            <a:r>
              <a:rPr lang="en-US" sz="1600" dirty="0" err="1"/>
              <a:t>birlik</a:t>
            </a:r>
            <a:r>
              <a:rPr lang="en-US" sz="1600" dirty="0"/>
              <a:t> </a:t>
            </a:r>
            <a:r>
              <a:rPr lang="en-US" sz="1600" dirty="0" err="1"/>
              <a:t>uzunligi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faradlarda</a:t>
            </a:r>
            <a:r>
              <a:rPr lang="en-US" sz="1600" dirty="0"/>
              <a:t> )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ifodalanadi</a:t>
            </a:r>
            <a:r>
              <a:rPr lang="en-US" sz="1600" dirty="0"/>
              <a:t>.</a:t>
            </a:r>
          </a:p>
          <a:p>
            <a:pPr algn="just"/>
            <a:r>
              <a:rPr lang="en-US" sz="1600" dirty="0" err="1" smtClean="0"/>
              <a:t>O'tkazuvchanlik</a:t>
            </a:r>
            <a:r>
              <a:rPr lang="en-US" sz="1600" dirty="0" smtClean="0"/>
              <a:t> G </a:t>
            </a:r>
            <a:r>
              <a:rPr lang="en-US" sz="1600" dirty="0" err="1" smtClean="0"/>
              <a:t>ikkita</a:t>
            </a:r>
            <a:r>
              <a:rPr lang="en-US" sz="1600" dirty="0" smtClean="0"/>
              <a:t> </a:t>
            </a:r>
            <a:r>
              <a:rPr lang="en-US" sz="1600" dirty="0" err="1"/>
              <a:t>o'tkazgichni</a:t>
            </a:r>
            <a:r>
              <a:rPr lang="en-US" sz="1600" dirty="0"/>
              <a:t> </a:t>
            </a:r>
            <a:r>
              <a:rPr lang="en-US" sz="1600" dirty="0" err="1"/>
              <a:t>ajratib</a:t>
            </a:r>
            <a:r>
              <a:rPr lang="en-US" sz="1600" dirty="0"/>
              <a:t> </a:t>
            </a:r>
            <a:r>
              <a:rPr lang="en-US" sz="1600" dirty="0" err="1"/>
              <a:t>turadigan</a:t>
            </a:r>
            <a:r>
              <a:rPr lang="en-US" sz="1600" dirty="0"/>
              <a:t> </a:t>
            </a:r>
            <a:r>
              <a:rPr lang="en-US" sz="1600" dirty="0" err="1"/>
              <a:t>dielektrik</a:t>
            </a:r>
            <a:r>
              <a:rPr lang="en-US" sz="1600" dirty="0"/>
              <a:t> </a:t>
            </a:r>
            <a:r>
              <a:rPr lang="en-US" sz="1600" dirty="0" err="1"/>
              <a:t>materialning</a:t>
            </a:r>
            <a:r>
              <a:rPr lang="en-US" sz="1600" dirty="0"/>
              <a:t> signal </a:t>
            </a:r>
            <a:r>
              <a:rPr lang="en-US" sz="1600" dirty="0" err="1"/>
              <a:t>simi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qaytib</a:t>
            </a:r>
            <a:r>
              <a:rPr lang="en-US" sz="1600" dirty="0"/>
              <a:t> sim </a:t>
            </a:r>
            <a:r>
              <a:rPr lang="en-US" sz="1600" dirty="0" err="1"/>
              <a:t>o'rtasida</a:t>
            </a:r>
            <a:r>
              <a:rPr lang="en-US" sz="1600" dirty="0"/>
              <a:t> ( </a:t>
            </a:r>
            <a:r>
              <a:rPr lang="en-US" sz="1600" dirty="0" err="1"/>
              <a:t>birlik</a:t>
            </a:r>
            <a:r>
              <a:rPr lang="en-US" sz="1600" dirty="0"/>
              <a:t> </a:t>
            </a:r>
            <a:r>
              <a:rPr lang="en-US" sz="1600" dirty="0" err="1"/>
              <a:t>uzunligi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siemensda</a:t>
            </a:r>
            <a:r>
              <a:rPr lang="en-US" sz="1600" dirty="0"/>
              <a:t> ) </a:t>
            </a:r>
            <a:r>
              <a:rPr lang="en-US" sz="1600" dirty="0" err="1"/>
              <a:t>o'tkazgich</a:t>
            </a:r>
            <a:r>
              <a:rPr lang="en-US" sz="1600" dirty="0"/>
              <a:t> </a:t>
            </a:r>
            <a:r>
              <a:rPr lang="en-US" sz="1600" dirty="0" err="1"/>
              <a:t>qarshiligi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ifodalanadi</a:t>
            </a:r>
            <a:r>
              <a:rPr lang="en-US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721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dirty="0" err="1"/>
              <a:t>Telegraf</a:t>
            </a:r>
            <a:r>
              <a:rPr lang="en-US" dirty="0"/>
              <a:t> </a:t>
            </a:r>
            <a:r>
              <a:rPr lang="en-US" dirty="0" err="1"/>
              <a:t>tenglamalari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552091" y="2569784"/>
            <a:ext cx="819509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/>
              <a:t>Model </a:t>
            </a:r>
            <a:r>
              <a:rPr lang="en-US" dirty="0" err="1"/>
              <a:t>rasmda</a:t>
            </a:r>
            <a:r>
              <a:rPr lang="en-US" dirty="0"/>
              <a:t> </a:t>
            </a:r>
            <a:r>
              <a:rPr lang="en-US" dirty="0" err="1"/>
              <a:t>ko'rsatilgan</a:t>
            </a:r>
            <a:r>
              <a:rPr lang="en-US" dirty="0"/>
              <a:t> </a:t>
            </a:r>
            <a:r>
              <a:rPr lang="en-US" dirty="0" err="1"/>
              <a:t>elementlarning</a:t>
            </a:r>
            <a:r>
              <a:rPr lang="en-US" dirty="0"/>
              <a:t>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qatoridan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 smtClean="0"/>
              <a:t>bo'lib</a:t>
            </a:r>
            <a:r>
              <a:rPr lang="en-US" dirty="0" smtClean="0"/>
              <a:t>, </a:t>
            </a:r>
            <a:r>
              <a:rPr lang="en-US" dirty="0" err="1"/>
              <a:t>komponentlarning</a:t>
            </a:r>
            <a:r>
              <a:rPr lang="en-US" dirty="0"/>
              <a:t> </a:t>
            </a:r>
            <a:r>
              <a:rPr lang="en-US" dirty="0" err="1"/>
              <a:t>qiymatlari</a:t>
            </a:r>
            <a:r>
              <a:rPr lang="en-US" dirty="0"/>
              <a:t> </a:t>
            </a:r>
            <a:r>
              <a:rPr lang="en-US" dirty="0" err="1"/>
              <a:t>uzunlik</a:t>
            </a:r>
            <a:r>
              <a:rPr lang="en-US" dirty="0"/>
              <a:t> </a:t>
            </a:r>
            <a:r>
              <a:rPr lang="en-US" dirty="0" err="1"/>
              <a:t>birligiga</a:t>
            </a:r>
            <a:r>
              <a:rPr lang="en-US" dirty="0"/>
              <a:t> </a:t>
            </a:r>
            <a:r>
              <a:rPr lang="en-US" dirty="0" err="1"/>
              <a:t>ko'rsatilgan</a:t>
            </a:r>
            <a:r>
              <a:rPr lang="en-US" dirty="0"/>
              <a:t> ,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komponentning</a:t>
            </a:r>
            <a:r>
              <a:rPr lang="en-US" dirty="0"/>
              <a:t> </a:t>
            </a:r>
            <a:r>
              <a:rPr lang="en-US" dirty="0" err="1"/>
              <a:t>tasviri</a:t>
            </a:r>
            <a:r>
              <a:rPr lang="en-US" dirty="0"/>
              <a:t> </a:t>
            </a:r>
            <a:r>
              <a:rPr lang="en-US" dirty="0" err="1"/>
              <a:t>noto'g'ri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R, L, C, </a:t>
            </a:r>
            <a:r>
              <a:rPr lang="en-US" dirty="0" err="1" smtClean="0"/>
              <a:t>va</a:t>
            </a:r>
            <a:r>
              <a:rPr lang="en-US" dirty="0" smtClean="0"/>
              <a:t> G </a:t>
            </a:r>
            <a:r>
              <a:rPr lang="en-US" dirty="0" err="1" smtClean="0"/>
              <a:t>chastota</a:t>
            </a:r>
            <a:r>
              <a:rPr lang="en-US" dirty="0" smtClean="0"/>
              <a:t> </a:t>
            </a:r>
            <a:r>
              <a:rPr lang="en-US" dirty="0" err="1"/>
              <a:t>funksiyalari</a:t>
            </a:r>
            <a:r>
              <a:rPr lang="en-US" dirty="0"/>
              <a:t> ham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Muqobil</a:t>
            </a:r>
            <a:r>
              <a:rPr lang="en-US" dirty="0"/>
              <a:t> </a:t>
            </a:r>
            <a:r>
              <a:rPr lang="en-US" dirty="0" err="1"/>
              <a:t>belgi</a:t>
            </a:r>
            <a:r>
              <a:rPr lang="en-US" dirty="0"/>
              <a:t> - </a:t>
            </a:r>
            <a:r>
              <a:rPr lang="en-US" dirty="0" err="1" smtClean="0"/>
              <a:t>foydalanish</a:t>
            </a:r>
            <a:r>
              <a:rPr lang="en-US" dirty="0"/>
              <a:t> </a:t>
            </a:r>
            <a:r>
              <a:rPr lang="en-US" dirty="0" smtClean="0"/>
              <a:t>R</a:t>
            </a:r>
            <a:r>
              <a:rPr lang="en-US" dirty="0"/>
              <a:t>'</a:t>
            </a:r>
            <a:r>
              <a:rPr lang="en-US" dirty="0" smtClean="0"/>
              <a:t>, L</a:t>
            </a:r>
            <a:r>
              <a:rPr lang="en-US" dirty="0"/>
              <a:t>'</a:t>
            </a:r>
            <a:r>
              <a:rPr lang="en-US" dirty="0" smtClean="0"/>
              <a:t>, C</a:t>
            </a:r>
            <a:r>
              <a:rPr lang="en-US" dirty="0"/>
              <a:t>'</a:t>
            </a:r>
            <a:r>
              <a:rPr lang="en-US" dirty="0" smtClean="0"/>
              <a:t>,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smtClean="0"/>
              <a:t>G‘ </a:t>
            </a:r>
            <a:r>
              <a:rPr lang="en-US" dirty="0" err="1" smtClean="0"/>
              <a:t>qiymatlar</a:t>
            </a:r>
            <a:r>
              <a:rPr lang="en-US" dirty="0" smtClean="0"/>
              <a:t> </a:t>
            </a:r>
            <a:r>
              <a:rPr lang="en-US" dirty="0" err="1"/>
              <a:t>uzunlikka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hosila</a:t>
            </a:r>
            <a:r>
              <a:rPr lang="en-US" dirty="0"/>
              <a:t> </a:t>
            </a:r>
            <a:r>
              <a:rPr lang="en-US" dirty="0" err="1"/>
              <a:t>ekanligini</a:t>
            </a:r>
            <a:r>
              <a:rPr lang="en-US" dirty="0"/>
              <a:t> </a:t>
            </a:r>
            <a:r>
              <a:rPr lang="en-US" dirty="0" err="1"/>
              <a:t>ta’kidlash</a:t>
            </a:r>
            <a:r>
              <a:rPr lang="en-US" dirty="0"/>
              <a:t>. Bu </a:t>
            </a:r>
            <a:r>
              <a:rPr lang="en-US" dirty="0" err="1"/>
              <a:t>miqdorlar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ulardan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ikkilamchi</a:t>
            </a:r>
            <a:r>
              <a:rPr lang="en-US" dirty="0"/>
              <a:t> </a:t>
            </a:r>
            <a:r>
              <a:rPr lang="en-US" dirty="0" err="1"/>
              <a:t>chiziq</a:t>
            </a:r>
            <a:r>
              <a:rPr lang="en-US" dirty="0"/>
              <a:t> </a:t>
            </a:r>
            <a:r>
              <a:rPr lang="en-US" dirty="0" err="1"/>
              <a:t>konstantalaridan</a:t>
            </a:r>
            <a:r>
              <a:rPr lang="en-US" dirty="0"/>
              <a:t> </a:t>
            </a:r>
            <a:r>
              <a:rPr lang="en-US" dirty="0" err="1"/>
              <a:t>farqlash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birlamchi</a:t>
            </a:r>
            <a:r>
              <a:rPr lang="en-US" dirty="0"/>
              <a:t> </a:t>
            </a:r>
            <a:r>
              <a:rPr lang="en-US" dirty="0" err="1"/>
              <a:t>chiziq</a:t>
            </a:r>
            <a:r>
              <a:rPr lang="en-US" dirty="0"/>
              <a:t> </a:t>
            </a:r>
            <a:r>
              <a:rPr lang="en-US" dirty="0" err="1"/>
              <a:t>konstantalari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ham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tarqalish</a:t>
            </a:r>
            <a:r>
              <a:rPr lang="en-US" dirty="0"/>
              <a:t> </a:t>
            </a:r>
            <a:r>
              <a:rPr lang="en-US" dirty="0" err="1"/>
              <a:t>konstantasi</a:t>
            </a:r>
            <a:r>
              <a:rPr lang="en-US" dirty="0"/>
              <a:t> , </a:t>
            </a:r>
            <a:r>
              <a:rPr lang="en-US" dirty="0" err="1"/>
              <a:t>zaiflashuv</a:t>
            </a:r>
            <a:r>
              <a:rPr lang="en-US" dirty="0"/>
              <a:t> </a:t>
            </a:r>
            <a:r>
              <a:rPr lang="en-US" dirty="0" err="1"/>
              <a:t>doimiysi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faza</a:t>
            </a:r>
            <a:r>
              <a:rPr lang="en-US" dirty="0"/>
              <a:t> </a:t>
            </a:r>
            <a:r>
              <a:rPr lang="en-US" dirty="0" err="1"/>
              <a:t>konstantasi</a:t>
            </a:r>
            <a:r>
              <a:rPr lang="en-US" dirty="0"/>
              <a:t> .</a:t>
            </a:r>
          </a:p>
          <a:p>
            <a:endParaRPr lang="en-US" dirty="0"/>
          </a:p>
          <a:p>
            <a:r>
              <a:rPr lang="en-US" dirty="0" err="1"/>
              <a:t>Tarmoq</a:t>
            </a:r>
            <a:r>
              <a:rPr lang="en-US" dirty="0"/>
              <a:t> </a:t>
            </a:r>
            <a:r>
              <a:rPr lang="en-US" dirty="0" err="1" smtClean="0"/>
              <a:t>kuchlanishi</a:t>
            </a:r>
            <a:r>
              <a:rPr lang="en-US" dirty="0"/>
              <a:t> </a:t>
            </a:r>
            <a:r>
              <a:rPr lang="en-US" dirty="0" smtClean="0"/>
              <a:t>V(x)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oqim</a:t>
            </a:r>
            <a:r>
              <a:rPr lang="en-US" dirty="0"/>
              <a:t> </a:t>
            </a:r>
            <a:r>
              <a:rPr lang="en-US" dirty="0" smtClean="0"/>
              <a:t>I(x) </a:t>
            </a:r>
            <a:r>
              <a:rPr lang="en-US" dirty="0" err="1" smtClean="0"/>
              <a:t>chastota</a:t>
            </a:r>
            <a:r>
              <a:rPr lang="en-US" dirty="0" smtClean="0"/>
              <a:t> </a:t>
            </a:r>
            <a:r>
              <a:rPr lang="en-US" dirty="0" err="1"/>
              <a:t>domenida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ifodalanishi</a:t>
            </a:r>
            <a:r>
              <a:rPr lang="en-US" dirty="0"/>
              <a:t> </a:t>
            </a:r>
            <a:r>
              <a:rPr lang="en-US" dirty="0" err="1"/>
              <a:t>mumkin</a:t>
            </a:r>
            <a:endParaRPr lang="en-US" dirty="0"/>
          </a:p>
          <a:p>
            <a:endParaRPr lang="en-US" dirty="0"/>
          </a:p>
        </p:txBody>
      </p:sp>
      <p:sp>
        <p:nvSpPr>
          <p:cNvPr id="22" name="AutoShape 16" descr="V(x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0438" y="5709105"/>
            <a:ext cx="2085975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3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/>
              <a:t>Yo'qotishsiz</a:t>
            </a:r>
            <a:r>
              <a:rPr lang="en-US" sz="3600" dirty="0"/>
              <a:t> </a:t>
            </a:r>
            <a:r>
              <a:rPr lang="en-US" sz="3600" dirty="0" err="1"/>
              <a:t>liniyaning</a:t>
            </a:r>
            <a:r>
              <a:rPr lang="en-US" sz="3600" dirty="0"/>
              <a:t>  </a:t>
            </a:r>
            <a:r>
              <a:rPr lang="en-US" sz="3600" dirty="0" err="1"/>
              <a:t>maxsus</a:t>
            </a:r>
            <a:r>
              <a:rPr lang="en-US" sz="3600" dirty="0"/>
              <a:t> </a:t>
            </a:r>
            <a:r>
              <a:rPr lang="en-US" sz="3600" dirty="0" err="1"/>
              <a:t>holati</a:t>
            </a:r>
            <a:endParaRPr lang="en-US" sz="3600" dirty="0"/>
          </a:p>
        </p:txBody>
      </p:sp>
      <p:sp>
        <p:nvSpPr>
          <p:cNvPr id="22" name="Rectangle 21"/>
          <p:cNvSpPr/>
          <p:nvPr/>
        </p:nvSpPr>
        <p:spPr>
          <a:xfrm>
            <a:off x="767748" y="3102173"/>
            <a:ext cx="77810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/>
              <a:t>Elementlar</a:t>
            </a:r>
            <a:r>
              <a:rPr lang="en-US" dirty="0"/>
              <a:t> </a:t>
            </a:r>
            <a:r>
              <a:rPr lang="en-US" dirty="0" err="1" smtClean="0"/>
              <a:t>qachon</a:t>
            </a:r>
            <a:r>
              <a:rPr lang="en-US" dirty="0" smtClean="0"/>
              <a:t> R </a:t>
            </a:r>
            <a:r>
              <a:rPr lang="en-US" dirty="0" err="1" smtClean="0"/>
              <a:t>va</a:t>
            </a:r>
            <a:r>
              <a:rPr lang="en-US" dirty="0" smtClean="0"/>
              <a:t>  G </a:t>
            </a:r>
            <a:r>
              <a:rPr lang="en-US" dirty="0" err="1" smtClean="0"/>
              <a:t>arzimas</a:t>
            </a:r>
            <a:r>
              <a:rPr lang="en-US" dirty="0" smtClean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liniyasi</a:t>
            </a:r>
            <a:r>
              <a:rPr lang="en-US" dirty="0"/>
              <a:t> </a:t>
            </a:r>
            <a:r>
              <a:rPr lang="en-US" dirty="0" err="1"/>
              <a:t>yo'qotishsiz</a:t>
            </a:r>
            <a:r>
              <a:rPr lang="en-US" dirty="0"/>
              <a:t> </a:t>
            </a:r>
            <a:r>
              <a:rPr lang="en-US" dirty="0" err="1"/>
              <a:t>tuzilma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Bu </a:t>
            </a:r>
            <a:r>
              <a:rPr lang="en-US" dirty="0" err="1"/>
              <a:t>faraziy</a:t>
            </a:r>
            <a:r>
              <a:rPr lang="en-US" dirty="0"/>
              <a:t> </a:t>
            </a:r>
            <a:r>
              <a:rPr lang="en-US" dirty="0" err="1"/>
              <a:t>holatda</a:t>
            </a:r>
            <a:r>
              <a:rPr lang="en-US" dirty="0"/>
              <a:t>, model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 smtClean="0"/>
              <a:t>bog'liq</a:t>
            </a:r>
            <a:r>
              <a:rPr lang="en-US" dirty="0" smtClean="0"/>
              <a:t>  L </a:t>
            </a:r>
            <a:r>
              <a:rPr lang="en-US" dirty="0" err="1" smtClean="0"/>
              <a:t>va</a:t>
            </a:r>
            <a:r>
              <a:rPr lang="en-US" dirty="0" smtClean="0"/>
              <a:t>  C </a:t>
            </a:r>
            <a:r>
              <a:rPr lang="en-US" dirty="0" err="1" smtClean="0"/>
              <a:t>tahlilni</a:t>
            </a:r>
            <a:r>
              <a:rPr lang="en-US" dirty="0" smtClean="0"/>
              <a:t> </a:t>
            </a:r>
            <a:r>
              <a:rPr lang="en-US" dirty="0" err="1"/>
              <a:t>sezilarli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osonlashtiradigan</a:t>
            </a:r>
            <a:r>
              <a:rPr lang="en-US" dirty="0"/>
              <a:t> </a:t>
            </a:r>
            <a:r>
              <a:rPr lang="en-US" dirty="0" err="1"/>
              <a:t>elementlar</a:t>
            </a:r>
            <a:r>
              <a:rPr lang="en-US" dirty="0"/>
              <a:t>. </a:t>
            </a:r>
            <a:r>
              <a:rPr lang="en-US" dirty="0" err="1"/>
              <a:t>Yo'qotishsiz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liniyasi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tartibli</a:t>
            </a:r>
            <a:r>
              <a:rPr lang="en-US" dirty="0"/>
              <a:t> </a:t>
            </a:r>
            <a:r>
              <a:rPr lang="en-US" dirty="0" err="1"/>
              <a:t>barqaror</a:t>
            </a:r>
            <a:r>
              <a:rPr lang="en-US" dirty="0"/>
              <a:t> </a:t>
            </a:r>
            <a:r>
              <a:rPr lang="en-US" dirty="0" err="1"/>
              <a:t>holatdagi</a:t>
            </a:r>
            <a:r>
              <a:rPr lang="en-US" dirty="0"/>
              <a:t> Telegrapher </a:t>
            </a:r>
            <a:r>
              <a:rPr lang="en-US" dirty="0" err="1"/>
              <a:t>tenglamalari</a:t>
            </a:r>
            <a:r>
              <a:rPr lang="en-US" dirty="0"/>
              <a:t>:</a:t>
            </a:r>
          </a:p>
          <a:p>
            <a:endParaRPr lang="en-US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150" y="4743403"/>
            <a:ext cx="2143125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0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u="sng" dirty="0" err="1"/>
              <a:t>Yo'qotilgan</a:t>
            </a:r>
            <a:r>
              <a:rPr lang="en-US" u="sng" dirty="0"/>
              <a:t> </a:t>
            </a:r>
            <a:r>
              <a:rPr lang="en-US" u="sng" dirty="0" err="1"/>
              <a:t>liniyaning</a:t>
            </a:r>
            <a:r>
              <a:rPr lang="en-US" u="sng" dirty="0"/>
              <a:t>  </a:t>
            </a:r>
            <a:r>
              <a:rPr lang="en-US" u="sng" dirty="0" err="1"/>
              <a:t>umumiy</a:t>
            </a:r>
            <a:r>
              <a:rPr lang="en-US" u="sng" dirty="0"/>
              <a:t> </a:t>
            </a:r>
            <a:r>
              <a:rPr lang="en-US" u="sng" dirty="0" err="1"/>
              <a:t>holati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68337" y="2168418"/>
            <a:ext cx="7907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Umumiy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holda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yo'qotish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shartlari</a:t>
            </a:r>
            <a:r>
              <a:rPr lang="en-US" dirty="0" smtClean="0">
                <a:solidFill>
                  <a:srgbClr val="202122"/>
                </a:solidFill>
                <a:latin typeface="Arial" panose="020B0604020202020204" pitchFamily="34" charset="0"/>
              </a:rPr>
              <a:t>, R </a:t>
            </a:r>
            <a:r>
              <a:rPr lang="en-US" dirty="0" err="1" smtClean="0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 smtClean="0">
                <a:solidFill>
                  <a:srgbClr val="202122"/>
                </a:solidFill>
                <a:latin typeface="Arial" panose="020B0604020202020204" pitchFamily="34" charset="0"/>
              </a:rPr>
              <a:t> G </a:t>
            </a:r>
            <a:r>
              <a:rPr lang="en-US" dirty="0" err="1"/>
              <a:t>ikkalasi</a:t>
            </a:r>
            <a:r>
              <a:rPr lang="en-US" dirty="0"/>
              <a:t> ham </a:t>
            </a:r>
            <a:r>
              <a:rPr lang="en-US" dirty="0" err="1"/>
              <a:t>kiritilgan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Telegrafchi</a:t>
            </a:r>
            <a:r>
              <a:rPr lang="en-US" dirty="0"/>
              <a:t> </a:t>
            </a:r>
            <a:r>
              <a:rPr lang="en-US" dirty="0" err="1"/>
              <a:t>tenglamalarining</a:t>
            </a:r>
            <a:r>
              <a:rPr lang="en-US" dirty="0"/>
              <a:t> </a:t>
            </a:r>
            <a:r>
              <a:rPr lang="en-US" dirty="0" err="1"/>
              <a:t>to'liq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:</a:t>
            </a:r>
            <a:br>
              <a:rPr lang="en-US" dirty="0"/>
            </a:b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4565" y="2592796"/>
            <a:ext cx="1581150" cy="10477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99326" y="3633526"/>
            <a:ext cx="831335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/>
              <a:t>Qayerda</a:t>
            </a:r>
            <a:r>
              <a:rPr lang="en-US" dirty="0" smtClean="0"/>
              <a:t> ꙋ  (</a:t>
            </a:r>
            <a:r>
              <a:rPr lang="en-US" dirty="0" err="1" smtClean="0"/>
              <a:t>kompleks</a:t>
            </a:r>
            <a:r>
              <a:rPr lang="en-US" dirty="0" smtClean="0"/>
              <a:t> </a:t>
            </a:r>
            <a:r>
              <a:rPr lang="en-US" dirty="0"/>
              <a:t>) </a:t>
            </a:r>
            <a:r>
              <a:rPr lang="en-US" dirty="0" err="1"/>
              <a:t>tarqalish</a:t>
            </a:r>
            <a:r>
              <a:rPr lang="en-US" dirty="0"/>
              <a:t> </a:t>
            </a:r>
            <a:r>
              <a:rPr lang="en-US" dirty="0" err="1"/>
              <a:t>doimiysidir</a:t>
            </a:r>
            <a:r>
              <a:rPr lang="en-US" dirty="0"/>
              <a:t> 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tenglamalar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liniyalari</a:t>
            </a:r>
            <a:r>
              <a:rPr lang="en-US" dirty="0"/>
              <a:t> </a:t>
            </a:r>
            <a:r>
              <a:rPr lang="en-US" dirty="0" err="1"/>
              <a:t>nazariyasi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asosdir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tenglamalari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,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holatga</a:t>
            </a:r>
            <a:r>
              <a:rPr lang="en-US" dirty="0"/>
              <a:t> </a:t>
            </a:r>
            <a:r>
              <a:rPr lang="en-US" dirty="0" err="1"/>
              <a:t>o'xshash</a:t>
            </a:r>
            <a:r>
              <a:rPr lang="en-US" dirty="0"/>
              <a:t> </a:t>
            </a:r>
            <a:r>
              <a:rPr lang="en-US" dirty="0" err="1"/>
              <a:t>echimlarga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, ammo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sinuslar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kosinuslarning</a:t>
            </a:r>
            <a:r>
              <a:rPr lang="en-US" dirty="0"/>
              <a:t> </a:t>
            </a:r>
            <a:r>
              <a:rPr lang="en-US" dirty="0" err="1"/>
              <a:t>eksponensial</a:t>
            </a:r>
            <a:r>
              <a:rPr lang="en-US" dirty="0"/>
              <a:t> </a:t>
            </a:r>
            <a:r>
              <a:rPr lang="en-US" dirty="0" err="1"/>
              <a:t>parchalanish</a:t>
            </a:r>
            <a:r>
              <a:rPr lang="en-US" dirty="0"/>
              <a:t> </a:t>
            </a:r>
            <a:r>
              <a:rPr lang="en-US" dirty="0" err="1"/>
              <a:t>omillari</a:t>
            </a:r>
            <a:r>
              <a:rPr lang="en-US" dirty="0"/>
              <a:t> </a:t>
            </a:r>
            <a:r>
              <a:rPr lang="en-US" dirty="0" err="1"/>
              <a:t>aralashmasidir</a:t>
            </a:r>
            <a:r>
              <a:rPr lang="en-US" dirty="0"/>
              <a:t>. </a:t>
            </a:r>
            <a:r>
              <a:rPr lang="en-US" dirty="0" err="1"/>
              <a:t>Tarqalish</a:t>
            </a:r>
            <a:r>
              <a:rPr lang="en-US" dirty="0"/>
              <a:t> </a:t>
            </a:r>
            <a:r>
              <a:rPr lang="en-US" dirty="0" err="1"/>
              <a:t>konstantasini</a:t>
            </a:r>
            <a:r>
              <a:rPr lang="en-US" dirty="0"/>
              <a:t> </a:t>
            </a:r>
            <a:r>
              <a:rPr lang="en-US" dirty="0" err="1" smtClean="0"/>
              <a:t>yechish</a:t>
            </a:r>
            <a:r>
              <a:rPr lang="en-US" dirty="0" smtClean="0"/>
              <a:t> </a:t>
            </a:r>
            <a:r>
              <a:rPr lang="en-US" dirty="0"/>
              <a:t>ꙋ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/>
              <a:t>parametrlar</a:t>
            </a:r>
            <a:r>
              <a:rPr lang="en-US" dirty="0"/>
              <a:t> </a:t>
            </a:r>
            <a:r>
              <a:rPr lang="en-US" dirty="0" err="1" smtClean="0"/>
              <a:t>bo'yicha</a:t>
            </a:r>
            <a:r>
              <a:rPr lang="en-US" dirty="0" smtClean="0"/>
              <a:t> R, L, G, </a:t>
            </a:r>
            <a:r>
              <a:rPr lang="en-US" dirty="0" err="1" smtClean="0"/>
              <a:t>va</a:t>
            </a:r>
            <a:r>
              <a:rPr lang="en-US" dirty="0" smtClean="0"/>
              <a:t> C </a:t>
            </a:r>
            <a:r>
              <a:rPr lang="en-US" dirty="0" err="1" smtClean="0"/>
              <a:t>beradi</a:t>
            </a:r>
            <a:r>
              <a:rPr lang="en-US" dirty="0"/>
              <a:t>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360" y="5243331"/>
            <a:ext cx="2305050" cy="4191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2911410" y="5167573"/>
            <a:ext cx="63835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xarakteristik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empedans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quyidagicha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ifodalanishi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mumkin</a:t>
            </a:r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337" y="5776293"/>
            <a:ext cx="1628775" cy="60960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097112" y="584773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uchun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202122"/>
                </a:solidFill>
                <a:latin typeface="Arial" panose="020B0604020202020204" pitchFamily="34" charset="0"/>
              </a:rPr>
              <a:t>yechimlar</a:t>
            </a:r>
            <a:r>
              <a:rPr lang="en-US" dirty="0" smtClean="0">
                <a:solidFill>
                  <a:srgbClr val="202122"/>
                </a:solidFill>
                <a:latin typeface="Arial" panose="020B0604020202020204" pitchFamily="34" charset="0"/>
              </a:rPr>
              <a:t> V(x)  </a:t>
            </a:r>
            <a:r>
              <a:rPr lang="en-US" dirty="0" err="1" smtClean="0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 smtClean="0">
                <a:solidFill>
                  <a:srgbClr val="202122"/>
                </a:solidFill>
                <a:latin typeface="Arial" panose="020B0604020202020204" pitchFamily="34" charset="0"/>
              </a:rPr>
              <a:t> I(x) </a:t>
            </a:r>
            <a:r>
              <a:rPr lang="en-US" dirty="0" err="1" smtClean="0">
                <a:solidFill>
                  <a:srgbClr val="202122"/>
                </a:solidFill>
                <a:latin typeface="Arial" panose="020B0604020202020204" pitchFamily="34" charset="0"/>
              </a:rPr>
              <a:t>quyidagilar</a:t>
            </a:r>
            <a:r>
              <a:rPr lang="en-US" dirty="0" smtClean="0">
                <a:solidFill>
                  <a:srgbClr val="202122"/>
                </a:solidFill>
                <a:latin typeface="Arial" panose="020B0604020202020204" pitchFamily="34" charset="0"/>
              </a:rPr>
              <a:t>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2700" y="5961096"/>
            <a:ext cx="2781300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92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u="sng" dirty="0" err="1" smtClean="0"/>
              <a:t>Amaliy</a:t>
            </a:r>
            <a:r>
              <a:rPr lang="en-US" u="sng" dirty="0" smtClean="0"/>
              <a:t> </a:t>
            </a:r>
            <a:r>
              <a:rPr lang="en-US" u="sng" dirty="0" err="1" smtClean="0"/>
              <a:t>turlari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303948" y="1817568"/>
            <a:ext cx="1980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</a:rPr>
              <a:t>Koaksiyal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</a:rPr>
              <a:t>kabel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US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03948" y="2186900"/>
            <a:ext cx="87010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Koaksiyal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chiziqlar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deyarli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barcha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elektromagnit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to'lqinlarni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kabel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ichidagi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maydon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bilan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cheklaydi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Shuning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uchun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koaksiyal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chiziqlar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salbiy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ta'sirlarsiz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egilishi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buralishi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mumkin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(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cheklovlarga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bog'liq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)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ularda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kiruvchi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oqimlarni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keltirib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chiqarmasdan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o'tkazgich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tayanchlarga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bog'lanishi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mumkin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necha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gigagertsgacha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radiochastota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ilovalarida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to'lqin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faqat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2" tooltip="Transvers to'lqin"/>
              </a:rPr>
              <a:t>ko'ndalang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elektr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magnit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rejimda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(TEM)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tarqaladi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ya'ni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elektr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magnit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maydonlar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tarqalish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yo'nalishiga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perpendikulyar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(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elektr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maydoni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radial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magnit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maydon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aylanadir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).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Biroq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,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to'lqin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uzunligi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 (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dielektrikda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)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boshqa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ko'ndalang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3" tooltip="Transvers rejim"/>
              </a:rPr>
              <a:t>rejimlar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kabelining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atrofidan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sezilarli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darajada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qisqaroq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chastotalardatarqala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oladi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Ushbu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rejimlar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ikki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guruhga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bo'linadi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ko'ndalang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elektr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(TE)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ko'ndalang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magnit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(TM)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4" tooltip="To'lqin yo'riqnomasi"/>
              </a:rPr>
              <a:t>to'lqinli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rejimlar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nechta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rejim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mavjud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bo'lganda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simi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geometriyasining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egilishi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boshqa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nosimmetrikliklar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quvvatni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rejimdan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ikkinchisiga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o'tkazishga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olib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kelishi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mumkin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</a:p>
          <a:p>
            <a:pPr algn="just"/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Koaksiyal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kabellar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uchun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keng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tarqalgan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foydalanish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televizor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necha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megahertz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tarmoqli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kengligi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boshqa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signallar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uchundir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20-asrning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o'rtalarida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5" tooltip="Shaharlararo telefon"/>
              </a:rPr>
              <a:t>shaharlararo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5" tooltip="Shaharlararo telefon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5" tooltip="Shaharlararo telefon"/>
              </a:rPr>
              <a:t>telefon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aloqalarini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amalga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oshirdilar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endParaRPr lang="en-US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98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u="sng" dirty="0" err="1"/>
              <a:t>Amaliy</a:t>
            </a:r>
            <a:r>
              <a:rPr lang="en-US" u="sng" dirty="0"/>
              <a:t> </a:t>
            </a:r>
            <a:r>
              <a:rPr lang="en-US" u="sng" dirty="0" err="1"/>
              <a:t>turlari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71193" y="1817568"/>
            <a:ext cx="18902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Planar </a:t>
            </a:r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</a:rPr>
              <a:t>chiziqlar</a:t>
            </a:r>
            <a:endParaRPr lang="en-US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8337" y="2268071"/>
            <a:ext cx="82012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Planar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liniyalari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-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bu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2" tooltip="Elektr o'tkazgich"/>
              </a:rPr>
              <a:t>o'tkazgichli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liniyalari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yoki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ba'zi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hollarda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dielektrik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chiziqlar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ya'ni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tekis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lenta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shaklidagi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chiziqlar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mikroto'lqinli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chastotalarda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ishlaydigan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3" tooltip="Bosilgan sxema"/>
              </a:rPr>
              <a:t>bosma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3" tooltip="Bosilgan sxema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3" tooltip="Bosilgan sxema"/>
              </a:rPr>
              <a:t>mikrosxemalar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4" tooltip="Integratsiyalashgan sxema"/>
              </a:rPr>
              <a:t>integral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4" tooltip="Integratsiyalashgan sxema"/>
              </a:rPr>
              <a:t>mikrosxemalar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bo'yicha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komponentlarni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bir-biriga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ulash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uchun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ishlatiladi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chunki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planar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turi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ushbu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komponentlar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uchun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ishlab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chiqarish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usullariga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yaxshi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mos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keladi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Planar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liniyalarining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nechta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shakllari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mavjud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509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u="sng" dirty="0" err="1"/>
              <a:t>Amaliy</a:t>
            </a:r>
            <a:r>
              <a:rPr lang="en-US" u="sng" dirty="0"/>
              <a:t> </a:t>
            </a:r>
            <a:r>
              <a:rPr lang="en-US" u="sng" dirty="0" err="1"/>
              <a:t>turlari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96527" y="1717459"/>
            <a:ext cx="1467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</a:rPr>
              <a:t>Mikrotasma</a:t>
            </a:r>
            <a:endParaRPr lang="en-US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6527" y="2149685"/>
            <a:ext cx="84427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Mikrotasma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sxemasi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,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2" tooltip="Yer tekisligi"/>
              </a:rPr>
              <a:t>tuproq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2" tooltip="Yer tekisligi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2" tooltip="Yer tekisligi"/>
              </a:rPr>
              <a:t>tekisligiga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2" tooltip="Yer tekisligi"/>
              </a:rPr>
              <a:t> 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3" tooltip="Parallel (geometriya)"/>
              </a:rPr>
              <a:t>parallel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nozik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tekis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o'tkazgichdan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foydalanadi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.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4" tooltip="Bosilgan elektron plata"/>
              </a:rPr>
              <a:t>Mikrotasma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4" tooltip="Bosilgan elektron plata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4" tooltip="Bosilgan elektron plata"/>
              </a:rPr>
              <a:t>bosilgan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4" tooltip="Bosilgan elektron plata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4" tooltip="Bosilgan elektron plata"/>
              </a:rPr>
              <a:t>elektron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4" tooltip="Bosilgan elektron plata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4" tooltip="Bosilgan elektron plata"/>
              </a:rPr>
              <a:t>plataning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(PCB)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yoki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seramika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substratning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tomonida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mis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tasmasi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bo'lishi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mumkin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boshqa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tomoni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esa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doimiy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tuproq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tekisligidir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Ipning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kengligi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izolyatsion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qatlamning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qalinligi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(PCB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yoki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keramika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)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izolyatsion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qatlamning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5" tooltip="Dielektrik doimiy"/>
              </a:rPr>
              <a:t>dielektrik</a:t>
            </a:r>
            <a:r>
              <a:rPr lang="en-US" dirty="0">
                <a:solidFill>
                  <a:srgbClr val="0645AD"/>
                </a:solidFill>
                <a:latin typeface="Arial" panose="020B0604020202020204" pitchFamily="34" charset="0"/>
                <a:hlinkClick r:id="rId5" tooltip="Dielektrik doimiy"/>
              </a:rPr>
              <a:t> </a:t>
            </a:r>
            <a:r>
              <a:rPr lang="en-US" dirty="0" err="1">
                <a:solidFill>
                  <a:srgbClr val="0645AD"/>
                </a:solidFill>
                <a:latin typeface="Arial" panose="020B0604020202020204" pitchFamily="34" charset="0"/>
                <a:hlinkClick r:id="rId5" tooltip="Dielektrik doimiy"/>
              </a:rPr>
              <a:t>o'tkazuvchanligi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xarakterli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impedansni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aniqlaydi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Mikrostrip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ochiq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tuzilma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koaksial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kabel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esa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yopiq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strukturadir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96527" y="432846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</a:rPr>
              <a:t>Stripline</a:t>
            </a:r>
            <a:endParaRPr lang="en-US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7516" y="4758078"/>
            <a:ext cx="84427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Chiziqli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sxema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ikkita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parallel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tekisligi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orasiga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biriktirilgan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tekis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metall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chiziqdan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foydalanadi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Substratning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izolyatsion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materiali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dielektrik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hosil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qiladi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Ipning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kengligi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taglikning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qalinligi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substratning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nisbiy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o'tkazuvchanligi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liniyasi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chiziqning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xarakterli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empedansini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aniqlaydi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15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u="sng" dirty="0" err="1"/>
              <a:t>Amaliy</a:t>
            </a:r>
            <a:r>
              <a:rPr lang="en-US" u="sng" dirty="0"/>
              <a:t> </a:t>
            </a:r>
            <a:r>
              <a:rPr lang="en-US" u="sng" dirty="0" err="1"/>
              <a:t>turlari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78957" y="1613140"/>
            <a:ext cx="31341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</a:rPr>
              <a:t>Koplanar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</a:rPr>
              <a:t>to‘lqin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</a:rPr>
              <a:t>o‘tkazgich</a:t>
            </a:r>
            <a:endParaRPr lang="en-US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957" y="2042757"/>
            <a:ext cx="854015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Koplanar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to'lqin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o'tkazgich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markaziy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chiziqdan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ikkita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qo'shni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tashqi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o'tkazgichdan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iborat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bo'lib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ularning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uchtasi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xil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izolyatsion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substratga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yotqizilgan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shu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tariqa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tekislikda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("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koplanar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")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joylashgan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tekis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tuzilmalardan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iborat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Markaziy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o'tkazgichning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kengligi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ichki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tashqi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o'tkazgichlar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orasidagi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masofa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substratning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nisbiy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o'tkazuvchanligi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koplanar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liniyasining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xarakterli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empedansini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aniqlaydi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78957" y="3960327"/>
            <a:ext cx="26853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</a:rPr>
              <a:t>Balanslangan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</a:rPr>
              <a:t>chiziqlar</a:t>
            </a:r>
            <a:endParaRPr lang="en-US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8957" y="4569464"/>
            <a:ext cx="86321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Balanslangan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liniya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-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bir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xil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turdagi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ikkita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o'tkazgichdan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tashkil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topgan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erga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boshqa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kontaktlarning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zanglashiga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teng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empedansli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uzatish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liniyasi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Muvozanatli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chiziqlarning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ko'plab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formatlari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mavjud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keng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tarqalganlari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orasida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o'ralgan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juftlik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yulduz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to'rtburchak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egizak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qo'rg'oshin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mavjud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62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u="sng" dirty="0" err="1"/>
              <a:t>Amaliy</a:t>
            </a:r>
            <a:r>
              <a:rPr lang="en-US" u="sng" dirty="0"/>
              <a:t> </a:t>
            </a:r>
            <a:r>
              <a:rPr lang="en-US" u="sng" dirty="0" err="1"/>
              <a:t>turlari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78957" y="1613140"/>
            <a:ext cx="16699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/>
              <a:t>Yulduzli</a:t>
            </a:r>
            <a:r>
              <a:rPr lang="en-US" b="1" dirty="0"/>
              <a:t> </a:t>
            </a:r>
            <a:r>
              <a:rPr lang="en-US" b="1" dirty="0" err="1"/>
              <a:t>to'rtlik</a:t>
            </a:r>
            <a:r>
              <a:rPr lang="en-US" b="1" dirty="0"/>
              <a:t> </a:t>
            </a:r>
          </a:p>
        </p:txBody>
      </p:sp>
      <p:sp>
        <p:nvSpPr>
          <p:cNvPr id="9" name="Rectangle 8"/>
          <p:cNvSpPr/>
          <p:nvPr/>
        </p:nvSpPr>
        <p:spPr>
          <a:xfrm>
            <a:off x="278957" y="2042757"/>
            <a:ext cx="8540151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/>
              <a:t>Yulduzli</a:t>
            </a:r>
            <a:r>
              <a:rPr lang="en-US" sz="1600" dirty="0"/>
              <a:t> </a:t>
            </a:r>
            <a:r>
              <a:rPr lang="en-US" sz="1600" dirty="0" err="1"/>
              <a:t>to'rtburchak</a:t>
            </a:r>
            <a:r>
              <a:rPr lang="en-US" sz="1600" dirty="0"/>
              <a:t> - </a:t>
            </a:r>
            <a:r>
              <a:rPr lang="en-US" sz="1600" dirty="0" err="1"/>
              <a:t>bu</a:t>
            </a:r>
            <a:r>
              <a:rPr lang="en-US" sz="1600" dirty="0"/>
              <a:t> </a:t>
            </a:r>
            <a:r>
              <a:rPr lang="en-US" sz="1600" dirty="0" err="1"/>
              <a:t>to'rtta</a:t>
            </a:r>
            <a:r>
              <a:rPr lang="en-US" sz="1600" dirty="0"/>
              <a:t> </a:t>
            </a:r>
            <a:r>
              <a:rPr lang="en-US" sz="1600" dirty="0" err="1"/>
              <a:t>o'tkazgichli</a:t>
            </a:r>
            <a:r>
              <a:rPr lang="en-US" sz="1600" dirty="0"/>
              <a:t> </a:t>
            </a:r>
            <a:r>
              <a:rPr lang="en-US" sz="1600" dirty="0" err="1"/>
              <a:t>kabel</a:t>
            </a:r>
            <a:r>
              <a:rPr lang="en-US" sz="1600" dirty="0"/>
              <a:t> </a:t>
            </a:r>
            <a:r>
              <a:rPr lang="en-US" sz="1600" dirty="0" err="1"/>
              <a:t>bo'lib</a:t>
            </a:r>
            <a:r>
              <a:rPr lang="en-US" sz="1600" dirty="0"/>
              <a:t>, </a:t>
            </a:r>
            <a:r>
              <a:rPr lang="en-US" sz="1600" dirty="0" err="1"/>
              <a:t>unda</a:t>
            </a:r>
            <a:r>
              <a:rPr lang="en-US" sz="1600" dirty="0"/>
              <a:t> </a:t>
            </a:r>
            <a:r>
              <a:rPr lang="en-US" sz="1600" dirty="0" err="1"/>
              <a:t>barcha</a:t>
            </a:r>
            <a:r>
              <a:rPr lang="en-US" sz="1600" dirty="0"/>
              <a:t> </a:t>
            </a:r>
            <a:r>
              <a:rPr lang="en-US" sz="1600" dirty="0" err="1"/>
              <a:t>to'rtta</a:t>
            </a:r>
            <a:r>
              <a:rPr lang="en-US" sz="1600" dirty="0"/>
              <a:t> </a:t>
            </a:r>
            <a:r>
              <a:rPr lang="en-US" sz="1600" dirty="0" err="1"/>
              <a:t>o'tkazgichlar</a:t>
            </a:r>
            <a:r>
              <a:rPr lang="en-US" sz="1600" dirty="0"/>
              <a:t> </a:t>
            </a:r>
            <a:r>
              <a:rPr lang="en-US" sz="1600" dirty="0" err="1"/>
              <a:t>simi</a:t>
            </a:r>
            <a:r>
              <a:rPr lang="en-US" sz="1600" dirty="0"/>
              <a:t> </a:t>
            </a:r>
            <a:r>
              <a:rPr lang="en-US" sz="1600" dirty="0" err="1"/>
              <a:t>o'qi</a:t>
            </a:r>
            <a:r>
              <a:rPr lang="en-US" sz="1600" dirty="0"/>
              <a:t> </a:t>
            </a:r>
            <a:r>
              <a:rPr lang="en-US" sz="1600" dirty="0" err="1"/>
              <a:t>atrofida</a:t>
            </a:r>
            <a:r>
              <a:rPr lang="en-US" sz="1600" dirty="0"/>
              <a:t> </a:t>
            </a:r>
            <a:r>
              <a:rPr lang="en-US" sz="1600" dirty="0" err="1"/>
              <a:t>bir-biriga</a:t>
            </a:r>
            <a:r>
              <a:rPr lang="en-US" sz="1600" dirty="0"/>
              <a:t> </a:t>
            </a:r>
            <a:r>
              <a:rPr lang="en-US" sz="1600" dirty="0" err="1"/>
              <a:t>o'ralgan</a:t>
            </a:r>
            <a:r>
              <a:rPr lang="en-US" sz="1600" dirty="0"/>
              <a:t>. </a:t>
            </a:r>
            <a:r>
              <a:rPr lang="en-US" sz="1600" dirty="0" err="1"/>
              <a:t>Ba'zan</a:t>
            </a:r>
            <a:r>
              <a:rPr lang="en-US" sz="1600" dirty="0"/>
              <a:t> u </a:t>
            </a:r>
            <a:r>
              <a:rPr lang="en-US" sz="1600" dirty="0">
                <a:hlinkClick r:id="rId2" tooltip="4-simli"/>
              </a:rPr>
              <a:t>4 </a:t>
            </a:r>
            <a:r>
              <a:rPr lang="en-US" sz="1600" dirty="0" err="1">
                <a:hlinkClick r:id="rId2" tooltip="4-simli"/>
              </a:rPr>
              <a:t>simli</a:t>
            </a:r>
            <a:r>
              <a:rPr lang="en-US" sz="1600" dirty="0"/>
              <a:t> </a:t>
            </a:r>
            <a:r>
              <a:rPr lang="en-US" sz="1600" dirty="0" err="1"/>
              <a:t>telefoniya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boshqa</a:t>
            </a:r>
            <a:r>
              <a:rPr lang="en-US" sz="1600" dirty="0"/>
              <a:t> </a:t>
            </a:r>
            <a:r>
              <a:rPr lang="en-US" sz="1600" dirty="0" err="1"/>
              <a:t>telekommunikatsiya</a:t>
            </a:r>
            <a:r>
              <a:rPr lang="en-US" sz="1600" dirty="0"/>
              <a:t> </a:t>
            </a:r>
            <a:r>
              <a:rPr lang="en-US" sz="1600" dirty="0" err="1"/>
              <a:t>ilovalari</a:t>
            </a:r>
            <a:r>
              <a:rPr lang="en-US" sz="1600" dirty="0"/>
              <a:t> </a:t>
            </a:r>
            <a:r>
              <a:rPr lang="en-US" sz="1600" dirty="0" err="1"/>
              <a:t>kabi</a:t>
            </a:r>
            <a:r>
              <a:rPr lang="en-US" sz="1600" dirty="0"/>
              <a:t> </a:t>
            </a:r>
            <a:r>
              <a:rPr lang="en-US" sz="1600" dirty="0" err="1"/>
              <a:t>ikkita</a:t>
            </a:r>
            <a:r>
              <a:rPr lang="en-US" sz="1600" dirty="0"/>
              <a:t> </a:t>
            </a:r>
            <a:r>
              <a:rPr lang="en-US" sz="1600" dirty="0" err="1"/>
              <a:t>sxema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ishlatiladi</a:t>
            </a:r>
            <a:r>
              <a:rPr lang="en-US" sz="1600" dirty="0"/>
              <a:t>. </a:t>
            </a:r>
            <a:r>
              <a:rPr lang="en-US" sz="1600" dirty="0" err="1"/>
              <a:t>Ushbu</a:t>
            </a:r>
            <a:r>
              <a:rPr lang="en-US" sz="1600" dirty="0"/>
              <a:t> </a:t>
            </a:r>
            <a:r>
              <a:rPr lang="en-US" sz="1600" dirty="0" err="1"/>
              <a:t>konfiguratsiyada</a:t>
            </a:r>
            <a:r>
              <a:rPr lang="en-US" sz="1600" dirty="0"/>
              <a:t> </a:t>
            </a:r>
            <a:r>
              <a:rPr lang="en-US" sz="1600" dirty="0" err="1"/>
              <a:t>har</a:t>
            </a:r>
            <a:r>
              <a:rPr lang="en-US" sz="1600" dirty="0"/>
              <a:t> </a:t>
            </a:r>
            <a:r>
              <a:rPr lang="en-US" sz="1600" dirty="0" err="1"/>
              <a:t>bir</a:t>
            </a:r>
            <a:r>
              <a:rPr lang="en-US" sz="1600" dirty="0"/>
              <a:t> </a:t>
            </a:r>
            <a:r>
              <a:rPr lang="en-US" sz="1600" dirty="0" err="1"/>
              <a:t>juft</a:t>
            </a:r>
            <a:r>
              <a:rPr lang="en-US" sz="1600" dirty="0"/>
              <a:t> </a:t>
            </a:r>
            <a:r>
              <a:rPr lang="en-US" sz="1600" dirty="0" err="1"/>
              <a:t>ikkita</a:t>
            </a:r>
            <a:r>
              <a:rPr lang="en-US" sz="1600" dirty="0"/>
              <a:t> </a:t>
            </a:r>
            <a:r>
              <a:rPr lang="en-US" sz="1600" dirty="0" err="1"/>
              <a:t>qo'shni</a:t>
            </a:r>
            <a:r>
              <a:rPr lang="en-US" sz="1600" dirty="0"/>
              <a:t> </a:t>
            </a:r>
            <a:r>
              <a:rPr lang="en-US" sz="1600" dirty="0" err="1"/>
              <a:t>bo'lmagan</a:t>
            </a:r>
            <a:r>
              <a:rPr lang="en-US" sz="1600" dirty="0"/>
              <a:t> </a:t>
            </a:r>
            <a:r>
              <a:rPr lang="en-US" sz="1600" dirty="0" err="1"/>
              <a:t>o'tkazgichlardan</a:t>
            </a:r>
            <a:r>
              <a:rPr lang="en-US" sz="1600" dirty="0"/>
              <a:t> </a:t>
            </a:r>
            <a:r>
              <a:rPr lang="en-US" sz="1600" dirty="0" err="1"/>
              <a:t>foydalanadi</a:t>
            </a:r>
            <a:r>
              <a:rPr lang="en-US" sz="1600" dirty="0"/>
              <a:t>. </a:t>
            </a:r>
            <a:r>
              <a:rPr lang="en-US" sz="1600" dirty="0" err="1"/>
              <a:t>Boshqa</a:t>
            </a:r>
            <a:r>
              <a:rPr lang="en-US" sz="1600" dirty="0"/>
              <a:t> </a:t>
            </a:r>
            <a:r>
              <a:rPr lang="en-US" sz="1600" dirty="0" err="1"/>
              <a:t>paytlarda</a:t>
            </a:r>
            <a:r>
              <a:rPr lang="en-US" sz="1600" dirty="0"/>
              <a:t> u </a:t>
            </a:r>
            <a:r>
              <a:rPr lang="en-US" sz="1600" dirty="0" err="1"/>
              <a:t>yagona</a:t>
            </a:r>
            <a:r>
              <a:rPr lang="en-US" sz="1600" dirty="0"/>
              <a:t>, </a:t>
            </a:r>
            <a:r>
              <a:rPr lang="en-US" sz="1600" dirty="0" err="1">
                <a:hlinkClick r:id="rId3" tooltip="Balanslangan chiziq"/>
              </a:rPr>
              <a:t>muvozanatli</a:t>
            </a:r>
            <a:r>
              <a:rPr lang="en-US" sz="1600" dirty="0">
                <a:hlinkClick r:id="rId3" tooltip="Balanslangan chiziq"/>
              </a:rPr>
              <a:t> </a:t>
            </a:r>
            <a:r>
              <a:rPr lang="en-US" sz="1600" dirty="0" err="1">
                <a:hlinkClick r:id="rId3" tooltip="Balanslangan chiziq"/>
              </a:rPr>
              <a:t>liniya</a:t>
            </a:r>
            <a:r>
              <a:rPr lang="en-US" sz="1600" dirty="0"/>
              <a:t> 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ishlatiladi</a:t>
            </a:r>
            <a:r>
              <a:rPr lang="en-US" sz="1600" dirty="0"/>
              <a:t> , </a:t>
            </a:r>
            <a:r>
              <a:rPr lang="en-US" sz="1600" dirty="0" err="1"/>
              <a:t>masalan</a:t>
            </a:r>
            <a:r>
              <a:rPr lang="en-US" sz="1600" dirty="0"/>
              <a:t>, audio </a:t>
            </a:r>
            <a:r>
              <a:rPr lang="en-US" sz="1600" dirty="0" err="1"/>
              <a:t>ilovalar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 </a:t>
            </a:r>
            <a:r>
              <a:rPr lang="en-US" sz="1600" dirty="0">
                <a:hlinkClick r:id="rId4" tooltip="2-simli"/>
              </a:rPr>
              <a:t>2 </a:t>
            </a:r>
            <a:r>
              <a:rPr lang="en-US" sz="1600" dirty="0" err="1">
                <a:hlinkClick r:id="rId4" tooltip="2-simli"/>
              </a:rPr>
              <a:t>simli</a:t>
            </a:r>
            <a:r>
              <a:rPr lang="en-US" sz="1600" dirty="0"/>
              <a:t> </a:t>
            </a:r>
            <a:r>
              <a:rPr lang="en-US" sz="1600" dirty="0" err="1"/>
              <a:t>telefoniya</a:t>
            </a:r>
            <a:r>
              <a:rPr lang="en-US" sz="1600" dirty="0"/>
              <a:t>. </a:t>
            </a:r>
            <a:r>
              <a:rPr lang="en-US" sz="1600" dirty="0" err="1"/>
              <a:t>Ushbu</a:t>
            </a:r>
            <a:r>
              <a:rPr lang="en-US" sz="1600" dirty="0"/>
              <a:t> </a:t>
            </a:r>
            <a:r>
              <a:rPr lang="en-US" sz="1600" dirty="0" err="1"/>
              <a:t>konfiguratsiyada</a:t>
            </a:r>
            <a:r>
              <a:rPr lang="en-US" sz="1600" dirty="0"/>
              <a:t> </a:t>
            </a:r>
            <a:r>
              <a:rPr lang="en-US" sz="1600" dirty="0" err="1"/>
              <a:t>ikkita</a:t>
            </a:r>
            <a:r>
              <a:rPr lang="en-US" sz="1600" dirty="0"/>
              <a:t> </a:t>
            </a:r>
            <a:r>
              <a:rPr lang="en-US" sz="1600" dirty="0" err="1"/>
              <a:t>qo'shni</a:t>
            </a:r>
            <a:r>
              <a:rPr lang="en-US" sz="1600" dirty="0"/>
              <a:t> </a:t>
            </a:r>
            <a:r>
              <a:rPr lang="en-US" sz="1600" dirty="0" err="1"/>
              <a:t>bo'lmagan</a:t>
            </a:r>
            <a:r>
              <a:rPr lang="en-US" sz="1600" dirty="0"/>
              <a:t> </a:t>
            </a:r>
            <a:r>
              <a:rPr lang="en-US" sz="1600" dirty="0" err="1"/>
              <a:t>o'tkazgich</a:t>
            </a:r>
            <a:r>
              <a:rPr lang="en-US" sz="1600" dirty="0"/>
              <a:t> </a:t>
            </a:r>
            <a:r>
              <a:rPr lang="en-US" sz="1600" dirty="0" err="1"/>
              <a:t>kabelning</a:t>
            </a:r>
            <a:r>
              <a:rPr lang="en-US" sz="1600" dirty="0"/>
              <a:t> </a:t>
            </a:r>
            <a:r>
              <a:rPr lang="en-US" sz="1600" dirty="0" err="1"/>
              <a:t>ikkala</a:t>
            </a:r>
            <a:r>
              <a:rPr lang="en-US" sz="1600" dirty="0"/>
              <a:t> </a:t>
            </a:r>
            <a:r>
              <a:rPr lang="en-US" sz="1600" dirty="0" err="1"/>
              <a:t>uchida</a:t>
            </a:r>
            <a:r>
              <a:rPr lang="en-US" sz="1600" dirty="0"/>
              <a:t> </a:t>
            </a:r>
            <a:r>
              <a:rPr lang="en-US" sz="1600" dirty="0" err="1"/>
              <a:t>birga</a:t>
            </a:r>
            <a:r>
              <a:rPr lang="en-US" sz="1600" dirty="0"/>
              <a:t> </a:t>
            </a:r>
            <a:r>
              <a:rPr lang="en-US" sz="1600" dirty="0" err="1"/>
              <a:t>tugatiladi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qolgan</a:t>
            </a:r>
            <a:r>
              <a:rPr lang="en-US" sz="1600" dirty="0"/>
              <a:t> </a:t>
            </a:r>
            <a:r>
              <a:rPr lang="en-US" sz="1600" dirty="0" err="1"/>
              <a:t>ikkita</a:t>
            </a:r>
            <a:r>
              <a:rPr lang="en-US" sz="1600" dirty="0"/>
              <a:t> </a:t>
            </a:r>
            <a:r>
              <a:rPr lang="en-US" sz="1600" dirty="0" err="1"/>
              <a:t>o'tkazgich</a:t>
            </a:r>
            <a:r>
              <a:rPr lang="en-US" sz="1600" dirty="0"/>
              <a:t> ham </a:t>
            </a:r>
            <a:r>
              <a:rPr lang="en-US" sz="1600" dirty="0" err="1"/>
              <a:t>birgalikda</a:t>
            </a:r>
            <a:r>
              <a:rPr lang="en-US" sz="1600" dirty="0"/>
              <a:t> </a:t>
            </a:r>
            <a:r>
              <a:rPr lang="en-US" sz="1600" dirty="0" err="1"/>
              <a:t>tugatiladi</a:t>
            </a:r>
            <a:r>
              <a:rPr lang="en-US" sz="1600" dirty="0"/>
              <a:t>.</a:t>
            </a:r>
          </a:p>
          <a:p>
            <a:r>
              <a:rPr lang="en-US" sz="1600" dirty="0" err="1"/>
              <a:t>Ikki</a:t>
            </a:r>
            <a:r>
              <a:rPr lang="en-US" sz="1600" dirty="0"/>
              <a:t> </a:t>
            </a:r>
            <a:r>
              <a:rPr lang="en-US" sz="1600" dirty="0" err="1"/>
              <a:t>davr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foydalanilganda</a:t>
            </a:r>
            <a:r>
              <a:rPr lang="en-US" sz="1600" dirty="0"/>
              <a:t>, </a:t>
            </a:r>
            <a:r>
              <a:rPr lang="en-US" sz="1600" dirty="0" err="1"/>
              <a:t>o'zaro</a:t>
            </a:r>
            <a:r>
              <a:rPr lang="en-US" sz="1600" dirty="0"/>
              <a:t> </a:t>
            </a:r>
            <a:r>
              <a:rPr lang="en-US" sz="1600" dirty="0" err="1"/>
              <a:t>bog'lanish</a:t>
            </a:r>
            <a:r>
              <a:rPr lang="en-US" sz="1600" dirty="0"/>
              <a:t> </a:t>
            </a:r>
            <a:r>
              <a:rPr lang="en-US" sz="1600" dirty="0" err="1"/>
              <a:t>ikkita</a:t>
            </a:r>
            <a:r>
              <a:rPr lang="en-US" sz="1600" dirty="0"/>
              <a:t> </a:t>
            </a:r>
            <a:r>
              <a:rPr lang="en-US" sz="1600" dirty="0" err="1"/>
              <a:t>alohida</a:t>
            </a:r>
            <a:r>
              <a:rPr lang="en-US" sz="1600" dirty="0"/>
              <a:t> </a:t>
            </a:r>
            <a:r>
              <a:rPr lang="en-US" sz="1600" dirty="0" err="1"/>
              <a:t>o'ralgan</a:t>
            </a:r>
            <a:r>
              <a:rPr lang="en-US" sz="1600" dirty="0"/>
              <a:t> </a:t>
            </a:r>
            <a:r>
              <a:rPr lang="en-US" sz="1600" dirty="0" err="1"/>
              <a:t>juftlikli</a:t>
            </a:r>
            <a:r>
              <a:rPr lang="en-US" sz="1600" dirty="0"/>
              <a:t> </a:t>
            </a:r>
            <a:r>
              <a:rPr lang="en-US" sz="1600" dirty="0" err="1"/>
              <a:t>kabellarga</a:t>
            </a:r>
            <a:r>
              <a:rPr lang="en-US" sz="1600" dirty="0"/>
              <a:t> </a:t>
            </a:r>
            <a:r>
              <a:rPr lang="en-US" sz="1600" dirty="0" err="1"/>
              <a:t>nisbatan</a:t>
            </a:r>
            <a:r>
              <a:rPr lang="en-US" sz="1600" dirty="0"/>
              <a:t> </a:t>
            </a:r>
            <a:r>
              <a:rPr lang="en-US" sz="1600" dirty="0" err="1"/>
              <a:t>kamayadi</a:t>
            </a:r>
            <a:r>
              <a:rPr lang="en-US" sz="1600" dirty="0"/>
              <a:t>.</a:t>
            </a:r>
          </a:p>
          <a:p>
            <a:r>
              <a:rPr lang="en-US" sz="1600" dirty="0" err="1"/>
              <a:t>Yagona</a:t>
            </a:r>
            <a:r>
              <a:rPr lang="en-US" sz="1600" dirty="0"/>
              <a:t>, </a:t>
            </a:r>
            <a:r>
              <a:rPr lang="en-US" sz="1600" dirty="0" err="1">
                <a:hlinkClick r:id="rId3" tooltip="Balanslangan chiziq"/>
              </a:rPr>
              <a:t>muvozanatli</a:t>
            </a:r>
            <a:r>
              <a:rPr lang="en-US" sz="1600" dirty="0">
                <a:hlinkClick r:id="rId3" tooltip="Balanslangan chiziq"/>
              </a:rPr>
              <a:t> </a:t>
            </a:r>
            <a:r>
              <a:rPr lang="en-US" sz="1600" dirty="0" err="1">
                <a:hlinkClick r:id="rId3" tooltip="Balanslangan chiziq"/>
              </a:rPr>
              <a:t>chiziq</a:t>
            </a:r>
            <a:r>
              <a:rPr lang="en-US" sz="1600" dirty="0"/>
              <a:t> 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foydalanilganda</a:t>
            </a:r>
            <a:r>
              <a:rPr lang="en-US" sz="1600" dirty="0"/>
              <a:t> , </a:t>
            </a:r>
            <a:r>
              <a:rPr lang="en-US" sz="1600" dirty="0" err="1"/>
              <a:t>kabel</a:t>
            </a:r>
            <a:r>
              <a:rPr lang="en-US" sz="1600" dirty="0"/>
              <a:t> </a:t>
            </a:r>
            <a:r>
              <a:rPr lang="en-US" sz="1600" dirty="0" err="1"/>
              <a:t>orqali</a:t>
            </a:r>
            <a:r>
              <a:rPr lang="en-US" sz="1600" dirty="0"/>
              <a:t> </a:t>
            </a:r>
            <a:r>
              <a:rPr lang="en-US" sz="1600" dirty="0" err="1"/>
              <a:t>olingan</a:t>
            </a:r>
            <a:r>
              <a:rPr lang="en-US" sz="1600" dirty="0"/>
              <a:t> </a:t>
            </a:r>
            <a:r>
              <a:rPr lang="en-US" sz="1600" dirty="0" err="1"/>
              <a:t>magnit</a:t>
            </a:r>
            <a:r>
              <a:rPr lang="en-US" sz="1600" dirty="0"/>
              <a:t> </a:t>
            </a:r>
            <a:r>
              <a:rPr lang="en-US" sz="1600" dirty="0" err="1"/>
              <a:t>shovqin</a:t>
            </a:r>
            <a:r>
              <a:rPr lang="en-US" sz="1600" dirty="0"/>
              <a:t> </a:t>
            </a:r>
            <a:r>
              <a:rPr lang="en-US" sz="1600" dirty="0" err="1"/>
              <a:t>deyarli</a:t>
            </a:r>
            <a:r>
              <a:rPr lang="en-US" sz="1600" dirty="0"/>
              <a:t> </a:t>
            </a:r>
            <a:r>
              <a:rPr lang="en-US" sz="1600" dirty="0" err="1"/>
              <a:t>mukammal</a:t>
            </a:r>
            <a:r>
              <a:rPr lang="en-US" sz="1600" dirty="0"/>
              <a:t> </a:t>
            </a:r>
            <a:r>
              <a:rPr lang="en-US" sz="1600" dirty="0" err="1"/>
              <a:t>umumiy</a:t>
            </a:r>
            <a:r>
              <a:rPr lang="en-US" sz="1600" dirty="0"/>
              <a:t> </a:t>
            </a:r>
            <a:r>
              <a:rPr lang="en-US" sz="1600" dirty="0" err="1"/>
              <a:t>rejim</a:t>
            </a:r>
            <a:r>
              <a:rPr lang="en-US" sz="1600" dirty="0"/>
              <a:t> </a:t>
            </a:r>
            <a:r>
              <a:rPr lang="en-US" sz="1600" dirty="0" err="1"/>
              <a:t>signali</a:t>
            </a:r>
            <a:r>
              <a:rPr lang="en-US" sz="1600" dirty="0"/>
              <a:t> </a:t>
            </a:r>
            <a:r>
              <a:rPr lang="en-US" sz="1600" dirty="0" err="1"/>
              <a:t>sifatida</a:t>
            </a:r>
            <a:r>
              <a:rPr lang="en-US" sz="1600" dirty="0"/>
              <a:t> </a:t>
            </a:r>
            <a:r>
              <a:rPr lang="en-US" sz="1600" dirty="0" err="1"/>
              <a:t>keladi</a:t>
            </a:r>
            <a:r>
              <a:rPr lang="en-US" sz="1600" dirty="0"/>
              <a:t>, </a:t>
            </a:r>
            <a:r>
              <a:rPr lang="en-US" sz="1600" dirty="0" err="1"/>
              <a:t>bu</a:t>
            </a:r>
            <a:r>
              <a:rPr lang="en-US" sz="1600" dirty="0"/>
              <a:t> </a:t>
            </a:r>
            <a:r>
              <a:rPr lang="en-US" sz="1600" dirty="0" err="1"/>
              <a:t>transformatorlarni</a:t>
            </a:r>
            <a:r>
              <a:rPr lang="en-US" sz="1600" dirty="0"/>
              <a:t> </a:t>
            </a:r>
            <a:r>
              <a:rPr lang="en-US" sz="1600" dirty="0" err="1"/>
              <a:t>ulash</a:t>
            </a:r>
            <a:r>
              <a:rPr lang="en-US" sz="1600" dirty="0"/>
              <a:t> </a:t>
            </a:r>
            <a:r>
              <a:rPr lang="en-US" sz="1600" dirty="0" err="1"/>
              <a:t>orqali</a:t>
            </a:r>
            <a:r>
              <a:rPr lang="en-US" sz="1600" dirty="0"/>
              <a:t> </a:t>
            </a:r>
            <a:r>
              <a:rPr lang="en-US" sz="1600" dirty="0" err="1"/>
              <a:t>osongina</a:t>
            </a:r>
            <a:r>
              <a:rPr lang="en-US" sz="1600" dirty="0"/>
              <a:t> </a:t>
            </a:r>
            <a:r>
              <a:rPr lang="en-US" sz="1600" dirty="0" err="1"/>
              <a:t>olib</a:t>
            </a:r>
            <a:r>
              <a:rPr lang="en-US" sz="1600" dirty="0"/>
              <a:t> </a:t>
            </a:r>
            <a:r>
              <a:rPr lang="en-US" sz="1600" dirty="0" err="1"/>
              <a:t>tashlanadi</a:t>
            </a:r>
            <a:r>
              <a:rPr lang="en-US" sz="1600" dirty="0"/>
              <a:t>.</a:t>
            </a:r>
          </a:p>
          <a:p>
            <a:r>
              <a:rPr lang="en-US" sz="1600" dirty="0" err="1"/>
              <a:t>Burish</a:t>
            </a:r>
            <a:r>
              <a:rPr lang="en-US" sz="1600" dirty="0"/>
              <a:t>, </a:t>
            </a:r>
            <a:r>
              <a:rPr lang="en-US" sz="1600" dirty="0" err="1"/>
              <a:t>muvozanatli</a:t>
            </a:r>
            <a:r>
              <a:rPr lang="en-US" sz="1600" dirty="0"/>
              <a:t> </a:t>
            </a:r>
            <a:r>
              <a:rPr lang="en-US" sz="1600" dirty="0" err="1"/>
              <a:t>signalizatsiya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to'rt</a:t>
            </a:r>
            <a:r>
              <a:rPr lang="en-US" sz="1600" dirty="0"/>
              <a:t> </a:t>
            </a:r>
            <a:r>
              <a:rPr lang="en-US" sz="1600" dirty="0" err="1"/>
              <a:t>kutupli</a:t>
            </a:r>
            <a:r>
              <a:rPr lang="en-US" sz="1600" dirty="0"/>
              <a:t> </a:t>
            </a:r>
            <a:r>
              <a:rPr lang="en-US" sz="1600" dirty="0" err="1"/>
              <a:t>naqshning</a:t>
            </a:r>
            <a:r>
              <a:rPr lang="en-US" sz="1600" dirty="0"/>
              <a:t> </a:t>
            </a:r>
            <a:r>
              <a:rPr lang="en-US" sz="1600" dirty="0" err="1"/>
              <a:t>umumiy</a:t>
            </a:r>
            <a:r>
              <a:rPr lang="en-US" sz="1600" dirty="0"/>
              <a:t> </a:t>
            </a:r>
            <a:r>
              <a:rPr lang="en-US" sz="1600" dirty="0" err="1"/>
              <a:t>afzalliklari</a:t>
            </a:r>
            <a:r>
              <a:rPr lang="en-US" sz="1600" dirty="0"/>
              <a:t> </a:t>
            </a:r>
            <a:r>
              <a:rPr lang="en-US" sz="1600" dirty="0" err="1"/>
              <a:t>shovqinga</a:t>
            </a:r>
            <a:r>
              <a:rPr lang="en-US" sz="1600" dirty="0"/>
              <a:t> </a:t>
            </a:r>
            <a:r>
              <a:rPr lang="en-US" sz="1600" dirty="0" err="1"/>
              <a:t>chidamliligini</a:t>
            </a:r>
            <a:r>
              <a:rPr lang="en-US" sz="1600" dirty="0"/>
              <a:t> </a:t>
            </a:r>
            <a:r>
              <a:rPr lang="en-US" sz="1600" dirty="0" err="1"/>
              <a:t>ta'minlaydi</a:t>
            </a:r>
            <a:r>
              <a:rPr lang="en-US" sz="1600" dirty="0"/>
              <a:t>, </a:t>
            </a:r>
            <a:r>
              <a:rPr lang="en-US" sz="1600" dirty="0" err="1"/>
              <a:t>ayniqsa</a:t>
            </a:r>
            <a:r>
              <a:rPr lang="en-US" sz="1600" dirty="0"/>
              <a:t> </a:t>
            </a:r>
            <a:r>
              <a:rPr lang="en-US" sz="1600" dirty="0" err="1"/>
              <a:t>mikrofon</a:t>
            </a:r>
            <a:r>
              <a:rPr lang="en-US" sz="1600" dirty="0"/>
              <a:t> </a:t>
            </a:r>
            <a:r>
              <a:rPr lang="en-US" sz="1600" dirty="0" err="1"/>
              <a:t>kabellari</a:t>
            </a:r>
            <a:r>
              <a:rPr lang="en-US" sz="1600" dirty="0"/>
              <a:t> </a:t>
            </a:r>
            <a:r>
              <a:rPr lang="en-US" sz="1600" dirty="0" err="1"/>
              <a:t>kabi</a:t>
            </a:r>
            <a:r>
              <a:rPr lang="en-US" sz="1600" dirty="0"/>
              <a:t> past signal </a:t>
            </a:r>
            <a:r>
              <a:rPr lang="en-US" sz="1600" dirty="0" err="1"/>
              <a:t>darajasidagi</a:t>
            </a:r>
            <a:r>
              <a:rPr lang="en-US" sz="1600" dirty="0"/>
              <a:t> </a:t>
            </a:r>
            <a:r>
              <a:rPr lang="en-US" sz="1600" dirty="0" err="1"/>
              <a:t>ilovalar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, </a:t>
            </a:r>
            <a:r>
              <a:rPr lang="en-US" sz="1600" dirty="0" err="1"/>
              <a:t>hatto</a:t>
            </a:r>
            <a:r>
              <a:rPr lang="en-US" sz="1600" dirty="0"/>
              <a:t> </a:t>
            </a:r>
            <a:r>
              <a:rPr lang="en-US" sz="1600" dirty="0" err="1"/>
              <a:t>elektr</a:t>
            </a:r>
            <a:r>
              <a:rPr lang="en-US" sz="1600" dirty="0"/>
              <a:t> </a:t>
            </a:r>
            <a:r>
              <a:rPr lang="en-US" sz="1600" dirty="0" err="1"/>
              <a:t>kabeliga</a:t>
            </a:r>
            <a:r>
              <a:rPr lang="en-US" sz="1600" dirty="0"/>
              <a:t> </a:t>
            </a:r>
            <a:r>
              <a:rPr lang="en-US" sz="1600" dirty="0" err="1"/>
              <a:t>juda</a:t>
            </a:r>
            <a:r>
              <a:rPr lang="en-US" sz="1600" dirty="0"/>
              <a:t> </a:t>
            </a:r>
            <a:r>
              <a:rPr lang="en-US" sz="1600" dirty="0" err="1"/>
              <a:t>yaqin</a:t>
            </a:r>
            <a:r>
              <a:rPr lang="en-US" sz="1600" dirty="0"/>
              <a:t> </a:t>
            </a:r>
            <a:r>
              <a:rPr lang="en-US" sz="1600" dirty="0" err="1"/>
              <a:t>o'rnatilganda</a:t>
            </a:r>
            <a:r>
              <a:rPr lang="en-US" sz="1600" dirty="0"/>
              <a:t> ham </a:t>
            </a:r>
            <a:r>
              <a:rPr lang="en-US" sz="1600" dirty="0" err="1"/>
              <a:t>foydalidir</a:t>
            </a:r>
            <a:r>
              <a:rPr lang="en-US" sz="1600" dirty="0" smtClean="0"/>
              <a:t>. </a:t>
            </a:r>
            <a:r>
              <a:rPr lang="en-US" sz="1600" dirty="0"/>
              <a:t> </a:t>
            </a:r>
            <a:r>
              <a:rPr lang="en-US" sz="1600" dirty="0" err="1"/>
              <a:t>Kamchilik</a:t>
            </a:r>
            <a:r>
              <a:rPr lang="en-US" sz="1600" dirty="0"/>
              <a:t> </a:t>
            </a:r>
            <a:r>
              <a:rPr lang="en-US" sz="1600" dirty="0" err="1"/>
              <a:t>shundaki</a:t>
            </a:r>
            <a:r>
              <a:rPr lang="en-US" sz="1600" dirty="0"/>
              <a:t>, </a:t>
            </a:r>
            <a:r>
              <a:rPr lang="en-US" sz="1600" dirty="0" err="1"/>
              <a:t>yulduzli</a:t>
            </a:r>
            <a:r>
              <a:rPr lang="en-US" sz="1600" dirty="0"/>
              <a:t> </a:t>
            </a:r>
            <a:r>
              <a:rPr lang="en-US" sz="1600" dirty="0" err="1"/>
              <a:t>kvad</a:t>
            </a:r>
            <a:r>
              <a:rPr lang="en-US" sz="1600" dirty="0"/>
              <a:t> </a:t>
            </a:r>
            <a:r>
              <a:rPr lang="en-US" sz="1600" dirty="0" err="1"/>
              <a:t>ikki</a:t>
            </a:r>
            <a:r>
              <a:rPr lang="en-US" sz="1600" dirty="0"/>
              <a:t> </a:t>
            </a:r>
            <a:r>
              <a:rPr lang="en-US" sz="1600" dirty="0" err="1"/>
              <a:t>o'tkazgichni</a:t>
            </a:r>
            <a:r>
              <a:rPr lang="en-US" sz="1600" dirty="0"/>
              <a:t> </a:t>
            </a:r>
            <a:r>
              <a:rPr lang="en-US" sz="1600" dirty="0" err="1"/>
              <a:t>birlashtirganda</a:t>
            </a:r>
            <a:r>
              <a:rPr lang="en-US" sz="1600" dirty="0"/>
              <a:t>, </a:t>
            </a:r>
            <a:r>
              <a:rPr lang="en-US" sz="1600" dirty="0" err="1"/>
              <a:t>odatda</a:t>
            </a:r>
            <a:r>
              <a:rPr lang="en-US" sz="1600" dirty="0"/>
              <a:t> </a:t>
            </a:r>
            <a:r>
              <a:rPr lang="en-US" sz="1600" dirty="0" err="1"/>
              <a:t>o'xshash</a:t>
            </a:r>
            <a:r>
              <a:rPr lang="en-US" sz="1600" dirty="0"/>
              <a:t> </a:t>
            </a:r>
            <a:r>
              <a:rPr lang="en-US" sz="1600" dirty="0" err="1"/>
              <a:t>ikki</a:t>
            </a:r>
            <a:r>
              <a:rPr lang="en-US" sz="1600" dirty="0"/>
              <a:t> </a:t>
            </a:r>
            <a:r>
              <a:rPr lang="en-US" sz="1600" dirty="0" err="1"/>
              <a:t>o'tkazgichli</a:t>
            </a:r>
            <a:r>
              <a:rPr lang="en-US" sz="1600" dirty="0"/>
              <a:t> </a:t>
            </a:r>
            <a:r>
              <a:rPr lang="en-US" sz="1600" dirty="0" err="1"/>
              <a:t>buralgan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ekranlangan</a:t>
            </a:r>
            <a:r>
              <a:rPr lang="en-US" sz="1600" dirty="0"/>
              <a:t> audio </a:t>
            </a:r>
            <a:r>
              <a:rPr lang="en-US" sz="1600" dirty="0" err="1"/>
              <a:t>kabelning</a:t>
            </a:r>
            <a:r>
              <a:rPr lang="en-US" sz="1600" dirty="0"/>
              <a:t> </a:t>
            </a:r>
            <a:r>
              <a:rPr lang="en-US" sz="1600" dirty="0" err="1"/>
              <a:t>sig'imidan</a:t>
            </a:r>
            <a:r>
              <a:rPr lang="en-US" sz="1600" dirty="0"/>
              <a:t> </a:t>
            </a:r>
            <a:r>
              <a:rPr lang="en-US" sz="1600" dirty="0" err="1"/>
              <a:t>ikki</a:t>
            </a:r>
            <a:r>
              <a:rPr lang="en-US" sz="1600" dirty="0"/>
              <a:t> </a:t>
            </a:r>
            <a:r>
              <a:rPr lang="en-US" sz="1600" dirty="0" err="1"/>
              <a:t>baravar</a:t>
            </a:r>
            <a:r>
              <a:rPr lang="en-US" sz="1600" dirty="0"/>
              <a:t> </a:t>
            </a:r>
            <a:r>
              <a:rPr lang="en-US" sz="1600" dirty="0" err="1"/>
              <a:t>ko'pdir</a:t>
            </a:r>
            <a:r>
              <a:rPr lang="en-US" sz="1600" dirty="0"/>
              <a:t>. </a:t>
            </a:r>
            <a:r>
              <a:rPr lang="en-US" sz="1600" dirty="0" err="1"/>
              <a:t>Yuqori</a:t>
            </a:r>
            <a:r>
              <a:rPr lang="en-US" sz="1600" dirty="0"/>
              <a:t> </a:t>
            </a:r>
            <a:r>
              <a:rPr lang="en-US" sz="1600" dirty="0" err="1"/>
              <a:t>sig'im</a:t>
            </a:r>
            <a:r>
              <a:rPr lang="en-US" sz="1600" dirty="0"/>
              <a:t> </a:t>
            </a:r>
            <a:r>
              <a:rPr lang="en-US" sz="1600" dirty="0" err="1"/>
              <a:t>masofa</a:t>
            </a:r>
            <a:r>
              <a:rPr lang="en-US" sz="1600" dirty="0"/>
              <a:t> </a:t>
            </a:r>
            <a:r>
              <a:rPr lang="en-US" sz="1600" dirty="0" err="1"/>
              <a:t>oshgani</a:t>
            </a:r>
            <a:r>
              <a:rPr lang="en-US" sz="1600" dirty="0"/>
              <a:t> </a:t>
            </a:r>
            <a:r>
              <a:rPr lang="en-US" sz="1600" dirty="0" err="1"/>
              <a:t>sayin</a:t>
            </a:r>
            <a:r>
              <a:rPr lang="en-US" sz="1600" dirty="0"/>
              <a:t> </a:t>
            </a:r>
            <a:r>
              <a:rPr lang="en-US" sz="1600" dirty="0" err="1"/>
              <a:t>ortib</a:t>
            </a:r>
            <a:r>
              <a:rPr lang="en-US" sz="1600" dirty="0"/>
              <a:t> </a:t>
            </a:r>
            <a:r>
              <a:rPr lang="en-US" sz="1600" dirty="0" err="1"/>
              <a:t>borayotgan</a:t>
            </a:r>
            <a:r>
              <a:rPr lang="en-US" sz="1600" dirty="0"/>
              <a:t> </a:t>
            </a:r>
            <a:r>
              <a:rPr lang="en-US" sz="1600" dirty="0" err="1"/>
              <a:t>buzilish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yuqori</a:t>
            </a:r>
            <a:r>
              <a:rPr lang="en-US" sz="1600" dirty="0"/>
              <a:t> </a:t>
            </a:r>
            <a:r>
              <a:rPr lang="en-US" sz="1600" dirty="0" err="1"/>
              <a:t>chastotalarni</a:t>
            </a:r>
            <a:r>
              <a:rPr lang="en-US" sz="1600" dirty="0"/>
              <a:t> </a:t>
            </a:r>
            <a:r>
              <a:rPr lang="en-US" sz="1600" dirty="0" err="1"/>
              <a:t>yo'qotishiga</a:t>
            </a:r>
            <a:r>
              <a:rPr lang="en-US" sz="1600" dirty="0"/>
              <a:t> </a:t>
            </a:r>
            <a:r>
              <a:rPr lang="en-US" sz="1600" dirty="0" err="1"/>
              <a:t>olib</a:t>
            </a:r>
            <a:r>
              <a:rPr lang="en-US" sz="1600" dirty="0"/>
              <a:t> </a:t>
            </a:r>
            <a:r>
              <a:rPr lang="en-US" sz="1600" dirty="0" err="1"/>
              <a:t>keladi</a:t>
            </a:r>
            <a:r>
              <a:rPr lang="en-US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7557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b="1" dirty="0" err="1"/>
              <a:t>Sun’iy</a:t>
            </a:r>
            <a:r>
              <a:rPr lang="en-US" b="1" dirty="0"/>
              <a:t> </a:t>
            </a:r>
            <a:r>
              <a:rPr lang="en-US" b="1" dirty="0" err="1"/>
              <a:t>Uzatish</a:t>
            </a:r>
            <a:r>
              <a:rPr lang="en-US" b="1" dirty="0"/>
              <a:t> </a:t>
            </a:r>
            <a:r>
              <a:rPr lang="en-US" b="1" dirty="0" err="1"/>
              <a:t>Liniyasi</a:t>
            </a:r>
            <a:endParaRPr lang="en-US" b="1" dirty="0"/>
          </a:p>
        </p:txBody>
      </p:sp>
      <p:sp>
        <p:nvSpPr>
          <p:cNvPr id="3" name="Rectangle 2"/>
          <p:cNvSpPr/>
          <p:nvPr/>
        </p:nvSpPr>
        <p:spPr>
          <a:xfrm>
            <a:off x="278957" y="1613140"/>
            <a:ext cx="2273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/>
              <a:t>Sun’iy</a:t>
            </a:r>
            <a:r>
              <a:rPr lang="en-US" b="1" dirty="0" smtClean="0"/>
              <a:t> </a:t>
            </a:r>
            <a:r>
              <a:rPr lang="en-US" b="1" dirty="0" err="1" smtClean="0"/>
              <a:t>Uzatish</a:t>
            </a:r>
            <a:r>
              <a:rPr lang="en-US" b="1" dirty="0" smtClean="0"/>
              <a:t> </a:t>
            </a:r>
            <a:r>
              <a:rPr lang="en-US" b="1" dirty="0" err="1" smtClean="0"/>
              <a:t>Liniyasi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278957" y="2042757"/>
            <a:ext cx="854015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Telekommunikatsiyada</a:t>
            </a:r>
            <a:r>
              <a:rPr lang="en-US" dirty="0"/>
              <a:t> </a:t>
            </a:r>
            <a:r>
              <a:rPr lang="en-US" dirty="0" err="1"/>
              <a:t>sun'iy</a:t>
            </a:r>
            <a:r>
              <a:rPr lang="en-US" dirty="0"/>
              <a:t> </a:t>
            </a:r>
            <a:r>
              <a:rPr lang="en-US" dirty="0" err="1">
                <a:hlinkClick r:id="rId2" tooltip="Telekommunikatsiya"/>
              </a:rPr>
              <a:t>uzatish</a:t>
            </a:r>
            <a:r>
              <a:rPr lang="en-US" dirty="0">
                <a:hlinkClick r:id="rId2" tooltip="Telekommunikatsiya"/>
              </a:rPr>
              <a:t> </a:t>
            </a:r>
            <a:r>
              <a:rPr lang="en-US" b="1" dirty="0" err="1"/>
              <a:t>liniyasi</a:t>
            </a:r>
            <a:r>
              <a:rPr lang="en-US" dirty="0"/>
              <a:t> - </a:t>
            </a:r>
            <a:r>
              <a:rPr lang="en-US" dirty="0" err="1"/>
              <a:t>bu</a:t>
            </a:r>
            <a:r>
              <a:rPr lang="en-US" dirty="0"/>
              <a:t> </a:t>
            </a:r>
            <a:r>
              <a:rPr lang="en-US" dirty="0" err="1">
                <a:hlinkClick r:id="rId3" tooltip="Ikki portli tarmoq"/>
              </a:rPr>
              <a:t>ikki</a:t>
            </a:r>
            <a:r>
              <a:rPr lang="en-US" dirty="0">
                <a:hlinkClick r:id="rId3" tooltip="Ikki portli tarmoq"/>
              </a:rPr>
              <a:t> </a:t>
            </a:r>
            <a:r>
              <a:rPr lang="en-US" dirty="0" err="1">
                <a:hlinkClick r:id="rId3" tooltip="Ikki portli tarmoq"/>
              </a:rPr>
              <a:t>portli</a:t>
            </a:r>
            <a:r>
              <a:rPr lang="en-US" dirty="0">
                <a:hlinkClick r:id="rId3" tooltip="Ikki portli tarmoq"/>
              </a:rPr>
              <a:t> </a:t>
            </a:r>
            <a:r>
              <a:rPr lang="en-US" dirty="0" err="1">
                <a:hlinkClick r:id="rId3" tooltip="Ikki portli tarmoq"/>
              </a:rPr>
              <a:t>elektr</a:t>
            </a:r>
            <a:r>
              <a:rPr lang="en-US" dirty="0">
                <a:hlinkClick r:id="rId3" tooltip="Ikki portli tarmoq"/>
              </a:rPr>
              <a:t> </a:t>
            </a:r>
            <a:r>
              <a:rPr lang="en-US" dirty="0" err="1">
                <a:hlinkClick r:id="rId3" tooltip="Ikki portli tarmoq"/>
              </a:rPr>
              <a:t>tarmog'i</a:t>
            </a:r>
            <a:r>
              <a:rPr lang="en-US" dirty="0"/>
              <a:t> </a:t>
            </a:r>
            <a:r>
              <a:rPr lang="en-US" dirty="0" err="1"/>
              <a:t>bo'lib</a:t>
            </a:r>
            <a:r>
              <a:rPr lang="en-US" dirty="0"/>
              <a:t>, u </a:t>
            </a:r>
            <a:r>
              <a:rPr lang="en-US" dirty="0" err="1">
                <a:hlinkClick r:id="rId4" tooltip="Xarakterli empedans"/>
              </a:rPr>
              <a:t>xarakterli</a:t>
            </a:r>
            <a:r>
              <a:rPr lang="en-US" dirty="0">
                <a:hlinkClick r:id="rId4" tooltip="Xarakterli empedans"/>
              </a:rPr>
              <a:t> </a:t>
            </a:r>
            <a:r>
              <a:rPr lang="en-US" dirty="0" err="1">
                <a:hlinkClick r:id="rId4" tooltip="Xarakterli empedans"/>
              </a:rPr>
              <a:t>impedans</a:t>
            </a:r>
            <a:r>
              <a:rPr lang="en-US" dirty="0"/>
              <a:t> , </a:t>
            </a:r>
            <a:r>
              <a:rPr lang="en-US" dirty="0" err="1">
                <a:hlinkClick r:id="rId5" tooltip="Etkazish vaqti"/>
              </a:rPr>
              <a:t>uzatish</a:t>
            </a:r>
            <a:r>
              <a:rPr lang="en-US" dirty="0">
                <a:hlinkClick r:id="rId5" tooltip="Etkazish vaqti"/>
              </a:rPr>
              <a:t> </a:t>
            </a:r>
            <a:r>
              <a:rPr lang="en-US" dirty="0" err="1">
                <a:hlinkClick r:id="rId5" tooltip="Etkazish vaqti"/>
              </a:rPr>
              <a:t>vaqtining</a:t>
            </a:r>
            <a:r>
              <a:rPr lang="en-US" dirty="0">
                <a:hlinkClick r:id="rId5" tooltip="Etkazish vaqti"/>
              </a:rPr>
              <a:t> </a:t>
            </a:r>
            <a:r>
              <a:rPr lang="en-US" dirty="0" err="1">
                <a:hlinkClick r:id="rId6" tooltip="Javob vaqti (texnologiya)"/>
              </a:rPr>
              <a:t>kechikishi</a:t>
            </a:r>
            <a:r>
              <a:rPr lang="en-US" dirty="0"/>
              <a:t> , </a:t>
            </a:r>
            <a:r>
              <a:rPr lang="en-US" dirty="0" err="1">
                <a:hlinkClick r:id="rId7" tooltip="Faza (to'lqinlar)"/>
              </a:rPr>
              <a:t>faza</a:t>
            </a:r>
            <a:r>
              <a:rPr lang="en-US" dirty="0">
                <a:hlinkClick r:id="rId7" tooltip="Faza (to'lqinlar)"/>
              </a:rPr>
              <a:t> </a:t>
            </a:r>
            <a:r>
              <a:rPr lang="en-US" dirty="0" err="1">
                <a:hlinkClick r:id="rId7" tooltip="Faza (to'lqinlar)"/>
              </a:rPr>
              <a:t>almashinuvi</a:t>
            </a:r>
            <a:r>
              <a:rPr lang="en-US" dirty="0"/>
              <a:t> 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haqiqiy</a:t>
            </a:r>
            <a:r>
              <a:rPr lang="en-US" dirty="0"/>
              <a:t> </a:t>
            </a:r>
            <a:r>
              <a:rPr lang="en-US" dirty="0" err="1">
                <a:hlinkClick r:id="rId8" tooltip="Elektr uzatish liniyasi"/>
              </a:rPr>
              <a:t>uzatish</a:t>
            </a:r>
            <a:r>
              <a:rPr lang="en-US" dirty="0">
                <a:hlinkClick r:id="rId8" tooltip="Elektr uzatish liniyasi"/>
              </a:rPr>
              <a:t> </a:t>
            </a:r>
            <a:r>
              <a:rPr lang="en-US" dirty="0" err="1">
                <a:hlinkClick r:id="rId8" tooltip="Elektr uzatish liniyasi"/>
              </a:rPr>
              <a:t>liniyasining</a:t>
            </a:r>
            <a:r>
              <a:rPr lang="en-US" dirty="0"/>
              <a:t> 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parametr</a:t>
            </a:r>
            <a:r>
              <a:rPr lang="en-US" dirty="0"/>
              <a:t>(lar)</a:t>
            </a:r>
            <a:r>
              <a:rPr lang="en-US" dirty="0" err="1"/>
              <a:t>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. U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jihatlarda</a:t>
            </a:r>
            <a:r>
              <a:rPr lang="en-US" dirty="0"/>
              <a:t> </a:t>
            </a:r>
            <a:r>
              <a:rPr lang="en-US" dirty="0" err="1"/>
              <a:t>haqiqiy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liniyasini</a:t>
            </a:r>
            <a:r>
              <a:rPr lang="en-US" dirty="0"/>
              <a:t> </a:t>
            </a:r>
            <a:r>
              <a:rPr lang="en-US" dirty="0" err="1">
                <a:hlinkClick r:id="rId9" tooltip="Simulyatsiya qilish"/>
              </a:rPr>
              <a:t>simulyatsiya</a:t>
            </a:r>
            <a:r>
              <a:rPr lang="en-US" dirty="0">
                <a:hlinkClick r:id="rId9" tooltip="Simulyatsiya qilish"/>
              </a:rPr>
              <a:t> </a:t>
            </a:r>
            <a:r>
              <a:rPr lang="en-US" dirty="0" err="1">
                <a:hlinkClick r:id="rId9" tooltip="Simulyatsiya qilish"/>
              </a:rPr>
              <a:t>qilish</a:t>
            </a:r>
            <a:r>
              <a:rPr lang="en-US" dirty="0"/>
              <a:t> 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. </a:t>
            </a:r>
          </a:p>
          <a:p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sun'iy</a:t>
            </a:r>
            <a:r>
              <a:rPr lang="en-US" dirty="0"/>
              <a:t> </a:t>
            </a:r>
            <a:r>
              <a:rPr lang="en-US" dirty="0" err="1"/>
              <a:t>chiziqlar</a:t>
            </a:r>
            <a:r>
              <a:rPr lang="en-US" dirty="0"/>
              <a:t> </a:t>
            </a:r>
            <a:r>
              <a:rPr lang="en-US" dirty="0" err="1"/>
              <a:t>telefoniya</a:t>
            </a:r>
            <a:r>
              <a:rPr lang="en-US" dirty="0"/>
              <a:t> </a:t>
            </a:r>
            <a:r>
              <a:rPr lang="en-US" dirty="0" err="1"/>
              <a:t>tadqiqotlarida</a:t>
            </a:r>
            <a:r>
              <a:rPr lang="en-US" dirty="0"/>
              <a:t> </a:t>
            </a:r>
            <a:r>
              <a:rPr lang="en-US" dirty="0" err="1"/>
              <a:t>qo'llanilgan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kechikishni</a:t>
            </a:r>
            <a:r>
              <a:rPr lang="en-US" dirty="0"/>
              <a:t> </a:t>
            </a:r>
            <a:r>
              <a:rPr lang="en-US" dirty="0" err="1"/>
              <a:t>ta'minlash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 </a:t>
            </a:r>
            <a:r>
              <a:rPr lang="en-US" dirty="0" err="1">
                <a:hlinkClick r:id="rId10" tooltip="Panjara fazali ekvalayzer"/>
              </a:rPr>
              <a:t>panjara</a:t>
            </a:r>
            <a:r>
              <a:rPr lang="en-US" dirty="0">
                <a:hlinkClick r:id="rId10" tooltip="Panjara fazali ekvalayzer"/>
              </a:rPr>
              <a:t> </a:t>
            </a:r>
            <a:r>
              <a:rPr lang="en-US" dirty="0" err="1">
                <a:hlinkClick r:id="rId10" tooltip="Panjara fazali ekvalayzer"/>
              </a:rPr>
              <a:t>fazali</a:t>
            </a:r>
            <a:r>
              <a:rPr lang="en-US" dirty="0">
                <a:hlinkClick r:id="rId10" tooltip="Panjara fazali ekvalayzer"/>
              </a:rPr>
              <a:t> </a:t>
            </a:r>
            <a:r>
              <a:rPr lang="en-US" dirty="0" err="1">
                <a:hlinkClick r:id="rId10" tooltip="Panjara fazali ekvalayzer"/>
              </a:rPr>
              <a:t>ekvalayzerlar</a:t>
            </a:r>
            <a:r>
              <a:rPr lang="en-US" dirty="0"/>
              <a:t> </a:t>
            </a:r>
            <a:r>
              <a:rPr lang="en-US" dirty="0" err="1"/>
              <a:t>kaskadi</a:t>
            </a:r>
            <a:r>
              <a:rPr lang="en-US" dirty="0"/>
              <a:t> </a:t>
            </a:r>
            <a:r>
              <a:rPr lang="en-US" dirty="0" err="1"/>
              <a:t>shaklini</a:t>
            </a:r>
            <a:r>
              <a:rPr lang="en-US" dirty="0"/>
              <a:t> </a:t>
            </a:r>
            <a:r>
              <a:rPr lang="en-US" dirty="0" err="1"/>
              <a:t>oldi</a:t>
            </a:r>
            <a:r>
              <a:rPr lang="en-US" dirty="0"/>
              <a:t> . </a:t>
            </a:r>
            <a:r>
              <a:rPr lang="en-US" dirty="0" err="1"/>
              <a:t>Panjara</a:t>
            </a:r>
            <a:r>
              <a:rPr lang="en-US" dirty="0"/>
              <a:t> </a:t>
            </a:r>
            <a:r>
              <a:rPr lang="en-US" dirty="0" err="1"/>
              <a:t>fazasi</a:t>
            </a:r>
            <a:r>
              <a:rPr lang="en-US" dirty="0"/>
              <a:t> </a:t>
            </a:r>
            <a:r>
              <a:rPr lang="en-US" dirty="0" err="1"/>
              <a:t>sxemasi</a:t>
            </a:r>
            <a:r>
              <a:rPr lang="en-US" dirty="0"/>
              <a:t> 1920-yillarda </a:t>
            </a:r>
            <a:r>
              <a:rPr lang="en-US" dirty="0">
                <a:hlinkClick r:id="rId11" tooltip="Otto Zobel"/>
              </a:rPr>
              <a:t>Otto </a:t>
            </a:r>
            <a:r>
              <a:rPr lang="en-US" dirty="0" err="1">
                <a:hlinkClick r:id="rId11" tooltip="Otto Zobel"/>
              </a:rPr>
              <a:t>Zobel</a:t>
            </a:r>
            <a:r>
              <a:rPr lang="en-US" dirty="0">
                <a:hlinkClick r:id="rId11" tooltip="Otto Zobel"/>
              </a:rPr>
              <a:t> </a:t>
            </a:r>
            <a:r>
              <a:rPr lang="en-US" dirty="0" err="1">
                <a:hlinkClick r:id="rId11" tooltip="Otto Zobel"/>
              </a:rPr>
              <a:t>tomonidan</a:t>
            </a:r>
            <a:r>
              <a:rPr lang="en-US" dirty="0">
                <a:hlinkClick r:id="rId11" tooltip="Otto Zobel"/>
              </a:rPr>
              <a:t> </a:t>
            </a:r>
            <a:r>
              <a:rPr lang="en-US" dirty="0" err="1">
                <a:hlinkClick r:id="rId11" tooltip="Otto Zobel"/>
              </a:rPr>
              <a:t>ixtiro</a:t>
            </a:r>
            <a:r>
              <a:rPr lang="en-US" dirty="0">
                <a:hlinkClick r:id="rId11" tooltip="Otto Zobel"/>
              </a:rPr>
              <a:t> </a:t>
            </a:r>
            <a:r>
              <a:rPr lang="en-US" dirty="0" err="1">
                <a:hlinkClick r:id="rId11" tooltip="Otto Zobel"/>
              </a:rPr>
              <a:t>qilingan</a:t>
            </a:r>
            <a:r>
              <a:rPr lang="en-US" dirty="0">
                <a:hlinkClick r:id="rId11" tooltip="Otto Zobel"/>
              </a:rPr>
              <a:t>.</a:t>
            </a:r>
            <a:endParaRPr lang="en-US" dirty="0"/>
          </a:p>
        </p:txBody>
      </p:sp>
      <p:pic>
        <p:nvPicPr>
          <p:cNvPr id="25604" name="Picture 4" descr="https://upload.wikimedia.org/wikipedia/commons/thumb/5/56/Artificial_Telephone_Line_6000ft%2C_24_gauge%2C_Schematic.png/1920px-Artificial_Telephone_Line_6000ft%2C_24_gauge%2C_Schematic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12" y="4544222"/>
            <a:ext cx="2968625" cy="178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895725" y="483464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24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kalibrli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o'ralgan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juftlikning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6000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fut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uchun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sun'iy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telefon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liniyasi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uchastkasining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sxemasi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 L1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va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L2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ketma-ketlikda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1,12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mH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seriyali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indüktans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202122"/>
                </a:solidFill>
                <a:latin typeface="Arial" panose="020B0604020202020204" pitchFamily="34" charset="0"/>
              </a:rPr>
              <a:t>beradi</a:t>
            </a:r>
            <a:r>
              <a:rPr lang="en-US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12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37" y="429617"/>
            <a:ext cx="6202800" cy="1143000"/>
          </a:xfrm>
        </p:spPr>
        <p:txBody>
          <a:bodyPr/>
          <a:lstStyle/>
          <a:p>
            <a:pPr algn="ctr"/>
            <a:r>
              <a:rPr lang="en-US" u="sng" dirty="0" err="1" smtClean="0"/>
              <a:t>Xulosa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5171" y="1943621"/>
            <a:ext cx="8229600" cy="4525963"/>
          </a:xfrm>
        </p:spPr>
        <p:txBody>
          <a:bodyPr>
            <a:normAutofit/>
          </a:bodyPr>
          <a:lstStyle/>
          <a:p>
            <a:pPr marL="457200" lvl="1" indent="0" algn="just">
              <a:lnSpc>
                <a:spcPct val="150000"/>
              </a:lnSpc>
              <a:buNone/>
            </a:pPr>
            <a:r>
              <a:rPr lang="en-US" u="sng" dirty="0" err="1" smtClean="0"/>
              <a:t>Ushbu</a:t>
            </a:r>
            <a:r>
              <a:rPr lang="en-US" u="sng" dirty="0" smtClean="0"/>
              <a:t> </a:t>
            </a:r>
            <a:r>
              <a:rPr lang="en-US" u="sng" dirty="0" err="1" smtClean="0"/>
              <a:t>darsda</a:t>
            </a:r>
            <a:r>
              <a:rPr lang="en-US" u="sng" dirty="0" smtClean="0"/>
              <a:t> biz </a:t>
            </a:r>
            <a:r>
              <a:rPr lang="en-US" dirty="0" err="1" smtClean="0"/>
              <a:t>yo'qotishsiz</a:t>
            </a:r>
            <a:r>
              <a:rPr lang="en-US" dirty="0" smtClean="0"/>
              <a:t> </a:t>
            </a:r>
            <a:r>
              <a:rPr lang="en-US" dirty="0" err="1"/>
              <a:t>liniya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liniyasi</a:t>
            </a:r>
            <a:r>
              <a:rPr lang="en-US" dirty="0"/>
              <a:t> (</a:t>
            </a:r>
            <a:r>
              <a:rPr lang="en-US" dirty="0" err="1"/>
              <a:t>telegrafchi</a:t>
            </a:r>
            <a:r>
              <a:rPr lang="en-US" dirty="0"/>
              <a:t>) </a:t>
            </a:r>
            <a:r>
              <a:rPr lang="en-US" dirty="0" err="1" smtClean="0"/>
              <a:t>tenglamalari</a:t>
            </a:r>
            <a:r>
              <a:rPr lang="en-US" dirty="0" smtClean="0"/>
              <a:t>, </a:t>
            </a:r>
            <a:r>
              <a:rPr lang="en-US" dirty="0" err="1" smtClean="0"/>
              <a:t>yo'qotishsiz</a:t>
            </a:r>
            <a:r>
              <a:rPr lang="en-US" dirty="0" smtClean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liniyasidagi</a:t>
            </a:r>
            <a:r>
              <a:rPr lang="en-US" dirty="0"/>
              <a:t> </a:t>
            </a:r>
            <a:r>
              <a:rPr lang="en-US" dirty="0" err="1"/>
              <a:t>to'lqinlar</a:t>
            </a:r>
            <a:r>
              <a:rPr lang="en-US" dirty="0"/>
              <a:t> (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tenglamasining</a:t>
            </a:r>
            <a:r>
              <a:rPr lang="en-US" dirty="0"/>
              <a:t> </a:t>
            </a:r>
            <a:r>
              <a:rPr lang="en-US" dirty="0" err="1"/>
              <a:t>yechimi</a:t>
            </a:r>
            <a:r>
              <a:rPr lang="en-US" dirty="0" smtClean="0"/>
              <a:t>), </a:t>
            </a:r>
            <a:r>
              <a:rPr lang="en-US" dirty="0" err="1" smtClean="0"/>
              <a:t>xarakterli</a:t>
            </a:r>
            <a:r>
              <a:rPr lang="en-US" dirty="0" smtClean="0"/>
              <a:t> </a:t>
            </a:r>
            <a:r>
              <a:rPr lang="en-US" dirty="0" err="1" smtClean="0"/>
              <a:t>empedans</a:t>
            </a:r>
            <a:r>
              <a:rPr lang="en-US" dirty="0" smtClean="0"/>
              <a:t>, </a:t>
            </a:r>
            <a:r>
              <a:rPr lang="en-US" dirty="0" err="1" smtClean="0"/>
              <a:t>reflektsiya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uzatish</a:t>
            </a:r>
            <a:r>
              <a:rPr lang="en-US" dirty="0" smtClean="0"/>
              <a:t>, </a:t>
            </a:r>
            <a:r>
              <a:rPr lang="en-US" dirty="0" err="1" smtClean="0"/>
              <a:t>doimiy</a:t>
            </a:r>
            <a:r>
              <a:rPr lang="en-US" dirty="0" smtClean="0"/>
              <a:t>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nisbati</a:t>
            </a:r>
            <a:r>
              <a:rPr lang="en-US" dirty="0"/>
              <a:t> (</a:t>
            </a:r>
            <a:r>
              <a:rPr lang="en-US" dirty="0" err="1"/>
              <a:t>yo'qotishsiz</a:t>
            </a:r>
            <a:r>
              <a:rPr lang="en-US" dirty="0"/>
              <a:t> UL</a:t>
            </a:r>
            <a:r>
              <a:rPr lang="en-US" dirty="0" smtClean="0"/>
              <a:t>), </a:t>
            </a:r>
            <a:r>
              <a:rPr lang="en-US" dirty="0" err="1" smtClean="0"/>
              <a:t>ulanish</a:t>
            </a:r>
            <a:r>
              <a:rPr lang="en-US" dirty="0" smtClean="0"/>
              <a:t> </a:t>
            </a:r>
            <a:r>
              <a:rPr lang="en-US" dirty="0" err="1"/>
              <a:t>liniyasi</a:t>
            </a:r>
            <a:r>
              <a:rPr lang="en-US" dirty="0"/>
              <a:t> </a:t>
            </a:r>
            <a:r>
              <a:rPr lang="en-US" dirty="0" err="1" smtClean="0"/>
              <a:t>modeli</a:t>
            </a:r>
            <a:r>
              <a:rPr lang="en-US" dirty="0" smtClean="0"/>
              <a:t>, </a:t>
            </a:r>
            <a:r>
              <a:rPr lang="en-US" dirty="0" err="1" smtClean="0"/>
              <a:t>tarqalgan</a:t>
            </a:r>
            <a:r>
              <a:rPr lang="en-US" dirty="0" smtClean="0"/>
              <a:t> </a:t>
            </a:r>
            <a:r>
              <a:rPr lang="en-US" dirty="0" err="1" smtClean="0"/>
              <a:t>parametrlar</a:t>
            </a:r>
            <a:r>
              <a:rPr lang="en-US" dirty="0" smtClean="0"/>
              <a:t> </a:t>
            </a:r>
            <a:r>
              <a:rPr lang="en-US" dirty="0" err="1" smtClean="0"/>
              <a:t>modellari</a:t>
            </a:r>
            <a:r>
              <a:rPr lang="en-US" dirty="0" smtClean="0"/>
              <a:t>, </a:t>
            </a:r>
            <a:r>
              <a:rPr lang="en-US" dirty="0" err="1" smtClean="0"/>
              <a:t>to'rt</a:t>
            </a:r>
            <a:r>
              <a:rPr lang="en-US" dirty="0" smtClean="0"/>
              <a:t> </a:t>
            </a:r>
            <a:r>
              <a:rPr lang="en-US" dirty="0"/>
              <a:t>terminal </a:t>
            </a:r>
            <a:r>
              <a:rPr lang="en-US" dirty="0" err="1" smtClean="0"/>
              <a:t>modeli</a:t>
            </a:r>
            <a:r>
              <a:rPr lang="en-US" dirty="0" smtClean="0"/>
              <a:t>, </a:t>
            </a:r>
            <a:r>
              <a:rPr lang="en-US" dirty="0" err="1" smtClean="0"/>
              <a:t>amaliy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uzatish</a:t>
            </a:r>
            <a:r>
              <a:rPr lang="en-US" dirty="0" smtClean="0"/>
              <a:t> </a:t>
            </a:r>
            <a:r>
              <a:rPr lang="en-US" dirty="0" err="1" smtClean="0"/>
              <a:t>liniyalari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r>
              <a:rPr lang="en-US" dirty="0" smtClean="0"/>
              <a:t> </a:t>
            </a:r>
            <a:r>
              <a:rPr lang="en-US" dirty="0" err="1" smtClean="0"/>
              <a:t>bilimlarni</a:t>
            </a:r>
            <a:r>
              <a:rPr lang="en-US" dirty="0" smtClean="0"/>
              <a:t> </a:t>
            </a:r>
            <a:r>
              <a:rPr lang="en-US" dirty="0" err="1" smtClean="0"/>
              <a:t>o’zlashtirildi</a:t>
            </a:r>
            <a:endParaRPr lang="en-US" dirty="0" smtClean="0"/>
          </a:p>
          <a:p>
            <a:pPr algn="just">
              <a:lnSpc>
                <a:spcPct val="150000"/>
              </a:lnSpc>
              <a:buFontTx/>
              <a:buChar char="-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6722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6632" y="451490"/>
            <a:ext cx="6131024" cy="1143000"/>
          </a:xfrm>
        </p:spPr>
        <p:txBody>
          <a:bodyPr/>
          <a:lstStyle/>
          <a:p>
            <a:r>
              <a:rPr lang="en-US" dirty="0" err="1" smtClean="0"/>
              <a:t>Foydalanilgan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6632" y="1650096"/>
            <a:ext cx="8229600" cy="48006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en-US" sz="2400" dirty="0" smtClean="0"/>
              <a:t>Electronics</a:t>
            </a:r>
            <a:r>
              <a:rPr lang="en-US" sz="2400" dirty="0"/>
              <a:t>: A Systems Approach (6th edition), Neil </a:t>
            </a:r>
            <a:r>
              <a:rPr lang="en-US" sz="2400" dirty="0" err="1"/>
              <a:t>Storey,Pearson</a:t>
            </a:r>
            <a:r>
              <a:rPr lang="en-US" sz="2400" dirty="0"/>
              <a:t> Education UK, 2017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400" dirty="0" smtClean="0"/>
              <a:t>Mechatronics</a:t>
            </a:r>
            <a:r>
              <a:rPr lang="en-US" sz="2400" dirty="0"/>
              <a:t>: Electronic Control Systems in Mechanical and Electrical Engineering, William Bolton, Pearson Education Limited </a:t>
            </a:r>
            <a:r>
              <a:rPr lang="en-US" sz="2400" dirty="0" smtClean="0"/>
              <a:t>2015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400" dirty="0" err="1" smtClean="0"/>
              <a:t>Elektronika</a:t>
            </a:r>
            <a:r>
              <a:rPr lang="en-US" sz="2400" dirty="0" smtClean="0"/>
              <a:t>. X. </a:t>
            </a:r>
            <a:r>
              <a:rPr lang="en-US" sz="2400" dirty="0" err="1" smtClean="0"/>
              <a:t>Aripov</a:t>
            </a:r>
            <a:r>
              <a:rPr lang="en-US" sz="2400" dirty="0" smtClean="0"/>
              <a:t>, A. </a:t>
            </a:r>
            <a:r>
              <a:rPr lang="en-US" sz="2400" dirty="0" err="1" smtClean="0"/>
              <a:t>Abdullayev</a:t>
            </a:r>
            <a:r>
              <a:rPr lang="en-US" sz="2400" dirty="0" smtClean="0"/>
              <a:t>. Fan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texnologiya</a:t>
            </a:r>
            <a:r>
              <a:rPr lang="en-US" sz="2400" dirty="0" smtClean="0"/>
              <a:t> </a:t>
            </a:r>
            <a:r>
              <a:rPr lang="en-US" sz="2400" dirty="0" err="1" smtClean="0"/>
              <a:t>nashriyoti</a:t>
            </a:r>
            <a:r>
              <a:rPr lang="en-US" sz="2400" dirty="0" smtClean="0"/>
              <a:t>, 2011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2400" smtClean="0">
                <a:hlinkClick r:id="rId2"/>
              </a:rPr>
              <a:t>http</a:t>
            </a:r>
            <a:r>
              <a:rPr lang="en-US" sz="2400" dirty="0">
                <a:hlinkClick r:id="rId2"/>
              </a:rPr>
              <a:t>://</a:t>
            </a:r>
            <a:r>
              <a:rPr lang="en-US" sz="2400" dirty="0" smtClean="0">
                <a:hlinkClick r:id="rId2"/>
              </a:rPr>
              <a:t>en.wikipedia.org</a:t>
            </a:r>
            <a:endParaRPr lang="en-US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en-US" sz="2400" dirty="0">
                <a:hlinkClick r:id="rId3"/>
              </a:rPr>
              <a:t>https://braungresham.com/transmission-lines/american-electric-power-company/</a:t>
            </a:r>
            <a:r>
              <a:rPr lang="en-US" sz="2400" dirty="0"/>
              <a:t> </a:t>
            </a:r>
          </a:p>
          <a:p>
            <a:pPr marL="514350" indent="-514350">
              <a:buFont typeface="+mj-lt"/>
              <a:buAutoNum type="arabicParenR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0651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970</TotalTime>
  <Words>2513</Words>
  <Application>Microsoft Office PowerPoint</Application>
  <PresentationFormat>On-screen Show (4:3)</PresentationFormat>
  <Paragraphs>349</Paragraphs>
  <Slides>42</Slides>
  <Notes>22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3" baseType="lpstr">
      <vt:lpstr>ＭＳ Ｐゴシック</vt:lpstr>
      <vt:lpstr>ＭＳ Ｐゴシック</vt:lpstr>
      <vt:lpstr>Arial</vt:lpstr>
      <vt:lpstr>Calibri</vt:lpstr>
      <vt:lpstr>Calibri Light</vt:lpstr>
      <vt:lpstr>Cambria Math</vt:lpstr>
      <vt:lpstr>Symbol</vt:lpstr>
      <vt:lpstr>Times New Roman</vt:lpstr>
      <vt:lpstr>Verdana</vt:lpstr>
      <vt:lpstr>Office Theme</vt:lpstr>
      <vt:lpstr>Equation</vt:lpstr>
      <vt:lpstr>Mexatron tizimlar uchun Elektronika</vt:lpstr>
      <vt:lpstr>REJA:</vt:lpstr>
      <vt:lpstr>Kirish</vt:lpstr>
      <vt:lpstr>Kirish</vt:lpstr>
      <vt:lpstr>Kirish</vt:lpstr>
      <vt:lpstr>Kirish</vt:lpstr>
      <vt:lpstr>Kirish</vt:lpstr>
      <vt:lpstr>Yo'qotishsiz liniya uchun uzatish liniyasi (telegrafchi) tenglamalari</vt:lpstr>
      <vt:lpstr>Yo'qotishsiz liniya uchun uzatish liniyasi (telegrafchi) tenglamalari</vt:lpstr>
      <vt:lpstr>Yo'qotishsiz liniya uchun uzatish liniyasi (telegrafchi) tenglamalari</vt:lpstr>
      <vt:lpstr>Yo'qotishsiz liniya uchun uzatish liniyasi (telegrafchi) tenglamalari</vt:lpstr>
      <vt:lpstr>Yo'qotishsiz uzatish liniyasidagi to'lqinlar (to'lqin tenglamasining yechimi)</vt:lpstr>
      <vt:lpstr>PowerPoint Presentation</vt:lpstr>
      <vt:lpstr>PowerPoint Presentation</vt:lpstr>
      <vt:lpstr>Yo'qotishsiz uzatish liniyasidagi to'lqinlar (to'lqin tenglamasining yechimi)</vt:lpstr>
      <vt:lpstr>Yo'qotishsiz uzatish liniyasidagi to'lqinlar (to'lqin tenglamasining yechimi)</vt:lpstr>
      <vt:lpstr>Xarakterli empedans</vt:lpstr>
      <vt:lpstr>Reflektsiya va uzatish</vt:lpstr>
      <vt:lpstr>Reflektsiya va uzatish</vt:lpstr>
      <vt:lpstr>Reflektsiya va uzatish</vt:lpstr>
      <vt:lpstr>Reflektsiya va uzatish</vt:lpstr>
      <vt:lpstr>Reflektsiya va uzatish</vt:lpstr>
      <vt:lpstr>Reflektsiya va uzatish</vt:lpstr>
      <vt:lpstr>Doimiy to'lqin nisbati (yo'qotishsiz UL)</vt:lpstr>
      <vt:lpstr>Doimiy to'lqin nisbati (yo'qotishsiz UL)</vt:lpstr>
      <vt:lpstr>PowerPoint Presentation</vt:lpstr>
      <vt:lpstr>Uzatish liniyasi modeli</vt:lpstr>
      <vt:lpstr>Tarqalgan parametrlar modellari</vt:lpstr>
      <vt:lpstr>To'rt terminal modeli</vt:lpstr>
      <vt:lpstr>PowerPoint Presentation</vt:lpstr>
      <vt:lpstr>Telegraf tenglamalari</vt:lpstr>
      <vt:lpstr>Telegraf tenglamalari</vt:lpstr>
      <vt:lpstr>Yo'qotishsiz liniyaning  maxsus holati</vt:lpstr>
      <vt:lpstr>Yo'qotilgan liniyaning  umumiy holati</vt:lpstr>
      <vt:lpstr>Amaliy turlari</vt:lpstr>
      <vt:lpstr>Amaliy turlari</vt:lpstr>
      <vt:lpstr>Amaliy turlari</vt:lpstr>
      <vt:lpstr>Amaliy turlari</vt:lpstr>
      <vt:lpstr>Amaliy turlari</vt:lpstr>
      <vt:lpstr>Sun’iy Uzatish Liniyasi</vt:lpstr>
      <vt:lpstr>Xulosa</vt:lpstr>
      <vt:lpstr>Foydalanilgan adabiyotlar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Mexatron tizimlar uchun Elektronika</dc:title>
  <dc:creator>Asrorbek Eraliev</dc:creator>
  <cp:lastModifiedBy>Asrorbek Eraliev</cp:lastModifiedBy>
  <cp:revision>42</cp:revision>
  <dcterms:created xsi:type="dcterms:W3CDTF">2022-04-15T04:07:56Z</dcterms:created>
  <dcterms:modified xsi:type="dcterms:W3CDTF">2022-06-07T08:11:21Z</dcterms:modified>
</cp:coreProperties>
</file>