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94" r:id="rId3"/>
    <p:sldId id="257" r:id="rId4"/>
    <p:sldId id="258" r:id="rId5"/>
    <p:sldId id="259" r:id="rId6"/>
    <p:sldId id="270" r:id="rId7"/>
    <p:sldId id="260" r:id="rId8"/>
    <p:sldId id="271" r:id="rId9"/>
    <p:sldId id="261" r:id="rId10"/>
    <p:sldId id="264" r:id="rId11"/>
    <p:sldId id="263" r:id="rId12"/>
    <p:sldId id="272" r:id="rId13"/>
    <p:sldId id="281" r:id="rId14"/>
    <p:sldId id="282" r:id="rId15"/>
    <p:sldId id="283" r:id="rId16"/>
    <p:sldId id="265" r:id="rId17"/>
    <p:sldId id="273" r:id="rId18"/>
    <p:sldId id="274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67" r:id="rId29"/>
    <p:sldId id="268" r:id="rId30"/>
    <p:sldId id="275" r:id="rId31"/>
    <p:sldId id="269" r:id="rId32"/>
    <p:sldId id="276" r:id="rId33"/>
    <p:sldId id="277" r:id="rId34"/>
    <p:sldId id="278" r:id="rId35"/>
    <p:sldId id="279" r:id="rId36"/>
    <p:sldId id="280" r:id="rId37"/>
    <p:sldId id="295" r:id="rId38"/>
    <p:sldId id="296" r:id="rId39"/>
  </p:sldIdLst>
  <p:sldSz cx="9144000" cy="6858000" type="screen4x3"/>
  <p:notesSz cx="7099300" cy="10234613"/>
  <p:defaultTextStyle>
    <a:defPPr>
      <a:defRPr lang="u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6DA32D-D2DC-4392-87F9-6FB8454013CF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3149859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EFC155-2F34-4974-B563-BF8E924C31EF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2723365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8D4A6C-9761-490B-963A-237750D5FEEA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897184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9C9CEA-B2E1-4ECC-8848-EBE1B3364778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2669194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A5E9F0-5A33-4787-AEE9-BD34B0090CE0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4218212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06C204-4239-40A8-9E94-DBA2A334B76F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699832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E7B3C9-716E-4D05-B004-8F10E56E25D4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1019262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ED3EDF-C304-4EA1-8227-35F7281D3838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3992549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2FC99D-8D9C-4314-A469-1DB986CCD90D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1420962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2B665B-2C9C-4282-9A7D-C8A52DB8AC77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2738641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74A825-46AB-4B84-8176-F09C3211B25A}" type="slidenum">
              <a:rPr lang="en-MY" altLang="en-US"/>
              <a:pPr/>
              <a:t>‹#›</a:t>
            </a:fld>
            <a:endParaRPr lang="en-MY" altLang="en-US"/>
          </a:p>
        </p:txBody>
      </p:sp>
    </p:spTree>
    <p:extLst>
      <p:ext uri="{BB962C8B-B14F-4D97-AF65-F5344CB8AC3E}">
        <p14:creationId xmlns:p14="http://schemas.microsoft.com/office/powerpoint/2010/main" val="430092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z" altLang="en-US" smtClean="0"/>
              <a:t>Asosiy sarlavha uslubini tahrirlash uchun bosing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z" altLang="en-US" smtClean="0"/>
              <a:t>Asosiy matn uslublarini tahrirlash uchun bosing</a:t>
            </a:r>
          </a:p>
          <a:p>
            <a:pPr lvl="1"/>
            <a:r>
              <a:rPr lang="uz" altLang="en-US" smtClean="0"/>
              <a:t>Ikkinchi daraja</a:t>
            </a:r>
          </a:p>
          <a:p>
            <a:pPr lvl="2"/>
            <a:r>
              <a:rPr lang="uz" altLang="en-US" smtClean="0"/>
              <a:t>Uchinchi daraja</a:t>
            </a:r>
          </a:p>
          <a:p>
            <a:pPr lvl="3"/>
            <a:r>
              <a:rPr lang="uz" altLang="en-US" smtClean="0"/>
              <a:t>To'rtinchi daraja</a:t>
            </a:r>
          </a:p>
          <a:p>
            <a:pPr lvl="4"/>
            <a:r>
              <a:rPr lang="uz" altLang="en-US" smtClean="0"/>
              <a:t>Beshinchi daraja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7502AF-E626-4E61-9AE9-5462434D1767}" type="slidenum">
              <a:rPr lang="en-MY" altLang="en-US"/>
              <a:pPr/>
              <a:t>‹#›</a:t>
            </a:fld>
            <a:endParaRPr lang="en-MY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5904656" cy="1470025"/>
          </a:xfrm>
        </p:spPr>
        <p:txBody>
          <a:bodyPr>
            <a:normAutofit fontScale="90000"/>
          </a:bodyPr>
          <a:lstStyle/>
          <a:p>
            <a:r>
              <a:rPr lang="en-US" sz="4400" b="1" dirty="0" smtClean="0"/>
              <a:t>Mexatron </a:t>
            </a:r>
            <a:r>
              <a:rPr lang="en-US" sz="4400" b="1" dirty="0" err="1" smtClean="0"/>
              <a:t>tizimlar</a:t>
            </a:r>
            <a:r>
              <a:rPr lang="en-US" sz="4400" b="1" dirty="0" smtClean="0"/>
              <a:t> uchun</a:t>
            </a:r>
            <a:br>
              <a:rPr lang="en-US" sz="4400" b="1" dirty="0" smtClean="0"/>
            </a:br>
            <a:r>
              <a:rPr lang="en-US" sz="4400" b="1" dirty="0" smtClean="0"/>
              <a:t>Elektronika</a:t>
            </a:r>
            <a:endParaRPr lang="ru-RU" sz="4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699792" y="5603781"/>
            <a:ext cx="3595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Ma’ruzachi</a:t>
            </a:r>
            <a:r>
              <a:rPr lang="en-US" dirty="0" smtClean="0"/>
              <a:t>: Eraliev Asrorbek, MD</a:t>
            </a:r>
            <a:endParaRPr lang="ru-RU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431540" y="2308807"/>
            <a:ext cx="8280920" cy="309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err="1" smtClean="0"/>
              <a:t>Ma’ruza</a:t>
            </a:r>
            <a:r>
              <a:rPr lang="en-US" dirty="0" smtClean="0"/>
              <a:t> 10</a:t>
            </a:r>
          </a:p>
          <a:p>
            <a:r>
              <a:rPr lang="en-US" sz="3200" dirty="0" err="1" smtClean="0"/>
              <a:t>Mikroprotsessorlar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Mikrokontrollerlar</a:t>
            </a:r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(Microprocessors and Microcontrollers)</a:t>
            </a:r>
          </a:p>
        </p:txBody>
      </p:sp>
    </p:spTree>
    <p:extLst>
      <p:ext uri="{BB962C8B-B14F-4D97-AF65-F5344CB8AC3E}">
        <p14:creationId xmlns:p14="http://schemas.microsoft.com/office/powerpoint/2010/main" val="97175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016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REJA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50292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en-US" sz="28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Boshqarish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Mikroprotsessorli</a:t>
            </a:r>
            <a:r>
              <a:rPr lang="en-US" sz="2400" dirty="0" smtClean="0"/>
              <a:t> </a:t>
            </a:r>
            <a:r>
              <a:rPr lang="en-US" sz="2400" dirty="0" err="1" smtClean="0"/>
              <a:t>tizimlar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Buss lar (</a:t>
            </a:r>
            <a:r>
              <a:rPr lang="en-US" sz="2400" dirty="0" err="1" smtClean="0"/>
              <a:t>Avtobuslar</a:t>
            </a:r>
            <a:r>
              <a:rPr lang="en-US" sz="2400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Mikrokontrollerning</a:t>
            </a:r>
            <a:r>
              <a:rPr lang="en-US" sz="2400" dirty="0" smtClean="0"/>
              <a:t> </a:t>
            </a:r>
            <a:r>
              <a:rPr lang="en-US" sz="2400" dirty="0" err="1" smtClean="0"/>
              <a:t>umumiy</a:t>
            </a:r>
            <a:r>
              <a:rPr lang="en-US" sz="2400" dirty="0" smtClean="0"/>
              <a:t> </a:t>
            </a:r>
            <a:r>
              <a:rPr lang="en-US" sz="2400" dirty="0" err="1" smtClean="0"/>
              <a:t>arxitekturasi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/>
              <a:t>Registrlar</a:t>
            </a:r>
            <a:r>
              <a:rPr lang="en-US" dirty="0"/>
              <a:t> - </a:t>
            </a:r>
            <a:r>
              <a:rPr lang="en-US" dirty="0" err="1"/>
              <a:t>vaqtinchalik</a:t>
            </a:r>
            <a:r>
              <a:rPr lang="en-US" dirty="0"/>
              <a:t> </a:t>
            </a:r>
            <a:r>
              <a:rPr lang="en-US" dirty="0" err="1"/>
              <a:t>saqlash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/>
              <a:t>Xotira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/>
              <a:t>Mikrokontroller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/>
              <a:t>Mikrokontrollerning</a:t>
            </a:r>
            <a:r>
              <a:rPr lang="en-US" dirty="0"/>
              <a:t> </a:t>
            </a:r>
            <a:r>
              <a:rPr lang="en-US" dirty="0" err="1"/>
              <a:t>ishlatilinishlari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/>
              <a:t>Mikrochip</a:t>
            </a:r>
            <a:r>
              <a:rPr lang="en-US" dirty="0"/>
              <a:t> </a:t>
            </a:r>
            <a:r>
              <a:rPr lang="en-US" dirty="0" err="1"/>
              <a:t>mikrokontrolleri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PIC?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PIC </a:t>
            </a:r>
            <a:r>
              <a:rPr lang="en-US" dirty="0" err="1"/>
              <a:t>oilasi</a:t>
            </a:r>
            <a:r>
              <a:rPr lang="en-US" dirty="0"/>
              <a:t> </a:t>
            </a:r>
            <a:r>
              <a:rPr lang="en-US" dirty="0" err="1"/>
              <a:t>asosi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PIC </a:t>
            </a:r>
            <a:r>
              <a:rPr lang="en-US" dirty="0" err="1"/>
              <a:t>oilasi</a:t>
            </a:r>
            <a:r>
              <a:rPr lang="en-US" dirty="0"/>
              <a:t> </a:t>
            </a:r>
            <a:r>
              <a:rPr lang="en-US" dirty="0" err="1"/>
              <a:t>qadoqlash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PIC </a:t>
            </a:r>
            <a:r>
              <a:rPr lang="en-US" dirty="0" err="1"/>
              <a:t>oilasi</a:t>
            </a:r>
            <a:r>
              <a:rPr lang="en-US" dirty="0"/>
              <a:t> </a:t>
            </a:r>
            <a:r>
              <a:rPr lang="en-US" dirty="0" err="1"/>
              <a:t>tezlik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PIC </a:t>
            </a:r>
            <a:r>
              <a:rPr lang="en-US" dirty="0" err="1"/>
              <a:t>oilasi</a:t>
            </a:r>
            <a:r>
              <a:rPr lang="en-US" dirty="0"/>
              <a:t> </a:t>
            </a:r>
            <a:r>
              <a:rPr lang="en-US" dirty="0" err="1"/>
              <a:t>xotira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PIC </a:t>
            </a:r>
            <a:r>
              <a:rPr lang="en-US" dirty="0" err="1"/>
              <a:t>oilasi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xotirasi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PIC </a:t>
            </a:r>
            <a:r>
              <a:rPr lang="en-US" dirty="0" err="1"/>
              <a:t>oilasi</a:t>
            </a:r>
            <a:r>
              <a:rPr lang="en-US" dirty="0"/>
              <a:t> </a:t>
            </a:r>
            <a:r>
              <a:rPr lang="en-US" dirty="0" err="1" smtClean="0"/>
              <a:t>raqamli</a:t>
            </a:r>
            <a:r>
              <a:rPr lang="en-US" dirty="0" smtClean="0"/>
              <a:t> </a:t>
            </a:r>
            <a:r>
              <a:rPr lang="en-US" dirty="0"/>
              <a:t>I/O port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/>
              <a:t>Ishlatilish</a:t>
            </a:r>
            <a:r>
              <a:rPr lang="en-US" dirty="0"/>
              <a:t> - </a:t>
            </a:r>
            <a:r>
              <a:rPr lang="en-US" dirty="0" err="1"/>
              <a:t>uy</a:t>
            </a:r>
            <a:r>
              <a:rPr lang="en-US" dirty="0"/>
              <a:t> </a:t>
            </a:r>
            <a:r>
              <a:rPr lang="en-US" dirty="0" err="1"/>
              <a:t>kir</a:t>
            </a:r>
            <a:r>
              <a:rPr lang="en-US" dirty="0"/>
              <a:t> </a:t>
            </a:r>
            <a:r>
              <a:rPr lang="en-US" dirty="0" err="1"/>
              <a:t>yuvish</a:t>
            </a:r>
            <a:r>
              <a:rPr lang="en-US" dirty="0"/>
              <a:t> </a:t>
            </a:r>
            <a:r>
              <a:rPr lang="en-US" dirty="0" err="1"/>
              <a:t>mashinasi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bosqichlari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err="1"/>
              <a:t>Xulosa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4825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5255815" cy="863600"/>
          </a:xfrm>
        </p:spPr>
        <p:txBody>
          <a:bodyPr/>
          <a:lstStyle/>
          <a:p>
            <a:pPr eaLnBrk="1" hangingPunct="1"/>
            <a:r>
              <a:rPr lang="uz" altLang="en-US" b="1" dirty="0" smtClean="0"/>
              <a:t>Boshqarish</a:t>
            </a:r>
            <a:endParaRPr lang="en-MY" altLang="en-US" b="1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988840"/>
            <a:ext cx="8424862" cy="5472112"/>
          </a:xfrm>
        </p:spPr>
        <p:txBody>
          <a:bodyPr/>
          <a:lstStyle/>
          <a:p>
            <a:pPr marL="609600" indent="-609600" eaLnBrk="1" hangingPunct="1"/>
            <a:r>
              <a:rPr lang="en-US" altLang="en-US" dirty="0" smtClean="0"/>
              <a:t>M</a:t>
            </a:r>
            <a:r>
              <a:rPr lang="uz" altLang="en-US" dirty="0" smtClean="0"/>
              <a:t>ikroprotsessorli tizimlar - boshqaruv tizimi sifatida foydalanish va o'rnatilgan mikroprotsessor deb ataladi</a:t>
            </a:r>
          </a:p>
          <a:p>
            <a:pPr marL="609600" indent="-609600" eaLnBrk="1" hangingPunct="1"/>
            <a:r>
              <a:rPr lang="uz" altLang="en-US" dirty="0" smtClean="0"/>
              <a:t>Muayyan funktsiyani boshqarishga bag'ishlangan</a:t>
            </a:r>
          </a:p>
          <a:p>
            <a:pPr marL="609600" indent="-609600" eaLnBrk="1" hangingPunct="1"/>
            <a:r>
              <a:rPr lang="uz" altLang="en-US" dirty="0" smtClean="0"/>
              <a:t>O'z-o'zidan boshlangan, o'z operatsion dasturi bilan mustaqil</a:t>
            </a:r>
          </a:p>
          <a:p>
            <a:pPr marL="609600" indent="-609600" eaLnBrk="1" hangingPunct="1"/>
            <a:r>
              <a:rPr lang="uz" altLang="en-US" dirty="0" smtClean="0"/>
              <a:t>Inson aralashuvini talab qilmaydi</a:t>
            </a:r>
            <a:endParaRPr lang="en-MY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179389" y="188913"/>
            <a:ext cx="6408836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" altLang="en-US" sz="4000" b="1" dirty="0" smtClean="0">
                <a:solidFill>
                  <a:schemeClr val="tx2"/>
                </a:solidFill>
              </a:rPr>
              <a:t>Mikroprotsessorli </a:t>
            </a:r>
            <a:r>
              <a:rPr lang="uz" altLang="en-US" sz="4000" b="1" dirty="0">
                <a:solidFill>
                  <a:schemeClr val="tx2"/>
                </a:solidFill>
              </a:rPr>
              <a:t>tizimlar</a:t>
            </a:r>
            <a:endParaRPr lang="en-MY" altLang="en-US" sz="4000" b="1" dirty="0">
              <a:solidFill>
                <a:schemeClr val="tx2"/>
              </a:solidFill>
            </a:endParaRPr>
          </a:p>
        </p:txBody>
      </p:sp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395536" y="1613140"/>
            <a:ext cx="8424862" cy="5112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 indent="-609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3 qismdan iborat: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AutoNum type="arabicPeriod"/>
            </a:pPr>
            <a:r>
              <a:rPr lang="uz" altLang="en-US" sz="2800" dirty="0"/>
              <a:t>Markaziy protsessor (CPU) - dastur ko'rsatmalarini tan olish va bajarish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AutoNum type="arabicPeriod"/>
            </a:pPr>
            <a:r>
              <a:rPr lang="uz" altLang="en-US" sz="2800" dirty="0"/>
              <a:t>Kirish/chiqarish interfeysi - kompyuter va tashqi dunyo o'rtasidagi aloqani boshqarish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AutoNum type="arabicPeriod"/>
            </a:pPr>
            <a:r>
              <a:rPr lang="uz" altLang="en-US" sz="2800" dirty="0"/>
              <a:t>Xotira - dastur ko'rsatmalari va ma'lumotlarini saqlash uchun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en-US" sz="2800" dirty="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Xotiraga ega mikroprotsessor va bir xil chipda turli xil kirish / chiqish tartibi - mikrokontroller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4978896" cy="1052513"/>
          </a:xfrm>
        </p:spPr>
        <p:txBody>
          <a:bodyPr/>
          <a:lstStyle/>
          <a:p>
            <a:pPr eaLnBrk="1" hangingPunct="1"/>
            <a:r>
              <a:rPr lang="uz" altLang="en-US" sz="4000" b="1" dirty="0" smtClean="0"/>
              <a:t>Avtobuslar</a:t>
            </a:r>
            <a:r>
              <a:rPr lang="en-US" altLang="en-US" sz="4000" b="1" dirty="0" smtClean="0"/>
              <a:t> (Buss)</a:t>
            </a:r>
            <a:endParaRPr lang="en-MY" altLang="en-US" sz="4000" b="1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2132856"/>
            <a:ext cx="8640763" cy="5472112"/>
          </a:xfrm>
        </p:spPr>
        <p:txBody>
          <a:bodyPr/>
          <a:lstStyle/>
          <a:p>
            <a:pPr marL="609600" indent="-609600" eaLnBrk="1" hangingPunct="1"/>
            <a:r>
              <a:rPr lang="uz" altLang="en-US" sz="2800" dirty="0" smtClean="0"/>
              <a:t>Raqamli signallar avtobuslar deb ataladigan yo'llar bo'ylab bir qismdan ikkinchisiga o'tadi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uz" altLang="en-US" sz="2800" dirty="0" smtClean="0"/>
              <a:t>Ma'lumotlar avtobusi - protsessorning qayta ishlash funktsiyasi bilan bog'liq ma'lumotlar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uz" altLang="en-US" sz="2800" dirty="0" smtClean="0"/>
              <a:t>Manzil avtobusi - ma'lumotlarni qaerdan topish kerakligini, xotira yoki kirish/chiqish portlarini tanlashni ko'rsating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uz" altLang="en-US" sz="2800" dirty="0" smtClean="0"/>
              <a:t>Boshqaruv shinasi - boshqaruv harakatlariga tegishli signallarni bajaring, ya'ni READ, WRITE</a:t>
            </a:r>
            <a:endParaRPr lang="en-MY" alt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micr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94929"/>
            <a:ext cx="9144000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467544" y="6165304"/>
            <a:ext cx="835215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z" altLang="en-US" sz="3200" dirty="0"/>
              <a:t>Mikroprotsessor tizimining umumiy shakli</a:t>
            </a:r>
            <a:endParaRPr lang="en-MY" altLang="en-US" sz="3200" dirty="0"/>
          </a:p>
        </p:txBody>
      </p:sp>
      <p:sp>
        <p:nvSpPr>
          <p:cNvPr id="2" name="Rectangle 1"/>
          <p:cNvSpPr/>
          <p:nvPr/>
        </p:nvSpPr>
        <p:spPr>
          <a:xfrm>
            <a:off x="971600" y="4149080"/>
            <a:ext cx="1152128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771800" y="3501008"/>
            <a:ext cx="100811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427984" y="3723729"/>
            <a:ext cx="936104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993904" y="3709904"/>
            <a:ext cx="936104" cy="4391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446640" y="3694829"/>
            <a:ext cx="936104" cy="5262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457200" y="274638"/>
            <a:ext cx="555496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b="1" dirty="0" smtClean="0">
                <a:solidFill>
                  <a:schemeClr val="tx2"/>
                </a:solidFill>
              </a:rPr>
              <a:t>MK.</a:t>
            </a:r>
            <a:r>
              <a:rPr lang="uz" altLang="en-US" sz="4000" b="1" dirty="0" smtClean="0">
                <a:solidFill>
                  <a:schemeClr val="tx2"/>
                </a:solidFill>
              </a:rPr>
              <a:t>ning </a:t>
            </a:r>
            <a:r>
              <a:rPr lang="uz" altLang="en-US" sz="4000" b="1" dirty="0">
                <a:solidFill>
                  <a:schemeClr val="tx2"/>
                </a:solidFill>
              </a:rPr>
              <a:t>umumiy arxitekturasi</a:t>
            </a:r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450352" y="2254172"/>
            <a:ext cx="8218487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  <a:buFontTx/>
              <a:buChar char="•"/>
            </a:pPr>
            <a:r>
              <a:rPr lang="uz" altLang="en-US" sz="3200" dirty="0"/>
              <a:t>Arifmetik va mantiqiy birlik (ALU) - ma'lumotlarni manipulyatsiya qilish </a:t>
            </a:r>
            <a:r>
              <a:rPr lang="uz" altLang="en-US" sz="3200" dirty="0" smtClean="0"/>
              <a:t>uchun</a:t>
            </a:r>
            <a:endParaRPr lang="en-US" altLang="en-US" sz="3200" dirty="0"/>
          </a:p>
          <a:p>
            <a:pPr algn="just" eaLnBrk="1" hangingPunct="1">
              <a:spcBef>
                <a:spcPct val="20000"/>
              </a:spcBef>
              <a:buFontTx/>
              <a:buChar char="•"/>
            </a:pPr>
            <a:r>
              <a:rPr lang="uz" altLang="en-US" sz="3200" dirty="0"/>
              <a:t>Ro'yxatdan o'tish - protsessorning hozirda foydalaniladigan ichki ma'lumotlarini vaqtincha </a:t>
            </a:r>
            <a:r>
              <a:rPr lang="uz" altLang="en-US" sz="3200" dirty="0" smtClean="0"/>
              <a:t>saqlash</a:t>
            </a:r>
            <a:endParaRPr lang="en-US" altLang="en-US" sz="3200" dirty="0"/>
          </a:p>
          <a:p>
            <a:pPr algn="just" eaLnBrk="1" hangingPunct="1">
              <a:spcBef>
                <a:spcPct val="20000"/>
              </a:spcBef>
              <a:buFontTx/>
              <a:buChar char="•"/>
            </a:pPr>
            <a:r>
              <a:rPr lang="uz" altLang="en-US" sz="3200" dirty="0"/>
              <a:t>Boshqarish bloki - operatsiyalarning vaqtini va ketma-ketligini aniqlash</a:t>
            </a:r>
            <a:endParaRPr lang="en-MY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179387" y="6262792"/>
            <a:ext cx="87852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z" altLang="en-US" sz="2800" dirty="0"/>
              <a:t>Mikroprotsessor tizimining umumiy ichki arxitekturasi</a:t>
            </a:r>
            <a:endParaRPr lang="en-MY" altLang="en-US" sz="2800" dirty="0"/>
          </a:p>
        </p:txBody>
      </p:sp>
      <p:pic>
        <p:nvPicPr>
          <p:cNvPr id="8194" name="Picture 4" descr="micr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02234"/>
            <a:ext cx="7849865" cy="4377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37800" y="612179"/>
            <a:ext cx="6203032" cy="777875"/>
          </a:xfrm>
        </p:spPr>
        <p:txBody>
          <a:bodyPr/>
          <a:lstStyle/>
          <a:p>
            <a:pPr eaLnBrk="1" hangingPunct="1"/>
            <a:r>
              <a:rPr lang="uz" altLang="en-US" sz="3600" b="1" dirty="0" smtClean="0"/>
              <a:t>Registrlar - vaqtinchalik saqlash</a:t>
            </a:r>
            <a:endParaRPr lang="en-MY" altLang="en-US" sz="3600" b="1" dirty="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54172"/>
            <a:ext cx="8291512" cy="485775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400" dirty="0" smtClean="0"/>
              <a:t>Akkumulyator - ALU ga i/p uchun ma'lumotlar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400" dirty="0" smtClean="0"/>
              <a:t>Holat registri - bayroqlar, oxirgi operatsiya holatini ko'rsatadi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400" dirty="0" smtClean="0"/>
              <a:t>Dastur hisoblagichi (PC) yoki ko'rsatma ko'rsatgichi (IP) - dasturdagi ko'rsatmalarning o'rnini kuzatib boring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400" dirty="0" smtClean="0"/>
              <a:t>Xotira manzili - ma'lumotlar manzili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400" dirty="0" smtClean="0"/>
              <a:t>Ko'rsatmalar registri (IR) - yo'riqnomani saqlash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400" dirty="0" smtClean="0"/>
              <a:t>Umumiy maqsadli registr - ma'lumotlar yoki manzil uchun vaqtinchalik saqlash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400" dirty="0" smtClean="0"/>
              <a:t>Stack pointer registr (SP) – RAMdagi stekning yuqori qismini belgilaydigan shakl manzili</a:t>
            </a:r>
            <a:endParaRPr lang="en-MY" alt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672" y="471370"/>
            <a:ext cx="3970784" cy="922337"/>
          </a:xfrm>
        </p:spPr>
        <p:txBody>
          <a:bodyPr/>
          <a:lstStyle/>
          <a:p>
            <a:pPr eaLnBrk="1" hangingPunct="1"/>
            <a:r>
              <a:rPr lang="uz" altLang="en-US" b="1" dirty="0" smtClean="0"/>
              <a:t>Xotira</a:t>
            </a:r>
            <a:endParaRPr lang="en-MY" altLang="en-US" b="1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2248824"/>
            <a:ext cx="8496300" cy="5184775"/>
          </a:xfrm>
        </p:spPr>
        <p:txBody>
          <a:bodyPr/>
          <a:lstStyle/>
          <a:p>
            <a:pPr marL="533400" indent="-533400" eaLnBrk="1" hangingPunct="1">
              <a:lnSpc>
                <a:spcPct val="80000"/>
              </a:lnSpc>
            </a:pPr>
            <a:r>
              <a:rPr lang="uz" altLang="en-US" sz="2200" dirty="0" smtClean="0"/>
              <a:t>Xotira birligi - ikkilik ma'lumotlarni saqlaydi va bir yoki bir nechta integral mikrosxemalar shaklini oladi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uz" altLang="en-US" sz="2200" dirty="0" smtClean="0"/>
              <a:t>ROM - faqat o'qiladigan xotira, sobit dastur, ya'ni operatsion tizim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uz" altLang="en-US" sz="2200" dirty="0" smtClean="0"/>
              <a:t>PROM - dasturlashtiriladigan ROM, foydalanuvchi tomonidan dasturlashtirilishi mumkin bo'lgan ROM chipi uchun ishlatiladi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uz" altLang="en-US" sz="2200" dirty="0" smtClean="0"/>
              <a:t>EPROM - o'chiriladigan va dasturlashtiriladigan ROM,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uz" altLang="en-US" sz="2200" dirty="0" smtClean="0"/>
              <a:t>EEPROM - elektr va o'chiriladigan PROM, o'chirish b yuqori kuchlanish</a:t>
            </a:r>
          </a:p>
          <a:p>
            <a:pPr marL="533400" indent="-533400" eaLnBrk="1" hangingPunct="1">
              <a:lnSpc>
                <a:spcPct val="80000"/>
              </a:lnSpc>
              <a:buFontTx/>
              <a:buAutoNum type="arabicPeriod"/>
            </a:pPr>
            <a:r>
              <a:rPr lang="uz" altLang="en-US" sz="2200" dirty="0" smtClean="0"/>
              <a:t>RAM - tasodifiy kirish xotirasi, vaqtinchalik ma'lumotlar</a:t>
            </a:r>
          </a:p>
          <a:p>
            <a:pPr marL="533400" indent="-533400" eaLnBrk="1" hangingPunct="1">
              <a:lnSpc>
                <a:spcPct val="80000"/>
              </a:lnSpc>
            </a:pPr>
            <a:endParaRPr lang="en-US" altLang="en-US" sz="2200" dirty="0" smtClean="0"/>
          </a:p>
          <a:p>
            <a:pPr marL="533400" indent="-533400" eaLnBrk="1" hangingPunct="1">
              <a:lnSpc>
                <a:spcPct val="80000"/>
              </a:lnSpc>
            </a:pPr>
            <a:r>
              <a:rPr lang="uz" altLang="en-US" sz="2200" dirty="0" smtClean="0"/>
              <a:t>ROMda saqlangan dasturlar - proshivka, operativ xotirada foydalanilgan dasturlarni saqlash - dasturiy ta'minot</a:t>
            </a:r>
            <a:endParaRPr lang="en-MY" altLang="en-US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5050904" cy="922337"/>
          </a:xfrm>
        </p:spPr>
        <p:txBody>
          <a:bodyPr/>
          <a:lstStyle/>
          <a:p>
            <a:pPr eaLnBrk="1" hangingPunct="1"/>
            <a:r>
              <a:rPr lang="uz" altLang="en-US" b="1" dirty="0" smtClean="0"/>
              <a:t>Mikrokontroller</a:t>
            </a:r>
            <a:endParaRPr lang="en-MY" altLang="en-US" b="1" dirty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2132856"/>
            <a:ext cx="8569325" cy="4967287"/>
          </a:xfrm>
        </p:spPr>
        <p:txBody>
          <a:bodyPr/>
          <a:lstStyle/>
          <a:p>
            <a:pPr eaLnBrk="1" hangingPunct="1"/>
            <a:r>
              <a:rPr lang="uz" altLang="en-US" sz="2800" dirty="0" smtClean="0"/>
              <a:t>Mikroprotsessor va kirish/chiqish interfeyslari va taymerlar kabi boshqa tashqi qurilmalarni bitta chipda integratsiya qilish</a:t>
            </a:r>
          </a:p>
          <a:p>
            <a:pPr eaLnBrk="1" hangingPunct="1"/>
            <a:endParaRPr lang="en-US" altLang="en-US" sz="2800" dirty="0" smtClean="0"/>
          </a:p>
          <a:p>
            <a:pPr eaLnBrk="1" hangingPunct="1"/>
            <a:r>
              <a:rPr lang="uz" altLang="en-US" sz="2800" dirty="0" smtClean="0"/>
              <a:t>Tashqi ulanishlar uchun pinlar mavjud - kirish / chiqish, quvvat, soat, boshqaruv signallari</a:t>
            </a:r>
          </a:p>
          <a:p>
            <a:pPr eaLnBrk="1" hangingPunct="1"/>
            <a:endParaRPr lang="en-US" altLang="en-US" sz="2800" dirty="0" smtClean="0"/>
          </a:p>
          <a:p>
            <a:pPr eaLnBrk="1" hangingPunct="1"/>
            <a:r>
              <a:rPr lang="en-US" altLang="en-US" sz="2800" dirty="0" smtClean="0"/>
              <a:t>I / O</a:t>
            </a:r>
            <a:r>
              <a:rPr lang="uz" altLang="en-US" sz="2800" dirty="0" smtClean="0"/>
              <a:t> portlari - bitta portli 8 bitli so'z yoki ikkita port 16 bitli so'z</a:t>
            </a:r>
            <a:endParaRPr lang="en-MY" alt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micro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63" y="114300"/>
            <a:ext cx="6408737" cy="590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539750" y="6021388"/>
            <a:ext cx="74882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" altLang="en-US" sz="3200"/>
              <a:t>Mikrokontrollerning blok diagrammasi</a:t>
            </a:r>
            <a:endParaRPr lang="en-MY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107504" y="2011076"/>
            <a:ext cx="4267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uz" altLang="en-US" sz="4000" b="1" dirty="0"/>
              <a:t>Mikro</a:t>
            </a:r>
          </a:p>
          <a:p>
            <a:pPr algn="ctr" eaLnBrk="1" hangingPunct="1">
              <a:spcBef>
                <a:spcPct val="20000"/>
              </a:spcBef>
            </a:pPr>
            <a:r>
              <a:rPr lang="uz" altLang="en-US" sz="3200" dirty="0"/>
              <a:t>Kichik, ixcham</a:t>
            </a:r>
          </a:p>
        </p:txBody>
      </p:sp>
      <p:sp>
        <p:nvSpPr>
          <p:cNvPr id="13315" name="Rectangle 5"/>
          <p:cNvSpPr>
            <a:spLocks noChangeArrowheads="1"/>
          </p:cNvSpPr>
          <p:nvPr/>
        </p:nvSpPr>
        <p:spPr bwMode="auto">
          <a:xfrm>
            <a:off x="3851920" y="2002234"/>
            <a:ext cx="4267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uz" altLang="en-US" sz="4000" b="1" dirty="0"/>
              <a:t>Nazoratchi</a:t>
            </a:r>
          </a:p>
          <a:p>
            <a:pPr algn="ctr" eaLnBrk="1" hangingPunct="1">
              <a:spcBef>
                <a:spcPct val="20000"/>
              </a:spcBef>
            </a:pPr>
            <a:r>
              <a:rPr lang="uz" altLang="en-US" sz="3200" dirty="0"/>
              <a:t>Kirishlarni o'qing</a:t>
            </a:r>
          </a:p>
          <a:p>
            <a:pPr algn="ctr" eaLnBrk="1" hangingPunct="1">
              <a:spcBef>
                <a:spcPct val="20000"/>
              </a:spcBef>
            </a:pPr>
            <a:r>
              <a:rPr lang="uz" altLang="en-US" sz="3200" dirty="0">
                <a:sym typeface="Wingdings" panose="05000000000000000000" pitchFamily="2" charset="2"/>
              </a:rPr>
              <a:t></a:t>
            </a:r>
          </a:p>
          <a:p>
            <a:pPr algn="ctr" eaLnBrk="1" hangingPunct="1">
              <a:spcBef>
                <a:spcPct val="20000"/>
              </a:spcBef>
            </a:pPr>
            <a:r>
              <a:rPr lang="uz" altLang="en-US" sz="3200" dirty="0"/>
              <a:t>Jarayon</a:t>
            </a:r>
          </a:p>
          <a:p>
            <a:pPr algn="ctr" eaLnBrk="1" hangingPunct="1">
              <a:spcBef>
                <a:spcPct val="20000"/>
              </a:spcBef>
            </a:pPr>
            <a:r>
              <a:rPr lang="uz" altLang="en-US" sz="3200" dirty="0">
                <a:sym typeface="Wingdings" panose="05000000000000000000" pitchFamily="2" charset="2"/>
              </a:rPr>
              <a:t></a:t>
            </a:r>
            <a:r>
              <a:rPr lang="uz" altLang="en-US" sz="3200" dirty="0"/>
              <a:t> </a:t>
            </a:r>
          </a:p>
          <a:p>
            <a:pPr algn="ctr" eaLnBrk="1" hangingPunct="1">
              <a:spcBef>
                <a:spcPct val="20000"/>
              </a:spcBef>
            </a:pPr>
            <a:r>
              <a:rPr lang="uz" altLang="en-US" sz="3200" dirty="0"/>
              <a:t>Chiqarish ishlab chiqarish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2051720" y="1865078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en-US" altLang="en-US" sz="1200" b="1" dirty="0"/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Elektron gadjet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Uyali telefon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O'yinchoqlar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Robototexnika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Radio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DVD player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va boshqalar</a:t>
            </a:r>
          </a:p>
        </p:txBody>
      </p:sp>
      <p:sp>
        <p:nvSpPr>
          <p:cNvPr id="2" name="Rectangle 1"/>
          <p:cNvSpPr/>
          <p:nvPr/>
        </p:nvSpPr>
        <p:spPr>
          <a:xfrm>
            <a:off x="1547664" y="344686"/>
            <a:ext cx="4031873" cy="1175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uz" altLang="en-US" sz="3200" b="1" dirty="0" smtClean="0"/>
              <a:t>Mikrokontrollerning</a:t>
            </a:r>
            <a:endParaRPr lang="en-US" altLang="en-US" sz="3200" b="1" dirty="0" smtClean="0"/>
          </a:p>
          <a:p>
            <a:pPr algn="ctr" eaLnBrk="1" hangingPunct="1">
              <a:spcBef>
                <a:spcPct val="20000"/>
              </a:spcBef>
            </a:pPr>
            <a:r>
              <a:rPr lang="en-US" altLang="en-US" sz="3200" b="1" dirty="0" err="1" smtClean="0"/>
              <a:t>ishlatilinish</a:t>
            </a:r>
            <a:r>
              <a:rPr lang="uz" altLang="en-US" sz="3200" b="1" dirty="0"/>
              <a:t>lari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395536" y="2203104"/>
            <a:ext cx="85344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uz" altLang="en-US" sz="2800" dirty="0"/>
              <a:t>Bozorda juda ko'p turli xil mikrokontrollerlar mavjud. Masalan, </a:t>
            </a:r>
            <a:r>
              <a:rPr lang="uz" altLang="en-US" sz="2800" b="1" dirty="0"/>
              <a:t>Atmel, Motorola, Intel va PIC </a:t>
            </a:r>
            <a:r>
              <a:rPr lang="uz" altLang="en-US" sz="2800" dirty="0"/>
              <a:t>.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uz" altLang="en-US" sz="2800" dirty="0"/>
              <a:t>Har birining o'ziga xos afzalliklari va kamchiliklari bor.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uz" altLang="en-US" sz="2800" dirty="0"/>
              <a:t>Mikrokontrollerlar o'rtasida juda ko'p o'xshashliklar mavjud.</a:t>
            </a:r>
          </a:p>
          <a:p>
            <a:pPr eaLnBrk="1" hangingPunct="1">
              <a:spcBef>
                <a:spcPct val="60000"/>
              </a:spcBef>
              <a:buFontTx/>
              <a:buChar char="•"/>
            </a:pPr>
            <a:r>
              <a:rPr lang="uz" altLang="en-US" sz="2800" dirty="0"/>
              <a:t>PIC16F877A ga e'tibor.</a:t>
            </a:r>
          </a:p>
        </p:txBody>
      </p:sp>
      <p:sp>
        <p:nvSpPr>
          <p:cNvPr id="3" name="Rectangle 2"/>
          <p:cNvSpPr/>
          <p:nvPr/>
        </p:nvSpPr>
        <p:spPr>
          <a:xfrm>
            <a:off x="1547664" y="344686"/>
            <a:ext cx="4031873" cy="1175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uz" altLang="en-US" sz="3200" b="1" dirty="0" smtClean="0"/>
              <a:t>Mikrokontrollerning</a:t>
            </a:r>
            <a:endParaRPr lang="en-US" altLang="en-US" sz="3200" b="1" dirty="0" smtClean="0"/>
          </a:p>
          <a:p>
            <a:pPr algn="ctr" eaLnBrk="1" hangingPunct="1">
              <a:spcBef>
                <a:spcPct val="20000"/>
              </a:spcBef>
            </a:pPr>
            <a:r>
              <a:rPr lang="en-US" altLang="en-US" sz="3200" b="1" dirty="0" err="1" smtClean="0"/>
              <a:t>ishlatilinish</a:t>
            </a:r>
            <a:r>
              <a:rPr lang="uz" altLang="en-US" sz="3200" b="1" dirty="0"/>
              <a:t>lari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6432" y="428508"/>
            <a:ext cx="5688310" cy="1008062"/>
          </a:xfrm>
        </p:spPr>
        <p:txBody>
          <a:bodyPr/>
          <a:lstStyle/>
          <a:p>
            <a:pPr eaLnBrk="1" hangingPunct="1"/>
            <a:r>
              <a:rPr lang="uz" altLang="en-US" sz="4000" b="1" dirty="0" smtClean="0"/>
              <a:t>Mikrochip mikrokontrolleri</a:t>
            </a:r>
            <a:endParaRPr lang="en-MY" altLang="en-US" sz="4000" b="1" dirty="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2348880"/>
            <a:ext cx="8424863" cy="5113337"/>
          </a:xfrm>
        </p:spPr>
        <p:txBody>
          <a:bodyPr/>
          <a:lstStyle/>
          <a:p>
            <a:pPr eaLnBrk="1" hangingPunct="1"/>
            <a:r>
              <a:rPr lang="uz" altLang="en-US" dirty="0" smtClean="0"/>
              <a:t>PIC mikrokontrolleri - Periferik interfeys boshqaruvchisi</a:t>
            </a:r>
          </a:p>
          <a:p>
            <a:pPr eaLnBrk="1" hangingPunct="1"/>
            <a:r>
              <a:rPr lang="uz" altLang="en-US" dirty="0" smtClean="0"/>
              <a:t>Masalan, PIC16AXX, PIC16FXX,</a:t>
            </a:r>
          </a:p>
          <a:p>
            <a:pPr eaLnBrk="1" hangingPunct="1"/>
            <a:r>
              <a:rPr lang="uz" altLang="en-US" dirty="0" smtClean="0"/>
              <a:t>Garvard arxitekturasi - ko'rsatmalar dastur xotirasidan alohida avtobuslar yordamida olinadi</a:t>
            </a:r>
            <a:endParaRPr lang="en-MY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755576" y="5661248"/>
            <a:ext cx="74882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z" altLang="en-US" sz="3200" dirty="0"/>
              <a:t>Garvard arxitekturasi</a:t>
            </a:r>
            <a:endParaRPr lang="en-MY" altLang="en-US" sz="3200" dirty="0"/>
          </a:p>
        </p:txBody>
      </p:sp>
      <p:pic>
        <p:nvPicPr>
          <p:cNvPr id="17411" name="Picture 5" descr="micro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38169"/>
            <a:ext cx="914400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468313" y="5589588"/>
            <a:ext cx="74882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z" altLang="en-US" sz="3200"/>
              <a:t>PIC16C74A</a:t>
            </a:r>
            <a:endParaRPr lang="en-MY" altLang="en-US" sz="3200"/>
          </a:p>
        </p:txBody>
      </p:sp>
      <p:pic>
        <p:nvPicPr>
          <p:cNvPr id="18435" name="Picture 5" descr="micro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5725"/>
            <a:ext cx="5689600" cy="537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683568" y="419100"/>
            <a:ext cx="4978896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" altLang="en-US" sz="3600" b="1" dirty="0">
                <a:solidFill>
                  <a:schemeClr val="tx2"/>
                </a:solidFill>
              </a:rPr>
              <a:t>Nima uchun PIC?</a:t>
            </a:r>
          </a:p>
        </p:txBody>
      </p:sp>
      <p:sp>
        <p:nvSpPr>
          <p:cNvPr id="19459" name="Rectangle 5"/>
          <p:cNvSpPr>
            <a:spLocks noChangeArrowheads="1"/>
          </p:cNvSpPr>
          <p:nvPr/>
        </p:nvSpPr>
        <p:spPr bwMode="auto">
          <a:xfrm>
            <a:off x="381000" y="1981200"/>
            <a:ext cx="8382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290513" indent="-2905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uz" altLang="en-US" sz="2800" dirty="0"/>
              <a:t>Sotib olish oson, arzon, arzon ishlab chiqarish vositalari va kuchli.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uz" altLang="en-US" sz="2800" dirty="0"/>
              <a:t>Siz Farnell, RS va Hitectron'dan olishingiz mumkin. Siz hatto Microchip veb-saytidan bepul namuna olishingiz mumkin.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uz" altLang="en-US" sz="2800" dirty="0"/>
              <a:t>Dasturiy ta'minot bepul (MPLAP, PCCLITE va ICPROG) sifatida tarqatiladi.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  <a:buFontTx/>
              <a:buChar char="•"/>
            </a:pPr>
            <a:r>
              <a:rPr lang="uz" altLang="en-US" sz="2800" dirty="0"/>
              <a:t>Bitta asosiy mikrokontroller tizimining narxi RM 50 dan kam.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1916750" y="445177"/>
            <a:ext cx="251123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uz" altLang="en-US" sz="4400" b="1" dirty="0">
                <a:solidFill>
                  <a:schemeClr val="tx2"/>
                </a:solidFill>
              </a:rPr>
              <a:t>ASOSI</a:t>
            </a:r>
          </a:p>
        </p:txBody>
      </p:sp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539552" y="1993684"/>
            <a:ext cx="8424863" cy="518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uz" altLang="en-US" sz="2800" dirty="0"/>
              <a:t>PIClar 4 ta protsessor yadrosidan 1 tasi bilan birga keladi</a:t>
            </a:r>
            <a:r>
              <a:rPr lang="uz" altLang="en-US" sz="2800" dirty="0" smtClean="0"/>
              <a:t>:</a:t>
            </a:r>
            <a:endParaRPr lang="en-US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800" u="sng" dirty="0"/>
              <a:t>12C50x </a:t>
            </a:r>
            <a:r>
              <a:rPr lang="uz" altLang="en-US" sz="2800" dirty="0"/>
              <a:t>, 16C5x</a:t>
            </a:r>
            <a:r>
              <a:rPr lang="en-US" altLang="en-US" sz="2800" dirty="0"/>
              <a:t/>
            </a:r>
            <a:br>
              <a:rPr lang="en-US" altLang="en-US" sz="2800" dirty="0"/>
            </a:br>
            <a:endParaRPr lang="en-US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800" u="sng" dirty="0"/>
              <a:t>12C67x </a:t>
            </a:r>
            <a:r>
              <a:rPr lang="uz" altLang="en-US" sz="2800" dirty="0"/>
              <a:t>, 16Cxxx, 16Fxxx</a:t>
            </a:r>
            <a:r>
              <a:rPr lang="en-US" altLang="en-US" sz="2800" dirty="0"/>
              <a:t/>
            </a:r>
            <a:br>
              <a:rPr lang="en-US" altLang="en-US" sz="2800" dirty="0"/>
            </a:br>
            <a:endParaRPr lang="en-US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800" u="sng" dirty="0"/>
              <a:t>17C4x </a:t>
            </a:r>
            <a:r>
              <a:rPr lang="uz" altLang="en-US" sz="2800" dirty="0"/>
              <a:t>, 17C7xx</a:t>
            </a:r>
            <a:r>
              <a:rPr lang="en-US" altLang="en-US" sz="2800" dirty="0"/>
              <a:t/>
            </a:r>
            <a:br>
              <a:rPr lang="en-US" altLang="en-US" sz="2800" dirty="0"/>
            </a:br>
            <a:endParaRPr lang="en-US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800" dirty="0"/>
              <a:t>" </a:t>
            </a:r>
            <a:r>
              <a:rPr lang="uz" altLang="en-US" sz="2800" u="sng" dirty="0"/>
              <a:t>Kengaytirilgan" </a:t>
            </a:r>
            <a:r>
              <a:rPr lang="uz" altLang="en-US" sz="2800" dirty="0"/>
              <a:t>16 bitli yadrolar, 77 ta ko'rsatmalar: 18Cxxx, 18Fxxx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US" altLang="en-US" sz="2800" dirty="0"/>
          </a:p>
        </p:txBody>
      </p:sp>
      <p:sp>
        <p:nvSpPr>
          <p:cNvPr id="20484" name="Rectangle 6"/>
          <p:cNvSpPr>
            <a:spLocks noChangeArrowheads="1"/>
          </p:cNvSpPr>
          <p:nvPr/>
        </p:nvSpPr>
        <p:spPr bwMode="auto">
          <a:xfrm>
            <a:off x="-900608" y="-210461"/>
            <a:ext cx="5415136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uz" altLang="en-US" sz="2800" i="1" dirty="0">
                <a:solidFill>
                  <a:schemeClr val="tx2"/>
                </a:solidFill>
              </a:rPr>
              <a:t>PIC OILASI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683568" y="332656"/>
            <a:ext cx="418680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" altLang="en-US" sz="4400" b="1" dirty="0">
                <a:solidFill>
                  <a:schemeClr val="tx2"/>
                </a:solidFill>
              </a:rPr>
              <a:t>QADOQLASH</a:t>
            </a:r>
          </a:p>
        </p:txBody>
      </p:sp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467544" y="2178290"/>
            <a:ext cx="82296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uz" altLang="en-US" sz="2800" dirty="0"/>
              <a:t>PIClar juda ko'p turli xil paketlarda keladi:</a:t>
            </a:r>
            <a:endParaRPr lang="en-US" altLang="en-US" sz="2000" dirty="0"/>
          </a:p>
          <a:p>
            <a:pPr eaLnBrk="1" hangingPunct="1">
              <a:spcBef>
                <a:spcPct val="20000"/>
              </a:spcBef>
            </a:pPr>
            <a:endParaRPr lang="en-US" altLang="en-US" sz="2000" dirty="0"/>
          </a:p>
          <a:p>
            <a:pPr lvl="1" eaLnBrk="1" hangingPunct="1">
              <a:spcBef>
                <a:spcPct val="20000"/>
              </a:spcBef>
            </a:pPr>
            <a:r>
              <a:rPr lang="uz" altLang="en-US" sz="2000" dirty="0"/>
              <a:t>8 pinli DIP, SOIC: 12C50x (12bit) va 12C67x (14bit)</a:t>
            </a:r>
          </a:p>
          <a:p>
            <a:pPr lvl="1" eaLnBrk="1" hangingPunct="1">
              <a:spcBef>
                <a:spcPct val="20000"/>
              </a:spcBef>
            </a:pPr>
            <a:r>
              <a:rPr lang="uz" altLang="en-US" sz="2000" dirty="0"/>
              <a:t>18 pinli DIP, SOIC: 16C5X (12 bit), 16 Cxxx (14 bit), 16 Fxxx (14 bit)</a:t>
            </a:r>
          </a:p>
          <a:p>
            <a:pPr lvl="1" eaLnBrk="1" hangingPunct="1">
              <a:spcBef>
                <a:spcPct val="20000"/>
              </a:spcBef>
            </a:pPr>
            <a:r>
              <a:rPr lang="uz" altLang="en-US" sz="2000" dirty="0"/>
              <a:t>28 pinli DIP, SOIC: 16C5X (12 bit), 16 Cxxx (14 bit), 16 Fxxx (14 bit)</a:t>
            </a:r>
          </a:p>
          <a:p>
            <a:pPr lvl="1" eaLnBrk="1" hangingPunct="1">
              <a:spcBef>
                <a:spcPct val="20000"/>
              </a:spcBef>
            </a:pPr>
            <a:r>
              <a:rPr lang="uz" altLang="en-US" sz="2000" dirty="0"/>
              <a:t>40 pinli DIP, SOIC: 16Cxxx (14bit), 17C4x (16bit)</a:t>
            </a:r>
          </a:p>
          <a:p>
            <a:pPr lvl="1" eaLnBrk="1" hangingPunct="1">
              <a:spcBef>
                <a:spcPct val="20000"/>
              </a:spcBef>
            </a:pPr>
            <a:r>
              <a:rPr lang="uz" altLang="en-US" sz="2000" dirty="0"/>
              <a:t>44 - 68 pinli PLCC*: 16Cxxx (14bit), 17C4x / 17Cxxx (16bit)</a:t>
            </a:r>
          </a:p>
          <a:p>
            <a:pPr lvl="1" eaLnBrk="1" hangingPunct="1">
              <a:spcBef>
                <a:spcPct val="20000"/>
              </a:spcBef>
            </a:pPr>
            <a:endParaRPr lang="en-US" altLang="en-US" sz="2800" dirty="0"/>
          </a:p>
        </p:txBody>
      </p:sp>
      <p:sp>
        <p:nvSpPr>
          <p:cNvPr id="21508" name="Rectangle 6"/>
          <p:cNvSpPr>
            <a:spLocks noChangeArrowheads="1"/>
          </p:cNvSpPr>
          <p:nvPr/>
        </p:nvSpPr>
        <p:spPr bwMode="auto">
          <a:xfrm>
            <a:off x="1331640" y="-315416"/>
            <a:ext cx="33989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" altLang="en-US" sz="2800" i="1" dirty="0">
                <a:solidFill>
                  <a:schemeClr val="tx2"/>
                </a:solidFill>
              </a:rPr>
              <a:t>PIC OILASI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1043608" y="260648"/>
            <a:ext cx="3106688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uz" altLang="en-US" sz="4400" b="1" dirty="0">
                <a:solidFill>
                  <a:schemeClr val="tx2"/>
                </a:solidFill>
              </a:rPr>
              <a:t>TEZLIK</a:t>
            </a:r>
          </a:p>
        </p:txBody>
      </p:sp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uz" altLang="en-US" sz="2800"/>
              <a:t>PIC-lar ishlashi uchun soat kerak.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endParaRPr lang="en-US" altLang="en-US" sz="10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/>
              <a:t>Kristallar, soat osilatorlari yoki hatto RC sxemasidan foydalanishi mumkin.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/>
              <a:t>Ba'zi PIC-larda o'rnatilgan 4 MGts chastotali RC soati mavjud. </a:t>
            </a:r>
            <a:r>
              <a:rPr lang="uz" altLang="en-US" sz="2400"/>
              <a:t>Juda aniq emas, lekin tashqi komponentlarni talab qilmaydi!</a:t>
            </a:r>
            <a:endParaRPr lang="en-US" altLang="en-US" sz="320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/>
              <a:t>Yo'riqnoma tezligi = 1/4 soat tezligi (T </a:t>
            </a:r>
            <a:r>
              <a:rPr lang="uz" altLang="en-US" sz="1400"/>
              <a:t>cyc </a:t>
            </a:r>
            <a:r>
              <a:rPr lang="uz" altLang="en-US" sz="2000"/>
              <a:t>= 4 * T </a:t>
            </a:r>
            <a:r>
              <a:rPr lang="uz" altLang="en-US" sz="1600"/>
              <a:t>clk </a:t>
            </a:r>
            <a:r>
              <a:rPr lang="uz" altLang="en-US" sz="2000"/>
              <a:t>)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/>
              <a:t>Barcha PIC-lar DC dan maksimal spetsifikatsiya tezligigacha ishga tushirilishi mumkin:</a:t>
            </a:r>
            <a:r>
              <a:rPr lang="en-US" altLang="en-US" sz="2000"/>
              <a:t/>
            </a:r>
            <a:br>
              <a:rPr lang="en-US" altLang="en-US" sz="2000"/>
            </a:br>
            <a:endParaRPr lang="en-US" altLang="en-US" sz="2000"/>
          </a:p>
          <a:p>
            <a:pPr lvl="3" eaLnBrk="1" hangingPunct="1">
              <a:lnSpc>
                <a:spcPct val="90000"/>
              </a:lnSpc>
              <a:spcBef>
                <a:spcPct val="20000"/>
              </a:spcBef>
            </a:pPr>
            <a:r>
              <a:rPr lang="uz" altLang="en-US"/>
              <a:t>12C50x 4MHz</a:t>
            </a:r>
          </a:p>
          <a:p>
            <a:pPr lvl="3" eaLnBrk="1" hangingPunct="1">
              <a:lnSpc>
                <a:spcPct val="90000"/>
              </a:lnSpc>
              <a:spcBef>
                <a:spcPct val="20000"/>
              </a:spcBef>
            </a:pPr>
            <a:r>
              <a:rPr lang="uz" altLang="en-US"/>
              <a:t>12C67x 10 MGts</a:t>
            </a:r>
          </a:p>
          <a:p>
            <a:pPr lvl="3" eaLnBrk="1" hangingPunct="1">
              <a:lnSpc>
                <a:spcPct val="90000"/>
              </a:lnSpc>
              <a:spcBef>
                <a:spcPct val="20000"/>
              </a:spcBef>
            </a:pPr>
            <a:r>
              <a:rPr lang="uz" altLang="en-US"/>
              <a:t>16Cxxx, 16Fxxx 20MHz</a:t>
            </a:r>
          </a:p>
          <a:p>
            <a:pPr lvl="3" eaLnBrk="1" hangingPunct="1">
              <a:lnSpc>
                <a:spcPct val="90000"/>
              </a:lnSpc>
              <a:spcBef>
                <a:spcPct val="20000"/>
              </a:spcBef>
            </a:pPr>
            <a:r>
              <a:rPr lang="uz" altLang="en-US"/>
              <a:t>17C4x / 17C7xxx 33MHz</a:t>
            </a:r>
          </a:p>
          <a:p>
            <a:pPr lvl="3" eaLnBrk="1" hangingPunct="1">
              <a:lnSpc>
                <a:spcPct val="90000"/>
              </a:lnSpc>
              <a:spcBef>
                <a:spcPct val="20000"/>
              </a:spcBef>
            </a:pPr>
            <a:r>
              <a:rPr lang="uz" altLang="en-US"/>
              <a:t>18Cxxx, 18Fxxx 40MHz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endParaRPr lang="en-US" altLang="en-US"/>
          </a:p>
        </p:txBody>
      </p:sp>
      <p:sp>
        <p:nvSpPr>
          <p:cNvPr id="22532" name="Rectangle 6"/>
          <p:cNvSpPr>
            <a:spLocks noChangeArrowheads="1"/>
          </p:cNvSpPr>
          <p:nvPr/>
        </p:nvSpPr>
        <p:spPr bwMode="auto">
          <a:xfrm>
            <a:off x="1331640" y="-387052"/>
            <a:ext cx="2894856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uz" altLang="en-US" sz="2800" i="1" dirty="0">
                <a:solidFill>
                  <a:schemeClr val="tx2"/>
                </a:solidFill>
              </a:rPr>
              <a:t>PIC OILASI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1331640" y="260648"/>
            <a:ext cx="2818656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uz" altLang="en-US" sz="4400" b="1" dirty="0">
                <a:solidFill>
                  <a:schemeClr val="tx2"/>
                </a:solidFill>
              </a:rPr>
              <a:t>XOTIRA</a:t>
            </a:r>
          </a:p>
        </p:txBody>
      </p:sp>
      <p:sp>
        <p:nvSpPr>
          <p:cNvPr id="23555" name="Rectangle 5"/>
          <p:cNvSpPr>
            <a:spLocks noChangeArrowheads="1"/>
          </p:cNvSpPr>
          <p:nvPr/>
        </p:nvSpPr>
        <p:spPr bwMode="auto">
          <a:xfrm>
            <a:off x="539552" y="225417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uz" altLang="en-US" sz="2800" dirty="0"/>
              <a:t>PIC dastur maydoni har bir chip uchun har xil.</a:t>
            </a:r>
          </a:p>
          <a:p>
            <a:pPr eaLnBrk="1" hangingPunct="1">
              <a:spcBef>
                <a:spcPct val="20000"/>
              </a:spcBef>
            </a:pPr>
            <a:endParaRPr lang="en-US" altLang="en-US" sz="2800" dirty="0"/>
          </a:p>
          <a:p>
            <a:pPr eaLnBrk="1" hangingPunct="1">
              <a:spcBef>
                <a:spcPct val="20000"/>
              </a:spcBef>
            </a:pPr>
            <a:r>
              <a:rPr lang="uz" altLang="en-US" sz="2400" dirty="0"/>
              <a:t>Ayrim misollar:</a:t>
            </a:r>
          </a:p>
          <a:p>
            <a:pPr eaLnBrk="1" hangingPunct="1">
              <a:spcBef>
                <a:spcPct val="20000"/>
              </a:spcBef>
            </a:pPr>
            <a:r>
              <a:rPr lang="uz" altLang="en-US" sz="2000" dirty="0"/>
              <a:t>    </a:t>
            </a:r>
          </a:p>
          <a:p>
            <a:pPr lvl="1" eaLnBrk="1" hangingPunct="1">
              <a:spcBef>
                <a:spcPct val="20000"/>
              </a:spcBef>
            </a:pPr>
            <a:r>
              <a:rPr lang="uz" altLang="en-US" sz="2000" dirty="0"/>
              <a:t>12C508 512 12 bitli ko'rsatmalar</a:t>
            </a:r>
          </a:p>
          <a:p>
            <a:pPr lvl="1" eaLnBrk="1" hangingPunct="1">
              <a:spcBef>
                <a:spcPct val="20000"/>
              </a:spcBef>
            </a:pPr>
            <a:r>
              <a:rPr lang="uz" altLang="en-US" sz="2000" dirty="0"/>
              <a:t>16C71C 1024 (1k) 14 bitli ko'rsatmalar</a:t>
            </a:r>
          </a:p>
          <a:p>
            <a:pPr lvl="1" eaLnBrk="1" hangingPunct="1">
              <a:spcBef>
                <a:spcPct val="20000"/>
              </a:spcBef>
            </a:pPr>
            <a:r>
              <a:rPr lang="uz" altLang="en-US" sz="2000" b="1" dirty="0"/>
              <a:t>16F84A 1024 (1k) 14 bitli ko'rsatmalar</a:t>
            </a:r>
          </a:p>
          <a:p>
            <a:pPr lvl="1" eaLnBrk="1" hangingPunct="1">
              <a:spcBef>
                <a:spcPct val="20000"/>
              </a:spcBef>
            </a:pPr>
            <a:r>
              <a:rPr lang="uz" altLang="en-US" sz="2000" b="1" dirty="0"/>
              <a:t>16F877 8192 (8k) 14 bitli ko'rsatmalar</a:t>
            </a:r>
          </a:p>
          <a:p>
            <a:pPr lvl="1" eaLnBrk="1" hangingPunct="1">
              <a:spcBef>
                <a:spcPct val="20000"/>
              </a:spcBef>
            </a:pPr>
            <a:r>
              <a:rPr lang="uz" altLang="en-US" sz="2000" dirty="0"/>
              <a:t>17C766 16384 (16k) 16 bitli ko'rsatmalar</a:t>
            </a:r>
          </a:p>
        </p:txBody>
      </p:sp>
      <p:sp>
        <p:nvSpPr>
          <p:cNvPr id="23556" name="Rectangle 6"/>
          <p:cNvSpPr>
            <a:spLocks noChangeArrowheads="1"/>
          </p:cNvSpPr>
          <p:nvPr/>
        </p:nvSpPr>
        <p:spPr bwMode="auto">
          <a:xfrm>
            <a:off x="1691680" y="-387052"/>
            <a:ext cx="2534816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uz" altLang="en-US" sz="2800" i="1" dirty="0">
                <a:solidFill>
                  <a:schemeClr val="tx2"/>
                </a:solidFill>
              </a:rPr>
              <a:t>PIC OILASI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460624" y="332656"/>
            <a:ext cx="5050904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uz" altLang="en-US" sz="4400" b="1" dirty="0">
                <a:solidFill>
                  <a:schemeClr val="tx2"/>
                </a:solidFill>
              </a:rPr>
              <a:t>DASTUR Xotirasi</a:t>
            </a:r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445760" y="146878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uz" altLang="en-US" sz="2800" dirty="0"/>
              <a:t>PIC-larda ikki xil turdagi dasturlarni 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uz" altLang="en-US" sz="2800" dirty="0" smtClean="0"/>
              <a:t>saqlash </a:t>
            </a:r>
            <a:r>
              <a:rPr lang="uz" altLang="en-US" sz="2800" dirty="0"/>
              <a:t>mavjud: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endParaRPr lang="en-US" altLang="en-US" sz="1000" dirty="0"/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endParaRPr lang="en-US" altLang="en-US" sz="1000" dirty="0"/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uz" altLang="en-US" sz="2200" dirty="0"/>
              <a:t>1. EPROM (oʻchiriladigan dasturlashtiriladigan faqat oʻqish xotirasi)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 dirty="0"/>
              <a:t>Dasturchidan dasturga yuqori kuchlanish kerak (~13V)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 dirty="0"/>
              <a:t>O'chirish uchun derazali chiplar va UV nuri kerak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 dirty="0"/>
              <a:t>Eslatma: Bir martalik dasturlashtiriladigan (OTP) chiplar EPROM chiplaridir, </a:t>
            </a:r>
            <a:r>
              <a:rPr lang="en-US" altLang="en-US" sz="2000" dirty="0"/>
              <a:t/>
            </a:r>
            <a:br>
              <a:rPr lang="en-US" altLang="en-US" sz="2000" dirty="0"/>
            </a:br>
            <a:r>
              <a:rPr lang="uz" altLang="en-US" sz="2000" dirty="0"/>
              <a:t>lekin oynasiz!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 dirty="0"/>
              <a:t>PIC misollari: Har qanday "C" qismi: 12C50x, 17C7xx va boshqalar.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endParaRPr lang="en-US" altLang="en-US" sz="1000" dirty="0"/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uz" altLang="en-US" sz="2200" dirty="0"/>
              <a:t>2. FLASH</a:t>
            </a:r>
            <a:endParaRPr lang="en-US" altLang="en-US" sz="2000" dirty="0"/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 dirty="0"/>
              <a:t>Qayta yozish mumkin (hatto chipning o'zi ham)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 dirty="0"/>
              <a:t>Rivojlanish uchun tezroq!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 dirty="0"/>
              <a:t>Cheklangan yozish soni (~100k yozish)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uz" altLang="en-US" sz="2000" dirty="0"/>
              <a:t>PIC misollari: har qanday "F" qismi: 16F84, 16F87x, 18Fxxx (kelajakda)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endParaRPr lang="en-US" altLang="en-US" sz="2000" dirty="0"/>
          </a:p>
        </p:txBody>
      </p:sp>
      <p:sp>
        <p:nvSpPr>
          <p:cNvPr id="24580" name="Rectangle 6"/>
          <p:cNvSpPr>
            <a:spLocks noChangeArrowheads="1"/>
          </p:cNvSpPr>
          <p:nvPr/>
        </p:nvSpPr>
        <p:spPr bwMode="auto">
          <a:xfrm>
            <a:off x="1835696" y="-408608"/>
            <a:ext cx="2390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uz" altLang="en-US" sz="2800" i="1" dirty="0">
                <a:solidFill>
                  <a:schemeClr val="tx2"/>
                </a:solidFill>
              </a:rPr>
              <a:t>PIC OILASI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381000" y="266700"/>
            <a:ext cx="527112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sz="4400" b="1" dirty="0" err="1" smtClean="0">
                <a:solidFill>
                  <a:schemeClr val="tx2"/>
                </a:solidFill>
              </a:rPr>
              <a:t>Raqamli</a:t>
            </a:r>
            <a:r>
              <a:rPr lang="uz" altLang="en-US" sz="4400" b="1" dirty="0" smtClean="0">
                <a:solidFill>
                  <a:schemeClr val="tx2"/>
                </a:solidFill>
              </a:rPr>
              <a:t> I/</a:t>
            </a:r>
            <a:r>
              <a:rPr lang="en-US" altLang="en-US" sz="4400" b="1" dirty="0" smtClean="0">
                <a:solidFill>
                  <a:schemeClr val="tx2"/>
                </a:solidFill>
              </a:rPr>
              <a:t>O</a:t>
            </a:r>
            <a:r>
              <a:rPr lang="uz" altLang="en-US" sz="4400" b="1" dirty="0" smtClean="0">
                <a:solidFill>
                  <a:schemeClr val="tx2"/>
                </a:solidFill>
              </a:rPr>
              <a:t> </a:t>
            </a:r>
            <a:r>
              <a:rPr lang="uz" altLang="en-US" sz="4400" b="1" dirty="0">
                <a:solidFill>
                  <a:schemeClr val="tx2"/>
                </a:solidFill>
              </a:rPr>
              <a:t>PORT</a:t>
            </a:r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410696" y="2060848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1"/>
              </a:buClr>
              <a:buFontTx/>
              <a:buChar char="•"/>
            </a:pPr>
            <a:r>
              <a:rPr lang="uz" altLang="en-US" sz="2400" dirty="0"/>
              <a:t>Barcha PIC-larda "Portlar" deb nomlangan raqamli </a:t>
            </a:r>
            <a:r>
              <a:rPr lang="uz" altLang="en-US" sz="2400" dirty="0" smtClean="0"/>
              <a:t>I/</a:t>
            </a:r>
            <a:r>
              <a:rPr lang="en-US" altLang="en-US" sz="2400" dirty="0" smtClean="0"/>
              <a:t>O</a:t>
            </a:r>
            <a:r>
              <a:rPr lang="uz" altLang="en-US" sz="2400" dirty="0" smtClean="0"/>
              <a:t> </a:t>
            </a:r>
            <a:r>
              <a:rPr lang="uz" altLang="en-US" sz="2400" dirty="0"/>
              <a:t>pinlari mavjud.</a:t>
            </a:r>
          </a:p>
          <a:p>
            <a:pPr lvl="1" eaLnBrk="1" hangingPunct="1">
              <a:spcBef>
                <a:spcPct val="20000"/>
              </a:spcBef>
              <a:buFontTx/>
              <a:buChar char="–"/>
            </a:pPr>
            <a:r>
              <a:rPr lang="uz" altLang="en-US" sz="2000" dirty="0"/>
              <a:t>8pin 12C508 4 ta raqamli </a:t>
            </a:r>
            <a:r>
              <a:rPr lang="uz" altLang="en-US" sz="2000" dirty="0" smtClean="0"/>
              <a:t>I/</a:t>
            </a:r>
            <a:r>
              <a:rPr lang="en-US" altLang="en-US" sz="2000" dirty="0" smtClean="0"/>
              <a:t>O</a:t>
            </a:r>
            <a:r>
              <a:rPr lang="uz" altLang="en-US" sz="2000" dirty="0" smtClean="0"/>
              <a:t> </a:t>
            </a:r>
            <a:r>
              <a:rPr lang="uz" altLang="en-US" sz="2000" dirty="0"/>
              <a:t>pinli 1 ta portga ega</a:t>
            </a:r>
          </a:p>
          <a:p>
            <a:pPr lvl="1" eaLnBrk="1" hangingPunct="1">
              <a:spcBef>
                <a:spcPct val="20000"/>
              </a:spcBef>
              <a:buFontTx/>
              <a:buChar char="–"/>
            </a:pPr>
            <a:r>
              <a:rPr lang="uz" altLang="en-US" sz="2000" b="1" dirty="0"/>
              <a:t>18 pinli 16F84A 13 raqamli </a:t>
            </a:r>
            <a:r>
              <a:rPr lang="uz" altLang="en-US" sz="2000" b="1" dirty="0" smtClean="0"/>
              <a:t>I/</a:t>
            </a:r>
            <a:r>
              <a:rPr lang="en-US" altLang="en-US" sz="2000" b="1" dirty="0" smtClean="0"/>
              <a:t>O</a:t>
            </a:r>
            <a:r>
              <a:rPr lang="uz" altLang="en-US" sz="2000" b="1" dirty="0" smtClean="0"/>
              <a:t> </a:t>
            </a:r>
            <a:r>
              <a:rPr lang="uz" altLang="en-US" sz="2000" b="1" dirty="0"/>
              <a:t>pinli 2 ta portga ega</a:t>
            </a:r>
          </a:p>
          <a:p>
            <a:pPr lvl="1" eaLnBrk="1" hangingPunct="1">
              <a:spcBef>
                <a:spcPct val="20000"/>
              </a:spcBef>
              <a:buFontTx/>
              <a:buChar char="–"/>
            </a:pPr>
            <a:r>
              <a:rPr lang="uz" altLang="en-US" sz="2000" b="1" dirty="0"/>
              <a:t>40pinli 16F877A 33 raqamli kiritish/chiqarish pinli 5 ta portga ega</a:t>
            </a:r>
          </a:p>
          <a:p>
            <a:pPr lvl="1" eaLnBrk="1" hangingPunct="1">
              <a:spcBef>
                <a:spcPct val="20000"/>
              </a:spcBef>
              <a:buFontTx/>
              <a:buChar char="–"/>
            </a:pPr>
            <a:r>
              <a:rPr lang="uz" altLang="en-US" sz="2000" dirty="0"/>
              <a:t>68pin 17C766 66 raqamli </a:t>
            </a:r>
            <a:r>
              <a:rPr lang="uz" altLang="en-US" sz="2000" dirty="0" smtClean="0"/>
              <a:t>I/</a:t>
            </a:r>
            <a:r>
              <a:rPr lang="en-US" altLang="en-US" sz="2000" dirty="0" smtClean="0"/>
              <a:t>O</a:t>
            </a:r>
            <a:r>
              <a:rPr lang="uz" altLang="en-US" sz="2000" dirty="0" smtClean="0"/>
              <a:t> </a:t>
            </a:r>
            <a:r>
              <a:rPr lang="uz" altLang="en-US" sz="2000" dirty="0"/>
              <a:t>pinli 9 ta portga ega</a:t>
            </a:r>
          </a:p>
          <a:p>
            <a:pPr eaLnBrk="1" hangingPunct="1">
              <a:spcBef>
                <a:spcPct val="20000"/>
              </a:spcBef>
              <a:buClr>
                <a:schemeClr val="accent1"/>
              </a:buClr>
              <a:buFontTx/>
              <a:buChar char="•"/>
            </a:pPr>
            <a:r>
              <a:rPr lang="uz" altLang="en-US" sz="2400" dirty="0"/>
              <a:t>Portlarda 2 ta nazorat registrlari mavjud</a:t>
            </a:r>
          </a:p>
          <a:p>
            <a:pPr lvl="1" eaLnBrk="1" hangingPunct="1">
              <a:spcBef>
                <a:spcPct val="20000"/>
              </a:spcBef>
              <a:buClr>
                <a:schemeClr val="tx2"/>
              </a:buClr>
              <a:buFontTx/>
              <a:buChar char="–"/>
            </a:pPr>
            <a:r>
              <a:rPr lang="uz" altLang="en-US" sz="2000" dirty="0"/>
              <a:t>TRISx har bir pin kirish yoki chiqish ekanligini belgilaydi</a:t>
            </a:r>
          </a:p>
          <a:p>
            <a:pPr lvl="1" eaLnBrk="1" hangingPunct="1">
              <a:spcBef>
                <a:spcPct val="20000"/>
              </a:spcBef>
              <a:buClr>
                <a:schemeClr val="tx2"/>
              </a:buClr>
              <a:buFontTx/>
              <a:buChar char="–"/>
            </a:pPr>
            <a:r>
              <a:rPr lang="uz" altLang="en-US" sz="2000" dirty="0"/>
              <a:t>PORTx ularning chiqish bit darajalarini belgilaydi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uz" altLang="en-US" sz="2400" dirty="0"/>
              <a:t>Aksariyat pinlar 25mA manba/lavaboga ega (to'g'ridan-to'g'ri LEDlarni boshqaradi)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en-US" altLang="en-US" sz="2400" dirty="0"/>
          </a:p>
        </p:txBody>
      </p:sp>
      <p:sp>
        <p:nvSpPr>
          <p:cNvPr id="25604" name="Rectangle 6"/>
          <p:cNvSpPr>
            <a:spLocks noChangeArrowheads="1"/>
          </p:cNvSpPr>
          <p:nvPr/>
        </p:nvSpPr>
        <p:spPr bwMode="auto">
          <a:xfrm>
            <a:off x="533400" y="-381000"/>
            <a:ext cx="353454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uz" altLang="en-US" sz="2800" i="1" dirty="0">
                <a:solidFill>
                  <a:schemeClr val="tx2"/>
                </a:solidFill>
              </a:rPr>
              <a:t>PIC OILASI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5"/>
          <p:cNvGrpSpPr>
            <a:grpSpLocks/>
          </p:cNvGrpSpPr>
          <p:nvPr/>
        </p:nvGrpSpPr>
        <p:grpSpPr bwMode="auto">
          <a:xfrm>
            <a:off x="827584" y="0"/>
            <a:ext cx="5156200" cy="6858000"/>
            <a:chOff x="1456" y="0"/>
            <a:chExt cx="3248" cy="4320"/>
          </a:xfrm>
        </p:grpSpPr>
        <p:pic>
          <p:nvPicPr>
            <p:cNvPr id="26627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6" y="0"/>
              <a:ext cx="3248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632" name="Rectangle 11"/>
            <p:cNvSpPr>
              <a:spLocks noChangeArrowheads="1"/>
            </p:cNvSpPr>
            <p:nvPr/>
          </p:nvSpPr>
          <p:spPr bwMode="auto">
            <a:xfrm>
              <a:off x="3120" y="2448"/>
              <a:ext cx="1344" cy="1584"/>
            </a:xfrm>
            <a:prstGeom prst="rect">
              <a:avLst/>
            </a:prstGeom>
            <a:noFill/>
            <a:ln w="3175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69469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457200" y="274638"/>
            <a:ext cx="483488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600" dirty="0" err="1" smtClean="0">
                <a:solidFill>
                  <a:schemeClr val="tx2"/>
                </a:solidFill>
              </a:rPr>
              <a:t>Ishlatilish</a:t>
            </a:r>
            <a:r>
              <a:rPr lang="uz" altLang="en-US" sz="3600" dirty="0" smtClean="0">
                <a:solidFill>
                  <a:schemeClr val="tx2"/>
                </a:solidFill>
              </a:rPr>
              <a:t> </a:t>
            </a:r>
            <a:r>
              <a:rPr lang="uz" altLang="en-US" sz="3600" dirty="0">
                <a:solidFill>
                  <a:schemeClr val="tx2"/>
                </a:solidFill>
              </a:rPr>
              <a:t>- Uy kir yuvish mashinasi</a:t>
            </a:r>
            <a:endParaRPr lang="en-MY" altLang="en-US" sz="3600" dirty="0">
              <a:solidFill>
                <a:schemeClr val="tx2"/>
              </a:solidFill>
            </a:endParaRPr>
          </a:p>
        </p:txBody>
      </p:sp>
      <p:sp>
        <p:nvSpPr>
          <p:cNvPr id="28675" name="Rectangle 5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uz" altLang="en-US" sz="2800"/>
              <a:t>A. Kirishlar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/>
              <a:t>suv harorati, vosita tezligi - ADC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/>
              <a:t>Suv sathining kaliti - A porti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US" altLang="en-US" sz="2800"/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uz" altLang="en-US" sz="2800"/>
              <a:t>B. Chiqishlar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/>
              <a:t>Issiq/sovuq suv valfi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/>
              <a:t>Suv nasosini boshqarish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/>
              <a:t>Eshik qulfi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/>
              <a:t>Buzzer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/>
              <a:t>Dvigatel yo'nalishi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/>
              <a:t>Isitgichni boshqarish</a:t>
            </a:r>
            <a:endParaRPr lang="en-MY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457200" y="274638"/>
            <a:ext cx="613102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000" dirty="0" err="1" smtClean="0">
                <a:solidFill>
                  <a:schemeClr val="tx2"/>
                </a:solidFill>
              </a:rPr>
              <a:t>Ishlatilinishi</a:t>
            </a:r>
            <a:r>
              <a:rPr lang="uz" altLang="en-US" sz="4000" dirty="0" smtClean="0">
                <a:solidFill>
                  <a:schemeClr val="tx2"/>
                </a:solidFill>
              </a:rPr>
              <a:t> </a:t>
            </a:r>
            <a:r>
              <a:rPr lang="uz" altLang="en-US" sz="4000" dirty="0">
                <a:solidFill>
                  <a:schemeClr val="tx2"/>
                </a:solidFill>
              </a:rPr>
              <a:t>- Uy kir yuvish mashinasi (davomi)</a:t>
            </a:r>
            <a:endParaRPr lang="en-MY" altLang="en-US" sz="4000" dirty="0">
              <a:solidFill>
                <a:schemeClr val="tx2"/>
              </a:solidFill>
            </a:endParaRP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683568" y="213285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uz" altLang="en-US" sz="2800" dirty="0"/>
              <a:t>C. Chiqishlar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Displeylar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Klaviaturadan kirishlar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endParaRPr lang="en-US" altLang="en-US" sz="2800" dirty="0"/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uz" altLang="en-US" sz="2800" dirty="0"/>
              <a:t>D. Boshqalar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PWM - dvigatelga signal beradi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uz" altLang="en-US" sz="2800" dirty="0"/>
              <a:t>Interrupt - agar uzilish bo'lsa, ya'ni eshik ochilganda to'xtatiladi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-372851" y="372906"/>
            <a:ext cx="74882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z" altLang="en-US" sz="3200" dirty="0"/>
              <a:t>Uy kir yuvish mashinasi</a:t>
            </a:r>
            <a:endParaRPr lang="en-MY" altLang="en-US" sz="3200" dirty="0"/>
          </a:p>
        </p:txBody>
      </p:sp>
      <p:pic>
        <p:nvPicPr>
          <p:cNvPr id="30723" name="Picture 5" descr="micro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89" y="1556792"/>
            <a:ext cx="7236296" cy="5305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99889" y="6453336"/>
            <a:ext cx="75557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5770984" cy="1143000"/>
          </a:xfrm>
        </p:spPr>
        <p:txBody>
          <a:bodyPr/>
          <a:lstStyle/>
          <a:p>
            <a:pPr eaLnBrk="1" hangingPunct="1"/>
            <a:r>
              <a:rPr lang="uz" altLang="en-US" dirty="0" smtClean="0"/>
              <a:t>Dasturlash bosqichlari</a:t>
            </a:r>
            <a:endParaRPr lang="en-MY" altLang="en-US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02234"/>
            <a:ext cx="8229600" cy="4525963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900" dirty="0" smtClean="0"/>
              <a:t>Muammoni aniqlang - bajarilishi kerak bo'lgan funktsiya, zarur kiritish/chiqarish, cheklovlar - tezlik, aniqlik, xotira hajmi va boshqalar.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900" dirty="0" smtClean="0"/>
              <a:t>Algoritmni aniqlang - qadamlar ketma-ketligi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900" dirty="0" smtClean="0"/>
              <a:t>Oqim diagrammasi va psevdokod - qadamlar va dastur oqimi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900" dirty="0" smtClean="0"/>
              <a:t>Oqim diagrammasini/algoritmini tildan foydalangan holda ko'rsatmalarga tarjima qiling - assembly, C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uz" altLang="en-US" sz="2900" dirty="0" smtClean="0"/>
              <a:t>Sinov va disk raskadrovka dasturi</a:t>
            </a:r>
            <a:endParaRPr lang="en-MY" altLang="en-US" sz="2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4"/>
          <p:cNvSpPr txBox="1">
            <a:spLocks noChangeArrowheads="1"/>
          </p:cNvSpPr>
          <p:nvPr/>
        </p:nvSpPr>
        <p:spPr bwMode="auto">
          <a:xfrm>
            <a:off x="4932040" y="3933056"/>
            <a:ext cx="47879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z" altLang="en-US" sz="3200" dirty="0"/>
              <a:t>Oqim diagramma belgilari</a:t>
            </a:r>
            <a:endParaRPr lang="en-MY" altLang="en-US" sz="3200" dirty="0"/>
          </a:p>
        </p:txBody>
      </p:sp>
      <p:pic>
        <p:nvPicPr>
          <p:cNvPr id="32771" name="Picture 5" descr="micro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6632"/>
            <a:ext cx="3844925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4"/>
          <p:cNvSpPr txBox="1">
            <a:spLocks noChangeArrowheads="1"/>
          </p:cNvSpPr>
          <p:nvPr/>
        </p:nvSpPr>
        <p:spPr bwMode="auto">
          <a:xfrm>
            <a:off x="5940152" y="4797152"/>
            <a:ext cx="3095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z" altLang="en-US" sz="3200" dirty="0"/>
              <a:t>Oqim sxemasi</a:t>
            </a:r>
            <a:endParaRPr lang="en-MY" altLang="en-US" sz="3200" dirty="0"/>
          </a:p>
        </p:txBody>
      </p:sp>
      <p:pic>
        <p:nvPicPr>
          <p:cNvPr id="33795" name="Picture 5" descr="micro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0"/>
            <a:ext cx="39544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5220072" y="3933056"/>
            <a:ext cx="24479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" altLang="en-US" sz="3200" dirty="0"/>
              <a:t>Ketma-ketlik</a:t>
            </a:r>
            <a:endParaRPr lang="en-MY" altLang="en-US" sz="3200" dirty="0"/>
          </a:p>
        </p:txBody>
      </p:sp>
      <p:pic>
        <p:nvPicPr>
          <p:cNvPr id="34819" name="Picture 5" descr="micro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40768"/>
            <a:ext cx="284638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micro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4775200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6"/>
          <p:cNvSpPr txBox="1">
            <a:spLocks noChangeArrowheads="1"/>
          </p:cNvSpPr>
          <p:nvPr/>
        </p:nvSpPr>
        <p:spPr bwMode="auto">
          <a:xfrm>
            <a:off x="5651500" y="6021388"/>
            <a:ext cx="24479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" altLang="en-US" sz="3200"/>
              <a:t>WHILE-DO</a:t>
            </a:r>
            <a:endParaRPr lang="en-MY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5"/>
          <p:cNvSpPr txBox="1">
            <a:spLocks noChangeArrowheads="1"/>
          </p:cNvSpPr>
          <p:nvPr/>
        </p:nvSpPr>
        <p:spPr bwMode="auto">
          <a:xfrm>
            <a:off x="6012160" y="4005064"/>
            <a:ext cx="33115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 dirty="0" smtClean="0"/>
              <a:t>IF-ELSE</a:t>
            </a:r>
            <a:endParaRPr lang="en-MY" altLang="en-US" sz="3200" dirty="0"/>
          </a:p>
        </p:txBody>
      </p:sp>
      <p:pic>
        <p:nvPicPr>
          <p:cNvPr id="36867" name="Picture 6" descr="micro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4694237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 smtClean="0"/>
              <a:t>Xulosa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5171" y="2254172"/>
            <a:ext cx="8229600" cy="4525963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darsda</a:t>
            </a:r>
            <a:r>
              <a:rPr lang="en-US" dirty="0" smtClean="0"/>
              <a:t> biz </a:t>
            </a:r>
            <a:r>
              <a:rPr lang="en-US" dirty="0" err="1" smtClean="0"/>
              <a:t>mikroprotsessorli</a:t>
            </a:r>
            <a:r>
              <a:rPr lang="en-US" dirty="0" smtClean="0"/>
              <a:t> </a:t>
            </a:r>
            <a:r>
              <a:rPr lang="en-US" dirty="0" err="1" smtClean="0"/>
              <a:t>tizimlar</a:t>
            </a:r>
            <a:r>
              <a:rPr lang="en-US" dirty="0" smtClean="0"/>
              <a:t>, </a:t>
            </a:r>
            <a:r>
              <a:rPr lang="en-US" dirty="0" err="1" smtClean="0"/>
              <a:t>Busslar</a:t>
            </a:r>
            <a:r>
              <a:rPr lang="en-US" dirty="0" smtClean="0"/>
              <a:t> </a:t>
            </a:r>
            <a:r>
              <a:rPr lang="en-US" dirty="0" err="1" smtClean="0"/>
              <a:t>ya’ni</a:t>
            </a:r>
            <a:r>
              <a:rPr lang="en-US" dirty="0" smtClean="0"/>
              <a:t> </a:t>
            </a:r>
            <a:r>
              <a:rPr lang="en-US" dirty="0" err="1" smtClean="0"/>
              <a:t>avtobus</a:t>
            </a:r>
            <a:r>
              <a:rPr lang="en-US" dirty="0" smtClean="0"/>
              <a:t> lar </a:t>
            </a:r>
            <a:r>
              <a:rPr lang="en-US" dirty="0" err="1" smtClean="0"/>
              <a:t>yordamida</a:t>
            </a:r>
            <a:r>
              <a:rPr lang="en-US" dirty="0" smtClean="0"/>
              <a:t> signal </a:t>
            </a:r>
            <a:r>
              <a:rPr lang="en-US" dirty="0" err="1" smtClean="0"/>
              <a:t>tashish</a:t>
            </a:r>
            <a:r>
              <a:rPr lang="en-US" dirty="0" smtClean="0"/>
              <a:t>, </a:t>
            </a:r>
            <a:r>
              <a:rPr lang="en-US" dirty="0" err="1" smtClean="0"/>
              <a:t>mikrokontrollerning</a:t>
            </a:r>
            <a:r>
              <a:rPr lang="en-US" dirty="0" smtClean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 smtClean="0"/>
              <a:t>arxitekturasi</a:t>
            </a:r>
            <a:r>
              <a:rPr lang="en-US" dirty="0" smtClean="0"/>
              <a:t>, </a:t>
            </a:r>
            <a:r>
              <a:rPr lang="en-US" dirty="0" err="1" smtClean="0"/>
              <a:t>registrlar</a:t>
            </a:r>
            <a:r>
              <a:rPr lang="en-US" dirty="0" smtClean="0"/>
              <a:t>, </a:t>
            </a:r>
            <a:r>
              <a:rPr lang="en-US" dirty="0" err="1" smtClean="0"/>
              <a:t>xotira</a:t>
            </a:r>
            <a:r>
              <a:rPr lang="en-US" dirty="0" smtClean="0"/>
              <a:t>, </a:t>
            </a:r>
            <a:r>
              <a:rPr lang="en-US" dirty="0" err="1" smtClean="0"/>
              <a:t>mikrokontroller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mikrokontrollerning</a:t>
            </a:r>
            <a:r>
              <a:rPr lang="en-US" dirty="0" smtClean="0"/>
              <a:t> </a:t>
            </a:r>
            <a:r>
              <a:rPr lang="en-US" dirty="0" err="1" smtClean="0"/>
              <a:t>ishlatilinishlari</a:t>
            </a:r>
            <a:r>
              <a:rPr lang="en-US" dirty="0" smtClean="0"/>
              <a:t>, </a:t>
            </a:r>
            <a:r>
              <a:rPr lang="en-US" dirty="0" err="1" smtClean="0"/>
              <a:t>raqamli</a:t>
            </a:r>
            <a:r>
              <a:rPr lang="en-US" dirty="0" smtClean="0"/>
              <a:t> </a:t>
            </a:r>
            <a:r>
              <a:rPr lang="en-US" dirty="0" err="1" smtClean="0"/>
              <a:t>kirish</a:t>
            </a:r>
            <a:r>
              <a:rPr lang="en-US" dirty="0" smtClean="0"/>
              <a:t> </a:t>
            </a:r>
            <a:r>
              <a:rPr lang="en-US" dirty="0" err="1" smtClean="0"/>
              <a:t>chiqishlar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mikrokontroller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mikroprotsessorlar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r>
              <a:rPr lang="en-US" dirty="0" err="1" smtClean="0"/>
              <a:t>bilimlarni</a:t>
            </a:r>
            <a:r>
              <a:rPr lang="en-US" dirty="0" smtClean="0"/>
              <a:t> </a:t>
            </a:r>
            <a:r>
              <a:rPr lang="en-US" dirty="0" err="1" smtClean="0"/>
              <a:t>o’zlashtirdik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952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6632" y="451490"/>
            <a:ext cx="6131024" cy="1143000"/>
          </a:xfrm>
        </p:spPr>
        <p:txBody>
          <a:bodyPr/>
          <a:lstStyle/>
          <a:p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6632" y="1650096"/>
            <a:ext cx="8229600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en-US" sz="2400" dirty="0" smtClean="0"/>
              <a:t>Electronics</a:t>
            </a:r>
            <a:r>
              <a:rPr lang="en-US" sz="2400" dirty="0"/>
              <a:t>: A Systems Approach (6th edition), Neil </a:t>
            </a:r>
            <a:r>
              <a:rPr lang="en-US" sz="2400" dirty="0" err="1"/>
              <a:t>Storey,Pearson</a:t>
            </a:r>
            <a:r>
              <a:rPr lang="en-US" sz="2400" dirty="0"/>
              <a:t> Education UK, 2017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400" dirty="0" smtClean="0"/>
              <a:t>Mechatronics</a:t>
            </a:r>
            <a:r>
              <a:rPr lang="en-US" sz="2400" dirty="0"/>
              <a:t>: Electronic Control Systems in Mechanical and Electrical Engineering, William Bolton, Pearson Education Limited </a:t>
            </a:r>
            <a:r>
              <a:rPr lang="en-US" sz="2400" dirty="0" smtClean="0"/>
              <a:t>2015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400" dirty="0" smtClean="0"/>
              <a:t>PIC16F87X </a:t>
            </a:r>
            <a:r>
              <a:rPr lang="en-US" sz="2400" dirty="0" err="1" smtClean="0"/>
              <a:t>mikrokontrolleri</a:t>
            </a:r>
            <a:r>
              <a:rPr lang="en-US" sz="2400" dirty="0" smtClean="0"/>
              <a:t> datasheet, Microchip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400" dirty="0" err="1" smtClean="0"/>
              <a:t>Elektronika</a:t>
            </a:r>
            <a:r>
              <a:rPr lang="en-US" sz="2400" dirty="0" smtClean="0"/>
              <a:t>. X. </a:t>
            </a:r>
            <a:r>
              <a:rPr lang="en-US" sz="2400" dirty="0" err="1" smtClean="0"/>
              <a:t>Aripov</a:t>
            </a:r>
            <a:r>
              <a:rPr lang="en-US" sz="2400" dirty="0" smtClean="0"/>
              <a:t>, A. </a:t>
            </a:r>
            <a:r>
              <a:rPr lang="en-US" sz="2400" dirty="0" err="1" smtClean="0"/>
              <a:t>Abdullayev</a:t>
            </a:r>
            <a:r>
              <a:rPr lang="en-US" sz="2400" dirty="0" smtClean="0"/>
              <a:t>. Fan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texnologiya</a:t>
            </a:r>
            <a:r>
              <a:rPr lang="en-US" sz="2400" dirty="0" smtClean="0"/>
              <a:t> </a:t>
            </a:r>
            <a:r>
              <a:rPr lang="en-US" sz="2400" dirty="0" err="1" smtClean="0"/>
              <a:t>nashriyoti</a:t>
            </a:r>
            <a:r>
              <a:rPr lang="en-US" sz="2400" dirty="0" smtClean="0"/>
              <a:t>, 2011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400" dirty="0" smtClean="0">
                <a:hlinkClick r:id="rId2"/>
              </a:rPr>
              <a:t>http</a:t>
            </a:r>
            <a:r>
              <a:rPr lang="en-US" sz="2400" dirty="0">
                <a:hlinkClick r:id="rId2"/>
              </a:rPr>
              <a:t>://</a:t>
            </a:r>
            <a:r>
              <a:rPr lang="en-US" sz="2400" dirty="0" smtClean="0">
                <a:hlinkClick r:id="rId2"/>
              </a:rPr>
              <a:t>en.wikipedia.org</a:t>
            </a:r>
            <a:endParaRPr lang="en-US" sz="2400" dirty="0" smtClean="0"/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8499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1234</Words>
  <Application>Microsoft Office PowerPoint</Application>
  <PresentationFormat>On-screen Show (4:3)</PresentationFormat>
  <Paragraphs>220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1" baseType="lpstr">
      <vt:lpstr>Arial</vt:lpstr>
      <vt:lpstr>Wingdings</vt:lpstr>
      <vt:lpstr>Default Design</vt:lpstr>
      <vt:lpstr>Mexatron tizimlar uchun Elektronika</vt:lpstr>
      <vt:lpstr>REJA</vt:lpstr>
      <vt:lpstr>Boshqarish</vt:lpstr>
      <vt:lpstr>PowerPoint Presentation</vt:lpstr>
      <vt:lpstr>Avtobuslar (Buss)</vt:lpstr>
      <vt:lpstr>PowerPoint Presentation</vt:lpstr>
      <vt:lpstr>PowerPoint Presentation</vt:lpstr>
      <vt:lpstr>PowerPoint Presentation</vt:lpstr>
      <vt:lpstr>Registrlar - vaqtinchalik saqlash</vt:lpstr>
      <vt:lpstr>Xotira</vt:lpstr>
      <vt:lpstr>Mikrokontroller</vt:lpstr>
      <vt:lpstr>PowerPoint Presentation</vt:lpstr>
      <vt:lpstr>PowerPoint Presentation</vt:lpstr>
      <vt:lpstr>PowerPoint Presentation</vt:lpstr>
      <vt:lpstr>PowerPoint Presentation</vt:lpstr>
      <vt:lpstr>Mikrochip mikrokontrolleri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Dasturlash bosqichlari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Xulosa</vt:lpstr>
      <vt:lpstr>Foydalanilgan adabiyotlar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Mechatronics Systems</dc:title>
  <dc:creator>Robiah</dc:creator>
  <cp:lastModifiedBy>Asrorbek Eraliev</cp:lastModifiedBy>
  <cp:revision>19</cp:revision>
  <dcterms:created xsi:type="dcterms:W3CDTF">2008-02-24T15:27:18Z</dcterms:created>
  <dcterms:modified xsi:type="dcterms:W3CDTF">2022-06-07T08:11:12Z</dcterms:modified>
</cp:coreProperties>
</file>