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11" r:id="rId2"/>
    <p:sldId id="312" r:id="rId3"/>
    <p:sldId id="310" r:id="rId4"/>
    <p:sldId id="303"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313" r:id="rId35"/>
    <p:sldId id="314" r:id="rId36"/>
  </p:sldIdLst>
  <p:sldSz cx="9144000" cy="6858000" type="screen4x3"/>
  <p:notesSz cx="6858000" cy="9144000"/>
  <p:defaultTextStyle>
    <a:defPPr>
      <a:defRPr lang="uz"/>
    </a:defPPr>
    <a:lvl1pPr algn="l"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000" autoAdjust="0"/>
    <p:restoredTop sz="94343" autoAdjust="0"/>
  </p:normalViewPr>
  <p:slideViewPr>
    <p:cSldViewPr>
      <p:cViewPr varScale="1">
        <p:scale>
          <a:sx n="111" d="100"/>
          <a:sy n="111" d="100"/>
        </p:scale>
        <p:origin x="1158"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47107"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471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7109"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uz" altLang="en-US" smtClean="0"/>
              <a:t>Asosiy matn uslublarini tahrirlash uchun bosing</a:t>
            </a:r>
          </a:p>
          <a:p>
            <a:pPr lvl="1"/>
            <a:r>
              <a:rPr lang="uz" altLang="en-US" smtClean="0"/>
              <a:t>Ikkinchi daraja</a:t>
            </a:r>
          </a:p>
          <a:p>
            <a:pPr lvl="2"/>
            <a:r>
              <a:rPr lang="uz" altLang="en-US" smtClean="0"/>
              <a:t>Uchinchi daraja</a:t>
            </a:r>
          </a:p>
          <a:p>
            <a:pPr lvl="3"/>
            <a:r>
              <a:rPr lang="uz" altLang="en-US" smtClean="0"/>
              <a:t>To'rtinchi daraja</a:t>
            </a:r>
          </a:p>
          <a:p>
            <a:pPr lvl="4"/>
            <a:r>
              <a:rPr lang="uz" altLang="en-US" smtClean="0"/>
              <a:t>Beshinchi daraja</a:t>
            </a:r>
          </a:p>
        </p:txBody>
      </p:sp>
      <p:sp>
        <p:nvSpPr>
          <p:cNvPr id="47110"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47111"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E2F8587A-A470-4484-8004-B4B107C6737E}"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B168EF-F3DA-4F39-895D-BBAB489281F0}" type="slidenum">
              <a:rPr lang="en-US" altLang="en-US"/>
              <a:pPr/>
              <a:t>3</a:t>
            </a:fld>
            <a:endParaRPr lang="en-US" alt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068EA2-2E37-4102-86BE-A0EC6692F4C3}" type="slidenum">
              <a:rPr lang="en-US" altLang="en-US"/>
              <a:pPr/>
              <a:t>4</a:t>
            </a:fld>
            <a:endParaRPr lang="en-US" alt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959CC8-6275-414B-846C-DB918F907F74}" type="slidenum">
              <a:rPr lang="en-US" altLang="en-US"/>
              <a:pPr/>
              <a:t>5</a:t>
            </a:fld>
            <a:endParaRPr lang="en-US" alt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974775-26B5-4E9A-BA24-895B745480E3}" type="slidenum">
              <a:rPr lang="en-US" altLang="en-US"/>
              <a:pPr/>
              <a:t>6</a:t>
            </a:fld>
            <a:endParaRPr lang="en-US" alt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1E556D-094C-449D-8031-D02387E552F6}" type="slidenum">
              <a:rPr lang="en-US" altLang="en-US"/>
              <a:pPr/>
              <a:t>7</a:t>
            </a:fld>
            <a:endParaRPr lang="en-US" altLang="en-US"/>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8C3A29-2BFE-4538-8DAF-41DFE6C97061}" type="slidenum">
              <a:rPr lang="en-US" altLang="en-US"/>
              <a:pPr/>
              <a:t>8</a:t>
            </a:fld>
            <a:endParaRPr lang="en-US" alt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0BED0B-E609-4C5A-9833-E434D1B79AD0}" type="slidenum">
              <a:rPr lang="en-US" altLang="en-US"/>
              <a:pPr/>
              <a:t>9</a:t>
            </a:fld>
            <a:endParaRPr lang="en-US" altLang="en-US"/>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D0E29F-2962-471B-AE17-16D39A88E626}" type="slidenum">
              <a:rPr lang="en-US" altLang="en-US"/>
              <a:pPr/>
              <a:t>10</a:t>
            </a:fld>
            <a:endParaRPr lang="en-US" alt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4FD437-A9C5-4F8F-92BB-2AA49A94DFA5}" type="slidenum">
              <a:rPr lang="en-US" altLang="en-US"/>
              <a:pPr/>
              <a:t>11</a:t>
            </a:fld>
            <a:endParaRPr lang="en-US" alt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EFFBC0-524F-47E0-B9C2-A4ADA7F30758}" type="slidenum">
              <a:rPr lang="en-US" altLang="en-US"/>
              <a:pPr/>
              <a:t>12</a:t>
            </a:fld>
            <a:endParaRPr lang="en-US" alt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46C8D5-CC4A-4A21-86E2-DDAA064F7CDE}" type="slidenum">
              <a:rPr lang="en-US" altLang="en-US"/>
              <a:pPr/>
              <a:t>13</a:t>
            </a:fld>
            <a:endParaRPr lang="en-US" alt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D8E426-8365-4289-A19D-39F4A3EFE7D4}" type="slidenum">
              <a:rPr lang="en-US" altLang="en-US"/>
              <a:pPr/>
              <a:t>14</a:t>
            </a:fld>
            <a:endParaRPr lang="en-US" altLang="en-US"/>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D5B71F-16D9-4301-BC4D-3130371F9AFC}" type="slidenum">
              <a:rPr lang="en-US" altLang="en-US"/>
              <a:pPr/>
              <a:t>15</a:t>
            </a:fld>
            <a:endParaRPr lang="en-US" altLang="en-US"/>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9AEC1E-2D32-424E-86B7-8B02E24DD6C2}" type="slidenum">
              <a:rPr lang="en-US" altLang="en-US"/>
              <a:pPr/>
              <a:t>16</a:t>
            </a:fld>
            <a:endParaRPr lang="en-US" alt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AA9211-7239-4068-ABF2-B9F8D5ACA3BF}" type="slidenum">
              <a:rPr lang="en-US" altLang="en-US"/>
              <a:pPr/>
              <a:t>17</a:t>
            </a:fld>
            <a:endParaRPr lang="en-US" altLang="en-US"/>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D2ED62-AB7B-4441-A14E-2EBDDF4E1710}" type="slidenum">
              <a:rPr lang="en-US" altLang="en-US"/>
              <a:pPr/>
              <a:t>18</a:t>
            </a:fld>
            <a:endParaRPr lang="en-US" altLang="en-US"/>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99FD17-1B47-42C9-87A7-080BB77EE93A}" type="slidenum">
              <a:rPr lang="en-US" altLang="en-US"/>
              <a:pPr/>
              <a:t>19</a:t>
            </a:fld>
            <a:endParaRPr lang="en-US" alt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F6C85E-BD7A-4C4C-9656-A57D46745B80}" type="slidenum">
              <a:rPr lang="en-US" altLang="en-US"/>
              <a:pPr/>
              <a:t>20</a:t>
            </a:fld>
            <a:endParaRPr lang="en-US" alt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0185CC-A6E0-48DD-9492-D96D4D3E45DC}" type="slidenum">
              <a:rPr lang="en-US" altLang="en-US"/>
              <a:pPr/>
              <a:t>21</a:t>
            </a:fld>
            <a:endParaRPr lang="en-US" altLang="en-US"/>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1C5032-4C6A-420A-A63C-B6235703BC51}" type="slidenum">
              <a:rPr lang="en-US" altLang="en-US"/>
              <a:pPr/>
              <a:t>22</a:t>
            </a:fld>
            <a:endParaRPr lang="en-US" alt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4DC39F-57C5-4E25-BCB4-A1B2A5E641B4}" type="slidenum">
              <a:rPr lang="en-US" altLang="en-US"/>
              <a:pPr/>
              <a:t>23</a:t>
            </a:fld>
            <a:endParaRPr lang="en-US" alt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DEF364-7556-48D8-865A-6EAEA95C6C66}" type="slidenum">
              <a:rPr lang="en-US" altLang="en-US"/>
              <a:pPr/>
              <a:t>24</a:t>
            </a:fld>
            <a:endParaRPr lang="en-US" alt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807206-BEDA-41B3-8AEA-CEDDBA14ADD3}" type="slidenum">
              <a:rPr lang="en-US" altLang="en-US"/>
              <a:pPr/>
              <a:t>25</a:t>
            </a:fld>
            <a:endParaRPr lang="en-US" altLang="en-US"/>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AB1A28-BE37-48E8-A263-FEC9A7F8C478}" type="slidenum">
              <a:rPr lang="en-US" altLang="en-US"/>
              <a:pPr/>
              <a:t>26</a:t>
            </a:fld>
            <a:endParaRPr lang="en-US" alt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56F22B-C5AE-4F7D-9504-F9C8A8DC6B0E}" type="slidenum">
              <a:rPr lang="en-US" altLang="en-US"/>
              <a:pPr/>
              <a:t>27</a:t>
            </a:fld>
            <a:endParaRPr lang="en-US" altLang="en-US"/>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4BA509-C2F7-4AE5-ACB5-531D67905236}" type="slidenum">
              <a:rPr lang="en-US" altLang="en-US"/>
              <a:pPr/>
              <a:t>28</a:t>
            </a:fld>
            <a:endParaRPr lang="en-US" altLang="en-US"/>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5426C5-F764-4A03-BD96-CBBAFC7C1D2C}" type="slidenum">
              <a:rPr lang="en-US" altLang="en-US"/>
              <a:pPr/>
              <a:t>29</a:t>
            </a:fld>
            <a:endParaRPr lang="en-US" altLang="en-US"/>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72BEEB-C6C6-49A2-A099-408DE02CDF20}" type="slidenum">
              <a:rPr lang="en-US" altLang="en-US"/>
              <a:pPr/>
              <a:t>30</a:t>
            </a:fld>
            <a:endParaRPr lang="en-US" altLang="en-U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568501-3252-4DD4-99DD-9D83A2C8C57B}" type="slidenum">
              <a:rPr lang="en-US" altLang="en-US"/>
              <a:pPr/>
              <a:t>31</a:t>
            </a:fld>
            <a:endParaRPr lang="en-US" altLang="en-US"/>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73B9B4-93A0-4FB1-940F-FFCD3E179C0A}" type="slidenum">
              <a:rPr lang="en-US" altLang="en-US"/>
              <a:pPr/>
              <a:t>32</a:t>
            </a:fld>
            <a:endParaRPr lang="en-US" altLang="en-US"/>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9BBCD8-3371-4491-BE8E-EDE97F5B1A3E}" type="slidenum">
              <a:rPr lang="en-US" altLang="en-US"/>
              <a:pPr/>
              <a:t>33</a:t>
            </a:fld>
            <a:endParaRPr lang="en-US" altLang="en-US"/>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D1998F55-F7FD-4EF8-9908-F065A228FF5C}" type="slidenum">
              <a:rPr lang="en-US" altLang="en-US"/>
              <a:pPr/>
              <a:t>‹#›</a:t>
            </a:fld>
            <a:endParaRPr lang="en-US" altLang="en-US"/>
          </a:p>
        </p:txBody>
      </p:sp>
    </p:spTree>
    <p:extLst>
      <p:ext uri="{BB962C8B-B14F-4D97-AF65-F5344CB8AC3E}">
        <p14:creationId xmlns:p14="http://schemas.microsoft.com/office/powerpoint/2010/main" val="2216876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B67B98E9-7985-4E19-ACD1-CD1E72E7E1BA}" type="slidenum">
              <a:rPr lang="en-US" altLang="en-US"/>
              <a:pPr/>
              <a:t>‹#›</a:t>
            </a:fld>
            <a:endParaRPr lang="en-US" altLang="en-US"/>
          </a:p>
        </p:txBody>
      </p:sp>
    </p:spTree>
    <p:extLst>
      <p:ext uri="{BB962C8B-B14F-4D97-AF65-F5344CB8AC3E}">
        <p14:creationId xmlns:p14="http://schemas.microsoft.com/office/powerpoint/2010/main" val="995957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C0A0AAE5-BE6D-4C81-BAF2-2DE2E1BE9B0F}" type="slidenum">
              <a:rPr lang="en-US" altLang="en-US"/>
              <a:pPr/>
              <a:t>‹#›</a:t>
            </a:fld>
            <a:endParaRPr lang="en-US" altLang="en-US"/>
          </a:p>
        </p:txBody>
      </p:sp>
    </p:spTree>
    <p:extLst>
      <p:ext uri="{BB962C8B-B14F-4D97-AF65-F5344CB8AC3E}">
        <p14:creationId xmlns:p14="http://schemas.microsoft.com/office/powerpoint/2010/main" val="26528395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4B3979B6-BA1A-44AF-8239-31AD918DCF46}" type="slidenum">
              <a:rPr lang="en-US" altLang="en-US"/>
              <a:pPr/>
              <a:t>‹#›</a:t>
            </a:fld>
            <a:endParaRPr lang="en-US" altLang="en-US"/>
          </a:p>
        </p:txBody>
      </p:sp>
    </p:spTree>
    <p:extLst>
      <p:ext uri="{BB962C8B-B14F-4D97-AF65-F5344CB8AC3E}">
        <p14:creationId xmlns:p14="http://schemas.microsoft.com/office/powerpoint/2010/main" val="2516315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576D2151-661C-47B7-9BC0-09064D739255}" type="slidenum">
              <a:rPr lang="en-US" altLang="en-US"/>
              <a:pPr/>
              <a:t>‹#›</a:t>
            </a:fld>
            <a:endParaRPr lang="en-US" altLang="en-US"/>
          </a:p>
        </p:txBody>
      </p:sp>
    </p:spTree>
    <p:extLst>
      <p:ext uri="{BB962C8B-B14F-4D97-AF65-F5344CB8AC3E}">
        <p14:creationId xmlns:p14="http://schemas.microsoft.com/office/powerpoint/2010/main" val="15391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99A989AC-3A6A-4C01-9812-0F9D9779649B}" type="slidenum">
              <a:rPr lang="en-US" altLang="en-US"/>
              <a:pPr/>
              <a:t>‹#›</a:t>
            </a:fld>
            <a:endParaRPr lang="en-US" altLang="en-US"/>
          </a:p>
        </p:txBody>
      </p:sp>
    </p:spTree>
    <p:extLst>
      <p:ext uri="{BB962C8B-B14F-4D97-AF65-F5344CB8AC3E}">
        <p14:creationId xmlns:p14="http://schemas.microsoft.com/office/powerpoint/2010/main" val="912653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10423562-BF42-495C-9C35-8FF12BB8E156}" type="slidenum">
              <a:rPr lang="en-US" altLang="en-US"/>
              <a:pPr/>
              <a:t>‹#›</a:t>
            </a:fld>
            <a:endParaRPr lang="en-US" altLang="en-US"/>
          </a:p>
        </p:txBody>
      </p:sp>
    </p:spTree>
    <p:extLst>
      <p:ext uri="{BB962C8B-B14F-4D97-AF65-F5344CB8AC3E}">
        <p14:creationId xmlns:p14="http://schemas.microsoft.com/office/powerpoint/2010/main" val="1542323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1C13A772-82DF-44E2-8FBD-682FECA0ECAB}" type="slidenum">
              <a:rPr lang="en-US" altLang="en-US"/>
              <a:pPr/>
              <a:t>‹#›</a:t>
            </a:fld>
            <a:endParaRPr lang="en-US" altLang="en-US"/>
          </a:p>
        </p:txBody>
      </p:sp>
    </p:spTree>
    <p:extLst>
      <p:ext uri="{BB962C8B-B14F-4D97-AF65-F5344CB8AC3E}">
        <p14:creationId xmlns:p14="http://schemas.microsoft.com/office/powerpoint/2010/main" val="25371009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50BB8439-E07D-44CD-B022-ED433F7F6C6C}" type="slidenum">
              <a:rPr lang="en-US" altLang="en-US"/>
              <a:pPr/>
              <a:t>‹#›</a:t>
            </a:fld>
            <a:endParaRPr lang="en-US" altLang="en-US"/>
          </a:p>
        </p:txBody>
      </p:sp>
    </p:spTree>
    <p:extLst>
      <p:ext uri="{BB962C8B-B14F-4D97-AF65-F5344CB8AC3E}">
        <p14:creationId xmlns:p14="http://schemas.microsoft.com/office/powerpoint/2010/main" val="2842906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50953D5C-077A-4D04-A537-8AD8DD406F2B}" type="slidenum">
              <a:rPr lang="en-US" altLang="en-US"/>
              <a:pPr/>
              <a:t>‹#›</a:t>
            </a:fld>
            <a:endParaRPr lang="en-US" altLang="en-US"/>
          </a:p>
        </p:txBody>
      </p:sp>
    </p:spTree>
    <p:extLst>
      <p:ext uri="{BB962C8B-B14F-4D97-AF65-F5344CB8AC3E}">
        <p14:creationId xmlns:p14="http://schemas.microsoft.com/office/powerpoint/2010/main" val="2379497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4A94DB6F-C203-48D3-80A0-068883FE00C1}" type="slidenum">
              <a:rPr lang="en-US" altLang="en-US"/>
              <a:pPr/>
              <a:t>‹#›</a:t>
            </a:fld>
            <a:endParaRPr lang="en-US" altLang="en-US"/>
          </a:p>
        </p:txBody>
      </p:sp>
    </p:spTree>
    <p:extLst>
      <p:ext uri="{BB962C8B-B14F-4D97-AF65-F5344CB8AC3E}">
        <p14:creationId xmlns:p14="http://schemas.microsoft.com/office/powerpoint/2010/main" val="2228010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uz" altLang="en-US" smtClean="0"/>
              <a:t>Asosiy sarlavha uslubini tahrirlash uchun bosing</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uz" altLang="en-US" smtClean="0"/>
              <a:t>Asosiy matn uslublarini tahrirlash uchun bosing</a:t>
            </a:r>
          </a:p>
          <a:p>
            <a:pPr lvl="1"/>
            <a:r>
              <a:rPr lang="uz" altLang="en-US" smtClean="0"/>
              <a:t>Ikkinchi daraja</a:t>
            </a:r>
          </a:p>
          <a:p>
            <a:pPr lvl="2"/>
            <a:r>
              <a:rPr lang="uz" altLang="en-US" smtClean="0"/>
              <a:t>Uchinchi daraja</a:t>
            </a:r>
          </a:p>
          <a:p>
            <a:pPr lvl="3"/>
            <a:r>
              <a:rPr lang="uz" altLang="en-US" smtClean="0"/>
              <a:t>To'rtinchi daraja</a:t>
            </a:r>
          </a:p>
          <a:p>
            <a:pPr lvl="4"/>
            <a:r>
              <a:rPr lang="uz" altLang="en-US" smtClean="0"/>
              <a:t>Beshinchi daraja</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A2E1742-CC6B-4CB1-9049-4B0B054687F6}"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6.wmf"/></Relationships>
</file>

<file path=ppt/slides/_rels/slide19.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8.wmf"/></Relationships>
</file>

<file path=ppt/slides/_rels/slide2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0.wmf"/></Relationships>
</file>

<file path=ppt/slides/_rels/slide21.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31.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5904656" cy="1470025"/>
          </a:xfrm>
        </p:spPr>
        <p:txBody>
          <a:bodyPr>
            <a:normAutofit fontScale="90000"/>
          </a:bodyPr>
          <a:lstStyle/>
          <a:p>
            <a:r>
              <a:rPr lang="en-US" sz="4400" b="1" dirty="0" smtClean="0"/>
              <a:t>Mexatron </a:t>
            </a:r>
            <a:r>
              <a:rPr lang="en-US" sz="4400" b="1" dirty="0" err="1" smtClean="0"/>
              <a:t>tizimlar</a:t>
            </a:r>
            <a:r>
              <a:rPr lang="en-US" sz="4400" b="1" dirty="0" smtClean="0"/>
              <a:t> uchun</a:t>
            </a:r>
            <a:br>
              <a:rPr lang="en-US" sz="4400" b="1" dirty="0" smtClean="0"/>
            </a:br>
            <a:r>
              <a:rPr lang="en-US" sz="4400" b="1" dirty="0" smtClean="0"/>
              <a:t>Elektronika</a:t>
            </a:r>
            <a:endParaRPr lang="ru-RU" sz="4400" b="1" dirty="0"/>
          </a:p>
        </p:txBody>
      </p:sp>
      <p:sp>
        <p:nvSpPr>
          <p:cNvPr id="4" name="TextBox 3"/>
          <p:cNvSpPr txBox="1"/>
          <p:nvPr/>
        </p:nvSpPr>
        <p:spPr>
          <a:xfrm>
            <a:off x="2699792" y="5454134"/>
            <a:ext cx="4507003" cy="461665"/>
          </a:xfrm>
          <a:prstGeom prst="rect">
            <a:avLst/>
          </a:prstGeom>
          <a:noFill/>
        </p:spPr>
        <p:txBody>
          <a:bodyPr wrap="none" rtlCol="0">
            <a:spAutoFit/>
          </a:bodyPr>
          <a:lstStyle/>
          <a:p>
            <a:r>
              <a:rPr lang="en-US" smtClean="0"/>
              <a:t>Ma’ruzachi</a:t>
            </a:r>
            <a:r>
              <a:rPr lang="en-US" dirty="0" smtClean="0"/>
              <a:t>: Eraliev Asrorbek, MD</a:t>
            </a:r>
            <a:endParaRPr lang="ru-RU" dirty="0"/>
          </a:p>
        </p:txBody>
      </p:sp>
      <p:sp>
        <p:nvSpPr>
          <p:cNvPr id="9" name="Subtitle 8"/>
          <p:cNvSpPr>
            <a:spLocks noGrp="1"/>
          </p:cNvSpPr>
          <p:nvPr>
            <p:ph type="subTitle" idx="1"/>
          </p:nvPr>
        </p:nvSpPr>
        <p:spPr/>
        <p:txBody>
          <a:bodyPr/>
          <a:lstStyle/>
          <a:p>
            <a:r>
              <a:rPr lang="en-US" dirty="0" smtClean="0"/>
              <a:t> </a:t>
            </a:r>
            <a:endParaRPr lang="en-US" dirty="0"/>
          </a:p>
        </p:txBody>
      </p:sp>
      <p:sp>
        <p:nvSpPr>
          <p:cNvPr id="10" name="Подзаголовок 2"/>
          <p:cNvSpPr txBox="1">
            <a:spLocks/>
          </p:cNvSpPr>
          <p:nvPr/>
        </p:nvSpPr>
        <p:spPr>
          <a:xfrm>
            <a:off x="609600" y="2053866"/>
            <a:ext cx="7924800" cy="309634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US" dirty="0" smtClean="0"/>
          </a:p>
          <a:p>
            <a:r>
              <a:rPr lang="en-US" dirty="0" err="1" smtClean="0"/>
              <a:t>Ma’ruza</a:t>
            </a:r>
            <a:r>
              <a:rPr lang="en-US" dirty="0" smtClean="0"/>
              <a:t> 11</a:t>
            </a:r>
          </a:p>
          <a:p>
            <a:endParaRPr lang="en-US" dirty="0" smtClean="0"/>
          </a:p>
          <a:p>
            <a:r>
              <a:rPr lang="en-US" sz="3900" dirty="0" err="1" smtClean="0"/>
              <a:t>Dasturlanuvchi</a:t>
            </a:r>
            <a:r>
              <a:rPr lang="en-US" sz="3900" dirty="0" smtClean="0"/>
              <a:t> </a:t>
            </a:r>
            <a:r>
              <a:rPr lang="en-US" sz="3900" dirty="0" err="1" smtClean="0"/>
              <a:t>Mantiqiy</a:t>
            </a:r>
            <a:r>
              <a:rPr lang="en-US" sz="3900" dirty="0" smtClean="0"/>
              <a:t> </a:t>
            </a:r>
            <a:r>
              <a:rPr lang="en-US" sz="3900" dirty="0" err="1" smtClean="0"/>
              <a:t>Kontrollerlar</a:t>
            </a:r>
            <a:endParaRPr lang="en-US" sz="3900" dirty="0"/>
          </a:p>
          <a:p>
            <a:r>
              <a:rPr lang="en-US" sz="3900" dirty="0" smtClean="0"/>
              <a:t>(Programmable Logic Controllers)</a:t>
            </a:r>
          </a:p>
        </p:txBody>
      </p:sp>
    </p:spTree>
    <p:extLst>
      <p:ext uri="{BB962C8B-B14F-4D97-AF65-F5344CB8AC3E}">
        <p14:creationId xmlns:p14="http://schemas.microsoft.com/office/powerpoint/2010/main" val="36275762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6059016" cy="1143000"/>
          </a:xfrm>
        </p:spPr>
        <p:txBody>
          <a:bodyPr>
            <a:normAutofit/>
          </a:bodyPr>
          <a:lstStyle/>
          <a:p>
            <a:r>
              <a:rPr lang="en-US" dirty="0" smtClean="0"/>
              <a:t>REJA</a:t>
            </a:r>
            <a:endParaRPr lang="en-US" dirty="0"/>
          </a:p>
        </p:txBody>
      </p:sp>
      <p:sp>
        <p:nvSpPr>
          <p:cNvPr id="3" name="Объект 2"/>
          <p:cNvSpPr>
            <a:spLocks noGrp="1"/>
          </p:cNvSpPr>
          <p:nvPr>
            <p:ph idx="1"/>
          </p:nvPr>
        </p:nvSpPr>
        <p:spPr>
          <a:xfrm>
            <a:off x="457200" y="1219200"/>
            <a:ext cx="8424936" cy="5029200"/>
          </a:xfrm>
        </p:spPr>
        <p:txBody>
          <a:bodyPr>
            <a:noAutofit/>
          </a:bodyPr>
          <a:lstStyle/>
          <a:p>
            <a:pPr lvl="1">
              <a:buFont typeface="Arial" panose="020B0604020202020204" pitchFamily="34" charset="0"/>
              <a:buChar char="•"/>
            </a:pPr>
            <a:r>
              <a:rPr lang="en-US" sz="1400" dirty="0" err="1" smtClean="0"/>
              <a:t>Nazorat</a:t>
            </a:r>
            <a:r>
              <a:rPr lang="en-US" sz="1400" dirty="0" smtClean="0"/>
              <a:t> </a:t>
            </a:r>
            <a:r>
              <a:rPr lang="en-US" sz="1400" dirty="0" err="1" smtClean="0"/>
              <a:t>turlari</a:t>
            </a:r>
            <a:endParaRPr lang="en-US" sz="1400" dirty="0" smtClean="0"/>
          </a:p>
          <a:p>
            <a:pPr lvl="1">
              <a:buFont typeface="Arial" panose="020B0604020202020204" pitchFamily="34" charset="0"/>
              <a:buChar char="•"/>
            </a:pPr>
            <a:r>
              <a:rPr lang="en-US" sz="1400" dirty="0" err="1" smtClean="0"/>
              <a:t>Maqsadlar</a:t>
            </a:r>
            <a:endParaRPr lang="en-US" sz="1400" dirty="0" smtClean="0"/>
          </a:p>
          <a:p>
            <a:pPr lvl="1">
              <a:buFont typeface="Arial" panose="020B0604020202020204" pitchFamily="34" charset="0"/>
              <a:buChar char="•"/>
            </a:pPr>
            <a:r>
              <a:rPr lang="en-US" sz="1400" dirty="0" err="1" smtClean="0"/>
              <a:t>Mantiqiy</a:t>
            </a:r>
            <a:r>
              <a:rPr lang="en-US" sz="1400" dirty="0" smtClean="0"/>
              <a:t> </a:t>
            </a:r>
            <a:r>
              <a:rPr lang="en-US" sz="1400" dirty="0" err="1" smtClean="0"/>
              <a:t>kontrollerlarning</a:t>
            </a:r>
            <a:r>
              <a:rPr lang="en-US" sz="1400" dirty="0" smtClean="0"/>
              <a:t> (PLC) MAQSADI</a:t>
            </a:r>
          </a:p>
          <a:p>
            <a:pPr lvl="1">
              <a:buFont typeface="Arial" panose="020B0604020202020204" pitchFamily="34" charset="0"/>
              <a:buChar char="•"/>
            </a:pPr>
            <a:r>
              <a:rPr lang="en-US" sz="1400" dirty="0" err="1" smtClean="0"/>
              <a:t>Boshqaruvchilarning</a:t>
            </a:r>
            <a:r>
              <a:rPr lang="en-US" sz="1400" dirty="0" smtClean="0"/>
              <a:t> </a:t>
            </a:r>
            <a:r>
              <a:rPr lang="en-US" sz="1400" dirty="0" err="1" smtClean="0"/>
              <a:t>funksiyalari</a:t>
            </a:r>
            <a:endParaRPr lang="en-US" sz="1400" dirty="0" smtClean="0"/>
          </a:p>
          <a:p>
            <a:pPr lvl="1">
              <a:buFont typeface="Arial" panose="020B0604020202020204" pitchFamily="34" charset="0"/>
              <a:buChar char="•"/>
            </a:pPr>
            <a:r>
              <a:rPr lang="en-US" sz="1400" dirty="0" err="1" smtClean="0"/>
              <a:t>Nazorat</a:t>
            </a:r>
            <a:r>
              <a:rPr lang="en-US" sz="1400" dirty="0" smtClean="0"/>
              <a:t> </a:t>
            </a:r>
            <a:r>
              <a:rPr lang="en-US" sz="1400" dirty="0" err="1" smtClean="0"/>
              <a:t>qurilmalari</a:t>
            </a:r>
            <a:endParaRPr lang="en-US" sz="1400" dirty="0" smtClean="0"/>
          </a:p>
          <a:p>
            <a:pPr lvl="1">
              <a:buFont typeface="Arial" panose="020B0604020202020204" pitchFamily="34" charset="0"/>
              <a:buChar char="•"/>
            </a:pPr>
            <a:r>
              <a:rPr lang="en-US" sz="1400" dirty="0" err="1" smtClean="0"/>
              <a:t>Dasturlanuvchi</a:t>
            </a:r>
            <a:r>
              <a:rPr lang="en-US" sz="1400" dirty="0" smtClean="0"/>
              <a:t> </a:t>
            </a:r>
            <a:r>
              <a:rPr lang="en-US" sz="1400" dirty="0" err="1" smtClean="0"/>
              <a:t>mantiqiy</a:t>
            </a:r>
            <a:r>
              <a:rPr lang="en-US" sz="1400" dirty="0" smtClean="0"/>
              <a:t> </a:t>
            </a:r>
            <a:r>
              <a:rPr lang="en-US" sz="1400" dirty="0" err="1" smtClean="0"/>
              <a:t>kontroller</a:t>
            </a:r>
            <a:endParaRPr lang="en-US" sz="1400" dirty="0" smtClean="0"/>
          </a:p>
          <a:p>
            <a:pPr lvl="1">
              <a:buFont typeface="Arial" panose="020B0604020202020204" pitchFamily="34" charset="0"/>
              <a:buChar char="•"/>
            </a:pPr>
            <a:r>
              <a:rPr lang="en-US" sz="1400" dirty="0" err="1" smtClean="0"/>
              <a:t>Sotuvchilar</a:t>
            </a:r>
            <a:endParaRPr lang="en-US" sz="1400" dirty="0" smtClean="0"/>
          </a:p>
          <a:p>
            <a:pPr lvl="1">
              <a:buFont typeface="Arial" panose="020B0604020202020204" pitchFamily="34" charset="0"/>
              <a:buChar char="•"/>
            </a:pPr>
            <a:r>
              <a:rPr lang="en-US" sz="1400" dirty="0" smtClean="0"/>
              <a:t>PLC </a:t>
            </a:r>
            <a:r>
              <a:rPr lang="en-US" sz="1400" dirty="0" err="1" smtClean="0"/>
              <a:t>konfiguratsiyasi</a:t>
            </a:r>
            <a:endParaRPr lang="en-US" sz="1400" dirty="0" smtClean="0"/>
          </a:p>
          <a:p>
            <a:pPr lvl="1">
              <a:buFont typeface="Arial" panose="020B0604020202020204" pitchFamily="34" charset="0"/>
              <a:buChar char="•"/>
            </a:pPr>
            <a:r>
              <a:rPr lang="en-US" sz="1400" dirty="0" smtClean="0"/>
              <a:t>PLC </a:t>
            </a:r>
            <a:r>
              <a:rPr lang="en-US" sz="1400" dirty="0" err="1" smtClean="0"/>
              <a:t>qanday</a:t>
            </a:r>
            <a:r>
              <a:rPr lang="en-US" sz="1400" dirty="0" smtClean="0"/>
              <a:t> </a:t>
            </a:r>
            <a:r>
              <a:rPr lang="en-US" sz="1400" dirty="0" err="1" smtClean="0"/>
              <a:t>qurilmalar</a:t>
            </a:r>
            <a:r>
              <a:rPr lang="en-US" sz="1400" dirty="0" smtClean="0"/>
              <a:t> </a:t>
            </a:r>
            <a:r>
              <a:rPr lang="en-US" sz="1400" dirty="0" err="1" smtClean="0"/>
              <a:t>bilan</a:t>
            </a:r>
            <a:r>
              <a:rPr lang="en-US" sz="1400" dirty="0" smtClean="0"/>
              <a:t> </a:t>
            </a:r>
            <a:r>
              <a:rPr lang="en-US" sz="1400" dirty="0" err="1" smtClean="0"/>
              <a:t>o'zaro</a:t>
            </a:r>
            <a:r>
              <a:rPr lang="en-US" sz="1400" dirty="0" smtClean="0"/>
              <a:t> </a:t>
            </a:r>
            <a:r>
              <a:rPr lang="en-US" sz="1400" dirty="0" err="1" smtClean="0"/>
              <a:t>ishlaydi</a:t>
            </a:r>
            <a:r>
              <a:rPr lang="en-US" sz="1400" dirty="0" smtClean="0"/>
              <a:t>?</a:t>
            </a:r>
          </a:p>
          <a:p>
            <a:pPr lvl="1">
              <a:buFont typeface="Arial" panose="020B0604020202020204" pitchFamily="34" charset="0"/>
              <a:buChar char="•"/>
            </a:pPr>
            <a:r>
              <a:rPr lang="en-US" sz="1400" dirty="0" err="1" smtClean="0"/>
              <a:t>Kalitlar</a:t>
            </a:r>
            <a:endParaRPr lang="en-US" sz="1400" dirty="0" smtClean="0"/>
          </a:p>
          <a:p>
            <a:pPr lvl="1">
              <a:buFont typeface="Arial" panose="020B0604020202020204" pitchFamily="34" charset="0"/>
              <a:buChar char="•"/>
            </a:pPr>
            <a:r>
              <a:rPr lang="en-US" sz="1400" dirty="0" err="1" smtClean="0"/>
              <a:t>Shartlar</a:t>
            </a:r>
            <a:endParaRPr lang="en-US" sz="1400" dirty="0" smtClean="0"/>
          </a:p>
          <a:p>
            <a:pPr lvl="1">
              <a:buFont typeface="Arial" panose="020B0604020202020204" pitchFamily="34" charset="0"/>
              <a:buChar char="•"/>
            </a:pPr>
            <a:r>
              <a:rPr lang="en-US" sz="1400" dirty="0" err="1" smtClean="0"/>
              <a:t>Kalitlar</a:t>
            </a:r>
            <a:r>
              <a:rPr lang="en-US" sz="1400" dirty="0" smtClean="0"/>
              <a:t> </a:t>
            </a:r>
            <a:r>
              <a:rPr lang="en-US" sz="1400" dirty="0" err="1" smtClean="0"/>
              <a:t>turlari</a:t>
            </a:r>
            <a:endParaRPr lang="en-US" sz="1400" dirty="0" smtClean="0"/>
          </a:p>
          <a:p>
            <a:pPr lvl="1">
              <a:buFont typeface="Arial" panose="020B0604020202020204" pitchFamily="34" charset="0"/>
              <a:buChar char="•"/>
            </a:pPr>
            <a:r>
              <a:rPr lang="en-US" sz="1400" dirty="0" err="1" smtClean="0"/>
              <a:t>Relelar</a:t>
            </a:r>
            <a:endParaRPr lang="en-US" sz="1400" dirty="0" smtClean="0"/>
          </a:p>
          <a:p>
            <a:pPr lvl="1">
              <a:buFont typeface="Arial" panose="020B0604020202020204" pitchFamily="34" charset="0"/>
              <a:buChar char="•"/>
            </a:pPr>
            <a:r>
              <a:rPr lang="en-US" sz="1400" dirty="0" smtClean="0"/>
              <a:t>Counter (</a:t>
            </a:r>
            <a:r>
              <a:rPr lang="en-US" sz="1400" dirty="0" err="1" smtClean="0"/>
              <a:t>xisoblagich</a:t>
            </a:r>
            <a:r>
              <a:rPr lang="en-US" sz="1400" dirty="0" smtClean="0"/>
              <a:t>)</a:t>
            </a:r>
          </a:p>
          <a:p>
            <a:pPr lvl="1">
              <a:buFont typeface="Arial" panose="020B0604020202020204" pitchFamily="34" charset="0"/>
              <a:buChar char="•"/>
            </a:pPr>
            <a:r>
              <a:rPr lang="en-US" sz="1400" dirty="0" err="1" smtClean="0"/>
              <a:t>Taymer</a:t>
            </a:r>
            <a:endParaRPr lang="en-US" sz="1400" dirty="0" smtClean="0"/>
          </a:p>
          <a:p>
            <a:pPr lvl="1">
              <a:buFont typeface="Arial" panose="020B0604020202020204" pitchFamily="34" charset="0"/>
              <a:buChar char="•"/>
            </a:pPr>
            <a:r>
              <a:rPr lang="en-US" sz="1400" dirty="0" err="1" smtClean="0"/>
              <a:t>Rele</a:t>
            </a:r>
            <a:r>
              <a:rPr lang="en-US" sz="1400" dirty="0" smtClean="0"/>
              <a:t> </a:t>
            </a:r>
            <a:r>
              <a:rPr lang="en-US" sz="1400" dirty="0" err="1" smtClean="0"/>
              <a:t>mantig'i</a:t>
            </a:r>
            <a:endParaRPr lang="en-US" sz="1400" dirty="0" smtClean="0"/>
          </a:p>
          <a:p>
            <a:pPr lvl="1">
              <a:buFont typeface="Arial" panose="020B0604020202020204" pitchFamily="34" charset="0"/>
              <a:buChar char="•"/>
            </a:pPr>
            <a:r>
              <a:rPr lang="en-US" sz="1400" dirty="0" smtClean="0"/>
              <a:t>PLC </a:t>
            </a:r>
            <a:r>
              <a:rPr lang="en-US" sz="1400" dirty="0" err="1" smtClean="0"/>
              <a:t>arxitekturasi</a:t>
            </a:r>
            <a:endParaRPr lang="en-US" sz="1400" dirty="0" smtClean="0"/>
          </a:p>
          <a:p>
            <a:pPr lvl="1">
              <a:buFont typeface="Arial" panose="020B0604020202020204" pitchFamily="34" charset="0"/>
              <a:buChar char="•"/>
            </a:pPr>
            <a:r>
              <a:rPr lang="en-US" sz="1400" dirty="0" smtClean="0"/>
              <a:t>PLC </a:t>
            </a:r>
            <a:r>
              <a:rPr lang="en-US" sz="1400" dirty="0" err="1" smtClean="0"/>
              <a:t>komponentlari</a:t>
            </a:r>
            <a:endParaRPr lang="en-US" sz="1400" dirty="0" smtClean="0"/>
          </a:p>
          <a:p>
            <a:pPr lvl="1">
              <a:buFont typeface="Arial" panose="020B0604020202020204" pitchFamily="34" charset="0"/>
              <a:buChar char="•"/>
            </a:pPr>
            <a:r>
              <a:rPr lang="en-US" sz="1400" dirty="0" smtClean="0"/>
              <a:t>Narvon </a:t>
            </a:r>
            <a:r>
              <a:rPr lang="en-US" sz="1400" dirty="0" err="1" smtClean="0"/>
              <a:t>diagrammasi</a:t>
            </a:r>
            <a:r>
              <a:rPr lang="en-US" sz="1400" dirty="0" smtClean="0"/>
              <a:t> </a:t>
            </a:r>
            <a:r>
              <a:rPr lang="en-US" sz="1400" dirty="0" err="1" smtClean="0"/>
              <a:t>va</a:t>
            </a:r>
            <a:r>
              <a:rPr lang="en-US" sz="1400" dirty="0" smtClean="0"/>
              <a:t> </a:t>
            </a:r>
            <a:r>
              <a:rPr lang="en-US" sz="1400" dirty="0" err="1" smtClean="0"/>
              <a:t>elementlari</a:t>
            </a:r>
            <a:endParaRPr lang="en-US" sz="1400" dirty="0" smtClean="0"/>
          </a:p>
          <a:p>
            <a:pPr lvl="1">
              <a:buFont typeface="Arial" panose="020B0604020202020204" pitchFamily="34" charset="0"/>
              <a:buChar char="•"/>
            </a:pPr>
            <a:r>
              <a:rPr lang="en-US" sz="1400" dirty="0" smtClean="0"/>
              <a:t>PLC </a:t>
            </a:r>
            <a:r>
              <a:rPr lang="en-US" sz="1400" dirty="0" err="1" smtClean="0"/>
              <a:t>ni</a:t>
            </a:r>
            <a:r>
              <a:rPr lang="en-US" sz="1400" dirty="0" smtClean="0"/>
              <a:t> </a:t>
            </a:r>
            <a:r>
              <a:rPr lang="en-US" sz="1400" dirty="0" err="1" smtClean="0"/>
              <a:t>dasturlash</a:t>
            </a:r>
            <a:endParaRPr lang="en-US" sz="1400" dirty="0" smtClean="0"/>
          </a:p>
          <a:p>
            <a:pPr lvl="1">
              <a:buFont typeface="Arial" panose="020B0604020202020204" pitchFamily="34" charset="0"/>
              <a:buChar char="•"/>
            </a:pPr>
            <a:r>
              <a:rPr lang="en-US" sz="1400" dirty="0" err="1" smtClean="0"/>
              <a:t>Xulosa</a:t>
            </a:r>
            <a:endParaRPr lang="en-US" sz="1400" dirty="0" smtClean="0"/>
          </a:p>
          <a:p>
            <a:pPr lvl="1">
              <a:buFont typeface="Arial" panose="020B0604020202020204" pitchFamily="34" charset="0"/>
              <a:buChar char="•"/>
            </a:pPr>
            <a:endParaRPr lang="en-US" sz="1400" dirty="0" smtClean="0"/>
          </a:p>
          <a:p>
            <a:pPr lvl="1">
              <a:buFont typeface="Arial" panose="020B0604020202020204" pitchFamily="34" charset="0"/>
              <a:buChar char="•"/>
            </a:pPr>
            <a:endParaRPr lang="en-US" sz="1400" dirty="0" smtClean="0"/>
          </a:p>
          <a:p>
            <a:pPr lvl="1">
              <a:buFont typeface="Arial" panose="020B0604020202020204" pitchFamily="34" charset="0"/>
              <a:buChar char="•"/>
            </a:pPr>
            <a:endParaRPr lang="en-US" sz="1400" dirty="0" err="1"/>
          </a:p>
        </p:txBody>
      </p:sp>
    </p:spTree>
    <p:extLst>
      <p:ext uri="{BB962C8B-B14F-4D97-AF65-F5344CB8AC3E}">
        <p14:creationId xmlns:p14="http://schemas.microsoft.com/office/powerpoint/2010/main" val="30113406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uz" altLang="en-US" sz="4800" dirty="0">
                <a:solidFill>
                  <a:schemeClr val="tx1"/>
                </a:solidFill>
              </a:rPr>
              <a:t>Nazorat turlari</a:t>
            </a:r>
          </a:p>
        </p:txBody>
      </p:sp>
      <p:sp>
        <p:nvSpPr>
          <p:cNvPr id="62467" name="Rectangle 3"/>
          <p:cNvSpPr>
            <a:spLocks noGrp="1" noChangeArrowheads="1"/>
          </p:cNvSpPr>
          <p:nvPr>
            <p:ph type="body" idx="1"/>
          </p:nvPr>
        </p:nvSpPr>
        <p:spPr/>
        <p:txBody>
          <a:bodyPr/>
          <a:lstStyle/>
          <a:p>
            <a:r>
              <a:rPr lang="uz" altLang="en-US" dirty="0"/>
              <a:t>Vaqtinchalik -- vaqtga asoslangan boshqaruv</a:t>
            </a:r>
          </a:p>
          <a:p>
            <a:r>
              <a:rPr lang="en-US" altLang="en-US" dirty="0" err="1" smtClean="0"/>
              <a:t>Holat</a:t>
            </a:r>
            <a:r>
              <a:rPr lang="uz" altLang="en-US" dirty="0" smtClean="0"/>
              <a:t> </a:t>
            </a:r>
            <a:r>
              <a:rPr lang="uz" altLang="en-US" dirty="0"/>
              <a:t>-- </a:t>
            </a:r>
            <a:r>
              <a:rPr lang="en-US" altLang="en-US" dirty="0" err="1" smtClean="0"/>
              <a:t>holat</a:t>
            </a:r>
            <a:r>
              <a:rPr lang="uz" altLang="en-US" dirty="0" smtClean="0"/>
              <a:t> </a:t>
            </a:r>
            <a:r>
              <a:rPr lang="uz" altLang="en-US" dirty="0"/>
              <a:t>darajasiga asoslangan nazorat</a:t>
            </a:r>
          </a:p>
          <a:p>
            <a:r>
              <a:rPr lang="uz" altLang="en-US" dirty="0"/>
              <a:t>Gibrid - ham vaqtinchalik, ham </a:t>
            </a:r>
            <a:r>
              <a:rPr lang="en-US" altLang="en-US" dirty="0" err="1" smtClean="0"/>
              <a:t>holat</a:t>
            </a:r>
            <a:endParaRPr lang="uz"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1026"/>
          <p:cNvSpPr>
            <a:spLocks noGrp="1" noChangeArrowheads="1"/>
          </p:cNvSpPr>
          <p:nvPr>
            <p:ph type="title"/>
          </p:nvPr>
        </p:nvSpPr>
        <p:spPr/>
        <p:txBody>
          <a:bodyPr/>
          <a:lstStyle/>
          <a:p>
            <a:r>
              <a:rPr lang="uz" altLang="en-US" dirty="0"/>
              <a:t>Maqsadlar</a:t>
            </a:r>
          </a:p>
        </p:txBody>
      </p:sp>
      <p:sp>
        <p:nvSpPr>
          <p:cNvPr id="54275" name="Rectangle 1027"/>
          <p:cNvSpPr>
            <a:spLocks noGrp="1" noChangeArrowheads="1"/>
          </p:cNvSpPr>
          <p:nvPr>
            <p:ph type="body" idx="1"/>
          </p:nvPr>
        </p:nvSpPr>
        <p:spPr/>
        <p:txBody>
          <a:bodyPr/>
          <a:lstStyle/>
          <a:p>
            <a:pPr>
              <a:lnSpc>
                <a:spcPct val="90000"/>
              </a:lnSpc>
            </a:pPr>
            <a:r>
              <a:rPr lang="uz" altLang="en-US"/>
              <a:t>PLC ning asosiy komponentlarini aniqlash</a:t>
            </a:r>
          </a:p>
          <a:p>
            <a:pPr>
              <a:lnSpc>
                <a:spcPct val="90000"/>
              </a:lnSpc>
            </a:pPr>
            <a:r>
              <a:rPr lang="uz" altLang="en-US"/>
              <a:t>PLC asosidagi boshqaruvni ishlab chiqarish tizimiga qo'llash</a:t>
            </a:r>
            <a:endParaRPr lang="en-US" altLang="en-US" b="1"/>
          </a:p>
          <a:p>
            <a:pPr>
              <a:lnSpc>
                <a:spcPct val="90000"/>
              </a:lnSpc>
            </a:pPr>
            <a:r>
              <a:rPr lang="uz" altLang="en-US"/>
              <a:t>PLC boshqaruv tizimini joriy qilish uchun zarur bo'lgan asboblarni aniqlash</a:t>
            </a:r>
          </a:p>
          <a:p>
            <a:pPr>
              <a:lnSpc>
                <a:spcPct val="90000"/>
              </a:lnSpc>
            </a:pPr>
            <a:r>
              <a:rPr lang="uz" altLang="en-US">
                <a:solidFill>
                  <a:srgbClr val="CC3300"/>
                </a:solidFill>
              </a:rPr>
              <a:t>PLC dasturlash uchun</a:t>
            </a:r>
          </a:p>
          <a:p>
            <a:pPr>
              <a:lnSpc>
                <a:spcPct val="90000"/>
              </a:lnSpc>
            </a:pPr>
            <a:r>
              <a:rPr lang="uz" altLang="en-US">
                <a:solidFill>
                  <a:schemeClr val="accent2"/>
                </a:solidFill>
              </a:rPr>
              <a:t>PLC boshqaruv dasturi va apparatini amalga oshirish uchun</a:t>
            </a: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anim calcmode="lin" valueType="num">
                                      <p:cBhvr additive="base">
                                        <p:cTn id="7" dur="500" fill="hold"/>
                                        <p:tgtEl>
                                          <p:spTgt spid="542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427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54275">
                                            <p:txEl>
                                              <p:pRg st="1" end="1"/>
                                            </p:txEl>
                                          </p:spTgt>
                                        </p:tgtEl>
                                        <p:attrNameLst>
                                          <p:attrName>style.visibility</p:attrName>
                                        </p:attrNameLst>
                                      </p:cBhvr>
                                      <p:to>
                                        <p:strVal val="visible"/>
                                      </p:to>
                                    </p:set>
                                    <p:anim calcmode="lin" valueType="num">
                                      <p:cBhvr additive="base">
                                        <p:cTn id="13" dur="500" fill="hold"/>
                                        <p:tgtEl>
                                          <p:spTgt spid="5427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4275">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54275">
                                            <p:txEl>
                                              <p:pRg st="2" end="2"/>
                                            </p:txEl>
                                          </p:spTgt>
                                        </p:tgtEl>
                                        <p:attrNameLst>
                                          <p:attrName>style.visibility</p:attrName>
                                        </p:attrNameLst>
                                      </p:cBhvr>
                                      <p:to>
                                        <p:strVal val="visible"/>
                                      </p:to>
                                    </p:set>
                                    <p:anim calcmode="lin" valueType="num">
                                      <p:cBhvr additive="base">
                                        <p:cTn id="19" dur="500" fill="hold"/>
                                        <p:tgtEl>
                                          <p:spTgt spid="5427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4275">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54275">
                                            <p:txEl>
                                              <p:pRg st="3" end="3"/>
                                            </p:txEl>
                                          </p:spTgt>
                                        </p:tgtEl>
                                        <p:attrNameLst>
                                          <p:attrName>style.visibility</p:attrName>
                                        </p:attrNameLst>
                                      </p:cBhvr>
                                      <p:to>
                                        <p:strVal val="visible"/>
                                      </p:to>
                                    </p:set>
                                    <p:anim calcmode="lin" valueType="num">
                                      <p:cBhvr additive="base">
                                        <p:cTn id="25" dur="500" fill="hold"/>
                                        <p:tgtEl>
                                          <p:spTgt spid="5427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4275">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54275">
                                            <p:txEl>
                                              <p:pRg st="4" end="4"/>
                                            </p:txEl>
                                          </p:spTgt>
                                        </p:tgtEl>
                                        <p:attrNameLst>
                                          <p:attrName>style.visibility</p:attrName>
                                        </p:attrNameLst>
                                      </p:cBhvr>
                                      <p:to>
                                        <p:strVal val="visible"/>
                                      </p:to>
                                    </p:set>
                                    <p:anim calcmode="lin" valueType="num">
                                      <p:cBhvr additive="base">
                                        <p:cTn id="31" dur="500" fill="hold"/>
                                        <p:tgtEl>
                                          <p:spTgt spid="5427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4275">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687389" y="541338"/>
            <a:ext cx="6048068" cy="1898032"/>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nchor="t">
            <a:spAutoFit/>
          </a:bodyPr>
          <a:lstStyle/>
          <a:p>
            <a:r>
              <a:rPr lang="en-US" altLang="en-US" sz="4000" dirty="0" smtClean="0"/>
              <a:t>M</a:t>
            </a:r>
            <a:r>
              <a:rPr lang="uz" altLang="en-US" sz="4000" dirty="0" smtClean="0"/>
              <a:t>antiqiy </a:t>
            </a:r>
            <a:r>
              <a:rPr lang="uz" altLang="en-US" sz="4000" dirty="0"/>
              <a:t>kontrollerlarning (PLC) MAQSADI</a:t>
            </a:r>
            <a:r>
              <a:rPr lang="en-US" altLang="en-US" sz="4000" dirty="0"/>
              <a:t/>
            </a:r>
            <a:br>
              <a:rPr lang="en-US" altLang="en-US" sz="4000" dirty="0"/>
            </a:br>
            <a:endParaRPr lang="en-US" altLang="en-US" sz="4000" dirty="0"/>
          </a:p>
        </p:txBody>
      </p:sp>
      <p:sp>
        <p:nvSpPr>
          <p:cNvPr id="4099" name="Rectangle 3"/>
          <p:cNvSpPr>
            <a:spLocks noGrp="1" noChangeArrowheads="1"/>
          </p:cNvSpPr>
          <p:nvPr>
            <p:ph type="body" idx="1"/>
          </p:nvPr>
        </p:nvSpPr>
        <p:spPr>
          <a:xfrm>
            <a:off x="687388" y="2057400"/>
            <a:ext cx="7772400" cy="4114800"/>
          </a:xfrm>
          <a:noFill/>
          <a:ln/>
          <a:extLst>
            <a:ext uri="{91240B29-F687-4F45-9708-019B960494DF}">
              <a14:hiddenLine xmlns:a14="http://schemas.microsoft.com/office/drawing/2010/main" w="12700">
                <a:solidFill>
                  <a:schemeClr val="tx1"/>
                </a:solidFill>
                <a:miter lim="800000"/>
                <a:headEnd/>
                <a:tailEnd/>
              </a14:hiddenLine>
            </a:ext>
          </a:extLst>
        </p:spPr>
        <p:txBody>
          <a:bodyPr lIns="90624" tIns="44517" rIns="90624" bIns="44517"/>
          <a:lstStyle/>
          <a:p>
            <a:r>
              <a:rPr lang="uz" altLang="en-US" dirty="0"/>
              <a:t>Dastlab o'rni mantiqiy platalarini almashtirish uchun mo'ljallangan</a:t>
            </a:r>
          </a:p>
          <a:p>
            <a:pPr lvl="1"/>
            <a:r>
              <a:rPr lang="uz" altLang="en-US" dirty="0"/>
              <a:t>Qurilmani ishga tushirish ketma-ketligi</a:t>
            </a:r>
          </a:p>
          <a:p>
            <a:pPr lvl="1"/>
            <a:r>
              <a:rPr lang="uz" altLang="en-US" dirty="0"/>
              <a:t>Faoliyatni muvofiqlashtirish</a:t>
            </a:r>
          </a:p>
          <a:p>
            <a:r>
              <a:rPr lang="uz" altLang="en-US" dirty="0"/>
              <a:t>Bir qator kalitlardan kirishni qabul qiladi</a:t>
            </a:r>
          </a:p>
          <a:p>
            <a:r>
              <a:rPr lang="uz" altLang="en-US" dirty="0"/>
              <a:t>Chiqishni qurilmalar yoki </a:t>
            </a:r>
            <a:r>
              <a:rPr lang="en-US" altLang="en-US" dirty="0" err="1" smtClean="0"/>
              <a:t>rele</a:t>
            </a:r>
            <a:r>
              <a:rPr lang="uz" altLang="en-US" dirty="0" smtClean="0"/>
              <a:t>larga </a:t>
            </a:r>
            <a:r>
              <a:rPr lang="uz" altLang="en-US" dirty="0"/>
              <a:t>yuboradi</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52400" y="381000"/>
            <a:ext cx="6096000" cy="913147"/>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nchor="t">
            <a:spAutoFit/>
          </a:bodyPr>
          <a:lstStyle/>
          <a:p>
            <a:r>
              <a:rPr lang="uz" altLang="en-US" sz="2800" dirty="0" smtClean="0"/>
              <a:t>BOSHQARUVCHILARNING</a:t>
            </a:r>
            <a:r>
              <a:rPr lang="en-US" altLang="en-US" sz="2800" dirty="0" smtClean="0"/>
              <a:t/>
            </a:r>
            <a:br>
              <a:rPr lang="en-US" altLang="en-US" sz="2800" dirty="0" smtClean="0"/>
            </a:br>
            <a:r>
              <a:rPr lang="uz" altLang="en-US" sz="2800" dirty="0" smtClean="0"/>
              <a:t>FUNKSIYALARI</a:t>
            </a:r>
            <a:endParaRPr lang="uz" altLang="en-US" sz="2800" dirty="0"/>
          </a:p>
        </p:txBody>
      </p:sp>
      <p:sp>
        <p:nvSpPr>
          <p:cNvPr id="5123" name="Rectangle 3"/>
          <p:cNvSpPr>
            <a:spLocks noGrp="1" noChangeArrowheads="1"/>
          </p:cNvSpPr>
          <p:nvPr>
            <p:ph type="body" idx="1"/>
          </p:nvPr>
        </p:nvSpPr>
        <p:spPr>
          <a:xfrm>
            <a:off x="1528763" y="2370138"/>
            <a:ext cx="6465887" cy="2538412"/>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102000"/>
              </a:lnSpc>
              <a:spcBef>
                <a:spcPct val="34000"/>
              </a:spcBef>
            </a:pPr>
            <a:r>
              <a:rPr lang="uz" altLang="en-US"/>
              <a:t>1) yoqish-o'chirishni boshqarish;</a:t>
            </a:r>
          </a:p>
          <a:p>
            <a:pPr defTabSz="912813">
              <a:lnSpc>
                <a:spcPct val="102000"/>
              </a:lnSpc>
              <a:spcBef>
                <a:spcPct val="34000"/>
              </a:spcBef>
            </a:pPr>
            <a:r>
              <a:rPr lang="uz" altLang="en-US"/>
              <a:t>2) ketma-ket nazorat;</a:t>
            </a:r>
          </a:p>
          <a:p>
            <a:pPr defTabSz="912813">
              <a:lnSpc>
                <a:spcPct val="102000"/>
              </a:lnSpc>
              <a:spcBef>
                <a:spcPct val="34000"/>
              </a:spcBef>
            </a:pPr>
            <a:r>
              <a:rPr lang="uz" altLang="en-US"/>
              <a:t>3) teskari aloqa nazorati va</a:t>
            </a:r>
          </a:p>
          <a:p>
            <a:pPr defTabSz="912813">
              <a:lnSpc>
                <a:spcPct val="102000"/>
              </a:lnSpc>
              <a:spcBef>
                <a:spcPct val="34000"/>
              </a:spcBef>
            </a:pPr>
            <a:r>
              <a:rPr lang="uz" altLang="en-US"/>
              <a:t>4) harakatni boshqarish.</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533400"/>
            <a:ext cx="5621731" cy="605371"/>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sz="3600" dirty="0"/>
              <a:t>NAZORAT QURILMALARI</a:t>
            </a:r>
          </a:p>
        </p:txBody>
      </p:sp>
      <p:sp>
        <p:nvSpPr>
          <p:cNvPr id="6147" name="Rectangle 3"/>
          <p:cNvSpPr>
            <a:spLocks noGrp="1" noChangeArrowheads="1"/>
          </p:cNvSpPr>
          <p:nvPr>
            <p:ph type="body" idx="1"/>
          </p:nvPr>
        </p:nvSpPr>
        <p:spPr>
          <a:xfrm>
            <a:off x="457200" y="2133600"/>
            <a:ext cx="8534400" cy="4338638"/>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spAutoFit/>
          </a:bodyPr>
          <a:lstStyle/>
          <a:p>
            <a:pPr defTabSz="912813">
              <a:lnSpc>
                <a:spcPct val="91000"/>
              </a:lnSpc>
              <a:spcBef>
                <a:spcPct val="46000"/>
              </a:spcBef>
              <a:buFontTx/>
              <a:buNone/>
            </a:pPr>
            <a:r>
              <a:rPr lang="uz" altLang="en-US" sz="2800" dirty="0"/>
              <a:t>1) mexanik boshqaruv - kamera, gubernator va boshqalar,</a:t>
            </a:r>
          </a:p>
          <a:p>
            <a:pPr defTabSz="912813">
              <a:lnSpc>
                <a:spcPct val="91000"/>
              </a:lnSpc>
              <a:spcBef>
                <a:spcPct val="46000"/>
              </a:spcBef>
              <a:buFontTx/>
              <a:buNone/>
            </a:pPr>
            <a:r>
              <a:rPr lang="uz" altLang="en-US" sz="2800" dirty="0"/>
              <a:t>2) pnevmatik boshqaruv - siqilgan havo, klapanlar va boshqalar.</a:t>
            </a:r>
          </a:p>
          <a:p>
            <a:pPr defTabSz="912813">
              <a:lnSpc>
                <a:spcPct val="91000"/>
              </a:lnSpc>
              <a:spcBef>
                <a:spcPct val="46000"/>
              </a:spcBef>
              <a:buFontTx/>
              <a:buNone/>
            </a:pPr>
            <a:r>
              <a:rPr lang="uz" altLang="en-US" sz="2800" dirty="0"/>
              <a:t>3) elektromexanik boshqaruv - kalitlar, o'rni, taymer, hisoblagichlar va boshqalar;</a:t>
            </a:r>
          </a:p>
          <a:p>
            <a:pPr defTabSz="912813">
              <a:lnSpc>
                <a:spcPct val="91000"/>
              </a:lnSpc>
              <a:spcBef>
                <a:spcPct val="46000"/>
              </a:spcBef>
              <a:buFontTx/>
              <a:buNone/>
            </a:pPr>
            <a:r>
              <a:rPr lang="uz" altLang="en-US" sz="2800" dirty="0"/>
              <a:t>4) elektron boshqaruv - elektromexanik nazoratga o'xshash, elektron kalitlardan foydalanish bundan mustasno.</a:t>
            </a:r>
          </a:p>
          <a:p>
            <a:pPr defTabSz="912813">
              <a:lnSpc>
                <a:spcPct val="91000"/>
              </a:lnSpc>
              <a:spcBef>
                <a:spcPct val="46000"/>
              </a:spcBef>
              <a:buFontTx/>
              <a:buNone/>
            </a:pPr>
            <a:r>
              <a:rPr lang="uz" altLang="en-US" sz="2800" dirty="0"/>
              <a:t>5) kompyuterni boshqarish.</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335017"/>
            <a:ext cx="4757905" cy="1159368"/>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en-US" altLang="en-US" sz="3600" dirty="0" err="1" smtClean="0"/>
              <a:t>Dasturlanuvchi</a:t>
            </a:r>
            <a:r>
              <a:rPr lang="en-US" altLang="en-US" sz="3600" dirty="0" smtClean="0"/>
              <a:t> </a:t>
            </a:r>
            <a:r>
              <a:rPr lang="en-US" altLang="en-US" sz="3600" dirty="0" err="1" smtClean="0"/>
              <a:t>Mantiqiy</a:t>
            </a:r>
            <a:r>
              <a:rPr lang="en-US" altLang="en-US" sz="3600" dirty="0"/>
              <a:t/>
            </a:r>
            <a:br>
              <a:rPr lang="en-US" altLang="en-US" sz="3600" dirty="0"/>
            </a:br>
            <a:r>
              <a:rPr lang="en-US" altLang="en-US" sz="3600" dirty="0" err="1" smtClean="0"/>
              <a:t>Kontroller</a:t>
            </a:r>
            <a:endParaRPr lang="uz" altLang="en-US" sz="3600" dirty="0"/>
          </a:p>
        </p:txBody>
      </p:sp>
      <p:sp>
        <p:nvSpPr>
          <p:cNvPr id="7171" name="Rectangle 3"/>
          <p:cNvSpPr>
            <a:spLocks noChangeArrowheads="1"/>
          </p:cNvSpPr>
          <p:nvPr/>
        </p:nvSpPr>
        <p:spPr bwMode="auto">
          <a:xfrm>
            <a:off x="763588" y="2060575"/>
            <a:ext cx="7477125" cy="331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3595" tIns="25438" rIns="63595" bIns="25438">
            <a:spAutoFit/>
          </a:bodyPr>
          <a:lstStyle>
            <a:lvl1pPr marL="342900" indent="-342900" defTabSz="915988">
              <a:defRPr sz="2400">
                <a:solidFill>
                  <a:schemeClr val="tx1"/>
                </a:solidFill>
                <a:latin typeface="Times New Roman" panose="02020603050405020304" pitchFamily="18" charset="0"/>
              </a:defRPr>
            </a:lvl1pPr>
            <a:lvl2pPr marL="801688" indent="-344488" defTabSz="915988">
              <a:defRPr sz="2400">
                <a:solidFill>
                  <a:schemeClr val="tx1"/>
                </a:solidFill>
                <a:latin typeface="Times New Roman" panose="02020603050405020304" pitchFamily="18" charset="0"/>
              </a:defRPr>
            </a:lvl2pPr>
            <a:lvl3pPr marL="1258888" indent="-342900" defTabSz="915988">
              <a:defRPr sz="2400">
                <a:solidFill>
                  <a:schemeClr val="tx1"/>
                </a:solidFill>
                <a:latin typeface="Times New Roman" panose="02020603050405020304" pitchFamily="18" charset="0"/>
              </a:defRPr>
            </a:lvl3pPr>
            <a:lvl4pPr marL="1717675" indent="-344488" defTabSz="915988">
              <a:defRPr sz="2400">
                <a:solidFill>
                  <a:schemeClr val="tx1"/>
                </a:solidFill>
                <a:latin typeface="Times New Roman" panose="02020603050405020304" pitchFamily="18" charset="0"/>
              </a:defRPr>
            </a:lvl4pPr>
            <a:lvl5pPr marL="2174875" indent="-342900" defTabSz="915988">
              <a:defRPr sz="2400">
                <a:solidFill>
                  <a:schemeClr val="tx1"/>
                </a:solidFill>
                <a:latin typeface="Times New Roman" panose="02020603050405020304" pitchFamily="18" charset="0"/>
              </a:defRPr>
            </a:lvl5pPr>
            <a:lvl6pPr marL="2632075" indent="-342900" defTabSz="915988" fontAlgn="base">
              <a:spcBef>
                <a:spcPct val="0"/>
              </a:spcBef>
              <a:spcAft>
                <a:spcPct val="0"/>
              </a:spcAft>
              <a:defRPr sz="2400">
                <a:solidFill>
                  <a:schemeClr val="tx1"/>
                </a:solidFill>
                <a:latin typeface="Times New Roman" panose="02020603050405020304" pitchFamily="18" charset="0"/>
              </a:defRPr>
            </a:lvl6pPr>
            <a:lvl7pPr marL="3089275" indent="-342900" defTabSz="915988" fontAlgn="base">
              <a:spcBef>
                <a:spcPct val="0"/>
              </a:spcBef>
              <a:spcAft>
                <a:spcPct val="0"/>
              </a:spcAft>
              <a:defRPr sz="2400">
                <a:solidFill>
                  <a:schemeClr val="tx1"/>
                </a:solidFill>
                <a:latin typeface="Times New Roman" panose="02020603050405020304" pitchFamily="18" charset="0"/>
              </a:defRPr>
            </a:lvl7pPr>
            <a:lvl8pPr marL="3546475" indent="-342900" defTabSz="915988" fontAlgn="base">
              <a:spcBef>
                <a:spcPct val="0"/>
              </a:spcBef>
              <a:spcAft>
                <a:spcPct val="0"/>
              </a:spcAft>
              <a:defRPr sz="2400">
                <a:solidFill>
                  <a:schemeClr val="tx1"/>
                </a:solidFill>
                <a:latin typeface="Times New Roman" panose="02020603050405020304" pitchFamily="18" charset="0"/>
              </a:defRPr>
            </a:lvl8pPr>
            <a:lvl9pPr marL="4003675" indent="-342900"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102000"/>
              </a:lnSpc>
              <a:spcBef>
                <a:spcPct val="51000"/>
              </a:spcBef>
            </a:pPr>
            <a:r>
              <a:rPr lang="uz" altLang="en-US" sz="1800" b="1">
                <a:latin typeface="Arial" panose="020B0604020202020204" pitchFamily="34" charset="0"/>
              </a:rPr>
              <a:t>1968 yilda qattiq simli o'rni panellari o'rniga ixtiro qilingan.</a:t>
            </a:r>
          </a:p>
        </p:txBody>
      </p:sp>
      <p:sp>
        <p:nvSpPr>
          <p:cNvPr id="7172" name="Rectangle 4"/>
          <p:cNvSpPr>
            <a:spLocks noGrp="1" noChangeArrowheads="1"/>
          </p:cNvSpPr>
          <p:nvPr>
            <p:ph type="body" idx="1"/>
          </p:nvPr>
        </p:nvSpPr>
        <p:spPr>
          <a:xfrm>
            <a:off x="844550" y="2520950"/>
            <a:ext cx="7226300" cy="3708400"/>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marL="38100" indent="-38100" algn="just" defTabSz="912813">
              <a:spcBef>
                <a:spcPct val="45000"/>
              </a:spcBef>
              <a:buFontTx/>
              <a:buNone/>
            </a:pPr>
            <a:r>
              <a:rPr lang="uz" altLang="en-US" sz="2400"/>
              <a:t>"Raqamli yoki analog kirish / chiqish modullari, turli turdagi mashinalar yoki jarayonlarni boshqarish uchun mantiqiy ketma-ketlik, vaqt, hisoblash va arifmetika kabi maxsus funktsiyalarni amalga oshirish orqali ko'rsatmalarni ichki saqlash uchun dasturlashtiriladigan xotiradan foydalanadigan raqamli ishlaydigan elektron qurilma. Dasturlashtiriladigan kontroller funktsiyalarini bajarish uchun foydalaniladigan raqamli kompyuter ushbu doiraga kiradi. Baraban va boshqa shunga o'xshash mexanik ketma-ketlik boshqaruvchilari bundan mustasno.</a:t>
            </a:r>
          </a:p>
        </p:txBody>
      </p:sp>
      <p:sp>
        <p:nvSpPr>
          <p:cNvPr id="7173" name="Rectangle 5"/>
          <p:cNvSpPr>
            <a:spLocks noChangeArrowheads="1"/>
          </p:cNvSpPr>
          <p:nvPr/>
        </p:nvSpPr>
        <p:spPr bwMode="auto">
          <a:xfrm>
            <a:off x="2362200" y="6477000"/>
            <a:ext cx="6002337"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dirty="0">
                <a:latin typeface="Arial" panose="020B0604020202020204" pitchFamily="34" charset="0"/>
              </a:rPr>
              <a:t>Milliy elektrotexnika ishlab chiqarish assotsiatsiyasi (NEMA)</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927350" y="541338"/>
            <a:ext cx="3178175" cy="874712"/>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sz="5400" dirty="0"/>
              <a:t>Sotuvchilar</a:t>
            </a:r>
            <a:endParaRPr lang="en-US" altLang="en-US" dirty="0"/>
          </a:p>
        </p:txBody>
      </p:sp>
      <p:sp>
        <p:nvSpPr>
          <p:cNvPr id="5" name="Rectangle 3"/>
          <p:cNvSpPr>
            <a:spLocks noGrp="1" noChangeArrowheads="1"/>
          </p:cNvSpPr>
          <p:nvPr>
            <p:ph idx="1"/>
          </p:nvPr>
        </p:nvSpPr>
        <p:spPr>
          <a:xfrm>
            <a:off x="685800" y="1981200"/>
            <a:ext cx="7772400" cy="4255985"/>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89000"/>
              </a:lnSpc>
              <a:spcBef>
                <a:spcPct val="44000"/>
              </a:spcBef>
              <a:buFontTx/>
              <a:buNone/>
            </a:pPr>
            <a:r>
              <a:rPr lang="en-US" altLang="en-US" sz="4400" dirty="0" smtClean="0"/>
              <a:t>- Rockwell</a:t>
            </a:r>
            <a:endParaRPr lang="en-US" altLang="en-US" sz="4400" dirty="0"/>
          </a:p>
          <a:p>
            <a:pPr defTabSz="912813">
              <a:lnSpc>
                <a:spcPct val="89000"/>
              </a:lnSpc>
              <a:spcBef>
                <a:spcPct val="44000"/>
              </a:spcBef>
              <a:buFontTx/>
              <a:buNone/>
            </a:pPr>
            <a:r>
              <a:rPr lang="en-US" altLang="en-US" sz="4400" dirty="0" smtClean="0"/>
              <a:t>- GE/Fanuc</a:t>
            </a:r>
            <a:endParaRPr lang="en-US" altLang="en-US" sz="4400" dirty="0"/>
          </a:p>
          <a:p>
            <a:pPr defTabSz="912813">
              <a:lnSpc>
                <a:spcPct val="89000"/>
              </a:lnSpc>
              <a:spcBef>
                <a:spcPct val="44000"/>
              </a:spcBef>
              <a:buFontTx/>
              <a:buChar char="-"/>
            </a:pPr>
            <a:r>
              <a:rPr lang="en-US" altLang="en-US" sz="4400" dirty="0" err="1" smtClean="0"/>
              <a:t>Schnieder</a:t>
            </a:r>
            <a:endParaRPr lang="en-US" altLang="en-US" sz="4400" dirty="0" smtClean="0"/>
          </a:p>
          <a:p>
            <a:pPr defTabSz="912813">
              <a:lnSpc>
                <a:spcPct val="89000"/>
              </a:lnSpc>
              <a:spcBef>
                <a:spcPct val="44000"/>
              </a:spcBef>
              <a:buFontTx/>
              <a:buChar char="-"/>
            </a:pPr>
            <a:r>
              <a:rPr lang="en-US" altLang="en-US" sz="4400" dirty="0" smtClean="0"/>
              <a:t>Siemens</a:t>
            </a:r>
            <a:endParaRPr lang="en-US" altLang="en-US" sz="4400" dirty="0"/>
          </a:p>
          <a:p>
            <a:pPr defTabSz="912813">
              <a:lnSpc>
                <a:spcPct val="89000"/>
              </a:lnSpc>
              <a:spcBef>
                <a:spcPct val="44000"/>
              </a:spcBef>
              <a:buFontTx/>
              <a:buNone/>
            </a:pPr>
            <a:r>
              <a:rPr lang="en-US" altLang="en-US" sz="4400" dirty="0" err="1" smtClean="0"/>
              <a:t>va</a:t>
            </a:r>
            <a:r>
              <a:rPr lang="en-US" altLang="en-US" sz="4400" dirty="0" smtClean="0"/>
              <a:t> </a:t>
            </a:r>
            <a:r>
              <a:rPr lang="en-US" altLang="en-US" sz="4400" dirty="0" err="1" smtClean="0"/>
              <a:t>boshqalar</a:t>
            </a:r>
            <a:endParaRPr lang="en-US" altLang="en-US" sz="4400"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67150" y="1019175"/>
            <a:ext cx="1295400"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PLC</a:t>
            </a:r>
          </a:p>
        </p:txBody>
      </p:sp>
      <p:sp>
        <p:nvSpPr>
          <p:cNvPr id="9219" name="Rectangle 3"/>
          <p:cNvSpPr>
            <a:spLocks noChangeArrowheads="1"/>
          </p:cNvSpPr>
          <p:nvPr/>
        </p:nvSpPr>
        <p:spPr bwMode="auto">
          <a:xfrm>
            <a:off x="1525588" y="2081212"/>
            <a:ext cx="1131887" cy="5969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20" name="Rectangle 4"/>
          <p:cNvSpPr>
            <a:spLocks noChangeArrowheads="1"/>
          </p:cNvSpPr>
          <p:nvPr/>
        </p:nvSpPr>
        <p:spPr bwMode="auto">
          <a:xfrm>
            <a:off x="1522865" y="2138362"/>
            <a:ext cx="1188018" cy="4846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600" b="1" dirty="0" smtClean="0">
                <a:latin typeface="Arial" panose="020B0604020202020204" pitchFamily="34" charset="0"/>
              </a:rPr>
              <a:t>Markaziy</a:t>
            </a:r>
            <a:endParaRPr lang="en-US" altLang="en-US" sz="1600" b="1" dirty="0" smtClean="0">
              <a:latin typeface="Arial" panose="020B0604020202020204" pitchFamily="34" charset="0"/>
            </a:endParaRPr>
          </a:p>
          <a:p>
            <a:pPr eaLnBrk="0" hangingPunct="0">
              <a:lnSpc>
                <a:spcPct val="88000"/>
              </a:lnSpc>
            </a:pPr>
            <a:r>
              <a:rPr lang="uz" altLang="en-US" sz="1600" b="1" dirty="0" smtClean="0">
                <a:latin typeface="Arial" panose="020B0604020202020204" pitchFamily="34" charset="0"/>
              </a:rPr>
              <a:t>protsessor</a:t>
            </a:r>
            <a:endParaRPr lang="uz" altLang="en-US" sz="1600" b="1" dirty="0">
              <a:latin typeface="Arial" panose="020B0604020202020204" pitchFamily="34" charset="0"/>
            </a:endParaRPr>
          </a:p>
        </p:txBody>
      </p:sp>
      <p:sp>
        <p:nvSpPr>
          <p:cNvPr id="9221" name="Rectangle 5"/>
          <p:cNvSpPr>
            <a:spLocks noChangeArrowheads="1"/>
          </p:cNvSpPr>
          <p:nvPr/>
        </p:nvSpPr>
        <p:spPr bwMode="auto">
          <a:xfrm>
            <a:off x="1684338" y="3168650"/>
            <a:ext cx="941387"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Tizim</a:t>
            </a:r>
          </a:p>
        </p:txBody>
      </p:sp>
      <p:sp>
        <p:nvSpPr>
          <p:cNvPr id="9222" name="Rectangle 6"/>
          <p:cNvSpPr>
            <a:spLocks noChangeArrowheads="1"/>
          </p:cNvSpPr>
          <p:nvPr/>
        </p:nvSpPr>
        <p:spPr bwMode="auto">
          <a:xfrm>
            <a:off x="1634331" y="3872442"/>
            <a:ext cx="1378774" cy="620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400" b="1" dirty="0" smtClean="0">
                <a:latin typeface="Arial" panose="020B0604020202020204" pitchFamily="34" charset="0"/>
              </a:rPr>
              <a:t>Foydalanuvchi</a:t>
            </a:r>
            <a:endParaRPr lang="en-US" altLang="en-US" sz="1400" b="1" dirty="0" smtClean="0">
              <a:latin typeface="Arial" panose="020B0604020202020204" pitchFamily="34" charset="0"/>
            </a:endParaRPr>
          </a:p>
          <a:p>
            <a:pPr eaLnBrk="0" hangingPunct="0">
              <a:lnSpc>
                <a:spcPct val="88000"/>
              </a:lnSpc>
            </a:pPr>
            <a:r>
              <a:rPr lang="en-US" altLang="en-US" sz="1400" b="1" dirty="0" err="1" smtClean="0">
                <a:latin typeface="Arial" panose="020B0604020202020204" pitchFamily="34" charset="0"/>
              </a:rPr>
              <a:t>narvon</a:t>
            </a:r>
            <a:endParaRPr lang="uz" altLang="en-US" sz="1400" b="1" dirty="0">
              <a:latin typeface="Arial" panose="020B0604020202020204" pitchFamily="34" charset="0"/>
            </a:endParaRPr>
          </a:p>
          <a:p>
            <a:pPr eaLnBrk="0" hangingPunct="0">
              <a:lnSpc>
                <a:spcPct val="88000"/>
              </a:lnSpc>
            </a:pPr>
            <a:r>
              <a:rPr lang="uz" altLang="en-US" sz="1400" b="1" dirty="0">
                <a:latin typeface="Arial" panose="020B0604020202020204" pitchFamily="34" charset="0"/>
              </a:rPr>
              <a:t>Diagramma</a:t>
            </a:r>
          </a:p>
        </p:txBody>
      </p:sp>
      <p:sp>
        <p:nvSpPr>
          <p:cNvPr id="9223" name="Rectangle 7"/>
          <p:cNvSpPr>
            <a:spLocks noChangeArrowheads="1"/>
          </p:cNvSpPr>
          <p:nvPr/>
        </p:nvSpPr>
        <p:spPr bwMode="auto">
          <a:xfrm>
            <a:off x="1762125" y="5076825"/>
            <a:ext cx="1106488" cy="77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Ishlash</a:t>
            </a:r>
          </a:p>
          <a:p>
            <a:pPr eaLnBrk="0" hangingPunct="0">
              <a:lnSpc>
                <a:spcPct val="88000"/>
              </a:lnSpc>
            </a:pPr>
            <a:r>
              <a:rPr lang="uz" altLang="en-US" sz="1800" b="1">
                <a:latin typeface="Arial" panose="020B0604020202020204" pitchFamily="34" charset="0"/>
              </a:rPr>
              <a:t>xotira</a:t>
            </a:r>
          </a:p>
          <a:p>
            <a:pPr eaLnBrk="0" hangingPunct="0">
              <a:lnSpc>
                <a:spcPct val="88000"/>
              </a:lnSpc>
            </a:pPr>
            <a:r>
              <a:rPr lang="uz" altLang="en-US" sz="1800" b="1">
                <a:latin typeface="Arial" panose="020B0604020202020204" pitchFamily="34" charset="0"/>
              </a:rPr>
              <a:t>registrlar</a:t>
            </a:r>
          </a:p>
        </p:txBody>
      </p:sp>
      <p:sp>
        <p:nvSpPr>
          <p:cNvPr id="9224" name="Rectangle 8"/>
          <p:cNvSpPr>
            <a:spLocks noChangeArrowheads="1"/>
          </p:cNvSpPr>
          <p:nvPr/>
        </p:nvSpPr>
        <p:spPr bwMode="auto">
          <a:xfrm>
            <a:off x="3897313" y="2100262"/>
            <a:ext cx="687387"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Kiritish</a:t>
            </a:r>
          </a:p>
        </p:txBody>
      </p:sp>
      <p:sp>
        <p:nvSpPr>
          <p:cNvPr id="9225" name="Rectangle 9"/>
          <p:cNvSpPr>
            <a:spLocks noChangeArrowheads="1"/>
          </p:cNvSpPr>
          <p:nvPr/>
        </p:nvSpPr>
        <p:spPr bwMode="auto">
          <a:xfrm>
            <a:off x="3897313" y="2787650"/>
            <a:ext cx="598487"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dirty="0">
                <a:latin typeface="Arial" panose="020B0604020202020204" pitchFamily="34" charset="0"/>
              </a:rPr>
              <a:t>Bayroq</a:t>
            </a:r>
          </a:p>
        </p:txBody>
      </p:sp>
      <p:sp>
        <p:nvSpPr>
          <p:cNvPr id="9226" name="Rectangle 10"/>
          <p:cNvSpPr>
            <a:spLocks noChangeArrowheads="1"/>
          </p:cNvSpPr>
          <p:nvPr/>
        </p:nvSpPr>
        <p:spPr bwMode="auto">
          <a:xfrm>
            <a:off x="3852863" y="3517899"/>
            <a:ext cx="877887"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dirty="0">
                <a:latin typeface="Arial" panose="020B0604020202020204" pitchFamily="34" charset="0"/>
              </a:rPr>
              <a:t>Chiqish</a:t>
            </a:r>
          </a:p>
        </p:txBody>
      </p:sp>
      <p:sp>
        <p:nvSpPr>
          <p:cNvPr id="9227" name="Rectangle 11"/>
          <p:cNvSpPr>
            <a:spLocks noChangeArrowheads="1"/>
          </p:cNvSpPr>
          <p:nvPr/>
        </p:nvSpPr>
        <p:spPr bwMode="auto">
          <a:xfrm>
            <a:off x="6034088" y="2252662"/>
            <a:ext cx="928687" cy="53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Kiritish</a:t>
            </a:r>
          </a:p>
          <a:p>
            <a:pPr eaLnBrk="0" hangingPunct="0">
              <a:lnSpc>
                <a:spcPct val="88000"/>
              </a:lnSpc>
            </a:pPr>
            <a:r>
              <a:rPr lang="uz" altLang="en-US" sz="1800" b="1">
                <a:latin typeface="Arial" panose="020B0604020202020204" pitchFamily="34" charset="0"/>
              </a:rPr>
              <a:t>Modul</a:t>
            </a:r>
          </a:p>
        </p:txBody>
      </p:sp>
      <p:sp>
        <p:nvSpPr>
          <p:cNvPr id="9228" name="Rectangle 12"/>
          <p:cNvSpPr>
            <a:spLocks noChangeArrowheads="1"/>
          </p:cNvSpPr>
          <p:nvPr/>
        </p:nvSpPr>
        <p:spPr bwMode="auto">
          <a:xfrm>
            <a:off x="6110288" y="3397250"/>
            <a:ext cx="928687" cy="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Chiqish</a:t>
            </a:r>
          </a:p>
          <a:p>
            <a:pPr eaLnBrk="0" hangingPunct="0">
              <a:lnSpc>
                <a:spcPct val="88000"/>
              </a:lnSpc>
            </a:pPr>
            <a:r>
              <a:rPr lang="uz" altLang="en-US" sz="1800" b="1">
                <a:latin typeface="Arial" panose="020B0604020202020204" pitchFamily="34" charset="0"/>
              </a:rPr>
              <a:t>Modul</a:t>
            </a:r>
          </a:p>
        </p:txBody>
      </p:sp>
      <p:sp>
        <p:nvSpPr>
          <p:cNvPr id="9229" name="Rectangle 13"/>
          <p:cNvSpPr>
            <a:spLocks noChangeArrowheads="1"/>
          </p:cNvSpPr>
          <p:nvPr/>
        </p:nvSpPr>
        <p:spPr bwMode="auto">
          <a:xfrm>
            <a:off x="1525588" y="3073400"/>
            <a:ext cx="1208087" cy="52228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0" name="Rectangle 14"/>
          <p:cNvSpPr>
            <a:spLocks noChangeArrowheads="1"/>
          </p:cNvSpPr>
          <p:nvPr/>
        </p:nvSpPr>
        <p:spPr bwMode="auto">
          <a:xfrm>
            <a:off x="1525588" y="3836987"/>
            <a:ext cx="1590675" cy="67468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1" name="Rectangle 15"/>
          <p:cNvSpPr>
            <a:spLocks noChangeArrowheads="1"/>
          </p:cNvSpPr>
          <p:nvPr/>
        </p:nvSpPr>
        <p:spPr bwMode="auto">
          <a:xfrm>
            <a:off x="1525588" y="4981575"/>
            <a:ext cx="1590675" cy="90328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2" name="Rectangle 16"/>
          <p:cNvSpPr>
            <a:spLocks noChangeArrowheads="1"/>
          </p:cNvSpPr>
          <p:nvPr/>
        </p:nvSpPr>
        <p:spPr bwMode="auto">
          <a:xfrm>
            <a:off x="3662363" y="2005012"/>
            <a:ext cx="1131887" cy="4445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3" name="Rectangle 17"/>
          <p:cNvSpPr>
            <a:spLocks noChangeArrowheads="1"/>
          </p:cNvSpPr>
          <p:nvPr/>
        </p:nvSpPr>
        <p:spPr bwMode="auto">
          <a:xfrm>
            <a:off x="3662363" y="2690812"/>
            <a:ext cx="1131887" cy="52228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4" name="Rectangle 18"/>
          <p:cNvSpPr>
            <a:spLocks noChangeArrowheads="1"/>
          </p:cNvSpPr>
          <p:nvPr/>
        </p:nvSpPr>
        <p:spPr bwMode="auto">
          <a:xfrm>
            <a:off x="3662363" y="3454400"/>
            <a:ext cx="1208087" cy="44608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5" name="Rectangle 19"/>
          <p:cNvSpPr>
            <a:spLocks noChangeArrowheads="1"/>
          </p:cNvSpPr>
          <p:nvPr/>
        </p:nvSpPr>
        <p:spPr bwMode="auto">
          <a:xfrm>
            <a:off x="5722938" y="2081212"/>
            <a:ext cx="1436687" cy="82708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6" name="Rectangle 20"/>
          <p:cNvSpPr>
            <a:spLocks noChangeArrowheads="1"/>
          </p:cNvSpPr>
          <p:nvPr/>
        </p:nvSpPr>
        <p:spPr bwMode="auto">
          <a:xfrm>
            <a:off x="5722938" y="3225800"/>
            <a:ext cx="1512887" cy="82708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7" name="Rectangle 21"/>
          <p:cNvSpPr>
            <a:spLocks noChangeArrowheads="1"/>
          </p:cNvSpPr>
          <p:nvPr/>
        </p:nvSpPr>
        <p:spPr bwMode="auto">
          <a:xfrm>
            <a:off x="1011238" y="1641475"/>
            <a:ext cx="4375150" cy="4987925"/>
          </a:xfrm>
          <a:prstGeom prst="rect">
            <a:avLst/>
          </a:prstGeom>
          <a:noFill/>
          <a:ln w="508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8" name="Line 22"/>
          <p:cNvSpPr>
            <a:spLocks noChangeShapeType="1"/>
          </p:cNvSpPr>
          <p:nvPr/>
        </p:nvSpPr>
        <p:spPr bwMode="auto">
          <a:xfrm flipH="1">
            <a:off x="444500" y="2379662"/>
            <a:ext cx="1081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39" name="Line 23"/>
          <p:cNvSpPr>
            <a:spLocks noChangeShapeType="1"/>
          </p:cNvSpPr>
          <p:nvPr/>
        </p:nvSpPr>
        <p:spPr bwMode="auto">
          <a:xfrm>
            <a:off x="2670175" y="2379662"/>
            <a:ext cx="522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0" name="Line 24"/>
          <p:cNvSpPr>
            <a:spLocks noChangeShapeType="1"/>
          </p:cNvSpPr>
          <p:nvPr/>
        </p:nvSpPr>
        <p:spPr bwMode="auto">
          <a:xfrm>
            <a:off x="3198813" y="2157412"/>
            <a:ext cx="0" cy="15144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1" name="Line 25"/>
          <p:cNvSpPr>
            <a:spLocks noChangeShapeType="1"/>
          </p:cNvSpPr>
          <p:nvPr/>
        </p:nvSpPr>
        <p:spPr bwMode="auto">
          <a:xfrm>
            <a:off x="3205163" y="3678237"/>
            <a:ext cx="444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2" name="Line 26"/>
          <p:cNvSpPr>
            <a:spLocks noChangeShapeType="1"/>
          </p:cNvSpPr>
          <p:nvPr/>
        </p:nvSpPr>
        <p:spPr bwMode="auto">
          <a:xfrm>
            <a:off x="3205163" y="2914650"/>
            <a:ext cx="444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3" name="Line 27"/>
          <p:cNvSpPr>
            <a:spLocks noChangeShapeType="1"/>
          </p:cNvSpPr>
          <p:nvPr/>
        </p:nvSpPr>
        <p:spPr bwMode="auto">
          <a:xfrm>
            <a:off x="3205163" y="2151062"/>
            <a:ext cx="444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4" name="Line 28"/>
          <p:cNvSpPr>
            <a:spLocks noChangeShapeType="1"/>
          </p:cNvSpPr>
          <p:nvPr/>
        </p:nvSpPr>
        <p:spPr bwMode="auto">
          <a:xfrm>
            <a:off x="2054225" y="2690812"/>
            <a:ext cx="0" cy="3698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5" name="Line 29"/>
          <p:cNvSpPr>
            <a:spLocks noChangeShapeType="1"/>
          </p:cNvSpPr>
          <p:nvPr/>
        </p:nvSpPr>
        <p:spPr bwMode="auto">
          <a:xfrm flipH="1">
            <a:off x="1208088" y="2838450"/>
            <a:ext cx="8524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6" name="Line 30"/>
          <p:cNvSpPr>
            <a:spLocks noChangeShapeType="1"/>
          </p:cNvSpPr>
          <p:nvPr/>
        </p:nvSpPr>
        <p:spPr bwMode="auto">
          <a:xfrm>
            <a:off x="1214438" y="2844800"/>
            <a:ext cx="0" cy="19716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7" name="Line 31"/>
          <p:cNvSpPr>
            <a:spLocks noChangeShapeType="1"/>
          </p:cNvSpPr>
          <p:nvPr/>
        </p:nvSpPr>
        <p:spPr bwMode="auto">
          <a:xfrm>
            <a:off x="1220788" y="4822825"/>
            <a:ext cx="10556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8" name="Line 32"/>
          <p:cNvSpPr>
            <a:spLocks noChangeShapeType="1"/>
          </p:cNvSpPr>
          <p:nvPr/>
        </p:nvSpPr>
        <p:spPr bwMode="auto">
          <a:xfrm>
            <a:off x="2282825" y="4829175"/>
            <a:ext cx="0" cy="1397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49" name="Line 33"/>
          <p:cNvSpPr>
            <a:spLocks noChangeShapeType="1"/>
          </p:cNvSpPr>
          <p:nvPr/>
        </p:nvSpPr>
        <p:spPr bwMode="auto">
          <a:xfrm>
            <a:off x="1220788" y="3754437"/>
            <a:ext cx="10556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50" name="Line 34"/>
          <p:cNvSpPr>
            <a:spLocks noChangeShapeType="1"/>
          </p:cNvSpPr>
          <p:nvPr/>
        </p:nvSpPr>
        <p:spPr bwMode="auto">
          <a:xfrm>
            <a:off x="2282825" y="3760787"/>
            <a:ext cx="0" cy="635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51" name="Line 35"/>
          <p:cNvSpPr>
            <a:spLocks noChangeShapeType="1"/>
          </p:cNvSpPr>
          <p:nvPr/>
        </p:nvSpPr>
        <p:spPr bwMode="auto">
          <a:xfrm>
            <a:off x="4806950" y="2227262"/>
            <a:ext cx="903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52" name="Line 36"/>
          <p:cNvSpPr>
            <a:spLocks noChangeShapeType="1"/>
          </p:cNvSpPr>
          <p:nvPr/>
        </p:nvSpPr>
        <p:spPr bwMode="auto">
          <a:xfrm>
            <a:off x="4883150" y="3678237"/>
            <a:ext cx="827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9253" name="Picture 37" descr="kv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2938" y="4122738"/>
            <a:ext cx="3136900" cy="2163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428875" y="541338"/>
            <a:ext cx="4171950" cy="517525"/>
          </a:xfrm>
        </p:spPr>
        <p:txBody>
          <a:bodyPr/>
          <a:lstStyle/>
          <a:p>
            <a:r>
              <a:rPr lang="uz" altLang="en-US" dirty="0"/>
              <a:t>PLC konfiguratsiyasi</a:t>
            </a:r>
          </a:p>
        </p:txBody>
      </p:sp>
      <p:graphicFrame>
        <p:nvGraphicFramePr>
          <p:cNvPr id="2" name="Table 1"/>
          <p:cNvGraphicFramePr>
            <a:graphicFrameLocks noGrp="1"/>
          </p:cNvGraphicFramePr>
          <p:nvPr>
            <p:extLst>
              <p:ext uri="{D42A27DB-BD31-4B8C-83A1-F6EECF244321}">
                <p14:modId xmlns:p14="http://schemas.microsoft.com/office/powerpoint/2010/main" val="98112832"/>
              </p:ext>
            </p:extLst>
          </p:nvPr>
        </p:nvGraphicFramePr>
        <p:xfrm>
          <a:off x="1143000" y="2971800"/>
          <a:ext cx="1905000" cy="1483360"/>
        </p:xfrm>
        <a:graphic>
          <a:graphicData uri="http://schemas.openxmlformats.org/drawingml/2006/table">
            <a:tbl>
              <a:tblPr firstRow="1" bandRow="1">
                <a:tableStyleId>{16D9F66E-5EB9-4882-86FB-DCBF35E3C3E4}</a:tableStyleId>
              </a:tblPr>
              <a:tblGrid>
                <a:gridCol w="1905000">
                  <a:extLst>
                    <a:ext uri="{9D8B030D-6E8A-4147-A177-3AD203B41FA5}">
                      <a16:colId xmlns:a16="http://schemas.microsoft.com/office/drawing/2014/main" val="1623336510"/>
                    </a:ext>
                  </a:extLst>
                </a:gridCol>
              </a:tblGrid>
              <a:tr h="370840">
                <a:tc>
                  <a:txBody>
                    <a:bodyPr/>
                    <a:lstStyle/>
                    <a:p>
                      <a:pPr algn="ctr"/>
                      <a:r>
                        <a:rPr lang="en-US" b="0" dirty="0" err="1" smtClean="0"/>
                        <a:t>Kirish</a:t>
                      </a:r>
                      <a:r>
                        <a:rPr lang="en-US" b="0" dirty="0" smtClean="0"/>
                        <a:t> </a:t>
                      </a:r>
                      <a:r>
                        <a:rPr lang="en-US" b="0" dirty="0" err="1" smtClean="0"/>
                        <a:t>sxemasi</a:t>
                      </a:r>
                      <a:endParaRPr lang="en-US" b="0" dirty="0"/>
                    </a:p>
                  </a:txBody>
                  <a:tcPr anchor="ctr"/>
                </a:tc>
                <a:extLst>
                  <a:ext uri="{0D108BD9-81ED-4DB2-BD59-A6C34878D82A}">
                    <a16:rowId xmlns:a16="http://schemas.microsoft.com/office/drawing/2014/main" val="4085791953"/>
                  </a:ext>
                </a:extLst>
              </a:tr>
              <a:tr h="370840">
                <a:tc>
                  <a:txBody>
                    <a:bodyPr/>
                    <a:lstStyle/>
                    <a:p>
                      <a:pPr algn="ctr"/>
                      <a:r>
                        <a:rPr lang="en-US" b="0" dirty="0" smtClean="0"/>
                        <a:t>CPU</a:t>
                      </a:r>
                      <a:endParaRPr lang="en-US" b="0" dirty="0"/>
                    </a:p>
                  </a:txBody>
                  <a:tcPr anchor="ctr"/>
                </a:tc>
                <a:extLst>
                  <a:ext uri="{0D108BD9-81ED-4DB2-BD59-A6C34878D82A}">
                    <a16:rowId xmlns:a16="http://schemas.microsoft.com/office/drawing/2014/main" val="557849623"/>
                  </a:ext>
                </a:extLst>
              </a:tr>
              <a:tr h="370840">
                <a:tc>
                  <a:txBody>
                    <a:bodyPr/>
                    <a:lstStyle/>
                    <a:p>
                      <a:pPr algn="ctr"/>
                      <a:r>
                        <a:rPr lang="en-US" b="0" dirty="0" err="1" smtClean="0"/>
                        <a:t>Xotira</a:t>
                      </a:r>
                      <a:endParaRPr lang="en-US" b="0" dirty="0"/>
                    </a:p>
                  </a:txBody>
                  <a:tcPr anchor="ctr"/>
                </a:tc>
                <a:extLst>
                  <a:ext uri="{0D108BD9-81ED-4DB2-BD59-A6C34878D82A}">
                    <a16:rowId xmlns:a16="http://schemas.microsoft.com/office/drawing/2014/main" val="2054058621"/>
                  </a:ext>
                </a:extLst>
              </a:tr>
              <a:tr h="370840">
                <a:tc>
                  <a:txBody>
                    <a:bodyPr/>
                    <a:lstStyle/>
                    <a:p>
                      <a:pPr algn="ctr"/>
                      <a:r>
                        <a:rPr lang="en-US" b="0" dirty="0" err="1" smtClean="0"/>
                        <a:t>Chiqish</a:t>
                      </a:r>
                      <a:r>
                        <a:rPr lang="en-US" b="0" dirty="0" smtClean="0"/>
                        <a:t> </a:t>
                      </a:r>
                      <a:r>
                        <a:rPr lang="en-US" b="0" dirty="0" err="1" smtClean="0"/>
                        <a:t>sxemasi</a:t>
                      </a:r>
                      <a:endParaRPr lang="en-US" b="0" dirty="0"/>
                    </a:p>
                  </a:txBody>
                  <a:tcPr anchor="ctr"/>
                </a:tc>
                <a:extLst>
                  <a:ext uri="{0D108BD9-81ED-4DB2-BD59-A6C34878D82A}">
                    <a16:rowId xmlns:a16="http://schemas.microsoft.com/office/drawing/2014/main" val="1906837289"/>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979018322"/>
              </p:ext>
            </p:extLst>
          </p:nvPr>
        </p:nvGraphicFramePr>
        <p:xfrm>
          <a:off x="3962400" y="2971800"/>
          <a:ext cx="4495800" cy="1483360"/>
        </p:xfrm>
        <a:graphic>
          <a:graphicData uri="http://schemas.openxmlformats.org/drawingml/2006/table">
            <a:tbl>
              <a:tblPr firstRow="1" bandRow="1">
                <a:tableStyleId>{5C22544A-7EE6-4342-B048-85BDC9FD1C3A}</a:tableStyleId>
              </a:tblPr>
              <a:tblGrid>
                <a:gridCol w="1498600">
                  <a:extLst>
                    <a:ext uri="{9D8B030D-6E8A-4147-A177-3AD203B41FA5}">
                      <a16:colId xmlns:a16="http://schemas.microsoft.com/office/drawing/2014/main" val="1123105813"/>
                    </a:ext>
                  </a:extLst>
                </a:gridCol>
                <a:gridCol w="1498600">
                  <a:extLst>
                    <a:ext uri="{9D8B030D-6E8A-4147-A177-3AD203B41FA5}">
                      <a16:colId xmlns:a16="http://schemas.microsoft.com/office/drawing/2014/main" val="3075269752"/>
                    </a:ext>
                  </a:extLst>
                </a:gridCol>
                <a:gridCol w="1498600">
                  <a:extLst>
                    <a:ext uri="{9D8B030D-6E8A-4147-A177-3AD203B41FA5}">
                      <a16:colId xmlns:a16="http://schemas.microsoft.com/office/drawing/2014/main" val="2395597280"/>
                    </a:ext>
                  </a:extLst>
                </a:gridCol>
              </a:tblGrid>
              <a:tr h="741680">
                <a:tc>
                  <a:txBody>
                    <a:bodyPr/>
                    <a:lstStyle/>
                    <a:p>
                      <a:pPr algn="ctr"/>
                      <a:r>
                        <a:rPr lang="en-US" b="1" dirty="0" err="1" smtClean="0">
                          <a:solidFill>
                            <a:schemeClr val="bg1"/>
                          </a:solidFill>
                        </a:rPr>
                        <a:t>Kirish</a:t>
                      </a:r>
                      <a:r>
                        <a:rPr lang="en-US" b="1" dirty="0" smtClean="0">
                          <a:solidFill>
                            <a:schemeClr val="bg1"/>
                          </a:solidFill>
                        </a:rPr>
                        <a:t> </a:t>
                      </a:r>
                      <a:r>
                        <a:rPr lang="en-US" b="1" dirty="0" err="1" smtClean="0">
                          <a:solidFill>
                            <a:schemeClr val="bg1"/>
                          </a:solidFill>
                        </a:rPr>
                        <a:t>Relelari</a:t>
                      </a:r>
                      <a:endParaRPr lang="en-US" b="1" dirty="0">
                        <a:solidFill>
                          <a:schemeClr val="bg1"/>
                        </a:solidFill>
                      </a:endParaRPr>
                    </a:p>
                  </a:txBody>
                  <a:tcPr marL="90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algn="ctr"/>
                      <a:r>
                        <a:rPr lang="en-US" b="1" dirty="0" err="1" smtClean="0">
                          <a:solidFill>
                            <a:schemeClr val="bg1"/>
                          </a:solidFill>
                        </a:rPr>
                        <a:t>Sanagichlar</a:t>
                      </a:r>
                      <a:endParaRPr lang="en-US" b="1" dirty="0">
                        <a:solidFill>
                          <a:schemeClr val="bg1"/>
                        </a:solidFill>
                      </a:endParaRPr>
                    </a:p>
                  </a:txBody>
                  <a:tcPr marL="90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algn="ctr"/>
                      <a:r>
                        <a:rPr lang="en-US" b="1" dirty="0" err="1" smtClean="0">
                          <a:solidFill>
                            <a:schemeClr val="bg1"/>
                          </a:solidFill>
                        </a:rPr>
                        <a:t>Chiqish</a:t>
                      </a:r>
                      <a:r>
                        <a:rPr lang="en-US" b="1" dirty="0" smtClean="0">
                          <a:solidFill>
                            <a:schemeClr val="bg1"/>
                          </a:solidFill>
                        </a:rPr>
                        <a:t> </a:t>
                      </a:r>
                      <a:r>
                        <a:rPr lang="en-US" b="1" dirty="0" err="1" smtClean="0">
                          <a:solidFill>
                            <a:schemeClr val="bg1"/>
                          </a:solidFill>
                        </a:rPr>
                        <a:t>Relelari</a:t>
                      </a:r>
                      <a:endParaRPr lang="en-US" b="1" dirty="0">
                        <a:solidFill>
                          <a:schemeClr val="bg1"/>
                        </a:solidFill>
                      </a:endParaRPr>
                    </a:p>
                  </a:txBody>
                  <a:tcPr marL="90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extLst>
                  <a:ext uri="{0D108BD9-81ED-4DB2-BD59-A6C34878D82A}">
                    <a16:rowId xmlns:a16="http://schemas.microsoft.com/office/drawing/2014/main" val="763505179"/>
                  </a:ext>
                </a:extLst>
              </a:tr>
              <a:tr h="741680">
                <a:tc>
                  <a:txBody>
                    <a:bodyPr/>
                    <a:lstStyle/>
                    <a:p>
                      <a:pPr algn="ctr"/>
                      <a:r>
                        <a:rPr lang="en-US" b="1" dirty="0" err="1" smtClean="0">
                          <a:solidFill>
                            <a:schemeClr val="bg1"/>
                          </a:solidFill>
                        </a:rPr>
                        <a:t>Ichki</a:t>
                      </a:r>
                      <a:r>
                        <a:rPr lang="en-US" b="1" dirty="0" smtClean="0">
                          <a:solidFill>
                            <a:schemeClr val="bg1"/>
                          </a:solidFill>
                        </a:rPr>
                        <a:t> </a:t>
                      </a:r>
                      <a:r>
                        <a:rPr lang="en-US" b="1" dirty="0" err="1" smtClean="0">
                          <a:solidFill>
                            <a:schemeClr val="bg1"/>
                          </a:solidFill>
                        </a:rPr>
                        <a:t>Ishchi</a:t>
                      </a:r>
                      <a:r>
                        <a:rPr lang="en-US" b="1" dirty="0" smtClean="0">
                          <a:solidFill>
                            <a:schemeClr val="bg1"/>
                          </a:solidFill>
                        </a:rPr>
                        <a:t> </a:t>
                      </a:r>
                      <a:r>
                        <a:rPr lang="en-US" b="1" dirty="0" err="1" smtClean="0">
                          <a:solidFill>
                            <a:schemeClr val="bg1"/>
                          </a:solidFill>
                        </a:rPr>
                        <a:t>Relelari</a:t>
                      </a:r>
                      <a:endParaRPr lang="en-US" b="1" dirty="0">
                        <a:solidFill>
                          <a:schemeClr val="bg1"/>
                        </a:solidFill>
                      </a:endParaRPr>
                    </a:p>
                  </a:txBody>
                  <a:tcPr marL="90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algn="ctr"/>
                      <a:r>
                        <a:rPr lang="en-US" b="1" dirty="0" err="1" smtClean="0">
                          <a:solidFill>
                            <a:schemeClr val="bg1"/>
                          </a:solidFill>
                        </a:rPr>
                        <a:t>Taymerlar</a:t>
                      </a:r>
                      <a:endParaRPr lang="en-US" b="1" dirty="0">
                        <a:solidFill>
                          <a:schemeClr val="bg1"/>
                        </a:solidFill>
                      </a:endParaRPr>
                    </a:p>
                  </a:txBody>
                  <a:tcPr marL="90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algn="ctr"/>
                      <a:r>
                        <a:rPr lang="en-US" b="1" dirty="0" err="1" smtClean="0">
                          <a:solidFill>
                            <a:schemeClr val="bg1"/>
                          </a:solidFill>
                        </a:rPr>
                        <a:t>Ma’lumot</a:t>
                      </a:r>
                      <a:r>
                        <a:rPr lang="en-US" b="1" dirty="0" smtClean="0">
                          <a:solidFill>
                            <a:schemeClr val="bg1"/>
                          </a:solidFill>
                        </a:rPr>
                        <a:t> </a:t>
                      </a:r>
                      <a:r>
                        <a:rPr lang="en-US" b="1" dirty="0" err="1" smtClean="0">
                          <a:solidFill>
                            <a:schemeClr val="bg1"/>
                          </a:solidFill>
                        </a:rPr>
                        <a:t>saqlagichlar</a:t>
                      </a:r>
                      <a:endParaRPr lang="en-US" b="1" dirty="0">
                        <a:solidFill>
                          <a:schemeClr val="bg1"/>
                        </a:solidFill>
                      </a:endParaRPr>
                    </a:p>
                  </a:txBody>
                  <a:tcPr marL="90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extLst>
                  <a:ext uri="{0D108BD9-81ED-4DB2-BD59-A6C34878D82A}">
                    <a16:rowId xmlns:a16="http://schemas.microsoft.com/office/drawing/2014/main" val="1724247005"/>
                  </a:ext>
                </a:extLst>
              </a:tr>
            </a:tbl>
          </a:graphicData>
        </a:graphic>
      </p:graphicFrame>
      <p:sp>
        <p:nvSpPr>
          <p:cNvPr id="4" name="Right Arrow 3"/>
          <p:cNvSpPr/>
          <p:nvPr/>
        </p:nvSpPr>
        <p:spPr>
          <a:xfrm>
            <a:off x="3171825" y="3589020"/>
            <a:ext cx="609600" cy="248920"/>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14363" y="541338"/>
            <a:ext cx="6045637" cy="465137"/>
          </a:xfrm>
        </p:spPr>
        <p:txBody>
          <a:bodyPr/>
          <a:lstStyle/>
          <a:p>
            <a:r>
              <a:rPr lang="uz" altLang="en-US" sz="4000" dirty="0"/>
              <a:t>PLC qanday qurilmalar bilan o'zaro ta'sir qiladi?</a:t>
            </a:r>
          </a:p>
        </p:txBody>
      </p:sp>
      <p:sp>
        <p:nvSpPr>
          <p:cNvPr id="11267" name="Rectangle 3"/>
          <p:cNvSpPr>
            <a:spLocks noGrp="1" noChangeArrowheads="1"/>
          </p:cNvSpPr>
          <p:nvPr>
            <p:ph type="body" idx="1"/>
          </p:nvPr>
        </p:nvSpPr>
        <p:spPr>
          <a:xfrm>
            <a:off x="579106" y="1613140"/>
            <a:ext cx="7781925" cy="4732338"/>
          </a:xfrm>
          <a:noFill/>
          <a:ln/>
        </p:spPr>
        <p:txBody>
          <a:bodyPr/>
          <a:lstStyle/>
          <a:p>
            <a:pPr defTabSz="912813">
              <a:lnSpc>
                <a:spcPct val="90000"/>
              </a:lnSpc>
            </a:pPr>
            <a:endParaRPr lang="en-US" altLang="en-US" sz="2800" dirty="0"/>
          </a:p>
          <a:p>
            <a:pPr defTabSz="912813">
              <a:lnSpc>
                <a:spcPct val="90000"/>
              </a:lnSpc>
            </a:pPr>
            <a:r>
              <a:rPr lang="uz" altLang="en-US" sz="1800" dirty="0"/>
              <a:t>KIRISH </a:t>
            </a:r>
            <a:r>
              <a:rPr lang="uz" altLang="en-US" sz="1800" dirty="0" smtClean="0"/>
              <a:t>REL</a:t>
            </a:r>
            <a:r>
              <a:rPr lang="en-US" altLang="en-US" sz="1800" dirty="0"/>
              <a:t>E</a:t>
            </a:r>
            <a:r>
              <a:rPr lang="uz" altLang="en-US" sz="1800" dirty="0" smtClean="0"/>
              <a:t>LARI-</a:t>
            </a:r>
            <a:r>
              <a:rPr lang="uz" altLang="en-US" sz="1800" dirty="0"/>
              <a:t>(kontaktlar)Bular tashqi dunyoga ulangan. Ular jismonan mavjud bo'lib, kalitlar, sensorlar va boshqalardan signallarni qabul qiladilar. Odatda ular o'rni emas, balki tranzistorlardir.</a:t>
            </a:r>
          </a:p>
          <a:p>
            <a:pPr defTabSz="912813">
              <a:lnSpc>
                <a:spcPct val="90000"/>
              </a:lnSpc>
            </a:pPr>
            <a:r>
              <a:rPr lang="uz" altLang="en-US" sz="1800" dirty="0"/>
              <a:t>ICHKI FOYDALANISH RELELARI-(kontaktlar) Bular tashqi dunyodan signallarni qabul qilmaydi va ular jismonan mavjud emas. Ular simulyatsiya qilingan o'rni bo'lib, PLC ga tashqi o'rni yo'q qilishga imkon beradi. Bundan tashqari, faqat bitta vazifani bajarishga bag'ishlangan ba'zi maxsus relelar mavjud. Ba'zilar doimo yoqilgan, ba'zilari esa doimo o'chirilgan. Ba'zilari yoqilganda faqat bir marta yoqiladi va odatda saqlangan ma'lumotlarni ishga tushirish uchun ishlatiladi.</a:t>
            </a:r>
          </a:p>
          <a:p>
            <a:pPr defTabSz="912813">
              <a:lnSpc>
                <a:spcPct val="90000"/>
              </a:lnSpc>
            </a:pPr>
            <a:r>
              <a:rPr lang="uz" altLang="en-US" sz="1800" dirty="0"/>
              <a:t>COUNTERS - Bular yana jismonan mavjud emas. Ular simulyatsiya qilingan hisoblagichlar bo'lib, ular pulslarni hisoblash uchun dasturlashtirilishi mumkin. Odatda bu hisoblagichlar yuqoriga, pastga yoki yuqoriga va pastga sanashlari mumkin. Ular simulyatsiya qilinganligi sababli, ularning hisoblash tezligi cheklangan. Ba'zi ishlab chiqaruvchilar, shuningdek, apparatga asoslangan yuqori tezlikda ishlaydigan hisoblagichlarni ham o'z ichiga oladi. Biz ularni jismonan mavjud deb o'ylashimiz mumkin. Ko'pincha bu hisoblagichlar yuqoriga, pastga yoki yuqoriga va pastga hisoblashlari mumkin.</a:t>
            </a:r>
          </a:p>
          <a:p>
            <a:pPr defTabSz="912813">
              <a:lnSpc>
                <a:spcPct val="90000"/>
              </a:lnSpc>
            </a:pPr>
            <a:endParaRPr lang="en-US" altLang="en-US" sz="18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4363" y="541338"/>
            <a:ext cx="6121093" cy="881062"/>
          </a:xfrm>
        </p:spPr>
        <p:txBody>
          <a:bodyPr/>
          <a:lstStyle/>
          <a:p>
            <a:r>
              <a:rPr lang="uz" altLang="en-US" sz="4000" dirty="0"/>
              <a:t>PLC qanday qurilmalar bilan o'zaro ta'sir qiladi? </a:t>
            </a:r>
            <a:r>
              <a:rPr lang="en-US" altLang="en-US" sz="4000" dirty="0"/>
              <a:t/>
            </a:r>
            <a:br>
              <a:rPr lang="en-US" altLang="en-US" sz="4000" dirty="0"/>
            </a:br>
            <a:endParaRPr lang="uz" altLang="en-US" sz="4000" dirty="0"/>
          </a:p>
        </p:txBody>
      </p:sp>
      <p:sp>
        <p:nvSpPr>
          <p:cNvPr id="12291" name="Rectangle 3"/>
          <p:cNvSpPr>
            <a:spLocks noGrp="1" noChangeArrowheads="1"/>
          </p:cNvSpPr>
          <p:nvPr>
            <p:ph type="body" idx="1"/>
          </p:nvPr>
        </p:nvSpPr>
        <p:spPr>
          <a:xfrm>
            <a:off x="634835" y="2029530"/>
            <a:ext cx="7772400" cy="4114800"/>
          </a:xfrm>
          <a:noFill/>
          <a:ln/>
        </p:spPr>
        <p:txBody>
          <a:bodyPr/>
          <a:lstStyle/>
          <a:p>
            <a:pPr defTabSz="912813">
              <a:lnSpc>
                <a:spcPct val="90000"/>
              </a:lnSpc>
            </a:pPr>
            <a:r>
              <a:rPr lang="uz" altLang="en-US" sz="2000" dirty="0"/>
              <a:t>TAYMERLAR - bular ham jismonan mavjud emas. Ular ko'p navlarda va bosqichlarda keladi. Eng keng tarqalgan turi - kechikish turi. Boshqalar o'z ichiga kechiktirish va ushlab turuvchi va ushlab turmaydigan turlarni o'z ichiga oladi. O'sishlar 1 ms dan 1 s gacha o'zgarib turadi.</a:t>
            </a:r>
          </a:p>
          <a:p>
            <a:pPr defTabSz="912813">
              <a:lnSpc>
                <a:spcPct val="90000"/>
              </a:lnSpc>
            </a:pPr>
            <a:r>
              <a:rPr lang="uz" altLang="en-US" sz="2000" dirty="0"/>
              <a:t>CHIKISH RELELARI-(bobinlar)Bular tashqi dunyoga ulangan. Ular jismonan mavjud bo'lib, solenoidlar, chiroqlar va boshqalarga yoqish/o'chirish signallarini yuboradi. Ular tanlangan modelga qarab tranzistorlar, o'rni yoki triak bo'lishi mumkin.</a:t>
            </a:r>
          </a:p>
          <a:p>
            <a:pPr defTabSz="912813">
              <a:lnSpc>
                <a:spcPct val="90000"/>
              </a:lnSpc>
            </a:pPr>
            <a:r>
              <a:rPr lang="uz" altLang="en-US" sz="2000" dirty="0"/>
              <a:t>MA'LUMOTLARNI SAQLASH - Odatda oddiygina ma'lumotlarni saqlash uchun tayinlangan registrlar mavjud. Ular odatda matematika yoki ma'lumotlarni manipulyatsiya qilish uchun vaqtinchalik saqlash joyi sifatida ishlatiladi. Ular odatda PLC dan quvvat o'chirilganda ma'lumotlarni saqlash uchun ham ishlatilishi mumkin. Quvvatni ishga tushirgandan so'ng, ular quvvat o'chirilishidan oldingi tarkibga ega bo'ladi. Juda qulay va kerakli!!</a:t>
            </a:r>
          </a:p>
          <a:p>
            <a:pPr defTabSz="912813">
              <a:lnSpc>
                <a:spcPct val="90000"/>
              </a:lnSpc>
            </a:pPr>
            <a:endParaRPr lang="en-US" altLang="en-US" sz="2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575655" y="536575"/>
            <a:ext cx="2948115" cy="728481"/>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smtClean="0"/>
              <a:t>KAL</a:t>
            </a:r>
            <a:r>
              <a:rPr lang="en-US" altLang="en-US" dirty="0" smtClean="0"/>
              <a:t>I</a:t>
            </a:r>
            <a:r>
              <a:rPr lang="uz" altLang="en-US" dirty="0" smtClean="0"/>
              <a:t>TLAR</a:t>
            </a:r>
            <a:endParaRPr lang="uz" altLang="en-US" dirty="0"/>
          </a:p>
        </p:txBody>
      </p:sp>
      <p:sp>
        <p:nvSpPr>
          <p:cNvPr id="13315" name="Rectangle 3"/>
          <p:cNvSpPr>
            <a:spLocks noChangeArrowheads="1"/>
          </p:cNvSpPr>
          <p:nvPr/>
        </p:nvSpPr>
        <p:spPr bwMode="auto">
          <a:xfrm>
            <a:off x="6942137" y="3678237"/>
            <a:ext cx="738188" cy="29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DPST</a:t>
            </a:r>
          </a:p>
        </p:txBody>
      </p:sp>
      <p:sp>
        <p:nvSpPr>
          <p:cNvPr id="13316" name="Rectangle 4"/>
          <p:cNvSpPr>
            <a:spLocks noChangeArrowheads="1"/>
          </p:cNvSpPr>
          <p:nvPr/>
        </p:nvSpPr>
        <p:spPr bwMode="auto">
          <a:xfrm>
            <a:off x="381000" y="3754437"/>
            <a:ext cx="736600" cy="29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SPDT</a:t>
            </a:r>
          </a:p>
        </p:txBody>
      </p:sp>
      <p:pic>
        <p:nvPicPr>
          <p:cNvPr id="13317" name="Picture 5"/>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00187" y="1363662"/>
            <a:ext cx="5226050" cy="4732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575050" y="541338"/>
            <a:ext cx="1868488"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a:t>SHARTLAR</a:t>
            </a:r>
          </a:p>
        </p:txBody>
      </p:sp>
      <p:sp>
        <p:nvSpPr>
          <p:cNvPr id="14339" name="Rectangle 3"/>
          <p:cNvSpPr>
            <a:spLocks noGrp="1" noChangeArrowheads="1"/>
          </p:cNvSpPr>
          <p:nvPr>
            <p:ph type="body" idx="1"/>
          </p:nvPr>
        </p:nvSpPr>
        <p:spPr>
          <a:xfrm>
            <a:off x="769938" y="1865816"/>
            <a:ext cx="7464425" cy="1410784"/>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89000"/>
              </a:lnSpc>
              <a:spcBef>
                <a:spcPct val="44000"/>
              </a:spcBef>
              <a:buFontTx/>
              <a:buNone/>
            </a:pPr>
            <a:r>
              <a:rPr lang="uz" altLang="en-US" sz="1800" dirty="0"/>
              <a:t>Otish - shtatlar soni</a:t>
            </a:r>
          </a:p>
          <a:p>
            <a:pPr defTabSz="912813">
              <a:lnSpc>
                <a:spcPct val="89000"/>
              </a:lnSpc>
              <a:spcBef>
                <a:spcPct val="44000"/>
              </a:spcBef>
              <a:buFontTx/>
              <a:buNone/>
            </a:pPr>
            <a:r>
              <a:rPr lang="en-US" altLang="en-US" sz="1800" dirty="0" err="1" smtClean="0"/>
              <a:t>Qutb</a:t>
            </a:r>
            <a:r>
              <a:rPr lang="uz" altLang="en-US" sz="1800" dirty="0" smtClean="0"/>
              <a:t> </a:t>
            </a:r>
            <a:r>
              <a:rPr lang="uz" altLang="en-US" sz="1800" dirty="0"/>
              <a:t>- birlashtiruvchi harakatlanuvchi qismlar soni (alohida sxemalar soni).</a:t>
            </a:r>
          </a:p>
          <a:p>
            <a:pPr defTabSz="912813">
              <a:lnSpc>
                <a:spcPct val="89000"/>
              </a:lnSpc>
              <a:spcBef>
                <a:spcPct val="44000"/>
              </a:spcBef>
              <a:buFontTx/>
              <a:buNone/>
            </a:pPr>
            <a:endParaRPr lang="en-US" altLang="en-US" sz="1800" dirty="0"/>
          </a:p>
          <a:p>
            <a:pPr defTabSz="912813">
              <a:lnSpc>
                <a:spcPct val="89000"/>
              </a:lnSpc>
              <a:spcBef>
                <a:spcPct val="44000"/>
              </a:spcBef>
              <a:buFontTx/>
              <a:buNone/>
            </a:pPr>
            <a:r>
              <a:rPr lang="uz" altLang="en-US" sz="1800" dirty="0">
                <a:latin typeface="Lucida Sans Unicode" panose="020B0602030504020204" pitchFamily="34" charset="0"/>
              </a:rPr>
              <a:t>SPDT</a:t>
            </a:r>
          </a:p>
        </p:txBody>
      </p:sp>
      <p:sp>
        <p:nvSpPr>
          <p:cNvPr id="14340" name="Oval 4"/>
          <p:cNvSpPr>
            <a:spLocks noChangeArrowheads="1"/>
          </p:cNvSpPr>
          <p:nvPr/>
        </p:nvSpPr>
        <p:spPr bwMode="auto">
          <a:xfrm>
            <a:off x="2136775" y="2900363"/>
            <a:ext cx="63500" cy="63500"/>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1" name="Oval 5"/>
          <p:cNvSpPr>
            <a:spLocks noChangeArrowheads="1"/>
          </p:cNvSpPr>
          <p:nvPr/>
        </p:nvSpPr>
        <p:spPr bwMode="auto">
          <a:xfrm>
            <a:off x="2517775" y="2900363"/>
            <a:ext cx="63500" cy="63500"/>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2" name="Line 6"/>
          <p:cNvSpPr>
            <a:spLocks noChangeShapeType="1"/>
          </p:cNvSpPr>
          <p:nvPr/>
        </p:nvSpPr>
        <p:spPr bwMode="auto">
          <a:xfrm flipV="1">
            <a:off x="2593975" y="2582863"/>
            <a:ext cx="598488" cy="3175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3" name="Line 7"/>
          <p:cNvSpPr>
            <a:spLocks noChangeShapeType="1"/>
          </p:cNvSpPr>
          <p:nvPr/>
        </p:nvSpPr>
        <p:spPr bwMode="auto">
          <a:xfrm flipH="1" flipV="1">
            <a:off x="1589088" y="2735263"/>
            <a:ext cx="547687" cy="1651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4" name="Line 8"/>
          <p:cNvSpPr>
            <a:spLocks noChangeShapeType="1"/>
          </p:cNvSpPr>
          <p:nvPr/>
        </p:nvSpPr>
        <p:spPr bwMode="auto">
          <a:xfrm>
            <a:off x="2212975" y="2824163"/>
            <a:ext cx="215900" cy="7508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5" name="Line 9"/>
          <p:cNvSpPr>
            <a:spLocks noChangeShapeType="1"/>
          </p:cNvSpPr>
          <p:nvPr/>
        </p:nvSpPr>
        <p:spPr bwMode="auto">
          <a:xfrm>
            <a:off x="2435225" y="3587750"/>
            <a:ext cx="0" cy="4460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6" name="Oval 10"/>
          <p:cNvSpPr>
            <a:spLocks noChangeArrowheads="1"/>
          </p:cNvSpPr>
          <p:nvPr/>
        </p:nvSpPr>
        <p:spPr bwMode="auto">
          <a:xfrm>
            <a:off x="2136775" y="4503738"/>
            <a:ext cx="63500" cy="63500"/>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7" name="Oval 11"/>
          <p:cNvSpPr>
            <a:spLocks noChangeArrowheads="1"/>
          </p:cNvSpPr>
          <p:nvPr/>
        </p:nvSpPr>
        <p:spPr bwMode="auto">
          <a:xfrm>
            <a:off x="2670175" y="4503738"/>
            <a:ext cx="63500" cy="63500"/>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8" name="Line 12"/>
          <p:cNvSpPr>
            <a:spLocks noChangeShapeType="1"/>
          </p:cNvSpPr>
          <p:nvPr/>
        </p:nvSpPr>
        <p:spPr bwMode="auto">
          <a:xfrm>
            <a:off x="2130425" y="4122738"/>
            <a:ext cx="0" cy="3683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49" name="Line 13"/>
          <p:cNvSpPr>
            <a:spLocks noChangeShapeType="1"/>
          </p:cNvSpPr>
          <p:nvPr/>
        </p:nvSpPr>
        <p:spPr bwMode="auto">
          <a:xfrm flipV="1">
            <a:off x="2663825" y="4110038"/>
            <a:ext cx="0" cy="3937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50" name="Line 14"/>
          <p:cNvSpPr>
            <a:spLocks noChangeShapeType="1"/>
          </p:cNvSpPr>
          <p:nvPr/>
        </p:nvSpPr>
        <p:spPr bwMode="auto">
          <a:xfrm flipH="1">
            <a:off x="2212975" y="4427538"/>
            <a:ext cx="241300" cy="522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51" name="Line 15"/>
          <p:cNvSpPr>
            <a:spLocks noChangeShapeType="1"/>
          </p:cNvSpPr>
          <p:nvPr/>
        </p:nvSpPr>
        <p:spPr bwMode="auto">
          <a:xfrm>
            <a:off x="2206625" y="4962525"/>
            <a:ext cx="0" cy="5969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52" name="Line 16"/>
          <p:cNvSpPr>
            <a:spLocks noChangeShapeType="1"/>
          </p:cNvSpPr>
          <p:nvPr/>
        </p:nvSpPr>
        <p:spPr bwMode="auto">
          <a:xfrm flipH="1">
            <a:off x="2733675" y="4503738"/>
            <a:ext cx="242888" cy="4460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53" name="Line 17"/>
          <p:cNvSpPr>
            <a:spLocks noChangeShapeType="1"/>
          </p:cNvSpPr>
          <p:nvPr/>
        </p:nvSpPr>
        <p:spPr bwMode="auto">
          <a:xfrm>
            <a:off x="2740025" y="4962525"/>
            <a:ext cx="0" cy="5969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54" name="Line 18"/>
          <p:cNvSpPr>
            <a:spLocks noChangeShapeType="1"/>
          </p:cNvSpPr>
          <p:nvPr/>
        </p:nvSpPr>
        <p:spPr bwMode="auto">
          <a:xfrm>
            <a:off x="2289175" y="4727575"/>
            <a:ext cx="520700" cy="0"/>
          </a:xfrm>
          <a:prstGeom prst="line">
            <a:avLst/>
          </a:prstGeom>
          <a:noFill/>
          <a:ln w="12700">
            <a:pattFill prst="pct70">
              <a:fgClr>
                <a:schemeClr val="tx1"/>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55" name="Rectangle 19"/>
          <p:cNvSpPr>
            <a:spLocks noChangeArrowheads="1"/>
          </p:cNvSpPr>
          <p:nvPr/>
        </p:nvSpPr>
        <p:spPr bwMode="auto">
          <a:xfrm>
            <a:off x="846138" y="4675188"/>
            <a:ext cx="736600"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DPST</a:t>
            </a:r>
          </a:p>
        </p:txBody>
      </p:sp>
      <p:sp>
        <p:nvSpPr>
          <p:cNvPr id="14356" name="Rectangle 20"/>
          <p:cNvSpPr>
            <a:spLocks noChangeArrowheads="1"/>
          </p:cNvSpPr>
          <p:nvPr/>
        </p:nvSpPr>
        <p:spPr bwMode="auto">
          <a:xfrm>
            <a:off x="4584700" y="2919413"/>
            <a:ext cx="4235450" cy="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Seriyali kalit qutisi (AB qutisi) mavjud</a:t>
            </a:r>
          </a:p>
          <a:p>
            <a:pPr eaLnBrk="0" hangingPunct="0">
              <a:lnSpc>
                <a:spcPct val="88000"/>
              </a:lnSpc>
            </a:pPr>
            <a:r>
              <a:rPr lang="uz" altLang="en-US" sz="1800" b="1">
                <a:latin typeface="Arial" panose="020B0604020202020204" pitchFamily="34" charset="0"/>
              </a:rPr>
              <a:t>o'tish uchun ikkita 25 pinli ketma-ket port.</a:t>
            </a:r>
          </a:p>
        </p:txBody>
      </p:sp>
      <p:sp>
        <p:nvSpPr>
          <p:cNvPr id="14357" name="Rectangle 21"/>
          <p:cNvSpPr>
            <a:spLocks noChangeArrowheads="1"/>
          </p:cNvSpPr>
          <p:nvPr/>
        </p:nvSpPr>
        <p:spPr bwMode="auto">
          <a:xfrm>
            <a:off x="4959350" y="4198938"/>
            <a:ext cx="2659063" cy="113188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58" name="Rectangle 22"/>
          <p:cNvSpPr>
            <a:spLocks noChangeArrowheads="1"/>
          </p:cNvSpPr>
          <p:nvPr/>
        </p:nvSpPr>
        <p:spPr bwMode="auto">
          <a:xfrm>
            <a:off x="5341938" y="4127500"/>
            <a:ext cx="596900" cy="2159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59" name="Rectangle 23"/>
          <p:cNvSpPr>
            <a:spLocks noChangeArrowheads="1"/>
          </p:cNvSpPr>
          <p:nvPr/>
        </p:nvSpPr>
        <p:spPr bwMode="auto">
          <a:xfrm>
            <a:off x="6486525" y="4127500"/>
            <a:ext cx="520700" cy="2159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60" name="Rectangle 24"/>
          <p:cNvSpPr>
            <a:spLocks noChangeArrowheads="1"/>
          </p:cNvSpPr>
          <p:nvPr/>
        </p:nvSpPr>
        <p:spPr bwMode="auto">
          <a:xfrm>
            <a:off x="7631113" y="4579938"/>
            <a:ext cx="139700" cy="44608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61" name="Rectangle 25"/>
          <p:cNvSpPr>
            <a:spLocks noChangeArrowheads="1"/>
          </p:cNvSpPr>
          <p:nvPr/>
        </p:nvSpPr>
        <p:spPr bwMode="auto">
          <a:xfrm>
            <a:off x="7866063" y="4598988"/>
            <a:ext cx="685800"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Kiritish</a:t>
            </a:r>
          </a:p>
        </p:txBody>
      </p:sp>
      <p:sp>
        <p:nvSpPr>
          <p:cNvPr id="14362" name="Rectangle 26"/>
          <p:cNvSpPr>
            <a:spLocks noChangeArrowheads="1"/>
          </p:cNvSpPr>
          <p:nvPr/>
        </p:nvSpPr>
        <p:spPr bwMode="auto">
          <a:xfrm>
            <a:off x="5881688" y="4446588"/>
            <a:ext cx="877887"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Chiqish</a:t>
            </a:r>
          </a:p>
        </p:txBody>
      </p:sp>
      <p:sp>
        <p:nvSpPr>
          <p:cNvPr id="14363" name="Rectangle 27"/>
          <p:cNvSpPr>
            <a:spLocks noChangeArrowheads="1"/>
          </p:cNvSpPr>
          <p:nvPr/>
        </p:nvSpPr>
        <p:spPr bwMode="auto">
          <a:xfrm>
            <a:off x="5500688" y="3759200"/>
            <a:ext cx="292100" cy="29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A</a:t>
            </a:r>
          </a:p>
        </p:txBody>
      </p:sp>
      <p:sp>
        <p:nvSpPr>
          <p:cNvPr id="14364" name="Rectangle 28"/>
          <p:cNvSpPr>
            <a:spLocks noChangeArrowheads="1"/>
          </p:cNvSpPr>
          <p:nvPr/>
        </p:nvSpPr>
        <p:spPr bwMode="auto">
          <a:xfrm>
            <a:off x="6569075" y="3759200"/>
            <a:ext cx="292100" cy="29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B</a:t>
            </a:r>
          </a:p>
        </p:txBody>
      </p:sp>
      <p:sp>
        <p:nvSpPr>
          <p:cNvPr id="14365" name="Rectangle 29"/>
          <p:cNvSpPr>
            <a:spLocks noChangeArrowheads="1"/>
          </p:cNvSpPr>
          <p:nvPr/>
        </p:nvSpPr>
        <p:spPr bwMode="auto">
          <a:xfrm>
            <a:off x="6256338" y="5343525"/>
            <a:ext cx="141287" cy="1397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66" name="Rectangle 30"/>
          <p:cNvSpPr>
            <a:spLocks noChangeArrowheads="1"/>
          </p:cNvSpPr>
          <p:nvPr/>
        </p:nvSpPr>
        <p:spPr bwMode="auto">
          <a:xfrm>
            <a:off x="6027738" y="5495925"/>
            <a:ext cx="598487" cy="21748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67" name="Rectangle 31"/>
          <p:cNvSpPr>
            <a:spLocks noChangeArrowheads="1"/>
          </p:cNvSpPr>
          <p:nvPr/>
        </p:nvSpPr>
        <p:spPr bwMode="auto">
          <a:xfrm>
            <a:off x="6110288" y="5821363"/>
            <a:ext cx="712787"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Tugma</a:t>
            </a:r>
          </a:p>
        </p:txBody>
      </p:sp>
      <p:sp>
        <p:nvSpPr>
          <p:cNvPr id="14368" name="Rectangle 32"/>
          <p:cNvSpPr>
            <a:spLocks noChangeArrowheads="1"/>
          </p:cNvSpPr>
          <p:nvPr/>
        </p:nvSpPr>
        <p:spPr bwMode="auto">
          <a:xfrm>
            <a:off x="5041900" y="6202363"/>
            <a:ext cx="3357563"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Ushbu kalit qanday tasniflanadi?</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28600" y="541338"/>
            <a:ext cx="6172199" cy="728481"/>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nchor="t">
            <a:spAutoFit/>
          </a:bodyPr>
          <a:lstStyle/>
          <a:p>
            <a:r>
              <a:rPr lang="uz" altLang="en-US" dirty="0" smtClean="0"/>
              <a:t>KAL</a:t>
            </a:r>
            <a:r>
              <a:rPr lang="en-US" altLang="en-US" dirty="0" smtClean="0"/>
              <a:t>I</a:t>
            </a:r>
            <a:r>
              <a:rPr lang="uz" altLang="en-US" dirty="0" smtClean="0"/>
              <a:t>TLAR </a:t>
            </a:r>
            <a:r>
              <a:rPr lang="uz" altLang="en-US" dirty="0"/>
              <a:t>TURLARI</a:t>
            </a:r>
          </a:p>
        </p:txBody>
      </p:sp>
      <p:sp>
        <p:nvSpPr>
          <p:cNvPr id="15363" name="Rectangle 3"/>
          <p:cNvSpPr>
            <a:spLocks noGrp="1" noChangeArrowheads="1"/>
          </p:cNvSpPr>
          <p:nvPr>
            <p:ph type="body" idx="1"/>
          </p:nvPr>
        </p:nvSpPr>
        <p:spPr>
          <a:xfrm>
            <a:off x="1220788" y="2097087"/>
            <a:ext cx="7312025" cy="3389313"/>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91000"/>
              </a:lnSpc>
              <a:spcBef>
                <a:spcPct val="46000"/>
              </a:spcBef>
              <a:buFontTx/>
              <a:buNone/>
            </a:pPr>
            <a:r>
              <a:rPr lang="uz" altLang="en-US" sz="2400" dirty="0"/>
              <a:t>1. Mexanik daraja bilan boshqariladigan asosiy kalit,</a:t>
            </a:r>
          </a:p>
          <a:p>
            <a:pPr defTabSz="912813">
              <a:lnSpc>
                <a:spcPct val="91000"/>
              </a:lnSpc>
              <a:spcBef>
                <a:spcPct val="46000"/>
              </a:spcBef>
              <a:buFontTx/>
              <a:buNone/>
            </a:pPr>
            <a:r>
              <a:rPr lang="uz" altLang="en-US" sz="2400" dirty="0"/>
              <a:t>2. Tugmachali kalit,</a:t>
            </a:r>
          </a:p>
          <a:p>
            <a:pPr defTabSz="912813">
              <a:lnSpc>
                <a:spcPct val="91000"/>
              </a:lnSpc>
              <a:spcBef>
                <a:spcPct val="46000"/>
              </a:spcBef>
              <a:buFontTx/>
              <a:buNone/>
            </a:pPr>
            <a:r>
              <a:rPr lang="uz" altLang="en-US" sz="2400" dirty="0"/>
              <a:t>3. Slayd tugmasi,</a:t>
            </a:r>
          </a:p>
          <a:p>
            <a:pPr defTabSz="912813">
              <a:lnSpc>
                <a:spcPct val="91000"/>
              </a:lnSpc>
              <a:spcBef>
                <a:spcPct val="46000"/>
              </a:spcBef>
              <a:buFontTx/>
              <a:buNone/>
            </a:pPr>
            <a:r>
              <a:rPr lang="uz" altLang="en-US" sz="2400" dirty="0"/>
              <a:t>4. Barmoq g'ildiragi kaliti,</a:t>
            </a:r>
          </a:p>
          <a:p>
            <a:pPr defTabSz="912813">
              <a:lnSpc>
                <a:spcPct val="91000"/>
              </a:lnSpc>
              <a:spcBef>
                <a:spcPct val="46000"/>
              </a:spcBef>
              <a:buFontTx/>
              <a:buNone/>
            </a:pPr>
            <a:r>
              <a:rPr lang="uz" altLang="en-US" sz="2400" dirty="0"/>
              <a:t>5. Limit kaliti,</a:t>
            </a:r>
          </a:p>
          <a:p>
            <a:pPr defTabSz="912813">
              <a:lnSpc>
                <a:spcPct val="91000"/>
              </a:lnSpc>
              <a:spcBef>
                <a:spcPct val="46000"/>
              </a:spcBef>
              <a:buFontTx/>
              <a:buNone/>
            </a:pPr>
            <a:r>
              <a:rPr lang="uz" altLang="en-US" sz="2400" dirty="0"/>
              <a:t>6. Yaqinlik kaliti va</a:t>
            </a:r>
          </a:p>
          <a:p>
            <a:pPr defTabSz="912813">
              <a:lnSpc>
                <a:spcPct val="91000"/>
              </a:lnSpc>
              <a:spcBef>
                <a:spcPct val="46000"/>
              </a:spcBef>
              <a:buFontTx/>
              <a:buNone/>
            </a:pPr>
            <a:r>
              <a:rPr lang="uz" altLang="en-US" sz="2400" dirty="0"/>
              <a:t>7. Fotoelektrik kalit.</a:t>
            </a:r>
          </a:p>
        </p:txBody>
      </p:sp>
      <p:sp>
        <p:nvSpPr>
          <p:cNvPr id="15364" name="Rectangle 4"/>
          <p:cNvSpPr>
            <a:spLocks noChangeArrowheads="1"/>
          </p:cNvSpPr>
          <p:nvPr/>
        </p:nvSpPr>
        <p:spPr bwMode="auto">
          <a:xfrm>
            <a:off x="1220788" y="6172200"/>
            <a:ext cx="5719706" cy="295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en-US" altLang="en-US" sz="1800" b="1" dirty="0" err="1" smtClean="0">
                <a:latin typeface="Arial" panose="020B0604020202020204" pitchFamily="34" charset="0"/>
              </a:rPr>
              <a:t>Kuchlanish</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va</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tok</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kuchlariga</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qarab</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reyting</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qilinadi</a:t>
            </a:r>
            <a:endParaRPr lang="uz" altLang="en-US" sz="1800" b="1" dirty="0">
              <a:latin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679179" y="340460"/>
            <a:ext cx="2055812"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RELELAR</a:t>
            </a:r>
          </a:p>
        </p:txBody>
      </p:sp>
      <p:sp>
        <p:nvSpPr>
          <p:cNvPr id="16387" name="Rectangle 3"/>
          <p:cNvSpPr>
            <a:spLocks noChangeArrowheads="1"/>
          </p:cNvSpPr>
          <p:nvPr/>
        </p:nvSpPr>
        <p:spPr bwMode="auto">
          <a:xfrm>
            <a:off x="387350" y="1265238"/>
            <a:ext cx="6040307" cy="538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dirty="0">
                <a:latin typeface="Arial" panose="020B0604020202020204" pitchFamily="34" charset="0"/>
              </a:rPr>
              <a:t>Ishlashi elektromagnit tomonidan faollashtirilgan </a:t>
            </a:r>
            <a:r>
              <a:rPr lang="uz" altLang="en-US" sz="1800" b="1" dirty="0" smtClean="0">
                <a:latin typeface="Arial" panose="020B0604020202020204" pitchFamily="34" charset="0"/>
              </a:rPr>
              <a:t>kalit</a:t>
            </a:r>
            <a:endParaRPr lang="en-US" altLang="en-US" sz="1800" b="1" dirty="0" smtClean="0">
              <a:latin typeface="Arial" panose="020B0604020202020204" pitchFamily="34" charset="0"/>
            </a:endParaRPr>
          </a:p>
          <a:p>
            <a:pPr algn="ctr" eaLnBrk="0" hangingPunct="0">
              <a:lnSpc>
                <a:spcPct val="88000"/>
              </a:lnSpc>
            </a:pPr>
            <a:r>
              <a:rPr lang="uz" altLang="en-US" sz="1800" b="1" dirty="0" smtClean="0">
                <a:latin typeface="Arial" panose="020B0604020202020204" pitchFamily="34" charset="0"/>
              </a:rPr>
              <a:t> </a:t>
            </a:r>
            <a:r>
              <a:rPr lang="uz" altLang="en-US" sz="1800" b="1" dirty="0">
                <a:latin typeface="Arial" panose="020B0604020202020204" pitchFamily="34" charset="0"/>
              </a:rPr>
              <a:t>"rele" deb ataladi.</a:t>
            </a:r>
          </a:p>
        </p:txBody>
      </p:sp>
      <p:pic>
        <p:nvPicPr>
          <p:cNvPr id="1638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5988" y="2290762"/>
            <a:ext cx="3992562" cy="279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Line 5"/>
          <p:cNvSpPr>
            <a:spLocks noChangeShapeType="1"/>
          </p:cNvSpPr>
          <p:nvPr/>
        </p:nvSpPr>
        <p:spPr bwMode="auto">
          <a:xfrm>
            <a:off x="2670175" y="6407150"/>
            <a:ext cx="1208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0" name="Line 6"/>
          <p:cNvSpPr>
            <a:spLocks noChangeShapeType="1"/>
          </p:cNvSpPr>
          <p:nvPr/>
        </p:nvSpPr>
        <p:spPr bwMode="auto">
          <a:xfrm>
            <a:off x="3884613" y="6108700"/>
            <a:ext cx="0" cy="5969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1" name="Line 7"/>
          <p:cNvSpPr>
            <a:spLocks noChangeShapeType="1"/>
          </p:cNvSpPr>
          <p:nvPr/>
        </p:nvSpPr>
        <p:spPr bwMode="auto">
          <a:xfrm>
            <a:off x="4191000" y="6108700"/>
            <a:ext cx="0" cy="5969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2" name="Line 8"/>
          <p:cNvSpPr>
            <a:spLocks noChangeShapeType="1"/>
          </p:cNvSpPr>
          <p:nvPr/>
        </p:nvSpPr>
        <p:spPr bwMode="auto">
          <a:xfrm>
            <a:off x="4197350" y="6407150"/>
            <a:ext cx="11318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3" name="Oval 9"/>
          <p:cNvSpPr>
            <a:spLocks noChangeArrowheads="1"/>
          </p:cNvSpPr>
          <p:nvPr/>
        </p:nvSpPr>
        <p:spPr bwMode="auto">
          <a:xfrm>
            <a:off x="5265738" y="6184900"/>
            <a:ext cx="596900" cy="520700"/>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4" name="Line 10"/>
          <p:cNvSpPr>
            <a:spLocks noChangeShapeType="1"/>
          </p:cNvSpPr>
          <p:nvPr/>
        </p:nvSpPr>
        <p:spPr bwMode="auto">
          <a:xfrm>
            <a:off x="5875338" y="6407150"/>
            <a:ext cx="9032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5" name="Rectangle 11"/>
          <p:cNvSpPr>
            <a:spLocks noChangeArrowheads="1"/>
          </p:cNvSpPr>
          <p:nvPr/>
        </p:nvSpPr>
        <p:spPr bwMode="auto">
          <a:xfrm>
            <a:off x="3217863" y="5703887"/>
            <a:ext cx="3757631" cy="295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en-US" altLang="en-US" sz="1800" b="1" dirty="0" err="1" smtClean="0">
                <a:latin typeface="Arial" panose="020B0604020202020204" pitchFamily="34" charset="0"/>
              </a:rPr>
              <a:t>Rele</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g’altagi</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Chiqish</a:t>
            </a:r>
            <a:r>
              <a:rPr lang="en-US" altLang="en-US" sz="1800" b="1" dirty="0" smtClean="0">
                <a:latin typeface="Arial" panose="020B0604020202020204" pitchFamily="34" charset="0"/>
              </a:rPr>
              <a:t> </a:t>
            </a:r>
            <a:r>
              <a:rPr lang="en-US" altLang="en-US" sz="1800" b="1" dirty="0" err="1" smtClean="0">
                <a:latin typeface="Arial" panose="020B0604020202020204" pitchFamily="34" charset="0"/>
              </a:rPr>
              <a:t>kontaktlari</a:t>
            </a:r>
            <a:endParaRPr lang="uz" altLang="en-US" sz="1800" b="1" dirty="0">
              <a:latin typeface="Arial" panose="020B0604020202020204" pitchFamily="34" charset="0"/>
            </a:endParaRPr>
          </a:p>
        </p:txBody>
      </p:sp>
      <p:pic>
        <p:nvPicPr>
          <p:cNvPr id="16396" name="Picture 12" descr="rel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5338" y="2901950"/>
            <a:ext cx="1076325" cy="16383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62000" y="4540250"/>
            <a:ext cx="885179" cy="461665"/>
          </a:xfrm>
          <a:prstGeom prst="rect">
            <a:avLst/>
          </a:prstGeom>
          <a:solidFill>
            <a:schemeClr val="bg1"/>
          </a:solidFill>
        </p:spPr>
        <p:txBody>
          <a:bodyPr wrap="none" rtlCol="0">
            <a:spAutoFit/>
          </a:bodyPr>
          <a:lstStyle/>
          <a:p>
            <a:r>
              <a:rPr lang="en-US" dirty="0" err="1" smtClean="0"/>
              <a:t>kirish</a:t>
            </a:r>
            <a:endParaRPr lang="en-US" dirty="0"/>
          </a:p>
        </p:txBody>
      </p:sp>
      <p:sp>
        <p:nvSpPr>
          <p:cNvPr id="14" name="TextBox 13"/>
          <p:cNvSpPr txBox="1"/>
          <p:nvPr/>
        </p:nvSpPr>
        <p:spPr>
          <a:xfrm>
            <a:off x="2469679" y="2371228"/>
            <a:ext cx="1106393" cy="461665"/>
          </a:xfrm>
          <a:prstGeom prst="rect">
            <a:avLst/>
          </a:prstGeom>
          <a:solidFill>
            <a:schemeClr val="bg1"/>
          </a:solidFill>
        </p:spPr>
        <p:txBody>
          <a:bodyPr wrap="none" rtlCol="0">
            <a:spAutoFit/>
          </a:bodyPr>
          <a:lstStyle/>
          <a:p>
            <a:r>
              <a:rPr lang="en-US" dirty="0" err="1" smtClean="0"/>
              <a:t>kontakt</a:t>
            </a:r>
            <a:endParaRPr lang="en-US" dirty="0"/>
          </a:p>
        </p:txBody>
      </p:sp>
      <p:sp>
        <p:nvSpPr>
          <p:cNvPr id="15" name="TextBox 14"/>
          <p:cNvSpPr txBox="1"/>
          <p:nvPr/>
        </p:nvSpPr>
        <p:spPr>
          <a:xfrm rot="16200000">
            <a:off x="3253708" y="3937302"/>
            <a:ext cx="1106393" cy="461665"/>
          </a:xfrm>
          <a:prstGeom prst="rect">
            <a:avLst/>
          </a:prstGeom>
          <a:solidFill>
            <a:schemeClr val="bg1"/>
          </a:solidFill>
        </p:spPr>
        <p:txBody>
          <a:bodyPr wrap="none" rtlCol="0">
            <a:spAutoFit/>
          </a:bodyPr>
          <a:lstStyle/>
          <a:p>
            <a:r>
              <a:rPr lang="en-US" dirty="0" err="1" smtClean="0"/>
              <a:t>G’altak</a:t>
            </a:r>
            <a:endParaRPr lang="en-US" dirty="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355850" y="309713"/>
            <a:ext cx="2676525"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COUNTER</a:t>
            </a:r>
          </a:p>
        </p:txBody>
      </p:sp>
      <p:sp>
        <p:nvSpPr>
          <p:cNvPr id="17411" name="Rectangle 3"/>
          <p:cNvSpPr>
            <a:spLocks noGrp="1" noChangeArrowheads="1"/>
          </p:cNvSpPr>
          <p:nvPr>
            <p:ph type="body" idx="1"/>
          </p:nvPr>
        </p:nvSpPr>
        <p:spPr>
          <a:xfrm>
            <a:off x="428625" y="1289979"/>
            <a:ext cx="6231375" cy="1103969"/>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spAutoFit/>
          </a:bodyPr>
          <a:lstStyle/>
          <a:p>
            <a:pPr algn="just" defTabSz="912813">
              <a:lnSpc>
                <a:spcPct val="95000"/>
              </a:lnSpc>
              <a:spcBef>
                <a:spcPct val="47000"/>
              </a:spcBef>
              <a:buFontTx/>
              <a:buNone/>
            </a:pPr>
            <a:r>
              <a:rPr lang="uz" altLang="en-US" sz="2400" dirty="0"/>
              <a:t>Raqamli hisoblagichlar oldindan belgilangan hisoblash qiymatiga erishilganda o'rni kontakti shaklida chiqadi.</a:t>
            </a:r>
          </a:p>
        </p:txBody>
      </p:sp>
      <p:pic>
        <p:nvPicPr>
          <p:cNvPr id="17412"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188" y="2468562"/>
            <a:ext cx="3840162" cy="277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3" name="Picture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4950" y="5141912"/>
            <a:ext cx="3852863" cy="163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4" name="Rectangle 6"/>
          <p:cNvSpPr>
            <a:spLocks noChangeArrowheads="1"/>
          </p:cNvSpPr>
          <p:nvPr/>
        </p:nvSpPr>
        <p:spPr bwMode="auto">
          <a:xfrm>
            <a:off x="3440113" y="2717800"/>
            <a:ext cx="2540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5</a:t>
            </a:r>
          </a:p>
        </p:txBody>
      </p:sp>
      <p:sp>
        <p:nvSpPr>
          <p:cNvPr id="7" name="TextBox 6"/>
          <p:cNvSpPr txBox="1"/>
          <p:nvPr/>
        </p:nvSpPr>
        <p:spPr>
          <a:xfrm>
            <a:off x="888382" y="2633017"/>
            <a:ext cx="885179" cy="461665"/>
          </a:xfrm>
          <a:prstGeom prst="rect">
            <a:avLst/>
          </a:prstGeom>
          <a:solidFill>
            <a:schemeClr val="bg1"/>
          </a:solidFill>
        </p:spPr>
        <p:txBody>
          <a:bodyPr wrap="none" rtlCol="0">
            <a:spAutoFit/>
          </a:bodyPr>
          <a:lstStyle/>
          <a:p>
            <a:r>
              <a:rPr lang="en-US" dirty="0" err="1" smtClean="0"/>
              <a:t>kirish</a:t>
            </a:r>
            <a:endParaRPr lang="en-US" dirty="0"/>
          </a:p>
        </p:txBody>
      </p:sp>
      <p:sp>
        <p:nvSpPr>
          <p:cNvPr id="9" name="TextBox 8"/>
          <p:cNvSpPr txBox="1"/>
          <p:nvPr/>
        </p:nvSpPr>
        <p:spPr>
          <a:xfrm>
            <a:off x="4191000" y="4522787"/>
            <a:ext cx="1072730" cy="461665"/>
          </a:xfrm>
          <a:prstGeom prst="rect">
            <a:avLst/>
          </a:prstGeom>
          <a:solidFill>
            <a:schemeClr val="bg1"/>
          </a:solidFill>
        </p:spPr>
        <p:txBody>
          <a:bodyPr wrap="none" rtlCol="0">
            <a:spAutoFit/>
          </a:bodyPr>
          <a:lstStyle/>
          <a:p>
            <a:r>
              <a:rPr lang="en-US" dirty="0" err="1" smtClean="0"/>
              <a:t>chiqish</a:t>
            </a:r>
            <a:endParaRPr lang="en-US"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708034" y="246478"/>
            <a:ext cx="2413481" cy="728481"/>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smtClean="0"/>
              <a:t>TAYM</a:t>
            </a:r>
            <a:r>
              <a:rPr lang="en-US" altLang="en-US" dirty="0" smtClean="0"/>
              <a:t>E</a:t>
            </a:r>
            <a:r>
              <a:rPr lang="uz" altLang="en-US" dirty="0" smtClean="0"/>
              <a:t>R</a:t>
            </a:r>
            <a:endParaRPr lang="uz" altLang="en-US" dirty="0"/>
          </a:p>
        </p:txBody>
      </p:sp>
      <p:sp>
        <p:nvSpPr>
          <p:cNvPr id="18435" name="Rectangle 3"/>
          <p:cNvSpPr>
            <a:spLocks noGrp="1" noChangeArrowheads="1"/>
          </p:cNvSpPr>
          <p:nvPr>
            <p:ph type="body" idx="1"/>
          </p:nvPr>
        </p:nvSpPr>
        <p:spPr>
          <a:xfrm>
            <a:off x="539750" y="1227138"/>
            <a:ext cx="6120250" cy="1454834"/>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spAutoFit/>
          </a:bodyPr>
          <a:lstStyle/>
          <a:p>
            <a:pPr defTabSz="912813">
              <a:lnSpc>
                <a:spcPct val="95000"/>
              </a:lnSpc>
              <a:spcBef>
                <a:spcPct val="47000"/>
              </a:spcBef>
              <a:buFontTx/>
              <a:buNone/>
            </a:pPr>
            <a:r>
              <a:rPr lang="uz" altLang="en-US" sz="2400" dirty="0"/>
              <a:t>Taymer ichki soatdan, hisoblash qiymatlari registridan va akkumulyatordan iborat. U vaqtni belgilash uchun yoki biron bir maqsadda ishlatiladi.</a:t>
            </a:r>
          </a:p>
        </p:txBody>
      </p:sp>
      <p:pic>
        <p:nvPicPr>
          <p:cNvPr id="18436"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828926"/>
            <a:ext cx="3228975" cy="310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7" name="Rectangle 5"/>
          <p:cNvSpPr>
            <a:spLocks noChangeArrowheads="1"/>
          </p:cNvSpPr>
          <p:nvPr/>
        </p:nvSpPr>
        <p:spPr bwMode="auto">
          <a:xfrm>
            <a:off x="5729288" y="6126163"/>
            <a:ext cx="1908175"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Vaqt 5 soniya.</a:t>
            </a:r>
          </a:p>
        </p:txBody>
      </p:sp>
      <p:pic>
        <p:nvPicPr>
          <p:cNvPr id="18438" name="Picture 6"/>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21200" y="4306888"/>
            <a:ext cx="408305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441367" y="266723"/>
            <a:ext cx="4310667" cy="728481"/>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RELE </a:t>
            </a:r>
            <a:r>
              <a:rPr lang="uz" altLang="en-US" dirty="0" smtClean="0"/>
              <a:t>MANTI</a:t>
            </a:r>
            <a:r>
              <a:rPr lang="en-US" altLang="en-US" dirty="0" smtClean="0"/>
              <a:t>G’I</a:t>
            </a:r>
            <a:endParaRPr lang="uz" altLang="en-US" dirty="0"/>
          </a:p>
        </p:txBody>
      </p:sp>
      <p:pic>
        <p:nvPicPr>
          <p:cNvPr id="19459" name="Picture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700" y="2952750"/>
            <a:ext cx="3727450" cy="220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0" name="Rectangle 4"/>
          <p:cNvSpPr>
            <a:spLocks noGrp="1" noChangeArrowheads="1"/>
          </p:cNvSpPr>
          <p:nvPr>
            <p:ph type="body" idx="1"/>
          </p:nvPr>
        </p:nvSpPr>
        <p:spPr>
          <a:xfrm>
            <a:off x="533401" y="1298575"/>
            <a:ext cx="6126600" cy="1311654"/>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spAutoFit/>
          </a:bodyPr>
          <a:lstStyle/>
          <a:p>
            <a:pPr marL="0" indent="0" defTabSz="912813">
              <a:lnSpc>
                <a:spcPct val="91000"/>
              </a:lnSpc>
              <a:spcBef>
                <a:spcPct val="45000"/>
              </a:spcBef>
              <a:buFontTx/>
              <a:buNone/>
            </a:pPr>
            <a:r>
              <a:rPr lang="uz" altLang="en-US" sz="1800" dirty="0"/>
              <a:t>Jarayonni boshqarish uchun qism chegara tugmachasiga tegib ketganidan keyin besh soniya o'tgach (motorni yoqish orqali) jarayon boshlanishi kerak. Tayyor qism ikkinchi chegara kalitiga tegsa, jarayon avtomatik ravishda tugatiladi. Favqulodda kalit har qanday vaqtda bosilganda jarayonni to'xtatadi.</a:t>
            </a:r>
          </a:p>
        </p:txBody>
      </p:sp>
      <p:pic>
        <p:nvPicPr>
          <p:cNvPr id="19461" name="Picture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2450" y="4224337"/>
            <a:ext cx="4629150" cy="2557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51750" y="438150"/>
            <a:ext cx="5786328" cy="728481"/>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PLC </a:t>
            </a:r>
            <a:r>
              <a:rPr lang="uz" altLang="en-US" dirty="0" smtClean="0"/>
              <a:t>ARXITEKTURA</a:t>
            </a:r>
            <a:r>
              <a:rPr lang="en-US" altLang="en-US" dirty="0" smtClean="0"/>
              <a:t>SI</a:t>
            </a:r>
            <a:endParaRPr lang="uz" altLang="en-US" dirty="0"/>
          </a:p>
        </p:txBody>
      </p:sp>
      <p:sp>
        <p:nvSpPr>
          <p:cNvPr id="20483" name="Rectangle 3"/>
          <p:cNvSpPr>
            <a:spLocks noGrp="1" noChangeArrowheads="1"/>
          </p:cNvSpPr>
          <p:nvPr>
            <p:ph type="body" idx="1"/>
          </p:nvPr>
        </p:nvSpPr>
        <p:spPr>
          <a:xfrm>
            <a:off x="457201" y="1374775"/>
            <a:ext cx="6202800" cy="1103969"/>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spAutoFit/>
          </a:bodyPr>
          <a:lstStyle/>
          <a:p>
            <a:pPr defTabSz="912813">
              <a:lnSpc>
                <a:spcPct val="95000"/>
              </a:lnSpc>
              <a:spcBef>
                <a:spcPct val="47000"/>
              </a:spcBef>
              <a:buFontTx/>
              <a:buNone/>
            </a:pPr>
            <a:r>
              <a:rPr lang="uz" altLang="en-US" sz="2400"/>
              <a:t>Dasturlashtiriladigan kontrollerlar o'rni paneli simlarining ko'p qismini dasturiy ta'minot bilan almashtiradi.</a:t>
            </a:r>
          </a:p>
        </p:txBody>
      </p:sp>
      <p:pic>
        <p:nvPicPr>
          <p:cNvPr id="20484"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125" y="2767013"/>
            <a:ext cx="5111750" cy="300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85" name="Rectangle 5"/>
          <p:cNvSpPr>
            <a:spLocks noChangeArrowheads="1"/>
          </p:cNvSpPr>
          <p:nvPr/>
        </p:nvSpPr>
        <p:spPr bwMode="auto">
          <a:xfrm>
            <a:off x="3744913" y="6202363"/>
            <a:ext cx="1603375"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Oddiy PLC</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381000" y="228600"/>
            <a:ext cx="4962525"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PLC komponentlari</a:t>
            </a:r>
          </a:p>
        </p:txBody>
      </p:sp>
      <p:sp>
        <p:nvSpPr>
          <p:cNvPr id="21507" name="Rectangle 3"/>
          <p:cNvSpPr>
            <a:spLocks noGrp="1" noChangeArrowheads="1"/>
          </p:cNvSpPr>
          <p:nvPr>
            <p:ph type="body" idx="1"/>
          </p:nvPr>
        </p:nvSpPr>
        <p:spPr>
          <a:xfrm>
            <a:off x="304800" y="1310029"/>
            <a:ext cx="7923213" cy="5415918"/>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marL="457200" indent="-457200" defTabSz="912813">
              <a:lnSpc>
                <a:spcPct val="85000"/>
              </a:lnSpc>
              <a:spcBef>
                <a:spcPct val="39000"/>
              </a:spcBef>
              <a:buFontTx/>
              <a:buAutoNum type="arabicPeriod"/>
              <a:tabLst>
                <a:tab pos="1854200" algn="l"/>
              </a:tabLst>
            </a:pPr>
            <a:r>
              <a:rPr lang="uz" altLang="en-US" sz="2000" dirty="0" smtClean="0"/>
              <a:t>Protsessor </a:t>
            </a:r>
            <a:endParaRPr lang="en-US" altLang="en-US" sz="2000" dirty="0" smtClean="0"/>
          </a:p>
          <a:p>
            <a:pPr marL="682625" indent="0" defTabSz="912813">
              <a:lnSpc>
                <a:spcPct val="85000"/>
              </a:lnSpc>
              <a:spcBef>
                <a:spcPct val="39000"/>
              </a:spcBef>
              <a:buNone/>
              <a:tabLst>
                <a:tab pos="1854200" algn="l"/>
              </a:tabLst>
            </a:pPr>
            <a:r>
              <a:rPr lang="uz" altLang="en-US" sz="2000" dirty="0" smtClean="0"/>
              <a:t>Mikroprotsessorga </a:t>
            </a:r>
            <a:r>
              <a:rPr lang="uz" altLang="en-US" sz="2000" dirty="0"/>
              <a:t>asoslangan, arifmetik amallar, </a:t>
            </a:r>
            <a:endParaRPr lang="en-US" altLang="en-US" sz="2000" dirty="0" smtClean="0"/>
          </a:p>
          <a:p>
            <a:pPr marL="682625" indent="0" defTabSz="912813">
              <a:lnSpc>
                <a:spcPct val="85000"/>
              </a:lnSpc>
              <a:spcBef>
                <a:spcPct val="39000"/>
              </a:spcBef>
              <a:buNone/>
              <a:tabLst>
                <a:tab pos="1854200" algn="l"/>
              </a:tabLst>
            </a:pPr>
            <a:r>
              <a:rPr lang="uz" altLang="en-US" sz="2000" dirty="0" smtClean="0"/>
              <a:t>mantiqiy </a:t>
            </a:r>
            <a:r>
              <a:rPr lang="uz" altLang="en-US" sz="2000" dirty="0"/>
              <a:t>operatorlar, blok xotira harakatlari, kompyuter interfeysi, mahalliy tarmoq, funksiyalar va boshqalarga ruxsat berishi mumkin.</a:t>
            </a:r>
          </a:p>
          <a:p>
            <a:pPr marL="38100" indent="-38100" defTabSz="912813">
              <a:lnSpc>
                <a:spcPct val="85000"/>
              </a:lnSpc>
              <a:spcBef>
                <a:spcPct val="39000"/>
              </a:spcBef>
              <a:buFontTx/>
              <a:buNone/>
              <a:tabLst>
                <a:tab pos="1854200" algn="l"/>
              </a:tabLst>
            </a:pPr>
            <a:endParaRPr lang="en-US" altLang="en-US" sz="2000" dirty="0"/>
          </a:p>
          <a:p>
            <a:pPr marL="38100" indent="-38100" defTabSz="912813">
              <a:lnSpc>
                <a:spcPct val="85000"/>
              </a:lnSpc>
              <a:spcBef>
                <a:spcPct val="39000"/>
              </a:spcBef>
              <a:buFontTx/>
              <a:buNone/>
              <a:tabLst>
                <a:tab pos="1854200" algn="l"/>
              </a:tabLst>
            </a:pPr>
            <a:r>
              <a:rPr lang="uz" altLang="en-US" sz="2000" dirty="0"/>
              <a:t>2. Xotira so‘z bilan o‘lchanadi.</a:t>
            </a:r>
          </a:p>
          <a:p>
            <a:pPr marL="1076325" indent="0" defTabSz="912813">
              <a:lnSpc>
                <a:spcPct val="85000"/>
              </a:lnSpc>
              <a:spcBef>
                <a:spcPct val="39000"/>
              </a:spcBef>
              <a:buFontTx/>
              <a:buNone/>
              <a:tabLst>
                <a:tab pos="1854200" algn="l"/>
              </a:tabLst>
            </a:pPr>
            <a:r>
              <a:rPr lang="uz" altLang="en-US" sz="2000" dirty="0"/>
              <a:t>ROM (faqat o'qish uchun xotira),</a:t>
            </a:r>
          </a:p>
          <a:p>
            <a:pPr marL="1076325" indent="0" defTabSz="912813">
              <a:lnSpc>
                <a:spcPct val="85000"/>
              </a:lnSpc>
              <a:spcBef>
                <a:spcPct val="39000"/>
              </a:spcBef>
              <a:buFontTx/>
              <a:buNone/>
              <a:tabLst>
                <a:tab pos="1854200" algn="l"/>
              </a:tabLst>
            </a:pPr>
            <a:r>
              <a:rPr lang="uz" altLang="en-US" sz="2000" dirty="0"/>
              <a:t>RAM (tasodifiy kirish xotirasi),</a:t>
            </a:r>
          </a:p>
          <a:p>
            <a:pPr marL="1076325" indent="0" defTabSz="912813">
              <a:lnSpc>
                <a:spcPct val="85000"/>
              </a:lnSpc>
              <a:spcBef>
                <a:spcPct val="39000"/>
              </a:spcBef>
              <a:buFontTx/>
              <a:buNone/>
              <a:tabLst>
                <a:tab pos="1854200" algn="l"/>
              </a:tabLst>
            </a:pPr>
            <a:r>
              <a:rPr lang="uz" altLang="en-US" sz="2000" dirty="0"/>
              <a:t>PROM (faqat o'qish uchun dasturlashtiriladigan xotira),</a:t>
            </a:r>
          </a:p>
          <a:p>
            <a:pPr marL="1076325" indent="0" defTabSz="912813">
              <a:lnSpc>
                <a:spcPct val="85000"/>
              </a:lnSpc>
              <a:spcBef>
                <a:spcPct val="39000"/>
              </a:spcBef>
              <a:buFontTx/>
              <a:buNone/>
              <a:tabLst>
                <a:tab pos="1854200" algn="l"/>
              </a:tabLst>
            </a:pPr>
            <a:r>
              <a:rPr lang="uz" altLang="en-US" sz="2000" dirty="0"/>
              <a:t>EEPROM (elektron o'chiriladigan dasturlashtiriladigan ROM),</a:t>
            </a:r>
          </a:p>
          <a:p>
            <a:pPr marL="1076325" indent="0" defTabSz="912813">
              <a:lnSpc>
                <a:spcPct val="85000"/>
              </a:lnSpc>
              <a:spcBef>
                <a:spcPct val="39000"/>
              </a:spcBef>
              <a:buFontTx/>
              <a:buNone/>
              <a:tabLst>
                <a:tab pos="1854200" algn="l"/>
              </a:tabLst>
            </a:pPr>
            <a:r>
              <a:rPr lang="uz" altLang="en-US" sz="2000" dirty="0"/>
              <a:t>EPROM (oʻchiriladigan dasturlashtiriladigan faqat oʻqish xotirasi),</a:t>
            </a:r>
          </a:p>
          <a:p>
            <a:pPr marL="1076325" indent="0" defTabSz="912813">
              <a:lnSpc>
                <a:spcPct val="85000"/>
              </a:lnSpc>
              <a:spcBef>
                <a:spcPct val="39000"/>
              </a:spcBef>
              <a:buFontTx/>
              <a:buNone/>
              <a:tabLst>
                <a:tab pos="1854200" algn="l"/>
              </a:tabLst>
            </a:pPr>
            <a:r>
              <a:rPr lang="uz" altLang="en-US" sz="2000" dirty="0"/>
              <a:t>EAPROM (elektron tarzda o'zgartiriladigan dasturlashtiriladigan</a:t>
            </a:r>
          </a:p>
          <a:p>
            <a:pPr marL="1076325" indent="0" defTabSz="912813">
              <a:lnSpc>
                <a:spcPct val="85000"/>
              </a:lnSpc>
              <a:spcBef>
                <a:spcPct val="39000"/>
              </a:spcBef>
              <a:buFontTx/>
              <a:buNone/>
              <a:tabLst>
                <a:tab pos="1854200" algn="l"/>
              </a:tabLst>
            </a:pPr>
            <a:r>
              <a:rPr lang="uz" altLang="en-US" sz="2000" dirty="0"/>
              <a:t>Faqat o'qish xotirasi) va</a:t>
            </a:r>
          </a:p>
          <a:p>
            <a:pPr marL="1076325" indent="0" defTabSz="912813">
              <a:lnSpc>
                <a:spcPct val="85000"/>
              </a:lnSpc>
              <a:spcBef>
                <a:spcPct val="39000"/>
              </a:spcBef>
              <a:buFontTx/>
              <a:buNone/>
              <a:tabLst>
                <a:tab pos="1854200" algn="l"/>
              </a:tabLst>
            </a:pPr>
            <a:r>
              <a:rPr lang="uz" altLang="en-US" sz="2000" dirty="0"/>
              <a:t>Bubble xotirasi.</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 y="-28575"/>
            <a:ext cx="4962525" cy="722313"/>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PLC komponentlari</a:t>
            </a:r>
          </a:p>
        </p:txBody>
      </p:sp>
      <p:sp>
        <p:nvSpPr>
          <p:cNvPr id="22531" name="Rectangle 3"/>
          <p:cNvSpPr>
            <a:spLocks noGrp="1" noChangeArrowheads="1"/>
          </p:cNvSpPr>
          <p:nvPr>
            <p:ph type="body" idx="1"/>
          </p:nvPr>
        </p:nvSpPr>
        <p:spPr>
          <a:xfrm>
            <a:off x="539750" y="693738"/>
            <a:ext cx="8077200" cy="6018212"/>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88000"/>
              </a:lnSpc>
              <a:spcBef>
                <a:spcPct val="42000"/>
              </a:spcBef>
              <a:buFontTx/>
              <a:buNone/>
              <a:tabLst>
                <a:tab pos="1828800" algn="l"/>
              </a:tabLst>
            </a:pPr>
            <a:r>
              <a:rPr lang="uz" altLang="en-US" sz="1800" dirty="0"/>
              <a:t>3. </a:t>
            </a:r>
            <a:r>
              <a:rPr lang="uz" altLang="en-US" sz="1800" dirty="0" smtClean="0"/>
              <a:t>I/</a:t>
            </a:r>
            <a:r>
              <a:rPr lang="en-US" altLang="en-US" sz="1800" dirty="0" smtClean="0"/>
              <a:t>O</a:t>
            </a:r>
            <a:r>
              <a:rPr lang="uz" altLang="en-US" sz="1800" dirty="0" smtClean="0"/>
              <a:t> </a:t>
            </a:r>
            <a:r>
              <a:rPr lang="uz" altLang="en-US" sz="1800" dirty="0"/>
              <a:t>modulli plagin atrofi</a:t>
            </a:r>
          </a:p>
          <a:p>
            <a:pPr marL="1704975" indent="-447675" defTabSz="912813">
              <a:lnSpc>
                <a:spcPct val="88000"/>
              </a:lnSpc>
              <a:spcBef>
                <a:spcPct val="42000"/>
              </a:spcBef>
              <a:buFontTx/>
              <a:buNone/>
              <a:tabLst>
                <a:tab pos="1828800" algn="l"/>
              </a:tabLst>
            </a:pPr>
            <a:r>
              <a:rPr lang="uz" altLang="en-US" sz="1800" dirty="0"/>
              <a:t>AC kuchlanish kirish va chiqish,</a:t>
            </a:r>
          </a:p>
          <a:p>
            <a:pPr marL="1704975" indent="-447675" defTabSz="912813">
              <a:lnSpc>
                <a:spcPct val="88000"/>
              </a:lnSpc>
              <a:spcBef>
                <a:spcPct val="42000"/>
              </a:spcBef>
              <a:buFontTx/>
              <a:buNone/>
              <a:tabLst>
                <a:tab pos="1828800" algn="l"/>
              </a:tabLst>
            </a:pPr>
            <a:r>
              <a:rPr lang="uz" altLang="en-US" sz="1800" dirty="0"/>
              <a:t>DC kuchlanish kirish va chiqish,</a:t>
            </a:r>
          </a:p>
          <a:p>
            <a:pPr marL="1704975" indent="-447675" defTabSz="912813">
              <a:lnSpc>
                <a:spcPct val="88000"/>
              </a:lnSpc>
              <a:spcBef>
                <a:spcPct val="42000"/>
              </a:spcBef>
              <a:buFontTx/>
              <a:buNone/>
              <a:tabLst>
                <a:tab pos="1828800" algn="l"/>
              </a:tabLst>
            </a:pPr>
            <a:r>
              <a:rPr lang="uz" altLang="en-US" sz="1800" dirty="0"/>
              <a:t>Past darajadagi analog kirish,</a:t>
            </a:r>
          </a:p>
          <a:p>
            <a:pPr marL="1704975" indent="-447675" defTabSz="912813">
              <a:lnSpc>
                <a:spcPct val="88000"/>
              </a:lnSpc>
              <a:spcBef>
                <a:spcPct val="42000"/>
              </a:spcBef>
              <a:buFontTx/>
              <a:buNone/>
              <a:tabLst>
                <a:tab pos="1828800" algn="l"/>
              </a:tabLst>
            </a:pPr>
            <a:r>
              <a:rPr lang="uz" altLang="en-US" sz="1800" dirty="0"/>
              <a:t>Yuqori darajadagi analog kirish va chiqish,</a:t>
            </a:r>
          </a:p>
          <a:p>
            <a:pPr marL="1704975" indent="-447675" defTabSz="912813">
              <a:lnSpc>
                <a:spcPct val="88000"/>
              </a:lnSpc>
              <a:spcBef>
                <a:spcPct val="42000"/>
              </a:spcBef>
              <a:buFontTx/>
              <a:buNone/>
              <a:tabLst>
                <a:tab pos="1828800" algn="l"/>
              </a:tabLst>
            </a:pPr>
            <a:r>
              <a:rPr lang="uz" altLang="en-US" sz="1800" dirty="0"/>
              <a:t>Maxsus maqsadli modullar, masalan, yuqori tezlikdagi taymerlar,</a:t>
            </a:r>
          </a:p>
          <a:p>
            <a:pPr marL="1704975" indent="-447675" defTabSz="912813">
              <a:lnSpc>
                <a:spcPct val="88000"/>
              </a:lnSpc>
              <a:spcBef>
                <a:spcPct val="42000"/>
              </a:spcBef>
              <a:buFontTx/>
              <a:buNone/>
              <a:tabLst>
                <a:tab pos="1828800" algn="l"/>
              </a:tabLst>
            </a:pPr>
            <a:r>
              <a:rPr lang="uz" altLang="en-US" sz="1800" dirty="0"/>
              <a:t>Bosqichli vosita kontrollerlari va boshqalar. PID, Motion</a:t>
            </a:r>
          </a:p>
          <a:p>
            <a:pPr defTabSz="912813">
              <a:lnSpc>
                <a:spcPct val="88000"/>
              </a:lnSpc>
              <a:spcBef>
                <a:spcPct val="42000"/>
              </a:spcBef>
              <a:buFontTx/>
              <a:buNone/>
              <a:tabLst>
                <a:tab pos="1828800" algn="l"/>
              </a:tabLst>
            </a:pPr>
            <a:r>
              <a:rPr lang="uz" altLang="en-US" sz="1800" dirty="0"/>
              <a:t>4. Quvvat manbai AC quvvati</a:t>
            </a:r>
          </a:p>
          <a:p>
            <a:pPr defTabSz="912813">
              <a:lnSpc>
                <a:spcPct val="88000"/>
              </a:lnSpc>
              <a:spcBef>
                <a:spcPct val="42000"/>
              </a:spcBef>
              <a:buFontTx/>
              <a:buNone/>
              <a:tabLst>
                <a:tab pos="1828800" algn="l"/>
              </a:tabLst>
            </a:pPr>
            <a:r>
              <a:rPr lang="uz" altLang="en-US" sz="1800" dirty="0"/>
              <a:t>5. Periferik qo'l dasturchisi (yuklagich),</a:t>
            </a:r>
          </a:p>
          <a:p>
            <a:pPr marL="1619250" defTabSz="912813">
              <a:lnSpc>
                <a:spcPct val="88000"/>
              </a:lnSpc>
              <a:spcBef>
                <a:spcPct val="42000"/>
              </a:spcBef>
              <a:buFontTx/>
              <a:buNone/>
              <a:tabLst>
                <a:tab pos="1828800" algn="l"/>
              </a:tabLst>
            </a:pPr>
            <a:r>
              <a:rPr lang="uz" altLang="en-US" sz="1800" dirty="0"/>
              <a:t>CRT dasturchisi,</a:t>
            </a:r>
          </a:p>
          <a:p>
            <a:pPr marL="1619250" defTabSz="912813">
              <a:lnSpc>
                <a:spcPct val="88000"/>
              </a:lnSpc>
              <a:spcBef>
                <a:spcPct val="42000"/>
              </a:spcBef>
              <a:buFontTx/>
              <a:buNone/>
              <a:tabLst>
                <a:tab pos="1828800" algn="l"/>
              </a:tabLst>
            </a:pPr>
            <a:r>
              <a:rPr lang="uz" altLang="en-US" sz="1800" dirty="0"/>
              <a:t>Operator konsoli,</a:t>
            </a:r>
          </a:p>
          <a:p>
            <a:pPr marL="1619250" defTabSz="912813">
              <a:lnSpc>
                <a:spcPct val="88000"/>
              </a:lnSpc>
              <a:spcBef>
                <a:spcPct val="42000"/>
              </a:spcBef>
              <a:buFontTx/>
              <a:buNone/>
              <a:tabLst>
                <a:tab pos="1828800" algn="l"/>
              </a:tabLst>
            </a:pPr>
            <a:r>
              <a:rPr lang="uz" altLang="en-US" sz="1800" dirty="0"/>
              <a:t>Printer,</a:t>
            </a:r>
          </a:p>
          <a:p>
            <a:pPr marL="1619250" defTabSz="912813">
              <a:lnSpc>
                <a:spcPct val="88000"/>
              </a:lnSpc>
              <a:spcBef>
                <a:spcPct val="42000"/>
              </a:spcBef>
              <a:buFontTx/>
              <a:buNone/>
              <a:tabLst>
                <a:tab pos="1828800" algn="l"/>
              </a:tabLst>
            </a:pPr>
            <a:r>
              <a:rPr lang="uz" altLang="en-US" sz="1800" dirty="0"/>
              <a:t>Simulyator,</a:t>
            </a:r>
          </a:p>
          <a:p>
            <a:pPr marL="1619250" defTabSz="912813">
              <a:lnSpc>
                <a:spcPct val="88000"/>
              </a:lnSpc>
              <a:spcBef>
                <a:spcPct val="42000"/>
              </a:spcBef>
              <a:buFontTx/>
              <a:buNone/>
              <a:tabLst>
                <a:tab pos="1828800" algn="l"/>
              </a:tabLst>
            </a:pPr>
            <a:r>
              <a:rPr lang="uz" altLang="en-US" sz="1800" dirty="0"/>
              <a:t>EPROM yuklagichi,</a:t>
            </a:r>
          </a:p>
          <a:p>
            <a:pPr marL="1619250" defTabSz="912813">
              <a:lnSpc>
                <a:spcPct val="88000"/>
              </a:lnSpc>
              <a:spcBef>
                <a:spcPct val="42000"/>
              </a:spcBef>
              <a:buFontTx/>
              <a:buNone/>
              <a:tabLst>
                <a:tab pos="1828800" algn="l"/>
              </a:tabLst>
            </a:pPr>
            <a:r>
              <a:rPr lang="uz" altLang="en-US" sz="1800" dirty="0"/>
              <a:t>Kassetali yuklagich,</a:t>
            </a:r>
          </a:p>
          <a:p>
            <a:pPr marL="1619250" defTabSz="912813">
              <a:lnSpc>
                <a:spcPct val="88000"/>
              </a:lnSpc>
              <a:spcBef>
                <a:spcPct val="42000"/>
              </a:spcBef>
              <a:buFontTx/>
              <a:buNone/>
              <a:tabLst>
                <a:tab pos="1828800" algn="l"/>
              </a:tabLst>
            </a:pPr>
            <a:r>
              <a:rPr lang="uz" altLang="en-US" sz="1800" dirty="0"/>
              <a:t>Grafik protsessor va</a:t>
            </a:r>
          </a:p>
          <a:p>
            <a:pPr marL="1619250" defTabSz="912813">
              <a:lnSpc>
                <a:spcPct val="88000"/>
              </a:lnSpc>
              <a:spcBef>
                <a:spcPct val="42000"/>
              </a:spcBef>
              <a:buFontTx/>
              <a:buNone/>
              <a:tabLst>
                <a:tab pos="1828800" algn="l"/>
              </a:tabLst>
            </a:pPr>
            <a:r>
              <a:rPr lang="uz" altLang="en-US" sz="1800" dirty="0"/>
              <a:t>Tarmoq aloqa interfeysi. MAP, LAN</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58863" y="272636"/>
            <a:ext cx="6240362" cy="728481"/>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en-US" altLang="en-US" dirty="0" smtClean="0"/>
              <a:t>N</a:t>
            </a:r>
            <a:r>
              <a:rPr lang="uz" altLang="en-US" dirty="0" smtClean="0"/>
              <a:t>ARVON </a:t>
            </a:r>
            <a:r>
              <a:rPr lang="uz" altLang="en-US" dirty="0"/>
              <a:t>DIAGRAMASI</a:t>
            </a:r>
          </a:p>
        </p:txBody>
      </p:sp>
      <p:sp>
        <p:nvSpPr>
          <p:cNvPr id="23555" name="Rectangle 3"/>
          <p:cNvSpPr>
            <a:spLocks noGrp="1" noChangeArrowheads="1"/>
          </p:cNvSpPr>
          <p:nvPr>
            <p:ph type="body" idx="1"/>
          </p:nvPr>
        </p:nvSpPr>
        <p:spPr>
          <a:xfrm>
            <a:off x="258863" y="1188245"/>
            <a:ext cx="6375753" cy="1454834"/>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spAutoFit/>
          </a:bodyPr>
          <a:lstStyle/>
          <a:p>
            <a:pPr defTabSz="912813">
              <a:lnSpc>
                <a:spcPct val="95000"/>
              </a:lnSpc>
              <a:spcBef>
                <a:spcPct val="47000"/>
              </a:spcBef>
              <a:buFontTx/>
              <a:buNone/>
            </a:pPr>
            <a:r>
              <a:rPr lang="uz" altLang="en-US" sz="2400" dirty="0"/>
              <a:t>Narvon diagrammasi (shuningdek, kontakt simvolologiyasi deb ataladi) o'rni mantiqiy tizimida zarur bo'lgan mantiqni grafik tasvirlash vositasidir.</a:t>
            </a:r>
          </a:p>
        </p:txBody>
      </p:sp>
      <p:pic>
        <p:nvPicPr>
          <p:cNvPr id="23556"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0575" y="2976563"/>
            <a:ext cx="4438650" cy="282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57" name="Rectangle 5"/>
          <p:cNvSpPr>
            <a:spLocks noChangeArrowheads="1"/>
          </p:cNvSpPr>
          <p:nvPr/>
        </p:nvSpPr>
        <p:spPr bwMode="auto">
          <a:xfrm>
            <a:off x="1531938" y="2690813"/>
            <a:ext cx="987642" cy="295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en-US" altLang="en-US" sz="1800" b="1" dirty="0" smtClean="0">
                <a:latin typeface="Arial" panose="020B0604020202020204" pitchFamily="34" charset="0"/>
              </a:rPr>
              <a:t>Railway</a:t>
            </a:r>
            <a:endParaRPr lang="uz" altLang="en-US" sz="1800" b="1" dirty="0">
              <a:latin typeface="Arial" panose="020B0604020202020204" pitchFamily="34" charset="0"/>
            </a:endParaRPr>
          </a:p>
        </p:txBody>
      </p:sp>
      <p:sp>
        <p:nvSpPr>
          <p:cNvPr id="23558" name="Rectangle 6"/>
          <p:cNvSpPr>
            <a:spLocks noChangeArrowheads="1"/>
          </p:cNvSpPr>
          <p:nvPr/>
        </p:nvSpPr>
        <p:spPr bwMode="auto">
          <a:xfrm>
            <a:off x="539750" y="3989388"/>
            <a:ext cx="910698" cy="295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en-US" altLang="en-US" sz="1800" b="1" dirty="0" err="1" smtClean="0">
                <a:latin typeface="Arial" panose="020B0604020202020204" pitchFamily="34" charset="0"/>
              </a:rPr>
              <a:t>Qadam</a:t>
            </a:r>
            <a:endParaRPr lang="uz" altLang="en-US" sz="1800" b="1" dirty="0">
              <a:latin typeface="Arial" panose="020B0604020202020204" pitchFamily="34" charset="0"/>
            </a:endParaRPr>
          </a:p>
        </p:txBody>
      </p:sp>
      <p:sp>
        <p:nvSpPr>
          <p:cNvPr id="23559" name="Line 7"/>
          <p:cNvSpPr>
            <a:spLocks noChangeShapeType="1"/>
          </p:cNvSpPr>
          <p:nvPr/>
        </p:nvSpPr>
        <p:spPr bwMode="auto">
          <a:xfrm flipV="1">
            <a:off x="1373188" y="3957638"/>
            <a:ext cx="1284287" cy="24130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560" name="Line 8"/>
          <p:cNvSpPr>
            <a:spLocks noChangeShapeType="1"/>
          </p:cNvSpPr>
          <p:nvPr/>
        </p:nvSpPr>
        <p:spPr bwMode="auto">
          <a:xfrm>
            <a:off x="1908175" y="3054350"/>
            <a:ext cx="215900" cy="21590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 y="660599"/>
            <a:ext cx="7772400" cy="1143000"/>
          </a:xfrm>
        </p:spPr>
        <p:txBody>
          <a:bodyPr/>
          <a:lstStyle/>
          <a:p>
            <a:r>
              <a:rPr lang="uz" altLang="en-US" dirty="0" smtClean="0"/>
              <a:t>Narvon</a:t>
            </a:r>
            <a:r>
              <a:rPr lang="en-US" altLang="en-US" dirty="0" smtClean="0"/>
              <a:t> </a:t>
            </a:r>
            <a:r>
              <a:rPr lang="en-US" altLang="en-US" dirty="0" err="1" smtClean="0"/>
              <a:t>diagrammasi</a:t>
            </a:r>
            <a:r>
              <a:rPr lang="en-US" altLang="en-US" dirty="0"/>
              <a:t/>
            </a:r>
            <a:br>
              <a:rPr lang="en-US" altLang="en-US" dirty="0"/>
            </a:br>
            <a:r>
              <a:rPr lang="en-US" altLang="en-US" dirty="0" err="1" smtClean="0"/>
              <a:t>ko’rinishi</a:t>
            </a:r>
            <a:endParaRPr lang="uz" altLang="en-US" dirty="0"/>
          </a:p>
        </p:txBody>
      </p:sp>
      <p:pic>
        <p:nvPicPr>
          <p:cNvPr id="24579" name="Picture 3" descr="ladde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0788" y="2747963"/>
            <a:ext cx="2746375" cy="2003425"/>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ladde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8138" y="2747963"/>
            <a:ext cx="2814637" cy="2054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52400" y="182378"/>
            <a:ext cx="5868463" cy="1405590"/>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nchor="t">
            <a:spAutoFit/>
          </a:bodyPr>
          <a:lstStyle/>
          <a:p>
            <a:r>
              <a:rPr lang="uz" altLang="en-US" dirty="0"/>
              <a:t>PLC </a:t>
            </a:r>
            <a:r>
              <a:rPr lang="en-US" altLang="en-US" dirty="0" smtClean="0"/>
              <a:t>SXEMA</a:t>
            </a:r>
            <a:r>
              <a:rPr lang="uz" altLang="en-US" dirty="0" smtClean="0"/>
              <a:t> DIAGRAM</a:t>
            </a:r>
            <a:r>
              <a:rPr lang="en-US" altLang="en-US" dirty="0" smtClean="0"/>
              <a:t>MASI</a:t>
            </a:r>
            <a:endParaRPr lang="uz" altLang="en-US" dirty="0"/>
          </a:p>
        </p:txBody>
      </p:sp>
      <p:pic>
        <p:nvPicPr>
          <p:cNvPr id="25603" name="Picture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5625" y="2474913"/>
            <a:ext cx="5492750" cy="2519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4" name="Rectangle 4"/>
          <p:cNvSpPr>
            <a:spLocks noChangeArrowheads="1"/>
          </p:cNvSpPr>
          <p:nvPr/>
        </p:nvSpPr>
        <p:spPr bwMode="auto">
          <a:xfrm>
            <a:off x="1531938" y="3835400"/>
            <a:ext cx="1093787" cy="53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Tashqi</a:t>
            </a:r>
          </a:p>
          <a:p>
            <a:pPr eaLnBrk="0" hangingPunct="0">
              <a:lnSpc>
                <a:spcPct val="88000"/>
              </a:lnSpc>
            </a:pPr>
            <a:r>
              <a:rPr lang="uz" altLang="en-US" sz="1800" b="1">
                <a:latin typeface="Arial" panose="020B0604020202020204" pitchFamily="34" charset="0"/>
              </a:rPr>
              <a:t>kalitlari</a:t>
            </a:r>
          </a:p>
        </p:txBody>
      </p:sp>
      <p:sp>
        <p:nvSpPr>
          <p:cNvPr id="25605" name="Rectangle 5"/>
          <p:cNvSpPr>
            <a:spLocks noChangeArrowheads="1"/>
          </p:cNvSpPr>
          <p:nvPr/>
        </p:nvSpPr>
        <p:spPr bwMode="auto">
          <a:xfrm>
            <a:off x="4051300" y="5362575"/>
            <a:ext cx="1843088" cy="29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Saqlangan dastur</a:t>
            </a:r>
          </a:p>
        </p:txBody>
      </p:sp>
      <p:sp>
        <p:nvSpPr>
          <p:cNvPr id="25606" name="Line 6"/>
          <p:cNvSpPr>
            <a:spLocks noChangeShapeType="1"/>
          </p:cNvSpPr>
          <p:nvPr/>
        </p:nvSpPr>
        <p:spPr bwMode="auto">
          <a:xfrm flipV="1">
            <a:off x="2212975" y="3422650"/>
            <a:ext cx="63500" cy="31750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607" name="Line 7"/>
          <p:cNvSpPr>
            <a:spLocks noChangeShapeType="1"/>
          </p:cNvSpPr>
          <p:nvPr/>
        </p:nvSpPr>
        <p:spPr bwMode="auto">
          <a:xfrm flipH="1" flipV="1">
            <a:off x="4565650" y="4033838"/>
            <a:ext cx="165100" cy="1233487"/>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676400" y="304800"/>
            <a:ext cx="1497012"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SCAN</a:t>
            </a:r>
          </a:p>
        </p:txBody>
      </p:sp>
      <p:sp>
        <p:nvSpPr>
          <p:cNvPr id="26637" name="Rectangle 13"/>
          <p:cNvSpPr>
            <a:spLocks noGrp="1" noChangeArrowheads="1"/>
          </p:cNvSpPr>
          <p:nvPr>
            <p:ph type="body" idx="1"/>
          </p:nvPr>
        </p:nvSpPr>
        <p:spPr>
          <a:xfrm>
            <a:off x="265908" y="1313027"/>
            <a:ext cx="4114800" cy="4987596"/>
          </a:xfrm>
          <a:noFill/>
          <a:ln/>
          <a:extLst>
            <a:ext uri="{91240B29-F687-4F45-9708-019B960494DF}">
              <a14:hiddenLine xmlns:a14="http://schemas.microsoft.com/office/drawing/2010/main" w="12700">
                <a:solidFill>
                  <a:schemeClr val="tx1"/>
                </a:solidFill>
                <a:miter lim="800000"/>
                <a:headEnd/>
                <a:tailEnd/>
              </a14:hiddenLine>
            </a:ext>
          </a:extLst>
        </p:spPr>
        <p:txBody>
          <a:bodyPr wrap="square" lIns="63595" tIns="25438" rIns="63595" bIns="25438">
            <a:spAutoFit/>
          </a:bodyPr>
          <a:lstStyle/>
          <a:p>
            <a:pPr marL="38100" indent="-38100" algn="just" defTabSz="912813">
              <a:lnSpc>
                <a:spcPct val="150000"/>
              </a:lnSpc>
              <a:spcBef>
                <a:spcPct val="45000"/>
              </a:spcBef>
              <a:buFontTx/>
              <a:buNone/>
            </a:pPr>
            <a:r>
              <a:rPr lang="uz" altLang="en-US" sz="1800" dirty="0"/>
              <a:t>PLC zinapoya diagrammasi (dastur) mantig'ini yuqoridan pastgacha bosqichma-bosqich hal qiladi. Odatda, barcha chiqishlar ichki registrlarning holatiga qarab yangilanadi. Keyin kirish holatlari tekshiriladi va tegishli kirish registrlari yangilanadi. Faqat kiritish/chiqarishlar hal qilingandan keyingina dastur bajariladi. Bu jarayon cheksiz tsiklda amalga oshiriladi. Bir siklni tugatish uchun ketadigan vaqt skanerlash vaqti deb ataladi.</a:t>
            </a:r>
          </a:p>
        </p:txBody>
      </p:sp>
      <p:grpSp>
        <p:nvGrpSpPr>
          <p:cNvPr id="2" name="Group 1"/>
          <p:cNvGrpSpPr/>
          <p:nvPr/>
        </p:nvGrpSpPr>
        <p:grpSpPr>
          <a:xfrm>
            <a:off x="4581525" y="2362200"/>
            <a:ext cx="4514850" cy="3632200"/>
            <a:chOff x="2524125" y="2767013"/>
            <a:chExt cx="4514850" cy="3632200"/>
          </a:xfrm>
        </p:grpSpPr>
        <p:sp>
          <p:nvSpPr>
            <p:cNvPr id="26627" name="Oval 3"/>
            <p:cNvSpPr>
              <a:spLocks noChangeArrowheads="1"/>
            </p:cNvSpPr>
            <p:nvPr/>
          </p:nvSpPr>
          <p:spPr bwMode="auto">
            <a:xfrm>
              <a:off x="2822575" y="3206750"/>
              <a:ext cx="3268663" cy="3040063"/>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628" name="Line 4"/>
            <p:cNvSpPr>
              <a:spLocks noChangeShapeType="1"/>
            </p:cNvSpPr>
            <p:nvPr/>
          </p:nvSpPr>
          <p:spPr bwMode="auto">
            <a:xfrm>
              <a:off x="4419600" y="2824163"/>
              <a:ext cx="0" cy="5984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629" name="Rectangle 5"/>
            <p:cNvSpPr>
              <a:spLocks noChangeArrowheads="1"/>
            </p:cNvSpPr>
            <p:nvPr/>
          </p:nvSpPr>
          <p:spPr bwMode="auto">
            <a:xfrm>
              <a:off x="4127500" y="3530600"/>
              <a:ext cx="7366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boshlanishi</a:t>
              </a:r>
            </a:p>
          </p:txBody>
        </p:sp>
        <p:sp>
          <p:nvSpPr>
            <p:cNvPr id="26630" name="Line 6"/>
            <p:cNvSpPr>
              <a:spLocks noChangeShapeType="1"/>
            </p:cNvSpPr>
            <p:nvPr/>
          </p:nvSpPr>
          <p:spPr bwMode="auto">
            <a:xfrm flipH="1">
              <a:off x="5253038" y="2976563"/>
              <a:ext cx="241300" cy="522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631" name="Line 7"/>
            <p:cNvSpPr>
              <a:spLocks noChangeShapeType="1"/>
            </p:cNvSpPr>
            <p:nvPr/>
          </p:nvSpPr>
          <p:spPr bwMode="auto">
            <a:xfrm flipH="1">
              <a:off x="5634038" y="3587750"/>
              <a:ext cx="546100" cy="3698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632" name="Rectangle 8"/>
            <p:cNvSpPr>
              <a:spLocks noChangeArrowheads="1"/>
            </p:cNvSpPr>
            <p:nvPr/>
          </p:nvSpPr>
          <p:spPr bwMode="auto">
            <a:xfrm>
              <a:off x="5500688" y="3149600"/>
              <a:ext cx="6858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Kiritish</a:t>
              </a:r>
            </a:p>
          </p:txBody>
        </p:sp>
        <p:sp>
          <p:nvSpPr>
            <p:cNvPr id="26633" name="Rectangle 9"/>
            <p:cNvSpPr>
              <a:spLocks noChangeArrowheads="1"/>
            </p:cNvSpPr>
            <p:nvPr/>
          </p:nvSpPr>
          <p:spPr bwMode="auto">
            <a:xfrm>
              <a:off x="4584700" y="2767013"/>
              <a:ext cx="877888"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Chiqish</a:t>
              </a:r>
            </a:p>
          </p:txBody>
        </p:sp>
        <p:sp>
          <p:nvSpPr>
            <p:cNvPr id="26634" name="Rectangle 10"/>
            <p:cNvSpPr>
              <a:spLocks noChangeArrowheads="1"/>
            </p:cNvSpPr>
            <p:nvPr/>
          </p:nvSpPr>
          <p:spPr bwMode="auto">
            <a:xfrm>
              <a:off x="6034088" y="5362575"/>
              <a:ext cx="1004887" cy="53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Yechish</a:t>
              </a:r>
            </a:p>
            <a:p>
              <a:pPr eaLnBrk="0" hangingPunct="0">
                <a:lnSpc>
                  <a:spcPct val="88000"/>
                </a:lnSpc>
              </a:pPr>
              <a:r>
                <a:rPr lang="uz" altLang="en-US" sz="1800" b="1">
                  <a:latin typeface="Arial" panose="020B0604020202020204" pitchFamily="34" charset="0"/>
                </a:rPr>
                <a:t>mantiq</a:t>
              </a:r>
            </a:p>
          </p:txBody>
        </p:sp>
        <p:sp>
          <p:nvSpPr>
            <p:cNvPr id="26635" name="Rectangle 11"/>
            <p:cNvSpPr>
              <a:spLocks noChangeArrowheads="1"/>
            </p:cNvSpPr>
            <p:nvPr/>
          </p:nvSpPr>
          <p:spPr bwMode="auto">
            <a:xfrm>
              <a:off x="2524125" y="4065588"/>
              <a:ext cx="522288"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Bo'sh</a:t>
              </a:r>
            </a:p>
          </p:txBody>
        </p:sp>
        <p:sp>
          <p:nvSpPr>
            <p:cNvPr id="26636" name="Line 12"/>
            <p:cNvSpPr>
              <a:spLocks noChangeShapeType="1"/>
            </p:cNvSpPr>
            <p:nvPr/>
          </p:nvSpPr>
          <p:spPr bwMode="auto">
            <a:xfrm flipH="1">
              <a:off x="3802063" y="5954713"/>
              <a:ext cx="165100" cy="4445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638" name="Rectangle 14"/>
            <p:cNvSpPr>
              <a:spLocks noChangeArrowheads="1"/>
            </p:cNvSpPr>
            <p:nvPr/>
          </p:nvSpPr>
          <p:spPr bwMode="auto">
            <a:xfrm>
              <a:off x="3744913" y="4522788"/>
              <a:ext cx="1309687"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Skanerlash davri</a:t>
              </a:r>
            </a:p>
          </p:txBody>
        </p:sp>
      </p:gr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228600"/>
            <a:ext cx="5118100"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PLC ko'rsatmalari</a:t>
            </a:r>
          </a:p>
        </p:txBody>
      </p:sp>
      <p:sp>
        <p:nvSpPr>
          <p:cNvPr id="27651" name="Rectangle 3"/>
          <p:cNvSpPr>
            <a:spLocks noGrp="1" noChangeArrowheads="1"/>
          </p:cNvSpPr>
          <p:nvPr>
            <p:ph type="body" idx="1"/>
          </p:nvPr>
        </p:nvSpPr>
        <p:spPr>
          <a:xfrm>
            <a:off x="457200" y="1676400"/>
            <a:ext cx="7616825" cy="4502150"/>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91000"/>
              </a:lnSpc>
              <a:spcBef>
                <a:spcPct val="46000"/>
              </a:spcBef>
              <a:buFontTx/>
              <a:buNone/>
            </a:pPr>
            <a:r>
              <a:rPr lang="uz" altLang="en-US" dirty="0"/>
              <a:t>1) Rele,</a:t>
            </a:r>
          </a:p>
          <a:p>
            <a:pPr defTabSz="912813">
              <a:lnSpc>
                <a:spcPct val="91000"/>
              </a:lnSpc>
              <a:spcBef>
                <a:spcPct val="46000"/>
              </a:spcBef>
              <a:buFontTx/>
              <a:buNone/>
            </a:pPr>
            <a:r>
              <a:rPr lang="uz" altLang="en-US" dirty="0"/>
              <a:t>2) Taymer va hisoblagich,</a:t>
            </a:r>
          </a:p>
          <a:p>
            <a:pPr defTabSz="912813">
              <a:lnSpc>
                <a:spcPct val="91000"/>
              </a:lnSpc>
              <a:spcBef>
                <a:spcPct val="46000"/>
              </a:spcBef>
              <a:buFontTx/>
              <a:buNone/>
            </a:pPr>
            <a:r>
              <a:rPr lang="uz" altLang="en-US" dirty="0"/>
              <a:t>3) Dasturni boshqarish;</a:t>
            </a:r>
          </a:p>
          <a:p>
            <a:pPr defTabSz="912813">
              <a:lnSpc>
                <a:spcPct val="91000"/>
              </a:lnSpc>
              <a:spcBef>
                <a:spcPct val="46000"/>
              </a:spcBef>
              <a:buFontTx/>
              <a:buNone/>
            </a:pPr>
            <a:r>
              <a:rPr lang="uz" altLang="en-US" dirty="0"/>
              <a:t>4) arifmetika,</a:t>
            </a:r>
          </a:p>
          <a:p>
            <a:pPr defTabSz="912813">
              <a:lnSpc>
                <a:spcPct val="91000"/>
              </a:lnSpc>
              <a:spcBef>
                <a:spcPct val="46000"/>
              </a:spcBef>
              <a:buFontTx/>
              <a:buNone/>
            </a:pPr>
            <a:r>
              <a:rPr lang="uz" altLang="en-US" dirty="0"/>
              <a:t>5) ma'lumotlarni manipulyatsiya qilish,</a:t>
            </a:r>
          </a:p>
          <a:p>
            <a:pPr defTabSz="912813">
              <a:lnSpc>
                <a:spcPct val="91000"/>
              </a:lnSpc>
              <a:spcBef>
                <a:spcPct val="46000"/>
              </a:spcBef>
              <a:buFontTx/>
              <a:buNone/>
            </a:pPr>
            <a:r>
              <a:rPr lang="uz" altLang="en-US" dirty="0"/>
              <a:t>6) Ma'lumotlarni uzatish va</a:t>
            </a:r>
          </a:p>
          <a:p>
            <a:pPr defTabSz="912813">
              <a:lnSpc>
                <a:spcPct val="91000"/>
              </a:lnSpc>
              <a:spcBef>
                <a:spcPct val="46000"/>
              </a:spcBef>
              <a:buFontTx/>
              <a:buNone/>
            </a:pPr>
            <a:r>
              <a:rPr lang="uz" altLang="en-US" dirty="0"/>
              <a:t>7) Boshqalar, masalan, ketma-ketliklar.</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219200" y="576153"/>
            <a:ext cx="3813175"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MANTIQ HOLATLARI</a:t>
            </a:r>
          </a:p>
        </p:txBody>
      </p:sp>
      <p:sp>
        <p:nvSpPr>
          <p:cNvPr id="28675" name="Rectangle 3"/>
          <p:cNvSpPr>
            <a:spLocks noGrp="1" noChangeArrowheads="1"/>
          </p:cNvSpPr>
          <p:nvPr>
            <p:ph type="body" idx="1"/>
          </p:nvPr>
        </p:nvSpPr>
        <p:spPr>
          <a:xfrm>
            <a:off x="533399" y="1857375"/>
            <a:ext cx="7540625" cy="2154128"/>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95000"/>
              </a:lnSpc>
              <a:spcBef>
                <a:spcPct val="47000"/>
              </a:spcBef>
              <a:buFontTx/>
              <a:buNone/>
            </a:pPr>
            <a:r>
              <a:rPr lang="uz" altLang="en-US" dirty="0"/>
              <a:t>ON : TRUE, kontaktni yopish, quvvatlantirish va h.k.</a:t>
            </a:r>
          </a:p>
          <a:p>
            <a:pPr defTabSz="912813">
              <a:lnSpc>
                <a:spcPct val="95000"/>
              </a:lnSpc>
              <a:spcBef>
                <a:spcPct val="47000"/>
              </a:spcBef>
              <a:buFontTx/>
              <a:buNone/>
            </a:pPr>
            <a:r>
              <a:rPr lang="uz" altLang="en-US" dirty="0" smtClean="0"/>
              <a:t>O</a:t>
            </a:r>
            <a:r>
              <a:rPr lang="en-US" altLang="en-US" dirty="0" smtClean="0"/>
              <a:t>FF</a:t>
            </a:r>
            <a:r>
              <a:rPr lang="uz" altLang="en-US" dirty="0" smtClean="0"/>
              <a:t>: </a:t>
            </a:r>
            <a:r>
              <a:rPr lang="en-US" altLang="en-US" dirty="0" smtClean="0"/>
              <a:t>FALSE</a:t>
            </a:r>
            <a:r>
              <a:rPr lang="uz" altLang="en-US" dirty="0" smtClean="0"/>
              <a:t>, </a:t>
            </a:r>
            <a:r>
              <a:rPr lang="uz" altLang="en-US" dirty="0"/>
              <a:t>kontaktni ochish, quvvatni o'chirish va h.k.</a:t>
            </a:r>
          </a:p>
        </p:txBody>
      </p:sp>
      <p:sp>
        <p:nvSpPr>
          <p:cNvPr id="28676" name="Rectangle 4"/>
          <p:cNvSpPr>
            <a:spLocks noChangeArrowheads="1"/>
          </p:cNvSpPr>
          <p:nvPr/>
        </p:nvSpPr>
        <p:spPr bwMode="auto">
          <a:xfrm>
            <a:off x="838200" y="5943600"/>
            <a:ext cx="6397625" cy="573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3595" tIns="25438" rIns="63595" bIns="25438">
            <a:spAutoFit/>
          </a:bodyPr>
          <a:lstStyle>
            <a:lvl1pPr marL="342900" indent="-342900" defTabSz="915988">
              <a:defRPr sz="2400">
                <a:solidFill>
                  <a:schemeClr val="tx1"/>
                </a:solidFill>
                <a:latin typeface="Times New Roman" panose="02020603050405020304" pitchFamily="18" charset="0"/>
              </a:defRPr>
            </a:lvl1pPr>
            <a:lvl2pPr marL="801688" indent="-344488" defTabSz="915988">
              <a:defRPr sz="2400">
                <a:solidFill>
                  <a:schemeClr val="tx1"/>
                </a:solidFill>
                <a:latin typeface="Times New Roman" panose="02020603050405020304" pitchFamily="18" charset="0"/>
              </a:defRPr>
            </a:lvl2pPr>
            <a:lvl3pPr marL="1258888" indent="-342900" defTabSz="915988">
              <a:defRPr sz="2400">
                <a:solidFill>
                  <a:schemeClr val="tx1"/>
                </a:solidFill>
                <a:latin typeface="Times New Roman" panose="02020603050405020304" pitchFamily="18" charset="0"/>
              </a:defRPr>
            </a:lvl3pPr>
            <a:lvl4pPr marL="1717675" indent="-344488" defTabSz="915988">
              <a:defRPr sz="2400">
                <a:solidFill>
                  <a:schemeClr val="tx1"/>
                </a:solidFill>
                <a:latin typeface="Times New Roman" panose="02020603050405020304" pitchFamily="18" charset="0"/>
              </a:defRPr>
            </a:lvl4pPr>
            <a:lvl5pPr marL="2174875" indent="-342900" defTabSz="915988">
              <a:defRPr sz="2400">
                <a:solidFill>
                  <a:schemeClr val="tx1"/>
                </a:solidFill>
                <a:latin typeface="Times New Roman" panose="02020603050405020304" pitchFamily="18" charset="0"/>
              </a:defRPr>
            </a:lvl5pPr>
            <a:lvl6pPr marL="2632075" indent="-342900" defTabSz="915988" fontAlgn="base">
              <a:spcBef>
                <a:spcPct val="0"/>
              </a:spcBef>
              <a:spcAft>
                <a:spcPct val="0"/>
              </a:spcAft>
              <a:defRPr sz="2400">
                <a:solidFill>
                  <a:schemeClr val="tx1"/>
                </a:solidFill>
                <a:latin typeface="Times New Roman" panose="02020603050405020304" pitchFamily="18" charset="0"/>
              </a:defRPr>
            </a:lvl6pPr>
            <a:lvl7pPr marL="3089275" indent="-342900" defTabSz="915988" fontAlgn="base">
              <a:spcBef>
                <a:spcPct val="0"/>
              </a:spcBef>
              <a:spcAft>
                <a:spcPct val="0"/>
              </a:spcAft>
              <a:defRPr sz="2400">
                <a:solidFill>
                  <a:schemeClr val="tx1"/>
                </a:solidFill>
                <a:latin typeface="Times New Roman" panose="02020603050405020304" pitchFamily="18" charset="0"/>
              </a:defRPr>
            </a:lvl7pPr>
            <a:lvl8pPr marL="3546475" indent="-342900" defTabSz="915988" fontAlgn="base">
              <a:spcBef>
                <a:spcPct val="0"/>
              </a:spcBef>
              <a:spcAft>
                <a:spcPct val="0"/>
              </a:spcAft>
              <a:defRPr sz="2400">
                <a:solidFill>
                  <a:schemeClr val="tx1"/>
                </a:solidFill>
                <a:latin typeface="Times New Roman" panose="02020603050405020304" pitchFamily="18" charset="0"/>
              </a:defRPr>
            </a:lvl8pPr>
            <a:lvl9pPr marL="4003675" indent="-342900"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95000"/>
              </a:lnSpc>
              <a:spcBef>
                <a:spcPct val="47000"/>
              </a:spcBef>
            </a:pPr>
            <a:r>
              <a:rPr lang="uz" altLang="en-US" sz="1800" b="1" dirty="0">
                <a:latin typeface="Arial" panose="020B0604020202020204" pitchFamily="34" charset="0"/>
              </a:rPr>
              <a:t>(Izohlarda biz inkorni ifodalash uchun “~” belgisidan foydalanamiz. AND va OR mantiqiy operatorlardir. )</a:t>
            </a:r>
          </a:p>
        </p:txBody>
      </p:sp>
      <p:sp>
        <p:nvSpPr>
          <p:cNvPr id="28677" name="Rectangle 5"/>
          <p:cNvSpPr>
            <a:spLocks noChangeArrowheads="1"/>
          </p:cNvSpPr>
          <p:nvPr/>
        </p:nvSpPr>
        <p:spPr bwMode="auto">
          <a:xfrm>
            <a:off x="792956" y="4572000"/>
            <a:ext cx="7021512" cy="776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dirty="0">
                <a:latin typeface="Arial" panose="020B0604020202020204" pitchFamily="34" charset="0"/>
              </a:rPr>
              <a:t>Ichki o'rni va dasturni tashqi bilan aralashtirib yubormang</a:t>
            </a:r>
          </a:p>
          <a:p>
            <a:pPr eaLnBrk="0" hangingPunct="0">
              <a:lnSpc>
                <a:spcPct val="88000"/>
              </a:lnSpc>
            </a:pPr>
            <a:r>
              <a:rPr lang="uz" altLang="en-US" sz="1800" b="1" dirty="0">
                <a:latin typeface="Arial" panose="020B0604020202020204" pitchFamily="34" charset="0"/>
              </a:rPr>
              <a:t>kalit va o'rni. Dasturlash uchun ichki belgilar ishlatiladi.</a:t>
            </a:r>
          </a:p>
          <a:p>
            <a:pPr eaLnBrk="0" hangingPunct="0">
              <a:lnSpc>
                <a:spcPct val="88000"/>
              </a:lnSpc>
            </a:pPr>
            <a:r>
              <a:rPr lang="uz" altLang="en-US" sz="1800" b="1" dirty="0">
                <a:latin typeface="Arial" panose="020B0604020202020204" pitchFamily="34" charset="0"/>
              </a:rPr>
              <a:t>Tashqi qurilmalar haqiqiy interfeysni ta'minlaydi.</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371600" y="533400"/>
            <a:ext cx="5068888"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a:t>VA va YOKI MANTIQ</a:t>
            </a:r>
          </a:p>
        </p:txBody>
      </p:sp>
      <p:pic>
        <p:nvPicPr>
          <p:cNvPr id="29699" name="Picture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0075" y="1652587"/>
            <a:ext cx="5113338" cy="156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0" name="Picture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2775" y="4248150"/>
            <a:ext cx="4948238"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01" name="Rectangle 5"/>
          <p:cNvSpPr>
            <a:spLocks noChangeArrowheads="1"/>
          </p:cNvSpPr>
          <p:nvPr/>
        </p:nvSpPr>
        <p:spPr bwMode="auto">
          <a:xfrm>
            <a:off x="700088" y="2378075"/>
            <a:ext cx="623887"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VA</a:t>
            </a:r>
          </a:p>
        </p:txBody>
      </p:sp>
      <p:sp>
        <p:nvSpPr>
          <p:cNvPr id="29702" name="Rectangle 6"/>
          <p:cNvSpPr>
            <a:spLocks noChangeArrowheads="1"/>
          </p:cNvSpPr>
          <p:nvPr/>
        </p:nvSpPr>
        <p:spPr bwMode="auto">
          <a:xfrm>
            <a:off x="852488" y="4897437"/>
            <a:ext cx="471487"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YOKI</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81000" y="457200"/>
            <a:ext cx="5737225" cy="720725"/>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a:t>BILAN VA &amp; YOKI</a:t>
            </a:r>
          </a:p>
        </p:txBody>
      </p:sp>
      <p:sp>
        <p:nvSpPr>
          <p:cNvPr id="30723" name="Rectangle 3"/>
          <p:cNvSpPr>
            <a:spLocks noChangeArrowheads="1"/>
          </p:cNvSpPr>
          <p:nvPr/>
        </p:nvSpPr>
        <p:spPr bwMode="auto">
          <a:xfrm>
            <a:off x="2095500" y="2270125"/>
            <a:ext cx="3579813" cy="29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R1 = PB1 .OR. (PB2 .VA. PB3)</a:t>
            </a:r>
          </a:p>
        </p:txBody>
      </p:sp>
      <p:pic>
        <p:nvPicPr>
          <p:cNvPr id="30724"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3276600"/>
            <a:ext cx="3255963" cy="1550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Rectangle 5"/>
          <p:cNvSpPr>
            <a:spLocks noChangeArrowheads="1"/>
          </p:cNvSpPr>
          <p:nvPr/>
        </p:nvSpPr>
        <p:spPr bwMode="auto">
          <a:xfrm>
            <a:off x="3773488" y="4076700"/>
            <a:ext cx="509587" cy="29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a:latin typeface="Arial" panose="020B0604020202020204" pitchFamily="34" charset="0"/>
              </a:rPr>
              <a:t>pb3</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447800" y="320857"/>
            <a:ext cx="1539075" cy="728481"/>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dirty="0" smtClean="0"/>
              <a:t>REL</a:t>
            </a:r>
            <a:r>
              <a:rPr lang="en-US" altLang="en-US" dirty="0" smtClean="0"/>
              <a:t>E</a:t>
            </a:r>
            <a:endParaRPr lang="uz" altLang="en-US" dirty="0"/>
          </a:p>
        </p:txBody>
      </p:sp>
      <p:sp>
        <p:nvSpPr>
          <p:cNvPr id="31747" name="Rectangle 3"/>
          <p:cNvSpPr>
            <a:spLocks noChangeArrowheads="1"/>
          </p:cNvSpPr>
          <p:nvPr/>
        </p:nvSpPr>
        <p:spPr bwMode="auto">
          <a:xfrm>
            <a:off x="769938" y="1227138"/>
            <a:ext cx="7540625" cy="333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3595" tIns="25438" rIns="63595" bIns="25438">
            <a:spAutoFit/>
          </a:bodyPr>
          <a:lstStyle>
            <a:lvl1pPr marL="342900" indent="-342900" defTabSz="915988">
              <a:defRPr sz="2400">
                <a:solidFill>
                  <a:schemeClr val="tx1"/>
                </a:solidFill>
                <a:latin typeface="Times New Roman" panose="02020603050405020304" pitchFamily="18" charset="0"/>
              </a:defRPr>
            </a:lvl1pPr>
            <a:lvl2pPr marL="801688" indent="-344488" defTabSz="915988">
              <a:defRPr sz="2400">
                <a:solidFill>
                  <a:schemeClr val="tx1"/>
                </a:solidFill>
                <a:latin typeface="Times New Roman" panose="02020603050405020304" pitchFamily="18" charset="0"/>
              </a:defRPr>
            </a:lvl2pPr>
            <a:lvl3pPr marL="1258888" indent="-342900" defTabSz="915988">
              <a:defRPr sz="2400">
                <a:solidFill>
                  <a:schemeClr val="tx1"/>
                </a:solidFill>
                <a:latin typeface="Times New Roman" panose="02020603050405020304" pitchFamily="18" charset="0"/>
              </a:defRPr>
            </a:lvl3pPr>
            <a:lvl4pPr marL="1717675" indent="-344488" defTabSz="915988">
              <a:defRPr sz="2400">
                <a:solidFill>
                  <a:schemeClr val="tx1"/>
                </a:solidFill>
                <a:latin typeface="Times New Roman" panose="02020603050405020304" pitchFamily="18" charset="0"/>
              </a:defRPr>
            </a:lvl4pPr>
            <a:lvl5pPr marL="2174875" indent="-342900" defTabSz="915988">
              <a:defRPr sz="2400">
                <a:solidFill>
                  <a:schemeClr val="tx1"/>
                </a:solidFill>
                <a:latin typeface="Times New Roman" panose="02020603050405020304" pitchFamily="18" charset="0"/>
              </a:defRPr>
            </a:lvl5pPr>
            <a:lvl6pPr marL="2632075" indent="-342900" defTabSz="915988" fontAlgn="base">
              <a:spcBef>
                <a:spcPct val="0"/>
              </a:spcBef>
              <a:spcAft>
                <a:spcPct val="0"/>
              </a:spcAft>
              <a:defRPr sz="2400">
                <a:solidFill>
                  <a:schemeClr val="tx1"/>
                </a:solidFill>
                <a:latin typeface="Times New Roman" panose="02020603050405020304" pitchFamily="18" charset="0"/>
              </a:defRPr>
            </a:lvl6pPr>
            <a:lvl7pPr marL="3089275" indent="-342900" defTabSz="915988" fontAlgn="base">
              <a:spcBef>
                <a:spcPct val="0"/>
              </a:spcBef>
              <a:spcAft>
                <a:spcPct val="0"/>
              </a:spcAft>
              <a:defRPr sz="2400">
                <a:solidFill>
                  <a:schemeClr val="tx1"/>
                </a:solidFill>
                <a:latin typeface="Times New Roman" panose="02020603050405020304" pitchFamily="18" charset="0"/>
              </a:defRPr>
            </a:lvl7pPr>
            <a:lvl8pPr marL="3546475" indent="-342900" defTabSz="915988" fontAlgn="base">
              <a:spcBef>
                <a:spcPct val="0"/>
              </a:spcBef>
              <a:spcAft>
                <a:spcPct val="0"/>
              </a:spcAft>
              <a:defRPr sz="2400">
                <a:solidFill>
                  <a:schemeClr val="tx1"/>
                </a:solidFill>
                <a:latin typeface="Times New Roman" panose="02020603050405020304" pitchFamily="18" charset="0"/>
              </a:defRPr>
            </a:lvl8pPr>
            <a:lvl9pPr marL="4003675" indent="-342900"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102000"/>
              </a:lnSpc>
              <a:spcBef>
                <a:spcPct val="51000"/>
              </a:spcBef>
            </a:pPr>
            <a:r>
              <a:rPr lang="en-US" altLang="en-US" sz="1800" b="1" dirty="0" err="1" smtClean="0">
                <a:latin typeface="Arial" panose="020B0604020202020204" pitchFamily="34" charset="0"/>
              </a:rPr>
              <a:t>Rele</a:t>
            </a:r>
            <a:r>
              <a:rPr lang="uz" altLang="en-US" sz="1800" b="1" dirty="0" smtClean="0">
                <a:latin typeface="Arial" panose="020B0604020202020204" pitchFamily="34" charset="0"/>
              </a:rPr>
              <a:t> </a:t>
            </a:r>
            <a:r>
              <a:rPr lang="uz" altLang="en-US" sz="1800" b="1" dirty="0">
                <a:latin typeface="Arial" panose="020B0604020202020204" pitchFamily="34" charset="0"/>
              </a:rPr>
              <a:t>ikki qismdan, </a:t>
            </a:r>
            <a:r>
              <a:rPr lang="en-US" altLang="en-US" sz="1800" b="1" dirty="0" err="1" smtClean="0">
                <a:latin typeface="Arial" panose="020B0604020202020204" pitchFamily="34" charset="0"/>
              </a:rPr>
              <a:t>g’altak</a:t>
            </a:r>
            <a:r>
              <a:rPr lang="uz" altLang="en-US" sz="1800" b="1" dirty="0" smtClean="0">
                <a:latin typeface="Arial" panose="020B0604020202020204" pitchFamily="34" charset="0"/>
              </a:rPr>
              <a:t> </a:t>
            </a:r>
            <a:r>
              <a:rPr lang="uz" altLang="en-US" sz="1800" b="1" dirty="0">
                <a:latin typeface="Arial" panose="020B0604020202020204" pitchFamily="34" charset="0"/>
              </a:rPr>
              <a:t>va kontakt(lar)dan iborat.</a:t>
            </a:r>
          </a:p>
        </p:txBody>
      </p:sp>
      <p:sp>
        <p:nvSpPr>
          <p:cNvPr id="31748" name="Rectangle 4"/>
          <p:cNvSpPr>
            <a:spLocks noGrp="1" noChangeArrowheads="1"/>
          </p:cNvSpPr>
          <p:nvPr>
            <p:ph type="body" idx="1"/>
          </p:nvPr>
        </p:nvSpPr>
        <p:spPr>
          <a:xfrm>
            <a:off x="846138" y="1914525"/>
            <a:ext cx="6702425" cy="4648200"/>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89000"/>
              </a:lnSpc>
              <a:spcBef>
                <a:spcPct val="43000"/>
              </a:spcBef>
              <a:buFontTx/>
              <a:buNone/>
              <a:tabLst>
                <a:tab pos="3187700" algn="l"/>
              </a:tabLst>
            </a:pPr>
            <a:r>
              <a:rPr lang="uz" altLang="en-US" sz="1800" dirty="0"/>
              <a:t>Kontaktlar:</a:t>
            </a:r>
          </a:p>
          <a:p>
            <a:pPr defTabSz="912813">
              <a:lnSpc>
                <a:spcPct val="89000"/>
              </a:lnSpc>
              <a:spcBef>
                <a:spcPct val="43000"/>
              </a:spcBef>
              <a:buFontTx/>
              <a:buNone/>
              <a:tabLst>
                <a:tab pos="3187700" algn="l"/>
              </a:tabLst>
            </a:pPr>
            <a:endParaRPr lang="en-US" altLang="en-US" sz="1800" dirty="0"/>
          </a:p>
          <a:p>
            <a:pPr defTabSz="912813">
              <a:lnSpc>
                <a:spcPct val="89000"/>
              </a:lnSpc>
              <a:spcBef>
                <a:spcPct val="43000"/>
              </a:spcBef>
              <a:buFontTx/>
              <a:buNone/>
              <a:tabLst>
                <a:tab pos="3187700" algn="l"/>
              </a:tabLst>
            </a:pPr>
            <a:r>
              <a:rPr lang="uz" altLang="en-US" sz="1800" dirty="0"/>
              <a:t>a. Odatda ochiq -| |-</a:t>
            </a:r>
          </a:p>
          <a:p>
            <a:pPr defTabSz="912813">
              <a:lnSpc>
                <a:spcPct val="89000"/>
              </a:lnSpc>
              <a:spcBef>
                <a:spcPct val="43000"/>
              </a:spcBef>
              <a:buFontTx/>
              <a:buNone/>
              <a:tabLst>
                <a:tab pos="3187700" algn="l"/>
              </a:tabLst>
            </a:pPr>
            <a:r>
              <a:rPr lang="uz" altLang="en-US" sz="1800" dirty="0"/>
              <a:t>b. Odatda yopiq -|/|-</a:t>
            </a:r>
          </a:p>
          <a:p>
            <a:pPr defTabSz="912813">
              <a:lnSpc>
                <a:spcPct val="89000"/>
              </a:lnSpc>
              <a:spcBef>
                <a:spcPct val="43000"/>
              </a:spcBef>
              <a:buFontTx/>
              <a:buNone/>
              <a:tabLst>
                <a:tab pos="3187700" algn="l"/>
              </a:tabLst>
            </a:pPr>
            <a:r>
              <a:rPr lang="uz" altLang="en-US" sz="1800" dirty="0"/>
              <a:t>c. O'chirilgan o'tish -| </a:t>
            </a:r>
            <a:r>
              <a:rPr lang="uz" altLang="en-US" sz="1800" dirty="0">
                <a:latin typeface="Symbol" panose="05050102010706020507" pitchFamily="18" charset="2"/>
              </a:rPr>
              <a:t> </a:t>
            </a:r>
            <a:r>
              <a:rPr lang="uz" altLang="en-US" sz="1800" dirty="0"/>
              <a:t>|-</a:t>
            </a:r>
          </a:p>
          <a:p>
            <a:pPr defTabSz="912813">
              <a:lnSpc>
                <a:spcPct val="89000"/>
              </a:lnSpc>
              <a:spcBef>
                <a:spcPct val="43000"/>
              </a:spcBef>
              <a:buFontTx/>
              <a:buNone/>
              <a:tabLst>
                <a:tab pos="3187700" algn="l"/>
              </a:tabLst>
            </a:pPr>
            <a:r>
              <a:rPr lang="uz" altLang="en-US" sz="1800" dirty="0"/>
              <a:t>d. On-off o'tish -| </a:t>
            </a:r>
            <a:r>
              <a:rPr lang="uz" altLang="en-US" sz="1800" dirty="0">
                <a:latin typeface="Symbol" panose="05050102010706020507" pitchFamily="18" charset="2"/>
              </a:rPr>
              <a:t> </a:t>
            </a:r>
            <a:r>
              <a:rPr lang="uz" altLang="en-US" sz="1800" dirty="0"/>
              <a:t>|-</a:t>
            </a:r>
          </a:p>
          <a:p>
            <a:pPr defTabSz="912813">
              <a:lnSpc>
                <a:spcPct val="89000"/>
              </a:lnSpc>
              <a:spcBef>
                <a:spcPct val="43000"/>
              </a:spcBef>
              <a:buFontTx/>
              <a:buNone/>
              <a:tabLst>
                <a:tab pos="3187700" algn="l"/>
              </a:tabLst>
            </a:pPr>
            <a:endParaRPr lang="en-US" altLang="en-US" sz="1800" dirty="0"/>
          </a:p>
          <a:p>
            <a:pPr defTabSz="912813">
              <a:lnSpc>
                <a:spcPct val="89000"/>
              </a:lnSpc>
              <a:spcBef>
                <a:spcPct val="43000"/>
              </a:spcBef>
              <a:buFontTx/>
              <a:buNone/>
              <a:tabLst>
                <a:tab pos="3187700" algn="l"/>
              </a:tabLst>
            </a:pPr>
            <a:r>
              <a:rPr lang="en-US" altLang="en-US" sz="1800" dirty="0" err="1" smtClean="0"/>
              <a:t>G’altak</a:t>
            </a:r>
            <a:r>
              <a:rPr lang="uz" altLang="en-US" sz="1800" dirty="0" smtClean="0"/>
              <a:t>:</a:t>
            </a:r>
            <a:endParaRPr lang="uz" altLang="en-US" sz="1800" dirty="0"/>
          </a:p>
          <a:p>
            <a:pPr defTabSz="912813">
              <a:lnSpc>
                <a:spcPct val="89000"/>
              </a:lnSpc>
              <a:spcBef>
                <a:spcPct val="43000"/>
              </a:spcBef>
              <a:buFontTx/>
              <a:buNone/>
              <a:tabLst>
                <a:tab pos="3187700" algn="l"/>
              </a:tabLst>
            </a:pPr>
            <a:endParaRPr lang="en-US" altLang="en-US" sz="1800" dirty="0"/>
          </a:p>
          <a:p>
            <a:pPr defTabSz="912813">
              <a:lnSpc>
                <a:spcPct val="89000"/>
              </a:lnSpc>
              <a:spcBef>
                <a:spcPct val="43000"/>
              </a:spcBef>
              <a:buFontTx/>
              <a:buNone/>
              <a:tabLst>
                <a:tab pos="3187700" algn="l"/>
              </a:tabLst>
            </a:pPr>
            <a:r>
              <a:rPr lang="uz" altLang="en-US" sz="1800" dirty="0"/>
              <a:t>a. Bobini quvvatlantirish -( )-</a:t>
            </a:r>
          </a:p>
          <a:p>
            <a:pPr defTabSz="912813">
              <a:lnSpc>
                <a:spcPct val="89000"/>
              </a:lnSpc>
              <a:spcBef>
                <a:spcPct val="43000"/>
              </a:spcBef>
              <a:buFontTx/>
              <a:buNone/>
              <a:tabLst>
                <a:tab pos="3187700" algn="l"/>
              </a:tabLst>
            </a:pPr>
            <a:r>
              <a:rPr lang="uz" altLang="en-US" sz="1800" dirty="0"/>
              <a:t>b. Quvvatsizlantirish -(/)-</a:t>
            </a:r>
          </a:p>
          <a:p>
            <a:pPr defTabSz="912813">
              <a:lnSpc>
                <a:spcPct val="89000"/>
              </a:lnSpc>
              <a:spcBef>
                <a:spcPct val="43000"/>
              </a:spcBef>
              <a:buFontTx/>
              <a:buNone/>
              <a:tabLst>
                <a:tab pos="3187700" algn="l"/>
              </a:tabLst>
            </a:pPr>
            <a:r>
              <a:rPr lang="uz" altLang="en-US" sz="1800" dirty="0"/>
              <a:t>c. Mandal -(L)-</a:t>
            </a:r>
          </a:p>
          <a:p>
            <a:pPr defTabSz="912813">
              <a:lnSpc>
                <a:spcPct val="89000"/>
              </a:lnSpc>
              <a:spcBef>
                <a:spcPct val="43000"/>
              </a:spcBef>
              <a:buFontTx/>
              <a:buNone/>
              <a:tabLst>
                <a:tab pos="3187700" algn="l"/>
              </a:tabLst>
            </a:pPr>
            <a:r>
              <a:rPr lang="uz" altLang="en-US" sz="1800" dirty="0"/>
              <a:t>d. Qulfni ochish -(U)-</a:t>
            </a:r>
          </a:p>
        </p:txBody>
      </p:sp>
      <p:sp>
        <p:nvSpPr>
          <p:cNvPr id="31749" name="Line 5"/>
          <p:cNvSpPr>
            <a:spLocks noChangeShapeType="1"/>
          </p:cNvSpPr>
          <p:nvPr/>
        </p:nvSpPr>
        <p:spPr bwMode="auto">
          <a:xfrm>
            <a:off x="5111750" y="4421188"/>
            <a:ext cx="827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750" name="Line 6"/>
          <p:cNvSpPr>
            <a:spLocks noChangeShapeType="1"/>
          </p:cNvSpPr>
          <p:nvPr/>
        </p:nvSpPr>
        <p:spPr bwMode="auto">
          <a:xfrm>
            <a:off x="5945188" y="4275138"/>
            <a:ext cx="0" cy="3683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751" name="Line 7"/>
          <p:cNvSpPr>
            <a:spLocks noChangeShapeType="1"/>
          </p:cNvSpPr>
          <p:nvPr/>
        </p:nvSpPr>
        <p:spPr bwMode="auto">
          <a:xfrm>
            <a:off x="6097588" y="4275138"/>
            <a:ext cx="0" cy="3683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752" name="Line 8"/>
          <p:cNvSpPr>
            <a:spLocks noChangeShapeType="1"/>
          </p:cNvSpPr>
          <p:nvPr/>
        </p:nvSpPr>
        <p:spPr bwMode="auto">
          <a:xfrm>
            <a:off x="6103938" y="4421188"/>
            <a:ext cx="5222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753" name="Rectangle 9"/>
          <p:cNvSpPr>
            <a:spLocks noChangeArrowheads="1"/>
          </p:cNvSpPr>
          <p:nvPr/>
        </p:nvSpPr>
        <p:spPr bwMode="auto">
          <a:xfrm>
            <a:off x="6569075" y="4294188"/>
            <a:ext cx="3429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 )</a:t>
            </a:r>
          </a:p>
        </p:txBody>
      </p:sp>
      <p:sp>
        <p:nvSpPr>
          <p:cNvPr id="31754" name="Line 10"/>
          <p:cNvSpPr>
            <a:spLocks noChangeShapeType="1"/>
          </p:cNvSpPr>
          <p:nvPr/>
        </p:nvSpPr>
        <p:spPr bwMode="auto">
          <a:xfrm>
            <a:off x="6867525" y="4421188"/>
            <a:ext cx="7508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942056" y="362648"/>
            <a:ext cx="3730380" cy="1036258"/>
          </a:xfrm>
          <a:noFill/>
          <a:ln/>
          <a:extLst>
            <a:ext uri="{91240B29-F687-4F45-9708-019B960494DF}">
              <a14:hiddenLine xmlns:a14="http://schemas.microsoft.com/office/drawing/2010/main" w="12700">
                <a:solidFill>
                  <a:schemeClr val="tx1"/>
                </a:solidFill>
                <a:miter lim="800000"/>
                <a:headEnd/>
                <a:tailEnd/>
              </a14:hiddenLine>
            </a:ext>
          </a:extLst>
        </p:spPr>
        <p:txBody>
          <a:bodyPr wrap="none" lIns="63595" tIns="25438" rIns="63595" bIns="25438" anchor="t">
            <a:spAutoFit/>
          </a:bodyPr>
          <a:lstStyle/>
          <a:p>
            <a:r>
              <a:rPr lang="uz" altLang="en-US" sz="3200" dirty="0"/>
              <a:t>TAYMERLAR </a:t>
            </a:r>
            <a:r>
              <a:rPr lang="uz" altLang="en-US" sz="3200" dirty="0" smtClean="0"/>
              <a:t>VA</a:t>
            </a:r>
            <a:r>
              <a:rPr lang="en-US" altLang="en-US" sz="3200" dirty="0" smtClean="0"/>
              <a:t/>
            </a:r>
            <a:br>
              <a:rPr lang="en-US" altLang="en-US" sz="3200" dirty="0" smtClean="0"/>
            </a:br>
            <a:r>
              <a:rPr lang="uz" altLang="en-US" sz="3200" dirty="0" smtClean="0"/>
              <a:t>HISO</a:t>
            </a:r>
            <a:r>
              <a:rPr lang="en-US" altLang="en-US" sz="3200" dirty="0" smtClean="0"/>
              <a:t>BLAGICH</a:t>
            </a:r>
            <a:r>
              <a:rPr lang="uz" altLang="en-US" sz="3200" dirty="0" smtClean="0"/>
              <a:t>LAR</a:t>
            </a:r>
            <a:endParaRPr lang="uz" altLang="en-US" sz="3200" dirty="0"/>
          </a:p>
        </p:txBody>
      </p:sp>
      <p:sp>
        <p:nvSpPr>
          <p:cNvPr id="32771" name="Rectangle 3"/>
          <p:cNvSpPr>
            <a:spLocks noGrp="1" noChangeArrowheads="1"/>
          </p:cNvSpPr>
          <p:nvPr>
            <p:ph type="body" idx="1"/>
          </p:nvPr>
        </p:nvSpPr>
        <p:spPr>
          <a:xfrm>
            <a:off x="381000" y="1908175"/>
            <a:ext cx="4718050" cy="3887788"/>
          </a:xfrm>
          <a:noFill/>
          <a:ln/>
          <a:extLst>
            <a:ext uri="{91240B29-F687-4F45-9708-019B960494DF}">
              <a14:hiddenLine xmlns:a14="http://schemas.microsoft.com/office/drawing/2010/main" w="12700">
                <a:solidFill>
                  <a:schemeClr val="tx1"/>
                </a:solidFill>
                <a:miter lim="800000"/>
                <a:headEnd/>
                <a:tailEnd/>
              </a14:hiddenLine>
            </a:ext>
          </a:extLst>
        </p:spPr>
        <p:txBody>
          <a:bodyPr lIns="63595" tIns="25438" rIns="63595" bIns="25438">
            <a:spAutoFit/>
          </a:bodyPr>
          <a:lstStyle/>
          <a:p>
            <a:pPr defTabSz="912813">
              <a:lnSpc>
                <a:spcPct val="88000"/>
              </a:lnSpc>
              <a:spcBef>
                <a:spcPct val="43000"/>
              </a:spcBef>
              <a:buFontTx/>
              <a:buNone/>
              <a:tabLst>
                <a:tab pos="3225800" algn="l"/>
              </a:tabLst>
            </a:pPr>
            <a:r>
              <a:rPr lang="uz" altLang="en-US" sz="1800" dirty="0"/>
              <a:t>Taymerlar:</a:t>
            </a:r>
          </a:p>
          <a:p>
            <a:pPr defTabSz="912813">
              <a:lnSpc>
                <a:spcPct val="88000"/>
              </a:lnSpc>
              <a:spcBef>
                <a:spcPct val="43000"/>
              </a:spcBef>
              <a:buFontTx/>
              <a:buNone/>
              <a:tabLst>
                <a:tab pos="3225800" algn="l"/>
              </a:tabLst>
            </a:pPr>
            <a:endParaRPr lang="en-US" altLang="en-US" sz="1800" dirty="0"/>
          </a:p>
          <a:p>
            <a:pPr defTabSz="912813">
              <a:lnSpc>
                <a:spcPct val="88000"/>
              </a:lnSpc>
              <a:spcBef>
                <a:spcPct val="43000"/>
              </a:spcBef>
              <a:buFontTx/>
              <a:buNone/>
              <a:tabLst>
                <a:tab pos="3225800" algn="l"/>
              </a:tabLst>
            </a:pPr>
            <a:r>
              <a:rPr lang="uz" altLang="en-US" sz="1800" dirty="0"/>
              <a:t>a. Kechikishda ushlab turish </a:t>
            </a:r>
            <a:r>
              <a:rPr lang="uz" altLang="en-US" sz="1800" dirty="0" smtClean="0"/>
              <a:t>-(RTO)-</a:t>
            </a:r>
            <a:endParaRPr lang="uz" altLang="en-US" sz="1800" dirty="0"/>
          </a:p>
          <a:p>
            <a:pPr defTabSz="912813">
              <a:lnSpc>
                <a:spcPct val="88000"/>
              </a:lnSpc>
              <a:spcBef>
                <a:spcPct val="43000"/>
              </a:spcBef>
              <a:buFontTx/>
              <a:buNone/>
              <a:tabLst>
                <a:tab pos="3225800" algn="l"/>
              </a:tabLst>
            </a:pPr>
            <a:r>
              <a:rPr lang="uz" altLang="en-US" sz="1800" dirty="0"/>
              <a:t>b. Saqlash muddati - (RTF) </a:t>
            </a:r>
            <a:r>
              <a:rPr lang="uz" altLang="en-US" sz="1800" dirty="0" smtClean="0"/>
              <a:t>-</a:t>
            </a:r>
            <a:endParaRPr lang="uz" altLang="en-US" sz="1800" dirty="0"/>
          </a:p>
          <a:p>
            <a:pPr defTabSz="912813">
              <a:lnSpc>
                <a:spcPct val="88000"/>
              </a:lnSpc>
              <a:spcBef>
                <a:spcPct val="43000"/>
              </a:spcBef>
              <a:buFontTx/>
              <a:buNone/>
              <a:tabLst>
                <a:tab pos="3225800" algn="l"/>
              </a:tabLst>
            </a:pPr>
            <a:r>
              <a:rPr lang="uz" altLang="en-US" sz="1800" dirty="0"/>
              <a:t>c. Qayta tiklash -(RST)-</a:t>
            </a:r>
          </a:p>
          <a:p>
            <a:pPr defTabSz="912813">
              <a:lnSpc>
                <a:spcPct val="88000"/>
              </a:lnSpc>
              <a:spcBef>
                <a:spcPct val="43000"/>
              </a:spcBef>
              <a:buFontTx/>
              <a:buNone/>
              <a:tabLst>
                <a:tab pos="3225800" algn="l"/>
              </a:tabLst>
            </a:pPr>
            <a:endParaRPr lang="en-US" altLang="en-US" sz="1800" dirty="0"/>
          </a:p>
          <a:p>
            <a:pPr defTabSz="912813">
              <a:lnSpc>
                <a:spcPct val="88000"/>
              </a:lnSpc>
              <a:spcBef>
                <a:spcPct val="43000"/>
              </a:spcBef>
              <a:buFontTx/>
              <a:buNone/>
              <a:tabLst>
                <a:tab pos="3225800" algn="l"/>
              </a:tabLst>
            </a:pPr>
            <a:r>
              <a:rPr lang="uz" altLang="en-US" sz="1800" dirty="0"/>
              <a:t>Hisoblagich:</a:t>
            </a:r>
          </a:p>
          <a:p>
            <a:pPr defTabSz="912813">
              <a:lnSpc>
                <a:spcPct val="88000"/>
              </a:lnSpc>
              <a:spcBef>
                <a:spcPct val="43000"/>
              </a:spcBef>
              <a:buFontTx/>
              <a:buNone/>
              <a:tabLst>
                <a:tab pos="3225800" algn="l"/>
              </a:tabLst>
            </a:pPr>
            <a:endParaRPr lang="en-US" altLang="en-US" sz="1800" dirty="0"/>
          </a:p>
          <a:p>
            <a:pPr defTabSz="912813">
              <a:lnSpc>
                <a:spcPct val="88000"/>
              </a:lnSpc>
              <a:spcBef>
                <a:spcPct val="43000"/>
              </a:spcBef>
              <a:buFontTx/>
              <a:buNone/>
              <a:tabLst>
                <a:tab pos="3225800" algn="l"/>
              </a:tabLst>
            </a:pPr>
            <a:r>
              <a:rPr lang="uz" altLang="en-US" sz="1800" dirty="0"/>
              <a:t>a. Hisoblagich -(CTU)-</a:t>
            </a:r>
          </a:p>
          <a:p>
            <a:pPr defTabSz="912813">
              <a:lnSpc>
                <a:spcPct val="88000"/>
              </a:lnSpc>
              <a:spcBef>
                <a:spcPct val="43000"/>
              </a:spcBef>
              <a:buFontTx/>
              <a:buNone/>
              <a:tabLst>
                <a:tab pos="3225800" algn="l"/>
              </a:tabLst>
            </a:pPr>
            <a:r>
              <a:rPr lang="uz" altLang="en-US" sz="1800" dirty="0"/>
              <a:t>b. Hisoblagich -(CTD)-</a:t>
            </a:r>
          </a:p>
          <a:p>
            <a:pPr defTabSz="912813">
              <a:lnSpc>
                <a:spcPct val="88000"/>
              </a:lnSpc>
              <a:spcBef>
                <a:spcPct val="43000"/>
              </a:spcBef>
              <a:buFontTx/>
              <a:buNone/>
              <a:tabLst>
                <a:tab pos="3225800" algn="l"/>
              </a:tabLst>
            </a:pPr>
            <a:r>
              <a:rPr lang="uz" altLang="en-US" sz="1800" dirty="0"/>
              <a:t>c. Hisoblagichni tiklash -(CTR)-</a:t>
            </a:r>
          </a:p>
        </p:txBody>
      </p:sp>
      <p:sp>
        <p:nvSpPr>
          <p:cNvPr id="32772" name="Rectangle 4"/>
          <p:cNvSpPr>
            <a:spLocks noChangeArrowheads="1"/>
          </p:cNvSpPr>
          <p:nvPr/>
        </p:nvSpPr>
        <p:spPr bwMode="auto">
          <a:xfrm>
            <a:off x="5251450" y="3120787"/>
            <a:ext cx="3433762" cy="145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2778" name="Rectangle 10"/>
          <p:cNvSpPr>
            <a:spLocks noChangeArrowheads="1"/>
          </p:cNvSpPr>
          <p:nvPr/>
        </p:nvSpPr>
        <p:spPr bwMode="auto">
          <a:xfrm>
            <a:off x="5334000" y="2874762"/>
            <a:ext cx="2851037" cy="295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en-US" altLang="en-US" sz="1800" b="1" dirty="0" smtClean="0">
                <a:latin typeface="Arial" panose="020B0604020202020204" pitchFamily="34" charset="0"/>
              </a:rPr>
              <a:t>True	  False	      True</a:t>
            </a:r>
            <a:endParaRPr lang="uz" altLang="en-US" sz="1800" b="1" dirty="0">
              <a:latin typeface="Arial" panose="020B0604020202020204" pitchFamily="34" charset="0"/>
            </a:endParaRPr>
          </a:p>
        </p:txBody>
      </p:sp>
      <p:sp>
        <p:nvSpPr>
          <p:cNvPr id="32780" name="Rectangle 12"/>
          <p:cNvSpPr>
            <a:spLocks noChangeArrowheads="1"/>
          </p:cNvSpPr>
          <p:nvPr/>
        </p:nvSpPr>
        <p:spPr bwMode="auto">
          <a:xfrm>
            <a:off x="4875213" y="5217318"/>
            <a:ext cx="3638550" cy="53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RTO PR qiymatiga yetadi, chiqish ON</a:t>
            </a:r>
          </a:p>
          <a:p>
            <a:pPr eaLnBrk="0" hangingPunct="0">
              <a:lnSpc>
                <a:spcPct val="88000"/>
              </a:lnSpc>
            </a:pPr>
            <a:r>
              <a:rPr lang="uz" altLang="en-US" sz="1800" b="1">
                <a:latin typeface="Arial" panose="020B0604020202020204" pitchFamily="34" charset="0"/>
              </a:rPr>
              <a:t>RTF PR qiymatiga yetadi, chiqish OFF</a:t>
            </a:r>
          </a:p>
        </p:txBody>
      </p:sp>
      <p:sp>
        <p:nvSpPr>
          <p:cNvPr id="32781" name="Rectangle 13"/>
          <p:cNvSpPr>
            <a:spLocks noChangeArrowheads="1"/>
          </p:cNvSpPr>
          <p:nvPr/>
        </p:nvSpPr>
        <p:spPr bwMode="auto">
          <a:xfrm>
            <a:off x="5867401" y="5980906"/>
            <a:ext cx="2608262"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3595" tIns="25438" rIns="63595" bIns="25438">
            <a:spAutoFit/>
          </a:bodyPr>
          <a:lstStyle>
            <a:lvl1pPr defTabSz="915988">
              <a:defRPr sz="2400">
                <a:solidFill>
                  <a:schemeClr val="tx1"/>
                </a:solidFill>
                <a:latin typeface="Times New Roman" panose="02020603050405020304" pitchFamily="18" charset="0"/>
              </a:defRPr>
            </a:lvl1pPr>
            <a:lvl2pPr defTabSz="915988">
              <a:defRPr sz="2400">
                <a:solidFill>
                  <a:schemeClr val="tx1"/>
                </a:solidFill>
                <a:latin typeface="Times New Roman" panose="02020603050405020304" pitchFamily="18" charset="0"/>
              </a:defRPr>
            </a:lvl2pPr>
            <a:lvl3pPr marL="915988" defTabSz="915988">
              <a:defRPr sz="2400">
                <a:solidFill>
                  <a:schemeClr val="tx1"/>
                </a:solidFill>
                <a:latin typeface="Times New Roman" panose="02020603050405020304" pitchFamily="18" charset="0"/>
              </a:defRPr>
            </a:lvl3pPr>
            <a:lvl4pPr marL="1373188" defTabSz="915988">
              <a:defRPr sz="2400">
                <a:solidFill>
                  <a:schemeClr val="tx1"/>
                </a:solidFill>
                <a:latin typeface="Times New Roman" panose="02020603050405020304" pitchFamily="18" charset="0"/>
              </a:defRPr>
            </a:lvl4pPr>
            <a:lvl5pPr marL="1831975" defTabSz="915988">
              <a:defRPr sz="2400">
                <a:solidFill>
                  <a:schemeClr val="tx1"/>
                </a:solidFill>
                <a:latin typeface="Times New Roman" panose="02020603050405020304" pitchFamily="18" charset="0"/>
              </a:defRPr>
            </a:lvl5pPr>
            <a:lvl6pPr marL="2289175" defTabSz="915988" fontAlgn="base">
              <a:spcBef>
                <a:spcPct val="0"/>
              </a:spcBef>
              <a:spcAft>
                <a:spcPct val="0"/>
              </a:spcAft>
              <a:defRPr sz="2400">
                <a:solidFill>
                  <a:schemeClr val="tx1"/>
                </a:solidFill>
                <a:latin typeface="Times New Roman" panose="02020603050405020304" pitchFamily="18" charset="0"/>
              </a:defRPr>
            </a:lvl6pPr>
            <a:lvl7pPr marL="2746375" defTabSz="915988" fontAlgn="base">
              <a:spcBef>
                <a:spcPct val="0"/>
              </a:spcBef>
              <a:spcAft>
                <a:spcPct val="0"/>
              </a:spcAft>
              <a:defRPr sz="2400">
                <a:solidFill>
                  <a:schemeClr val="tx1"/>
                </a:solidFill>
                <a:latin typeface="Times New Roman" panose="02020603050405020304" pitchFamily="18" charset="0"/>
              </a:defRPr>
            </a:lvl7pPr>
            <a:lvl8pPr marL="3203575" defTabSz="915988" fontAlgn="base">
              <a:spcBef>
                <a:spcPct val="0"/>
              </a:spcBef>
              <a:spcAft>
                <a:spcPct val="0"/>
              </a:spcAft>
              <a:defRPr sz="2400">
                <a:solidFill>
                  <a:schemeClr val="tx1"/>
                </a:solidFill>
                <a:latin typeface="Times New Roman" panose="02020603050405020304" pitchFamily="18" charset="0"/>
              </a:defRPr>
            </a:lvl8pPr>
            <a:lvl9pPr marL="3660775" defTabSz="915988" fontAlgn="base">
              <a:spcBef>
                <a:spcPct val="0"/>
              </a:spcBef>
              <a:spcAft>
                <a:spcPct val="0"/>
              </a:spcAft>
              <a:defRPr sz="2400">
                <a:solidFill>
                  <a:schemeClr val="tx1"/>
                </a:solidFill>
                <a:latin typeface="Times New Roman" panose="02020603050405020304" pitchFamily="18" charset="0"/>
              </a:defRPr>
            </a:lvl9pPr>
          </a:lstStyle>
          <a:p>
            <a:pPr eaLnBrk="0" hangingPunct="0">
              <a:lnSpc>
                <a:spcPct val="88000"/>
              </a:lnSpc>
            </a:pPr>
            <a:r>
              <a:rPr lang="uz" altLang="en-US" sz="1800" b="1">
                <a:latin typeface="Arial" panose="020B0604020202020204" pitchFamily="34" charset="0"/>
              </a:rPr>
              <a:t>PR qiymati 0,1 soniyada</a:t>
            </a:r>
          </a:p>
        </p:txBody>
      </p:sp>
      <p:graphicFrame>
        <p:nvGraphicFramePr>
          <p:cNvPr id="2" name="Table 1"/>
          <p:cNvGraphicFramePr>
            <a:graphicFrameLocks noGrp="1"/>
          </p:cNvGraphicFramePr>
          <p:nvPr>
            <p:extLst>
              <p:ext uri="{D42A27DB-BD31-4B8C-83A1-F6EECF244321}">
                <p14:modId xmlns:p14="http://schemas.microsoft.com/office/powerpoint/2010/main" val="1200422746"/>
              </p:ext>
            </p:extLst>
          </p:nvPr>
        </p:nvGraphicFramePr>
        <p:xfrm>
          <a:off x="4971257" y="3169920"/>
          <a:ext cx="3657600" cy="1402080"/>
        </p:xfrm>
        <a:graphic>
          <a:graphicData uri="http://schemas.openxmlformats.org/drawingml/2006/table">
            <a:tbl>
              <a:tblPr firstRow="1" bandRow="1">
                <a:tableStyleId>{F5AB1C69-6EDB-4FF4-983F-18BD219EF322}</a:tableStyleId>
              </a:tblPr>
              <a:tblGrid>
                <a:gridCol w="1219200">
                  <a:extLst>
                    <a:ext uri="{9D8B030D-6E8A-4147-A177-3AD203B41FA5}">
                      <a16:colId xmlns:a16="http://schemas.microsoft.com/office/drawing/2014/main" val="3725061938"/>
                    </a:ext>
                  </a:extLst>
                </a:gridCol>
                <a:gridCol w="1219200">
                  <a:extLst>
                    <a:ext uri="{9D8B030D-6E8A-4147-A177-3AD203B41FA5}">
                      <a16:colId xmlns:a16="http://schemas.microsoft.com/office/drawing/2014/main" val="2379689757"/>
                    </a:ext>
                  </a:extLst>
                </a:gridCol>
                <a:gridCol w="1219200">
                  <a:extLst>
                    <a:ext uri="{9D8B030D-6E8A-4147-A177-3AD203B41FA5}">
                      <a16:colId xmlns:a16="http://schemas.microsoft.com/office/drawing/2014/main" val="53954434"/>
                    </a:ext>
                  </a:extLst>
                </a:gridCol>
              </a:tblGrid>
              <a:tr h="370840">
                <a:tc>
                  <a:txBody>
                    <a:bodyPr/>
                    <a:lstStyle/>
                    <a:p>
                      <a:pPr algn="ctr"/>
                      <a:r>
                        <a:rPr lang="en-US" sz="1600" b="0" dirty="0" err="1" smtClean="0">
                          <a:solidFill>
                            <a:schemeClr val="tx1"/>
                          </a:solidFill>
                        </a:rPr>
                        <a:t>Xisoblash</a:t>
                      </a:r>
                      <a:endParaRPr lang="en-US" sz="16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b="0" dirty="0" smtClean="0">
                          <a:solidFill>
                            <a:schemeClr val="tx1"/>
                          </a:solidFill>
                        </a:rPr>
                        <a:t>Stop</a:t>
                      </a:r>
                      <a:endParaRPr lang="en-US" sz="16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b="0" dirty="0" err="1" smtClean="0">
                          <a:solidFill>
                            <a:schemeClr val="tx1"/>
                          </a:solidFill>
                        </a:rPr>
                        <a:t>Xisoblashni</a:t>
                      </a:r>
                      <a:r>
                        <a:rPr lang="en-US" sz="1600" b="0" dirty="0" smtClean="0">
                          <a:solidFill>
                            <a:schemeClr val="tx1"/>
                          </a:solidFill>
                        </a:rPr>
                        <a:t> </a:t>
                      </a:r>
                      <a:r>
                        <a:rPr lang="en-US" sz="1600" b="0" dirty="0" err="1" smtClean="0">
                          <a:solidFill>
                            <a:schemeClr val="tx1"/>
                          </a:solidFill>
                        </a:rPr>
                        <a:t>davom</a:t>
                      </a:r>
                      <a:r>
                        <a:rPr lang="en-US" sz="1600" b="0" dirty="0" smtClean="0">
                          <a:solidFill>
                            <a:schemeClr val="tx1"/>
                          </a:solidFill>
                        </a:rPr>
                        <a:t> </a:t>
                      </a:r>
                      <a:r>
                        <a:rPr lang="en-US" sz="1600" b="0" dirty="0" err="1" smtClean="0">
                          <a:solidFill>
                            <a:schemeClr val="tx1"/>
                          </a:solidFill>
                        </a:rPr>
                        <a:t>ettirish</a:t>
                      </a:r>
                      <a:endParaRPr lang="en-US" sz="16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7027103"/>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smtClean="0">
                          <a:solidFill>
                            <a:schemeClr val="tx1"/>
                          </a:solidFill>
                        </a:rPr>
                        <a:t>Stop</a:t>
                      </a:r>
                    </a:p>
                    <a:p>
                      <a:pPr algn="ctr"/>
                      <a:endParaRPr lang="en-US" sz="16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solidFill>
                            <a:schemeClr val="tx1"/>
                          </a:solidFill>
                        </a:rPr>
                        <a:t>Xisoblash</a:t>
                      </a:r>
                      <a:endParaRPr lang="en-US" sz="1600" b="0" dirty="0" smtClean="0">
                        <a:solidFill>
                          <a:schemeClr val="tx1"/>
                        </a:solidFill>
                      </a:endParaRPr>
                    </a:p>
                    <a:p>
                      <a:pPr algn="ctr"/>
                      <a:endParaRPr lang="en-US" sz="16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b="0" dirty="0" smtClean="0">
                          <a:solidFill>
                            <a:schemeClr val="tx1"/>
                          </a:solidFill>
                        </a:rPr>
                        <a:t>Stop</a:t>
                      </a:r>
                      <a:endParaRPr lang="en-US" sz="16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53960793"/>
                  </a:ext>
                </a:extLst>
              </a:tr>
            </a:tbl>
          </a:graphicData>
        </a:graphic>
      </p:graphicFrame>
      <p:sp>
        <p:nvSpPr>
          <p:cNvPr id="3" name="Rectangle 2"/>
          <p:cNvSpPr/>
          <p:nvPr/>
        </p:nvSpPr>
        <p:spPr>
          <a:xfrm>
            <a:off x="4195082" y="3384609"/>
            <a:ext cx="776175" cy="461665"/>
          </a:xfrm>
          <a:prstGeom prst="rect">
            <a:avLst/>
          </a:prstGeom>
        </p:spPr>
        <p:txBody>
          <a:bodyPr wrap="none">
            <a:spAutoFit/>
          </a:bodyPr>
          <a:lstStyle/>
          <a:p>
            <a:r>
              <a:rPr lang="uz" altLang="en-US" dirty="0"/>
              <a:t>RTO</a:t>
            </a:r>
            <a:endParaRPr lang="en-US" dirty="0"/>
          </a:p>
        </p:txBody>
      </p:sp>
      <p:sp>
        <p:nvSpPr>
          <p:cNvPr id="4" name="Rectangle 3"/>
          <p:cNvSpPr/>
          <p:nvPr/>
        </p:nvSpPr>
        <p:spPr>
          <a:xfrm>
            <a:off x="4217941" y="3978304"/>
            <a:ext cx="730456" cy="461665"/>
          </a:xfrm>
          <a:prstGeom prst="rect">
            <a:avLst/>
          </a:prstGeom>
        </p:spPr>
        <p:txBody>
          <a:bodyPr wrap="none">
            <a:spAutoFit/>
          </a:bodyPr>
          <a:lstStyle/>
          <a:p>
            <a:r>
              <a:rPr lang="uz" altLang="en-US" dirty="0"/>
              <a:t>RTF</a:t>
            </a:r>
            <a:endParaRPr lang="en-US" dirty="0"/>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37" y="429617"/>
            <a:ext cx="6202800" cy="1143000"/>
          </a:xfrm>
        </p:spPr>
        <p:txBody>
          <a:bodyPr/>
          <a:lstStyle/>
          <a:p>
            <a:pPr algn="ctr"/>
            <a:r>
              <a:rPr lang="en-US" u="sng" dirty="0" err="1" smtClean="0"/>
              <a:t>Xulosa</a:t>
            </a:r>
            <a:endParaRPr lang="en-US" dirty="0"/>
          </a:p>
        </p:txBody>
      </p:sp>
      <p:sp>
        <p:nvSpPr>
          <p:cNvPr id="3" name="Content Placeholder 2"/>
          <p:cNvSpPr>
            <a:spLocks noGrp="1"/>
          </p:cNvSpPr>
          <p:nvPr>
            <p:ph idx="1"/>
          </p:nvPr>
        </p:nvSpPr>
        <p:spPr>
          <a:xfrm>
            <a:off x="228600" y="2002234"/>
            <a:ext cx="8229600" cy="4525963"/>
          </a:xfrm>
        </p:spPr>
        <p:txBody>
          <a:bodyPr>
            <a:normAutofit/>
          </a:bodyPr>
          <a:lstStyle/>
          <a:p>
            <a:pPr marL="457200" lvl="1" indent="0" algn="just">
              <a:buNone/>
            </a:pPr>
            <a:r>
              <a:rPr lang="en-US" dirty="0" err="1" smtClean="0"/>
              <a:t>Ushbu</a:t>
            </a:r>
            <a:r>
              <a:rPr lang="en-US" dirty="0" smtClean="0"/>
              <a:t> </a:t>
            </a:r>
            <a:r>
              <a:rPr lang="en-US" dirty="0" err="1" smtClean="0"/>
              <a:t>darsda</a:t>
            </a:r>
            <a:r>
              <a:rPr lang="en-US" dirty="0" smtClean="0"/>
              <a:t> biz </a:t>
            </a:r>
            <a:r>
              <a:rPr lang="en-US" dirty="0" err="1" smtClean="0"/>
              <a:t>nazorat</a:t>
            </a:r>
            <a:r>
              <a:rPr lang="en-US" dirty="0" smtClean="0"/>
              <a:t> </a:t>
            </a:r>
            <a:r>
              <a:rPr lang="en-US" dirty="0" err="1" smtClean="0"/>
              <a:t>turlari</a:t>
            </a:r>
            <a:r>
              <a:rPr lang="en-US" dirty="0" smtClean="0"/>
              <a:t>, </a:t>
            </a:r>
            <a:r>
              <a:rPr lang="en-US" dirty="0" err="1" smtClean="0"/>
              <a:t>dasturlanuvchi</a:t>
            </a:r>
            <a:r>
              <a:rPr lang="en-US" dirty="0" smtClean="0"/>
              <a:t> </a:t>
            </a:r>
            <a:r>
              <a:rPr lang="en-US" dirty="0" err="1" smtClean="0"/>
              <a:t>mantiqiy</a:t>
            </a:r>
            <a:r>
              <a:rPr lang="en-US" dirty="0" smtClean="0"/>
              <a:t> </a:t>
            </a:r>
            <a:r>
              <a:rPr lang="en-US" dirty="0" err="1" smtClean="0"/>
              <a:t>kontrollerlarning</a:t>
            </a:r>
            <a:r>
              <a:rPr lang="en-US" dirty="0" smtClean="0"/>
              <a:t> </a:t>
            </a:r>
            <a:r>
              <a:rPr lang="en-US" dirty="0" err="1" smtClean="0"/>
              <a:t>ishlatilinish</a:t>
            </a:r>
            <a:r>
              <a:rPr lang="en-US" dirty="0" smtClean="0"/>
              <a:t> </a:t>
            </a:r>
            <a:r>
              <a:rPr lang="en-US" dirty="0" err="1" smtClean="0"/>
              <a:t>maqsadlari</a:t>
            </a:r>
            <a:r>
              <a:rPr lang="en-US" dirty="0" smtClean="0"/>
              <a:t>, </a:t>
            </a:r>
            <a:r>
              <a:rPr lang="en-US" dirty="0" err="1" smtClean="0"/>
              <a:t>uning</a:t>
            </a:r>
            <a:r>
              <a:rPr lang="en-US" dirty="0" smtClean="0"/>
              <a:t> </a:t>
            </a:r>
            <a:r>
              <a:rPr lang="en-US" dirty="0" err="1" smtClean="0"/>
              <a:t>asosiy</a:t>
            </a:r>
            <a:r>
              <a:rPr lang="en-US" dirty="0" smtClean="0"/>
              <a:t> </a:t>
            </a:r>
            <a:r>
              <a:rPr lang="en-US" dirty="0" err="1" smtClean="0"/>
              <a:t>funksiyalari</a:t>
            </a:r>
            <a:r>
              <a:rPr lang="en-US" dirty="0" smtClean="0"/>
              <a:t>, </a:t>
            </a:r>
            <a:r>
              <a:rPr lang="en-US" dirty="0" err="1" smtClean="0"/>
              <a:t>nazorat</a:t>
            </a:r>
            <a:r>
              <a:rPr lang="en-US" dirty="0" smtClean="0"/>
              <a:t> </a:t>
            </a:r>
            <a:r>
              <a:rPr lang="en-US" dirty="0" err="1" smtClean="0"/>
              <a:t>qurilmalari</a:t>
            </a:r>
            <a:r>
              <a:rPr lang="en-US" dirty="0" smtClean="0"/>
              <a:t>, PLC </a:t>
            </a:r>
            <a:r>
              <a:rPr lang="en-US" dirty="0" err="1" smtClean="0"/>
              <a:t>konfiguratsiyasi</a:t>
            </a:r>
            <a:r>
              <a:rPr lang="en-US" dirty="0" smtClean="0"/>
              <a:t>, PLC </a:t>
            </a:r>
            <a:r>
              <a:rPr lang="en-US" dirty="0" err="1"/>
              <a:t>qanday</a:t>
            </a:r>
            <a:r>
              <a:rPr lang="en-US" dirty="0"/>
              <a:t> </a:t>
            </a:r>
            <a:r>
              <a:rPr lang="en-US" dirty="0" err="1"/>
              <a:t>qurilmalar</a:t>
            </a:r>
            <a:r>
              <a:rPr lang="en-US" dirty="0"/>
              <a:t> </a:t>
            </a:r>
            <a:r>
              <a:rPr lang="en-US" dirty="0" err="1"/>
              <a:t>bilan</a:t>
            </a:r>
            <a:r>
              <a:rPr lang="en-US" dirty="0"/>
              <a:t> </a:t>
            </a:r>
            <a:r>
              <a:rPr lang="en-US" dirty="0" err="1"/>
              <a:t>o'zaro</a:t>
            </a:r>
            <a:r>
              <a:rPr lang="en-US" dirty="0"/>
              <a:t> </a:t>
            </a:r>
            <a:r>
              <a:rPr lang="en-US" dirty="0" err="1" smtClean="0"/>
              <a:t>ishlay</a:t>
            </a:r>
            <a:r>
              <a:rPr lang="en-US" dirty="0" smtClean="0"/>
              <a:t> </a:t>
            </a:r>
            <a:r>
              <a:rPr lang="en-US" dirty="0" err="1" smtClean="0"/>
              <a:t>olishliklari</a:t>
            </a:r>
            <a:r>
              <a:rPr lang="en-US" dirty="0" smtClean="0"/>
              <a:t>, </a:t>
            </a:r>
            <a:r>
              <a:rPr lang="en-US" dirty="0" err="1" smtClean="0"/>
              <a:t>kalitlar</a:t>
            </a:r>
            <a:r>
              <a:rPr lang="en-US" dirty="0" smtClean="0"/>
              <a:t>, </a:t>
            </a:r>
            <a:r>
              <a:rPr lang="en-US" dirty="0" err="1" smtClean="0"/>
              <a:t>shartlar</a:t>
            </a:r>
            <a:r>
              <a:rPr lang="en-US" dirty="0" smtClean="0"/>
              <a:t>, </a:t>
            </a:r>
            <a:r>
              <a:rPr lang="en-US" dirty="0" err="1" smtClean="0"/>
              <a:t>kalitlar</a:t>
            </a:r>
            <a:r>
              <a:rPr lang="en-US" dirty="0" smtClean="0"/>
              <a:t> </a:t>
            </a:r>
            <a:r>
              <a:rPr lang="en-US" dirty="0" err="1" smtClean="0"/>
              <a:t>turlari</a:t>
            </a:r>
            <a:r>
              <a:rPr lang="en-US" dirty="0" smtClean="0"/>
              <a:t>,  </a:t>
            </a:r>
            <a:r>
              <a:rPr lang="en-US" dirty="0" err="1" smtClean="0"/>
              <a:t>relelar</a:t>
            </a:r>
            <a:r>
              <a:rPr lang="en-US" dirty="0" smtClean="0"/>
              <a:t>, counter </a:t>
            </a:r>
            <a:r>
              <a:rPr lang="en-US" dirty="0"/>
              <a:t>(</a:t>
            </a:r>
            <a:r>
              <a:rPr lang="en-US" dirty="0" err="1"/>
              <a:t>xisoblagich</a:t>
            </a:r>
            <a:r>
              <a:rPr lang="en-US" dirty="0" smtClean="0"/>
              <a:t>), </a:t>
            </a:r>
            <a:r>
              <a:rPr lang="en-US" dirty="0" err="1" smtClean="0"/>
              <a:t>taymer</a:t>
            </a:r>
            <a:r>
              <a:rPr lang="en-US" dirty="0" smtClean="0"/>
              <a:t>, </a:t>
            </a:r>
            <a:r>
              <a:rPr lang="en-US" dirty="0" err="1" smtClean="0"/>
              <a:t>rele</a:t>
            </a:r>
            <a:r>
              <a:rPr lang="en-US" dirty="0" smtClean="0"/>
              <a:t> </a:t>
            </a:r>
            <a:r>
              <a:rPr lang="en-US" dirty="0" err="1" smtClean="0"/>
              <a:t>mantig'i</a:t>
            </a:r>
            <a:r>
              <a:rPr lang="en-US" dirty="0" smtClean="0"/>
              <a:t>, PLC </a:t>
            </a:r>
            <a:r>
              <a:rPr lang="en-US" dirty="0" err="1" smtClean="0"/>
              <a:t>arxitekturasi</a:t>
            </a:r>
            <a:r>
              <a:rPr lang="en-US" dirty="0" smtClean="0"/>
              <a:t>, PLC </a:t>
            </a:r>
            <a:r>
              <a:rPr lang="en-US" dirty="0" err="1" smtClean="0"/>
              <a:t>komponentlari</a:t>
            </a:r>
            <a:r>
              <a:rPr lang="en-US" dirty="0" smtClean="0"/>
              <a:t>, Narvon </a:t>
            </a:r>
            <a:r>
              <a:rPr lang="en-US" dirty="0" err="1"/>
              <a:t>diagrammasi</a:t>
            </a:r>
            <a:r>
              <a:rPr lang="en-US" dirty="0"/>
              <a:t> </a:t>
            </a:r>
            <a:r>
              <a:rPr lang="en-US" dirty="0" err="1"/>
              <a:t>va</a:t>
            </a:r>
            <a:r>
              <a:rPr lang="en-US" dirty="0"/>
              <a:t> </a:t>
            </a:r>
            <a:r>
              <a:rPr lang="en-US" dirty="0" err="1" smtClean="0"/>
              <a:t>elementlari</a:t>
            </a:r>
            <a:r>
              <a:rPr lang="en-US" dirty="0" smtClean="0"/>
              <a:t> </a:t>
            </a:r>
            <a:r>
              <a:rPr lang="en-US" dirty="0" err="1" smtClean="0"/>
              <a:t>hamda</a:t>
            </a:r>
            <a:r>
              <a:rPr lang="en-US" dirty="0" smtClean="0"/>
              <a:t> PLC </a:t>
            </a:r>
            <a:r>
              <a:rPr lang="en-US" dirty="0" err="1"/>
              <a:t>ni</a:t>
            </a:r>
            <a:r>
              <a:rPr lang="en-US" dirty="0"/>
              <a:t> </a:t>
            </a:r>
            <a:r>
              <a:rPr lang="en-US" dirty="0" err="1" smtClean="0"/>
              <a:t>dasturlash</a:t>
            </a:r>
            <a:r>
              <a:rPr lang="en-US" dirty="0" smtClean="0"/>
              <a:t> </a:t>
            </a:r>
            <a:r>
              <a:rPr lang="en-US" dirty="0" err="1" smtClean="0"/>
              <a:t>bo’yicha</a:t>
            </a:r>
            <a:r>
              <a:rPr lang="en-US" dirty="0" smtClean="0"/>
              <a:t> </a:t>
            </a:r>
            <a:r>
              <a:rPr lang="en-US" dirty="0" err="1" smtClean="0"/>
              <a:t>bilimlar</a:t>
            </a:r>
            <a:r>
              <a:rPr lang="en-US" dirty="0" smtClean="0"/>
              <a:t> </a:t>
            </a:r>
            <a:r>
              <a:rPr lang="en-US" dirty="0" err="1" smtClean="0"/>
              <a:t>o’zlashtirdik</a:t>
            </a:r>
            <a:r>
              <a:rPr lang="en-US" dirty="0" smtClean="0"/>
              <a:t>.</a:t>
            </a:r>
            <a:endParaRPr lang="en-US" dirty="0"/>
          </a:p>
          <a:p>
            <a:pPr marL="457200" lvl="1" indent="0" algn="just">
              <a:buNone/>
            </a:pPr>
            <a:r>
              <a:rPr lang="en-US" dirty="0" smtClean="0"/>
              <a:t> </a:t>
            </a:r>
          </a:p>
        </p:txBody>
      </p:sp>
    </p:spTree>
    <p:extLst>
      <p:ext uri="{BB962C8B-B14F-4D97-AF65-F5344CB8AC3E}">
        <p14:creationId xmlns:p14="http://schemas.microsoft.com/office/powerpoint/2010/main" val="4052847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6632" y="451490"/>
            <a:ext cx="6131024" cy="1143000"/>
          </a:xfrm>
        </p:spPr>
        <p:txBody>
          <a:bodyPr/>
          <a:lstStyle/>
          <a:p>
            <a:r>
              <a:rPr lang="en-US" dirty="0" err="1" smtClean="0"/>
              <a:t>Foydalanilgan</a:t>
            </a:r>
            <a:r>
              <a:rPr lang="en-US" dirty="0" smtClean="0"/>
              <a:t> </a:t>
            </a:r>
            <a:r>
              <a:rPr lang="en-US" dirty="0" err="1" smtClean="0"/>
              <a:t>adabiyotlar</a:t>
            </a:r>
            <a:endParaRPr lang="ru-RU" dirty="0"/>
          </a:p>
        </p:txBody>
      </p:sp>
      <p:sp>
        <p:nvSpPr>
          <p:cNvPr id="3" name="Объект 2"/>
          <p:cNvSpPr>
            <a:spLocks noGrp="1"/>
          </p:cNvSpPr>
          <p:nvPr>
            <p:ph idx="1"/>
          </p:nvPr>
        </p:nvSpPr>
        <p:spPr>
          <a:xfrm>
            <a:off x="516632" y="1650096"/>
            <a:ext cx="8229600" cy="4800600"/>
          </a:xfrm>
        </p:spPr>
        <p:txBody>
          <a:bodyPr>
            <a:noAutofit/>
          </a:bodyPr>
          <a:lstStyle/>
          <a:p>
            <a:pPr marL="0" indent="0">
              <a:buNone/>
            </a:pPr>
            <a:endParaRPr lang="en-US" sz="2400" dirty="0" smtClean="0"/>
          </a:p>
          <a:p>
            <a:pPr marL="514350" indent="-514350">
              <a:buFont typeface="+mj-lt"/>
              <a:buAutoNum type="arabicParenR"/>
            </a:pPr>
            <a:r>
              <a:rPr lang="en-US" sz="2400" dirty="0" smtClean="0"/>
              <a:t>Electronics</a:t>
            </a:r>
            <a:r>
              <a:rPr lang="en-US" sz="2400" dirty="0"/>
              <a:t>: A Systems Approach (6th edition), Neil </a:t>
            </a:r>
            <a:r>
              <a:rPr lang="en-US" sz="2400" dirty="0" err="1"/>
              <a:t>Storey</a:t>
            </a:r>
            <a:r>
              <a:rPr lang="en-US" sz="2400" dirty="0" smtClean="0"/>
              <a:t>, Pearson </a:t>
            </a:r>
            <a:r>
              <a:rPr lang="en-US" sz="2400" dirty="0"/>
              <a:t>Education UK, 2017</a:t>
            </a:r>
          </a:p>
          <a:p>
            <a:pPr marL="514350" indent="-514350">
              <a:buFont typeface="+mj-lt"/>
              <a:buAutoNum type="arabicParenR"/>
            </a:pPr>
            <a:r>
              <a:rPr lang="en-US" sz="2400" dirty="0" smtClean="0"/>
              <a:t>Mechatronics</a:t>
            </a:r>
            <a:r>
              <a:rPr lang="en-US" sz="2400" dirty="0"/>
              <a:t>: Electronic Control Systems in Mechanical and Electrical Engineering, William Bolton, Pearson Education Limited </a:t>
            </a:r>
            <a:r>
              <a:rPr lang="en-US" sz="2400" dirty="0" smtClean="0"/>
              <a:t>2015</a:t>
            </a:r>
          </a:p>
          <a:p>
            <a:pPr marL="514350" indent="-514350">
              <a:buFont typeface="+mj-lt"/>
              <a:buAutoNum type="arabicParenR"/>
            </a:pPr>
            <a:r>
              <a:rPr lang="en-US" sz="2400" dirty="0" err="1" smtClean="0"/>
              <a:t>Elektronika</a:t>
            </a:r>
            <a:r>
              <a:rPr lang="en-US" sz="2400" dirty="0" smtClean="0"/>
              <a:t>. X. </a:t>
            </a:r>
            <a:r>
              <a:rPr lang="en-US" sz="2400" dirty="0" err="1" smtClean="0"/>
              <a:t>Aripov</a:t>
            </a:r>
            <a:r>
              <a:rPr lang="en-US" sz="2400" dirty="0" smtClean="0"/>
              <a:t>, A. </a:t>
            </a:r>
            <a:r>
              <a:rPr lang="en-US" sz="2400" dirty="0" err="1" smtClean="0"/>
              <a:t>Abdullayev</a:t>
            </a:r>
            <a:r>
              <a:rPr lang="en-US" sz="2400" dirty="0" smtClean="0"/>
              <a:t>. Fan </a:t>
            </a:r>
            <a:r>
              <a:rPr lang="en-US" sz="2400" dirty="0" err="1" smtClean="0"/>
              <a:t>va</a:t>
            </a:r>
            <a:r>
              <a:rPr lang="en-US" sz="2400" dirty="0" smtClean="0"/>
              <a:t> </a:t>
            </a:r>
            <a:r>
              <a:rPr lang="en-US" sz="2400" dirty="0" err="1" smtClean="0"/>
              <a:t>texnologiya</a:t>
            </a:r>
            <a:r>
              <a:rPr lang="en-US" sz="2400" dirty="0" smtClean="0"/>
              <a:t> </a:t>
            </a:r>
            <a:r>
              <a:rPr lang="en-US" sz="2400" dirty="0" err="1" smtClean="0"/>
              <a:t>nashriyoti</a:t>
            </a:r>
            <a:r>
              <a:rPr lang="en-US" sz="2400" dirty="0" smtClean="0"/>
              <a:t>, 2011</a:t>
            </a:r>
          </a:p>
          <a:p>
            <a:pPr marL="514350" indent="-514350">
              <a:buFont typeface="+mj-lt"/>
              <a:buAutoNum type="arabicParenR"/>
            </a:pPr>
            <a:r>
              <a:rPr lang="en-US" sz="2400" dirty="0" smtClean="0">
                <a:solidFill>
                  <a:schemeClr val="accent6"/>
                </a:solidFill>
              </a:rPr>
              <a:t>http://wikipedia.org </a:t>
            </a:r>
            <a:r>
              <a:rPr lang="en-US" sz="2400" dirty="0" smtClean="0"/>
              <a:t>web </a:t>
            </a:r>
            <a:r>
              <a:rPr lang="en-US" sz="2400" dirty="0" err="1" smtClean="0"/>
              <a:t>sayti</a:t>
            </a:r>
            <a:r>
              <a:rPr lang="en-US" sz="2400" dirty="0" smtClean="0"/>
              <a:t> </a:t>
            </a:r>
            <a:r>
              <a:rPr lang="en-US" sz="2400" dirty="0" err="1" smtClean="0"/>
              <a:t>ma’lumotlari</a:t>
            </a:r>
            <a:endParaRPr lang="ru-RU" sz="2400" dirty="0"/>
          </a:p>
        </p:txBody>
      </p:sp>
    </p:spTree>
    <p:extLst>
      <p:ext uri="{BB962C8B-B14F-4D97-AF65-F5344CB8AC3E}">
        <p14:creationId xmlns:p14="http://schemas.microsoft.com/office/powerpoint/2010/main" val="103797716"/>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TotalTime>
  <Words>1647</Words>
  <Application>Microsoft Office PowerPoint</Application>
  <PresentationFormat>On-screen Show (4:3)</PresentationFormat>
  <Paragraphs>302</Paragraphs>
  <Slides>35</Slides>
  <Notes>31</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Lucida Sans Unicode</vt:lpstr>
      <vt:lpstr>Symbol</vt:lpstr>
      <vt:lpstr>Times New Roman</vt:lpstr>
      <vt:lpstr>Default Design</vt:lpstr>
      <vt:lpstr>Mexatron tizimlar uchun Elektronika</vt:lpstr>
      <vt:lpstr>REJA</vt:lpstr>
      <vt:lpstr>Nazorat turlari</vt:lpstr>
      <vt:lpstr>Maqsadlar</vt:lpstr>
      <vt:lpstr>Mantiqiy kontrollerlarning (PLC) MAQSADI </vt:lpstr>
      <vt:lpstr>BOSHQARUVCHILARNING FUNKSIYALARI</vt:lpstr>
      <vt:lpstr>NAZORAT QURILMALARI</vt:lpstr>
      <vt:lpstr>Dasturlanuvchi Mantiqiy Kontroller</vt:lpstr>
      <vt:lpstr>Sotuvchilar</vt:lpstr>
      <vt:lpstr>PLC</vt:lpstr>
      <vt:lpstr>PLC konfiguratsiyasi</vt:lpstr>
      <vt:lpstr>PLC qanday qurilmalar bilan o'zaro ta'sir qiladi?</vt:lpstr>
      <vt:lpstr>PLC qanday qurilmalar bilan o'zaro ta'sir qiladi?  </vt:lpstr>
      <vt:lpstr>KALITLAR</vt:lpstr>
      <vt:lpstr>SHARTLAR</vt:lpstr>
      <vt:lpstr>KALITLAR TURLARI</vt:lpstr>
      <vt:lpstr>RELELAR</vt:lpstr>
      <vt:lpstr>COUNTER</vt:lpstr>
      <vt:lpstr>TAYMER</vt:lpstr>
      <vt:lpstr>RELE MANTIG’I</vt:lpstr>
      <vt:lpstr>PLC ARXITEKTURASI</vt:lpstr>
      <vt:lpstr>PLC komponentlari</vt:lpstr>
      <vt:lpstr>PLC komponentlari</vt:lpstr>
      <vt:lpstr>NARVON DIAGRAMASI</vt:lpstr>
      <vt:lpstr>Narvon diagrammasi ko’rinishi</vt:lpstr>
      <vt:lpstr>PLC SXEMA DIAGRAMMASI</vt:lpstr>
      <vt:lpstr>SCAN</vt:lpstr>
      <vt:lpstr>PLC ko'rsatmalari</vt:lpstr>
      <vt:lpstr>MANTIQ HOLATLARI</vt:lpstr>
      <vt:lpstr>VA va YOKI MANTIQ</vt:lpstr>
      <vt:lpstr>BILAN VA &amp; YOKI</vt:lpstr>
      <vt:lpstr>RELE</vt:lpstr>
      <vt:lpstr>TAYMERLAR VA HISOBLAGICHLAR</vt:lpstr>
      <vt:lpstr>Xulosa</vt:lpstr>
      <vt:lpstr>Foydalanilgan adabiyotlar</vt:lpstr>
    </vt:vector>
  </TitlesOfParts>
  <Company>PSU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PROGRAMMABLE LOGIC CONTROLLERS</dc:title>
  <dc:creator>Richard A Wysk</dc:creator>
  <cp:lastModifiedBy>Asrorbek Eraliev</cp:lastModifiedBy>
  <cp:revision>23</cp:revision>
  <dcterms:created xsi:type="dcterms:W3CDTF">2002-08-26T21:44:32Z</dcterms:created>
  <dcterms:modified xsi:type="dcterms:W3CDTF">2022-06-07T08:11:02Z</dcterms:modified>
</cp:coreProperties>
</file>