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1" r:id="rId2"/>
    <p:sldId id="312" r:id="rId3"/>
    <p:sldId id="313" r:id="rId4"/>
    <p:sldId id="314" r:id="rId5"/>
    <p:sldId id="322" r:id="rId6"/>
    <p:sldId id="323" r:id="rId7"/>
    <p:sldId id="315" r:id="rId8"/>
    <p:sldId id="321" r:id="rId9"/>
    <p:sldId id="316" r:id="rId10"/>
    <p:sldId id="317" r:id="rId11"/>
    <p:sldId id="318" r:id="rId12"/>
    <p:sldId id="319" r:id="rId13"/>
    <p:sldId id="320" r:id="rId14"/>
    <p:sldId id="324" r:id="rId15"/>
    <p:sldId id="325" r:id="rId16"/>
    <p:sldId id="326" r:id="rId17"/>
    <p:sldId id="327" r:id="rId18"/>
    <p:sldId id="328" r:id="rId19"/>
    <p:sldId id="329" r:id="rId20"/>
    <p:sldId id="330" r:id="rId21"/>
    <p:sldId id="341" r:id="rId22"/>
    <p:sldId id="331" r:id="rId23"/>
    <p:sldId id="332" r:id="rId24"/>
    <p:sldId id="333" r:id="rId25"/>
    <p:sldId id="334" r:id="rId26"/>
    <p:sldId id="336" r:id="rId27"/>
    <p:sldId id="337" r:id="rId28"/>
    <p:sldId id="338" r:id="rId29"/>
    <p:sldId id="339" r:id="rId30"/>
    <p:sldId id="340" r:id="rId31"/>
  </p:sldIdLst>
  <p:sldSz cx="9144000" cy="6858000" type="screen4x3"/>
  <p:notesSz cx="6858000" cy="9144000"/>
  <p:defaultTextStyle>
    <a:defPPr>
      <a:defRPr lang="u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343" autoAdjust="0"/>
  </p:normalViewPr>
  <p:slideViewPr>
    <p:cSldViewPr>
      <p:cViewPr varScale="1">
        <p:scale>
          <a:sx n="111" d="100"/>
          <a:sy n="111" d="100"/>
        </p:scale>
        <p:origin x="145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z" altLang="en-US" smtClean="0"/>
              <a:t>Asosiy matn uslublarini tahrirlash uchun bosing</a:t>
            </a:r>
          </a:p>
          <a:p>
            <a:pPr lvl="1"/>
            <a:r>
              <a:rPr lang="uz" altLang="en-US" smtClean="0"/>
              <a:t>Ikkinchi daraja</a:t>
            </a:r>
          </a:p>
          <a:p>
            <a:pPr lvl="2"/>
            <a:r>
              <a:rPr lang="uz" altLang="en-US" smtClean="0"/>
              <a:t>Uchinchi daraja</a:t>
            </a:r>
          </a:p>
          <a:p>
            <a:pPr lvl="3"/>
            <a:r>
              <a:rPr lang="uz" altLang="en-US" smtClean="0"/>
              <a:t>To'rtinchi daraja</a:t>
            </a:r>
          </a:p>
          <a:p>
            <a:pPr lvl="4"/>
            <a:r>
              <a:rPr lang="uz" altLang="en-US" smtClean="0"/>
              <a:t>Beshinchi daraja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2F8587A-A470-4484-8004-B4B107C6737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8587A-A470-4484-8004-B4B107C6737E}" type="slidenum">
              <a:rPr lang="en-US" altLang="en-US" smtClean="0"/>
              <a:pPr/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8399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98F55-F7FD-4EF8-9908-F065A228FF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6876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B98E9-7985-4E19-ACD1-CD1E72E7E1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5957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A0AAE5-BE6D-4C81-BAF2-2DE2E1BE9B0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2839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3979B6-BA1A-44AF-8239-31AD918DCF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6315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6D2151-661C-47B7-9BC0-09064D73925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913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A989AC-3A6A-4C01-9812-0F9D9779649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2653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23562-BF42-495C-9C35-8FF12BB8E1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2323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3A772-82DF-44E2-8FBD-682FECA0EC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7100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BB8439-E07D-44CD-B022-ED433F7F6C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2906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953D5C-077A-4D04-A537-8AD8DD406F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79497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94DB6F-C203-48D3-80A0-068883FE00C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28010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z" altLang="en-US" smtClean="0"/>
              <a:t>Asosiy sarlavha uslubini tahrirlash uchun bosing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z" altLang="en-US" smtClean="0"/>
              <a:t>Asosiy matn uslublarini tahrirlash uchun bosing</a:t>
            </a:r>
          </a:p>
          <a:p>
            <a:pPr lvl="1"/>
            <a:r>
              <a:rPr lang="uz" altLang="en-US" smtClean="0"/>
              <a:t>Ikkinchi daraja</a:t>
            </a:r>
          </a:p>
          <a:p>
            <a:pPr lvl="2"/>
            <a:r>
              <a:rPr lang="uz" altLang="en-US" smtClean="0"/>
              <a:t>Uchinchi daraja</a:t>
            </a:r>
          </a:p>
          <a:p>
            <a:pPr lvl="3"/>
            <a:r>
              <a:rPr lang="uz" altLang="en-US" smtClean="0"/>
              <a:t>To'rtinchi daraja</a:t>
            </a:r>
          </a:p>
          <a:p>
            <a:pPr lvl="4"/>
            <a:r>
              <a:rPr lang="uz" altLang="en-US" smtClean="0"/>
              <a:t>Beshinchi daraja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2E1742-CC6B-4CB1-9049-4B0B054687F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5904656" cy="1470025"/>
          </a:xfrm>
        </p:spPr>
        <p:txBody>
          <a:bodyPr>
            <a:normAutofit fontScale="90000"/>
          </a:bodyPr>
          <a:lstStyle/>
          <a:p>
            <a:r>
              <a:rPr lang="en-US" sz="4400" b="1" dirty="0" smtClean="0"/>
              <a:t>Mexatron </a:t>
            </a:r>
            <a:r>
              <a:rPr lang="en-US" sz="4400" b="1" dirty="0" err="1" smtClean="0"/>
              <a:t>tizimlar</a:t>
            </a:r>
            <a:r>
              <a:rPr lang="en-US" sz="4400" b="1" dirty="0" smtClean="0"/>
              <a:t> uchun</a:t>
            </a:r>
            <a:br>
              <a:rPr lang="en-US" sz="4400" b="1" dirty="0" smtClean="0"/>
            </a:br>
            <a:r>
              <a:rPr lang="en-US" sz="4400" b="1" dirty="0" smtClean="0"/>
              <a:t>Elektronika</a:t>
            </a:r>
            <a:endParaRPr lang="ru-RU" sz="4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699792" y="5454134"/>
            <a:ext cx="45070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Ma’ruzachi</a:t>
            </a:r>
            <a:r>
              <a:rPr lang="en-US" dirty="0" smtClean="0"/>
              <a:t>: Eraliev Asrorbek, MD</a:t>
            </a:r>
            <a:endParaRPr lang="ru-RU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762000" y="2132856"/>
            <a:ext cx="7620000" cy="309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  <a:p>
            <a:r>
              <a:rPr lang="en-US" dirty="0" err="1" smtClean="0"/>
              <a:t>Ma’ruza</a:t>
            </a:r>
            <a:r>
              <a:rPr lang="en-US" dirty="0" smtClean="0"/>
              <a:t> 12</a:t>
            </a:r>
          </a:p>
          <a:p>
            <a:endParaRPr lang="en-US" sz="3900" dirty="0" smtClean="0"/>
          </a:p>
          <a:p>
            <a:r>
              <a:rPr lang="en-US" sz="3900" dirty="0" err="1" smtClean="0"/>
              <a:t>Mexatron</a:t>
            </a:r>
            <a:r>
              <a:rPr lang="en-US" sz="3900" dirty="0" smtClean="0"/>
              <a:t> </a:t>
            </a:r>
            <a:r>
              <a:rPr lang="en-US" sz="3900" dirty="0" err="1" smtClean="0"/>
              <a:t>Tizim</a:t>
            </a:r>
            <a:r>
              <a:rPr lang="en-US" sz="3900" dirty="0" smtClean="0"/>
              <a:t> </a:t>
            </a:r>
            <a:r>
              <a:rPr lang="en-US" sz="3900" dirty="0" err="1" smtClean="0"/>
              <a:t>Loyihalash</a:t>
            </a:r>
            <a:endParaRPr lang="en-US" sz="3900" dirty="0" smtClean="0"/>
          </a:p>
          <a:p>
            <a:r>
              <a:rPr lang="en-US" sz="3900" dirty="0" smtClean="0"/>
              <a:t>(Design of Mechatronic System)</a:t>
            </a:r>
            <a:endParaRPr lang="en-US" sz="3900" dirty="0" smtClean="0"/>
          </a:p>
        </p:txBody>
      </p:sp>
    </p:spTree>
    <p:extLst>
      <p:ext uri="{BB962C8B-B14F-4D97-AF65-F5344CB8AC3E}">
        <p14:creationId xmlns:p14="http://schemas.microsoft.com/office/powerpoint/2010/main" val="362757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59016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REJA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19200"/>
            <a:ext cx="8424936" cy="5029200"/>
          </a:xfrm>
        </p:spPr>
        <p:txBody>
          <a:bodyPr>
            <a:noAutofit/>
          </a:bodyPr>
          <a:lstStyle/>
          <a:p>
            <a:pPr lvl="1">
              <a:buFont typeface="Arial" panose="020B0604020202020204" pitchFamily="34" charset="0"/>
              <a:buChar char="•"/>
            </a:pPr>
            <a:endParaRPr lang="en-US" sz="18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US" sz="1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Mexatronika</a:t>
            </a:r>
            <a:r>
              <a:rPr lang="en-US" sz="2400" dirty="0" smtClean="0"/>
              <a:t> </a:t>
            </a:r>
            <a:r>
              <a:rPr lang="en-US" sz="2400" dirty="0" err="1" smtClean="0"/>
              <a:t>o’zi</a:t>
            </a:r>
            <a:r>
              <a:rPr lang="en-US" sz="2400" dirty="0" smtClean="0"/>
              <a:t> </a:t>
            </a:r>
            <a:r>
              <a:rPr lang="en-US" sz="2400" dirty="0" err="1" smtClean="0"/>
              <a:t>nima</a:t>
            </a:r>
            <a:r>
              <a:rPr lang="en-US" sz="2400" dirty="0" smtClean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Mexatron</a:t>
            </a:r>
            <a:r>
              <a:rPr lang="en-US" sz="2400" dirty="0" smtClean="0"/>
              <a:t> </a:t>
            </a:r>
            <a:r>
              <a:rPr lang="en-US" sz="2400" dirty="0" err="1" smtClean="0"/>
              <a:t>tizimlar</a:t>
            </a:r>
            <a:r>
              <a:rPr lang="en-US" sz="2400" dirty="0" smtClean="0"/>
              <a:t> </a:t>
            </a:r>
            <a:r>
              <a:rPr lang="en-US" sz="2400" dirty="0" err="1" smtClean="0"/>
              <a:t>haqida</a:t>
            </a:r>
            <a:r>
              <a:rPr lang="en-US" sz="2400" dirty="0" smtClean="0"/>
              <a:t> </a:t>
            </a:r>
            <a:r>
              <a:rPr lang="en-US" sz="2400" dirty="0" err="1" smtClean="0"/>
              <a:t>tushuncha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Texnik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dasturiy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ta’minot</a:t>
            </a:r>
            <a:r>
              <a:rPr lang="en-US" sz="2400" dirty="0" smtClean="0"/>
              <a:t> </a:t>
            </a:r>
            <a:r>
              <a:rPr lang="en-US" sz="2400" dirty="0" err="1" smtClean="0"/>
              <a:t>integratsiyasi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Mexatronikaning</a:t>
            </a:r>
            <a:r>
              <a:rPr lang="en-US" sz="2400" dirty="0" smtClean="0"/>
              <a:t> </a:t>
            </a:r>
            <a:r>
              <a:rPr lang="en-US" sz="2400" dirty="0" err="1" smtClean="0"/>
              <a:t>muhim</a:t>
            </a:r>
            <a:r>
              <a:rPr lang="en-US" sz="2400" dirty="0" smtClean="0"/>
              <a:t> </a:t>
            </a:r>
            <a:r>
              <a:rPr lang="en-US" sz="2400" dirty="0" err="1" smtClean="0"/>
              <a:t>elementlari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Mukammal</a:t>
            </a:r>
            <a:r>
              <a:rPr lang="en-US" sz="2400" dirty="0" smtClean="0"/>
              <a:t> </a:t>
            </a:r>
            <a:r>
              <a:rPr lang="en-US" sz="2400" dirty="0" err="1" smtClean="0"/>
              <a:t>mexatron</a:t>
            </a:r>
            <a:r>
              <a:rPr lang="en-US" sz="2400" dirty="0" smtClean="0"/>
              <a:t> </a:t>
            </a:r>
            <a:r>
              <a:rPr lang="en-US" sz="2400" dirty="0" err="1" smtClean="0"/>
              <a:t>tizim</a:t>
            </a:r>
            <a:r>
              <a:rPr lang="en-US" sz="2400" dirty="0" smtClean="0"/>
              <a:t> </a:t>
            </a:r>
            <a:r>
              <a:rPr lang="en-US" sz="2400" dirty="0" err="1" smtClean="0"/>
              <a:t>loyihalash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jarayonlari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Mexatron</a:t>
            </a:r>
            <a:r>
              <a:rPr lang="en-US" sz="2400" dirty="0" smtClean="0"/>
              <a:t> </a:t>
            </a:r>
            <a:r>
              <a:rPr lang="en-US" sz="2400" dirty="0" err="1" smtClean="0"/>
              <a:t>tizim</a:t>
            </a:r>
            <a:r>
              <a:rPr lang="en-US" sz="2400" dirty="0" smtClean="0"/>
              <a:t> </a:t>
            </a:r>
            <a:r>
              <a:rPr lang="en-US" sz="2400" dirty="0" err="1" smtClean="0"/>
              <a:t>loyihalash</a:t>
            </a:r>
            <a:r>
              <a:rPr lang="en-US" sz="2400" dirty="0" smtClean="0"/>
              <a:t> </a:t>
            </a:r>
            <a:r>
              <a:rPr lang="en-US" sz="2400" dirty="0" err="1" smtClean="0"/>
              <a:t>bosqichlari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err="1" smtClean="0"/>
              <a:t>Mexatron</a:t>
            </a:r>
            <a:r>
              <a:rPr lang="en-US" sz="2400" dirty="0" smtClean="0"/>
              <a:t> </a:t>
            </a:r>
            <a:r>
              <a:rPr lang="en-US" sz="2400" dirty="0" err="1" smtClean="0"/>
              <a:t>tizim</a:t>
            </a:r>
            <a:r>
              <a:rPr lang="en-US" sz="2400" dirty="0" smtClean="0"/>
              <a:t> </a:t>
            </a:r>
            <a:r>
              <a:rPr lang="en-US" sz="2400" dirty="0" err="1" smtClean="0"/>
              <a:t>loyihalash</a:t>
            </a:r>
            <a:r>
              <a:rPr lang="en-US" sz="2400" dirty="0" smtClean="0"/>
              <a:t> </a:t>
            </a:r>
            <a:r>
              <a:rPr lang="en-US" sz="2400" dirty="0" err="1" smtClean="0"/>
              <a:t>amaliy</a:t>
            </a:r>
            <a:r>
              <a:rPr lang="en-US" sz="2400" dirty="0" smtClean="0"/>
              <a:t> </a:t>
            </a:r>
            <a:r>
              <a:rPr lang="en-US" sz="2400" dirty="0" err="1" smtClean="0"/>
              <a:t>simulyatsiya</a:t>
            </a:r>
            <a:endParaRPr lang="en-US" sz="2400" dirty="0" smtClean="0"/>
          </a:p>
          <a:p>
            <a:pPr marL="457200" lvl="1" indent="0">
              <a:buNone/>
            </a:pPr>
            <a:r>
              <a:rPr lang="en-US" sz="2400" dirty="0" err="1" smtClean="0"/>
              <a:t>Xulosa</a:t>
            </a:r>
            <a:endParaRPr lang="en-US" sz="24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US" sz="14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US" sz="1400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n-US" sz="1400" dirty="0" err="1"/>
          </a:p>
        </p:txBody>
      </p:sp>
    </p:spTree>
    <p:extLst>
      <p:ext uri="{BB962C8B-B14F-4D97-AF65-F5344CB8AC3E}">
        <p14:creationId xmlns:p14="http://schemas.microsoft.com/office/powerpoint/2010/main" val="301134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Mexatronika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?</a:t>
            </a:r>
            <a:br>
              <a:rPr lang="en-US" dirty="0"/>
            </a:br>
            <a:endParaRPr lang="en-US" dirty="0"/>
          </a:p>
        </p:txBody>
      </p:sp>
      <p:grpSp>
        <p:nvGrpSpPr>
          <p:cNvPr id="14" name="Group 13"/>
          <p:cNvGrpSpPr/>
          <p:nvPr/>
        </p:nvGrpSpPr>
        <p:grpSpPr>
          <a:xfrm>
            <a:off x="819814" y="2133600"/>
            <a:ext cx="7504372" cy="4185543"/>
            <a:chOff x="590228" y="1981200"/>
            <a:chExt cx="7504372" cy="4185543"/>
          </a:xfrm>
        </p:grpSpPr>
        <p:sp>
          <p:nvSpPr>
            <p:cNvPr id="5" name="TextBox 4"/>
            <p:cNvSpPr txBox="1"/>
            <p:nvPr/>
          </p:nvSpPr>
          <p:spPr>
            <a:xfrm>
              <a:off x="3276600" y="3691200"/>
              <a:ext cx="2667000" cy="524331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wrap="square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Mexatronika</a:t>
              </a:r>
              <a:endParaRPr lang="en-GB" sz="2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779449" y="1998480"/>
              <a:ext cx="2315151" cy="957783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wrap="square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Elektr</a:t>
              </a:r>
              <a:r>
                <a:rPr lang="en-GB" sz="2800" b="1" i="0" u="none" strike="noStrike" dirty="0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 </a:t>
              </a:r>
              <a:r>
                <a:rPr lang="en-GB" sz="2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tizimlari</a:t>
              </a:r>
              <a:endParaRPr lang="en-GB" sz="2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90228" y="1981200"/>
              <a:ext cx="2373291" cy="957783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wrap="square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Mexanik</a:t>
              </a:r>
              <a:r>
                <a:rPr lang="en-GB" sz="2800" b="1" i="0" u="none" strike="noStrike" dirty="0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 </a:t>
              </a:r>
              <a:r>
                <a:rPr lang="en-GB" sz="2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Tizimlar</a:t>
              </a:r>
              <a:endParaRPr lang="en-GB" sz="2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752066" y="5208960"/>
              <a:ext cx="2342534" cy="957783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wrap="square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Kompyuter</a:t>
              </a:r>
              <a:endParaRPr lang="en-GB" sz="2800" b="1" i="0" u="none" strike="noStrike" dirty="0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800" b="1" dirty="0" err="1" smtClean="0">
                  <a:latin typeface="Tahoma" pitchFamily="34"/>
                  <a:ea typeface="MS Gothic" pitchFamily="2"/>
                  <a:cs typeface="Tahoma" pitchFamily="2"/>
                </a:rPr>
                <a:t>tizimlari</a:t>
              </a:r>
              <a:endParaRPr lang="en-GB" sz="2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91919" y="5191680"/>
              <a:ext cx="2438561" cy="957783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wrap="square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800" b="1" dirty="0" err="1" smtClean="0">
                  <a:latin typeface="Tahoma" pitchFamily="34"/>
                  <a:ea typeface="MS Gothic" pitchFamily="2"/>
                  <a:cs typeface="Tahoma" pitchFamily="2"/>
                </a:rPr>
                <a:t>Axborot</a:t>
              </a:r>
              <a:r>
                <a:rPr lang="en-GB" sz="2800" b="1" dirty="0" smtClean="0">
                  <a:latin typeface="Tahoma" pitchFamily="34"/>
                  <a:ea typeface="MS Gothic" pitchFamily="2"/>
                  <a:cs typeface="Tahoma" pitchFamily="2"/>
                </a:rPr>
                <a:t> </a:t>
              </a: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Tizimlari</a:t>
              </a:r>
              <a:endParaRPr lang="en-GB" sz="2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cxnSp>
          <p:nvCxnSpPr>
            <p:cNvPr id="10" name="Elbow Connector 9"/>
            <p:cNvCxnSpPr>
              <a:stCxn id="7" idx="3"/>
            </p:cNvCxnSpPr>
            <p:nvPr/>
          </p:nvCxnSpPr>
          <p:spPr>
            <a:xfrm>
              <a:off x="2963519" y="2460092"/>
              <a:ext cx="774361" cy="1213468"/>
            </a:xfrm>
            <a:prstGeom prst="bentConnector2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</p:cxnSp>
        <p:cxnSp>
          <p:nvCxnSpPr>
            <p:cNvPr id="11" name="Elbow Connector 10"/>
            <p:cNvCxnSpPr>
              <a:stCxn id="6" idx="1"/>
            </p:cNvCxnSpPr>
            <p:nvPr/>
          </p:nvCxnSpPr>
          <p:spPr>
            <a:xfrm rot="10800000" flipV="1">
              <a:off x="5266087" y="2477372"/>
              <a:ext cx="513363" cy="1182148"/>
            </a:xfrm>
            <a:prstGeom prst="bentConnector2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</p:cxnSp>
        <p:cxnSp>
          <p:nvCxnSpPr>
            <p:cNvPr id="12" name="Elbow Connector 11"/>
            <p:cNvCxnSpPr>
              <a:stCxn id="9" idx="3"/>
            </p:cNvCxnSpPr>
            <p:nvPr/>
          </p:nvCxnSpPr>
          <p:spPr>
            <a:xfrm flipV="1">
              <a:off x="3030480" y="4326242"/>
              <a:ext cx="725040" cy="1344330"/>
            </a:xfrm>
            <a:prstGeom prst="bentConnector2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</p:cxnSp>
        <p:cxnSp>
          <p:nvCxnSpPr>
            <p:cNvPr id="13" name="Elbow Connector 12"/>
            <p:cNvCxnSpPr>
              <a:stCxn id="8" idx="1"/>
            </p:cNvCxnSpPr>
            <p:nvPr/>
          </p:nvCxnSpPr>
          <p:spPr>
            <a:xfrm rot="10800000">
              <a:off x="5237280" y="4344240"/>
              <a:ext cx="514786" cy="1343612"/>
            </a:xfrm>
            <a:prstGeom prst="bentConnector2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</p:cxnSp>
      </p:grpSp>
    </p:spTree>
    <p:extLst>
      <p:ext uri="{BB962C8B-B14F-4D97-AF65-F5344CB8AC3E}">
        <p14:creationId xmlns:p14="http://schemas.microsoft.com/office/powerpoint/2010/main" val="267548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Mexatronika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?</a:t>
            </a:r>
            <a:br>
              <a:rPr lang="en-US" dirty="0"/>
            </a:b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722880" y="1515960"/>
            <a:ext cx="2861640" cy="524331"/>
          </a:xfrm>
          <a:prstGeom prst="rect">
            <a:avLst/>
          </a:prstGeom>
          <a:solidFill>
            <a:srgbClr val="FFFFFF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compatLnSpc="0">
            <a:spAutoFit/>
          </a:bodyPr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2800" b="1" i="0" u="none" strike="noStrike" dirty="0" err="1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rPr>
              <a:t>Mexatronika</a:t>
            </a:r>
            <a:endParaRPr lang="en-GB" sz="2800" b="1" i="0" u="none" strike="noStrike" dirty="0">
              <a:ln>
                <a:noFill/>
              </a:ln>
              <a:latin typeface="Tahoma" pitchFamily="34"/>
              <a:ea typeface="MS Gothic" pitchFamily="2"/>
              <a:cs typeface="Tahoma" pitchFamily="2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26360" y="2402298"/>
            <a:ext cx="8786544" cy="4027299"/>
          </a:xfrm>
          <a:prstGeom prst="rect">
            <a:avLst/>
          </a:prstGeom>
          <a:solidFill>
            <a:srgbClr val="99CCFF"/>
          </a:solidFill>
          <a:ln w="0">
            <a:solidFill>
              <a:srgbClr val="000000"/>
            </a:solidFill>
            <a:prstDash val="solid"/>
          </a:ln>
          <a:effectLst>
            <a:outerShdw dist="152735" dir="2700000" algn="tl">
              <a:srgbClr val="808080"/>
            </a:outerShdw>
          </a:effectLst>
        </p:spPr>
        <p:txBody>
          <a:bodyPr vert="horz" lIns="90000" tIns="45000" rIns="90000" bIns="45000" anchor="ctr" anchorCtr="1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en-GB" sz="1800" b="0" i="0" u="none" strike="noStrike">
              <a:ln>
                <a:noFill/>
              </a:ln>
              <a:latin typeface="Albany" pitchFamily="18"/>
              <a:ea typeface="MS Gothic" pitchFamily="2"/>
              <a:cs typeface="Tahoma" pitchFamily="2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292078" y="2551760"/>
            <a:ext cx="2275200" cy="3544800"/>
            <a:chOff x="599040" y="3849839"/>
            <a:chExt cx="2275200" cy="2486160"/>
          </a:xfrm>
        </p:grpSpPr>
        <p:sp>
          <p:nvSpPr>
            <p:cNvPr id="40" name="Rectangle 39"/>
            <p:cNvSpPr/>
            <p:nvPr/>
          </p:nvSpPr>
          <p:spPr>
            <a:xfrm>
              <a:off x="599040" y="3849839"/>
              <a:ext cx="2275200" cy="248616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45000" rIns="90000" bIns="45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800" b="0" i="0" u="none" strike="noStrike">
                <a:ln>
                  <a:noFill/>
                </a:ln>
                <a:latin typeface="Albany" pitchFamily="18"/>
                <a:ea typeface="MS Gothic" pitchFamily="2"/>
                <a:cs typeface="Tahoma" pitchFamily="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69960" y="4001416"/>
              <a:ext cx="2151360" cy="715097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0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Simulaytasiya</a:t>
              </a:r>
              <a:endParaRPr lang="en-GB" sz="2000" b="1" i="0" u="none" strike="noStrike" dirty="0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000" b="1" dirty="0" err="1" smtClean="0">
                  <a:latin typeface="Tahoma" pitchFamily="34"/>
                  <a:ea typeface="MS Gothic" pitchFamily="2"/>
                  <a:cs typeface="Tahoma" pitchFamily="2"/>
                </a:rPr>
                <a:t>va</a:t>
              </a:r>
              <a:endParaRPr lang="en-GB" sz="2000" b="1" dirty="0">
                <a:latin typeface="Tahoma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0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modellashtirish</a:t>
              </a:r>
              <a:endParaRPr lang="en-GB" sz="20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24680" y="4872960"/>
              <a:ext cx="2032560" cy="541419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2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Avtomatik</a:t>
              </a:r>
              <a:r>
                <a:rPr lang="en-GB" sz="2200" b="1" i="0" u="none" strike="noStrike" dirty="0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 </a:t>
              </a:r>
              <a:r>
                <a:rPr lang="en-GB" sz="22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nazorat</a:t>
              </a:r>
              <a:endParaRPr lang="en-GB" sz="22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22880" y="5707924"/>
              <a:ext cx="2028600" cy="28085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0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Optimizatsiya</a:t>
              </a:r>
              <a:endParaRPr lang="en-GB" sz="20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066910" y="2489041"/>
            <a:ext cx="5238891" cy="3835558"/>
            <a:chOff x="2717093" y="4052160"/>
            <a:chExt cx="5819227" cy="4368958"/>
          </a:xfrm>
        </p:grpSpPr>
        <p:sp>
          <p:nvSpPr>
            <p:cNvPr id="29" name="TextBox 28"/>
            <p:cNvSpPr txBox="1"/>
            <p:nvPr/>
          </p:nvSpPr>
          <p:spPr>
            <a:xfrm rot="5400000">
              <a:off x="1823941" y="6807230"/>
              <a:ext cx="2506320" cy="720016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Mexanik</a:t>
              </a:r>
              <a:endParaRPr lang="en-GB" sz="1800" b="1" i="0" u="none" strike="noStrike" dirty="0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dirty="0" err="1" smtClean="0">
                  <a:latin typeface="Tahoma" pitchFamily="34"/>
                  <a:ea typeface="MS Gothic" pitchFamily="2"/>
                  <a:cs typeface="Tahoma" pitchFamily="2"/>
                </a:rPr>
                <a:t>tizimlar</a:t>
              </a:r>
              <a:endParaRPr lang="en-GB" sz="1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 rot="5400000">
              <a:off x="4681800" y="6807770"/>
              <a:ext cx="2506680" cy="720016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Elektr</a:t>
              </a:r>
              <a:endParaRPr lang="en-GB" sz="1800" b="1" i="0" u="none" strike="noStrike" dirty="0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dirty="0" err="1" smtClean="0">
                  <a:latin typeface="Tahoma" pitchFamily="34"/>
                  <a:ea typeface="MS Gothic" pitchFamily="2"/>
                  <a:cs typeface="Tahoma" pitchFamily="2"/>
                </a:rPr>
                <a:t>tizimlari</a:t>
              </a:r>
              <a:endParaRPr lang="en-GB" sz="1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 rot="5400000">
              <a:off x="6870060" y="6805071"/>
              <a:ext cx="2504880" cy="720016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Komputer</a:t>
              </a:r>
              <a:endParaRPr lang="en-GB" sz="1800" b="1" i="0" u="none" strike="noStrike" dirty="0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dirty="0" err="1" smtClean="0">
                  <a:latin typeface="Tahoma" pitchFamily="34"/>
                  <a:ea typeface="MS Gothic" pitchFamily="2"/>
                  <a:cs typeface="Tahoma" pitchFamily="2"/>
                </a:rPr>
                <a:t>tizimlari</a:t>
              </a:r>
              <a:endParaRPr lang="en-GB" sz="1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32" name="Straight Connector 31"/>
            <p:cNvSpPr/>
            <p:nvPr/>
          </p:nvSpPr>
          <p:spPr>
            <a:xfrm flipH="1" flipV="1">
              <a:off x="4032360" y="4349160"/>
              <a:ext cx="2485079" cy="1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108000" tIns="63000" rIns="108000" bIns="63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400" b="0" i="0" u="none" strike="noStrike">
                <a:ln>
                  <a:noFill/>
                </a:ln>
                <a:latin typeface="Albany" pitchFamily="18"/>
                <a:ea typeface="MS Gothic" pitchFamily="2"/>
                <a:cs typeface="Tahoma" pitchFamily="2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376522" y="4087440"/>
              <a:ext cx="1902958" cy="420937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Aktuatorlar</a:t>
              </a:r>
              <a:endParaRPr lang="en-GB" sz="1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34" name="Straight Connector 33"/>
            <p:cNvSpPr/>
            <p:nvPr/>
          </p:nvSpPr>
          <p:spPr>
            <a:xfrm>
              <a:off x="4032360" y="5125540"/>
              <a:ext cx="2335320" cy="1094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108000" tIns="63000" rIns="108000" bIns="63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400" b="0" i="0" u="none" strike="noStrike">
                <a:ln>
                  <a:noFill/>
                </a:ln>
                <a:latin typeface="Albany" pitchFamily="18"/>
                <a:ea typeface="MS Gothic" pitchFamily="2"/>
                <a:cs typeface="Tahoma" pitchFamily="2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376522" y="4916159"/>
              <a:ext cx="1657078" cy="420937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wrap="square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i="0" u="none" strike="noStrike" dirty="0" err="1" smtClean="0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Sensorlar</a:t>
              </a:r>
              <a:endParaRPr lang="en-GB" sz="1800" b="1" i="0" u="none" strike="noStrike" dirty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36" name="Straight Connector 35"/>
            <p:cNvSpPr/>
            <p:nvPr/>
          </p:nvSpPr>
          <p:spPr>
            <a:xfrm>
              <a:off x="7231320" y="5101200"/>
              <a:ext cx="130500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108000" tIns="63000" rIns="108000" bIns="63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400" b="0" i="0" u="none" strike="noStrike">
                <a:ln>
                  <a:noFill/>
                </a:ln>
                <a:latin typeface="Albany" pitchFamily="18"/>
                <a:ea typeface="MS Gothic" pitchFamily="2"/>
                <a:cs typeface="Tahoma" pitchFamily="2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490520" y="4899240"/>
              <a:ext cx="763920" cy="420937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i="0" u="none" strike="noStrike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A/D</a:t>
              </a:r>
            </a:p>
          </p:txBody>
        </p:sp>
        <p:sp>
          <p:nvSpPr>
            <p:cNvPr id="38" name="Straight Connector 37"/>
            <p:cNvSpPr/>
            <p:nvPr/>
          </p:nvSpPr>
          <p:spPr>
            <a:xfrm flipH="1">
              <a:off x="7195319" y="4255920"/>
              <a:ext cx="1305001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tailEnd type="arrow"/>
            </a:ln>
          </p:spPr>
          <p:txBody>
            <a:bodyPr vert="horz" lIns="108000" tIns="63000" rIns="108000" bIns="63000" anchor="ctr" anchorCtr="1" compatLnSpc="0"/>
            <a:lstStyle/>
            <a:p>
              <a:pPr marL="0" marR="0" lvl="0" indent="0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endParaRPr lang="en-GB" sz="1400" b="0" i="0" u="none" strike="noStrike">
                <a:ln>
                  <a:noFill/>
                </a:ln>
                <a:latin typeface="Albany" pitchFamily="18"/>
                <a:ea typeface="MS Gothic" pitchFamily="2"/>
                <a:cs typeface="Tahoma" pitchFamily="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490520" y="4052160"/>
              <a:ext cx="763920" cy="420937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1800" b="1" i="0" u="none" strike="noStrike">
                  <a:ln>
                    <a:noFill/>
                  </a:ln>
                  <a:latin typeface="Tahoma" pitchFamily="34"/>
                  <a:ea typeface="MS Gothic" pitchFamily="2"/>
                  <a:cs typeface="Tahoma" pitchFamily="2"/>
                </a:rPr>
                <a:t>D/A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077238" y="4090676"/>
            <a:ext cx="2562686" cy="431421"/>
          </a:xfrm>
          <a:prstGeom prst="rect">
            <a:avLst/>
          </a:prstGeom>
          <a:solidFill>
            <a:srgbClr val="FFFFFF"/>
          </a:solidFill>
          <a:ln w="0">
            <a:solidFill>
              <a:srgbClr val="000000"/>
            </a:solidFill>
            <a:prstDash val="solid"/>
          </a:ln>
        </p:spPr>
        <p:txBody>
          <a:bodyPr vert="horz" wrap="square" lIns="90000" tIns="45000" rIns="90000" bIns="45000" compatLnSpc="0">
            <a:spAutoFit/>
          </a:bodyPr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2200" b="1" i="0" u="none" strike="noStrike" dirty="0" err="1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rPr>
              <a:t>Elektromexanika</a:t>
            </a:r>
            <a:endParaRPr lang="en-GB" sz="2200" b="1" i="0" u="none" strike="noStrike" dirty="0">
              <a:ln>
                <a:noFill/>
              </a:ln>
              <a:latin typeface="Tahoma" pitchFamily="34"/>
              <a:ea typeface="MS Gothic" pitchFamily="2"/>
              <a:cs typeface="Tahoma" pitchFamily="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639924" y="4106160"/>
            <a:ext cx="2741681" cy="400451"/>
          </a:xfrm>
          <a:prstGeom prst="rect">
            <a:avLst/>
          </a:prstGeom>
          <a:solidFill>
            <a:srgbClr val="FFFFFF"/>
          </a:solidFill>
          <a:ln w="0">
            <a:solidFill>
              <a:srgbClr val="000000"/>
            </a:solidFill>
            <a:prstDash val="solid"/>
          </a:ln>
        </p:spPr>
        <p:txBody>
          <a:bodyPr vert="horz" wrap="square" lIns="90000" tIns="45000" rIns="90000" bIns="45000" compatLnSpc="0">
            <a:spAutoFit/>
          </a:bodyPr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2000" b="1" i="0" u="none" strike="noStrike" dirty="0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rPr>
              <a:t>Real-</a:t>
            </a:r>
            <a:r>
              <a:rPr lang="en-GB" sz="2000" b="1" i="0" u="none" strike="noStrike" dirty="0" err="1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rPr>
              <a:t>vaqt</a:t>
            </a:r>
            <a:r>
              <a:rPr lang="en-GB" sz="2000" b="1" i="0" u="none" strike="noStrike" dirty="0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rPr>
              <a:t> </a:t>
            </a:r>
            <a:r>
              <a:rPr lang="en-GB" sz="2000" b="1" i="0" u="none" strike="noStrike" dirty="0" err="1" smtClean="0">
                <a:ln>
                  <a:noFill/>
                </a:ln>
                <a:latin typeface="Tahoma" pitchFamily="34"/>
                <a:ea typeface="MS Gothic" pitchFamily="2"/>
                <a:cs typeface="Tahoma" pitchFamily="2"/>
              </a:rPr>
              <a:t>Interfeys</a:t>
            </a:r>
            <a:endParaRPr lang="en-GB" sz="2000" b="1" i="0" u="none" strike="noStrike" dirty="0">
              <a:ln>
                <a:noFill/>
              </a:ln>
              <a:latin typeface="Tahoma" pitchFamily="34"/>
              <a:ea typeface="MS Gothic" pitchFamily="2"/>
              <a:cs typeface="Tahoma" pitchFamily="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21320" y="4785120"/>
            <a:ext cx="582120" cy="65736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en-GB" sz="4000" b="0" i="0" u="none" strike="noStrike">
                <a:ln>
                  <a:noFill/>
                </a:ln>
                <a:latin typeface="Albany" pitchFamily="18"/>
                <a:ea typeface="MS Gothic" pitchFamily="2"/>
                <a:cs typeface="Tahoma" pitchFamily="2"/>
              </a:rPr>
              <a:t>+</a:t>
            </a:r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2153520" y="1515960"/>
            <a:ext cx="0" cy="0"/>
          </a:xfrm>
          <a:prstGeom prst="straightConnector1">
            <a:avLst/>
          </a:prstGeom>
          <a:noFill/>
          <a:ln w="0">
            <a:solidFill>
              <a:srgbClr val="000000"/>
            </a:solidFill>
            <a:prstDash val="solid"/>
          </a:ln>
        </p:spPr>
      </p:cxnSp>
    </p:spTree>
    <p:extLst>
      <p:ext uri="{BB962C8B-B14F-4D97-AF65-F5344CB8AC3E}">
        <p14:creationId xmlns:p14="http://schemas.microsoft.com/office/powerpoint/2010/main" val="376297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334000" cy="1143000"/>
          </a:xfrm>
        </p:spPr>
        <p:txBody>
          <a:bodyPr/>
          <a:lstStyle/>
          <a:p>
            <a:r>
              <a:rPr lang="en-US" dirty="0" err="1"/>
              <a:t>Mexatronika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1600" dirty="0" err="1"/>
              <a:t>Mexatronika</a:t>
            </a:r>
            <a:r>
              <a:rPr lang="en-US" sz="1600" dirty="0"/>
              <a:t> </a:t>
            </a:r>
            <a:r>
              <a:rPr lang="en-US" sz="1600" dirty="0" err="1"/>
              <a:t>mexanik</a:t>
            </a:r>
            <a:r>
              <a:rPr lang="en-US" sz="1600" dirty="0"/>
              <a:t> </a:t>
            </a:r>
            <a:r>
              <a:rPr lang="en-US" sz="1600" dirty="0" err="1"/>
              <a:t>tizimlar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elektronikaning</a:t>
            </a:r>
            <a:r>
              <a:rPr lang="en-US" sz="1600" dirty="0"/>
              <a:t> </a:t>
            </a:r>
            <a:r>
              <a:rPr lang="en-US" sz="1600" dirty="0" err="1"/>
              <a:t>muvaffaqiyatli</a:t>
            </a:r>
            <a:r>
              <a:rPr lang="en-US" sz="1600" dirty="0"/>
              <a:t> </a:t>
            </a:r>
            <a:r>
              <a:rPr lang="en-US" sz="1600" dirty="0" err="1"/>
              <a:t>kombinatsiyasini</a:t>
            </a:r>
            <a:r>
              <a:rPr lang="en-US" sz="1600" dirty="0"/>
              <a:t> </a:t>
            </a:r>
            <a:r>
              <a:rPr lang="en-US" sz="1600" dirty="0" err="1"/>
              <a:t>anglatadi</a:t>
            </a:r>
            <a:r>
              <a:rPr lang="en-US" sz="1600" dirty="0"/>
              <a:t>. </a:t>
            </a:r>
            <a:r>
              <a:rPr lang="en-US" sz="1600" dirty="0" err="1"/>
              <a:t>Mexatronikada</a:t>
            </a:r>
            <a:r>
              <a:rPr lang="en-US" sz="1600" dirty="0"/>
              <a:t> </a:t>
            </a:r>
            <a:r>
              <a:rPr lang="en-US" sz="1600" dirty="0" err="1"/>
              <a:t>an'anaviy</a:t>
            </a:r>
            <a:r>
              <a:rPr lang="en-US" sz="1600" dirty="0"/>
              <a:t> </a:t>
            </a:r>
            <a:r>
              <a:rPr lang="en-US" sz="1600" dirty="0" err="1"/>
              <a:t>mashinasozlik</a:t>
            </a:r>
            <a:r>
              <a:rPr lang="en-US" sz="1600" dirty="0"/>
              <a:t> </a:t>
            </a:r>
            <a:r>
              <a:rPr lang="en-US" sz="1600" dirty="0" err="1"/>
              <a:t>tizimlari</a:t>
            </a:r>
            <a:r>
              <a:rPr lang="en-US" sz="1600" dirty="0"/>
              <a:t> </a:t>
            </a:r>
            <a:r>
              <a:rPr lang="en-US" sz="1600" dirty="0" err="1"/>
              <a:t>kompyuter</a:t>
            </a:r>
            <a:r>
              <a:rPr lang="en-US" sz="1600" dirty="0"/>
              <a:t> </a:t>
            </a:r>
            <a:r>
              <a:rPr lang="en-US" sz="1600" dirty="0" err="1"/>
              <a:t>fanlari</a:t>
            </a:r>
            <a:r>
              <a:rPr lang="en-US" sz="1600" dirty="0"/>
              <a:t>, </a:t>
            </a:r>
            <a:r>
              <a:rPr lang="en-US" sz="1600" dirty="0" err="1"/>
              <a:t>matematika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elektrotexnika</a:t>
            </a:r>
            <a:r>
              <a:rPr lang="en-US" sz="1600" dirty="0"/>
              <a:t> </a:t>
            </a:r>
            <a:r>
              <a:rPr lang="en-US" sz="1600" dirty="0" err="1"/>
              <a:t>komponentlari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birlashtirilgan</a:t>
            </a:r>
            <a:r>
              <a:rPr lang="en-US" sz="1600" dirty="0"/>
              <a:t>. </a:t>
            </a:r>
            <a:r>
              <a:rPr lang="en-US" sz="1600" dirty="0" err="1"/>
              <a:t>Mexatronika</a:t>
            </a:r>
            <a:r>
              <a:rPr lang="en-US" sz="1600" dirty="0"/>
              <a:t> </a:t>
            </a:r>
            <a:r>
              <a:rPr lang="en-US" sz="1600" dirty="0" err="1"/>
              <a:t>porloq</a:t>
            </a:r>
            <a:r>
              <a:rPr lang="en-US" sz="1600" dirty="0"/>
              <a:t> </a:t>
            </a:r>
            <a:r>
              <a:rPr lang="en-US" sz="1600" dirty="0" err="1"/>
              <a:t>kelajakka</a:t>
            </a:r>
            <a:r>
              <a:rPr lang="en-US" sz="1600" dirty="0"/>
              <a:t> </a:t>
            </a:r>
            <a:r>
              <a:rPr lang="en-US" sz="1600" dirty="0" err="1"/>
              <a:t>ega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hozirda</a:t>
            </a:r>
            <a:r>
              <a:rPr lang="en-US" sz="1600" dirty="0"/>
              <a:t> </a:t>
            </a:r>
            <a:r>
              <a:rPr lang="en-US" sz="1600" dirty="0" err="1"/>
              <a:t>kundalik</a:t>
            </a:r>
            <a:r>
              <a:rPr lang="en-US" sz="1600" dirty="0"/>
              <a:t> </a:t>
            </a:r>
            <a:r>
              <a:rPr lang="en-US" sz="1600" dirty="0" err="1"/>
              <a:t>hayotda</a:t>
            </a:r>
            <a:r>
              <a:rPr lang="en-US" sz="1600" dirty="0"/>
              <a:t> </a:t>
            </a:r>
            <a:r>
              <a:rPr lang="en-US" sz="1600" dirty="0" err="1"/>
              <a:t>transportdan</a:t>
            </a:r>
            <a:r>
              <a:rPr lang="en-US" sz="1600" dirty="0"/>
              <a:t> </a:t>
            </a:r>
            <a:r>
              <a:rPr lang="en-US" sz="1600" dirty="0" err="1"/>
              <a:t>optik</a:t>
            </a:r>
            <a:r>
              <a:rPr lang="en-US" sz="1600" dirty="0"/>
              <a:t> </a:t>
            </a:r>
            <a:r>
              <a:rPr lang="en-US" sz="1600" dirty="0" err="1"/>
              <a:t>telekommunikatsiya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biotibbiyot</a:t>
            </a:r>
            <a:r>
              <a:rPr lang="en-US" sz="1600" dirty="0"/>
              <a:t> </a:t>
            </a:r>
            <a:r>
              <a:rPr lang="en-US" sz="1600" dirty="0" err="1"/>
              <a:t>muhandisligigacha</a:t>
            </a:r>
            <a:r>
              <a:rPr lang="en-US" sz="1600" dirty="0"/>
              <a:t> </a:t>
            </a:r>
            <a:r>
              <a:rPr lang="en-US" sz="1600" dirty="0" err="1"/>
              <a:t>bo'lgan</a:t>
            </a:r>
            <a:r>
              <a:rPr lang="en-US" sz="1600" dirty="0"/>
              <a:t> </a:t>
            </a:r>
            <a:r>
              <a:rPr lang="en-US" sz="1600" dirty="0" err="1"/>
              <a:t>yechimlar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qo'llaniladi</a:t>
            </a:r>
            <a:r>
              <a:rPr lang="en-US" sz="1600" dirty="0"/>
              <a:t>.</a:t>
            </a:r>
          </a:p>
          <a:p>
            <a:endParaRPr lang="en-US" sz="1600" dirty="0"/>
          </a:p>
          <a:p>
            <a:pPr algn="just"/>
            <a:r>
              <a:rPr lang="en-US" sz="1600" dirty="0" err="1"/>
              <a:t>Mexatronika</a:t>
            </a:r>
            <a:r>
              <a:rPr lang="en-US" sz="1600" dirty="0"/>
              <a:t> </a:t>
            </a:r>
            <a:r>
              <a:rPr lang="en-US" sz="1600" dirty="0" err="1"/>
              <a:t>samarali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ishonchli</a:t>
            </a:r>
            <a:r>
              <a:rPr lang="en-US" sz="1600" dirty="0"/>
              <a:t> </a:t>
            </a:r>
            <a:r>
              <a:rPr lang="en-US" sz="1600" dirty="0" err="1"/>
              <a:t>tizimlar</a:t>
            </a:r>
            <a:r>
              <a:rPr lang="en-US" sz="1600" dirty="0"/>
              <a:t> </a:t>
            </a:r>
            <a:r>
              <a:rPr lang="en-US" sz="1600" dirty="0" err="1"/>
              <a:t>bo'lgan</a:t>
            </a:r>
            <a:r>
              <a:rPr lang="en-US" sz="1600" dirty="0"/>
              <a:t> </a:t>
            </a:r>
            <a:r>
              <a:rPr lang="en-US" sz="1600" dirty="0" err="1"/>
              <a:t>echimlarni</a:t>
            </a:r>
            <a:r>
              <a:rPr lang="en-US" sz="1600" dirty="0"/>
              <a:t> </a:t>
            </a:r>
            <a:r>
              <a:rPr lang="en-US" sz="1600" dirty="0" err="1"/>
              <a:t>taqdim</a:t>
            </a:r>
            <a:r>
              <a:rPr lang="en-US" sz="1600" dirty="0"/>
              <a:t> </a:t>
            </a:r>
            <a:r>
              <a:rPr lang="en-US" sz="1600" dirty="0" err="1"/>
              <a:t>etadi</a:t>
            </a:r>
            <a:r>
              <a:rPr lang="en-US" sz="1600" dirty="0"/>
              <a:t>. </a:t>
            </a:r>
            <a:r>
              <a:rPr lang="en-US" sz="1600" dirty="0" err="1"/>
              <a:t>Mexatronik</a:t>
            </a:r>
            <a:r>
              <a:rPr lang="en-US" sz="1600" dirty="0"/>
              <a:t> </a:t>
            </a:r>
            <a:r>
              <a:rPr lang="en-US" sz="1600" dirty="0" err="1"/>
              <a:t>tizimlar</a:t>
            </a:r>
            <a:r>
              <a:rPr lang="en-US" sz="1600" dirty="0"/>
              <a:t> </a:t>
            </a:r>
            <a:r>
              <a:rPr lang="en-US" sz="1600" dirty="0" err="1"/>
              <a:t>asosan</a:t>
            </a:r>
            <a:r>
              <a:rPr lang="en-US" sz="1600" dirty="0"/>
              <a:t> </a:t>
            </a:r>
            <a:r>
              <a:rPr lang="en-US" sz="1600" dirty="0" err="1"/>
              <a:t>mikrokompyuterlarga</a:t>
            </a:r>
            <a:r>
              <a:rPr lang="en-US" sz="1600" dirty="0"/>
              <a:t> </a:t>
            </a:r>
            <a:r>
              <a:rPr lang="en-US" sz="1600" dirty="0" err="1"/>
              <a:t>ega</a:t>
            </a:r>
            <a:r>
              <a:rPr lang="en-US" sz="1600" dirty="0"/>
              <a:t> </a:t>
            </a:r>
            <a:r>
              <a:rPr lang="en-US" sz="1600" dirty="0" err="1"/>
              <a:t>bo'lib</a:t>
            </a:r>
            <a:r>
              <a:rPr lang="en-US" sz="1600" dirty="0"/>
              <a:t>, </a:t>
            </a:r>
            <a:r>
              <a:rPr lang="en-US" sz="1600" dirty="0" err="1"/>
              <a:t>ular</a:t>
            </a:r>
            <a:r>
              <a:rPr lang="en-US" sz="1600" dirty="0"/>
              <a:t> </a:t>
            </a:r>
            <a:r>
              <a:rPr lang="en-US" sz="1600" dirty="0" err="1"/>
              <a:t>uzluksiz</a:t>
            </a:r>
            <a:r>
              <a:rPr lang="en-US" sz="1600" dirty="0"/>
              <a:t> </a:t>
            </a:r>
            <a:r>
              <a:rPr lang="en-US" sz="1600" dirty="0" err="1"/>
              <a:t>ishlashi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yuqori</a:t>
            </a:r>
            <a:r>
              <a:rPr lang="en-US" sz="1600" dirty="0"/>
              <a:t> </a:t>
            </a:r>
            <a:r>
              <a:rPr lang="en-US" sz="1600" dirty="0" err="1"/>
              <a:t>ishonchliligini</a:t>
            </a:r>
            <a:r>
              <a:rPr lang="en-US" sz="1600" dirty="0"/>
              <a:t> </a:t>
            </a:r>
            <a:r>
              <a:rPr lang="en-US" sz="1600" dirty="0" err="1"/>
              <a:t>ta'minlaydi</a:t>
            </a:r>
            <a:r>
              <a:rPr lang="en-US" sz="1600" dirty="0"/>
              <a:t>. </a:t>
            </a:r>
            <a:r>
              <a:rPr lang="en-US" sz="1600" dirty="0" err="1"/>
              <a:t>Ushbu</a:t>
            </a:r>
            <a:r>
              <a:rPr lang="en-US" sz="1600" dirty="0"/>
              <a:t> </a:t>
            </a:r>
            <a:r>
              <a:rPr lang="en-US" sz="1600" dirty="0" err="1"/>
              <a:t>tizimlardagi</a:t>
            </a:r>
            <a:r>
              <a:rPr lang="en-US" sz="1600" dirty="0"/>
              <a:t> </a:t>
            </a:r>
            <a:r>
              <a:rPr lang="en-US" sz="1600" dirty="0" err="1"/>
              <a:t>sensorlar</a:t>
            </a:r>
            <a:r>
              <a:rPr lang="en-US" sz="1600" dirty="0"/>
              <a:t> </a:t>
            </a:r>
            <a:r>
              <a:rPr lang="en-US" sz="1600" dirty="0" err="1"/>
              <a:t>atrofdagi</a:t>
            </a:r>
            <a:r>
              <a:rPr lang="en-US" sz="1600" dirty="0"/>
              <a:t> </a:t>
            </a:r>
            <a:r>
              <a:rPr lang="en-US" sz="1600" dirty="0" err="1"/>
              <a:t>signallarni</a:t>
            </a:r>
            <a:r>
              <a:rPr lang="en-US" sz="1600" dirty="0"/>
              <a:t> </a:t>
            </a:r>
            <a:r>
              <a:rPr lang="en-US" sz="1600" dirty="0" err="1"/>
              <a:t>o'zlashtiradi</a:t>
            </a:r>
            <a:r>
              <a:rPr lang="en-US" sz="1600" dirty="0"/>
              <a:t>, </a:t>
            </a:r>
            <a:r>
              <a:rPr lang="en-US" sz="1600" dirty="0" err="1"/>
              <a:t>olingan</a:t>
            </a:r>
            <a:r>
              <a:rPr lang="en-US" sz="1600" dirty="0"/>
              <a:t> </a:t>
            </a:r>
            <a:r>
              <a:rPr lang="en-US" sz="1600" dirty="0" err="1"/>
              <a:t>chiqish</a:t>
            </a:r>
            <a:r>
              <a:rPr lang="en-US" sz="1600" dirty="0"/>
              <a:t> </a:t>
            </a:r>
            <a:r>
              <a:rPr lang="en-US" sz="1600" dirty="0" err="1"/>
              <a:t>signallarini</a:t>
            </a:r>
            <a:r>
              <a:rPr lang="en-US" sz="1600" dirty="0"/>
              <a:t> </a:t>
            </a:r>
            <a:r>
              <a:rPr lang="en-US" sz="1600" dirty="0" err="1"/>
              <a:t>yaratish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tegishli</a:t>
            </a:r>
            <a:r>
              <a:rPr lang="en-US" sz="1600" dirty="0"/>
              <a:t> </a:t>
            </a:r>
            <a:r>
              <a:rPr lang="en-US" sz="1600" dirty="0" err="1"/>
              <a:t>ishlov</a:t>
            </a:r>
            <a:r>
              <a:rPr lang="en-US" sz="1600" dirty="0"/>
              <a:t> </a:t>
            </a:r>
            <a:r>
              <a:rPr lang="en-US" sz="1600" dirty="0" err="1"/>
              <a:t>berish</a:t>
            </a:r>
            <a:r>
              <a:rPr lang="en-US" sz="1600" dirty="0"/>
              <a:t> </a:t>
            </a:r>
            <a:r>
              <a:rPr lang="en-US" sz="1600" dirty="0" err="1"/>
              <a:t>yordamida</a:t>
            </a:r>
            <a:r>
              <a:rPr lang="en-US" sz="1600" dirty="0"/>
              <a:t> </a:t>
            </a:r>
            <a:r>
              <a:rPr lang="en-US" sz="1600" dirty="0" err="1"/>
              <a:t>ushbu</a:t>
            </a:r>
            <a:r>
              <a:rPr lang="en-US" sz="1600" dirty="0"/>
              <a:t> </a:t>
            </a:r>
            <a:r>
              <a:rPr lang="en-US" sz="1600" dirty="0" err="1"/>
              <a:t>signallarga</a:t>
            </a:r>
            <a:r>
              <a:rPr lang="en-US" sz="1600" dirty="0"/>
              <a:t> </a:t>
            </a:r>
            <a:r>
              <a:rPr lang="en-US" sz="1600" dirty="0" err="1"/>
              <a:t>reaksiyaga</a:t>
            </a:r>
            <a:r>
              <a:rPr lang="en-US" sz="1600" dirty="0"/>
              <a:t> </a:t>
            </a:r>
            <a:r>
              <a:rPr lang="en-US" sz="1600" dirty="0" err="1"/>
              <a:t>kirishadi</a:t>
            </a:r>
            <a:r>
              <a:rPr lang="en-US" sz="1600" dirty="0"/>
              <a:t>. </a:t>
            </a:r>
            <a:r>
              <a:rPr lang="en-US" sz="1600" dirty="0" err="1"/>
              <a:t>Mexatronika</a:t>
            </a:r>
            <a:r>
              <a:rPr lang="en-US" sz="1600" dirty="0"/>
              <a:t> </a:t>
            </a:r>
            <a:r>
              <a:rPr lang="en-US" sz="1600" dirty="0" err="1"/>
              <a:t>tizimining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nechta</a:t>
            </a:r>
            <a:r>
              <a:rPr lang="en-US" sz="1600" dirty="0"/>
              <a:t> </a:t>
            </a:r>
            <a:r>
              <a:rPr lang="en-US" sz="1600" dirty="0" err="1"/>
              <a:t>misollari</a:t>
            </a:r>
            <a:r>
              <a:rPr lang="en-US" sz="1600" dirty="0"/>
              <a:t> - </a:t>
            </a:r>
            <a:r>
              <a:rPr lang="en-US" sz="1600" dirty="0" err="1"/>
              <a:t>avtomatlashtirilgan</a:t>
            </a:r>
            <a:r>
              <a:rPr lang="en-US" sz="1600" dirty="0"/>
              <a:t> </a:t>
            </a:r>
            <a:r>
              <a:rPr lang="en-US" sz="1600" dirty="0" err="1"/>
              <a:t>boshqariladigan</a:t>
            </a:r>
            <a:r>
              <a:rPr lang="en-US" sz="1600" dirty="0"/>
              <a:t> transport </a:t>
            </a:r>
            <a:r>
              <a:rPr lang="en-US" sz="1600" dirty="0" err="1"/>
              <a:t>vositalari</a:t>
            </a:r>
            <a:r>
              <a:rPr lang="en-US" sz="1600" dirty="0"/>
              <a:t>, </a:t>
            </a:r>
            <a:r>
              <a:rPr lang="en-US" sz="1600" dirty="0" err="1"/>
              <a:t>robotlar</a:t>
            </a:r>
            <a:r>
              <a:rPr lang="en-US" sz="1600" dirty="0"/>
              <a:t>, </a:t>
            </a:r>
            <a:r>
              <a:rPr lang="en-US" sz="1600" dirty="0" err="1"/>
              <a:t>raqamli</a:t>
            </a:r>
            <a:r>
              <a:rPr lang="en-US" sz="1600" dirty="0"/>
              <a:t> </a:t>
            </a:r>
            <a:r>
              <a:rPr lang="en-US" sz="1600" dirty="0" err="1"/>
              <a:t>boshqariladigan</a:t>
            </a:r>
            <a:r>
              <a:rPr lang="en-US" sz="1600" dirty="0"/>
              <a:t> </a:t>
            </a:r>
            <a:r>
              <a:rPr lang="en-US" sz="1600" dirty="0" err="1"/>
              <a:t>yonuvchi</a:t>
            </a:r>
            <a:r>
              <a:rPr lang="en-US" sz="1600" dirty="0"/>
              <a:t> </a:t>
            </a:r>
            <a:r>
              <a:rPr lang="en-US" sz="1600" dirty="0" err="1"/>
              <a:t>dvigatellar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o'z-o'zidan</a:t>
            </a:r>
            <a:r>
              <a:rPr lang="en-US" sz="1600" dirty="0"/>
              <a:t> </a:t>
            </a:r>
            <a:r>
              <a:rPr lang="en-US" sz="1600" dirty="0" err="1"/>
              <a:t>moslashadigan</a:t>
            </a:r>
            <a:r>
              <a:rPr lang="en-US" sz="1600" dirty="0"/>
              <a:t> </a:t>
            </a:r>
            <a:r>
              <a:rPr lang="en-US" sz="1600" dirty="0" err="1"/>
              <a:t>asboblarga</a:t>
            </a:r>
            <a:r>
              <a:rPr lang="en-US" sz="1600" dirty="0"/>
              <a:t> </a:t>
            </a:r>
            <a:r>
              <a:rPr lang="en-US" sz="1600" dirty="0" err="1"/>
              <a:t>ega</a:t>
            </a:r>
            <a:r>
              <a:rPr lang="en-US" sz="1600" dirty="0"/>
              <a:t> </a:t>
            </a:r>
            <a:r>
              <a:rPr lang="en-US" sz="1600" dirty="0" err="1"/>
              <a:t>dastgohlar</a:t>
            </a:r>
            <a:r>
              <a:rPr lang="en-US" sz="1600" dirty="0"/>
              <a:t>, </a:t>
            </a:r>
            <a:r>
              <a:rPr lang="en-US" sz="1600" dirty="0" err="1"/>
              <a:t>samolyotlarning</a:t>
            </a:r>
            <a:r>
              <a:rPr lang="en-US" sz="1600" dirty="0"/>
              <a:t> </a:t>
            </a:r>
            <a:r>
              <a:rPr lang="en-US" sz="1600" dirty="0" err="1"/>
              <a:t>parvozlarini</a:t>
            </a:r>
            <a:r>
              <a:rPr lang="en-US" sz="1600" dirty="0"/>
              <a:t> </a:t>
            </a:r>
            <a:r>
              <a:rPr lang="en-US" sz="1600" dirty="0" err="1"/>
              <a:t>boshqarish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navigatsiya</a:t>
            </a:r>
            <a:r>
              <a:rPr lang="en-US" sz="1600" dirty="0"/>
              <a:t> </a:t>
            </a:r>
            <a:r>
              <a:rPr lang="en-US" sz="1600" dirty="0" err="1"/>
              <a:t>tizimlari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aqlli</a:t>
            </a:r>
            <a:r>
              <a:rPr lang="en-US" sz="1600" dirty="0"/>
              <a:t> </a:t>
            </a:r>
            <a:r>
              <a:rPr lang="en-US" sz="1600" dirty="0" err="1"/>
              <a:t>maishiy</a:t>
            </a:r>
            <a:r>
              <a:rPr lang="en-US" sz="1600" dirty="0"/>
              <a:t> </a:t>
            </a:r>
            <a:r>
              <a:rPr lang="en-US" sz="1600" dirty="0" err="1"/>
              <a:t>texnika</a:t>
            </a:r>
            <a:r>
              <a:rPr lang="en-US" sz="1600" dirty="0"/>
              <a:t> (</a:t>
            </a:r>
            <a:r>
              <a:rPr lang="en-US" sz="1600" dirty="0" err="1"/>
              <a:t>masalan</a:t>
            </a:r>
            <a:r>
              <a:rPr lang="en-US" sz="1600" dirty="0"/>
              <a:t>, </a:t>
            </a:r>
            <a:r>
              <a:rPr lang="en-US" sz="1600" dirty="0" err="1"/>
              <a:t>kir</a:t>
            </a:r>
            <a:r>
              <a:rPr lang="en-US" sz="1600" dirty="0"/>
              <a:t> </a:t>
            </a:r>
            <a:r>
              <a:rPr lang="en-US" sz="1600" dirty="0" err="1"/>
              <a:t>yuvish</a:t>
            </a:r>
            <a:r>
              <a:rPr lang="en-US" sz="1600" dirty="0"/>
              <a:t> </a:t>
            </a:r>
            <a:r>
              <a:rPr lang="en-US" sz="1600" dirty="0" err="1"/>
              <a:t>mashinalari</a:t>
            </a:r>
            <a:r>
              <a:rPr lang="en-US" sz="1600" dirty="0"/>
              <a:t>, </a:t>
            </a:r>
            <a:r>
              <a:rPr lang="en-US" sz="1600" dirty="0" err="1"/>
              <a:t>quritgichlar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boshqalar</a:t>
            </a:r>
            <a:r>
              <a:rPr lang="en-US" sz="1600" dirty="0" smtClean="0"/>
              <a:t>).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28277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105400" cy="1143000"/>
          </a:xfrm>
        </p:spPr>
        <p:txBody>
          <a:bodyPr/>
          <a:lstStyle/>
          <a:p>
            <a:r>
              <a:rPr lang="en-US" dirty="0" err="1"/>
              <a:t>Mexatronika</a:t>
            </a:r>
            <a:r>
              <a:rPr lang="en-US" dirty="0"/>
              <a:t> </a:t>
            </a:r>
            <a:r>
              <a:rPr lang="en-US" dirty="0" err="1"/>
              <a:t>o’zi</a:t>
            </a:r>
            <a:r>
              <a:rPr lang="en-US" dirty="0"/>
              <a:t> </a:t>
            </a:r>
            <a:r>
              <a:rPr lang="en-US" dirty="0" err="1"/>
              <a:t>nima</a:t>
            </a:r>
            <a:r>
              <a:rPr lang="en-US" dirty="0"/>
              <a:t>?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1600" dirty="0" err="1"/>
              <a:t>Boshqaruv</a:t>
            </a:r>
            <a:r>
              <a:rPr lang="en-US" sz="1600" dirty="0"/>
              <a:t> </a:t>
            </a:r>
            <a:r>
              <a:rPr lang="en-US" sz="1600" dirty="0" err="1"/>
              <a:t>tizimi</a:t>
            </a:r>
            <a:r>
              <a:rPr lang="en-US" sz="1600" dirty="0"/>
              <a:t> </a:t>
            </a:r>
            <a:r>
              <a:rPr lang="en-US" sz="1600" dirty="0" err="1"/>
              <a:t>atrof-muhitda</a:t>
            </a:r>
            <a:r>
              <a:rPr lang="en-US" sz="1600" dirty="0"/>
              <a:t> </a:t>
            </a:r>
            <a:r>
              <a:rPr lang="en-US" sz="1600" dirty="0" err="1"/>
              <a:t>uzluksiz</a:t>
            </a:r>
            <a:r>
              <a:rPr lang="en-US" sz="1600" dirty="0"/>
              <a:t> </a:t>
            </a:r>
            <a:r>
              <a:rPr lang="en-US" sz="1600" dirty="0" err="1"/>
              <a:t>ishlash</a:t>
            </a:r>
            <a:r>
              <a:rPr lang="en-US" sz="1600" dirty="0"/>
              <a:t> </a:t>
            </a:r>
            <a:r>
              <a:rPr lang="en-US" sz="1600" dirty="0" err="1"/>
              <a:t>uchun</a:t>
            </a:r>
            <a:r>
              <a:rPr lang="en-US" sz="1600" dirty="0"/>
              <a:t> </a:t>
            </a:r>
            <a:r>
              <a:rPr lang="en-US" sz="1600" dirty="0" err="1"/>
              <a:t>halqaning</a:t>
            </a:r>
            <a:r>
              <a:rPr lang="en-US" sz="1600" dirty="0"/>
              <a:t> </a:t>
            </a:r>
            <a:r>
              <a:rPr lang="en-US" sz="1600" dirty="0" err="1"/>
              <a:t>bir</a:t>
            </a:r>
            <a:r>
              <a:rPr lang="en-US" sz="1600" dirty="0"/>
              <a:t> </a:t>
            </a:r>
            <a:r>
              <a:rPr lang="en-US" sz="1600" dirty="0" err="1"/>
              <a:t>qismidir</a:t>
            </a:r>
            <a:r>
              <a:rPr lang="en-US" sz="1600" dirty="0"/>
              <a:t>. </a:t>
            </a:r>
            <a:r>
              <a:rPr lang="en-US" sz="1600" dirty="0" err="1"/>
              <a:t>Mexanik</a:t>
            </a:r>
            <a:r>
              <a:rPr lang="en-US" sz="1600" dirty="0"/>
              <a:t> </a:t>
            </a:r>
            <a:r>
              <a:rPr lang="en-US" sz="1600" dirty="0" err="1"/>
              <a:t>tizimlar</a:t>
            </a:r>
            <a:r>
              <a:rPr lang="en-US" sz="1600" dirty="0"/>
              <a:t> </a:t>
            </a:r>
            <a:r>
              <a:rPr lang="en-US" sz="1600" dirty="0" err="1"/>
              <a:t>dizayn</a:t>
            </a:r>
            <a:r>
              <a:rPr lang="en-US" sz="1600" dirty="0"/>
              <a:t>, </a:t>
            </a:r>
            <a:r>
              <a:rPr lang="en-US" sz="1600" dirty="0" err="1"/>
              <a:t>ishlab</a:t>
            </a:r>
            <a:r>
              <a:rPr lang="en-US" sz="1600" dirty="0"/>
              <a:t> </a:t>
            </a:r>
            <a:r>
              <a:rPr lang="en-US" sz="1600" dirty="0" err="1"/>
              <a:t>chiqarish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tizim</a:t>
            </a:r>
            <a:r>
              <a:rPr lang="en-US" sz="1600" dirty="0"/>
              <a:t> </a:t>
            </a:r>
            <a:r>
              <a:rPr lang="en-US" sz="1600" dirty="0" err="1"/>
              <a:t>dinamikasiga</a:t>
            </a:r>
            <a:r>
              <a:rPr lang="en-US" sz="1600" dirty="0"/>
              <a:t> </a:t>
            </a:r>
            <a:r>
              <a:rPr lang="en-US" sz="1600" dirty="0" err="1"/>
              <a:t>hissa</a:t>
            </a:r>
            <a:r>
              <a:rPr lang="en-US" sz="1600" dirty="0"/>
              <a:t> </a:t>
            </a:r>
            <a:r>
              <a:rPr lang="en-US" sz="1600" dirty="0" err="1"/>
              <a:t>qo'shadi</a:t>
            </a:r>
            <a:r>
              <a:rPr lang="en-US" sz="1600" dirty="0"/>
              <a:t>. </a:t>
            </a:r>
            <a:r>
              <a:rPr lang="en-US" sz="1600" dirty="0" err="1"/>
              <a:t>Kompyuterlar</a:t>
            </a:r>
            <a:r>
              <a:rPr lang="en-US" sz="1600" dirty="0"/>
              <a:t> </a:t>
            </a:r>
            <a:r>
              <a:rPr lang="en-US" sz="1600" dirty="0" err="1"/>
              <a:t>ma'lumotlarni</a:t>
            </a:r>
            <a:r>
              <a:rPr lang="en-US" sz="1600" dirty="0"/>
              <a:t> </a:t>
            </a:r>
            <a:r>
              <a:rPr lang="en-US" sz="1600" dirty="0" err="1"/>
              <a:t>yig'ish</a:t>
            </a:r>
            <a:r>
              <a:rPr lang="en-US" sz="1600" dirty="0"/>
              <a:t> </a:t>
            </a:r>
            <a:r>
              <a:rPr lang="en-US" sz="1600" dirty="0" err="1"/>
              <a:t>usuli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algoritmlariga</a:t>
            </a:r>
            <a:r>
              <a:rPr lang="en-US" sz="1600" dirty="0"/>
              <a:t> </a:t>
            </a:r>
            <a:r>
              <a:rPr lang="en-US" sz="1600" dirty="0" err="1"/>
              <a:t>hissa</a:t>
            </a:r>
            <a:r>
              <a:rPr lang="en-US" sz="1600" dirty="0"/>
              <a:t> </a:t>
            </a:r>
            <a:r>
              <a:rPr lang="en-US" sz="1600" dirty="0" err="1"/>
              <a:t>qo'shadi</a:t>
            </a:r>
            <a:r>
              <a:rPr lang="en-US" sz="1600" dirty="0"/>
              <a:t>. </a:t>
            </a:r>
            <a:r>
              <a:rPr lang="en-US" sz="1600" dirty="0" err="1"/>
              <a:t>Elektr</a:t>
            </a:r>
            <a:r>
              <a:rPr lang="en-US" sz="1600" dirty="0"/>
              <a:t> </a:t>
            </a:r>
            <a:r>
              <a:rPr lang="en-US" sz="1600" dirty="0" err="1"/>
              <a:t>tizimlariga</a:t>
            </a:r>
            <a:r>
              <a:rPr lang="en-US" sz="1600" dirty="0"/>
              <a:t> </a:t>
            </a:r>
            <a:r>
              <a:rPr lang="en-US" sz="1600" dirty="0" err="1"/>
              <a:t>doimiy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o'zgaruvchan</a:t>
            </a:r>
            <a:r>
              <a:rPr lang="en-US" sz="1600" dirty="0"/>
              <a:t> </a:t>
            </a:r>
            <a:r>
              <a:rPr lang="en-US" sz="1600" dirty="0" err="1"/>
              <a:t>tok</a:t>
            </a:r>
            <a:r>
              <a:rPr lang="en-US" sz="1600" dirty="0"/>
              <a:t> </a:t>
            </a:r>
            <a:r>
              <a:rPr lang="en-US" sz="1600" dirty="0" err="1"/>
              <a:t>zanjiri</a:t>
            </a:r>
            <a:r>
              <a:rPr lang="en-US" sz="1600" dirty="0"/>
              <a:t> </a:t>
            </a:r>
            <a:r>
              <a:rPr lang="en-US" sz="1600" dirty="0" err="1"/>
              <a:t>tahlili</a:t>
            </a:r>
            <a:r>
              <a:rPr lang="en-US" sz="1600" dirty="0"/>
              <a:t>, </a:t>
            </a:r>
            <a:r>
              <a:rPr lang="en-US" sz="1600" dirty="0" err="1"/>
              <a:t>quvvat</a:t>
            </a:r>
            <a:r>
              <a:rPr lang="en-US" sz="1600" dirty="0"/>
              <a:t> </a:t>
            </a:r>
            <a:r>
              <a:rPr lang="en-US" sz="1600" dirty="0" err="1"/>
              <a:t>tahlili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yarimo'tkazgichli</a:t>
            </a:r>
            <a:r>
              <a:rPr lang="en-US" sz="1600" dirty="0"/>
              <a:t> </a:t>
            </a:r>
            <a:r>
              <a:rPr lang="en-US" sz="1600" dirty="0" err="1"/>
              <a:t>qurilmalar</a:t>
            </a:r>
            <a:r>
              <a:rPr lang="en-US" sz="1600" dirty="0"/>
              <a:t> </a:t>
            </a:r>
            <a:r>
              <a:rPr lang="en-US" sz="1600" dirty="0" err="1"/>
              <a:t>tahlili</a:t>
            </a:r>
            <a:r>
              <a:rPr lang="en-US" sz="1600" dirty="0"/>
              <a:t> </a:t>
            </a:r>
            <a:r>
              <a:rPr lang="en-US" sz="1600" dirty="0" err="1"/>
              <a:t>kiradi</a:t>
            </a:r>
            <a:r>
              <a:rPr lang="en-US" sz="1600" dirty="0"/>
              <a:t>.</a:t>
            </a:r>
          </a:p>
          <a:p>
            <a:endParaRPr lang="en-US" sz="1600" dirty="0"/>
          </a:p>
          <a:p>
            <a:r>
              <a:rPr lang="en-US" sz="1600" dirty="0" err="1"/>
              <a:t>Mexatronika</a:t>
            </a:r>
            <a:r>
              <a:rPr lang="en-US" sz="1600" dirty="0"/>
              <a:t> </a:t>
            </a:r>
            <a:r>
              <a:rPr lang="en-US" sz="1600" dirty="0" err="1"/>
              <a:t>dizaynining</a:t>
            </a:r>
            <a:r>
              <a:rPr lang="en-US" sz="1600" dirty="0"/>
              <a:t> </a:t>
            </a:r>
            <a:r>
              <a:rPr lang="en-US" sz="1600" dirty="0" err="1"/>
              <a:t>hayot</a:t>
            </a:r>
            <a:r>
              <a:rPr lang="en-US" sz="1600" dirty="0"/>
              <a:t> </a:t>
            </a:r>
            <a:r>
              <a:rPr lang="en-US" sz="1600" dirty="0" err="1"/>
              <a:t>aylanishiga</a:t>
            </a:r>
            <a:r>
              <a:rPr lang="en-US" sz="1600" dirty="0"/>
              <a:t> </a:t>
            </a:r>
            <a:r>
              <a:rPr lang="en-US" sz="1600" dirty="0" err="1"/>
              <a:t>qo'yiladigan</a:t>
            </a:r>
            <a:r>
              <a:rPr lang="en-US" sz="1600" dirty="0"/>
              <a:t> </a:t>
            </a:r>
            <a:r>
              <a:rPr lang="en-US" sz="1600" dirty="0" err="1"/>
              <a:t>talablar</a:t>
            </a:r>
            <a:r>
              <a:rPr lang="en-US" sz="1600" dirty="0"/>
              <a:t> </a:t>
            </a:r>
            <a:r>
              <a:rPr lang="en-US" sz="1600" dirty="0" err="1"/>
              <a:t>quyidagilarni</a:t>
            </a:r>
            <a:r>
              <a:rPr lang="en-US" sz="1600" dirty="0"/>
              <a:t> </a:t>
            </a:r>
            <a:r>
              <a:rPr lang="en-US" sz="1600" dirty="0" err="1"/>
              <a:t>o'z</a:t>
            </a:r>
            <a:r>
              <a:rPr lang="en-US" sz="1600" dirty="0"/>
              <a:t> </a:t>
            </a:r>
            <a:r>
              <a:rPr lang="en-US" sz="1600" dirty="0" err="1"/>
              <a:t>ichiga</a:t>
            </a:r>
            <a:r>
              <a:rPr lang="en-US" sz="1600" dirty="0"/>
              <a:t> </a:t>
            </a:r>
            <a:r>
              <a:rPr lang="en-US" sz="1600" dirty="0" err="1"/>
              <a:t>oladi</a:t>
            </a:r>
            <a:r>
              <a:rPr lang="en-US" sz="1600" dirty="0"/>
              <a:t>:</a:t>
            </a:r>
          </a:p>
          <a:p>
            <a:r>
              <a:rPr lang="en-US" sz="1600" dirty="0" err="1"/>
              <a:t>Yangilanish</a:t>
            </a:r>
            <a:r>
              <a:rPr lang="en-US" sz="1600" dirty="0"/>
              <a:t> </a:t>
            </a:r>
            <a:r>
              <a:rPr lang="en-US" sz="1600" dirty="0" err="1"/>
              <a:t>imkoniyati</a:t>
            </a:r>
            <a:endParaRPr lang="en-US" sz="1600" dirty="0"/>
          </a:p>
          <a:p>
            <a:r>
              <a:rPr lang="en-US" sz="1600" dirty="0" err="1"/>
              <a:t>Ishonchlilik</a:t>
            </a:r>
            <a:endParaRPr lang="en-US" sz="1600" dirty="0"/>
          </a:p>
          <a:p>
            <a:r>
              <a:rPr lang="en-US" sz="1600" dirty="0" err="1"/>
              <a:t>Bortli</a:t>
            </a:r>
            <a:r>
              <a:rPr lang="en-US" sz="1600" dirty="0"/>
              <a:t> </a:t>
            </a:r>
            <a:r>
              <a:rPr lang="en-US" sz="1600" dirty="0" err="1"/>
              <a:t>diagnostika</a:t>
            </a:r>
            <a:r>
              <a:rPr lang="en-US" sz="1600" dirty="0"/>
              <a:t>, </a:t>
            </a:r>
            <a:r>
              <a:rPr lang="en-US" sz="1600" dirty="0" err="1"/>
              <a:t>prognozlarni</a:t>
            </a:r>
            <a:r>
              <a:rPr lang="en-US" sz="1600" dirty="0"/>
              <a:t> </a:t>
            </a:r>
            <a:r>
              <a:rPr lang="en-US" sz="1600" dirty="0" err="1"/>
              <a:t>o'z</a:t>
            </a:r>
            <a:r>
              <a:rPr lang="en-US" sz="1600" dirty="0"/>
              <a:t> </a:t>
            </a:r>
            <a:r>
              <a:rPr lang="en-US" sz="1600" dirty="0" err="1"/>
              <a:t>ichiga</a:t>
            </a:r>
            <a:r>
              <a:rPr lang="en-US" sz="1600" dirty="0"/>
              <a:t> </a:t>
            </a:r>
            <a:r>
              <a:rPr lang="en-US" sz="1600" dirty="0" err="1"/>
              <a:t>olgan</a:t>
            </a:r>
            <a:r>
              <a:rPr lang="en-US" sz="1600" dirty="0"/>
              <a:t> </a:t>
            </a:r>
            <a:r>
              <a:rPr lang="en-US" sz="1600" dirty="0" err="1"/>
              <a:t>xizmat</a:t>
            </a:r>
            <a:r>
              <a:rPr lang="en-US" sz="1600" dirty="0"/>
              <a:t> </a:t>
            </a:r>
            <a:r>
              <a:rPr lang="en-US" sz="1600" dirty="0" err="1"/>
              <a:t>protokollari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usullari</a:t>
            </a:r>
            <a:endParaRPr lang="en-US" sz="1600" dirty="0"/>
          </a:p>
          <a:p>
            <a:r>
              <a:rPr lang="en-US" sz="1600" dirty="0" err="1"/>
              <a:t>Xizmat</a:t>
            </a:r>
            <a:endParaRPr lang="en-US" sz="1600" dirty="0"/>
          </a:p>
          <a:p>
            <a:r>
              <a:rPr lang="en-US" sz="1600" dirty="0" err="1"/>
              <a:t>Vaqt</a:t>
            </a:r>
            <a:r>
              <a:rPr lang="en-US" sz="1600" dirty="0"/>
              <a:t>, </a:t>
            </a:r>
            <a:r>
              <a:rPr lang="en-US" sz="1600" dirty="0" err="1"/>
              <a:t>narx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dizayn</a:t>
            </a:r>
            <a:r>
              <a:rPr lang="en-US" sz="1600" dirty="0"/>
              <a:t> </a:t>
            </a:r>
            <a:r>
              <a:rPr lang="en-US" sz="1600" dirty="0" err="1"/>
              <a:t>kabi</a:t>
            </a:r>
            <a:r>
              <a:rPr lang="en-US" sz="1600" dirty="0"/>
              <a:t> </a:t>
            </a:r>
            <a:r>
              <a:rPr lang="en-US" sz="1600" dirty="0" err="1"/>
              <a:t>etkazib</a:t>
            </a:r>
            <a:r>
              <a:rPr lang="en-US" sz="1600" dirty="0"/>
              <a:t> </a:t>
            </a:r>
            <a:r>
              <a:rPr lang="en-US" sz="1600" dirty="0" err="1"/>
              <a:t>berish</a:t>
            </a:r>
            <a:r>
              <a:rPr lang="en-US" sz="1600" dirty="0"/>
              <a:t> </a:t>
            </a:r>
            <a:r>
              <a:rPr lang="en-US" sz="1600" dirty="0" err="1"/>
              <a:t>parametrlari</a:t>
            </a:r>
            <a:endParaRPr lang="en-US" sz="1600" dirty="0"/>
          </a:p>
          <a:p>
            <a:r>
              <a:rPr lang="en-US" sz="1600" dirty="0" err="1"/>
              <a:t>Xavfli</a:t>
            </a:r>
            <a:r>
              <a:rPr lang="en-US" sz="1600" dirty="0"/>
              <a:t> </a:t>
            </a:r>
            <a:r>
              <a:rPr lang="en-US" sz="1600" dirty="0" err="1"/>
              <a:t>materiallarni</a:t>
            </a:r>
            <a:r>
              <a:rPr lang="en-US" sz="1600" dirty="0"/>
              <a:t> </a:t>
            </a:r>
            <a:r>
              <a:rPr lang="en-US" sz="1600" dirty="0" err="1"/>
              <a:t>qayta</a:t>
            </a:r>
            <a:r>
              <a:rPr lang="en-US" sz="1600" dirty="0"/>
              <a:t> </a:t>
            </a:r>
            <a:r>
              <a:rPr lang="en-US" sz="1600" dirty="0" err="1"/>
              <a:t>ishlash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utilizatsiya</a:t>
            </a:r>
            <a:r>
              <a:rPr lang="en-US" sz="1600" dirty="0"/>
              <a:t> </a:t>
            </a:r>
            <a:r>
              <a:rPr lang="en-US" sz="1600" dirty="0" err="1"/>
              <a:t>qilishni</a:t>
            </a:r>
            <a:r>
              <a:rPr lang="en-US" sz="1600" dirty="0"/>
              <a:t> </a:t>
            </a:r>
            <a:r>
              <a:rPr lang="en-US" sz="1600" dirty="0" err="1"/>
              <a:t>o'z</a:t>
            </a:r>
            <a:r>
              <a:rPr lang="en-US" sz="1600" dirty="0"/>
              <a:t> </a:t>
            </a:r>
            <a:r>
              <a:rPr lang="en-US" sz="1600" dirty="0" err="1"/>
              <a:t>ichiga</a:t>
            </a:r>
            <a:r>
              <a:rPr lang="en-US" sz="1600" dirty="0"/>
              <a:t> </a:t>
            </a:r>
            <a:r>
              <a:rPr lang="en-US" sz="1600" dirty="0" err="1"/>
              <a:t>olgan</a:t>
            </a:r>
            <a:r>
              <a:rPr lang="en-US" sz="1600" dirty="0"/>
              <a:t> </a:t>
            </a:r>
            <a:r>
              <a:rPr lang="en-US" sz="1600" dirty="0" err="1"/>
              <a:t>yo'q</a:t>
            </a:r>
            <a:r>
              <a:rPr lang="en-US" sz="1600" dirty="0"/>
              <a:t> </a:t>
            </a:r>
            <a:r>
              <a:rPr lang="en-US" sz="1600" dirty="0" err="1"/>
              <a:t>qilish</a:t>
            </a:r>
            <a:r>
              <a:rPr lang="en-US" sz="1600" dirty="0"/>
              <a:t> </a:t>
            </a:r>
            <a:r>
              <a:rPr lang="en-US" sz="1600" dirty="0" err="1"/>
              <a:t>jarayonlari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4844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Mexatronika</a:t>
            </a:r>
            <a:r>
              <a:rPr lang="en-US" dirty="0"/>
              <a:t> </a:t>
            </a:r>
            <a:r>
              <a:rPr lang="en-US" dirty="0" err="1" smtClean="0"/>
              <a:t>tizimlari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564480" y="3160800"/>
            <a:ext cx="9313200" cy="3275982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/>
          <a:p>
            <a:pPr marL="503999" lvl="0" indent="-503999" hangingPunct="0">
              <a:spcBef>
                <a:spcPts val="0"/>
              </a:spcBef>
              <a:spcAft>
                <a:spcPts val="0"/>
              </a:spcAft>
              <a:buSzPts val="3320"/>
              <a:buBlip>
                <a:blip r:embed="rId2"/>
              </a:buBlip>
            </a:pP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Ketma-ket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dizayn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yondashuvi</a:t>
            </a:r>
            <a:endParaRPr lang="en-GB" sz="3600" b="1" dirty="0">
              <a:latin typeface="Albany" pitchFamily="18"/>
              <a:ea typeface="MS Gothic" pitchFamily="2"/>
              <a:cs typeface="Tahoma" pitchFamily="2"/>
            </a:endParaRPr>
          </a:p>
          <a:p>
            <a:pPr marL="961199" lvl="1" indent="-503999" hangingPunct="0">
              <a:spcBef>
                <a:spcPts val="0"/>
              </a:spcBef>
              <a:spcAft>
                <a:spcPts val="0"/>
              </a:spcAft>
              <a:buSzPts val="3320"/>
              <a:buBlip>
                <a:blip r:embed="rId2"/>
              </a:buBlip>
            </a:pP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-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Mexanik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dizayn</a:t>
            </a:r>
            <a:endParaRPr lang="en-GB" sz="3600" b="1" dirty="0">
              <a:latin typeface="Albany" pitchFamily="18"/>
              <a:ea typeface="MS Gothic" pitchFamily="2"/>
              <a:cs typeface="Tahoma" pitchFamily="2"/>
            </a:endParaRPr>
          </a:p>
          <a:p>
            <a:pPr marL="961199" lvl="1" indent="-503999" hangingPunct="0">
              <a:spcBef>
                <a:spcPts val="0"/>
              </a:spcBef>
              <a:spcAft>
                <a:spcPts val="0"/>
              </a:spcAft>
              <a:buSzPts val="3320"/>
              <a:buBlip>
                <a:blip r:embed="rId2"/>
              </a:buBlip>
            </a:pP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-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Quvvat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va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mikroelektron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dizayn</a:t>
            </a:r>
            <a:endParaRPr lang="en-GB" sz="3600" b="1" dirty="0">
              <a:latin typeface="Albany" pitchFamily="18"/>
              <a:ea typeface="MS Gothic" pitchFamily="2"/>
              <a:cs typeface="Tahoma" pitchFamily="2"/>
            </a:endParaRPr>
          </a:p>
          <a:p>
            <a:pPr marL="961199" lvl="1" indent="-503999" hangingPunct="0">
              <a:spcBef>
                <a:spcPts val="0"/>
              </a:spcBef>
              <a:spcAft>
                <a:spcPts val="0"/>
              </a:spcAft>
              <a:buSzPts val="3320"/>
              <a:buBlip>
                <a:blip r:embed="rId2"/>
              </a:buBlip>
            </a:pP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-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Boshqaruv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algoritmini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loyihalash</a:t>
            </a:r>
            <a:endParaRPr lang="en-GB" sz="3600" b="1" dirty="0">
              <a:latin typeface="Albany" pitchFamily="18"/>
              <a:ea typeface="MS Gothic" pitchFamily="2"/>
              <a:cs typeface="Tahoma" pitchFamily="2"/>
            </a:endParaRPr>
          </a:p>
          <a:p>
            <a:pPr marL="503999" lvl="0" indent="-503999" hangingPunct="0">
              <a:spcBef>
                <a:spcPts val="0"/>
              </a:spcBef>
              <a:spcAft>
                <a:spcPts val="0"/>
              </a:spcAft>
              <a:buSzPts val="3320"/>
              <a:buBlip>
                <a:blip r:embed="rId2"/>
              </a:buBlip>
            </a:pPr>
            <a:endParaRPr lang="en-GB" sz="3600" b="1" dirty="0">
              <a:latin typeface="Albany" pitchFamily="18"/>
              <a:ea typeface="MS Gothic" pitchFamily="2"/>
              <a:cs typeface="Tahoma" pitchFamily="2"/>
            </a:endParaRPr>
          </a:p>
          <a:p>
            <a:pPr marL="503999" lvl="0" indent="-503999" hangingPunct="0">
              <a:spcBef>
                <a:spcPts val="0"/>
              </a:spcBef>
              <a:spcAft>
                <a:spcPts val="0"/>
              </a:spcAft>
              <a:buSzPts val="3320"/>
              <a:buBlip>
                <a:blip r:embed="rId2"/>
              </a:buBlip>
            </a:pP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Bir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vaqtning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o'zida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dizayn</a:t>
            </a:r>
            <a:r>
              <a:rPr lang="en-GB" sz="3600" b="1" dirty="0">
                <a:latin typeface="Albany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latin typeface="Albany" pitchFamily="18"/>
                <a:ea typeface="MS Gothic" pitchFamily="2"/>
                <a:cs typeface="Tahoma" pitchFamily="2"/>
              </a:rPr>
              <a:t>yondashuvi</a:t>
            </a:r>
            <a:endParaRPr lang="en-GB" sz="3600" b="1" i="0" u="none" strike="noStrike" dirty="0">
              <a:ln>
                <a:noFill/>
              </a:ln>
              <a:latin typeface="Albany" pitchFamily="18"/>
              <a:ea typeface="MS Gothic" pitchFamily="2"/>
              <a:cs typeface="Tahoma" pitchFamily="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-346136" y="2202584"/>
            <a:ext cx="9515520" cy="503749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/>
          <a:p>
            <a:pPr lvl="0" algn="ctr" hangingPunct="0">
              <a:spcBef>
                <a:spcPts val="0"/>
              </a:spcBef>
              <a:spcAft>
                <a:spcPts val="0"/>
              </a:spcAft>
            </a:pPr>
            <a:r>
              <a:rPr lang="en-GB" sz="28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Ko'p</a:t>
            </a:r>
            <a:r>
              <a:rPr lang="en-GB" sz="28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28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tarmoqli</a:t>
            </a:r>
            <a:r>
              <a:rPr lang="en-GB" sz="28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28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tizim</a:t>
            </a:r>
            <a:r>
              <a:rPr lang="en-GB" sz="28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28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va</a:t>
            </a:r>
            <a:r>
              <a:rPr lang="en-GB" sz="28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28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mexatronik</a:t>
            </a:r>
            <a:r>
              <a:rPr lang="en-GB" sz="28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28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tizimni</a:t>
            </a:r>
            <a:r>
              <a:rPr lang="en-GB" sz="28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28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loyihalash</a:t>
            </a:r>
            <a:endParaRPr lang="en-GB" sz="2800" b="1" i="0" u="none" strike="noStrike" dirty="0">
              <a:ln>
                <a:noFill/>
              </a:ln>
              <a:solidFill>
                <a:srgbClr val="000080"/>
              </a:solidFill>
              <a:effectLst>
                <a:outerShdw dist="17961" dir="2700000">
                  <a:scrgbClr r="0" g="0" b="0"/>
                </a:outerShdw>
              </a:effectLst>
              <a:latin typeface="Times New Roman" pitchFamily="18"/>
              <a:ea typeface="MS Gothic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89542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4572000" cy="1143000"/>
          </a:xfrm>
        </p:spPr>
        <p:txBody>
          <a:bodyPr/>
          <a:lstStyle/>
          <a:p>
            <a:pPr lvl="1"/>
            <a:r>
              <a:rPr lang="en-US" sz="3200" dirty="0" err="1"/>
              <a:t>Mexatron</a:t>
            </a:r>
            <a:r>
              <a:rPr lang="en-US" sz="3200" dirty="0"/>
              <a:t> </a:t>
            </a:r>
            <a:r>
              <a:rPr lang="en-US" sz="3200" dirty="0" err="1"/>
              <a:t>tizimlar</a:t>
            </a:r>
            <a:r>
              <a:rPr lang="en-US" sz="3200" dirty="0"/>
              <a:t> </a:t>
            </a:r>
            <a:r>
              <a:rPr lang="en-US" sz="3200" dirty="0" err="1"/>
              <a:t>haqida</a:t>
            </a:r>
            <a:r>
              <a:rPr lang="en-US" sz="3200" dirty="0"/>
              <a:t> </a:t>
            </a:r>
            <a:r>
              <a:rPr lang="en-US" sz="3200" dirty="0" err="1"/>
              <a:t>tushuncha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1700" dirty="0" err="1"/>
              <a:t>Mexatronika</a:t>
            </a:r>
            <a:r>
              <a:rPr lang="en-US" sz="1700" dirty="0"/>
              <a:t> </a:t>
            </a:r>
            <a:r>
              <a:rPr lang="en-US" sz="1700" dirty="0" err="1"/>
              <a:t>tizimi</a:t>
            </a:r>
            <a:r>
              <a:rPr lang="en-US" sz="1700" dirty="0"/>
              <a:t> </a:t>
            </a:r>
            <a:r>
              <a:rPr lang="en-US" sz="1700" dirty="0" err="1"/>
              <a:t>haqiqatan</a:t>
            </a:r>
            <a:r>
              <a:rPr lang="en-US" sz="1700" dirty="0"/>
              <a:t> ham </a:t>
            </a:r>
            <a:r>
              <a:rPr lang="en-US" sz="1700" dirty="0" err="1"/>
              <a:t>mexanik</a:t>
            </a:r>
            <a:r>
              <a:rPr lang="en-US" sz="1700" dirty="0"/>
              <a:t> </a:t>
            </a:r>
            <a:r>
              <a:rPr lang="en-US" sz="1700" dirty="0" err="1"/>
              <a:t>qismlar</a:t>
            </a:r>
            <a:r>
              <a:rPr lang="en-US" sz="1700" dirty="0"/>
              <a:t>, </a:t>
            </a:r>
            <a:r>
              <a:rPr lang="en-US" sz="1700" dirty="0" err="1"/>
              <a:t>elektr</a:t>
            </a:r>
            <a:r>
              <a:rPr lang="en-US" sz="1700" dirty="0"/>
              <a:t> </a:t>
            </a:r>
            <a:r>
              <a:rPr lang="en-US" sz="1700" dirty="0" err="1"/>
              <a:t>qurilmalar</a:t>
            </a:r>
            <a:r>
              <a:rPr lang="en-US" sz="1700" dirty="0"/>
              <a:t>, </a:t>
            </a:r>
            <a:r>
              <a:rPr lang="en-US" sz="1700" dirty="0" err="1"/>
              <a:t>elektronika</a:t>
            </a:r>
            <a:r>
              <a:rPr lang="en-US" sz="1700" dirty="0"/>
              <a:t> </a:t>
            </a:r>
            <a:r>
              <a:rPr lang="en-US" sz="1700" dirty="0" err="1"/>
              <a:t>komponentlari</a:t>
            </a:r>
            <a:r>
              <a:rPr lang="en-US" sz="1700" dirty="0"/>
              <a:t>, </a:t>
            </a:r>
            <a:r>
              <a:rPr lang="en-US" sz="1700" dirty="0" err="1"/>
              <a:t>sensorlar</a:t>
            </a:r>
            <a:r>
              <a:rPr lang="en-US" sz="1700" dirty="0"/>
              <a:t>, apparat </a:t>
            </a:r>
            <a:r>
              <a:rPr lang="en-US" sz="1700" dirty="0" err="1"/>
              <a:t>vositalaridan</a:t>
            </a:r>
            <a:r>
              <a:rPr lang="en-US" sz="1700" dirty="0"/>
              <a:t> </a:t>
            </a:r>
            <a:r>
              <a:rPr lang="en-US" sz="1700" dirty="0" err="1"/>
              <a:t>iborat</a:t>
            </a:r>
            <a:r>
              <a:rPr lang="en-US" sz="1700" dirty="0"/>
              <a:t> </a:t>
            </a:r>
            <a:r>
              <a:rPr lang="en-US" sz="1700" dirty="0" err="1"/>
              <a:t>bo'lib</a:t>
            </a:r>
            <a:r>
              <a:rPr lang="en-US" sz="1700" dirty="0"/>
              <a:t>, </a:t>
            </a:r>
            <a:r>
              <a:rPr lang="en-US" sz="1700" dirty="0" err="1"/>
              <a:t>tegishli</a:t>
            </a:r>
            <a:r>
              <a:rPr lang="en-US" sz="1700" dirty="0"/>
              <a:t> </a:t>
            </a:r>
            <a:r>
              <a:rPr lang="en-US" sz="1700" dirty="0" err="1"/>
              <a:t>dasturiy</a:t>
            </a:r>
            <a:r>
              <a:rPr lang="en-US" sz="1700" dirty="0"/>
              <a:t> </a:t>
            </a:r>
            <a:r>
              <a:rPr lang="en-US" sz="1700" dirty="0" err="1"/>
              <a:t>ta'minot</a:t>
            </a:r>
            <a:r>
              <a:rPr lang="en-US" sz="1700" dirty="0"/>
              <a:t> </a:t>
            </a:r>
            <a:r>
              <a:rPr lang="en-US" sz="1700" dirty="0" err="1"/>
              <a:t>orqali</a:t>
            </a:r>
            <a:r>
              <a:rPr lang="en-US" sz="1700" dirty="0"/>
              <a:t> </a:t>
            </a:r>
            <a:r>
              <a:rPr lang="en-US" sz="1700" dirty="0" err="1"/>
              <a:t>dasturlashtirilgan</a:t>
            </a:r>
            <a:r>
              <a:rPr lang="en-US" sz="1700" dirty="0"/>
              <a:t> </a:t>
            </a:r>
            <a:r>
              <a:rPr lang="en-US" sz="1700" dirty="0" err="1"/>
              <a:t>nazorat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</a:t>
            </a:r>
            <a:r>
              <a:rPr lang="en-US" sz="1700" dirty="0" err="1"/>
              <a:t>buyruqlar</a:t>
            </a:r>
            <a:r>
              <a:rPr lang="en-US" sz="1700" dirty="0"/>
              <a:t> </a:t>
            </a:r>
            <a:r>
              <a:rPr lang="en-US" sz="1700" dirty="0" err="1"/>
              <a:t>ostida</a:t>
            </a:r>
            <a:r>
              <a:rPr lang="en-US" sz="1700" dirty="0"/>
              <a:t> </a:t>
            </a:r>
            <a:r>
              <a:rPr lang="en-US" sz="1700" dirty="0" err="1"/>
              <a:t>boshqariladi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</a:t>
            </a:r>
            <a:r>
              <a:rPr lang="en-US" sz="1700" dirty="0" err="1"/>
              <a:t>boshqariladi</a:t>
            </a:r>
            <a:r>
              <a:rPr lang="en-US" sz="1700" dirty="0"/>
              <a:t>.</a:t>
            </a:r>
          </a:p>
          <a:p>
            <a:endParaRPr lang="en-US" sz="1700" dirty="0"/>
          </a:p>
          <a:p>
            <a:pPr algn="just"/>
            <a:r>
              <a:rPr lang="en-US" sz="1700" dirty="0" err="1"/>
              <a:t>Shunday</a:t>
            </a:r>
            <a:r>
              <a:rPr lang="en-US" sz="1700" dirty="0"/>
              <a:t> </a:t>
            </a:r>
            <a:r>
              <a:rPr lang="en-US" sz="1700" dirty="0" err="1"/>
              <a:t>qilib</a:t>
            </a:r>
            <a:r>
              <a:rPr lang="en-US" sz="1700" dirty="0"/>
              <a:t>, </a:t>
            </a:r>
            <a:r>
              <a:rPr lang="en-US" sz="1700" dirty="0" err="1"/>
              <a:t>mexatronika</a:t>
            </a:r>
            <a:r>
              <a:rPr lang="en-US" sz="1700" dirty="0"/>
              <a:t> </a:t>
            </a:r>
            <a:r>
              <a:rPr lang="en-US" sz="1700" dirty="0" err="1"/>
              <a:t>tizimlarining</a:t>
            </a:r>
            <a:r>
              <a:rPr lang="en-US" sz="1700" dirty="0"/>
              <a:t> </a:t>
            </a:r>
            <a:r>
              <a:rPr lang="en-US" sz="1700" dirty="0" err="1"/>
              <a:t>asosiy</a:t>
            </a:r>
            <a:r>
              <a:rPr lang="en-US" sz="1700" dirty="0"/>
              <a:t> </a:t>
            </a:r>
            <a:r>
              <a:rPr lang="en-US" sz="1700" dirty="0" err="1"/>
              <a:t>xarakteristikalari</a:t>
            </a:r>
            <a:r>
              <a:rPr lang="en-US" sz="1700" dirty="0"/>
              <a:t> </a:t>
            </a:r>
            <a:r>
              <a:rPr lang="en-US" sz="1700" dirty="0" err="1"/>
              <a:t>komponentlar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</a:t>
            </a:r>
            <a:r>
              <a:rPr lang="en-US" sz="1700" dirty="0" err="1"/>
              <a:t>umumiy</a:t>
            </a:r>
            <a:r>
              <a:rPr lang="en-US" sz="1700" dirty="0"/>
              <a:t> </a:t>
            </a:r>
            <a:r>
              <a:rPr lang="en-US" sz="1700" dirty="0" err="1"/>
              <a:t>tizimning</a:t>
            </a:r>
            <a:r>
              <a:rPr lang="en-US" sz="1700" dirty="0"/>
              <a:t> </a:t>
            </a:r>
            <a:r>
              <a:rPr lang="en-US" sz="1700" dirty="0" err="1"/>
              <a:t>dizayni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</a:t>
            </a:r>
            <a:r>
              <a:rPr lang="en-US" sz="1700" dirty="0" err="1"/>
              <a:t>ishlashini</a:t>
            </a:r>
            <a:r>
              <a:rPr lang="en-US" sz="1700" dirty="0"/>
              <a:t> </a:t>
            </a:r>
            <a:r>
              <a:rPr lang="en-US" sz="1700" dirty="0" err="1"/>
              <a:t>tavsiflovchi</a:t>
            </a:r>
            <a:r>
              <a:rPr lang="en-US" sz="1700" dirty="0"/>
              <a:t> </a:t>
            </a:r>
            <a:r>
              <a:rPr lang="en-US" sz="1700" dirty="0" err="1"/>
              <a:t>ko'plab</a:t>
            </a:r>
            <a:r>
              <a:rPr lang="en-US" sz="1700" dirty="0"/>
              <a:t> </a:t>
            </a:r>
            <a:r>
              <a:rPr lang="en-US" sz="1700" dirty="0" err="1"/>
              <a:t>fanlarning</a:t>
            </a:r>
            <a:r>
              <a:rPr lang="en-US" sz="1700" dirty="0"/>
              <a:t> </a:t>
            </a:r>
            <a:r>
              <a:rPr lang="en-US" sz="1700" dirty="0" err="1"/>
              <a:t>bir</a:t>
            </a:r>
            <a:r>
              <a:rPr lang="en-US" sz="1700" dirty="0"/>
              <a:t> </a:t>
            </a:r>
            <a:r>
              <a:rPr lang="en-US" sz="1700" dirty="0" err="1"/>
              <a:t>nechta</a:t>
            </a:r>
            <a:r>
              <a:rPr lang="en-US" sz="1700" dirty="0"/>
              <a:t> </a:t>
            </a:r>
            <a:r>
              <a:rPr lang="en-US" sz="1700" dirty="0" err="1"/>
              <a:t>aspektlarining</a:t>
            </a:r>
            <a:r>
              <a:rPr lang="en-US" sz="1700" dirty="0"/>
              <a:t> </a:t>
            </a:r>
            <a:r>
              <a:rPr lang="en-US" sz="1700" dirty="0" err="1"/>
              <a:t>integratsiyasi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</a:t>
            </a:r>
            <a:r>
              <a:rPr lang="en-US" sz="1700" dirty="0" err="1"/>
              <a:t>bir-birini</a:t>
            </a:r>
            <a:r>
              <a:rPr lang="en-US" sz="1700" dirty="0"/>
              <a:t> </a:t>
            </a:r>
            <a:r>
              <a:rPr lang="en-US" sz="1700" dirty="0" err="1"/>
              <a:t>to'ldirishidir</a:t>
            </a:r>
            <a:r>
              <a:rPr lang="en-US" sz="1700" dirty="0"/>
              <a:t>. </a:t>
            </a:r>
            <a:r>
              <a:rPr lang="en-US" sz="1700" dirty="0" err="1"/>
              <a:t>Bundan</a:t>
            </a:r>
            <a:r>
              <a:rPr lang="en-US" sz="1700" dirty="0"/>
              <a:t> </a:t>
            </a:r>
            <a:r>
              <a:rPr lang="en-US" sz="1700" dirty="0" err="1"/>
              <a:t>tashqari</a:t>
            </a:r>
            <a:r>
              <a:rPr lang="en-US" sz="1700" dirty="0"/>
              <a:t>, </a:t>
            </a:r>
            <a:r>
              <a:rPr lang="en-US" sz="1700" dirty="0" err="1"/>
              <a:t>mexatronik</a:t>
            </a:r>
            <a:r>
              <a:rPr lang="en-US" sz="1700" dirty="0"/>
              <a:t> </a:t>
            </a:r>
            <a:r>
              <a:rPr lang="en-US" sz="1700" dirty="0" err="1"/>
              <a:t>tizimning</a:t>
            </a:r>
            <a:r>
              <a:rPr lang="en-US" sz="1700" dirty="0"/>
              <a:t> </a:t>
            </a:r>
            <a:r>
              <a:rPr lang="en-US" sz="1700" dirty="0" err="1"/>
              <a:t>to'g'ri</a:t>
            </a:r>
            <a:r>
              <a:rPr lang="en-US" sz="1700" dirty="0"/>
              <a:t> </a:t>
            </a:r>
            <a:r>
              <a:rPr lang="en-US" sz="1700" dirty="0" err="1"/>
              <a:t>ishlashi</a:t>
            </a:r>
            <a:r>
              <a:rPr lang="en-US" sz="1700" dirty="0"/>
              <a:t> </a:t>
            </a:r>
            <a:r>
              <a:rPr lang="en-US" sz="1700" dirty="0" err="1"/>
              <a:t>uchun</a:t>
            </a:r>
            <a:r>
              <a:rPr lang="en-US" sz="1700" dirty="0"/>
              <a:t> </a:t>
            </a:r>
            <a:r>
              <a:rPr lang="en-US" sz="1700" dirty="0" err="1"/>
              <a:t>muhandislik</a:t>
            </a:r>
            <a:r>
              <a:rPr lang="en-US" sz="1700" dirty="0"/>
              <a:t> </a:t>
            </a:r>
            <a:r>
              <a:rPr lang="en-US" sz="1700" dirty="0" err="1"/>
              <a:t>masalalari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</a:t>
            </a:r>
            <a:r>
              <a:rPr lang="en-US" sz="1700" dirty="0" err="1"/>
              <a:t>inson</a:t>
            </a:r>
            <a:r>
              <a:rPr lang="en-US" sz="1700" dirty="0"/>
              <a:t> </a:t>
            </a:r>
            <a:r>
              <a:rPr lang="en-US" sz="1700" dirty="0" err="1"/>
              <a:t>tizimi</a:t>
            </a:r>
            <a:r>
              <a:rPr lang="en-US" sz="1700" dirty="0"/>
              <a:t> </a:t>
            </a:r>
            <a:r>
              <a:rPr lang="en-US" sz="1700" dirty="0" err="1"/>
              <a:t>aspektlari</a:t>
            </a:r>
            <a:r>
              <a:rPr lang="en-US" sz="1700" dirty="0"/>
              <a:t> </a:t>
            </a:r>
            <a:r>
              <a:rPr lang="en-US" sz="1700" dirty="0" err="1"/>
              <a:t>tizimda</a:t>
            </a:r>
            <a:r>
              <a:rPr lang="en-US" sz="1700" dirty="0"/>
              <a:t> </a:t>
            </a:r>
            <a:r>
              <a:rPr lang="en-US" sz="1700" dirty="0" err="1"/>
              <a:t>ishlaydigan</a:t>
            </a:r>
            <a:r>
              <a:rPr lang="en-US" sz="1700" dirty="0"/>
              <a:t> </a:t>
            </a:r>
            <a:r>
              <a:rPr lang="en-US" sz="1700" dirty="0" err="1"/>
              <a:t>muhitning</a:t>
            </a:r>
            <a:r>
              <a:rPr lang="en-US" sz="1700" dirty="0"/>
              <a:t> </a:t>
            </a:r>
            <a:r>
              <a:rPr lang="en-US" sz="1700" dirty="0" err="1"/>
              <a:t>xususiyatlari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</a:t>
            </a:r>
            <a:r>
              <a:rPr lang="en-US" sz="1700" dirty="0" err="1"/>
              <a:t>cheklovlari</a:t>
            </a:r>
            <a:r>
              <a:rPr lang="en-US" sz="1700" dirty="0"/>
              <a:t>, </a:t>
            </a:r>
            <a:r>
              <a:rPr lang="en-US" sz="1700" dirty="0" err="1"/>
              <a:t>uni</a:t>
            </a:r>
            <a:r>
              <a:rPr lang="en-US" sz="1700" dirty="0"/>
              <a:t> </a:t>
            </a:r>
            <a:r>
              <a:rPr lang="en-US" sz="1700" dirty="0" err="1"/>
              <a:t>ishlab</a:t>
            </a:r>
            <a:r>
              <a:rPr lang="en-US" sz="1700" dirty="0"/>
              <a:t> </a:t>
            </a:r>
            <a:r>
              <a:rPr lang="en-US" sz="1700" dirty="0" err="1"/>
              <a:t>chiqish</a:t>
            </a:r>
            <a:r>
              <a:rPr lang="en-US" sz="1700" dirty="0"/>
              <a:t> </a:t>
            </a:r>
            <a:r>
              <a:rPr lang="en-US" sz="1700" dirty="0" err="1"/>
              <a:t>dizayni</a:t>
            </a:r>
            <a:r>
              <a:rPr lang="en-US" sz="1700" dirty="0"/>
              <a:t>, u </a:t>
            </a:r>
            <a:r>
              <a:rPr lang="en-US" sz="1700" dirty="0" err="1"/>
              <a:t>orqali</a:t>
            </a:r>
            <a:r>
              <a:rPr lang="en-US" sz="1700" dirty="0"/>
              <a:t> </a:t>
            </a:r>
            <a:r>
              <a:rPr lang="en-US" sz="1700" dirty="0" err="1"/>
              <a:t>ishlash</a:t>
            </a:r>
            <a:r>
              <a:rPr lang="en-US" sz="1700" dirty="0"/>
              <a:t> </a:t>
            </a:r>
            <a:r>
              <a:rPr lang="en-US" sz="1700" dirty="0" err="1"/>
              <a:t>samaradorligini</a:t>
            </a:r>
            <a:r>
              <a:rPr lang="en-US" sz="1700" dirty="0"/>
              <a:t> </a:t>
            </a:r>
            <a:r>
              <a:rPr lang="en-US" sz="1700" dirty="0" err="1"/>
              <a:t>ko'rib</a:t>
            </a:r>
            <a:r>
              <a:rPr lang="en-US" sz="1700" dirty="0"/>
              <a:t> </a:t>
            </a:r>
            <a:r>
              <a:rPr lang="en-US" sz="1700" dirty="0" err="1"/>
              <a:t>chiqish</a:t>
            </a:r>
            <a:r>
              <a:rPr lang="en-US" sz="1700" dirty="0"/>
              <a:t> </a:t>
            </a:r>
            <a:r>
              <a:rPr lang="en-US" sz="1700" dirty="0" err="1"/>
              <a:t>sifatida</a:t>
            </a:r>
            <a:r>
              <a:rPr lang="en-US" sz="1700" dirty="0"/>
              <a:t> </a:t>
            </a:r>
            <a:r>
              <a:rPr lang="en-US" sz="1700" dirty="0" err="1"/>
              <a:t>ko'rib</a:t>
            </a:r>
            <a:r>
              <a:rPr lang="en-US" sz="1700" dirty="0"/>
              <a:t> </a:t>
            </a:r>
            <a:r>
              <a:rPr lang="en-US" sz="1700" dirty="0" err="1"/>
              <a:t>chiqilishi</a:t>
            </a:r>
            <a:r>
              <a:rPr lang="en-US" sz="1700" dirty="0"/>
              <a:t> </a:t>
            </a:r>
            <a:r>
              <a:rPr lang="en-US" sz="1700" dirty="0" err="1"/>
              <a:t>kerak</a:t>
            </a:r>
            <a:r>
              <a:rPr lang="en-US" sz="1700" dirty="0"/>
              <a:t>. </a:t>
            </a:r>
            <a:r>
              <a:rPr lang="en-US" sz="1700" dirty="0" err="1"/>
              <a:t>vazifani</a:t>
            </a:r>
            <a:r>
              <a:rPr lang="en-US" sz="1700" dirty="0"/>
              <a:t> </a:t>
            </a:r>
            <a:r>
              <a:rPr lang="en-US" sz="1700" dirty="0" err="1"/>
              <a:t>bajarish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u </a:t>
            </a:r>
            <a:r>
              <a:rPr lang="en-US" sz="1700" dirty="0" err="1"/>
              <a:t>qurilgan</a:t>
            </a:r>
            <a:r>
              <a:rPr lang="en-US" sz="1700" dirty="0"/>
              <a:t> </a:t>
            </a:r>
            <a:r>
              <a:rPr lang="en-US" sz="1700" dirty="0" err="1"/>
              <a:t>ishlab</a:t>
            </a:r>
            <a:r>
              <a:rPr lang="en-US" sz="1700" dirty="0"/>
              <a:t> </a:t>
            </a:r>
            <a:r>
              <a:rPr lang="en-US" sz="1700" dirty="0" err="1"/>
              <a:t>chiqarish</a:t>
            </a:r>
            <a:r>
              <a:rPr lang="en-US" sz="1700" dirty="0"/>
              <a:t>.</a:t>
            </a:r>
          </a:p>
          <a:p>
            <a:endParaRPr lang="en-US" sz="1700" dirty="0"/>
          </a:p>
          <a:p>
            <a:pPr algn="just"/>
            <a:r>
              <a:rPr lang="en-US" sz="1700" dirty="0" err="1"/>
              <a:t>Shunday</a:t>
            </a:r>
            <a:r>
              <a:rPr lang="en-US" sz="1700" dirty="0"/>
              <a:t> </a:t>
            </a:r>
            <a:r>
              <a:rPr lang="en-US" sz="1700" dirty="0" err="1"/>
              <a:t>qilib</a:t>
            </a:r>
            <a:r>
              <a:rPr lang="en-US" sz="1700" dirty="0"/>
              <a:t>, </a:t>
            </a:r>
            <a:r>
              <a:rPr lang="en-US" sz="1700" dirty="0" err="1"/>
              <a:t>mexatronikani</a:t>
            </a:r>
            <a:r>
              <a:rPr lang="en-US" sz="1700" dirty="0"/>
              <a:t> </a:t>
            </a:r>
            <a:r>
              <a:rPr lang="en-US" sz="1700" dirty="0" err="1"/>
              <a:t>sarhisob</a:t>
            </a:r>
            <a:r>
              <a:rPr lang="en-US" sz="1700" dirty="0"/>
              <a:t> </a:t>
            </a:r>
            <a:r>
              <a:rPr lang="en-US" sz="1700" dirty="0" err="1"/>
              <a:t>qilish</a:t>
            </a:r>
            <a:r>
              <a:rPr lang="en-US" sz="1700" dirty="0"/>
              <a:t> - </a:t>
            </a:r>
            <a:r>
              <a:rPr lang="en-US" sz="1700" dirty="0" err="1"/>
              <a:t>bu</a:t>
            </a:r>
            <a:r>
              <a:rPr lang="en-US" sz="1700" dirty="0"/>
              <a:t> </a:t>
            </a:r>
            <a:r>
              <a:rPr lang="en-US" sz="1700" dirty="0" err="1"/>
              <a:t>dizayn</a:t>
            </a:r>
            <a:r>
              <a:rPr lang="en-US" sz="1700" dirty="0"/>
              <a:t> </a:t>
            </a:r>
            <a:r>
              <a:rPr lang="en-US" sz="1700" dirty="0" err="1"/>
              <a:t>va</a:t>
            </a:r>
            <a:r>
              <a:rPr lang="en-US" sz="1700" dirty="0"/>
              <a:t> </a:t>
            </a:r>
            <a:r>
              <a:rPr lang="en-US" sz="1700" dirty="0" err="1"/>
              <a:t>ekspluatatsiyada</a:t>
            </a:r>
            <a:r>
              <a:rPr lang="en-US" sz="1700" dirty="0"/>
              <a:t> </a:t>
            </a:r>
            <a:r>
              <a:rPr lang="en-US" sz="1700" dirty="0" err="1"/>
              <a:t>har</a:t>
            </a:r>
            <a:r>
              <a:rPr lang="en-US" sz="1700" dirty="0"/>
              <a:t> </a:t>
            </a:r>
            <a:r>
              <a:rPr lang="en-US" sz="1700" dirty="0" err="1"/>
              <a:t>xil</a:t>
            </a:r>
            <a:r>
              <a:rPr lang="en-US" sz="1700" dirty="0"/>
              <a:t> </a:t>
            </a:r>
            <a:r>
              <a:rPr lang="en-US" sz="1700" dirty="0" err="1"/>
              <a:t>tabiatga</a:t>
            </a:r>
            <a:r>
              <a:rPr lang="en-US" sz="1700" dirty="0"/>
              <a:t> </a:t>
            </a:r>
            <a:r>
              <a:rPr lang="en-US" sz="1700" dirty="0" err="1"/>
              <a:t>ega</a:t>
            </a:r>
            <a:r>
              <a:rPr lang="en-US" sz="1700" dirty="0"/>
              <a:t> </a:t>
            </a:r>
            <a:r>
              <a:rPr lang="en-US" sz="1700" dirty="0" err="1"/>
              <a:t>qismlarning</a:t>
            </a:r>
            <a:r>
              <a:rPr lang="en-US" sz="1700" dirty="0"/>
              <a:t> </a:t>
            </a:r>
            <a:r>
              <a:rPr lang="en-US" sz="1700" dirty="0" err="1"/>
              <a:t>kombinatsiyasi</a:t>
            </a:r>
            <a:r>
              <a:rPr lang="en-US" sz="1700" dirty="0"/>
              <a:t> </a:t>
            </a:r>
            <a:r>
              <a:rPr lang="en-US" sz="1700" dirty="0" err="1"/>
              <a:t>sifatida</a:t>
            </a:r>
            <a:r>
              <a:rPr lang="en-US" sz="1700" dirty="0"/>
              <a:t> </a:t>
            </a:r>
            <a:r>
              <a:rPr lang="en-US" sz="1700" dirty="0" err="1"/>
              <a:t>tobora</a:t>
            </a:r>
            <a:r>
              <a:rPr lang="en-US" sz="1700" dirty="0"/>
              <a:t> </a:t>
            </a:r>
            <a:r>
              <a:rPr lang="en-US" sz="1700" dirty="0" err="1"/>
              <a:t>ko'proq</a:t>
            </a:r>
            <a:r>
              <a:rPr lang="en-US" sz="1700" dirty="0"/>
              <a:t> </a:t>
            </a:r>
            <a:r>
              <a:rPr lang="en-US" sz="1700" dirty="0" err="1"/>
              <a:t>o'ylab</a:t>
            </a:r>
            <a:r>
              <a:rPr lang="en-US" sz="1700" dirty="0"/>
              <a:t> </a:t>
            </a:r>
            <a:r>
              <a:rPr lang="en-US" sz="1700" dirty="0" err="1"/>
              <a:t>topilgan</a:t>
            </a:r>
            <a:r>
              <a:rPr lang="en-US" sz="1700" dirty="0"/>
              <a:t> </a:t>
            </a:r>
            <a:r>
              <a:rPr lang="en-US" sz="1700" dirty="0" err="1"/>
              <a:t>zamonaviy</a:t>
            </a:r>
            <a:r>
              <a:rPr lang="en-US" sz="1700" dirty="0"/>
              <a:t> </a:t>
            </a:r>
            <a:r>
              <a:rPr lang="en-US" sz="1700" dirty="0" err="1"/>
              <a:t>integratsiyalashgan</a:t>
            </a:r>
            <a:r>
              <a:rPr lang="en-US" sz="1700" dirty="0"/>
              <a:t> </a:t>
            </a:r>
            <a:r>
              <a:rPr lang="en-US" sz="1700" dirty="0" err="1"/>
              <a:t>tizimlar</a:t>
            </a:r>
            <a:r>
              <a:rPr lang="en-US" sz="1700" dirty="0"/>
              <a:t> </a:t>
            </a:r>
            <a:r>
              <a:rPr lang="en-US" sz="1700" dirty="0" err="1"/>
              <a:t>uchun</a:t>
            </a:r>
            <a:r>
              <a:rPr lang="en-US" sz="1700" dirty="0"/>
              <a:t> </a:t>
            </a:r>
            <a:r>
              <a:rPr lang="en-US" sz="1700" dirty="0" err="1"/>
              <a:t>zamonaviy</a:t>
            </a:r>
            <a:r>
              <a:rPr lang="en-US" sz="1700" dirty="0"/>
              <a:t> </a:t>
            </a:r>
            <a:r>
              <a:rPr lang="en-US" sz="1700" dirty="0" err="1"/>
              <a:t>muhandislik</a:t>
            </a:r>
            <a:r>
              <a:rPr lang="en-US" sz="1700" dirty="0"/>
              <a:t> </a:t>
            </a:r>
            <a:r>
              <a:rPr lang="en-US" sz="1700" dirty="0" err="1"/>
              <a:t>ko'p</a:t>
            </a:r>
            <a:r>
              <a:rPr lang="en-US" sz="1700" dirty="0"/>
              <a:t> </a:t>
            </a:r>
            <a:r>
              <a:rPr lang="en-US" sz="1700" dirty="0" err="1"/>
              <a:t>tarmoqli</a:t>
            </a:r>
            <a:r>
              <a:rPr lang="en-US" sz="1700" dirty="0"/>
              <a:t> </a:t>
            </a:r>
            <a:r>
              <a:rPr lang="en-US" sz="1700" dirty="0" err="1"/>
              <a:t>qarashlari</a:t>
            </a:r>
            <a:r>
              <a:rPr lang="en-US" sz="17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0521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pPr lvl="1"/>
            <a:r>
              <a:rPr lang="en-US" sz="3200" dirty="0" err="1"/>
              <a:t>Texnik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dasturiy</a:t>
            </a:r>
            <a:r>
              <a:rPr lang="en-US" sz="3200" dirty="0"/>
              <a:t> </a:t>
            </a:r>
            <a:r>
              <a:rPr lang="en-US" sz="3200" dirty="0" err="1"/>
              <a:t>ta’minot</a:t>
            </a:r>
            <a:r>
              <a:rPr lang="en-US" sz="3200" dirty="0"/>
              <a:t> </a:t>
            </a:r>
            <a:r>
              <a:rPr lang="en-US" sz="3200" dirty="0" err="1"/>
              <a:t>integratsiyasi</a:t>
            </a:r>
            <a:endParaRPr lang="en-US" sz="3200" dirty="0"/>
          </a:p>
        </p:txBody>
      </p:sp>
      <p:cxnSp>
        <p:nvCxnSpPr>
          <p:cNvPr id="8" name="Elbow Connector 7"/>
          <p:cNvCxnSpPr/>
          <p:nvPr/>
        </p:nvCxnSpPr>
        <p:spPr>
          <a:xfrm>
            <a:off x="8285828" y="4772762"/>
            <a:ext cx="646827" cy="6774"/>
          </a:xfrm>
          <a:prstGeom prst="bentConnector3">
            <a:avLst/>
          </a:prstGeom>
          <a:noFill/>
          <a:ln w="0">
            <a:solidFill>
              <a:srgbClr val="000000"/>
            </a:solidFill>
            <a:prstDash val="solid"/>
            <a:tailEnd type="arrow"/>
          </a:ln>
        </p:spPr>
      </p:cxnSp>
      <p:grpSp>
        <p:nvGrpSpPr>
          <p:cNvPr id="9" name="Group 8"/>
          <p:cNvGrpSpPr/>
          <p:nvPr/>
        </p:nvGrpSpPr>
        <p:grpSpPr>
          <a:xfrm>
            <a:off x="76200" y="2921871"/>
            <a:ext cx="8458200" cy="3402730"/>
            <a:chOff x="551160" y="2883240"/>
            <a:chExt cx="8991359" cy="3616921"/>
          </a:xfrm>
        </p:grpSpPr>
        <p:sp>
          <p:nvSpPr>
            <p:cNvPr id="10" name="TextBox 9"/>
            <p:cNvSpPr txBox="1"/>
            <p:nvPr/>
          </p:nvSpPr>
          <p:spPr>
            <a:xfrm>
              <a:off x="551160" y="2883240"/>
              <a:ext cx="3585239" cy="1152516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450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400" b="1" i="0" u="none" strike="noStrike" dirty="0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Apparat;</a:t>
              </a:r>
              <a:endParaRPr lang="en-GB" sz="2400" b="1" i="0" u="none" strike="noStrike" dirty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b="1" dirty="0" err="1" smtClean="0">
                  <a:latin typeface="Arial" pitchFamily="34"/>
                  <a:ea typeface="MS Gothic" pitchFamily="2"/>
                  <a:cs typeface="Tahoma" pitchFamily="2"/>
                </a:rPr>
                <a:t>Dastur</a:t>
              </a:r>
              <a:r>
                <a:rPr lang="en-GB" sz="2400" b="1" i="0" u="none" strike="noStrike" dirty="0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;</a:t>
              </a:r>
              <a:endParaRPr lang="en-GB" sz="2400" b="1" i="0" u="none" strike="noStrike" dirty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400" b="1" i="0" u="none" strike="noStrike" dirty="0" err="1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Axborot</a:t>
              </a:r>
              <a:r>
                <a:rPr lang="en-GB" sz="2400" b="1" i="0" u="none" strike="noStrike" dirty="0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 </a:t>
              </a:r>
              <a:r>
                <a:rPr lang="en-GB" sz="2400" b="1" i="0" u="none" strike="noStrike" dirty="0" err="1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qayta</a:t>
              </a:r>
              <a:r>
                <a:rPr lang="en-GB" sz="2400" b="1" i="0" u="none" strike="noStrike" dirty="0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 </a:t>
              </a:r>
              <a:r>
                <a:rPr lang="en-GB" sz="2400" b="1" i="0" u="none" strike="noStrike" dirty="0" err="1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ishlash</a:t>
              </a:r>
              <a:endParaRPr lang="en-GB" sz="2400" b="1" i="0" u="none" strike="noStrike" dirty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>
              <a:off x="2343600" y="2883240"/>
              <a:ext cx="0" cy="0"/>
            </a:xfrm>
            <a:prstGeom prst="straightConnector1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</p:cxnSp>
        <p:sp>
          <p:nvSpPr>
            <p:cNvPr id="12" name="TextBox 11"/>
            <p:cNvSpPr txBox="1"/>
            <p:nvPr/>
          </p:nvSpPr>
          <p:spPr>
            <a:xfrm>
              <a:off x="1442519" y="4753800"/>
              <a:ext cx="1823399" cy="64944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154800" rIns="90000" bIns="45000" compatLnSpc="0">
              <a:no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400" b="1" i="0" u="none" strike="noStrike" dirty="0" err="1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Komputer</a:t>
              </a:r>
              <a:endParaRPr lang="en-GB" sz="2400" b="1" i="0" u="none" strike="noStrike" dirty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700439" y="4753800"/>
              <a:ext cx="1647000" cy="64944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154800" rIns="90000" bIns="45000" compatLnSpc="0">
              <a:no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000" b="1" i="0" u="none" strike="noStrike" dirty="0" err="1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Aktuatorlar</a:t>
              </a:r>
              <a:endParaRPr lang="en-GB" sz="2000" b="1" i="0" u="none" strike="noStrike" dirty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816160" y="4753080"/>
              <a:ext cx="1487879" cy="64944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154800" rIns="90000" bIns="45000" compatLnSpc="0">
              <a:no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400" b="1" i="0" u="none" strike="noStrike" dirty="0" err="1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Protses</a:t>
              </a:r>
              <a:endParaRPr lang="en-GB" sz="2400" b="1" i="0" u="none" strike="noStrike" dirty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790399" y="4753080"/>
              <a:ext cx="1487879" cy="64944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lIns="90000" tIns="154800" rIns="90000" bIns="45000" compatLnSpc="0">
              <a:no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000" b="1" i="0" u="none" strike="noStrike" dirty="0" err="1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Sensorlar</a:t>
              </a:r>
              <a:endParaRPr lang="en-GB" sz="2000" b="1" i="0" u="none" strike="noStrike" dirty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</p:txBody>
        </p:sp>
        <p:cxnSp>
          <p:nvCxnSpPr>
            <p:cNvPr id="21" name="Elbow Connector 20"/>
            <p:cNvCxnSpPr>
              <a:stCxn id="12" idx="3"/>
              <a:endCxn id="13" idx="1"/>
            </p:cNvCxnSpPr>
            <p:nvPr/>
          </p:nvCxnSpPr>
          <p:spPr>
            <a:xfrm>
              <a:off x="3265918" y="5078520"/>
              <a:ext cx="434522" cy="12700"/>
            </a:xfrm>
            <a:prstGeom prst="bentConnector3">
              <a:avLst/>
            </a:prstGeom>
            <a:noFill/>
            <a:ln w="0">
              <a:solidFill>
                <a:srgbClr val="000000"/>
              </a:solidFill>
              <a:prstDash val="solid"/>
              <a:tailEnd type="arrow"/>
            </a:ln>
          </p:spPr>
        </p:cxnSp>
        <p:cxnSp>
          <p:nvCxnSpPr>
            <p:cNvPr id="22" name="Elbow Connector 21"/>
            <p:cNvCxnSpPr>
              <a:stCxn id="13" idx="3"/>
              <a:endCxn id="14" idx="1"/>
            </p:cNvCxnSpPr>
            <p:nvPr/>
          </p:nvCxnSpPr>
          <p:spPr>
            <a:xfrm flipV="1">
              <a:off x="5347439" y="5077800"/>
              <a:ext cx="468720" cy="720"/>
            </a:xfrm>
            <a:prstGeom prst="bentConnector3">
              <a:avLst/>
            </a:prstGeom>
            <a:noFill/>
            <a:ln w="0">
              <a:solidFill>
                <a:srgbClr val="000000"/>
              </a:solidFill>
              <a:prstDash val="solid"/>
              <a:tailEnd type="arrow"/>
            </a:ln>
          </p:spPr>
        </p:cxnSp>
        <p:cxnSp>
          <p:nvCxnSpPr>
            <p:cNvPr id="23" name="Elbow Connector 22"/>
            <p:cNvCxnSpPr>
              <a:stCxn id="14" idx="3"/>
              <a:endCxn id="20" idx="1"/>
            </p:cNvCxnSpPr>
            <p:nvPr/>
          </p:nvCxnSpPr>
          <p:spPr>
            <a:xfrm>
              <a:off x="7304039" y="5077800"/>
              <a:ext cx="486360" cy="12700"/>
            </a:xfrm>
            <a:prstGeom prst="bentConnector3">
              <a:avLst/>
            </a:prstGeom>
            <a:noFill/>
            <a:ln w="0">
              <a:solidFill>
                <a:srgbClr val="000000"/>
              </a:solidFill>
              <a:prstDash val="solid"/>
              <a:tailEnd type="arrow"/>
            </a:ln>
          </p:spPr>
        </p:cxnSp>
        <p:cxnSp>
          <p:nvCxnSpPr>
            <p:cNvPr id="24" name="Elbow Connector 23"/>
            <p:cNvCxnSpPr/>
            <p:nvPr/>
          </p:nvCxnSpPr>
          <p:spPr>
            <a:xfrm>
              <a:off x="9542519" y="4850640"/>
              <a:ext cx="0" cy="1649520"/>
            </a:xfrm>
            <a:prstGeom prst="bentConnector3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</p:cxnSp>
        <p:cxnSp>
          <p:nvCxnSpPr>
            <p:cNvPr id="25" name="Elbow Connector 24"/>
            <p:cNvCxnSpPr/>
            <p:nvPr/>
          </p:nvCxnSpPr>
          <p:spPr>
            <a:xfrm flipH="1">
              <a:off x="793800" y="6500160"/>
              <a:ext cx="8748719" cy="0"/>
            </a:xfrm>
            <a:prstGeom prst="bentConnector3">
              <a:avLst/>
            </a:prstGeom>
            <a:noFill/>
            <a:ln w="0">
              <a:solidFill>
                <a:srgbClr val="000000"/>
              </a:solidFill>
              <a:prstDash val="solid"/>
            </a:ln>
          </p:spPr>
        </p:cxnSp>
        <p:cxnSp>
          <p:nvCxnSpPr>
            <p:cNvPr id="26" name="Elbow Connector 25"/>
            <p:cNvCxnSpPr>
              <a:endCxn id="12" idx="1"/>
            </p:cNvCxnSpPr>
            <p:nvPr/>
          </p:nvCxnSpPr>
          <p:spPr>
            <a:xfrm rot="5400000" flipH="1" flipV="1">
              <a:off x="407340" y="5464981"/>
              <a:ext cx="1421640" cy="648719"/>
            </a:xfrm>
            <a:prstGeom prst="bentConnector2">
              <a:avLst/>
            </a:prstGeom>
            <a:noFill/>
            <a:ln w="0">
              <a:solidFill>
                <a:srgbClr val="000000"/>
              </a:solidFill>
              <a:prstDash val="solid"/>
              <a:tailEnd type="arrow"/>
            </a:ln>
          </p:spPr>
        </p:cxnSp>
        <p:sp>
          <p:nvSpPr>
            <p:cNvPr id="27" name="TextBox 26"/>
            <p:cNvSpPr txBox="1"/>
            <p:nvPr/>
          </p:nvSpPr>
          <p:spPr>
            <a:xfrm>
              <a:off x="5347440" y="2883240"/>
              <a:ext cx="2442960" cy="945861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olid"/>
            </a:ln>
            <a:effectLst>
              <a:outerShdw dist="152735" dir="2700000" algn="tl">
                <a:srgbClr val="808080"/>
              </a:outerShdw>
            </a:effectLst>
          </p:spPr>
          <p:txBody>
            <a:bodyPr vert="horz" wrap="square" lIns="90000" tIns="190800" rIns="90000" bIns="45000" compatLnSpc="0">
              <a:spAutoFit/>
            </a:bodyPr>
            <a:lstStyle/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sz="2400" b="1" i="0" u="none" strike="noStrike" dirty="0" err="1" smtClean="0">
                  <a:ln>
                    <a:noFill/>
                  </a:ln>
                  <a:latin typeface="Arial" pitchFamily="34"/>
                  <a:ea typeface="MS Gothic" pitchFamily="2"/>
                  <a:cs typeface="Tahoma" pitchFamily="2"/>
                </a:rPr>
                <a:t>Jarayon</a:t>
              </a:r>
              <a:endParaRPr lang="en-GB" sz="2400" b="1" i="0" u="none" strike="noStrike" dirty="0" smtClean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  <a:p>
              <a:pPr marL="0" marR="0" lvl="0" indent="0" algn="ctr" rtl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</a:pPr>
              <a:r>
                <a:rPr lang="en-GB" b="1" dirty="0" err="1" smtClean="0">
                  <a:latin typeface="Arial" pitchFamily="34"/>
                  <a:ea typeface="MS Gothic" pitchFamily="2"/>
                  <a:cs typeface="Tahoma" pitchFamily="2"/>
                </a:rPr>
                <a:t>Ko’rsatkichlari</a:t>
              </a:r>
              <a:endParaRPr lang="en-GB" sz="2400" b="1" i="0" u="none" strike="noStrike" dirty="0">
                <a:ln>
                  <a:noFill/>
                </a:ln>
                <a:latin typeface="Arial" pitchFamily="34"/>
                <a:ea typeface="MS Gothic" pitchFamily="2"/>
                <a:cs typeface="Tahoma" pitchFamily="2"/>
              </a:endParaRPr>
            </a:p>
          </p:txBody>
        </p:sp>
        <p:cxnSp>
          <p:nvCxnSpPr>
            <p:cNvPr id="28" name="Elbow Connector 27"/>
            <p:cNvCxnSpPr/>
            <p:nvPr/>
          </p:nvCxnSpPr>
          <p:spPr>
            <a:xfrm rot="5400000" flipH="1" flipV="1">
              <a:off x="6160003" y="4286681"/>
              <a:ext cx="923979" cy="8820"/>
            </a:xfrm>
            <a:prstGeom prst="bentConnector3">
              <a:avLst>
                <a:gd name="adj1" fmla="val 50000"/>
              </a:avLst>
            </a:prstGeom>
            <a:noFill/>
            <a:ln w="0">
              <a:solidFill>
                <a:srgbClr val="000000"/>
              </a:solidFill>
              <a:prstDash val="solid"/>
              <a:headEnd type="arrow"/>
              <a:tailEnd type="arrow"/>
            </a:ln>
          </p:spPr>
        </p:cxnSp>
        <p:cxnSp>
          <p:nvCxnSpPr>
            <p:cNvPr id="29" name="Elbow Connector 28"/>
            <p:cNvCxnSpPr>
              <a:stCxn id="12" idx="0"/>
              <a:endCxn id="10" idx="2"/>
            </p:cNvCxnSpPr>
            <p:nvPr/>
          </p:nvCxnSpPr>
          <p:spPr>
            <a:xfrm rot="16200000" flipV="1">
              <a:off x="1989978" y="4389559"/>
              <a:ext cx="718044" cy="10439"/>
            </a:xfrm>
            <a:prstGeom prst="bentConnector3">
              <a:avLst>
                <a:gd name="adj1" fmla="val 50000"/>
              </a:avLst>
            </a:prstGeom>
            <a:noFill/>
            <a:ln w="0">
              <a:solidFill>
                <a:srgbClr val="000000"/>
              </a:solidFill>
              <a:prstDash val="solid"/>
              <a:headEnd type="arrow"/>
              <a:tailEnd type="arrow"/>
            </a:ln>
          </p:spPr>
        </p:cxnSp>
      </p:grpSp>
      <p:sp>
        <p:nvSpPr>
          <p:cNvPr id="30" name="TextBox 29"/>
          <p:cNvSpPr txBox="1"/>
          <p:nvPr/>
        </p:nvSpPr>
        <p:spPr>
          <a:xfrm>
            <a:off x="344160" y="1947115"/>
            <a:ext cx="9277920" cy="62173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>
            <a:spAutoFit/>
          </a:bodyPr>
          <a:lstStyle/>
          <a:p>
            <a:pPr lvl="0" hangingPunct="0">
              <a:spcBef>
                <a:spcPts val="0"/>
              </a:spcBef>
              <a:spcAft>
                <a:spcPts val="0"/>
              </a:spcAft>
            </a:pPr>
            <a:r>
              <a:rPr lang="en-GB" sz="36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Uskuna</a:t>
            </a:r>
            <a:r>
              <a:rPr lang="en-GB" sz="36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va</a:t>
            </a:r>
            <a:r>
              <a:rPr lang="en-GB" sz="36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dasturiy</a:t>
            </a:r>
            <a:r>
              <a:rPr lang="en-GB" sz="36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ta'minot</a:t>
            </a:r>
            <a:r>
              <a:rPr lang="en-GB" sz="3600" b="1" dirty="0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 </a:t>
            </a:r>
            <a:r>
              <a:rPr lang="en-GB" sz="3600" b="1" dirty="0" err="1">
                <a:solidFill>
                  <a:srgbClr val="000080"/>
                </a:solidFill>
                <a:effectLst>
                  <a:outerShdw dist="17961" dir="2700000">
                    <a:scrgbClr r="0" g="0" b="0"/>
                  </a:outerShdw>
                </a:effectLst>
                <a:latin typeface="Times New Roman" pitchFamily="18"/>
                <a:ea typeface="MS Gothic" pitchFamily="2"/>
                <a:cs typeface="Tahoma" pitchFamily="2"/>
              </a:rPr>
              <a:t>integratsiyasi</a:t>
            </a:r>
            <a:endParaRPr lang="en-GB" sz="3600" b="1" i="0" u="none" strike="noStrike" dirty="0">
              <a:ln>
                <a:noFill/>
              </a:ln>
              <a:solidFill>
                <a:srgbClr val="000080"/>
              </a:solidFill>
              <a:effectLst>
                <a:outerShdw dist="17961" dir="2700000">
                  <a:scrgbClr r="0" g="0" b="0"/>
                </a:outerShdw>
              </a:effectLst>
              <a:latin typeface="Times New Roman" pitchFamily="18"/>
              <a:ea typeface="MS Gothic" pitchFamily="2"/>
              <a:cs typeface="Tahoma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198500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pPr lvl="1"/>
            <a:r>
              <a:rPr lang="en-US" sz="3600" dirty="0" err="1" smtClean="0"/>
              <a:t>Mexatronikaning</a:t>
            </a:r>
            <a:r>
              <a:rPr lang="en-US" sz="3600" dirty="0" smtClean="0"/>
              <a:t> </a:t>
            </a:r>
            <a:r>
              <a:rPr lang="en-US" sz="3600" dirty="0" err="1"/>
              <a:t>muhim</a:t>
            </a:r>
            <a:r>
              <a:rPr lang="en-US" sz="3600" dirty="0"/>
              <a:t> </a:t>
            </a:r>
            <a:r>
              <a:rPr lang="en-US" sz="3600" dirty="0" err="1"/>
              <a:t>elementlari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838200" y="2002234"/>
            <a:ext cx="6172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/>
              <a:t>Axborot</a:t>
            </a:r>
            <a:r>
              <a:rPr lang="en-US" dirty="0"/>
              <a:t> </a:t>
            </a:r>
            <a:r>
              <a:rPr lang="en-US" dirty="0" err="1"/>
              <a:t>tizimlari</a:t>
            </a:r>
            <a:endParaRPr lang="en-US" dirty="0"/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dirty="0"/>
              <a:t>-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simulyatsiya</a:t>
            </a:r>
            <a:endParaRPr lang="en-US" dirty="0"/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dirty="0"/>
              <a:t>-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boshqaruv</a:t>
            </a:r>
            <a:endParaRPr lang="en-US" dirty="0"/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dirty="0"/>
              <a:t>- </a:t>
            </a:r>
            <a:r>
              <a:rPr lang="en-US" dirty="0" err="1"/>
              <a:t>Optimallashtirish</a:t>
            </a:r>
            <a:endParaRPr lang="en-US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tizimlar</a:t>
            </a:r>
            <a:endParaRPr lang="en-US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tizimlari</a:t>
            </a:r>
            <a:endParaRPr lang="en-US" dirty="0"/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dirty="0"/>
              <a:t>- DC </a:t>
            </a:r>
            <a:r>
              <a:rPr lang="en-US" dirty="0" err="1"/>
              <a:t>va</a:t>
            </a:r>
            <a:r>
              <a:rPr lang="en-US" dirty="0"/>
              <a:t> AC </a:t>
            </a:r>
            <a:r>
              <a:rPr lang="en-US" dirty="0" err="1"/>
              <a:t>sxemalarini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endParaRPr lang="en-US" dirty="0"/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dirty="0"/>
              <a:t>- </a:t>
            </a:r>
            <a:r>
              <a:rPr lang="en-US" dirty="0" err="1"/>
              <a:t>Quvvat</a:t>
            </a:r>
            <a:endParaRPr lang="en-US" dirty="0"/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dirty="0"/>
              <a:t>- </a:t>
            </a:r>
            <a:r>
              <a:rPr lang="en-US" dirty="0" err="1"/>
              <a:t>yarimo'tkazgichli</a:t>
            </a:r>
            <a:r>
              <a:rPr lang="en-US" dirty="0"/>
              <a:t> </a:t>
            </a:r>
            <a:r>
              <a:rPr lang="en-US" dirty="0" err="1"/>
              <a:t>qurilmalar</a:t>
            </a:r>
            <a:endParaRPr lang="en-US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tizimlari</a:t>
            </a:r>
            <a:endParaRPr lang="en-US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/>
              <a:t>Sensorlar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aktuatorlar</a:t>
            </a:r>
            <a:endParaRPr lang="en-US" dirty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</a:t>
            </a:r>
            <a:r>
              <a:rPr lang="en-US" dirty="0" err="1"/>
              <a:t>interfeys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73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23900" y="1865078"/>
            <a:ext cx="7467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AXBOROT TIZIMLARI</a:t>
            </a:r>
          </a:p>
          <a:p>
            <a:r>
              <a:rPr lang="en-US" dirty="0" smtClean="0"/>
              <a:t>- </a:t>
            </a:r>
            <a:r>
              <a:rPr lang="en-US" dirty="0" err="1"/>
              <a:t>Modellashtirish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simulyatsiya</a:t>
            </a:r>
            <a:endParaRPr lang="en-US" dirty="0"/>
          </a:p>
          <a:p>
            <a:r>
              <a:rPr lang="en-US" dirty="0" err="1"/>
              <a:t>paketlarga</a:t>
            </a:r>
            <a:r>
              <a:rPr lang="en-US" dirty="0"/>
              <a:t> </a:t>
            </a:r>
            <a:r>
              <a:rPr lang="en-US" dirty="0" err="1"/>
              <a:t>misol</a:t>
            </a:r>
            <a:r>
              <a:rPr lang="en-US" dirty="0"/>
              <a:t>: </a:t>
            </a:r>
            <a:r>
              <a:rPr lang="en-US" dirty="0" err="1"/>
              <a:t>Matrixx</a:t>
            </a:r>
            <a:r>
              <a:rPr lang="en-US" dirty="0"/>
              <a:t>, </a:t>
            </a:r>
            <a:r>
              <a:rPr lang="en-US" dirty="0" err="1"/>
              <a:t>Matlab</a:t>
            </a:r>
            <a:r>
              <a:rPr lang="en-US" dirty="0"/>
              <a:t>, </a:t>
            </a:r>
            <a:r>
              <a:rPr lang="en-US" dirty="0" err="1"/>
              <a:t>Labview</a:t>
            </a:r>
            <a:r>
              <a:rPr lang="en-US" dirty="0"/>
              <a:t>, </a:t>
            </a:r>
            <a:r>
              <a:rPr lang="en-US" dirty="0" err="1"/>
              <a:t>VisSim</a:t>
            </a:r>
            <a:r>
              <a:rPr lang="en-US" dirty="0"/>
              <a:t>, Easy5, </a:t>
            </a:r>
            <a:r>
              <a:rPr lang="en-US" dirty="0" err="1"/>
              <a:t>SciLab</a:t>
            </a:r>
            <a:endParaRPr lang="en-US" dirty="0"/>
          </a:p>
          <a:p>
            <a:r>
              <a:rPr lang="en-US" dirty="0"/>
              <a:t>-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boshqaruv</a:t>
            </a:r>
            <a:endParaRPr lang="en-US" dirty="0"/>
          </a:p>
          <a:p>
            <a:r>
              <a:rPr lang="en-US" dirty="0"/>
              <a:t>- </a:t>
            </a:r>
            <a:r>
              <a:rPr lang="en-US" dirty="0" err="1"/>
              <a:t>Optimallashtirish</a:t>
            </a:r>
            <a:endParaRPr lang="en-US" dirty="0"/>
          </a:p>
          <a:p>
            <a:r>
              <a:rPr lang="en-US" dirty="0" err="1"/>
              <a:t>masalan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>: V=V(L,W,H) </a:t>
            </a:r>
            <a:r>
              <a:rPr lang="en-US" dirty="0" err="1"/>
              <a:t>maksimallashtirish</a:t>
            </a:r>
            <a:endParaRPr lang="en-US" dirty="0"/>
          </a:p>
          <a:p>
            <a:r>
              <a:rPr lang="en-US" dirty="0" err="1"/>
              <a:t>Konstriantlar</a:t>
            </a:r>
            <a:r>
              <a:rPr lang="en-US" dirty="0"/>
              <a:t>: </a:t>
            </a:r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munosabatlari</a:t>
            </a:r>
            <a:r>
              <a:rPr lang="en-US" dirty="0"/>
              <a:t>: V=LHW</a:t>
            </a:r>
          </a:p>
          <a:p>
            <a:r>
              <a:rPr lang="en-US" dirty="0" err="1"/>
              <a:t>Resurslar</a:t>
            </a:r>
            <a:r>
              <a:rPr lang="en-US" dirty="0"/>
              <a:t>: L+W+H&lt;=80</a:t>
            </a:r>
          </a:p>
          <a:p>
            <a:r>
              <a:rPr lang="en-US" dirty="0"/>
              <a:t>Yon: 0&lt;L&lt;=40</a:t>
            </a:r>
          </a:p>
          <a:p>
            <a:r>
              <a:rPr lang="en-US" dirty="0"/>
              <a:t>0&lt;W&lt;=30</a:t>
            </a:r>
          </a:p>
          <a:p>
            <a:r>
              <a:rPr lang="en-US" dirty="0"/>
              <a:t>0&lt;H&lt;=20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pPr lvl="1"/>
            <a:r>
              <a:rPr lang="en-US" sz="3600" dirty="0" err="1" smtClean="0"/>
              <a:t>Mexatronikaning</a:t>
            </a:r>
            <a:r>
              <a:rPr lang="en-US" sz="3600" dirty="0" smtClean="0"/>
              <a:t> </a:t>
            </a:r>
            <a:r>
              <a:rPr lang="en-US" sz="3600" dirty="0" err="1"/>
              <a:t>muhim</a:t>
            </a:r>
            <a:r>
              <a:rPr lang="en-US" sz="3600" dirty="0"/>
              <a:t> </a:t>
            </a:r>
            <a:r>
              <a:rPr lang="en-US" sz="3600" dirty="0" err="1"/>
              <a:t>elementlari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845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47800" y="1752600"/>
            <a:ext cx="6781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MEXANIK TIZIMLAR</a:t>
            </a:r>
          </a:p>
          <a:p>
            <a:r>
              <a:rPr lang="en-US" dirty="0" smtClean="0"/>
              <a:t>-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qonunlar</a:t>
            </a:r>
            <a:endParaRPr lang="en-US" dirty="0"/>
          </a:p>
          <a:p>
            <a:r>
              <a:rPr lang="en-US" b="1" dirty="0" smtClean="0"/>
              <a:t>ELEKTR TIZIMLARI</a:t>
            </a:r>
          </a:p>
          <a:p>
            <a:r>
              <a:rPr lang="en-US" dirty="0" smtClean="0"/>
              <a:t>- </a:t>
            </a:r>
            <a:r>
              <a:rPr lang="en-US" dirty="0"/>
              <a:t>DC </a:t>
            </a:r>
            <a:r>
              <a:rPr lang="en-US" dirty="0" err="1"/>
              <a:t>va</a:t>
            </a:r>
            <a:r>
              <a:rPr lang="en-US" dirty="0"/>
              <a:t> AC </a:t>
            </a:r>
            <a:r>
              <a:rPr lang="en-US" dirty="0" err="1"/>
              <a:t>sxemalarini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endParaRPr lang="en-US" dirty="0"/>
          </a:p>
          <a:p>
            <a:r>
              <a:rPr lang="en-US" dirty="0"/>
              <a:t>- </a:t>
            </a:r>
            <a:r>
              <a:rPr lang="en-US" dirty="0" err="1"/>
              <a:t>Quvvat</a:t>
            </a:r>
            <a:endParaRPr lang="en-US" dirty="0"/>
          </a:p>
          <a:p>
            <a:r>
              <a:rPr lang="en-US" dirty="0"/>
              <a:t>- </a:t>
            </a:r>
            <a:r>
              <a:rPr lang="en-US" dirty="0" err="1"/>
              <a:t>yarimo'tkazgichli</a:t>
            </a:r>
            <a:r>
              <a:rPr lang="en-US" dirty="0"/>
              <a:t> </a:t>
            </a:r>
            <a:r>
              <a:rPr lang="en-US" dirty="0" err="1"/>
              <a:t>qurilmalar</a:t>
            </a:r>
            <a:endParaRPr lang="en-US" dirty="0"/>
          </a:p>
          <a:p>
            <a:r>
              <a:rPr lang="en-US" b="1" dirty="0" smtClean="0"/>
              <a:t>KOMPYUTER TIZIMLARI</a:t>
            </a:r>
          </a:p>
          <a:p>
            <a:r>
              <a:rPr lang="en-US" b="1" dirty="0" smtClean="0"/>
              <a:t>SENSORLAR VA AKTUATORLAR</a:t>
            </a:r>
          </a:p>
          <a:p>
            <a:r>
              <a:rPr lang="en-US" b="1" dirty="0" smtClean="0"/>
              <a:t>HAQIQIY VAQTDA INTERFEYS</a:t>
            </a:r>
          </a:p>
          <a:p>
            <a:r>
              <a:rPr lang="en-US" dirty="0" smtClean="0"/>
              <a:t>- </a:t>
            </a:r>
            <a:r>
              <a:rPr lang="en-US" dirty="0"/>
              <a:t>Analog signal</a:t>
            </a:r>
          </a:p>
          <a:p>
            <a:r>
              <a:rPr lang="en-US" dirty="0"/>
              <a:t>- </a:t>
            </a:r>
            <a:r>
              <a:rPr lang="en-US" dirty="0" err="1"/>
              <a:t>Raqamli</a:t>
            </a:r>
            <a:r>
              <a:rPr lang="en-US" dirty="0"/>
              <a:t> signal</a:t>
            </a:r>
          </a:p>
          <a:p>
            <a:r>
              <a:rPr lang="en-US" dirty="0"/>
              <a:t>- </a:t>
            </a:r>
            <a:r>
              <a:rPr lang="en-US" dirty="0" err="1"/>
              <a:t>chastota</a:t>
            </a:r>
            <a:r>
              <a:rPr lang="en-US" dirty="0"/>
              <a:t> </a:t>
            </a:r>
            <a:r>
              <a:rPr lang="en-US" dirty="0" err="1"/>
              <a:t>signali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pPr lvl="1"/>
            <a:r>
              <a:rPr lang="en-US" sz="3600" dirty="0" err="1" smtClean="0"/>
              <a:t>Mexatronikaning</a:t>
            </a:r>
            <a:r>
              <a:rPr lang="en-US" sz="3600" dirty="0" smtClean="0"/>
              <a:t> </a:t>
            </a:r>
            <a:r>
              <a:rPr lang="en-US" sz="3600" dirty="0" err="1"/>
              <a:t>muhim</a:t>
            </a:r>
            <a:r>
              <a:rPr lang="en-US" sz="3600" dirty="0"/>
              <a:t> </a:t>
            </a:r>
            <a:r>
              <a:rPr lang="en-US" sz="3600" dirty="0" err="1"/>
              <a:t>elementlari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6959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pPr lvl="1"/>
            <a:r>
              <a:rPr lang="en-US" sz="3200" dirty="0" err="1"/>
              <a:t>Mukammal</a:t>
            </a:r>
            <a:r>
              <a:rPr lang="en-US" sz="3200" dirty="0"/>
              <a:t> </a:t>
            </a:r>
            <a:r>
              <a:rPr lang="en-US" sz="3200" dirty="0" err="1" smtClean="0"/>
              <a:t>mexatron</a:t>
            </a:r>
            <a:r>
              <a:rPr lang="en-US" sz="3200" dirty="0" smtClean="0"/>
              <a:t> </a:t>
            </a:r>
            <a:r>
              <a:rPr lang="en-US" sz="3200" dirty="0" err="1"/>
              <a:t>tizim</a:t>
            </a:r>
            <a:r>
              <a:rPr lang="en-US" sz="3200" dirty="0"/>
              <a:t> </a:t>
            </a:r>
            <a:r>
              <a:rPr lang="en-US" sz="3200" dirty="0" err="1"/>
              <a:t>loyihalash</a:t>
            </a:r>
            <a:r>
              <a:rPr lang="en-US" sz="3200" dirty="0"/>
              <a:t> </a:t>
            </a:r>
            <a:r>
              <a:rPr lang="en-US" sz="3200" dirty="0" err="1"/>
              <a:t>jarayonlari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1219200" y="2133600"/>
            <a:ext cx="6019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Ehtiyojni</a:t>
            </a:r>
            <a:r>
              <a:rPr lang="en-US" dirty="0"/>
              <a:t> </a:t>
            </a:r>
            <a:r>
              <a:rPr lang="en-US" dirty="0" err="1" smtClean="0"/>
              <a:t>o’rganib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endParaRPr lang="en-US" dirty="0"/>
          </a:p>
          <a:p>
            <a:r>
              <a:rPr lang="en-US" dirty="0" err="1"/>
              <a:t>Kontseptual</a:t>
            </a:r>
            <a:r>
              <a:rPr lang="en-US" dirty="0"/>
              <a:t> </a:t>
            </a:r>
            <a:r>
              <a:rPr lang="en-US" dirty="0" err="1"/>
              <a:t>dizayn</a:t>
            </a:r>
            <a:endParaRPr lang="en-US" dirty="0"/>
          </a:p>
          <a:p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endParaRPr lang="en-US" dirty="0"/>
          </a:p>
          <a:p>
            <a:r>
              <a:rPr lang="en-US" dirty="0"/>
              <a:t>Sensor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aktuatorni</a:t>
            </a:r>
            <a:r>
              <a:rPr lang="en-US" dirty="0"/>
              <a:t> </a:t>
            </a:r>
            <a:r>
              <a:rPr lang="en-US" dirty="0" err="1"/>
              <a:t>tanlash</a:t>
            </a:r>
            <a:endParaRPr lang="en-US" dirty="0"/>
          </a:p>
          <a:p>
            <a:r>
              <a:rPr lang="en-US" dirty="0" err="1"/>
              <a:t>Batafsil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modellashtirish</a:t>
            </a:r>
            <a:endParaRPr lang="en-US" dirty="0"/>
          </a:p>
          <a:p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loyihalash</a:t>
            </a:r>
            <a:endParaRPr lang="en-US" dirty="0"/>
          </a:p>
          <a:p>
            <a:r>
              <a:rPr lang="en-US" dirty="0" err="1"/>
              <a:t>Dizaynni</a:t>
            </a:r>
            <a:r>
              <a:rPr lang="en-US" dirty="0"/>
              <a:t> </a:t>
            </a:r>
            <a:r>
              <a:rPr lang="en-US" dirty="0" err="1"/>
              <a:t>optimallashtirish</a:t>
            </a:r>
            <a:endParaRPr lang="en-US" dirty="0"/>
          </a:p>
          <a:p>
            <a:r>
              <a:rPr lang="en-US" dirty="0" err="1"/>
              <a:t>Uskuna</a:t>
            </a:r>
            <a:r>
              <a:rPr lang="en-US" dirty="0"/>
              <a:t> </a:t>
            </a:r>
            <a:r>
              <a:rPr lang="en-US" dirty="0" err="1"/>
              <a:t>prototipi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simulyatsiyasi</a:t>
            </a:r>
            <a:endParaRPr lang="en-US" dirty="0"/>
          </a:p>
          <a:p>
            <a:r>
              <a:rPr lang="en-US" dirty="0" err="1"/>
              <a:t>Dizaynni</a:t>
            </a:r>
            <a:r>
              <a:rPr lang="en-US" dirty="0"/>
              <a:t> </a:t>
            </a:r>
            <a:r>
              <a:rPr lang="en-US" dirty="0" err="1"/>
              <a:t>optimallashtirish</a:t>
            </a:r>
            <a:endParaRPr lang="en-US" dirty="0"/>
          </a:p>
          <a:p>
            <a:r>
              <a:rPr lang="en-US" dirty="0" err="1"/>
              <a:t>O'rnatilgan</a:t>
            </a:r>
            <a:r>
              <a:rPr lang="en-US" dirty="0"/>
              <a:t> </a:t>
            </a: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ta'minotni</a:t>
            </a:r>
            <a:r>
              <a:rPr lang="en-US" dirty="0"/>
              <a:t> </a:t>
            </a:r>
            <a:r>
              <a:rPr lang="en-US" dirty="0" err="1"/>
              <a:t>joylashtirish</a:t>
            </a:r>
            <a:endParaRPr lang="en-US" dirty="0"/>
          </a:p>
          <a:p>
            <a:r>
              <a:rPr lang="en-US" dirty="0" err="1"/>
              <a:t>Hayot</a:t>
            </a:r>
            <a:r>
              <a:rPr lang="en-US" dirty="0"/>
              <a:t> </a:t>
            </a:r>
            <a:r>
              <a:rPr lang="en-US" dirty="0" err="1"/>
              <a:t>aylanishini</a:t>
            </a:r>
            <a:r>
              <a:rPr lang="en-US" dirty="0"/>
              <a:t> </a:t>
            </a:r>
            <a:r>
              <a:rPr lang="en-US" dirty="0" err="1"/>
              <a:t>optimallashtirish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88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pPr lvl="1"/>
            <a:r>
              <a:rPr lang="en-US" sz="3200" dirty="0" err="1"/>
              <a:t>Mexatron</a:t>
            </a:r>
            <a:r>
              <a:rPr lang="en-US" sz="3200" dirty="0"/>
              <a:t> </a:t>
            </a:r>
            <a:r>
              <a:rPr lang="en-US" sz="3200" dirty="0" err="1"/>
              <a:t>tizim</a:t>
            </a:r>
            <a:r>
              <a:rPr lang="en-US" sz="3200" dirty="0"/>
              <a:t> </a:t>
            </a:r>
            <a:r>
              <a:rPr lang="en-US" sz="3200" dirty="0" err="1"/>
              <a:t>loyihalash</a:t>
            </a:r>
            <a:r>
              <a:rPr lang="en-US" sz="3200" dirty="0"/>
              <a:t> </a:t>
            </a:r>
            <a:r>
              <a:rPr lang="en-US" sz="3200" dirty="0" err="1"/>
              <a:t>bosqichlari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457200" y="1762125"/>
            <a:ext cx="5867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333333"/>
                </a:solidFill>
                <a:latin typeface="Times" panose="02020603050405020304" pitchFamily="18" charset="0"/>
              </a:rPr>
              <a:t>Mexatronik</a:t>
            </a:r>
            <a:r>
              <a:rPr lang="en-US" dirty="0">
                <a:solidFill>
                  <a:srgbClr val="333333"/>
                </a:solidFill>
                <a:latin typeface="Times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Times" panose="02020603050405020304" pitchFamily="18" charset="0"/>
              </a:rPr>
              <a:t>tizimlarni</a:t>
            </a:r>
            <a:r>
              <a:rPr lang="en-US" dirty="0">
                <a:solidFill>
                  <a:srgbClr val="333333"/>
                </a:solidFill>
                <a:latin typeface="Times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Times" panose="02020603050405020304" pitchFamily="18" charset="0"/>
              </a:rPr>
              <a:t>loyihalash</a:t>
            </a:r>
            <a:r>
              <a:rPr lang="en-US" dirty="0">
                <a:solidFill>
                  <a:srgbClr val="333333"/>
                </a:solidFill>
                <a:latin typeface="Times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Times" panose="02020603050405020304" pitchFamily="18" charset="0"/>
              </a:rPr>
              <a:t>bir</a:t>
            </a:r>
            <a:r>
              <a:rPr lang="en-US" dirty="0">
                <a:solidFill>
                  <a:srgbClr val="333333"/>
                </a:solidFill>
                <a:latin typeface="Times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Times" panose="02020603050405020304" pitchFamily="18" charset="0"/>
              </a:rPr>
              <a:t>necha</a:t>
            </a:r>
            <a:r>
              <a:rPr lang="en-US" dirty="0">
                <a:solidFill>
                  <a:srgbClr val="333333"/>
                </a:solidFill>
                <a:latin typeface="Times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Times" panose="02020603050405020304" pitchFamily="18" charset="0"/>
              </a:rPr>
              <a:t>bosqichlarga</a:t>
            </a:r>
            <a:r>
              <a:rPr lang="en-US" dirty="0">
                <a:solidFill>
                  <a:srgbClr val="333333"/>
                </a:solidFill>
                <a:latin typeface="Times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Times" panose="02020603050405020304" pitchFamily="18" charset="0"/>
              </a:rPr>
              <a:t>bo'linishi</a:t>
            </a:r>
            <a:r>
              <a:rPr lang="en-US" dirty="0">
                <a:solidFill>
                  <a:srgbClr val="333333"/>
                </a:solidFill>
                <a:latin typeface="Times" panose="02020603050405020304" pitchFamily="18" charset="0"/>
              </a:rPr>
              <a:t> </a:t>
            </a:r>
            <a:r>
              <a:rPr lang="en-US" dirty="0" err="1">
                <a:solidFill>
                  <a:srgbClr val="333333"/>
                </a:solidFill>
                <a:latin typeface="Times" panose="02020603050405020304" pitchFamily="18" charset="0"/>
              </a:rPr>
              <a:t>mumkin</a:t>
            </a:r>
            <a:r>
              <a:rPr lang="en-US" dirty="0">
                <a:solidFill>
                  <a:srgbClr val="333333"/>
                </a:solidFill>
                <a:latin typeface="Times" panose="02020603050405020304" pitchFamily="18" charset="0"/>
              </a:rPr>
              <a:t>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800" y="2819400"/>
            <a:ext cx="8686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EHTIYOJ:</a:t>
            </a:r>
          </a:p>
          <a:p>
            <a:endParaRPr lang="en-US" dirty="0"/>
          </a:p>
          <a:p>
            <a:r>
              <a:rPr lang="en-US" dirty="0" err="1"/>
              <a:t>Dizayn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mijozning</a:t>
            </a:r>
            <a:r>
              <a:rPr lang="en-US" dirty="0"/>
              <a:t> </a:t>
            </a:r>
            <a:r>
              <a:rPr lang="en-US" dirty="0" err="1"/>
              <a:t>ehtiyojidan</a:t>
            </a:r>
            <a:r>
              <a:rPr lang="en-US" dirty="0"/>
              <a:t> </a:t>
            </a:r>
            <a:r>
              <a:rPr lang="en-US" dirty="0" err="1"/>
              <a:t>boshlanadi</a:t>
            </a:r>
            <a:r>
              <a:rPr lang="en-US" dirty="0"/>
              <a:t>.</a:t>
            </a:r>
          </a:p>
          <a:p>
            <a:endParaRPr lang="en-US" dirty="0"/>
          </a:p>
          <a:p>
            <a:pPr algn="just"/>
            <a:r>
              <a:rPr lang="en-US" dirty="0" err="1"/>
              <a:t>Etarli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tadqiqotlari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bilimlari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mijozning</a:t>
            </a:r>
            <a:r>
              <a:rPr lang="en-US" dirty="0"/>
              <a:t> </a:t>
            </a:r>
            <a:r>
              <a:rPr lang="en-US" dirty="0" err="1"/>
              <a:t>potentsial</a:t>
            </a:r>
            <a:r>
              <a:rPr lang="en-US" dirty="0"/>
              <a:t> </a:t>
            </a:r>
            <a:r>
              <a:rPr lang="en-US" dirty="0" err="1"/>
              <a:t>ehtiyojlarini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Ba'zi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ehtiyojini</a:t>
            </a:r>
            <a:r>
              <a:rPr lang="en-US" dirty="0"/>
              <a:t> </a:t>
            </a:r>
            <a:r>
              <a:rPr lang="en-US" dirty="0" err="1"/>
              <a:t>yaratishi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ammo </a:t>
            </a:r>
            <a:r>
              <a:rPr lang="en-US" dirty="0" err="1"/>
              <a:t>muvaffaqiyatsizliklar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sohada</a:t>
            </a:r>
            <a:r>
              <a:rPr lang="en-US" dirty="0"/>
              <a:t> </a:t>
            </a:r>
            <a:r>
              <a:rPr lang="en-US" dirty="0" err="1"/>
              <a:t>ko'proq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tadqiqoti</a:t>
            </a:r>
            <a:r>
              <a:rPr lang="en-US" dirty="0"/>
              <a:t> </a:t>
            </a:r>
            <a:r>
              <a:rPr lang="en-US" dirty="0" err="1"/>
              <a:t>texnologiyasi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0200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Mexatron</a:t>
            </a:r>
            <a:r>
              <a:rPr lang="en-US" dirty="0"/>
              <a:t> </a:t>
            </a:r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bosqichlari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4800" y="1839678"/>
            <a:ext cx="8610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/>
              <a:t>MUAMMONI TAHLIL QILISH:</a:t>
            </a:r>
          </a:p>
          <a:p>
            <a:endParaRPr lang="en-US" sz="2000" dirty="0"/>
          </a:p>
          <a:p>
            <a:r>
              <a:rPr lang="en-US" sz="2000" dirty="0"/>
              <a:t>Bu </a:t>
            </a:r>
            <a:r>
              <a:rPr lang="en-US" sz="2000" dirty="0" err="1"/>
              <a:t>dizayn</a:t>
            </a:r>
            <a:r>
              <a:rPr lang="en-US" sz="2000" dirty="0"/>
              <a:t> </a:t>
            </a:r>
            <a:r>
              <a:rPr lang="en-US" sz="2000" dirty="0" err="1"/>
              <a:t>jarayonining</a:t>
            </a:r>
            <a:r>
              <a:rPr lang="en-US" sz="2000" dirty="0"/>
              <a:t> </a:t>
            </a:r>
            <a:r>
              <a:rPr lang="en-US" sz="2000" dirty="0" err="1"/>
              <a:t>birinchi</a:t>
            </a:r>
            <a:r>
              <a:rPr lang="en-US" sz="2000" dirty="0"/>
              <a:t> </a:t>
            </a:r>
            <a:r>
              <a:rPr lang="en-US" sz="2000" dirty="0" err="1"/>
              <a:t>bosqichi</a:t>
            </a:r>
            <a:r>
              <a:rPr lang="en-US" sz="2000" dirty="0"/>
              <a:t>, </a:t>
            </a:r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muhim</a:t>
            </a:r>
            <a:r>
              <a:rPr lang="en-US" sz="2000" dirty="0"/>
              <a:t> </a:t>
            </a:r>
            <a:r>
              <a:rPr lang="en-US" sz="2000" dirty="0" err="1"/>
              <a:t>bosqichdir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 err="1"/>
              <a:t>Mijozning</a:t>
            </a:r>
            <a:r>
              <a:rPr lang="en-US" sz="2000" dirty="0"/>
              <a:t> </a:t>
            </a:r>
            <a:r>
              <a:rPr lang="en-US" sz="2000" dirty="0" err="1"/>
              <a:t>ehtiyojlarini</a:t>
            </a:r>
            <a:r>
              <a:rPr lang="en-US" sz="2000" dirty="0"/>
              <a:t> </a:t>
            </a:r>
            <a:r>
              <a:rPr lang="en-US" sz="2000" dirty="0" err="1"/>
              <a:t>bilgandan</a:t>
            </a:r>
            <a:r>
              <a:rPr lang="en-US" sz="2000" dirty="0"/>
              <a:t> </a:t>
            </a:r>
            <a:r>
              <a:rPr lang="en-US" sz="2000" dirty="0" err="1"/>
              <a:t>so'ng</a:t>
            </a:r>
            <a:r>
              <a:rPr lang="en-US" sz="2000" dirty="0"/>
              <a:t>, </a:t>
            </a:r>
            <a:r>
              <a:rPr lang="en-US" sz="2000" dirty="0" err="1"/>
              <a:t>muammoning</a:t>
            </a:r>
            <a:r>
              <a:rPr lang="en-US" sz="2000" dirty="0"/>
              <a:t> </a:t>
            </a:r>
            <a:r>
              <a:rPr lang="en-US" sz="2000" dirty="0" err="1"/>
              <a:t>asl</a:t>
            </a:r>
            <a:r>
              <a:rPr lang="en-US" sz="2000" dirty="0"/>
              <a:t> </a:t>
            </a:r>
            <a:r>
              <a:rPr lang="en-US" sz="2000" dirty="0" err="1"/>
              <a:t>mohiyatini</a:t>
            </a:r>
            <a:r>
              <a:rPr lang="en-US" sz="2000" dirty="0"/>
              <a:t> </a:t>
            </a:r>
            <a:r>
              <a:rPr lang="en-US" sz="2000" dirty="0" err="1"/>
              <a:t>bilish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tahlil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</a:t>
            </a:r>
            <a:r>
              <a:rPr lang="en-US" sz="2000" dirty="0" err="1"/>
              <a:t>Muammoni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tahlilni</a:t>
            </a:r>
            <a:r>
              <a:rPr lang="en-US" sz="2000" dirty="0"/>
              <a:t> </a:t>
            </a:r>
            <a:r>
              <a:rPr lang="en-US" sz="2000" dirty="0" err="1"/>
              <a:t>diqqat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bajarish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endParaRPr lang="en-US" sz="2000" dirty="0"/>
          </a:p>
          <a:p>
            <a:endParaRPr lang="en-US" sz="2000" dirty="0"/>
          </a:p>
          <a:p>
            <a:pPr algn="ctr"/>
            <a:r>
              <a:rPr lang="en-US" sz="2000" b="1" dirty="0" smtClean="0"/>
              <a:t>SPETSIFIKATSIYANI TAYYORLASH:</a:t>
            </a:r>
          </a:p>
          <a:p>
            <a:endParaRPr lang="en-US" sz="2000" dirty="0"/>
          </a:p>
          <a:p>
            <a:r>
              <a:rPr lang="en-US" sz="2000" dirty="0" err="1"/>
              <a:t>Mexatronik</a:t>
            </a:r>
            <a:r>
              <a:rPr lang="en-US" sz="2000" dirty="0"/>
              <a:t> </a:t>
            </a:r>
            <a:r>
              <a:rPr lang="en-US" sz="2000" dirty="0" err="1"/>
              <a:t>jarayonning</a:t>
            </a:r>
            <a:r>
              <a:rPr lang="en-US" sz="2000" dirty="0"/>
              <a:t>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bosqichi</a:t>
            </a:r>
            <a:r>
              <a:rPr lang="en-US" sz="2000" dirty="0"/>
              <a:t> </a:t>
            </a:r>
            <a:r>
              <a:rPr lang="en-US" sz="2000" dirty="0" err="1"/>
              <a:t>spetsifikatsiyani</a:t>
            </a:r>
            <a:r>
              <a:rPr lang="en-US" sz="2000" dirty="0"/>
              <a:t> </a:t>
            </a:r>
            <a:r>
              <a:rPr lang="en-US" sz="2000" dirty="0" err="1"/>
              <a:t>tayyorlashni</a:t>
            </a:r>
            <a:r>
              <a:rPr lang="en-US" sz="2000" dirty="0"/>
              <a:t> </a:t>
            </a:r>
            <a:r>
              <a:rPr lang="en-US" sz="2000" dirty="0" err="1"/>
              <a:t>o'z</a:t>
            </a:r>
            <a:r>
              <a:rPr lang="en-US" sz="2000" dirty="0"/>
              <a:t> </a:t>
            </a:r>
            <a:r>
              <a:rPr lang="en-US" sz="2000" dirty="0" err="1"/>
              <a:t>ichiga</a:t>
            </a:r>
            <a:r>
              <a:rPr lang="en-US" sz="2000" dirty="0"/>
              <a:t> </a:t>
            </a:r>
            <a:r>
              <a:rPr lang="en-US" sz="2000" dirty="0" err="1"/>
              <a:t>oladi</a:t>
            </a:r>
            <a:endParaRPr lang="en-US" sz="2000" dirty="0"/>
          </a:p>
          <a:p>
            <a:r>
              <a:rPr lang="en-US" sz="2000" dirty="0" err="1" smtClean="0"/>
              <a:t>Talablar</a:t>
            </a:r>
            <a:r>
              <a:rPr lang="en-US" sz="2000" dirty="0" smtClean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bajarilishi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 </a:t>
            </a:r>
            <a:r>
              <a:rPr lang="en-US" sz="2000" dirty="0" err="1"/>
              <a:t>bo'lgan</a:t>
            </a:r>
            <a:r>
              <a:rPr lang="en-US" sz="2000" dirty="0"/>
              <a:t> </a:t>
            </a:r>
            <a:r>
              <a:rPr lang="en-US" sz="2000" dirty="0" err="1"/>
              <a:t>funktsiyalarni</a:t>
            </a:r>
            <a:r>
              <a:rPr lang="en-US" sz="2000" dirty="0"/>
              <a:t> </a:t>
            </a:r>
            <a:r>
              <a:rPr lang="en-US" sz="2000" dirty="0" err="1"/>
              <a:t>tushunish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spetsifikatsiya</a:t>
            </a:r>
            <a:r>
              <a:rPr lang="en-US" sz="2000" dirty="0"/>
              <a:t> </a:t>
            </a:r>
            <a:r>
              <a:rPr lang="en-US" sz="2000" dirty="0" err="1"/>
              <a:t>berilishi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</a:t>
            </a:r>
          </a:p>
          <a:p>
            <a:r>
              <a:rPr lang="en-US" sz="2000" dirty="0" err="1" smtClean="0"/>
              <a:t>Spetsifikatsiya</a:t>
            </a:r>
            <a:r>
              <a:rPr lang="en-US" sz="2000" dirty="0" smtClean="0"/>
              <a:t> </a:t>
            </a:r>
            <a:r>
              <a:rPr lang="en-US" sz="2000" dirty="0" err="1"/>
              <a:t>massa</a:t>
            </a:r>
            <a:r>
              <a:rPr lang="en-US" sz="2000" dirty="0"/>
              <a:t> </a:t>
            </a:r>
            <a:r>
              <a:rPr lang="en-US" sz="2000" dirty="0" err="1"/>
              <a:t>o'lchamlari</a:t>
            </a:r>
            <a:r>
              <a:rPr lang="en-US" sz="2000" dirty="0"/>
              <a:t>, </a:t>
            </a:r>
            <a:r>
              <a:rPr lang="en-US" sz="2000" dirty="0" err="1"/>
              <a:t>turlari</a:t>
            </a:r>
            <a:r>
              <a:rPr lang="en-US" sz="2000" dirty="0"/>
              <a:t>, </a:t>
            </a:r>
            <a:r>
              <a:rPr lang="en-US" sz="2000" dirty="0" err="1"/>
              <a:t>aniqligi</a:t>
            </a:r>
            <a:r>
              <a:rPr lang="en-US" sz="2000" dirty="0"/>
              <a:t>, </a:t>
            </a:r>
            <a:r>
              <a:rPr lang="en-US" sz="2000" dirty="0" err="1"/>
              <a:t>quvvat</a:t>
            </a:r>
            <a:r>
              <a:rPr lang="en-US" sz="2000" dirty="0"/>
              <a:t> </a:t>
            </a:r>
            <a:r>
              <a:rPr lang="en-US" sz="2000" dirty="0" err="1"/>
              <a:t>talablari</a:t>
            </a:r>
            <a:r>
              <a:rPr lang="en-US" sz="2000" dirty="0"/>
              <a:t>, yuk, </a:t>
            </a:r>
            <a:r>
              <a:rPr lang="en-US" sz="2000" dirty="0" err="1" smtClean="0"/>
              <a:t>muhiti</a:t>
            </a:r>
            <a:r>
              <a:rPr lang="en-US" sz="2000" dirty="0"/>
              <a:t>, </a:t>
            </a:r>
            <a:r>
              <a:rPr lang="en-US" sz="2000" dirty="0" err="1"/>
              <a:t>tezlik</a:t>
            </a:r>
            <a:r>
              <a:rPr lang="en-US" sz="2000" dirty="0"/>
              <a:t>, </a:t>
            </a:r>
            <a:r>
              <a:rPr lang="en-US" sz="2000" dirty="0" err="1"/>
              <a:t>tezlik</a:t>
            </a:r>
            <a:r>
              <a:rPr lang="en-US" sz="2000" dirty="0"/>
              <a:t>, </a:t>
            </a:r>
            <a:r>
              <a:rPr lang="en-US" sz="2000" dirty="0" err="1"/>
              <a:t>hayot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boshqalarni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205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Mexatron</a:t>
            </a:r>
            <a:r>
              <a:rPr lang="en-US" dirty="0"/>
              <a:t> </a:t>
            </a:r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bosqichlari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4800" y="2002234"/>
            <a:ext cx="8839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/>
              <a:t>KONTSEPTSIYALASH:</a:t>
            </a:r>
          </a:p>
          <a:p>
            <a:endParaRPr lang="en-US" sz="2000" dirty="0"/>
          </a:p>
          <a:p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qilinadigan</a:t>
            </a:r>
            <a:r>
              <a:rPr lang="en-US" sz="2000" dirty="0"/>
              <a:t> </a:t>
            </a:r>
            <a:r>
              <a:rPr lang="en-US" sz="2000" dirty="0" err="1"/>
              <a:t>funksiya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bo'lgan</a:t>
            </a:r>
            <a:r>
              <a:rPr lang="en-US" sz="2000" dirty="0"/>
              <a:t> </a:t>
            </a:r>
            <a:r>
              <a:rPr lang="en-US" sz="2000" dirty="0" err="1"/>
              <a:t>yechim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chiqilishi</a:t>
            </a:r>
            <a:r>
              <a:rPr lang="en-US" sz="2000" dirty="0"/>
              <a:t> </a:t>
            </a:r>
            <a:r>
              <a:rPr lang="en-US" sz="2000" dirty="0" err="1" smtClean="0"/>
              <a:t>kerak</a:t>
            </a:r>
            <a:endParaRPr lang="en-US" sz="2000" dirty="0"/>
          </a:p>
          <a:p>
            <a:r>
              <a:rPr lang="en-US" sz="2000" dirty="0"/>
              <a:t>U </a:t>
            </a:r>
            <a:r>
              <a:rPr lang="en-US" sz="2000" dirty="0" err="1"/>
              <a:t>eski</a:t>
            </a:r>
            <a:r>
              <a:rPr lang="en-US" sz="2000" dirty="0"/>
              <a:t> </a:t>
            </a:r>
            <a:r>
              <a:rPr lang="en-US" sz="2000" dirty="0" err="1"/>
              <a:t>muammolarni</a:t>
            </a:r>
            <a:r>
              <a:rPr lang="en-US" sz="2000" dirty="0"/>
              <a:t> </a:t>
            </a:r>
            <a:r>
              <a:rPr lang="en-US" sz="2000" dirty="0" err="1"/>
              <a:t>tekshirish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yaratiladi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ba'zi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chiqilgan</a:t>
            </a:r>
            <a:r>
              <a:rPr lang="en-US" sz="2000" dirty="0"/>
              <a:t> </a:t>
            </a:r>
            <a:r>
              <a:rPr lang="en-US" sz="2000" dirty="0" err="1"/>
              <a:t>usullardan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pPr algn="ctr"/>
            <a:r>
              <a:rPr lang="en-US" sz="2000" b="1" dirty="0" smtClean="0"/>
              <a:t>OPTIMALLASHTIRISH:</a:t>
            </a:r>
          </a:p>
          <a:p>
            <a:endParaRPr lang="en-US" sz="2000" dirty="0"/>
          </a:p>
          <a:p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bosqich</a:t>
            </a:r>
            <a:r>
              <a:rPr lang="en-US" sz="2000" dirty="0"/>
              <a:t> </a:t>
            </a:r>
            <a:r>
              <a:rPr lang="en-US" sz="2000" dirty="0" err="1"/>
              <a:t>muammoning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echimini</a:t>
            </a:r>
            <a:r>
              <a:rPr lang="en-US" sz="2000" dirty="0"/>
              <a:t> </a:t>
            </a:r>
            <a:r>
              <a:rPr lang="en-US" sz="2000" dirty="0" err="1"/>
              <a:t>tanlashni</a:t>
            </a:r>
            <a:r>
              <a:rPr lang="en-US" sz="2000" dirty="0"/>
              <a:t> </a:t>
            </a:r>
            <a:r>
              <a:rPr lang="en-US" sz="2000" dirty="0" err="1"/>
              <a:t>o'z</a:t>
            </a:r>
            <a:r>
              <a:rPr lang="en-US" sz="2000" dirty="0"/>
              <a:t> </a:t>
            </a:r>
            <a:r>
              <a:rPr lang="en-US" sz="2000" dirty="0" err="1"/>
              <a:t>ichiga</a:t>
            </a:r>
            <a:r>
              <a:rPr lang="en-US" sz="2000" dirty="0"/>
              <a:t> </a:t>
            </a:r>
            <a:r>
              <a:rPr lang="en-US" sz="2000" dirty="0" err="1"/>
              <a:t>oladi</a:t>
            </a:r>
            <a:endParaRPr lang="en-US" sz="2000" dirty="0"/>
          </a:p>
          <a:p>
            <a:r>
              <a:rPr lang="en-US" sz="2000" dirty="0" err="1" smtClean="0"/>
              <a:t>Optimallashtirish</a:t>
            </a:r>
            <a:r>
              <a:rPr lang="en-US" sz="2000" dirty="0" smtClean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echimni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 </a:t>
            </a:r>
            <a:r>
              <a:rPr lang="en-US" sz="2000" dirty="0" err="1"/>
              <a:t>usuli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aniqlanadi</a:t>
            </a:r>
            <a:endParaRPr lang="en-US" sz="2000" dirty="0"/>
          </a:p>
          <a:p>
            <a:r>
              <a:rPr lang="en-US" sz="2000" dirty="0" err="1" smtClean="0"/>
              <a:t>muammoni</a:t>
            </a:r>
            <a:r>
              <a:rPr lang="en-US" sz="2000" dirty="0" smtClean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 smtClean="0"/>
              <a:t>yechimlar</a:t>
            </a:r>
            <a:r>
              <a:rPr lang="en-US" sz="2000" dirty="0" smtClean="0"/>
              <a:t> </a:t>
            </a:r>
            <a:r>
              <a:rPr lang="en-US" sz="2000" dirty="0" err="1"/>
              <a:t>guruhi</a:t>
            </a:r>
            <a:r>
              <a:rPr lang="en-US" sz="2000" dirty="0"/>
              <a:t>.</a:t>
            </a:r>
          </a:p>
          <a:p>
            <a:r>
              <a:rPr lang="en-US" sz="2000" dirty="0" err="1" smtClean="0"/>
              <a:t>Turli</a:t>
            </a:r>
            <a:r>
              <a:rPr lang="en-US" sz="2000" dirty="0" smtClean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bo'lgan</a:t>
            </a:r>
            <a:r>
              <a:rPr lang="en-US" sz="2000" dirty="0"/>
              <a:t> </a:t>
            </a:r>
            <a:r>
              <a:rPr lang="en-US" sz="2000" dirty="0" err="1" smtClean="0"/>
              <a:t>yechimlar</a:t>
            </a:r>
            <a:r>
              <a:rPr lang="en-US" sz="2000" dirty="0" smtClean="0"/>
              <a:t> </a:t>
            </a:r>
            <a:r>
              <a:rPr lang="en-US" sz="2000" dirty="0" err="1"/>
              <a:t>baholanadi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echim</a:t>
            </a:r>
            <a:r>
              <a:rPr lang="en-US" sz="2000" dirty="0"/>
              <a:t> </a:t>
            </a:r>
            <a:r>
              <a:rPr lang="en-US" sz="2000" dirty="0" err="1"/>
              <a:t>tanlanadi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16446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Mexatron</a:t>
            </a:r>
            <a:r>
              <a:rPr lang="en-US" dirty="0"/>
              <a:t> </a:t>
            </a:r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bosqichlari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1865078"/>
            <a:ext cx="8458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/>
              <a:t>TAFSILOTLI DIZAYN:</a:t>
            </a:r>
          </a:p>
          <a:p>
            <a:endParaRPr lang="en-US" sz="2000" dirty="0"/>
          </a:p>
          <a:p>
            <a:r>
              <a:rPr lang="en-US" sz="2000" dirty="0" err="1"/>
              <a:t>Yechimni</a:t>
            </a:r>
            <a:r>
              <a:rPr lang="en-US" sz="2000" dirty="0"/>
              <a:t> </a:t>
            </a:r>
            <a:r>
              <a:rPr lang="en-US" sz="2000" dirty="0" err="1"/>
              <a:t>optimallashtirish</a:t>
            </a:r>
            <a:r>
              <a:rPr lang="en-US" sz="2000" dirty="0"/>
              <a:t> </a:t>
            </a:r>
            <a:r>
              <a:rPr lang="en-US" sz="2000" dirty="0" err="1"/>
              <a:t>tugallangach</a:t>
            </a:r>
            <a:r>
              <a:rPr lang="en-US" sz="2000" dirty="0"/>
              <a:t>,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yechimning</a:t>
            </a:r>
            <a:r>
              <a:rPr lang="en-US" sz="2000" dirty="0"/>
              <a:t> </a:t>
            </a:r>
            <a:r>
              <a:rPr lang="en-US" sz="2000" dirty="0" err="1"/>
              <a:t>batafsil</a:t>
            </a:r>
            <a:r>
              <a:rPr lang="en-US" sz="2000" dirty="0"/>
              <a:t> </a:t>
            </a:r>
            <a:r>
              <a:rPr lang="en-US" sz="2000" dirty="0" err="1"/>
              <a:t>dizayni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chiqiladi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/>
              <a:t>Bu </a:t>
            </a:r>
            <a:r>
              <a:rPr lang="en-US" sz="2000" dirty="0" err="1"/>
              <a:t>prototip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chiqarishni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qilishi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hokazo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 err="1"/>
              <a:t>Mexanik</a:t>
            </a:r>
            <a:r>
              <a:rPr lang="en-US" sz="2000" dirty="0"/>
              <a:t> </a:t>
            </a:r>
            <a:r>
              <a:rPr lang="en-US" sz="2000" dirty="0" err="1"/>
              <a:t>sxema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komponentlarni</a:t>
            </a:r>
            <a:r>
              <a:rPr lang="en-US" sz="2000" dirty="0"/>
              <a:t> </a:t>
            </a:r>
            <a:r>
              <a:rPr lang="en-US" sz="2000" dirty="0" err="1"/>
              <a:t>jismoniy</a:t>
            </a:r>
            <a:r>
              <a:rPr lang="en-US" sz="2000" dirty="0"/>
              <a:t> </a:t>
            </a:r>
            <a:r>
              <a:rPr lang="en-US" sz="2000" dirty="0" err="1"/>
              <a:t>jihatdan</a:t>
            </a:r>
            <a:r>
              <a:rPr lang="en-US" sz="2000" dirty="0"/>
              <a:t> </a:t>
            </a:r>
            <a:r>
              <a:rPr lang="en-US" sz="2000" dirty="0" err="1"/>
              <a:t>joylashtirish</a:t>
            </a:r>
            <a:r>
              <a:rPr lang="en-US" sz="2000" dirty="0"/>
              <a:t> </a:t>
            </a:r>
            <a:r>
              <a:rPr lang="en-US" sz="2000" dirty="0" err="1"/>
              <a:t>mumkinmi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yo'qmi</a:t>
            </a:r>
            <a:r>
              <a:rPr lang="en-US" sz="2000" dirty="0"/>
              <a:t>, </a:t>
            </a:r>
            <a:r>
              <a:rPr lang="en-US" sz="2000" dirty="0" err="1"/>
              <a:t>tuzilishi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komponentlarni</a:t>
            </a:r>
            <a:r>
              <a:rPr lang="en-US" sz="2000" dirty="0"/>
              <a:t> </a:t>
            </a:r>
            <a:r>
              <a:rPr lang="en-US" sz="2000" dirty="0" err="1"/>
              <a:t>almashtirish</a:t>
            </a:r>
            <a:r>
              <a:rPr lang="en-US" sz="2000" dirty="0"/>
              <a:t>/</a:t>
            </a:r>
            <a:r>
              <a:rPr lang="en-US" sz="2000" dirty="0" err="1"/>
              <a:t>ta'mirlash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mumkinmi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yo'qligini</a:t>
            </a:r>
            <a:r>
              <a:rPr lang="en-US" sz="2000" dirty="0"/>
              <a:t> </a:t>
            </a:r>
            <a:r>
              <a:rPr lang="en-US" sz="2000" dirty="0" err="1"/>
              <a:t>tekshirish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 err="1"/>
              <a:t>Tanlangan</a:t>
            </a:r>
            <a:r>
              <a:rPr lang="en-US" sz="2000" dirty="0"/>
              <a:t> </a:t>
            </a:r>
            <a:r>
              <a:rPr lang="en-US" sz="2000" dirty="0" err="1"/>
              <a:t>dizayn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yechim</a:t>
            </a:r>
            <a:r>
              <a:rPr lang="en-US" sz="2000" dirty="0"/>
              <a:t> </a:t>
            </a:r>
            <a:r>
              <a:rPr lang="en-US" sz="2000" dirty="0" err="1"/>
              <a:t>keyinchalik</a:t>
            </a:r>
            <a:r>
              <a:rPr lang="en-US" sz="2000" dirty="0"/>
              <a:t> </a:t>
            </a:r>
            <a:r>
              <a:rPr lang="en-US" sz="2000" dirty="0" err="1"/>
              <a:t>ishchi</a:t>
            </a:r>
            <a:r>
              <a:rPr lang="en-US" sz="2000" dirty="0"/>
              <a:t> </a:t>
            </a:r>
            <a:r>
              <a:rPr lang="en-US" sz="2000" dirty="0" err="1"/>
              <a:t>chizmalarga</a:t>
            </a:r>
            <a:r>
              <a:rPr lang="en-US" sz="2000" dirty="0"/>
              <a:t>, </a:t>
            </a:r>
            <a:r>
              <a:rPr lang="en-US" sz="2000" dirty="0" err="1"/>
              <a:t>elektron</a:t>
            </a:r>
            <a:r>
              <a:rPr lang="en-US" sz="2000" dirty="0"/>
              <a:t> </a:t>
            </a:r>
            <a:r>
              <a:rPr lang="en-US" sz="2000" dirty="0" err="1"/>
              <a:t>diagrammalarga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hokazolarga</a:t>
            </a:r>
            <a:r>
              <a:rPr lang="en-US" sz="2000" dirty="0"/>
              <a:t> </a:t>
            </a:r>
            <a:r>
              <a:rPr lang="en-US" sz="2000" dirty="0" err="1"/>
              <a:t>tarjima</a:t>
            </a:r>
            <a:r>
              <a:rPr lang="en-US" sz="2000" dirty="0"/>
              <a:t> </a:t>
            </a:r>
            <a:r>
              <a:rPr lang="en-US" sz="2000" dirty="0" err="1"/>
              <a:t>qilinadi</a:t>
            </a:r>
            <a:r>
              <a:rPr lang="en-US" sz="2000" dirty="0"/>
              <a:t>. </a:t>
            </a:r>
            <a:r>
              <a:rPr lang="en-US" sz="2000" dirty="0" err="1"/>
              <a:t>Shunday</a:t>
            </a:r>
            <a:r>
              <a:rPr lang="en-US" sz="2000" dirty="0"/>
              <a:t> </a:t>
            </a:r>
            <a:r>
              <a:rPr lang="en-US" sz="2000" dirty="0" err="1"/>
              <a:t>qilib</a:t>
            </a:r>
            <a:r>
              <a:rPr lang="en-US" sz="2000" dirty="0"/>
              <a:t>, element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 smtClean="0"/>
              <a:t>.</a:t>
            </a:r>
            <a:endParaRPr lang="en-US" sz="2000" dirty="0"/>
          </a:p>
          <a:p>
            <a:r>
              <a:rPr lang="en-US" sz="2000" dirty="0" err="1"/>
              <a:t>Chizmalar</a:t>
            </a:r>
            <a:r>
              <a:rPr lang="en-US" sz="2000" dirty="0"/>
              <a:t>, </a:t>
            </a:r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komponent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chiqarish</a:t>
            </a:r>
            <a:r>
              <a:rPr lang="en-US" sz="2000" dirty="0"/>
              <a:t> </a:t>
            </a:r>
            <a:r>
              <a:rPr lang="en-US" sz="2000" dirty="0" err="1"/>
              <a:t>tolerantliklarini</a:t>
            </a:r>
            <a:r>
              <a:rPr lang="en-US" sz="2000" dirty="0"/>
              <a:t> </a:t>
            </a:r>
            <a:r>
              <a:rPr lang="en-US" sz="2000" dirty="0" err="1"/>
              <a:t>o'z</a:t>
            </a:r>
            <a:r>
              <a:rPr lang="en-US" sz="2000" dirty="0"/>
              <a:t> </a:t>
            </a:r>
            <a:r>
              <a:rPr lang="en-US" sz="2000" dirty="0" err="1"/>
              <a:t>ichiga</a:t>
            </a:r>
            <a:r>
              <a:rPr lang="en-US" sz="2000" dirty="0"/>
              <a:t> </a:t>
            </a:r>
            <a:r>
              <a:rPr lang="en-US" sz="2000" dirty="0" err="1"/>
              <a:t>oladi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8415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pPr lvl="1"/>
            <a:r>
              <a:rPr lang="en-US" sz="3600" dirty="0" err="1"/>
              <a:t>Sodda</a:t>
            </a:r>
            <a:r>
              <a:rPr lang="en-US" sz="3600" dirty="0"/>
              <a:t> </a:t>
            </a:r>
            <a:r>
              <a:rPr lang="en-US" sz="3600" dirty="0" err="1"/>
              <a:t>svetafor</a:t>
            </a:r>
            <a:r>
              <a:rPr lang="en-US" sz="3600" dirty="0"/>
              <a:t> </a:t>
            </a:r>
            <a:r>
              <a:rPr lang="en-US" sz="3600" dirty="0" err="1"/>
              <a:t>tizimini</a:t>
            </a:r>
            <a:r>
              <a:rPr lang="en-US" sz="3600" dirty="0"/>
              <a:t> </a:t>
            </a:r>
            <a:r>
              <a:rPr lang="en-US" sz="3600" dirty="0" err="1"/>
              <a:t>loyihalash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362200"/>
            <a:ext cx="4564265" cy="3581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5800" y="6400800"/>
            <a:ext cx="70104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solidFill>
                  <a:schemeClr val="accent6"/>
                </a:solidFill>
              </a:rPr>
              <a:t>https://www.tranbc.ca/2016/03/17/traffic-signal-power-outage-what-do-you-do</a:t>
            </a:r>
            <a:r>
              <a:rPr lang="en-US" sz="1100" dirty="0" smtClean="0">
                <a:solidFill>
                  <a:schemeClr val="accent6"/>
                </a:solidFill>
              </a:rPr>
              <a:t>/ </a:t>
            </a:r>
            <a:endParaRPr lang="en-US" sz="11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6090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 smtClean="0"/>
              <a:t>Svetafor</a:t>
            </a:r>
            <a:r>
              <a:rPr lang="en-US" dirty="0" smtClean="0"/>
              <a:t> </a:t>
            </a:r>
            <a:r>
              <a:rPr lang="en-US" dirty="0" err="1" smtClean="0"/>
              <a:t>loyihasi</a:t>
            </a:r>
            <a:r>
              <a:rPr lang="en-US" dirty="0" smtClean="0"/>
              <a:t> </a:t>
            </a:r>
            <a:r>
              <a:rPr lang="en-US" dirty="0" err="1" smtClean="0"/>
              <a:t>bosqichlari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905000" y="2590800"/>
            <a:ext cx="446949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sxemasini</a:t>
            </a:r>
            <a:r>
              <a:rPr lang="en-US" dirty="0" smtClean="0"/>
              <a:t> </a:t>
            </a:r>
          </a:p>
          <a:p>
            <a:pPr marL="457200" indent="-457200">
              <a:buAutoNum type="arabicPeriod"/>
            </a:pP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ta’minot</a:t>
            </a:r>
            <a:endParaRPr lang="en-US" dirty="0" smtClean="0"/>
          </a:p>
          <a:p>
            <a:pPr marL="457200" indent="-457200">
              <a:buAutoNum type="arabicPeriod"/>
            </a:pPr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sxemasida</a:t>
            </a:r>
            <a:r>
              <a:rPr lang="en-US" dirty="0" smtClean="0"/>
              <a:t> </a:t>
            </a:r>
            <a:r>
              <a:rPr lang="en-US" dirty="0" err="1" smtClean="0"/>
              <a:t>tuzatishlar</a:t>
            </a:r>
            <a:endParaRPr lang="en-US" dirty="0" smtClean="0"/>
          </a:p>
          <a:p>
            <a:pPr marL="457200" indent="-457200">
              <a:buAutoNum type="arabicPeriod"/>
            </a:pPr>
            <a:r>
              <a:rPr lang="en-US" dirty="0" err="1" smtClean="0"/>
              <a:t>Dasturiy</a:t>
            </a:r>
            <a:r>
              <a:rPr lang="en-US" dirty="0" smtClean="0"/>
              <a:t> </a:t>
            </a:r>
            <a:r>
              <a:rPr lang="en-US" dirty="0" err="1" smtClean="0"/>
              <a:t>ta’minotda</a:t>
            </a:r>
            <a:r>
              <a:rPr lang="en-US" dirty="0" smtClean="0"/>
              <a:t> </a:t>
            </a:r>
            <a:r>
              <a:rPr lang="en-US" dirty="0" err="1" smtClean="0"/>
              <a:t>tuzatishlar</a:t>
            </a:r>
            <a:endParaRPr lang="en-US" dirty="0" smtClean="0"/>
          </a:p>
          <a:p>
            <a:pPr marL="457200" indent="-457200">
              <a:buAutoNum type="arabicPeriod"/>
            </a:pPr>
            <a:r>
              <a:rPr lang="en-US" dirty="0" smtClean="0"/>
              <a:t>Test</a:t>
            </a:r>
          </a:p>
          <a:p>
            <a:pPr marL="457200" indent="-457200">
              <a:buAutoNum type="arabicPeriod"/>
            </a:pP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sxemasida</a:t>
            </a:r>
            <a:r>
              <a:rPr lang="en-US" dirty="0"/>
              <a:t> </a:t>
            </a:r>
            <a:r>
              <a:rPr lang="en-US" dirty="0" err="1"/>
              <a:t>tuzatishlar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Dasturiy</a:t>
            </a:r>
            <a:r>
              <a:rPr lang="en-US" dirty="0"/>
              <a:t> </a:t>
            </a:r>
            <a:r>
              <a:rPr lang="en-US" dirty="0" err="1"/>
              <a:t>ta’minotda</a:t>
            </a:r>
            <a:r>
              <a:rPr lang="en-US" dirty="0"/>
              <a:t> </a:t>
            </a:r>
            <a:r>
              <a:rPr lang="en-US" dirty="0" err="1" smtClean="0"/>
              <a:t>tuzatishlar</a:t>
            </a:r>
            <a:endParaRPr lang="en-US" dirty="0" smtClean="0"/>
          </a:p>
          <a:p>
            <a:pPr marL="457200" indent="-457200">
              <a:buAutoNum type="arabicPeriod" startAt="8"/>
            </a:pPr>
            <a:r>
              <a:rPr lang="en-US" dirty="0" smtClean="0"/>
              <a:t>PCB </a:t>
            </a:r>
            <a:r>
              <a:rPr lang="en-US" dirty="0" err="1" smtClean="0"/>
              <a:t>loyihalash</a:t>
            </a:r>
            <a:endParaRPr lang="en-US" dirty="0" smtClean="0"/>
          </a:p>
          <a:p>
            <a:pPr marL="457200" indent="-457200">
              <a:buAutoNum type="arabicPeriod" startAt="8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22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r>
              <a:rPr lang="en-US" dirty="0"/>
              <a:t> </a:t>
            </a:r>
            <a:r>
              <a:rPr lang="en-US" dirty="0" err="1"/>
              <a:t>bosqichlari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371600" y="2514600"/>
            <a:ext cx="4536819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sxemasini</a:t>
            </a:r>
            <a:r>
              <a:rPr lang="en-US" dirty="0" smtClean="0"/>
              <a:t> </a:t>
            </a:r>
            <a:r>
              <a:rPr lang="en-US" dirty="0" err="1" smtClean="0"/>
              <a:t>tayyorlash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endParaRPr lang="en-US" dirty="0" smtClean="0"/>
          </a:p>
          <a:p>
            <a:r>
              <a:rPr lang="en-US" dirty="0" err="1" smtClean="0"/>
              <a:t>Komponentlar</a:t>
            </a:r>
            <a:r>
              <a:rPr lang="en-US" dirty="0" smtClean="0"/>
              <a:t> </a:t>
            </a:r>
            <a:r>
              <a:rPr lang="en-US" dirty="0" err="1" smtClean="0"/>
              <a:t>tanlash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sxemasi</a:t>
            </a:r>
            <a:r>
              <a:rPr lang="en-US" dirty="0" smtClean="0"/>
              <a:t> </a:t>
            </a:r>
            <a:r>
              <a:rPr lang="en-US" dirty="0" err="1" smtClean="0"/>
              <a:t>qismlari</a:t>
            </a:r>
            <a:r>
              <a:rPr lang="en-US" dirty="0" smtClean="0"/>
              <a:t>:</a:t>
            </a:r>
          </a:p>
          <a:p>
            <a:pPr marL="342900" indent="-342900">
              <a:buFontTx/>
              <a:buChar char="-"/>
            </a:pPr>
            <a:r>
              <a:rPr lang="en-US" dirty="0" smtClean="0"/>
              <a:t>AC – DC </a:t>
            </a:r>
            <a:r>
              <a:rPr lang="en-US" dirty="0" err="1" smtClean="0"/>
              <a:t>konvertor</a:t>
            </a:r>
            <a:endParaRPr lang="en-US" dirty="0" smtClean="0"/>
          </a:p>
          <a:p>
            <a:pPr marL="342900" indent="-342900">
              <a:buFontTx/>
              <a:buChar char="-"/>
            </a:pPr>
            <a:r>
              <a:rPr lang="en-US" dirty="0" err="1" smtClean="0"/>
              <a:t>Tok</a:t>
            </a:r>
            <a:r>
              <a:rPr lang="en-US" dirty="0" smtClean="0"/>
              <a:t> </a:t>
            </a:r>
            <a:r>
              <a:rPr lang="en-US" dirty="0" err="1" smtClean="0"/>
              <a:t>stabillash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endParaRPr lang="en-US" dirty="0" smtClean="0"/>
          </a:p>
          <a:p>
            <a:pPr marL="342900" indent="-342900">
              <a:buFontTx/>
              <a:buChar char="-"/>
            </a:pPr>
            <a:r>
              <a:rPr lang="en-US" dirty="0" err="1" smtClean="0"/>
              <a:t>Kuchlanish</a:t>
            </a:r>
            <a:r>
              <a:rPr lang="en-US" dirty="0" smtClean="0"/>
              <a:t> </a:t>
            </a:r>
            <a:r>
              <a:rPr lang="en-US" dirty="0" err="1" smtClean="0"/>
              <a:t>sozlash</a:t>
            </a:r>
            <a:endParaRPr lang="en-US" dirty="0" smtClean="0"/>
          </a:p>
          <a:p>
            <a:pPr marL="342900" indent="-342900">
              <a:buFontTx/>
              <a:buChar char="-"/>
            </a:pPr>
            <a:r>
              <a:rPr lang="en-US" dirty="0" err="1" smtClean="0"/>
              <a:t>Regulyatorlar</a:t>
            </a:r>
            <a:r>
              <a:rPr lang="en-US" dirty="0" smtClean="0"/>
              <a:t>: 7805, 7812, 7824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r>
              <a:rPr lang="en-US" dirty="0"/>
              <a:t> </a:t>
            </a:r>
            <a:r>
              <a:rPr lang="en-US" dirty="0" err="1"/>
              <a:t>bosqichlari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362200"/>
            <a:ext cx="2143125" cy="34766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10000" y="2791837"/>
            <a:ext cx="480452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Arduino </a:t>
            </a:r>
            <a:r>
              <a:rPr lang="en-US" dirty="0" err="1" smtClean="0"/>
              <a:t>mikrokontrolleri</a:t>
            </a:r>
            <a:endParaRPr lang="en-US" dirty="0" smtClean="0"/>
          </a:p>
          <a:p>
            <a:r>
              <a:rPr lang="en-US" dirty="0" err="1" smtClean="0"/>
              <a:t>Diod</a:t>
            </a:r>
            <a:r>
              <a:rPr lang="en-US" dirty="0" smtClean="0"/>
              <a:t> </a:t>
            </a:r>
            <a:r>
              <a:rPr lang="en-US" dirty="0" err="1" smtClean="0"/>
              <a:t>ko’prigi</a:t>
            </a:r>
            <a:endParaRPr lang="en-US" dirty="0" smtClean="0"/>
          </a:p>
          <a:p>
            <a:r>
              <a:rPr lang="en-US" dirty="0" err="1" smtClean="0"/>
              <a:t>Kondensator</a:t>
            </a:r>
            <a:endParaRPr lang="en-US" dirty="0" smtClean="0"/>
          </a:p>
          <a:p>
            <a:r>
              <a:rPr lang="en-US" dirty="0" err="1" smtClean="0"/>
              <a:t>Qizil</a:t>
            </a:r>
            <a:r>
              <a:rPr lang="en-US" dirty="0" smtClean="0"/>
              <a:t> LED</a:t>
            </a:r>
          </a:p>
          <a:p>
            <a:r>
              <a:rPr lang="en-US" dirty="0" err="1" smtClean="0"/>
              <a:t>Sariq</a:t>
            </a:r>
            <a:r>
              <a:rPr lang="en-US" dirty="0" smtClean="0"/>
              <a:t> LED</a:t>
            </a:r>
          </a:p>
          <a:p>
            <a:r>
              <a:rPr lang="en-US" dirty="0" err="1" smtClean="0"/>
              <a:t>Yashil</a:t>
            </a:r>
            <a:r>
              <a:rPr lang="en-US" dirty="0" smtClean="0"/>
              <a:t> LED</a:t>
            </a:r>
          </a:p>
          <a:p>
            <a:r>
              <a:rPr lang="en-US" dirty="0" smtClean="0"/>
              <a:t>Sinusoidal </a:t>
            </a:r>
            <a:r>
              <a:rPr lang="en-US" dirty="0" err="1" smtClean="0"/>
              <a:t>o’zgaruvchan</a:t>
            </a:r>
            <a:r>
              <a:rPr lang="en-US" dirty="0" smtClean="0"/>
              <a:t> </a:t>
            </a:r>
            <a:r>
              <a:rPr lang="en-US" dirty="0" err="1" smtClean="0"/>
              <a:t>tok</a:t>
            </a:r>
            <a:r>
              <a:rPr lang="en-US" dirty="0" smtClean="0"/>
              <a:t> </a:t>
            </a:r>
            <a:r>
              <a:rPr lang="en-US" dirty="0" err="1" smtClean="0"/>
              <a:t>manbasi</a:t>
            </a:r>
            <a:endParaRPr lang="en-US" dirty="0" smtClean="0"/>
          </a:p>
          <a:p>
            <a:r>
              <a:rPr lang="en-US" dirty="0" err="1" smtClean="0"/>
              <a:t>Transformator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6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388" y="2895600"/>
            <a:ext cx="7820025" cy="21717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5000" y="5728163"/>
            <a:ext cx="5604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Quvvat</a:t>
            </a:r>
            <a:r>
              <a:rPr lang="en-US" dirty="0" smtClean="0"/>
              <a:t> </a:t>
            </a:r>
            <a:r>
              <a:rPr lang="en-US" dirty="0" err="1" smtClean="0"/>
              <a:t>ta’minlagich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sxematekxnikasi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6681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514600"/>
            <a:ext cx="8543925" cy="26860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81400" y="5943600"/>
            <a:ext cx="18501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Blok </a:t>
            </a:r>
            <a:r>
              <a:rPr lang="en-US" dirty="0" err="1" smtClean="0"/>
              <a:t>sxemasi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458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222327"/>
            <a:ext cx="6334125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8354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181946"/>
            <a:ext cx="6000750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782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82138"/>
            <a:ext cx="7645069" cy="49605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957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447800" y="2971800"/>
            <a:ext cx="7010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void setup() {</a:t>
            </a:r>
          </a:p>
          <a:p>
            <a:r>
              <a:rPr lang="en-US" dirty="0"/>
              <a:t>  </a:t>
            </a:r>
            <a:r>
              <a:rPr lang="en-US" dirty="0" err="1"/>
              <a:t>pinMode</a:t>
            </a:r>
            <a:r>
              <a:rPr lang="en-US" dirty="0"/>
              <a:t>(10, OUTPUT); //  </a:t>
            </a:r>
            <a:r>
              <a:rPr lang="en-US" dirty="0" err="1"/>
              <a:t>Yashil</a:t>
            </a:r>
            <a:r>
              <a:rPr lang="en-US" dirty="0"/>
              <a:t> </a:t>
            </a:r>
            <a:r>
              <a:rPr lang="en-US" dirty="0" err="1"/>
              <a:t>chiroq</a:t>
            </a:r>
            <a:endParaRPr lang="en-US" dirty="0"/>
          </a:p>
          <a:p>
            <a:r>
              <a:rPr lang="en-US" dirty="0"/>
              <a:t>  </a:t>
            </a:r>
            <a:r>
              <a:rPr lang="en-US" dirty="0" err="1"/>
              <a:t>pinMode</a:t>
            </a:r>
            <a:r>
              <a:rPr lang="en-US" dirty="0"/>
              <a:t>(11, OUTPUT); //  </a:t>
            </a:r>
            <a:r>
              <a:rPr lang="en-US" dirty="0" err="1"/>
              <a:t>Sariq</a:t>
            </a:r>
            <a:r>
              <a:rPr lang="en-US" dirty="0"/>
              <a:t> </a:t>
            </a:r>
            <a:r>
              <a:rPr lang="en-US" dirty="0" err="1"/>
              <a:t>chiroq</a:t>
            </a:r>
            <a:endParaRPr lang="en-US" dirty="0"/>
          </a:p>
          <a:p>
            <a:r>
              <a:rPr lang="en-US" dirty="0"/>
              <a:t>  </a:t>
            </a:r>
            <a:r>
              <a:rPr lang="en-US" dirty="0" err="1"/>
              <a:t>pinMode</a:t>
            </a:r>
            <a:r>
              <a:rPr lang="en-US" dirty="0"/>
              <a:t>(12, OUTPUT); //  </a:t>
            </a:r>
            <a:r>
              <a:rPr lang="en-US" dirty="0" err="1"/>
              <a:t>Qizil</a:t>
            </a:r>
            <a:r>
              <a:rPr lang="en-US" dirty="0"/>
              <a:t> </a:t>
            </a:r>
            <a:r>
              <a:rPr lang="en-US" dirty="0" err="1"/>
              <a:t>chiroq</a:t>
            </a:r>
            <a:endParaRPr lang="en-US" dirty="0"/>
          </a:p>
          <a:p>
            <a:endParaRPr lang="en-US" dirty="0"/>
          </a:p>
          <a:p>
            <a:r>
              <a:rPr lang="en-US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1324554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/>
              <a:t>Svetafor</a:t>
            </a:r>
            <a:r>
              <a:rPr lang="en-US" dirty="0"/>
              <a:t> </a:t>
            </a:r>
            <a:r>
              <a:rPr lang="en-US" dirty="0" err="1"/>
              <a:t>loyihasi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085020" y="1368134"/>
            <a:ext cx="58674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200" dirty="0"/>
          </a:p>
          <a:p>
            <a:r>
              <a:rPr lang="en-US" sz="2200" dirty="0"/>
              <a:t>void loop() {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(12, HIGH);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(11, LOW);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(10, LOW);</a:t>
            </a:r>
          </a:p>
          <a:p>
            <a:r>
              <a:rPr lang="en-US" sz="2200" dirty="0"/>
              <a:t>  delay(9000);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(11, HIGH);</a:t>
            </a:r>
          </a:p>
          <a:p>
            <a:r>
              <a:rPr lang="en-US" sz="2200" dirty="0"/>
              <a:t>  delay(1000);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(11, LOW);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(12, LOW);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(10, HIGH);</a:t>
            </a:r>
          </a:p>
          <a:p>
            <a:r>
              <a:rPr lang="en-US" sz="2200" dirty="0"/>
              <a:t>  delay(10000);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(10, LOW); </a:t>
            </a:r>
          </a:p>
          <a:p>
            <a:r>
              <a:rPr lang="en-US" sz="2200" dirty="0"/>
              <a:t>  </a:t>
            </a:r>
            <a:r>
              <a:rPr lang="en-US" sz="2200" dirty="0" err="1"/>
              <a:t>digitalWrite</a:t>
            </a:r>
            <a:r>
              <a:rPr lang="en-US" sz="2200" dirty="0"/>
              <a:t>(11, HIGH);</a:t>
            </a:r>
          </a:p>
          <a:p>
            <a:r>
              <a:rPr lang="en-US" sz="2200" dirty="0"/>
              <a:t>  delay(1000</a:t>
            </a:r>
            <a:r>
              <a:rPr lang="en-US" sz="2200" dirty="0" smtClean="0"/>
              <a:t>);</a:t>
            </a:r>
            <a:endParaRPr lang="en-US" sz="2200" dirty="0"/>
          </a:p>
          <a:p>
            <a:r>
              <a:rPr lang="en-US" sz="22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98630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 smtClean="0"/>
              <a:t>Xulosa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50543" y="2438400"/>
            <a:ext cx="8075480" cy="2795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darsda</a:t>
            </a:r>
            <a:r>
              <a:rPr lang="en-US" dirty="0" smtClean="0"/>
              <a:t> biz </a:t>
            </a:r>
            <a:r>
              <a:rPr lang="en-US" dirty="0" err="1" smtClean="0"/>
              <a:t>mexatron</a:t>
            </a:r>
            <a:r>
              <a:rPr lang="en-US" dirty="0" smtClean="0"/>
              <a:t> </a:t>
            </a:r>
            <a:r>
              <a:rPr lang="en-US" dirty="0" err="1" smtClean="0"/>
              <a:t>loyihalarni</a:t>
            </a:r>
            <a:r>
              <a:rPr lang="en-US" dirty="0" smtClean="0"/>
              <a:t> </a:t>
            </a:r>
            <a:r>
              <a:rPr lang="en-US" dirty="0" err="1" smtClean="0"/>
              <a:t>loyihalash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smtClean="0"/>
              <a:t>ham </a:t>
            </a:r>
            <a:r>
              <a:rPr lang="en-US" dirty="0" err="1" smtClean="0"/>
              <a:t>nazariy</a:t>
            </a:r>
            <a:r>
              <a:rPr lang="en-US" dirty="0" smtClean="0"/>
              <a:t> ham </a:t>
            </a:r>
            <a:r>
              <a:rPr lang="en-US" dirty="0" err="1" smtClean="0"/>
              <a:t>amaliy</a:t>
            </a:r>
            <a:r>
              <a:rPr lang="en-US" dirty="0" smtClean="0"/>
              <a:t> </a:t>
            </a:r>
            <a:r>
              <a:rPr lang="en-US" dirty="0" err="1" smtClean="0"/>
              <a:t>bilimlar</a:t>
            </a:r>
            <a:r>
              <a:rPr lang="en-US" dirty="0" smtClean="0"/>
              <a:t> </a:t>
            </a:r>
            <a:r>
              <a:rPr lang="en-US" dirty="0" err="1" smtClean="0"/>
              <a:t>oldik</a:t>
            </a:r>
            <a:r>
              <a:rPr lang="en-US" dirty="0" smtClean="0"/>
              <a:t>. </a:t>
            </a:r>
            <a:r>
              <a:rPr lang="en-US" dirty="0" err="1" smtClean="0"/>
              <a:t>Ayniqsa</a:t>
            </a:r>
            <a:r>
              <a:rPr lang="en-US" dirty="0" smtClean="0"/>
              <a:t> </a:t>
            </a:r>
            <a:r>
              <a:rPr lang="en-US" dirty="0" err="1" smtClean="0"/>
              <a:t>mexatronika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err="1" smtClean="0"/>
              <a:t>tizimlari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qilinadigan</a:t>
            </a:r>
            <a:r>
              <a:rPr lang="en-US" dirty="0" smtClean="0"/>
              <a:t> </a:t>
            </a:r>
            <a:r>
              <a:rPr lang="en-US" dirty="0" err="1" smtClean="0"/>
              <a:t>loyihalarning</a:t>
            </a:r>
            <a:r>
              <a:rPr lang="en-US" dirty="0" smtClean="0"/>
              <a:t> </a:t>
            </a:r>
            <a:r>
              <a:rPr lang="en-US" dirty="0" err="1" smtClean="0"/>
              <a:t>bosqichlari</a:t>
            </a:r>
            <a:r>
              <a:rPr lang="en-US" dirty="0" smtClean="0"/>
              <a:t>, </a:t>
            </a:r>
          </a:p>
          <a:p>
            <a:pPr algn="just">
              <a:lnSpc>
                <a:spcPct val="150000"/>
              </a:lnSpc>
            </a:pP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batafsil</a:t>
            </a:r>
            <a:r>
              <a:rPr lang="en-US" dirty="0" smtClean="0"/>
              <a:t> </a:t>
            </a:r>
            <a:r>
              <a:rPr lang="en-US" dirty="0" err="1" smtClean="0"/>
              <a:t>o’rgandik</a:t>
            </a:r>
            <a:r>
              <a:rPr lang="en-US" dirty="0" smtClean="0"/>
              <a:t>. </a:t>
            </a:r>
            <a:r>
              <a:rPr lang="en-US" dirty="0" err="1" smtClean="0"/>
              <a:t>Svetafor</a:t>
            </a:r>
            <a:r>
              <a:rPr lang="en-US" dirty="0" smtClean="0"/>
              <a:t> </a:t>
            </a:r>
            <a:r>
              <a:rPr lang="en-US" dirty="0" err="1" smtClean="0"/>
              <a:t>loyihasi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esa</a:t>
            </a:r>
            <a:r>
              <a:rPr lang="en-US" dirty="0" smtClean="0"/>
              <a:t> </a:t>
            </a:r>
            <a:r>
              <a:rPr lang="en-US" dirty="0" err="1" smtClean="0"/>
              <a:t>amaliy</a:t>
            </a:r>
            <a:r>
              <a:rPr lang="en-US" dirty="0" smtClean="0"/>
              <a:t> </a:t>
            </a:r>
            <a:r>
              <a:rPr lang="en-US" dirty="0" err="1" smtClean="0"/>
              <a:t>loyiha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ko’nikmalarimizni</a:t>
            </a:r>
            <a:r>
              <a:rPr lang="en-US" dirty="0" smtClean="0"/>
              <a:t> </a:t>
            </a:r>
            <a:r>
              <a:rPr lang="en-US" dirty="0" err="1" smtClean="0"/>
              <a:t>shakllantirdik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5410200" cy="1143000"/>
          </a:xfrm>
        </p:spPr>
        <p:txBody>
          <a:bodyPr/>
          <a:lstStyle/>
          <a:p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04800" y="3048000"/>
            <a:ext cx="8153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en-US" dirty="0" smtClean="0"/>
              <a:t>Electronics</a:t>
            </a:r>
            <a:r>
              <a:rPr lang="en-US" dirty="0"/>
              <a:t>: A Systems Approach (6th edition), Neil </a:t>
            </a:r>
            <a:r>
              <a:rPr lang="en-US" dirty="0" err="1"/>
              <a:t>Storey,Pearson</a:t>
            </a:r>
            <a:r>
              <a:rPr lang="en-US" dirty="0"/>
              <a:t> Education UK, 2017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/>
              <a:t>Mechatronics: Electronic Control Systems in Mechanical and Electrical Engineering, William Bolton, Pearson Education Limited </a:t>
            </a:r>
            <a:r>
              <a:rPr lang="en-US" dirty="0" smtClean="0"/>
              <a:t>2015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>
                <a:solidFill>
                  <a:schemeClr val="accent6"/>
                </a:solidFill>
              </a:rPr>
              <a:t>https://www.tranbc.ca/2016/03/17/traffic-signal-power-outage-what-do-you-do/ </a:t>
            </a:r>
          </a:p>
          <a:p>
            <a:endParaRPr lang="en-US" dirty="0"/>
          </a:p>
          <a:p>
            <a:pPr marL="457200" indent="-457200">
              <a:buAutoNum type="arabicPeriod"/>
            </a:pPr>
            <a:endParaRPr lang="en-US" dirty="0">
              <a:solidFill>
                <a:schemeClr val="accent6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37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1267</Words>
  <Application>Microsoft Office PowerPoint</Application>
  <PresentationFormat>On-screen Show (4:3)</PresentationFormat>
  <Paragraphs>252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MS Gothic</vt:lpstr>
      <vt:lpstr>Albany</vt:lpstr>
      <vt:lpstr>Arial</vt:lpstr>
      <vt:lpstr>Tahoma</vt:lpstr>
      <vt:lpstr>Times</vt:lpstr>
      <vt:lpstr>Times New Roman</vt:lpstr>
      <vt:lpstr>Wingdings</vt:lpstr>
      <vt:lpstr>Default Design</vt:lpstr>
      <vt:lpstr>Mexatron tizimlar uchun Elektronika</vt:lpstr>
      <vt:lpstr>REJA</vt:lpstr>
      <vt:lpstr>Mexatronika o’zi nima? </vt:lpstr>
      <vt:lpstr>Mexatronika o’zi nima? </vt:lpstr>
      <vt:lpstr>Mexatronika o’zi nima?</vt:lpstr>
      <vt:lpstr>Mexatronika o’zi nima? </vt:lpstr>
      <vt:lpstr>Mexatronika tizimlari </vt:lpstr>
      <vt:lpstr>Mexatron tizimlar haqida tushuncha</vt:lpstr>
      <vt:lpstr>Texnik va dasturiy ta’minot integratsiyasi</vt:lpstr>
      <vt:lpstr>Mexatronikaning muhim elementlari</vt:lpstr>
      <vt:lpstr>Mexatronikaning muhim elementlari</vt:lpstr>
      <vt:lpstr>Mexatronikaning muhim elementlari</vt:lpstr>
      <vt:lpstr>Mukammal mexatron tizim loyihalash jarayonlari</vt:lpstr>
      <vt:lpstr>Mexatron tizim loyihalash bosqichlari</vt:lpstr>
      <vt:lpstr>Mexatron tizim loyihalash bosqichlari</vt:lpstr>
      <vt:lpstr>Mexatron tizim loyihalash bosqichlari</vt:lpstr>
      <vt:lpstr>Mexatron tizim loyihalash bosqichlari</vt:lpstr>
      <vt:lpstr>Sodda svetafor tizimini loyihalash</vt:lpstr>
      <vt:lpstr>Svetafor loyihasi bosqichlari </vt:lpstr>
      <vt:lpstr>Svetafor loyihasi bosqichlari </vt:lpstr>
      <vt:lpstr>Svetafor loyihasi bosqichlari </vt:lpstr>
      <vt:lpstr>Svetafor loyihasi</vt:lpstr>
      <vt:lpstr>Svetafor loyihasi</vt:lpstr>
      <vt:lpstr>Svetafor loyihasi</vt:lpstr>
      <vt:lpstr>Svetafor loyihasi</vt:lpstr>
      <vt:lpstr>Svetafor loyihasi</vt:lpstr>
      <vt:lpstr>Svetafor loyihasi</vt:lpstr>
      <vt:lpstr>Svetafor loyihasi</vt:lpstr>
      <vt:lpstr>Xulosa</vt:lpstr>
      <vt:lpstr>Foydalanilgan adabiyotlar </vt:lpstr>
    </vt:vector>
  </TitlesOfParts>
  <Company>PSU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PROGRAMMABLE LOGIC CONTROLLERS</dc:title>
  <dc:creator>Richard A Wysk</dc:creator>
  <cp:lastModifiedBy>Asrorbek Eraliev</cp:lastModifiedBy>
  <cp:revision>34</cp:revision>
  <dcterms:created xsi:type="dcterms:W3CDTF">2002-08-26T21:44:32Z</dcterms:created>
  <dcterms:modified xsi:type="dcterms:W3CDTF">2022-06-07T08:14:05Z</dcterms:modified>
</cp:coreProperties>
</file>