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57" r:id="rId3"/>
    <p:sldId id="259" r:id="rId4"/>
    <p:sldId id="368" r:id="rId5"/>
    <p:sldId id="369" r:id="rId6"/>
    <p:sldId id="370" r:id="rId7"/>
    <p:sldId id="371" r:id="rId8"/>
    <p:sldId id="372" r:id="rId9"/>
    <p:sldId id="373" r:id="rId10"/>
    <p:sldId id="374" r:id="rId11"/>
    <p:sldId id="375" r:id="rId12"/>
    <p:sldId id="376" r:id="rId13"/>
    <p:sldId id="377" r:id="rId14"/>
    <p:sldId id="378" r:id="rId15"/>
    <p:sldId id="379" r:id="rId16"/>
    <p:sldId id="380" r:id="rId17"/>
    <p:sldId id="381" r:id="rId18"/>
    <p:sldId id="382" r:id="rId19"/>
    <p:sldId id="383" r:id="rId20"/>
    <p:sldId id="384" r:id="rId21"/>
    <p:sldId id="385" r:id="rId22"/>
    <p:sldId id="386" r:id="rId23"/>
    <p:sldId id="387" r:id="rId24"/>
    <p:sldId id="388" r:id="rId25"/>
    <p:sldId id="389" r:id="rId26"/>
    <p:sldId id="390" r:id="rId27"/>
    <p:sldId id="391" r:id="rId28"/>
    <p:sldId id="392" r:id="rId29"/>
    <p:sldId id="393" r:id="rId30"/>
    <p:sldId id="394" r:id="rId31"/>
    <p:sldId id="395" r:id="rId32"/>
    <p:sldId id="396" r:id="rId33"/>
    <p:sldId id="397" r:id="rId34"/>
    <p:sldId id="398" r:id="rId35"/>
    <p:sldId id="399" r:id="rId36"/>
    <p:sldId id="400" r:id="rId37"/>
    <p:sldId id="401" r:id="rId38"/>
    <p:sldId id="402" r:id="rId39"/>
    <p:sldId id="403" r:id="rId40"/>
    <p:sldId id="404" r:id="rId41"/>
    <p:sldId id="405" r:id="rId42"/>
    <p:sldId id="406" r:id="rId43"/>
    <p:sldId id="407" r:id="rId44"/>
    <p:sldId id="365" r:id="rId45"/>
    <p:sldId id="307"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8A107856-5554-42FB-B03E-39F5DBC370BA}" styleName="Средний стиль 4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64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5809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744854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115869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26.05.2022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78710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26.05.2022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99695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33443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192108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28456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26.05.2022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73185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26.05.2022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66543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247620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0008217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9694379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26.05.2022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03933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26.05.2022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460571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07314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5498304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26.05.2022</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261135380"/>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2446663" y="1089502"/>
            <a:ext cx="8488815" cy="783454"/>
          </a:xfrm>
        </p:spPr>
        <p:txBody>
          <a:bodyPr>
            <a:noAutofit/>
          </a:bodyPr>
          <a:lstStyle/>
          <a:p>
            <a:pPr algn="ctr">
              <a:lnSpc>
                <a:spcPct val="107000"/>
              </a:lnSpc>
              <a:spcAft>
                <a:spcPts val="800"/>
              </a:spcAft>
            </a:pPr>
            <a:r>
              <a:rPr lang="en-US" sz="3500" b="1" dirty="0">
                <a:effectLst/>
                <a:latin typeface="Calibri" panose="020F0502020204030204" pitchFamily="34" charset="0"/>
                <a:ea typeface="Calibri" panose="020F0502020204030204" pitchFamily="34" charset="0"/>
                <a:cs typeface="Times New Roman" panose="02020603050405020304" pitchFamily="18" charset="0"/>
              </a:rPr>
              <a:t>RISK AND OPPORTUNITY MANAGEMENT</a:t>
            </a:r>
            <a:endParaRPr lang="ru-RU" sz="35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8864083" y="348981"/>
            <a:ext cx="2071396" cy="783454"/>
          </a:xfrm>
        </p:spPr>
        <p:txBody>
          <a:bodyPr>
            <a:normAutofit/>
          </a:bodyPr>
          <a:lstStyle/>
          <a:p>
            <a:pPr algn="r"/>
            <a:r>
              <a:rPr lang="en-US" sz="35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Lesson  7</a:t>
            </a:r>
            <a:endParaRPr lang="ru-RU" sz="3500" dirty="0">
              <a:solidFill>
                <a:schemeClr val="tx1"/>
              </a:solidFill>
            </a:endParaRPr>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2341984" y="6085198"/>
            <a:ext cx="8593494"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2583729" y="5767049"/>
            <a:ext cx="8351749"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300" dirty="0">
                <a:effectLst/>
                <a:latin typeface="Calibri" panose="020F0502020204030204" pitchFamily="34" charset="0"/>
                <a:ea typeface="Calibri" panose="020F0502020204030204" pitchFamily="34" charset="0"/>
                <a:cs typeface="Times New Roman" panose="02020603050405020304" pitchFamily="18" charset="0"/>
              </a:rPr>
              <a:t>https://t2informatik.de/en/smartpedia/opportunity-management/</a:t>
            </a:r>
            <a:endParaRPr lang="ru-RU" sz="1300" dirty="0"/>
          </a:p>
        </p:txBody>
      </p:sp>
      <p:pic>
        <p:nvPicPr>
          <p:cNvPr id="7" name="Рисунок 6">
            <a:extLst>
              <a:ext uri="{FF2B5EF4-FFF2-40B4-BE49-F238E27FC236}">
                <a16:creationId xmlns:a16="http://schemas.microsoft.com/office/drawing/2014/main" id="{22CB37DF-F3B8-4065-937B-C1565A11AF45}"/>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2446664" y="1872956"/>
            <a:ext cx="8488815" cy="3879215"/>
          </a:xfrm>
          <a:prstGeom prst="rect">
            <a:avLst/>
          </a:prstGeom>
          <a:noFill/>
          <a:ln>
            <a:noFill/>
          </a:ln>
        </p:spPr>
      </p:pic>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16628" y="534955"/>
            <a:ext cx="8036465" cy="594049"/>
          </a:xfrm>
        </p:spPr>
        <p:txBody>
          <a:bodyPr>
            <a:noAutofit/>
          </a:bodyPr>
          <a:lstStyle/>
          <a:p>
            <a:pPr algn="ctr"/>
            <a:r>
              <a:rPr lang="en-US" sz="3500" b="1" kern="1800" dirty="0">
                <a:effectLst/>
                <a:latin typeface="Calibri" panose="020F0502020204030204" pitchFamily="34" charset="0"/>
                <a:ea typeface="Times New Roman" panose="02020603050405020304" pitchFamily="18" charset="0"/>
              </a:rPr>
              <a:t>RISK AND OPPORTUNITY MANAGEMENT</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9010" y="1651518"/>
            <a:ext cx="9272329" cy="4292082"/>
          </a:xfrm>
        </p:spPr>
        <p:txBody>
          <a:bodyPr>
            <a:noAutofit/>
          </a:bodyPr>
          <a:lstStyle/>
          <a:p>
            <a:pPr algn="just"/>
            <a:r>
              <a:rPr lang="en-US" sz="2800" dirty="0">
                <a:effectLst/>
                <a:latin typeface="Calibri" panose="020F0502020204030204" pitchFamily="34" charset="0"/>
                <a:ea typeface="Times New Roman" panose="02020603050405020304" pitchFamily="18" charset="0"/>
              </a:rPr>
              <a:t>Some things can (and probably will) go wrong on your project; how can you still get the job done? Every human endeavor entails uncertainty; things may not go as planned. In light of that uncertainty, how do you get the project done within the promised parameters, such as schedule, cost, technical capability, and so forth? In this lesson, I show you how to combine good engineering and good statistics in a manner that allows you to cope with these uncertainties.</a:t>
            </a:r>
            <a:endParaRPr lang="ru-RU" sz="2800" dirty="0"/>
          </a:p>
        </p:txBody>
      </p:sp>
      <p:sp>
        <p:nvSpPr>
          <p:cNvPr id="4" name="Подзаголовок 2">
            <a:extLst>
              <a:ext uri="{FF2B5EF4-FFF2-40B4-BE49-F238E27FC236}">
                <a16:creationId xmlns:a16="http://schemas.microsoft.com/office/drawing/2014/main" id="{0B7264F9-C8BA-409A-8769-2CB53DA14837}"/>
              </a:ext>
            </a:extLst>
          </p:cNvPr>
          <p:cNvSpPr txBox="1">
            <a:spLocks/>
          </p:cNvSpPr>
          <p:nvPr/>
        </p:nvSpPr>
        <p:spPr>
          <a:xfrm>
            <a:off x="10453093" y="254371"/>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3325342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06821" y="226789"/>
            <a:ext cx="7315744" cy="1191464"/>
          </a:xfrm>
        </p:spPr>
        <p:txBody>
          <a:bodyPr>
            <a:noAutofit/>
          </a:bodyPr>
          <a:lstStyle/>
          <a:p>
            <a:pPr algn="ctr"/>
            <a:r>
              <a:rPr lang="en-US" sz="3500" b="1" dirty="0">
                <a:effectLst/>
                <a:latin typeface="Calibri" panose="020F0502020204030204" pitchFamily="34" charset="0"/>
                <a:ea typeface="Times New Roman" panose="02020603050405020304" pitchFamily="18" charset="0"/>
              </a:rPr>
              <a:t>Things Can Go Wrong with Our Project: How Do We Cope?</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511559"/>
            <a:ext cx="9657185" cy="4889241"/>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In any human endeavor, and most especially in a complex engineering project, things may go awry and not according to plan, and thereby cause problems. These problems might manifest themselves as problems in any of various ways: as problems in achieving the technical capabilities that we promised in the contract, as an increase in the predicted cost of completing the project, as a delay to the predicted completion date of the project, or as any of a variety of other problems, such as safety, reliability, our ability to staff the project with appropriate numbers and skills of personnel, and so forth; and of course, a problem might manifest itself as a combination of these symptoms.</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Since our engineering projects are both important and expensive, we endeavor to think in advance of these problems arising about what might go wrong, and to take actions in advance that might lessen both the likelihood that such a problem will actually occur and the adverse impact on our project and our company if (despite our attempts to lessen the likelihood of occurrence) the problem comes to pass. At the point in time when we start thinking about the potential of these problems arising, they have not yet come to pass; they are only potential problems. We call a potential problem that has not yet occurred a risk.</a:t>
            </a:r>
            <a:endParaRPr lang="ru-RU"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1196241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06821" y="226789"/>
            <a:ext cx="7315744" cy="1191464"/>
          </a:xfrm>
        </p:spPr>
        <p:txBody>
          <a:bodyPr>
            <a:noAutofit/>
          </a:bodyPr>
          <a:lstStyle/>
          <a:p>
            <a:pPr algn="ctr"/>
            <a:r>
              <a:rPr lang="en-US" sz="3500" b="1" dirty="0">
                <a:effectLst/>
                <a:latin typeface="Calibri" panose="020F0502020204030204" pitchFamily="34" charset="0"/>
                <a:ea typeface="Times New Roman" panose="02020603050405020304" pitchFamily="18" charset="0"/>
              </a:rPr>
              <a:t>Things Can Go Wrong with Our Project: How Do We Cope?</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511559"/>
            <a:ext cx="9657185" cy="4889241"/>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We use the term risk management for this process of characterizing what could go wrong on our project, and for planning how we could go about both lessening the likelihood of problem occurrence and mitigating the potentially adverse effects of problems (the impact) should they in fact occur. Risk management is an important portion of your responsibility as the manager of an engineering project.</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As noted above, every complex human endeavor is likely to encounter problems. You need not be afraid or embarrassed by the fact that there is a chance of such problems occurring on your project. What you must do, however, is lead your team to perform the appropriate risk management activities, so as to mitigate their likelihood and impact. In this lesson, we will teach you something about risk management. We will show you how to identify your project’s risks, how to evaluate those risks – both for likelihood and impact, and how to establish a set of reasonable mitigation measures. </a:t>
            </a:r>
            <a:endParaRPr lang="ru-RU"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1019483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06821" y="226789"/>
            <a:ext cx="7315744" cy="1191464"/>
          </a:xfrm>
        </p:spPr>
        <p:txBody>
          <a:bodyPr>
            <a:noAutofit/>
          </a:bodyPr>
          <a:lstStyle/>
          <a:p>
            <a:pPr algn="ctr"/>
            <a:r>
              <a:rPr lang="en-US" sz="3500" b="1" dirty="0">
                <a:effectLst/>
                <a:latin typeface="Calibri" panose="020F0502020204030204" pitchFamily="34" charset="0"/>
                <a:ea typeface="Times New Roman" panose="02020603050405020304" pitchFamily="18" charset="0"/>
              </a:rPr>
              <a:t>Things Can Go Wrong with Our Project: How Do We Cope?</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511559"/>
            <a:ext cx="9657185" cy="4889241"/>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If risks are things that might go wrong with the project, and thereby cause an adverse impact on the established plans, there is, at least in principle, a set of symmetric potential events: things that might occur which, if they do occur, will cause a positive impact on the project. We call these opportunities. Like risks, we start thinking about them in advance of their occurrence. We look for actions that we could take that might increase the likelihood of their occurrence, and we also look for actions that we can take that will maximize the positive impact on the project should they occur.</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We therefore call the combined process of managing both risks and opportunities risk and opportunity management. We will talk about opportunity management, as well as risk management, in this lesson.</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As you will see in this lesson, engineering is deeply involved in every step of the process that we call “risk and opportunity management.”</a:t>
            </a:r>
            <a:endParaRPr lang="ru-RU"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8406640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06821" y="226789"/>
            <a:ext cx="7315744" cy="1191464"/>
          </a:xfrm>
        </p:spPr>
        <p:txBody>
          <a:bodyPr>
            <a:noAutofit/>
          </a:bodyPr>
          <a:lstStyle/>
          <a:p>
            <a:pPr algn="ctr"/>
            <a:r>
              <a:rPr lang="en-US" sz="3500" b="1" dirty="0">
                <a:effectLst/>
                <a:latin typeface="Calibri" panose="020F0502020204030204" pitchFamily="34" charset="0"/>
                <a:ea typeface="Times New Roman" panose="02020603050405020304" pitchFamily="18" charset="0"/>
              </a:rPr>
              <a:t>Things Can Go Wrong with Our Project: How Do We Cope?</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090057" y="1716833"/>
            <a:ext cx="9311951" cy="4376057"/>
          </a:xfrm>
        </p:spPr>
        <p:txBody>
          <a:bodyPr>
            <a:noAutofit/>
          </a:bodyPr>
          <a:lstStyle/>
          <a:p>
            <a:pPr indent="0" algn="just">
              <a:lnSpc>
                <a:spcPct val="107000"/>
              </a:lnSpc>
              <a:spcAft>
                <a:spcPts val="600"/>
              </a:spcAft>
              <a:buNone/>
            </a:pPr>
            <a:r>
              <a:rPr lang="en-US" dirty="0">
                <a:effectLst/>
                <a:latin typeface="Calibri" panose="020F0502020204030204" pitchFamily="34" charset="0"/>
                <a:ea typeface="Times New Roman" panose="02020603050405020304" pitchFamily="18" charset="0"/>
                <a:cs typeface="Calibri" panose="020F0502020204030204" pitchFamily="34" charset="0"/>
              </a:rPr>
              <a:t>Technical and engineering risks can arise from all of the obvious sources: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The invention required to create the desired system.</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The lack of maturity of some of the selected technologies and products; there is often a gap between what a product is advertised as capable of achieving, and what it actually can achieve.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The scale and complexity of the project, including the problem of managing the dynamic behavior of the system.</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All of the uncertainty and errors that can arise from quantitative measures and analyses.</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 and many others too.</a:t>
            </a:r>
            <a:endParaRPr lang="ru-RU"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8262684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06821" y="226789"/>
            <a:ext cx="7315744" cy="1191464"/>
          </a:xfrm>
        </p:spPr>
        <p:txBody>
          <a:bodyPr>
            <a:noAutofit/>
          </a:bodyPr>
          <a:lstStyle/>
          <a:p>
            <a:pPr algn="ctr"/>
            <a:r>
              <a:rPr lang="en-US" sz="3500" b="1" dirty="0">
                <a:effectLst/>
                <a:latin typeface="Calibri" panose="020F0502020204030204" pitchFamily="34" charset="0"/>
                <a:ea typeface="Times New Roman" panose="02020603050405020304" pitchFamily="18" charset="0"/>
              </a:rPr>
              <a:t>Things Can Go Wrong with Our Project: How Do We Cope?</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090057" y="1716833"/>
            <a:ext cx="9311951" cy="4376057"/>
          </a:xfrm>
        </p:spPr>
        <p:txBody>
          <a:bodyPr>
            <a:noAutofit/>
          </a:bodyPr>
          <a:lstStyle/>
          <a:p>
            <a:pPr indent="0" algn="just">
              <a:lnSpc>
                <a:spcPct val="107000"/>
              </a:lnSpc>
              <a:spcAft>
                <a:spcPts val="600"/>
              </a:spcAft>
              <a:buNone/>
            </a:pPr>
            <a:r>
              <a:rPr lang="en-US" dirty="0">
                <a:effectLst/>
                <a:latin typeface="Calibri" panose="020F0502020204030204" pitchFamily="34" charset="0"/>
                <a:ea typeface="Times New Roman" panose="02020603050405020304" pitchFamily="18" charset="0"/>
                <a:cs typeface="Calibri" panose="020F0502020204030204" pitchFamily="34" charset="0"/>
              </a:rPr>
              <a:t>Technology and engineering, however, are not the exclusive sources of risk on engineering projects. Risks can arise from other matters too, such as: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Poorly defined or changing goals and requirements.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Tensions between stakeholders: the buying customer, the eventual users, the paying customer, the regulators, and other stakeholders may want slightly different things, and trying to satisfy all of them may over‐constrain your solution.</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Tensions within your development team: people may have different ideas about the appropriate design; if you have subcontractors, they may have different business aspirations from you and your company; there will always be some of the ordinary issues of people not getting along, and/or having conflicting personal goals and aspirations; and so forth.</a:t>
            </a:r>
            <a:endParaRPr lang="ru-RU"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20359660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06821" y="226789"/>
            <a:ext cx="7315744" cy="1191464"/>
          </a:xfrm>
        </p:spPr>
        <p:txBody>
          <a:bodyPr>
            <a:noAutofit/>
          </a:bodyPr>
          <a:lstStyle/>
          <a:p>
            <a:pPr algn="ctr"/>
            <a:r>
              <a:rPr lang="en-US" sz="3500" b="1" dirty="0">
                <a:effectLst/>
                <a:latin typeface="Calibri" panose="020F0502020204030204" pitchFamily="34" charset="0"/>
                <a:ea typeface="Times New Roman" panose="02020603050405020304" pitchFamily="18" charset="0"/>
              </a:rPr>
              <a:t>Things Can Go Wrong with Our Project: How Do We Cope?</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96751" y="1782147"/>
            <a:ext cx="9405257" cy="4618653"/>
          </a:xfrm>
        </p:spPr>
        <p:txBody>
          <a:bodyPr>
            <a:noAutofit/>
          </a:bodyPr>
          <a:lstStyle/>
          <a:p>
            <a:pPr indent="450215" algn="just">
              <a:lnSpc>
                <a:spcPct val="110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The existence of all these potential sources of risk is, of course, one of the very aspects that makes managing engineering projects so interesting!</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10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The data indicate that huge numbers of engineering projects fail, and many more under‐deliver on promised capability, take far longer than promised to complete, and/ or cost far more than promised to complete. All of this indicates that most engineering project managers are not doing an adequate job of risk management. Here is yet another opportunity for you to be better than your competitors!</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0000"/>
              </a:lnSpc>
              <a:spcAft>
                <a:spcPts val="800"/>
              </a:spcAft>
            </a:pPr>
            <a:r>
              <a:rPr lang="en-US" dirty="0">
                <a:effectLst/>
                <a:latin typeface="Calibri" panose="020F0502020204030204" pitchFamily="34" charset="0"/>
                <a:ea typeface="Times New Roman" panose="02020603050405020304" pitchFamily="18" charset="0"/>
              </a:rPr>
              <a:t>As stated above, we endeavor to minimize both the likelihood of occurrence of an adverse action and the impact of occurrence of an adverse action. We treat these as separate endeavors because experience indicates both that (</a:t>
            </a:r>
            <a:r>
              <a:rPr lang="en-US" dirty="0" err="1">
                <a:effectLst/>
                <a:latin typeface="Calibri" panose="020F0502020204030204" pitchFamily="34" charset="0"/>
                <a:ea typeface="Times New Roman" panose="02020603050405020304" pitchFamily="18" charset="0"/>
              </a:rPr>
              <a:t>i</a:t>
            </a:r>
            <a:r>
              <a:rPr lang="en-US" dirty="0">
                <a:effectLst/>
                <a:latin typeface="Calibri" panose="020F0502020204030204" pitchFamily="34" charset="0"/>
                <a:ea typeface="Times New Roman" panose="02020603050405020304" pitchFamily="18" charset="0"/>
              </a:rPr>
              <a:t>) likelihood and impact are fairly separate matters and (ii) they usually must be mitigated through separate actions.</a:t>
            </a:r>
            <a:endParaRPr lang="ru-RU"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20579259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06821" y="226789"/>
            <a:ext cx="7315744" cy="1191464"/>
          </a:xfrm>
        </p:spPr>
        <p:txBody>
          <a:bodyPr>
            <a:noAutofit/>
          </a:bodyPr>
          <a:lstStyle/>
          <a:p>
            <a:pPr algn="ctr"/>
            <a:r>
              <a:rPr lang="en-US" sz="3500" b="1" dirty="0">
                <a:effectLst/>
                <a:latin typeface="Calibri" panose="020F0502020204030204" pitchFamily="34" charset="0"/>
                <a:ea typeface="Times New Roman" panose="02020603050405020304" pitchFamily="18" charset="0"/>
              </a:rPr>
              <a:t>Things Can Go Wrong with Our Project: How Do We Cope?</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69435" y="1418253"/>
            <a:ext cx="9791194" cy="4982547"/>
          </a:xfrm>
        </p:spPr>
        <p:txBody>
          <a:bodyPr>
            <a:noAutofit/>
          </a:bodyPr>
          <a:lstStyle/>
          <a:p>
            <a:pPr indent="0" algn="just">
              <a:spcBef>
                <a:spcPts val="0"/>
              </a:spcBef>
              <a:spcAft>
                <a:spcPts val="600"/>
              </a:spcAft>
              <a:buNone/>
            </a:pPr>
            <a:r>
              <a:rPr lang="en-US" dirty="0">
                <a:effectLst/>
                <a:latin typeface="Calibri" panose="020F0502020204030204" pitchFamily="34" charset="0"/>
                <a:ea typeface="Times New Roman" panose="02020603050405020304" pitchFamily="18" charset="0"/>
                <a:cs typeface="Calibri" panose="020F0502020204030204" pitchFamily="34" charset="0"/>
              </a:rPr>
              <a:t>Here’s an example that illustrates this separation:</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If we want to decrease the likelihood that our house will burn down, we can take actions such as trimming the foliage away from the house, replacing the roof with completely non‐flammable materials, replacing defective wiring, enclosing the eaves, and putting ember‐resistant screening over the attic vents.</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But if we want to decrease the impact to our family in the case (despite our measures intended to lessen that likelihood) that the house does catch fire, we can install smoke detectors and buy fire insurance.</a:t>
            </a:r>
          </a:p>
          <a:p>
            <a:pPr indent="450215" algn="just">
              <a:spcBef>
                <a:spcPts val="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Buying insurance does not decrease the likelihood that the house will burn down, it only decreases the impact in case it does. Similarly, replacing the roof with completely non‐flammable materials does not decrease the adverse impact to us if the house does happen to burn down anyway, but it does decrease the likelihood that it might. We can see that, in this case, managing likelihood and managing impact are fairly separate from each other.</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spcAft>
                <a:spcPts val="600"/>
              </a:spcAft>
            </a:pPr>
            <a:r>
              <a:rPr lang="en-US" sz="1800" dirty="0">
                <a:effectLst/>
                <a:latin typeface="Calibri" panose="020F0502020204030204" pitchFamily="34" charset="0"/>
                <a:ea typeface="Times New Roman" panose="02020603050405020304" pitchFamily="18" charset="0"/>
              </a:rPr>
              <a:t>So, it is with the typical engineering project: managing the likelihood of various risks is fairly separate from managing the adverse impact that would occur if one or more of those risks came to pass.</a:t>
            </a:r>
            <a:endParaRPr lang="ru-RU"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966382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06821" y="226789"/>
            <a:ext cx="7315744" cy="1191464"/>
          </a:xfrm>
        </p:spPr>
        <p:txBody>
          <a:bodyPr>
            <a:noAutofit/>
          </a:bodyPr>
          <a:lstStyle/>
          <a:p>
            <a:pPr algn="ctr"/>
            <a:r>
              <a:rPr lang="en-US" sz="3500" b="1" dirty="0">
                <a:effectLst/>
                <a:latin typeface="Calibri" panose="020F0502020204030204" pitchFamily="34" charset="0"/>
                <a:ea typeface="Times New Roman" panose="02020603050405020304" pitchFamily="18" charset="0"/>
              </a:rPr>
              <a:t>Things Can Go Wrong with Our Project: How Do We Cope?</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69435" y="1418253"/>
            <a:ext cx="9791194" cy="4982547"/>
          </a:xfrm>
        </p:spPr>
        <p:txBody>
          <a:bodyPr>
            <a:noAutofit/>
          </a:bodyPr>
          <a:lstStyle/>
          <a:p>
            <a:pPr indent="0" algn="just">
              <a:lnSpc>
                <a:spcPct val="107000"/>
              </a:lnSpc>
              <a:spcAft>
                <a:spcPts val="600"/>
              </a:spcAft>
              <a:buNone/>
            </a:pPr>
            <a:r>
              <a:rPr lang="en-US" sz="1900" dirty="0">
                <a:effectLst/>
                <a:latin typeface="Calibri" panose="020F0502020204030204" pitchFamily="34" charset="0"/>
                <a:ea typeface="Times New Roman" panose="02020603050405020304" pitchFamily="18" charset="0"/>
                <a:cs typeface="Calibri" panose="020F0502020204030204" pitchFamily="34" charset="0"/>
              </a:rPr>
              <a:t>The basic process of risk management works like this: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Before we start the project, we try to figure out what might go wrong with our project, and we make a list of these items. We also list the symptoms, that is, what we will see if this risk starts to come to pass and threatens to become an actual problem, and not just a potential problem.</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We identify and write down ideas about actions that would lessen the likelihood and impact of those problems, but usually, we cannot afford either the time or the money to fix all of them. Nor might we wish to spend that money, even if we had it: these are only potential problems, not confirmed problems. Furthermore, we recognize that as we progress with the project, we will uncover new potential risks; we cannot be content with doing this assessment just once at the beginning of the project. We need instead some sort of ongoing activity to assess and manage risk.</a:t>
            </a:r>
            <a:endParaRPr lang="en-US" sz="19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rPr>
              <a:t>So, for most of the items that we identify as potential risks, instead of fixing them immediately, we try to figure out what we would do if, at some point in the future, it looked as if one of our identified risks was coming to pass, and we write that down on a list.</a:t>
            </a:r>
            <a:endParaRPr lang="ru-RU" sz="19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34227078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800" b="1" dirty="0">
                <a:effectLst/>
                <a:latin typeface="Calibri" panose="020F0502020204030204" pitchFamily="34" charset="0"/>
                <a:ea typeface="Times New Roman" panose="02020603050405020304" pitchFamily="18" charset="0"/>
              </a:rPr>
              <a:t>Step a: Identify the Potential Risks and Opportunities</a:t>
            </a:r>
            <a:endParaRPr lang="ru-RU" sz="28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27380" y="1418254"/>
            <a:ext cx="8971656" cy="4777274"/>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We start the risk management process by creating a list of potential risks, which we call a risk register. Where do we get ideas for what might constitute risks to our project?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Through brainstorming sessions by the team members, and outside advisors.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From lessons learned in previous projects.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From consultations with experienced project managers, project chief engineers, and other experts.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latin typeface="Calibri" panose="020F0502020204030204" pitchFamily="34" charset="0"/>
                <a:cs typeface="Calibri" panose="020F0502020204030204" pitchFamily="34" charset="0"/>
              </a:rPr>
              <a:t>You must hold brainstorming sessions about risk, starting long before you even begin to write a proposal; you will need the information about risk in order to get authorization from your company to submit a bid, and of course you must also include the risk register and the risk management plan in your proposal.</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29825205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800" b="1" dirty="0">
                <a:effectLst/>
                <a:latin typeface="Calibri" panose="020F0502020204030204" pitchFamily="34" charset="0"/>
                <a:ea typeface="Times New Roman" panose="02020603050405020304" pitchFamily="18" charset="0"/>
              </a:rPr>
              <a:t>Step a: Identify the Potential Risks and Opportunities</a:t>
            </a:r>
            <a:endParaRPr lang="ru-RU" sz="28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847461" y="1418254"/>
            <a:ext cx="9554547" cy="4777274"/>
          </a:xfrm>
        </p:spPr>
        <p:txBody>
          <a:bodyPr>
            <a:noAutofit/>
          </a:bodyPr>
          <a:lstStyle/>
          <a:p>
            <a:pPr indent="450215" algn="just">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These brainstorming sessions are always fruitful, not only for the content they create, but also for the team‐building role they play. You, as the project manager, should attend these sessions in person. This demonstrates your confidence in your chief engineer. It also gives you the chance to listen; This notion of the boss speaking last for each topic is always a good meeting‐facilitation strategy; you may ask questions at any time, but be very careful not to reveal your own opinions until you think that all of the ideas are already on the table.</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Aft>
                <a:spcPts val="800"/>
              </a:spcAft>
            </a:pPr>
            <a:r>
              <a:rPr lang="en-US" sz="1800" dirty="0">
                <a:effectLst/>
                <a:latin typeface="Calibri" panose="020F0502020204030204" pitchFamily="34" charset="0"/>
                <a:ea typeface="Times New Roman" panose="02020603050405020304" pitchFamily="18" charset="0"/>
              </a:rPr>
              <a:t>As we discussed before, mature organizations ought to have an archive of historical data from past projects, and this archive ought to include the risk registers from those projects, together with a list of those risks that actually came to pass, and an assessment of the actual performance/cost/schedule impact that occurred as a result of those risks transitioning into actual issues. In my view, these example artifacts are among the most important inputs to help us construct our new project’s risk register. Some of the risks may be directly applicable to your project, but in many other instances risks that might occur considering those risks that were either considered, or actually came to pass, on prior projects. Even if your project is creating something completely new, many of the parts and processes will still be similar to those prior projects, and you can therefore learn a lot from their experiences.</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41388011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2800" b="1" dirty="0">
                <a:effectLst/>
                <a:latin typeface="Calibri" panose="020F0502020204030204" pitchFamily="34" charset="0"/>
                <a:ea typeface="Times New Roman" panose="02020603050405020304" pitchFamily="18" charset="0"/>
              </a:rPr>
              <a:t>Step a: Identify the Potential Risks and Opportunities</a:t>
            </a:r>
            <a:br>
              <a:rPr lang="en-US" sz="2800" b="1" dirty="0">
                <a:effectLst/>
                <a:latin typeface="Calibri" panose="020F0502020204030204" pitchFamily="34" charset="0"/>
                <a:ea typeface="Times New Roman" panose="02020603050405020304" pitchFamily="18" charset="0"/>
              </a:rPr>
            </a:br>
            <a:r>
              <a:rPr lang="en-US" sz="2600" b="1" dirty="0">
                <a:latin typeface="Calibri" panose="020F0502020204030204" pitchFamily="34" charset="0"/>
              </a:rPr>
              <a:t>Table 1. The basic steps of the risk management process.</a:t>
            </a:r>
            <a:endParaRPr lang="ru-RU" sz="2600" b="1" dirty="0">
              <a:latin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graphicFrame>
        <p:nvGraphicFramePr>
          <p:cNvPr id="7" name="Таблица 6">
            <a:extLst>
              <a:ext uri="{FF2B5EF4-FFF2-40B4-BE49-F238E27FC236}">
                <a16:creationId xmlns:a16="http://schemas.microsoft.com/office/drawing/2014/main" id="{5F9ED313-DCE4-467F-9352-0EA8DD31F7E4}"/>
              </a:ext>
            </a:extLst>
          </p:cNvPr>
          <p:cNvGraphicFramePr>
            <a:graphicFrameLocks noGrp="1"/>
          </p:cNvGraphicFramePr>
          <p:nvPr>
            <p:extLst>
              <p:ext uri="{D42A27DB-BD31-4B8C-83A1-F6EECF244321}">
                <p14:modId xmlns:p14="http://schemas.microsoft.com/office/powerpoint/2010/main" val="2653170896"/>
              </p:ext>
            </p:extLst>
          </p:nvPr>
        </p:nvGraphicFramePr>
        <p:xfrm>
          <a:off x="1987420" y="1418252"/>
          <a:ext cx="9573210" cy="4923325"/>
        </p:xfrm>
        <a:graphic>
          <a:graphicData uri="http://schemas.openxmlformats.org/drawingml/2006/table">
            <a:tbl>
              <a:tblPr firstRow="1" firstCol="1" lastRow="1" lastCol="1" bandRow="1" bandCol="1">
                <a:tableStyleId>{8A107856-5554-42FB-B03E-39F5DBC370BA}</a:tableStyleId>
              </a:tblPr>
              <a:tblGrid>
                <a:gridCol w="2433386">
                  <a:extLst>
                    <a:ext uri="{9D8B030D-6E8A-4147-A177-3AD203B41FA5}">
                      <a16:colId xmlns:a16="http://schemas.microsoft.com/office/drawing/2014/main" val="3984393794"/>
                    </a:ext>
                  </a:extLst>
                </a:gridCol>
                <a:gridCol w="7139824">
                  <a:extLst>
                    <a:ext uri="{9D8B030D-6E8A-4147-A177-3AD203B41FA5}">
                      <a16:colId xmlns:a16="http://schemas.microsoft.com/office/drawing/2014/main" val="635363067"/>
                    </a:ext>
                  </a:extLst>
                </a:gridCol>
              </a:tblGrid>
              <a:tr h="255981">
                <a:tc>
                  <a:txBody>
                    <a:bodyPr/>
                    <a:lstStyle/>
                    <a:p>
                      <a:pPr marL="90170" marR="62865" algn="ctr">
                        <a:lnSpc>
                          <a:spcPct val="107000"/>
                        </a:lnSpc>
                        <a:spcAft>
                          <a:spcPts val="800"/>
                        </a:spcAft>
                      </a:pPr>
                      <a:r>
                        <a:rPr lang="en-US" sz="1500" b="1" dirty="0">
                          <a:effectLst/>
                        </a:rPr>
                        <a:t>Step</a:t>
                      </a:r>
                      <a:endParaRPr lang="ru-RU" sz="15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19685" marR="88900" algn="ctr">
                        <a:lnSpc>
                          <a:spcPct val="107000"/>
                        </a:lnSpc>
                        <a:spcAft>
                          <a:spcPts val="800"/>
                        </a:spcAft>
                      </a:pPr>
                      <a:r>
                        <a:rPr lang="en-US" sz="1500" b="1" dirty="0">
                          <a:effectLst/>
                        </a:rPr>
                        <a:t>Discussion</a:t>
                      </a:r>
                      <a:endParaRPr lang="ru-RU" sz="15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257681055"/>
                  </a:ext>
                </a:extLst>
              </a:tr>
              <a:tr h="525948">
                <a:tc>
                  <a:txBody>
                    <a:bodyPr/>
                    <a:lstStyle/>
                    <a:p>
                      <a:pPr marL="90170" marR="62865" algn="ctr">
                        <a:lnSpc>
                          <a:spcPct val="107000"/>
                        </a:lnSpc>
                        <a:spcAft>
                          <a:spcPts val="800"/>
                        </a:spcAft>
                      </a:pPr>
                      <a:r>
                        <a:rPr lang="en-US" sz="1500" b="0" dirty="0">
                          <a:effectLst/>
                        </a:rPr>
                        <a:t>a. Identify the potential risks and opportunities</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19685" marR="88900" algn="just">
                        <a:lnSpc>
                          <a:spcPct val="107000"/>
                        </a:lnSpc>
                        <a:spcAft>
                          <a:spcPts val="800"/>
                        </a:spcAft>
                      </a:pPr>
                      <a:r>
                        <a:rPr lang="en-US" sz="1500" b="0">
                          <a:effectLst/>
                        </a:rPr>
                        <a:t>We call these lists the risk register and the opportunity register</a:t>
                      </a:r>
                      <a:endParaRPr lang="ru-RU" sz="15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607996201"/>
                  </a:ext>
                </a:extLst>
              </a:tr>
              <a:tr h="772632">
                <a:tc>
                  <a:txBody>
                    <a:bodyPr/>
                    <a:lstStyle/>
                    <a:p>
                      <a:pPr marL="90170" marR="62865" algn="ctr">
                        <a:lnSpc>
                          <a:spcPct val="107000"/>
                        </a:lnSpc>
                        <a:spcAft>
                          <a:spcPts val="800"/>
                        </a:spcAft>
                      </a:pPr>
                      <a:r>
                        <a:rPr lang="en-US" sz="1500" b="0" dirty="0">
                          <a:effectLst/>
                        </a:rPr>
                        <a:t>b. Identify the symptoms</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19685" marR="88900" algn="just">
                        <a:lnSpc>
                          <a:spcPct val="107000"/>
                        </a:lnSpc>
                        <a:spcAft>
                          <a:spcPts val="800"/>
                        </a:spcAft>
                      </a:pPr>
                      <a:r>
                        <a:rPr lang="en-US" sz="1500" b="0" dirty="0">
                          <a:effectLst/>
                        </a:rPr>
                        <a:t>What will we see that will indicate that this risk or opportunity may be coming to pass? These become the triggers for potential future mitigation / exploitation actions (below)</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976288531"/>
                  </a:ext>
                </a:extLst>
              </a:tr>
              <a:tr h="918052">
                <a:tc>
                  <a:txBody>
                    <a:bodyPr/>
                    <a:lstStyle/>
                    <a:p>
                      <a:pPr marL="90170" marR="62865" algn="ctr">
                        <a:lnSpc>
                          <a:spcPct val="107000"/>
                        </a:lnSpc>
                        <a:spcAft>
                          <a:spcPts val="800"/>
                        </a:spcAft>
                      </a:pPr>
                      <a:r>
                        <a:rPr lang="en-US" sz="1500" b="0">
                          <a:effectLst/>
                        </a:rPr>
                        <a:t>c. Select the item to be measured, and the measurement methods</a:t>
                      </a:r>
                      <a:endParaRPr lang="ru-RU" sz="15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19685" marR="88900" algn="just">
                        <a:lnSpc>
                          <a:spcPct val="107000"/>
                        </a:lnSpc>
                        <a:spcAft>
                          <a:spcPts val="800"/>
                        </a:spcAft>
                      </a:pPr>
                      <a:r>
                        <a:rPr lang="en-US" sz="1500" b="0" dirty="0">
                          <a:effectLst/>
                        </a:rPr>
                        <a:t>What do we measure, in order to look for the symptom?</a:t>
                      </a:r>
                      <a:endParaRPr lang="ru-RU" sz="1500" b="0" dirty="0">
                        <a:effectLst/>
                      </a:endParaRPr>
                    </a:p>
                    <a:p>
                      <a:pPr marL="19685" marR="88900" algn="just">
                        <a:lnSpc>
                          <a:spcPct val="107000"/>
                        </a:lnSpc>
                        <a:spcAft>
                          <a:spcPts val="800"/>
                        </a:spcAft>
                      </a:pPr>
                      <a:r>
                        <a:rPr lang="en-US" sz="1500" b="0" dirty="0">
                          <a:effectLst/>
                        </a:rPr>
                        <a:t>How do we make that measurement?</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143000396"/>
                  </a:ext>
                </a:extLst>
              </a:tr>
              <a:tr h="887973">
                <a:tc>
                  <a:txBody>
                    <a:bodyPr/>
                    <a:lstStyle/>
                    <a:p>
                      <a:pPr marL="90170" marR="62865" algn="ctr">
                        <a:lnSpc>
                          <a:spcPct val="107000"/>
                        </a:lnSpc>
                        <a:spcAft>
                          <a:spcPts val="800"/>
                        </a:spcAft>
                      </a:pPr>
                      <a:r>
                        <a:rPr lang="en-US" sz="1500" b="0">
                          <a:effectLst/>
                        </a:rPr>
                        <a:t>d. Score each risk and opportunity for both likelihood and impact</a:t>
                      </a:r>
                      <a:endParaRPr lang="ru-RU" sz="15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19685" marR="88900" algn="just">
                        <a:lnSpc>
                          <a:spcPct val="107000"/>
                        </a:lnSpc>
                        <a:spcAft>
                          <a:spcPts val="800"/>
                        </a:spcAft>
                      </a:pPr>
                      <a:r>
                        <a:rPr lang="en-US" sz="1500" b="0" dirty="0">
                          <a:effectLst/>
                        </a:rPr>
                        <a:t>Evaluate every risk and opportunity in two ways: a numeric assessment of the likelihood of this risk coming to pass and a numeric assessment of the impact, if this risk or opportunity in fact does come to pass</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575782908"/>
                  </a:ext>
                </a:extLst>
              </a:tr>
              <a:tr h="1562739">
                <a:tc>
                  <a:txBody>
                    <a:bodyPr/>
                    <a:lstStyle/>
                    <a:p>
                      <a:pPr marL="90170" marR="62865" algn="ctr">
                        <a:lnSpc>
                          <a:spcPct val="107000"/>
                        </a:lnSpc>
                        <a:spcAft>
                          <a:spcPts val="800"/>
                        </a:spcAft>
                      </a:pPr>
                      <a:r>
                        <a:rPr lang="en-US" sz="1500" b="0">
                          <a:effectLst/>
                        </a:rPr>
                        <a:t>e. Create mitigation and exploitation plans</a:t>
                      </a:r>
                      <a:endParaRPr lang="ru-RU" sz="15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19685" marR="88900" algn="just">
                        <a:lnSpc>
                          <a:spcPct val="107000"/>
                        </a:lnSpc>
                        <a:spcAft>
                          <a:spcPts val="800"/>
                        </a:spcAft>
                      </a:pPr>
                      <a:r>
                        <a:rPr lang="en-US" sz="1500" b="0" dirty="0">
                          <a:effectLst/>
                        </a:rPr>
                        <a:t>For each risk, create two mitigation plans: one for reducing the likelihood that this risk will come to pass and another for reducing the impact of this risk, should it in fact come to pass. For each opportunity, create two exploitation plans: one for increasing the likelihood that this opportunity will come to pass and another for increasing the impact of this opportunity, should it in fact come to pass</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921123976"/>
                  </a:ext>
                </a:extLst>
              </a:tr>
            </a:tbl>
          </a:graphicData>
        </a:graphic>
      </p:graphicFrame>
    </p:spTree>
    <p:extLst>
      <p:ext uri="{BB962C8B-B14F-4D97-AF65-F5344CB8AC3E}">
        <p14:creationId xmlns:p14="http://schemas.microsoft.com/office/powerpoint/2010/main" val="28049857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2800" b="1" dirty="0">
                <a:effectLst/>
                <a:latin typeface="Calibri" panose="020F0502020204030204" pitchFamily="34" charset="0"/>
                <a:ea typeface="Times New Roman" panose="02020603050405020304" pitchFamily="18" charset="0"/>
              </a:rPr>
              <a:t>Step a: Identify the Potential Risks and Opportunities</a:t>
            </a:r>
            <a:br>
              <a:rPr lang="en-US" sz="2800" b="1" dirty="0">
                <a:effectLst/>
                <a:latin typeface="Calibri" panose="020F0502020204030204" pitchFamily="34" charset="0"/>
                <a:ea typeface="Times New Roman" panose="02020603050405020304" pitchFamily="18" charset="0"/>
              </a:rPr>
            </a:br>
            <a:r>
              <a:rPr lang="en-US" sz="2600" b="1" dirty="0">
                <a:effectLst/>
                <a:latin typeface="Calibri" panose="020F0502020204030204" pitchFamily="34" charset="0"/>
                <a:ea typeface="Calibri" panose="020F0502020204030204" pitchFamily="34" charset="0"/>
                <a:cs typeface="Times New Roman" panose="02020603050405020304" pitchFamily="18" charset="0"/>
              </a:rPr>
              <a:t>Table 1. The basic steps of the risk management process.</a:t>
            </a:r>
            <a:endParaRPr lang="ru-RU" sz="2600" b="1"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graphicFrame>
        <p:nvGraphicFramePr>
          <p:cNvPr id="7" name="Таблица 6">
            <a:extLst>
              <a:ext uri="{FF2B5EF4-FFF2-40B4-BE49-F238E27FC236}">
                <a16:creationId xmlns:a16="http://schemas.microsoft.com/office/drawing/2014/main" id="{5F9ED313-DCE4-467F-9352-0EA8DD31F7E4}"/>
              </a:ext>
            </a:extLst>
          </p:cNvPr>
          <p:cNvGraphicFramePr>
            <a:graphicFrameLocks noGrp="1"/>
          </p:cNvGraphicFramePr>
          <p:nvPr>
            <p:extLst>
              <p:ext uri="{D42A27DB-BD31-4B8C-83A1-F6EECF244321}">
                <p14:modId xmlns:p14="http://schemas.microsoft.com/office/powerpoint/2010/main" val="4106908693"/>
              </p:ext>
            </p:extLst>
          </p:nvPr>
        </p:nvGraphicFramePr>
        <p:xfrm>
          <a:off x="1987420" y="1418252"/>
          <a:ext cx="9573210" cy="4955491"/>
        </p:xfrm>
        <a:graphic>
          <a:graphicData uri="http://schemas.openxmlformats.org/drawingml/2006/table">
            <a:tbl>
              <a:tblPr firstRow="1" firstCol="1" lastRow="1" lastCol="1" bandRow="1" bandCol="1">
                <a:tableStyleId>{8A107856-5554-42FB-B03E-39F5DBC370BA}</a:tableStyleId>
              </a:tblPr>
              <a:tblGrid>
                <a:gridCol w="2433386">
                  <a:extLst>
                    <a:ext uri="{9D8B030D-6E8A-4147-A177-3AD203B41FA5}">
                      <a16:colId xmlns:a16="http://schemas.microsoft.com/office/drawing/2014/main" val="3984393794"/>
                    </a:ext>
                  </a:extLst>
                </a:gridCol>
                <a:gridCol w="7139824">
                  <a:extLst>
                    <a:ext uri="{9D8B030D-6E8A-4147-A177-3AD203B41FA5}">
                      <a16:colId xmlns:a16="http://schemas.microsoft.com/office/drawing/2014/main" val="635363067"/>
                    </a:ext>
                  </a:extLst>
                </a:gridCol>
              </a:tblGrid>
              <a:tr h="255981">
                <a:tc>
                  <a:txBody>
                    <a:bodyPr/>
                    <a:lstStyle/>
                    <a:p>
                      <a:pPr marL="90170" marR="62865" algn="ctr">
                        <a:lnSpc>
                          <a:spcPct val="107000"/>
                        </a:lnSpc>
                        <a:spcAft>
                          <a:spcPts val="800"/>
                        </a:spcAft>
                      </a:pPr>
                      <a:r>
                        <a:rPr lang="en-US" sz="1500" b="1" dirty="0">
                          <a:effectLst/>
                        </a:rPr>
                        <a:t>Step</a:t>
                      </a:r>
                      <a:endParaRPr lang="ru-RU" sz="15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19685" marR="88900" algn="ctr">
                        <a:lnSpc>
                          <a:spcPct val="107000"/>
                        </a:lnSpc>
                        <a:spcAft>
                          <a:spcPts val="800"/>
                        </a:spcAft>
                      </a:pPr>
                      <a:r>
                        <a:rPr lang="en-US" sz="1500" b="1" dirty="0">
                          <a:effectLst/>
                        </a:rPr>
                        <a:t>Discussion</a:t>
                      </a:r>
                      <a:endParaRPr lang="ru-RU" sz="15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257681055"/>
                  </a:ext>
                </a:extLst>
              </a:tr>
              <a:tr h="525948">
                <a:tc>
                  <a:txBody>
                    <a:bodyPr/>
                    <a:lstStyle/>
                    <a:p>
                      <a:pPr marL="90170" marR="62865" algn="ctr" defTabSz="457200" rtl="0" eaLnBrk="1" latinLnBrk="0" hangingPunct="1">
                        <a:lnSpc>
                          <a:spcPct val="107000"/>
                        </a:lnSpc>
                        <a:spcAft>
                          <a:spcPts val="800"/>
                        </a:spcAft>
                      </a:pPr>
                      <a:r>
                        <a:rPr lang="en-US" sz="1300" b="0" kern="1200" dirty="0">
                          <a:solidFill>
                            <a:schemeClr val="dk1"/>
                          </a:solidFill>
                          <a:effectLst/>
                        </a:rPr>
                        <a:t>f. Create triggers and timing requirements for those mitigation plans</a:t>
                      </a:r>
                      <a:endParaRPr lang="ru-RU" sz="1300" b="0" kern="1200" dirty="0">
                        <a:solidFill>
                          <a:schemeClr val="dk1"/>
                        </a:solidFill>
                        <a:effectLst/>
                        <a:latin typeface="+mn-lt"/>
                        <a:ea typeface="+mn-ea"/>
                        <a:cs typeface="+mn-cs"/>
                      </a:endParaRPr>
                    </a:p>
                  </a:txBody>
                  <a:tcPr marL="0" marR="0" marT="0" marB="0" anchor="ctr"/>
                </a:tc>
                <a:tc>
                  <a:txBody>
                    <a:bodyPr/>
                    <a:lstStyle/>
                    <a:p>
                      <a:pPr marL="90170" marR="62865" algn="just" defTabSz="457200" rtl="0" eaLnBrk="1" latinLnBrk="0" hangingPunct="1">
                        <a:lnSpc>
                          <a:spcPct val="107000"/>
                        </a:lnSpc>
                        <a:spcAft>
                          <a:spcPts val="800"/>
                        </a:spcAft>
                      </a:pPr>
                      <a:r>
                        <a:rPr lang="en-US" sz="1300" b="0" kern="1200" dirty="0">
                          <a:solidFill>
                            <a:schemeClr val="dk1"/>
                          </a:solidFill>
                          <a:effectLst/>
                        </a:rPr>
                        <a:t>For each mitigation plan, select a specific measurable value for the symptom that will become the trigger threshold for taking action. Also, estimate the time required to implement each mitigation and exploitation plan. We use the combination of the trigger and the timing requirement to make decisions about starting mitigation and exploitation plans</a:t>
                      </a:r>
                      <a:endParaRPr lang="ru-RU" sz="1300" b="0" kern="1200" dirty="0">
                        <a:solidFill>
                          <a:schemeClr val="dk1"/>
                        </a:solidFill>
                        <a:effectLst/>
                        <a:latin typeface="+mn-lt"/>
                        <a:ea typeface="+mn-ea"/>
                        <a:cs typeface="+mn-cs"/>
                      </a:endParaRPr>
                    </a:p>
                  </a:txBody>
                  <a:tcPr marL="0" marR="0" marT="0" marB="0" anchor="ctr"/>
                </a:tc>
                <a:extLst>
                  <a:ext uri="{0D108BD9-81ED-4DB2-BD59-A6C34878D82A}">
                    <a16:rowId xmlns:a16="http://schemas.microsoft.com/office/drawing/2014/main" val="2607996201"/>
                  </a:ext>
                </a:extLst>
              </a:tr>
              <a:tr h="772632">
                <a:tc>
                  <a:txBody>
                    <a:bodyPr/>
                    <a:lstStyle/>
                    <a:p>
                      <a:pPr marL="90170" marR="62865" algn="ctr" defTabSz="457200" rtl="0" eaLnBrk="1" latinLnBrk="0" hangingPunct="1">
                        <a:lnSpc>
                          <a:spcPct val="107000"/>
                        </a:lnSpc>
                        <a:spcAft>
                          <a:spcPts val="800"/>
                        </a:spcAft>
                      </a:pPr>
                      <a:r>
                        <a:rPr lang="en-US" sz="1300" b="0" kern="1200" dirty="0">
                          <a:solidFill>
                            <a:schemeClr val="dk1"/>
                          </a:solidFill>
                          <a:effectLst/>
                        </a:rPr>
                        <a:t>g. Create a method to aggregate all risk assessments into a periodic overall project impact prediction</a:t>
                      </a:r>
                      <a:endParaRPr lang="ru-RU" sz="1300" b="0" kern="1200" dirty="0">
                        <a:solidFill>
                          <a:schemeClr val="dk1"/>
                        </a:solidFill>
                        <a:effectLst/>
                        <a:latin typeface="+mn-lt"/>
                        <a:ea typeface="+mn-ea"/>
                        <a:cs typeface="+mn-cs"/>
                      </a:endParaRPr>
                    </a:p>
                  </a:txBody>
                  <a:tcPr marL="0" marR="0" marT="0" marB="0" anchor="ctr"/>
                </a:tc>
                <a:tc>
                  <a:txBody>
                    <a:bodyPr/>
                    <a:lstStyle/>
                    <a:p>
                      <a:pPr marL="90170" marR="62865" algn="just" defTabSz="457200" rtl="0" eaLnBrk="1" latinLnBrk="0" hangingPunct="1">
                        <a:lnSpc>
                          <a:spcPct val="107000"/>
                        </a:lnSpc>
                        <a:spcAft>
                          <a:spcPts val="800"/>
                        </a:spcAft>
                      </a:pPr>
                      <a:r>
                        <a:rPr lang="en-US" sz="1300" b="0" kern="1200" dirty="0">
                          <a:solidFill>
                            <a:schemeClr val="dk1"/>
                          </a:solidFill>
                          <a:effectLst/>
                        </a:rPr>
                        <a:t>A typical engineering project will end up with many items on the risk register. It is tempting to look at just a few risks that you consider the most material, but sometimes the aggregated effect of lots of small risks can result in a big adverse impact. So, we need a method to aggregate the totality of risks into some type of project-wide assessment</a:t>
                      </a:r>
                      <a:endParaRPr lang="ru-RU" sz="1300" b="0" kern="1200" dirty="0">
                        <a:solidFill>
                          <a:schemeClr val="dk1"/>
                        </a:solidFill>
                        <a:effectLst/>
                        <a:latin typeface="+mn-lt"/>
                        <a:ea typeface="+mn-ea"/>
                        <a:cs typeface="+mn-cs"/>
                      </a:endParaRPr>
                    </a:p>
                  </a:txBody>
                  <a:tcPr marL="0" marR="0" marT="0" marB="0" anchor="ctr"/>
                </a:tc>
                <a:extLst>
                  <a:ext uri="{0D108BD9-81ED-4DB2-BD59-A6C34878D82A}">
                    <a16:rowId xmlns:a16="http://schemas.microsoft.com/office/drawing/2014/main" val="2976288531"/>
                  </a:ext>
                </a:extLst>
              </a:tr>
              <a:tr h="918052">
                <a:tc>
                  <a:txBody>
                    <a:bodyPr/>
                    <a:lstStyle/>
                    <a:p>
                      <a:pPr marL="90170" marR="62865" algn="ctr" defTabSz="457200" rtl="0" eaLnBrk="1" latinLnBrk="0" hangingPunct="1">
                        <a:lnSpc>
                          <a:spcPct val="107000"/>
                        </a:lnSpc>
                        <a:spcAft>
                          <a:spcPts val="800"/>
                        </a:spcAft>
                      </a:pPr>
                      <a:r>
                        <a:rPr lang="en-US" sz="1300" b="0" kern="1200">
                          <a:solidFill>
                            <a:schemeClr val="dk1"/>
                          </a:solidFill>
                          <a:effectLst/>
                        </a:rPr>
                        <a:t>h. Create and use some sort of periodic “management rhythm” wherein you periodically make decisions about risk-mitigation and opportunity-exploitation actions, based on the periodic assessment</a:t>
                      </a:r>
                      <a:endParaRPr lang="ru-RU" sz="1300" b="0" kern="1200">
                        <a:solidFill>
                          <a:schemeClr val="dk1"/>
                        </a:solidFill>
                        <a:effectLst/>
                        <a:latin typeface="+mn-lt"/>
                        <a:ea typeface="+mn-ea"/>
                        <a:cs typeface="+mn-cs"/>
                      </a:endParaRPr>
                    </a:p>
                  </a:txBody>
                  <a:tcPr marL="0" marR="0" marT="0" marB="0" anchor="ctr"/>
                </a:tc>
                <a:tc>
                  <a:txBody>
                    <a:bodyPr/>
                    <a:lstStyle/>
                    <a:p>
                      <a:pPr marL="90170" marR="62865" algn="just" defTabSz="457200" rtl="0" eaLnBrk="1" latinLnBrk="0" hangingPunct="1">
                        <a:lnSpc>
                          <a:spcPct val="107000"/>
                        </a:lnSpc>
                        <a:spcAft>
                          <a:spcPts val="800"/>
                        </a:spcAft>
                      </a:pPr>
                      <a:r>
                        <a:rPr lang="en-US" sz="1300" b="0" kern="1200" dirty="0">
                          <a:solidFill>
                            <a:schemeClr val="dk1"/>
                          </a:solidFill>
                          <a:effectLst/>
                        </a:rPr>
                        <a:t>We institute a periodic process (usually monthly) to look at the items on our list of risks and opportunities. We add or eliminate things from that list, as seems appropriate in light of new data. We look for items on the list that seem to be coming to pass, and make a decision if this is the time at which we elect to initiate the planned mitigation actions (which, of course, require people, time, and money to implement). We may also decide that we no longer require a mitigation or exploitation action to continue that we previously started</a:t>
                      </a:r>
                      <a:endParaRPr lang="ru-RU" sz="1300" b="0" kern="1200" dirty="0">
                        <a:solidFill>
                          <a:schemeClr val="dk1"/>
                        </a:solidFill>
                        <a:effectLst/>
                        <a:latin typeface="+mn-lt"/>
                        <a:ea typeface="+mn-ea"/>
                        <a:cs typeface="+mn-cs"/>
                      </a:endParaRPr>
                    </a:p>
                  </a:txBody>
                  <a:tcPr marL="0" marR="0" marT="0" marB="0" anchor="ctr"/>
                </a:tc>
                <a:extLst>
                  <a:ext uri="{0D108BD9-81ED-4DB2-BD59-A6C34878D82A}">
                    <a16:rowId xmlns:a16="http://schemas.microsoft.com/office/drawing/2014/main" val="1143000396"/>
                  </a:ext>
                </a:extLst>
              </a:tr>
              <a:tr h="887973">
                <a:tc>
                  <a:txBody>
                    <a:bodyPr/>
                    <a:lstStyle/>
                    <a:p>
                      <a:pPr marL="90170" marR="62865" algn="ctr" defTabSz="457200" rtl="0" eaLnBrk="1" latinLnBrk="0" hangingPunct="1">
                        <a:lnSpc>
                          <a:spcPct val="107000"/>
                        </a:lnSpc>
                        <a:spcAft>
                          <a:spcPts val="800"/>
                        </a:spcAft>
                      </a:pPr>
                      <a:r>
                        <a:rPr lang="en-US" sz="1300" b="0" kern="1200">
                          <a:solidFill>
                            <a:schemeClr val="dk1"/>
                          </a:solidFill>
                          <a:effectLst/>
                        </a:rPr>
                        <a:t>i. When risks actually occur (and therefore transition from risks to issues), perform a root-cause analysis</a:t>
                      </a:r>
                      <a:endParaRPr lang="ru-RU" sz="1300" b="0" kern="1200">
                        <a:solidFill>
                          <a:schemeClr val="dk1"/>
                        </a:solidFill>
                        <a:effectLst/>
                        <a:latin typeface="+mn-lt"/>
                        <a:ea typeface="+mn-ea"/>
                        <a:cs typeface="+mn-cs"/>
                      </a:endParaRPr>
                    </a:p>
                  </a:txBody>
                  <a:tcPr marL="0" marR="0" marT="0" marB="0" anchor="ctr"/>
                </a:tc>
                <a:tc>
                  <a:txBody>
                    <a:bodyPr/>
                    <a:lstStyle/>
                    <a:p>
                      <a:pPr marL="90170" marR="62865" algn="just" defTabSz="457200" rtl="0" eaLnBrk="1" latinLnBrk="0" hangingPunct="1">
                        <a:lnSpc>
                          <a:spcPct val="107000"/>
                        </a:lnSpc>
                        <a:spcAft>
                          <a:spcPts val="800"/>
                        </a:spcAft>
                      </a:pPr>
                      <a:r>
                        <a:rPr lang="en-US" sz="1300" b="0" kern="1200" dirty="0">
                          <a:solidFill>
                            <a:schemeClr val="dk1"/>
                          </a:solidFill>
                          <a:effectLst/>
                        </a:rPr>
                        <a:t>Once a risk has become realized (e.g. transitions from a risk into an issue), it is often appropriate to do a root-cause analysis.</a:t>
                      </a:r>
                      <a:endParaRPr lang="ru-RU" sz="1300" b="0" kern="1200" dirty="0">
                        <a:solidFill>
                          <a:schemeClr val="dk1"/>
                        </a:solidFill>
                        <a:effectLst/>
                      </a:endParaRPr>
                    </a:p>
                    <a:p>
                      <a:pPr marL="90170" marR="62865" algn="just" defTabSz="457200" rtl="0" eaLnBrk="1" latinLnBrk="0" hangingPunct="1">
                        <a:lnSpc>
                          <a:spcPct val="107000"/>
                        </a:lnSpc>
                        <a:spcAft>
                          <a:spcPts val="800"/>
                        </a:spcAft>
                      </a:pPr>
                      <a:r>
                        <a:rPr lang="en-US" sz="1300" b="0" kern="1200" dirty="0">
                          <a:solidFill>
                            <a:schemeClr val="dk1"/>
                          </a:solidFill>
                          <a:effectLst/>
                        </a:rPr>
                        <a:t>That is, why did it occur? This might decrease the likelihood that you will have a similar problem occur in the future</a:t>
                      </a:r>
                      <a:endParaRPr lang="ru-RU" sz="1300" b="0" kern="1200" dirty="0">
                        <a:solidFill>
                          <a:schemeClr val="dk1"/>
                        </a:solidFill>
                        <a:effectLst/>
                        <a:latin typeface="+mn-lt"/>
                        <a:ea typeface="+mn-ea"/>
                        <a:cs typeface="+mn-cs"/>
                      </a:endParaRPr>
                    </a:p>
                  </a:txBody>
                  <a:tcPr marL="0" marR="0" marT="0" marB="0" anchor="ctr"/>
                </a:tc>
                <a:extLst>
                  <a:ext uri="{0D108BD9-81ED-4DB2-BD59-A6C34878D82A}">
                    <a16:rowId xmlns:a16="http://schemas.microsoft.com/office/drawing/2014/main" val="1575782908"/>
                  </a:ext>
                </a:extLst>
              </a:tr>
            </a:tbl>
          </a:graphicData>
        </a:graphic>
      </p:graphicFrame>
    </p:spTree>
    <p:extLst>
      <p:ext uri="{BB962C8B-B14F-4D97-AF65-F5344CB8AC3E}">
        <p14:creationId xmlns:p14="http://schemas.microsoft.com/office/powerpoint/2010/main" val="33429961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800" b="1" dirty="0">
                <a:effectLst/>
                <a:latin typeface="Calibri" panose="020F0502020204030204" pitchFamily="34" charset="0"/>
                <a:ea typeface="Times New Roman" panose="02020603050405020304" pitchFamily="18" charset="0"/>
              </a:rPr>
              <a:t>Step a: Identify the Potential Risks and Opportunities</a:t>
            </a:r>
            <a:endParaRPr lang="ru-RU" sz="28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847461" y="1418254"/>
            <a:ext cx="9871788" cy="4777274"/>
          </a:xfrm>
        </p:spPr>
        <p:txBody>
          <a:bodyPr>
            <a:noAutofit/>
          </a:bodyPr>
          <a:lstStyle/>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As a manager, you often get asked to come and help a team that is getting ready to write a proposal. They always show you their risk register; it is almost always full of superficial statements of risk, far too general, and not sufficiently reflecting the specific details of their project. An example of a poor (but very common!) sort of risk statement that I have actually seen time after time is “The software could be late and/or over budget.” This is a poor risk statement for many reasons: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If a project has a lot of software (and these days, most do), the software is highly likely to be the source of a lot of risks. These need to be enumerated separately, not as one “catch‐all” category. This is so that they can be assessed and mitigated individually.</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A statement of risk such as the above only lends itself to a symptom of late delivery or significantly increased cost estimate. Such symptoms tend to come fairly late in the project life‐cycle, and as such are lagging indicators that probably occur too late for easy correction. We want earlier indications of our problems (we call these leading indicators), and as noted above, these usually have to be technical or engineering in nature. Therefore, our risks must be stated in sufficient detail to allow for the identification of a symptom (which can become a trigger event) early enough that we can credibly solve the problem.</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21011977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800" b="1" dirty="0">
                <a:effectLst/>
                <a:latin typeface="Calibri" panose="020F0502020204030204" pitchFamily="34" charset="0"/>
                <a:ea typeface="Times New Roman" panose="02020603050405020304" pitchFamily="18" charset="0"/>
              </a:rPr>
              <a:t>Step a: Identify the Potential Risks and Opportunities</a:t>
            </a:r>
            <a:endParaRPr lang="ru-RU" sz="28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220686" y="1679509"/>
            <a:ext cx="8878349" cy="4516017"/>
          </a:xfrm>
        </p:spPr>
        <p:txBody>
          <a:bodyPr>
            <a:noAutofit/>
          </a:bodyPr>
          <a:lstStyle/>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cs typeface="Calibri" panose="020F0502020204030204" pitchFamily="34" charset="0"/>
              </a:rPr>
              <a:t>Here is an example of a good software‐related risk statement: “The XYZ mechanism could fail to meet its requirement to complete port‐to‐port processing in less than 100ms at least 99% of the time, and could also fail to meet the requirement that no instance of port‐to‐port processing ever exceed 250ms.” This statement makes it very clear what needs to be measured, and what the trigger thresholds for initiating mitigation actions will be.</a:t>
            </a:r>
            <a:endParaRPr lang="en-US" sz="23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rPr>
              <a:t>These days, most organizations that perform engineering projects have guidelines regarding the creation of a risk register; where they fall short is whether the risk statements themselves are any good.</a:t>
            </a:r>
            <a:endParaRPr lang="ru-RU" sz="23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10863977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800" b="1" dirty="0">
                <a:effectLst/>
                <a:latin typeface="Calibri" panose="020F0502020204030204" pitchFamily="34" charset="0"/>
                <a:ea typeface="Times New Roman" panose="02020603050405020304" pitchFamily="18" charset="0"/>
              </a:rPr>
              <a:t>Step b: Identify the Symptoms</a:t>
            </a:r>
            <a:endParaRPr lang="ru-RU" sz="28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847461" y="1418254"/>
            <a:ext cx="9871788" cy="4777274"/>
          </a:xfrm>
        </p:spPr>
        <p:txBody>
          <a:bodyPr>
            <a:noAutofit/>
          </a:bodyPr>
          <a:lstStyle/>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Once we have the beginnings of a risk register, we turn to the problem of how we determine if a risk (or opportunity!) is coming to pass, that is, transitioning from a risk (a potential issue) into an actual issue (or from a potential opportunity into an actual improvement). We start this process by identifying the symptoms, that is, for each risk or opportunity, what is it that we will see (or could measure) that will indicate that this risk (or opportunity) may be coming to pass.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These need not be esoteric or difficult. If you have created suitably specific statements of risk, as described above, it may be fairly obvious what the symptoms are going to be. Consider the example from the previous section: “The XYZ mechanism could fail to meet its requirement to complete port‐to‐port processing in less than 100ms at least 99% of the time, and could also fail to meet the requirement that no instance of port-to-port processing ever exceeds 250ms.” There are two separate potential symptoms in that statement. The first is that port‐to‐port processing may not be complete in less than 100ms often enough, and the second is that port‐to‐port processing may sometimes take too long.</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rPr>
              <a:t>From these symptoms, we will later derive the triggers for potential future mitigation actions. Note that we have not yet decided exactly what numeric values will constitute such a trigger; we have only identified the category of behavior that we will watch for. The exact numeric value that constitutes a trigger will come later.</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9720095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100" b="1" dirty="0">
                <a:effectLst/>
                <a:latin typeface="Calibri" panose="020F0502020204030204" pitchFamily="34" charset="0"/>
                <a:ea typeface="Times New Roman" panose="02020603050405020304" pitchFamily="18" charset="0"/>
              </a:rPr>
              <a:t>Step c: Select the Item to be Measured, and the Measurement Methods</a:t>
            </a:r>
            <a:endParaRPr lang="ru-RU" sz="21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847461" y="1418254"/>
            <a:ext cx="9871788" cy="4777274"/>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What do we measure, in order to look for the symptom(s)? How do we make that measurement?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For each item on the risk register, we identify the operational measures, technical measures, and management measures (which include schedule and cost) that will help us look for the occurrence of the selected symptom(s).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Some of our selected symptoms will make it clear what needs to be measured (as was the case in our example above). But this is not always the case; sometimes, the selection of the item to be measured is subtle enough that determining what needs to be measured can constitute a separate step.</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We must also determine how we will go about making the measurement. This starts with a determination of how accurate a measurement we need. If the symptom is the weight of a part or subassembly, the measurement method may be straightforward if the accuracy required is to the nearest pound; it may be more complicated if the accuracy required is to the nearest milligram.</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40438256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100" b="1" dirty="0">
                <a:effectLst/>
                <a:latin typeface="Calibri" panose="020F0502020204030204" pitchFamily="34" charset="0"/>
                <a:ea typeface="Times New Roman" panose="02020603050405020304" pitchFamily="18" charset="0"/>
              </a:rPr>
              <a:t>Step c: Select the Item to be Measured, and the Measurement Methods</a:t>
            </a:r>
            <a:endParaRPr lang="ru-RU" sz="21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220686" y="1492898"/>
            <a:ext cx="8878350" cy="4572000"/>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Nor is it always the case that the measurement method itself is always straightforward; for example, in our port‐to‐port timing example above, it may be difficult to separate the timing of the section we are concerned about from other sections of the product. This is especially true when the item whose timing we want to measure consists of software. Making the timing measurement might require special measurement equipment; in the port‐to‐port timing example, this might include special software to log events and the time of their occurrence, and might include actual measurement equipment, separate from the mission equipment. We must also be aware of the potential that the process of simply making the measurement will change the behavior; for example, if capturing the data requires that you insert extra software code, the insertion of this extra code will change the timing and other factors of the execution.</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27182029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800" b="1" dirty="0">
                <a:effectLst/>
                <a:latin typeface="Calibri" panose="020F0502020204030204" pitchFamily="34" charset="0"/>
                <a:ea typeface="Times New Roman" panose="02020603050405020304" pitchFamily="18" charset="0"/>
              </a:rPr>
              <a:t>Step d: Score Each Risk for Both Likelihood and Impact</a:t>
            </a:r>
            <a:endParaRPr lang="ru-RU" sz="28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847461" y="1418254"/>
            <a:ext cx="9871788" cy="4982546"/>
          </a:xfrm>
        </p:spPr>
        <p:txBody>
          <a:bodyPr>
            <a:noAutofit/>
          </a:bodyPr>
          <a:lstStyle/>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Not all risks are equally likely to occur, nor will they all have the same impact if they do occur. We, therefore, evaluate each risk on the risk register in two ways: a numeric assessment of the likelihood of the risk coming to pass and a numeric assessment of the adverse impact, if in fact, the risk does come to pass.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In general, we will find that we can make more credible estimates of the impact than of the likelihood. That is not a problem; the method does not depend on our being able to make highly accurate estimates of likelihood; all we really need to do is try to separate those more likely from those less likely, and even if we get the likelihood estimates dramatically wrong, the method still provides a fair amount of value.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spcBef>
                <a:spcPts val="0"/>
              </a:spcBef>
              <a:spcAft>
                <a:spcPts val="600"/>
              </a:spcAft>
              <a:buNone/>
            </a:pPr>
            <a:r>
              <a:rPr lang="en-US" sz="1800" dirty="0">
                <a:effectLst/>
                <a:latin typeface="Calibri" panose="020F0502020204030204" pitchFamily="34" charset="0"/>
                <a:ea typeface="Times New Roman" panose="02020603050405020304" pitchFamily="18" charset="0"/>
                <a:cs typeface="Calibri" panose="020F0502020204030204" pitchFamily="34" charset="0"/>
              </a:rPr>
              <a:t>Notice also that our “risks” fall into very different categories:</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marL="628650" indent="-285750" algn="just">
              <a:spcBef>
                <a:spcPts val="0"/>
              </a:spcBef>
              <a:buFont typeface="Arial" panose="020B0604020202020204" pitchFamily="34" charset="0"/>
              <a:buChar char="•"/>
            </a:pPr>
            <a:r>
              <a:rPr lang="en-US" sz="1800" dirty="0">
                <a:effectLst/>
                <a:latin typeface="Calibri" panose="020F0502020204030204" pitchFamily="34" charset="0"/>
                <a:ea typeface="Times New Roman" panose="02020603050405020304" pitchFamily="18" charset="0"/>
              </a:rPr>
              <a:t>When we assess risks to the design, we are actually assessing the characteristics of a thing that exists now – the design exists now. We are trying to assess its current characteristics? We call this a “prediction,” but it really is not a prediction in the sense that this term is normally used; it is instead an assessment of a current state of being and not a prediction about a future event. We probably ought to use a term other than the prediction for this process, but it is the term that you will hear being used. No matter what term is used, it is not really a prediction, but rather a statement about the uncertainty of our analysis of the current design.</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41416391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800" b="1" dirty="0">
                <a:effectLst/>
                <a:latin typeface="Calibri" panose="020F0502020204030204" pitchFamily="34" charset="0"/>
                <a:ea typeface="Times New Roman" panose="02020603050405020304" pitchFamily="18" charset="0"/>
              </a:rPr>
              <a:t>Step d: Score Each Risk for Both Likelihood and Impact</a:t>
            </a:r>
            <a:endParaRPr lang="ru-RU" sz="28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642188" y="1418254"/>
            <a:ext cx="10077061" cy="4982546"/>
          </a:xfrm>
        </p:spPr>
        <p:txBody>
          <a:bodyPr>
            <a:noAutofit/>
          </a:bodyPr>
          <a:lstStyle/>
          <a:p>
            <a:pPr marL="628650" indent="-285750" algn="just">
              <a:spcBef>
                <a:spcPts val="0"/>
              </a:spcBef>
              <a:buFont typeface="Arial" panose="020B0604020202020204" pitchFamily="34" charset="0"/>
              <a:buChar char="•"/>
            </a:pPr>
            <a:r>
              <a:rPr lang="en-US" sz="1650" dirty="0">
                <a:effectLst/>
                <a:latin typeface="Calibri" panose="020F0502020204030204" pitchFamily="34" charset="0"/>
                <a:ea typeface="Times New Roman" panose="02020603050405020304" pitchFamily="18" charset="0"/>
              </a:rPr>
              <a:t>In contrast, when we predict the schedule and cost of our project, we are in fact making predictions about future events. The business of making predictions about the future is always fraught with error; the track record of even the most eminent specialists is absolutely awful. At least we have this comfort: the future events that we try to predict as managers of an engineering project are far more structured than, say, the chain of events leading to the next big earthquake in southern California. We likely understand at least some of the causality that drives the schedule and cost of our project, although we certainly do not understand it nearly as well as we would like. So, while our predictions about schedule and cost ought to be better than someone’s prediction about when the next big earthquake will occur on the San Andreas fault, our predictions about schedule and cost are still predictions. Therefore, they will likely display far more uncertainty than our “predictions” about the performance of the design, because – as noted above – we are not actually “predicting” anything about the design, but instead are just continually improving our assessment of that design. Much of the variation of our “prediction” of design performance comes from the fact that each day and each week, we are continually adding details to that design, and presumably improving it. This is quite different from our predictions about the schedule and cost of our project: those are actual statements about future events. The reason that these predictions for items like schedule and cost have any utility at all – in light of the fact that the business of predicting the future is hard – is that, as you will see in a moment: (</a:t>
            </a:r>
            <a:r>
              <a:rPr lang="en-US" sz="1650" dirty="0" err="1">
                <a:effectLst/>
                <a:latin typeface="Calibri" panose="020F0502020204030204" pitchFamily="34" charset="0"/>
                <a:ea typeface="Times New Roman" panose="02020603050405020304" pitchFamily="18" charset="0"/>
              </a:rPr>
              <a:t>i</a:t>
            </a:r>
            <a:r>
              <a:rPr lang="en-US" sz="1650" dirty="0">
                <a:effectLst/>
                <a:latin typeface="Calibri" panose="020F0502020204030204" pitchFamily="34" charset="0"/>
                <a:ea typeface="Times New Roman" panose="02020603050405020304" pitchFamily="18" charset="0"/>
              </a:rPr>
              <a:t>) we use a process that continuously uses our improved knowledge to reassess the schedule; (ii) we focus on very near‐term events, which we likely actually understand reasonably well; and (iii) we are looking as much for indications of significant change as we are trying to predict an absolute date.</a:t>
            </a:r>
            <a:endParaRPr lang="ru-RU" sz="165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4741592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800" b="1" dirty="0">
                <a:effectLst/>
                <a:latin typeface="Calibri" panose="020F0502020204030204" pitchFamily="34" charset="0"/>
                <a:ea typeface="Times New Roman" panose="02020603050405020304" pitchFamily="18" charset="0"/>
              </a:rPr>
              <a:t>Step d: Score Each Risk for Both Likelihood and Impact</a:t>
            </a:r>
            <a:endParaRPr lang="ru-RU" sz="28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642188" y="4982547"/>
            <a:ext cx="10077061" cy="1648662"/>
          </a:xfrm>
        </p:spPr>
        <p:txBody>
          <a:bodyPr>
            <a:noAutofit/>
          </a:bodyPr>
          <a:lstStyle/>
          <a:p>
            <a:pPr indent="450215" algn="just">
              <a:spcBef>
                <a:spcPts val="600"/>
              </a:spcBef>
              <a:spcAft>
                <a:spcPts val="600"/>
              </a:spcAft>
            </a:pPr>
            <a:r>
              <a:rPr lang="en-US" sz="1600" dirty="0">
                <a:effectLst/>
                <a:latin typeface="Calibri" panose="020F0502020204030204" pitchFamily="34" charset="0"/>
                <a:ea typeface="Times New Roman" panose="02020603050405020304" pitchFamily="18" charset="0"/>
                <a:cs typeface="Calibri" panose="020F0502020204030204" pitchFamily="34" charset="0"/>
              </a:rPr>
              <a:t>Also, always remember that these assessments are estimates. Furthermore, they are often quite subjective; therefore, transparency is vital – each score should be accompanied by a description of the estimation method, assumptions, and so forth. These should all go into that same database.</a:t>
            </a:r>
            <a:endParaRPr lang="en-US" sz="16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spcAft>
                <a:spcPts val="600"/>
              </a:spcAft>
            </a:pPr>
            <a:r>
              <a:rPr lang="en-US" sz="1600" dirty="0">
                <a:effectLst/>
                <a:latin typeface="Calibri" panose="020F0502020204030204" pitchFamily="34" charset="0"/>
                <a:ea typeface="Times New Roman" panose="02020603050405020304" pitchFamily="18" charset="0"/>
              </a:rPr>
              <a:t>It is useful if these assessments of likelihood and impact can be expressed as distributions, rather than just as point estimates. If nothing else, expressing these assessments as distributions expresses the uncertainty in those assessments. When there is uncertainty, it is always better to make that uncertainty visible, rather than to hide it.</a:t>
            </a:r>
            <a:endParaRPr lang="ru-RU" sz="16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pic>
        <p:nvPicPr>
          <p:cNvPr id="6" name="Рисунок 5">
            <a:extLst>
              <a:ext uri="{FF2B5EF4-FFF2-40B4-BE49-F238E27FC236}">
                <a16:creationId xmlns:a16="http://schemas.microsoft.com/office/drawing/2014/main" id="{2626C441-C672-4059-9988-43861CB511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8208" y="1253301"/>
            <a:ext cx="8024598" cy="3729246"/>
          </a:xfrm>
          <a:prstGeom prst="rect">
            <a:avLst/>
          </a:prstGeom>
        </p:spPr>
      </p:pic>
    </p:spTree>
    <p:extLst>
      <p:ext uri="{BB962C8B-B14F-4D97-AF65-F5344CB8AC3E}">
        <p14:creationId xmlns:p14="http://schemas.microsoft.com/office/powerpoint/2010/main" val="25332478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800" b="1" dirty="0">
                <a:effectLst/>
                <a:latin typeface="Calibri" panose="020F0502020204030204" pitchFamily="34" charset="0"/>
                <a:ea typeface="Times New Roman" panose="02020603050405020304" pitchFamily="18" charset="0"/>
              </a:rPr>
              <a:t>Step e: Create Mitigation and Exploitation Plans</a:t>
            </a:r>
            <a:endParaRPr lang="ru-RU" sz="28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847461" y="1278294"/>
            <a:ext cx="9871788" cy="5243804"/>
          </a:xfrm>
        </p:spPr>
        <p:txBody>
          <a:bodyPr>
            <a:noAutofit/>
          </a:bodyPr>
          <a:lstStyle/>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For each risk, we next develop approaches (for some risks, we might in fact develop more than one such approach) for how we could decrease the likelihood of that risk coming to pass. We also, for each risk, develop approaches (again, perhaps more than one) for decreasing the impact of that risk, in case it does come to pass.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Think of the example we discussed above the risk of our house burning down. We had multiple approaches for lessening the likelihood of occurrence (e.g. trimming foliage, replacing the roof with non‐flammable materials, and so forth) and a separate set of approaches for lessening the impact if, in fact, something (despite taking the steps intended to lessen the likelihood) caused the house to burn down (e.g. purchasing a policy of fire insurance, etc.). For each entry on the risk register, we now create separate lists of mitigation, one list about how we will lessen the likelihood and a separate list about how we will lessen the impact. The lists of mitigation approaches will naturally be longer and more involved for risks considered serious (e.g. either high likelihood or high impact) than for risks considered minor (e.g. low likelihood and low impact).</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rPr>
              <a:t>As in our house example, these may well proceed in multiple steps of mitigation. Perhaps we decide that – if and when we make a decision that it is time to actually start implementing these mitigation steps – we will start to lessen the likelihood by trimming the trees and other foliage overhanging the house, as the first mitigation measure. If we decide that additional mitigation of likelihood is required, we select screening the attic vents as the next task, in order, and replacing the wood‐shingle roof with non-flammable concrete tiles as the third.</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29045102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800" b="1" dirty="0">
                <a:effectLst/>
                <a:latin typeface="Calibri" panose="020F0502020204030204" pitchFamily="34" charset="0"/>
                <a:ea typeface="Times New Roman" panose="02020603050405020304" pitchFamily="18" charset="0"/>
              </a:rPr>
              <a:t>Step e: Create Mitigation and Exploitation Plans</a:t>
            </a:r>
            <a:endParaRPr lang="ru-RU" sz="28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847461" y="1278294"/>
            <a:ext cx="9479902" cy="1191464"/>
          </a:xfrm>
        </p:spPr>
        <p:txBody>
          <a:bodyPr>
            <a:noAutofit/>
          </a:bodyPr>
          <a:lstStyle/>
          <a:p>
            <a:pPr indent="450215" algn="just">
              <a:spcBef>
                <a:spcPts val="0"/>
              </a:spcBef>
            </a:pPr>
            <a:r>
              <a:rPr lang="en-US" sz="1800" dirty="0">
                <a:effectLst/>
                <a:latin typeface="Calibri" panose="020F0502020204030204" pitchFamily="34" charset="0"/>
                <a:ea typeface="Times New Roman" panose="02020603050405020304" pitchFamily="18" charset="0"/>
              </a:rPr>
              <a:t>For each such candidate mitigation step, we define: (</a:t>
            </a:r>
            <a:r>
              <a:rPr lang="en-US" sz="1800" dirty="0" err="1">
                <a:effectLst/>
                <a:latin typeface="Calibri" panose="020F0502020204030204" pitchFamily="34" charset="0"/>
                <a:ea typeface="Times New Roman" panose="02020603050405020304" pitchFamily="18" charset="0"/>
              </a:rPr>
              <a:t>i</a:t>
            </a:r>
            <a:r>
              <a:rPr lang="en-US" sz="1800" dirty="0">
                <a:effectLst/>
                <a:latin typeface="Calibri" panose="020F0502020204030204" pitchFamily="34" charset="0"/>
                <a:ea typeface="Times New Roman" panose="02020603050405020304" pitchFamily="18" charset="0"/>
              </a:rPr>
              <a:t>) what you will do; (ii) why it will help; (iii) how you measure its effect; (iv) what the resulting position on the risk matrix will be at the end of this step; (v) cost and duration estimates for this step. You also, as described above, place these candidate mitigation steps into a priority sequence: first, second, third, and so forth.</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pic>
        <p:nvPicPr>
          <p:cNvPr id="6" name="Рисунок 5">
            <a:extLst>
              <a:ext uri="{FF2B5EF4-FFF2-40B4-BE49-F238E27FC236}">
                <a16:creationId xmlns:a16="http://schemas.microsoft.com/office/drawing/2014/main" id="{C9F54E17-6782-4B49-B1EE-97CE7C1775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7886" y="2469759"/>
            <a:ext cx="7987004" cy="4089662"/>
          </a:xfrm>
          <a:prstGeom prst="rect">
            <a:avLst/>
          </a:prstGeom>
        </p:spPr>
      </p:pic>
    </p:spTree>
    <p:extLst>
      <p:ext uri="{BB962C8B-B14F-4D97-AF65-F5344CB8AC3E}">
        <p14:creationId xmlns:p14="http://schemas.microsoft.com/office/powerpoint/2010/main" val="38948800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800" b="1" dirty="0">
                <a:effectLst/>
                <a:latin typeface="Calibri" panose="020F0502020204030204" pitchFamily="34" charset="0"/>
                <a:ea typeface="Times New Roman" panose="02020603050405020304" pitchFamily="18" charset="0"/>
              </a:rPr>
              <a:t>Step e: Create Mitigation and Exploitation Plans</a:t>
            </a:r>
            <a:endParaRPr lang="ru-RU" sz="28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052735" y="1418252"/>
            <a:ext cx="9386596" cy="4991879"/>
          </a:xfrm>
        </p:spPr>
        <p:txBody>
          <a:bodyPr>
            <a:noAutofit/>
          </a:bodyPr>
          <a:lstStyle/>
          <a:p>
            <a:pPr indent="450215" algn="just">
              <a:lnSpc>
                <a:spcPct val="107000"/>
              </a:lnSpc>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We have four responses that we can make for any identified risk. These are sometimes called the potential dispositions of risk:</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Accept. We can accept the risk and its consequences. In which case, we need under- take no mitigating actions, at least for the present. We always reserve the option of changing our minds at a later date.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Mitigate. We can mitigate the risk, either in likelihood or impact, or both. This involves assigning people and facilities to the problem and spending money.</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Share. We can share the risk with another party, such as our customer, or one of our subcontractors. This is usually done through a formal contract modification.</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Transfer. We can transfer the risk to another party, such as our customer, one of our subcontractors, or an insurance company. This is also done through a formal contract modification, or through the purchase of insurance.</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2586395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800" b="1" dirty="0">
                <a:effectLst/>
                <a:latin typeface="Calibri" panose="020F0502020204030204" pitchFamily="34" charset="0"/>
                <a:ea typeface="Times New Roman" panose="02020603050405020304" pitchFamily="18" charset="0"/>
              </a:rPr>
              <a:t>Step e: Create Mitigation and Exploitation Plans</a:t>
            </a:r>
            <a:endParaRPr lang="ru-RU" sz="28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062065" y="1418252"/>
            <a:ext cx="9358604" cy="5103845"/>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We must be careful, however, about sharing and transfer; we may have shared or transferred the financial and/or contractual aspects of this risk, but we likely have not been able to transfer the reputational aspects of this risk. If this risk comes to pass, perhaps some other party will bear the financial cost, but the reputation of our company – and of you, as the project manager! – is still likely to be negatively affected. Reputation is very important (the trendy term among consumer‐oriented companies is “brand”), so be aware that one can seldom actually share and transfer reputational risk. People almost always hold the prime contractor and the project manager accountable for failures, even if some responsibility has been formally shared or transferred. Your company may have purchased an insurance policy protecting you financially against the risk that the rocket explodes upon take‐off, and the satellite you just delivered is destroyed, but your reputation may still suffer, causing you to lose future business, making it harder to attract employees, and so forth.</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As noted above, the entire risk management process can (and should) be mirrored to create and exploit opportunities (e.g. changes that can improve project outcomes – whether technical, operational, safety, reliability, cost, schedule, etc.). Whereas we assess and attempt to mitigate risks, we assess and attempt to exploit opportunities.</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9782142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000" b="1" dirty="0">
                <a:effectLst/>
                <a:latin typeface="Calibri" panose="020F0502020204030204" pitchFamily="34" charset="0"/>
                <a:ea typeface="Times New Roman" panose="02020603050405020304" pitchFamily="18" charset="0"/>
              </a:rPr>
              <a:t>Step f: Create Triggers and Timing Requirements for Those Mitigation Plans</a:t>
            </a:r>
            <a:endParaRPr lang="ru-RU" sz="2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18049" y="1418252"/>
            <a:ext cx="9255967" cy="4851919"/>
          </a:xfrm>
        </p:spPr>
        <p:txBody>
          <a:bodyPr>
            <a:noAutofit/>
          </a:bodyPr>
          <a:lstStyle/>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cs typeface="Calibri" panose="020F0502020204030204" pitchFamily="34" charset="0"/>
              </a:rPr>
              <a:t>We have now created a set of candidate mitigation plans for each entry on the risk register. But, as noted above, we usually cannot afford either the time or the money to fix all of them. Nor might we wish to spend that money, even if we had it: these are only potential issues, not confirmed issues. Furthermore, we recognize that as we progress with the project, we will uncover new potential risks; we cannot be content with doing this just once at the beginning of the project. We need instead some sort of ongoing activity to assess and manage risk.</a:t>
            </a:r>
            <a:endParaRPr lang="en-US" sz="21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rPr>
              <a:t>We will discuss this ongoing activity in a moment, but we need to set up just two more preparatory steps. The first one is to establish specific triggers – quantitative thresholds – that tell us that it may be time to consider initiating mitigation actions against a specific risk, and estimates of lead time.</a:t>
            </a:r>
            <a:endParaRPr lang="ru-RU" sz="21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18183711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000" b="1" dirty="0">
                <a:effectLst/>
                <a:latin typeface="Calibri" panose="020F0502020204030204" pitchFamily="34" charset="0"/>
                <a:ea typeface="Times New Roman" panose="02020603050405020304" pitchFamily="18" charset="0"/>
              </a:rPr>
              <a:t>Step f: Create Triggers and Timing Requirements for Those Mitigation Plans</a:t>
            </a:r>
            <a:endParaRPr lang="ru-RU" sz="2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18049" y="1418252"/>
            <a:ext cx="9255967" cy="4851919"/>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To illustrate, let us return to the example of the satellite. We know that its launch weight cannot exceed 1000lb; that is the limit for the weight that the rocket can lift to the correct orbit. We will not design our satellite to be 1000lb, of course; if we did, even a very small overage would be catastrophic for the project. So, we pick some smaller weights – for example, 950lb – as our target design weight. Each month, we ask each of the managers – the person leading the team that is building the structure, building the solar panels, building the batteries, building the processors, building the sensors, building the cable assemblies, building the attitude‐control system, and so forth – to update their own estimate for the predicted weight of their component when they are complete. Each month, we then add all of these weights up to create this month’s estimate for the predicted weight of the satellite when it is complete. As discussed before, we can create a time series out of these numbers, and use that time series to separate signal from noise, and tell us whether an apparent trend up or down in the predicted weight at completion is a real signal or just a random variation.</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31043498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000" b="1" dirty="0">
                <a:effectLst/>
                <a:latin typeface="Calibri" panose="020F0502020204030204" pitchFamily="34" charset="0"/>
                <a:ea typeface="Times New Roman" panose="02020603050405020304" pitchFamily="18" charset="0"/>
              </a:rPr>
              <a:t>Step f: Create Triggers and Timing Requirements for Those Mitigation Plans</a:t>
            </a:r>
            <a:endParaRPr lang="ru-RU" sz="2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18049" y="1418252"/>
            <a:ext cx="9255967" cy="4851919"/>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We may be aiming for 950lb, but perhaps we have decided that if the de-noised pre- diction ever rises to 970lb, we will start some mitigation actions. Perhaps there is a portion of the structure that we are making out of aluminum; we have a mitigation plan that says we can make it out of carbon‐fiber composite instead, and thereby save 30 lb. But making it out of carbon‐fiber composite might cost $300 000 more than making it out of aluminum. Since we have a plan to bring the satellite to completion at 950lb even with the bracket consisting of aluminum, using aluminum is our baseline design, and thereby we hope to save that $300000. But if our de-noised prediction about the weight at completion ever reaches 970lb, we have decided, as a risk mitigation step, that we are going to start the design and fabrication process for the carbon‐fiber composite version of that part. We will not spend all $300000 at once; we are just starting that process. It might be that three months later, we have saved enough weight somewhere else in the design that we can elect to stop the design and fabrication process for the carbon‐fiber composite part, and save whatever money out of the $300 000 we have not yet spent.</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17567172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91464"/>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000" b="1" dirty="0">
                <a:effectLst/>
                <a:latin typeface="Calibri" panose="020F0502020204030204" pitchFamily="34" charset="0"/>
                <a:ea typeface="Times New Roman" panose="02020603050405020304" pitchFamily="18" charset="0"/>
              </a:rPr>
              <a:t>Step f: Create Triggers and Timing Requirements for Those Mitigation Plans</a:t>
            </a:r>
            <a:endParaRPr lang="ru-RU" sz="2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18049" y="1418252"/>
            <a:ext cx="9255967" cy="4851919"/>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We say that having our prediction exceed 970lb is our trigger; if the trigger occurs, we will consider starting one or more of our mitigation actions.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There is a time aspect of the trigger process as well: perhaps we estimate that it will take eight months to design and fabricate that carbon‐fiber version of the part. We therefore would create a dual trigger: exceeding 970 </a:t>
            </a:r>
            <a:r>
              <a:rPr lang="en-US" dirty="0" err="1">
                <a:effectLst/>
                <a:latin typeface="Calibri" panose="020F0502020204030204" pitchFamily="34" charset="0"/>
                <a:ea typeface="Times New Roman" panose="02020603050405020304" pitchFamily="18" charset="0"/>
                <a:cs typeface="Calibri" panose="020F0502020204030204" pitchFamily="34" charset="0"/>
              </a:rPr>
              <a:t>lb</a:t>
            </a:r>
            <a:r>
              <a:rPr lang="en-US" dirty="0">
                <a:effectLst/>
                <a:latin typeface="Calibri" panose="020F0502020204030204" pitchFamily="34" charset="0"/>
                <a:ea typeface="Times New Roman" panose="02020603050405020304" pitchFamily="18" charset="0"/>
                <a:cs typeface="Calibri" panose="020F0502020204030204" pitchFamily="34" charset="0"/>
              </a:rPr>
              <a:t> would cause us to consider starting a mitigation action, but so would passing the time where only eight months remain before we need that part! Even if we are at 960 </a:t>
            </a:r>
            <a:r>
              <a:rPr lang="en-US" dirty="0" err="1">
                <a:effectLst/>
                <a:latin typeface="Calibri" panose="020F0502020204030204" pitchFamily="34" charset="0"/>
                <a:ea typeface="Times New Roman" panose="02020603050405020304" pitchFamily="18" charset="0"/>
                <a:cs typeface="Calibri" panose="020F0502020204030204" pitchFamily="34" charset="0"/>
              </a:rPr>
              <a:t>lb</a:t>
            </a:r>
            <a:r>
              <a:rPr lang="en-US" dirty="0">
                <a:effectLst/>
                <a:latin typeface="Calibri" panose="020F0502020204030204" pitchFamily="34" charset="0"/>
                <a:ea typeface="Times New Roman" panose="02020603050405020304" pitchFamily="18" charset="0"/>
                <a:cs typeface="Calibri" panose="020F0502020204030204" pitchFamily="34" charset="0"/>
              </a:rPr>
              <a:t> when we pass the only eight months remaining milestone, we would use that time milestone as a trigger to consider whether we want to start this particular mitigation action. We don’t want to lose the chance to perform a mitigation action just because we run out of time!</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Of course, we perform an asymmetric process to look for the triggers and timing associated with our identified opportunities.</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42078326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434060"/>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500" b="1" dirty="0">
                <a:effectLst/>
                <a:latin typeface="Calibri" panose="020F0502020204030204" pitchFamily="34" charset="0"/>
                <a:ea typeface="Times New Roman" panose="02020603050405020304" pitchFamily="18" charset="0"/>
              </a:rPr>
              <a:t>Step g: Create a Method to Aggregate All Risk Assessments into a Periodic Overall Project Impact Prediction</a:t>
            </a:r>
            <a:endParaRPr lang="ru-RU" sz="2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670180" y="1782147"/>
            <a:ext cx="10049069" cy="4739951"/>
          </a:xfrm>
        </p:spPr>
        <p:txBody>
          <a:bodyPr>
            <a:noAutofit/>
          </a:bodyPr>
          <a:lstStyle/>
          <a:p>
            <a:pPr indent="450215" algn="just">
              <a:spcBef>
                <a:spcPts val="0"/>
              </a:spcBef>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A typical engineering project will end up with many items on the risk register. It is tempting to look at just a few risks that you consider the most material, but sometimes the aggregated effect of lots of small risks can result in a big adverse impact. So, we need a method to aggregate the totality of risks into some type of project‐wide assessment.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spcBef>
                <a:spcPts val="0"/>
              </a:spcBef>
              <a:spcAft>
                <a:spcPts val="800"/>
              </a:spcAft>
              <a:buNone/>
            </a:pPr>
            <a:r>
              <a:rPr lang="en-US" sz="1800" dirty="0">
                <a:effectLst/>
                <a:latin typeface="Calibri" panose="020F0502020204030204" pitchFamily="34" charset="0"/>
                <a:ea typeface="Times New Roman" panose="02020603050405020304" pitchFamily="18" charset="0"/>
                <a:cs typeface="Calibri" panose="020F0502020204030204" pitchFamily="34" charset="0"/>
              </a:rPr>
              <a:t>Such an aggregated assessment should incorporate all of the following:</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likelihood of occurrence of every risk on the risk register, with their distributions.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impact of every risk on the risk register, with their distributions.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cost and schedule to implement the mitigating actions (which might be separate actions for decreasing likelihood and decreasing impact!) and their effect on the overall schedule. This can be accomplished by updates to the activity network.</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tiering/cascading/combining impact on the system and its technical and operational performance. This is usually accomplished through tiered systems performance modeling.</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spcAft>
                <a:spcPts val="800"/>
              </a:spcAft>
            </a:pPr>
            <a:r>
              <a:rPr lang="en-US" sz="1800" dirty="0">
                <a:latin typeface="Calibri" panose="020F0502020204030204" pitchFamily="34" charset="0"/>
                <a:cs typeface="Calibri" panose="020F0502020204030204" pitchFamily="34" charset="0"/>
              </a:rPr>
              <a:t>We can use this depiction to allow us to analyze the aggregate impact on various parameters (schedule, cost, weight, and so forth), and thereby make sure that our project is not endangered by the combination of the totality of our risks. Many of the risks may appear small, but when combined, the effect may be serious.</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21640006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8"/>
            <a:ext cx="8201879" cy="1639333"/>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100" b="1" dirty="0">
                <a:effectLst/>
                <a:latin typeface="Calibri" panose="020F0502020204030204" pitchFamily="34" charset="0"/>
                <a:ea typeface="Times New Roman" panose="02020603050405020304" pitchFamily="18" charset="0"/>
              </a:rPr>
              <a:t>Step h: Create and Use Some Sort of Periodic “Management Rhythm,” Wherein You Periodically Make Decisions About Risk Mitigation and Opportunity Exploitation Actions, Based on the Periodic Assessment</a:t>
            </a:r>
            <a:endParaRPr lang="ru-RU" sz="21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670180" y="1866121"/>
            <a:ext cx="10049069" cy="4655977"/>
          </a:xfrm>
        </p:spPr>
        <p:txBody>
          <a:bodyPr>
            <a:noAutofit/>
          </a:bodyPr>
          <a:lstStyle/>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We already noted that we often cannot afford either the time or the money immediately to fix all of the items on our risk register. Nor might we wish to spend that money, even if we had it: these are only potential problems, not confirmed problems. Furthermore, we recognize that as we progress with the project, we will uncover new potential risks. We therefore cannot be content with going through the process of identifying and scoring risks just once at the beginning of the project. We need instead some sort of on‐ going activity to assess and manage risk.</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We therefore institute a periodic process (usually monthly) to look at the items on our list of risks. We add or eliminate things from that list, as seems appropriate in light of new data. We look for items on the list that seem to be coming to pass (or any deadlines for a mitigation action decision that are coming up soon), and make a decision if this is the time at which we elect to initiate the planned mitigation actions (which, of course, require people, time, and money to implement). We assess mitigation actions that are already in progress – should we continue them, beef them up, or do we no longer require some particular mitigation action to continue?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We can then take actions: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Adjust the contents of the risk register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Adjust the contents of the mitigation plans, exploitation plans, and their associated triggers</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spcBef>
                <a:spcPts val="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Stop, start, or alter the mitigation and exploitation actions.</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448336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434060"/>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The Steps of Risk Management.</a:t>
            </a:r>
            <a:br>
              <a:rPr lang="en-US" sz="3500" b="1" dirty="0">
                <a:effectLst/>
                <a:latin typeface="Calibri" panose="020F0502020204030204" pitchFamily="34" charset="0"/>
                <a:ea typeface="Times New Roman" panose="02020603050405020304" pitchFamily="18" charset="0"/>
                <a:cs typeface="Calibri" panose="020F0502020204030204" pitchFamily="34" charset="0"/>
              </a:rPr>
            </a:br>
            <a:r>
              <a:rPr lang="en-US" sz="2600" b="1" dirty="0">
                <a:effectLst/>
                <a:latin typeface="Calibri" panose="020F0502020204030204" pitchFamily="34" charset="0"/>
                <a:ea typeface="Times New Roman" panose="02020603050405020304" pitchFamily="18" charset="0"/>
              </a:rPr>
              <a:t>Step i: When Risks Actually Occur (Transition from Risks to Issues), Perform a Root‐Cause Analysis</a:t>
            </a:r>
            <a:endParaRPr lang="ru-RU" sz="2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40767" y="1875453"/>
            <a:ext cx="9405257" cy="4189445"/>
          </a:xfrm>
        </p:spPr>
        <p:txBody>
          <a:bodyPr>
            <a:noAutofit/>
          </a:bodyPr>
          <a:lstStyle/>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Once a risk has become realized (e.g. transitions from a risk into an issue), it is often appropriate to do a root‐cause analysis. That is, why did it occur? This may help you prevent recurrence of similar problems in the future. Such prevention could save you headaches, and save the project time and money. Furthermore, if your project displays a pattern of having similar problems recur again and again, this will cause your customer and your management to lose confidence in your ability to manage the project.</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Note that you may discover that the cause of the problem represented by the risk was different from the mechanism that caused you to identify it as a risk in the first place!</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7146694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72803"/>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Two Special Types of Risks.</a:t>
            </a:r>
            <a:br>
              <a:rPr lang="ru-RU" sz="3500" dirty="0">
                <a:effectLst/>
                <a:latin typeface="Calibri" panose="020F0502020204030204" pitchFamily="34" charset="0"/>
                <a:ea typeface="Calibri" panose="020F0502020204030204" pitchFamily="34" charset="0"/>
                <a:cs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cs typeface="Calibri" panose="020F0502020204030204" pitchFamily="34" charset="0"/>
              </a:rPr>
              <a:t>The Low‐Likelihood, High‐Impact Event</a:t>
            </a:r>
            <a:endParaRPr lang="ru-RU" sz="3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40767" y="1604865"/>
            <a:ext cx="9405257" cy="4665306"/>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remain, however, two other, special types of items in the risk matrix:</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Those items that you have scored as low likelihood but high impact, and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Those items that you did not yet identify at all!</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These two other, special risks are the ones that you really must focus on, because these are the ones that kill projects and kill reputations.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Let’s start with the items that you identified as low‐likelihood, high‐impact. These items can be a trap, luring you and your team into a false sense of complacency; after all, you scored them as unlikely to occur, and their expected value (likelihood times impact) is low, so why devote a lot of time and money to assessing and mitigating them?</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The problem is that you may well have underestimated the likelihood of this event. Psychologists say that if an event is rare, we humans tend even further to underestimate its likelihood; if an event is rare, we essentially are wired to believe that it will never occur.</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12614346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72803"/>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Two Special Types of Risks.</a:t>
            </a:r>
            <a:br>
              <a:rPr lang="ru-RU" sz="3500" dirty="0">
                <a:effectLst/>
                <a:latin typeface="Calibri" panose="020F0502020204030204" pitchFamily="34" charset="0"/>
                <a:ea typeface="Calibri" panose="020F0502020204030204" pitchFamily="34" charset="0"/>
                <a:cs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cs typeface="Calibri" panose="020F0502020204030204" pitchFamily="34" charset="0"/>
              </a:rPr>
              <a:t>The Low‐Likelihood, High‐Impact Event</a:t>
            </a:r>
            <a:endParaRPr lang="ru-RU" sz="3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pic>
        <p:nvPicPr>
          <p:cNvPr id="8" name="Рисунок 7">
            <a:extLst>
              <a:ext uri="{FF2B5EF4-FFF2-40B4-BE49-F238E27FC236}">
                <a16:creationId xmlns:a16="http://schemas.microsoft.com/office/drawing/2014/main" id="{9AFD40CD-E416-4841-A905-169C6C128A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7417" y="1492898"/>
            <a:ext cx="8425389" cy="4976291"/>
          </a:xfrm>
          <a:prstGeom prst="rect">
            <a:avLst/>
          </a:prstGeom>
        </p:spPr>
      </p:pic>
    </p:spTree>
    <p:extLst>
      <p:ext uri="{BB962C8B-B14F-4D97-AF65-F5344CB8AC3E}">
        <p14:creationId xmlns:p14="http://schemas.microsoft.com/office/powerpoint/2010/main" val="20289651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72803"/>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Two Special Types of Risks.</a:t>
            </a:r>
            <a:br>
              <a:rPr lang="ru-RU" sz="3500" dirty="0">
                <a:effectLst/>
                <a:latin typeface="Calibri" panose="020F0502020204030204" pitchFamily="34" charset="0"/>
                <a:ea typeface="Calibri" panose="020F0502020204030204" pitchFamily="34" charset="0"/>
                <a:cs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cs typeface="Calibri" panose="020F0502020204030204" pitchFamily="34" charset="0"/>
              </a:rPr>
              <a:t>The Low‐Likelihood, High‐Impact Event</a:t>
            </a:r>
            <a:endParaRPr lang="ru-RU" sz="3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40767" y="1539551"/>
            <a:ext cx="9405257" cy="4730620"/>
          </a:xfrm>
        </p:spPr>
        <p:txBody>
          <a:bodyPr>
            <a:noAutofit/>
          </a:bodyPr>
          <a:lstStyle/>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Here the interesting example of this is something called the 100‐year storm. As the name implies, this is a rainstorm of such severity that the weather service estimates that it ought to occur only once every 100 years. In fact, storms of the magnitude identified as 100‐year storms occur far more frequently: about every 10 years. The event is truly rare – occurring only once every 10 years. But even the professional weather forecasters underestimate the likelihood of this rare event, assessing that it will occur only once every 100 years, rather than the correct likelihood of once every 10 years. Note that “once every 100 years” is, for most people, a statement very similar to “never”; few of us live to be 100.</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Furthermore, there is the problem caused by the fallacy of the silent evidence: we are more likely to see the good‐news examples than to see the failures. Explorers who die during their exploits don’t write books about their adventures afterward. We, therefore, underestimate the likelihood of these types of events, because we tend not to hear about the relevant occurrences. They, after all, were failures, and people do not usually broadcast their failures. Rare events do occur!</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rPr>
              <a:t>Having now recognized that we might have underestimated the likelihood of the event, we are left with an event that may well occur, but if it occurred, would have a high adverse impact on our project.</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7037470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72803"/>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Two Special Types of Risks.</a:t>
            </a:r>
            <a:br>
              <a:rPr lang="ru-RU" sz="3500" dirty="0">
                <a:effectLst/>
                <a:latin typeface="Calibri" panose="020F0502020204030204" pitchFamily="34" charset="0"/>
                <a:ea typeface="Calibri" panose="020F0502020204030204" pitchFamily="34" charset="0"/>
                <a:cs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cs typeface="Calibri" panose="020F0502020204030204" pitchFamily="34" charset="0"/>
              </a:rPr>
              <a:t>The Low‐Likelihood, High‐Impact Event</a:t>
            </a:r>
            <a:endParaRPr lang="ru-RU" sz="3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40767" y="1539551"/>
            <a:ext cx="9741160" cy="4730620"/>
          </a:xfrm>
        </p:spPr>
        <p:txBody>
          <a:bodyPr>
            <a:noAutofit/>
          </a:bodyPr>
          <a:lstStyle/>
          <a:p>
            <a:pPr indent="450215" algn="just">
              <a:spcBef>
                <a:spcPts val="0"/>
              </a:spcBef>
            </a:pPr>
            <a:r>
              <a:rPr lang="en-US" sz="1700" dirty="0">
                <a:effectLst/>
                <a:latin typeface="Calibri" panose="020F0502020204030204" pitchFamily="34" charset="0"/>
                <a:ea typeface="Times New Roman" panose="02020603050405020304" pitchFamily="18" charset="0"/>
                <a:cs typeface="Calibri" panose="020F0502020204030204" pitchFamily="34" charset="0"/>
              </a:rPr>
              <a:t>If the adverse impact is severe enough, my advice is that you must mitigate the impact, no matter how unlikely you deem its occurrence. Do not handle these types of risks through expected‐value approaches; you will be trapped by our tendency to underestimate the likelihood of rare events. If a rare event can kill one of your employees, you need to spend time and money to mitigate that potential impact.</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700" dirty="0">
                <a:effectLst/>
                <a:latin typeface="Calibri" panose="020F0502020204030204" pitchFamily="34" charset="0"/>
                <a:ea typeface="Times New Roman" panose="02020603050405020304" pitchFamily="18" charset="0"/>
                <a:cs typeface="Calibri" panose="020F0502020204030204" pitchFamily="34" charset="0"/>
              </a:rPr>
              <a:t>Another way to think of this is that if the impact is severe enough, you do not need to work very hard to estimate the likelihood. Any estimate that is created of the likelihood of a rare event is likely to be wrong anyway (as noted above, we tend to underestimate the likelihood of rare events), so my approach is not to worry about trying to predict the likelihood very carefully. What you must do instead for these types of risks is to take actions that prevent the impact – if the event happens to occur – from being catastrophic.</a:t>
            </a:r>
            <a:endParaRPr lang="en-US" sz="17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sz="1700" dirty="0">
                <a:effectLst/>
                <a:latin typeface="Calibri" panose="020F0502020204030204" pitchFamily="34" charset="0"/>
                <a:ea typeface="Times New Roman" panose="02020603050405020304" pitchFamily="18" charset="0"/>
              </a:rPr>
              <a:t>Interestingly, this also works for rare events, that if they happened to occur, would have staggeringly good impacts. In engineering projects, my experience is that there are more rare events with really bad impacts than rare events with really good impacts, but rare events with good impacts do occasionally happen; I have had some in my career. The strategy here is if you have identified rare events with potentially game‐changing good impacts, take actions that will if the event happens to occur, maximize the benefit. This is the opportunity side of the risk/opportunity matrix. You do not need to spend a lot of time trying to predict the likelihood; just take actions that will allow you to be ready to benefit.</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36543517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72803"/>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Two Special Types of Risks.</a:t>
            </a:r>
            <a:br>
              <a:rPr lang="ru-RU" sz="3500" dirty="0">
                <a:effectLst/>
                <a:latin typeface="Calibri" panose="020F0502020204030204" pitchFamily="34" charset="0"/>
                <a:ea typeface="Calibri" panose="020F0502020204030204" pitchFamily="34" charset="0"/>
                <a:cs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The Risks That We Have Not Yet Identified</a:t>
            </a:r>
            <a:endParaRPr lang="ru-RU" sz="3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40767" y="1632857"/>
            <a:ext cx="9451911" cy="4637314"/>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second special type of risk is the item that you failed to identify and therefore does not appear on the risk register at all. There will always be such items; our systems are too complicated for you and your team to be able to create a complete and perfect risk register during the proposal. So, you must find them as the project progresses, and hopefully before they actually occur. How can you do that?</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Build segments of your system and let real users experiment with them. Increase the load on your system until it breaks. Increase the operating temperature beyond the specified limits, both up and down. Subject your components to more shock and vibration than the specified limits. Do these types of things early in the project, and continuously, as a regular practice; that way, you might find the issues early enough that you will still have the time and money to fix them. Don’t wait until the end of the project, during the formal test program, to try to find these problems. Also, don’t succumb to the temptation to interpret away measurements that show failures or unexpected behavior; the entire point is that these measurements might be signals of heretofore‐undiscovered risks to your design or implementation.</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42852354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72803"/>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Two Special Types of Risks.</a:t>
            </a:r>
            <a:br>
              <a:rPr lang="ru-RU" sz="3500" dirty="0">
                <a:effectLst/>
                <a:latin typeface="Calibri" panose="020F0502020204030204" pitchFamily="34" charset="0"/>
                <a:ea typeface="Calibri" panose="020F0502020204030204" pitchFamily="34" charset="0"/>
                <a:cs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The Risks That We Have Not Yet Identified</a:t>
            </a:r>
            <a:endParaRPr lang="ru-RU" sz="3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40767" y="1632857"/>
            <a:ext cx="9451911" cy="4637314"/>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Use real measurements on real operations when doing this, not computer models. Your computer models did not predict these risks in the first place – that’s why these items are not yet on the risk register. Running the same models again a few months later is not going to give you a materially different result. Exercising segments of your actual system as they first become available, especially if you push them past their specific limits and find what they do when they fail, will teach you real and important lessons, and can create new and useful insights about your system.</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In essence, you must contrive assessments that will cause failures under safe and controlled conditions, so that you can find new things that belong on the risk register that you failed to place their originally.</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In other words, we ought to pursue a bifurcated risk management strategy: the ordinary risk management strategy for regular risks, but a completely different strategy for the events that would cause our project or our company to fail, or would harm a person.</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1316462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72803"/>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Two Special Types of Risks.</a:t>
            </a:r>
            <a:br>
              <a:rPr lang="ru-RU" sz="3500" dirty="0">
                <a:effectLst/>
                <a:latin typeface="Calibri" panose="020F0502020204030204" pitchFamily="34" charset="0"/>
                <a:ea typeface="Calibri" panose="020F0502020204030204" pitchFamily="34" charset="0"/>
                <a:cs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The Risks That We Have Not Yet Identified</a:t>
            </a:r>
            <a:endParaRPr lang="ru-RU" sz="3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40767" y="1632857"/>
            <a:ext cx="9451911" cy="4637314"/>
          </a:xfrm>
        </p:spPr>
        <p:txBody>
          <a:bodyPr>
            <a:noAutofit/>
          </a:bodyPr>
          <a:lstStyle/>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We can and ought to use data from past projects to deal with ordinary risks, but we ought not to depend entirely on such past data to deal with those low‐likelihood risks that, if they came to pass, would cause your project to fail or people to be harmed. This is because, since they are by definition rare events, our sample of past data may not include them at all, just because they are rare.</a:t>
            </a:r>
            <a:endParaRPr lang="en-US" sz="22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rPr>
              <a:t>The real world works in a bifurcated manner too. For example, the physics of very small objects (the size of atomic nuclei or smaller) operates according to completely different laws of physics than everything else that is larger. Really and truly different. Scale matters. If the scale of the adverse impact of an event is sufficiently bad, we must deal with that event differently.</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34299925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226789"/>
            <a:ext cx="8201879" cy="1172803"/>
          </a:xfrm>
        </p:spPr>
        <p:txBody>
          <a:bodyPr>
            <a:noAutofit/>
          </a:bodyPr>
          <a:lstStyle/>
          <a:p>
            <a:pPr algn="ct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Two Special Types of Risks.</a:t>
            </a:r>
            <a:br>
              <a:rPr lang="ru-RU" sz="3500" dirty="0">
                <a:effectLst/>
                <a:latin typeface="Calibri" panose="020F0502020204030204" pitchFamily="34" charset="0"/>
                <a:ea typeface="Calibri" panose="020F0502020204030204" pitchFamily="34" charset="0"/>
                <a:cs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The Risks That We Have Not Yet Identified</a:t>
            </a:r>
            <a:endParaRPr lang="ru-RU" sz="3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40767" y="1632857"/>
            <a:ext cx="9451911" cy="4637314"/>
          </a:xfrm>
        </p:spPr>
        <p:txBody>
          <a:bodyPr>
            <a:noAutofit/>
          </a:bodyPr>
          <a:lstStyle/>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rPr>
              <a:t>The large scale of our engineered systems is itself the source of many of our risks: large numbers of users, large numbers of transactions, large numbers of opinions among the stakeholders, large numbers of interfaces, large numbers of interacting parts, and so forth. Risks associated with large scale are often those that can cause a disaster, so they are among the red flags that should cause you to examine those risks to see which risk management treatment is appropriate. There is an important social aspect to this recommendation. Finding new things to add to the risk register is, in my view, a sign of effective project management, and not a sign of weakness. Your team can do a large portion of this investigation each month as part of the data gathering for the periodic management rhythm. But the precursor need is for you, as the project manager, to create an environment where people feel free to conduct such assessments, and feel that it is safe to find and bring forward such new risks and/or issues.</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3591407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448188"/>
            <a:ext cx="8201879" cy="718139"/>
          </a:xfrm>
        </p:spPr>
        <p:txBody>
          <a:bodyPr>
            <a:noAutofit/>
          </a:bodyPr>
          <a:lstStyle/>
          <a:p>
            <a:pPr algn="ctr">
              <a:lnSpc>
                <a:spcPct val="107000"/>
              </a:lnSpc>
              <a:spcAft>
                <a:spcPts val="800"/>
              </a:spcAft>
            </a:pPr>
            <a:r>
              <a:rPr lang="en-US" sz="4000" b="1" dirty="0">
                <a:effectLst/>
                <a:latin typeface="Calibri" panose="020F0502020204030204" pitchFamily="34" charset="0"/>
                <a:ea typeface="Times New Roman" panose="02020603050405020304" pitchFamily="18" charset="0"/>
              </a:rPr>
              <a:t>Your Role in All of This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40767" y="1632857"/>
            <a:ext cx="9451911" cy="4637314"/>
          </a:xfrm>
        </p:spPr>
        <p:txBody>
          <a:bodyPr>
            <a:noAutofit/>
          </a:bodyPr>
          <a:lstStyle/>
          <a:p>
            <a:pPr indent="450215" algn="just">
              <a:lnSpc>
                <a:spcPct val="107000"/>
              </a:lnSpc>
              <a:spcAft>
                <a:spcPts val="6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You must be a personal participant in the risk management process. You probably delegate day‐to‐day operational authority to your project’s chief engineer, but you read the materials, attend the meetings, listen to the discussions, and make the final decisions about what risks to accept and what risks to mitigate, when to spend money on implementing risk mitigation approaches, and so forth.</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Every project entail risk – things that can go wrong.</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436688" lvl="0" algn="just">
              <a:lnSpc>
                <a:spcPct val="107000"/>
              </a:lnSpc>
              <a:spcAft>
                <a:spcPts val="600"/>
              </a:spcAft>
              <a:buFont typeface="Arial" panose="020B0604020202020204" pitchFamily="34" charset="0"/>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Risks may derive from technical and engineering matters, but they may also derive from other matters: contracts, personnel, facilities, and so forth. It is the project manager’s responsibility to identify and mitigate risks. We call this process “risk management.”</a:t>
            </a:r>
            <a:endParaRPr lang="en-US" sz="1900" dirty="0">
              <a:latin typeface="Calibri" panose="020F0502020204030204" pitchFamily="34" charset="0"/>
              <a:ea typeface="Times New Roman" panose="02020603050405020304" pitchFamily="18" charset="0"/>
              <a:cs typeface="Times New Roman" panose="02020603050405020304" pitchFamily="18" charset="0"/>
            </a:endParaRPr>
          </a:p>
          <a:p>
            <a:pPr marL="1436688" lvl="0" algn="just">
              <a:lnSpc>
                <a:spcPct val="107000"/>
              </a:lnSpc>
              <a:spcAft>
                <a:spcPts val="600"/>
              </a:spcAft>
              <a:buFont typeface="Arial" panose="020B0604020202020204" pitchFamily="34" charset="0"/>
              <a:buChar char="•"/>
            </a:pPr>
            <a:r>
              <a:rPr lang="en-US" sz="1900" dirty="0">
                <a:effectLst/>
                <a:latin typeface="Calibri" panose="020F0502020204030204" pitchFamily="34" charset="0"/>
                <a:ea typeface="Times New Roman" panose="02020603050405020304" pitchFamily="18" charset="0"/>
              </a:rPr>
              <a:t>In parallel, one ought also to be looking for opportunities; that is, deviations from the nominal plan that could make the outcomes better (in performance, in cost, in schedule, etc.).</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32760052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220686" y="448188"/>
            <a:ext cx="8201879" cy="718139"/>
          </a:xfrm>
        </p:spPr>
        <p:txBody>
          <a:bodyPr>
            <a:noAutofit/>
          </a:bodyPr>
          <a:lstStyle/>
          <a:p>
            <a:pPr algn="ctr">
              <a:lnSpc>
                <a:spcPct val="107000"/>
              </a:lnSpc>
              <a:spcAft>
                <a:spcPts val="800"/>
              </a:spcAft>
            </a:pPr>
            <a:r>
              <a:rPr lang="en-US" sz="4000" b="1" dirty="0">
                <a:effectLst/>
                <a:latin typeface="Calibri" panose="020F0502020204030204" pitchFamily="34" charset="0"/>
                <a:ea typeface="Times New Roman" panose="02020603050405020304" pitchFamily="18" charset="0"/>
              </a:rPr>
              <a:t>Your Role in All of This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40767" y="1632857"/>
            <a:ext cx="9451911" cy="4637314"/>
          </a:xfrm>
        </p:spPr>
        <p:txBody>
          <a:bodyPr>
            <a:noAutofit/>
          </a:bodyPr>
          <a:lstStyle/>
          <a:p>
            <a:pPr marL="342900" lvl="0" indent="-34290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Risks (and opportunities) must be identified and scored, mitigation plans created (including triggers and timing requirements) and aggregated periodically to an overall risk assessment.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Decisions to execute (or terminate) specific elements of the risk management plan can then be made.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Arial" panose="020B0604020202020204" pitchFamily="34" charset="0"/>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This must be done periodically, as part of a “management rhythm,” not just during the proposal phase.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We must use strong and valid statistics and statistical methods to guide these decisions.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Arial" panose="020B0604020202020204" pitchFamily="34" charset="0"/>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These must be based on distributions, not just point estimates.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There are two special categories of risk that must be treated differently.</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L7</a:t>
            </a:r>
            <a:endParaRPr lang="ru-RU" sz="3500" dirty="0">
              <a:solidFill>
                <a:schemeClr val="bg1"/>
              </a:solidFill>
            </a:endParaRPr>
          </a:p>
        </p:txBody>
      </p:sp>
    </p:spTree>
    <p:extLst>
      <p:ext uri="{BB962C8B-B14F-4D97-AF65-F5344CB8AC3E}">
        <p14:creationId xmlns:p14="http://schemas.microsoft.com/office/powerpoint/2010/main" val="24787387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2640563" y="452718"/>
            <a:ext cx="7410271" cy="660090"/>
          </a:xfrm>
        </p:spPr>
        <p:txBody>
          <a:bodyPr/>
          <a:lstStyle/>
          <a:p>
            <a:pPr algn="r">
              <a:lnSpc>
                <a:spcPct val="107000"/>
              </a:lnSpc>
              <a:spcAft>
                <a:spcPts val="800"/>
              </a:spcAft>
            </a:pPr>
            <a:r>
              <a:rPr lang="en-US" sz="4000" b="1" dirty="0">
                <a:effectLst/>
                <a:latin typeface="Calibri" panose="020F0502020204030204" pitchFamily="34" charset="0"/>
                <a:ea typeface="Calibri" panose="020F0502020204030204" pitchFamily="34" charset="0"/>
              </a:rPr>
              <a:t>References: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2640563" y="1474236"/>
            <a:ext cx="8472196" cy="4376058"/>
          </a:xfrm>
        </p:spPr>
        <p:txBody>
          <a:bodyPr>
            <a:noAutofit/>
          </a:bodyPr>
          <a:lstStyle/>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Engineering Project Management, Neil G. Siegel, Wiley, 2019</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English for Careers: business, professional and Technical, Leila R.</a:t>
            </a:r>
            <a:r>
              <a:rPr lang="ru-RU" sz="2500" dirty="0">
                <a:effectLst/>
                <a:latin typeface="Calibri" panose="020F0502020204030204" pitchFamily="34" charset="0"/>
                <a:ea typeface="Calibri" panose="020F0502020204030204" pitchFamily="34" charset="0"/>
                <a:cs typeface="Calibri" panose="020F0502020204030204" pitchFamily="34" charset="0"/>
              </a:rPr>
              <a:t> </a:t>
            </a:r>
            <a:r>
              <a:rPr lang="en-US" sz="2500" dirty="0">
                <a:effectLst/>
                <a:latin typeface="Calibri" panose="020F0502020204030204" pitchFamily="34" charset="0"/>
                <a:ea typeface="Calibri" panose="020F0502020204030204" pitchFamily="34" charset="0"/>
                <a:cs typeface="Calibri" panose="020F0502020204030204" pitchFamily="34" charset="0"/>
              </a:rPr>
              <a:t>Smith, Roberta Moore, Pearson Education Inc, 2020</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Communication. Process and Product, Sharon J. Gerson, Steven M. Gerson, Pearson Education Inc, 2020</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25768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914</TotalTime>
  <Words>9501</Words>
  <Application>Microsoft Office PowerPoint</Application>
  <PresentationFormat>Широкоэкранный</PresentationFormat>
  <Paragraphs>237</Paragraphs>
  <Slides>45</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45</vt:i4>
      </vt:variant>
    </vt:vector>
  </HeadingPairs>
  <TitlesOfParts>
    <vt:vector size="51" baseType="lpstr">
      <vt:lpstr>Arial</vt:lpstr>
      <vt:lpstr>Calibri</vt:lpstr>
      <vt:lpstr>Century Gothic</vt:lpstr>
      <vt:lpstr>Symbol</vt:lpstr>
      <vt:lpstr>Wingdings 3</vt:lpstr>
      <vt:lpstr>Ион</vt:lpstr>
      <vt:lpstr>RISK AND OPPORTUNITY MANAGEMENT</vt:lpstr>
      <vt:lpstr>RISK AND OPPORTUNITY MANAGEMENT</vt:lpstr>
      <vt:lpstr>Things Can Go Wrong with Our Project: How Do We Cope?</vt:lpstr>
      <vt:lpstr>Things Can Go Wrong with Our Project: How Do We Cope?</vt:lpstr>
      <vt:lpstr>Things Can Go Wrong with Our Project: How Do We Cope?</vt:lpstr>
      <vt:lpstr>Things Can Go Wrong with Our Project: How Do We Cope?</vt:lpstr>
      <vt:lpstr>Things Can Go Wrong with Our Project: How Do We Cope?</vt:lpstr>
      <vt:lpstr>Things Can Go Wrong with Our Project: How Do We Cope?</vt:lpstr>
      <vt:lpstr>Things Can Go Wrong with Our Project: How Do We Cope?</vt:lpstr>
      <vt:lpstr>Things Can Go Wrong with Our Project: How Do We Cope?</vt:lpstr>
      <vt:lpstr>The Steps of Risk Management. Step a: Identify the Potential Risks and Opportunities</vt:lpstr>
      <vt:lpstr>The Steps of Risk Management. Step a: Identify the Potential Risks and Opportunities</vt:lpstr>
      <vt:lpstr>Step a: Identify the Potential Risks and Opportunities Table 1. The basic steps of the risk management process.</vt:lpstr>
      <vt:lpstr>Step a: Identify the Potential Risks and Opportunities Table 1. The basic steps of the risk management process.</vt:lpstr>
      <vt:lpstr>The Steps of Risk Management. Step a: Identify the Potential Risks and Opportunities</vt:lpstr>
      <vt:lpstr>The Steps of Risk Management. Step a: Identify the Potential Risks and Opportunities</vt:lpstr>
      <vt:lpstr>The Steps of Risk Management. Step b: Identify the Symptoms</vt:lpstr>
      <vt:lpstr>The Steps of Risk Management. Step c: Select the Item to be Measured, and the Measurement Methods</vt:lpstr>
      <vt:lpstr>The Steps of Risk Management. Step c: Select the Item to be Measured, and the Measurement Methods</vt:lpstr>
      <vt:lpstr>The Steps of Risk Management. Step d: Score Each Risk for Both Likelihood and Impact</vt:lpstr>
      <vt:lpstr>The Steps of Risk Management. Step d: Score Each Risk for Both Likelihood and Impact</vt:lpstr>
      <vt:lpstr>The Steps of Risk Management. Step d: Score Each Risk for Both Likelihood and Impact</vt:lpstr>
      <vt:lpstr>The Steps of Risk Management. Step e: Create Mitigation and Exploitation Plans</vt:lpstr>
      <vt:lpstr>The Steps of Risk Management. Step e: Create Mitigation and Exploitation Plans</vt:lpstr>
      <vt:lpstr>The Steps of Risk Management. Step e: Create Mitigation and Exploitation Plans</vt:lpstr>
      <vt:lpstr>The Steps of Risk Management. Step e: Create Mitigation and Exploitation Plans</vt:lpstr>
      <vt:lpstr>The Steps of Risk Management. Step f: Create Triggers and Timing Requirements for Those Mitigation Plans</vt:lpstr>
      <vt:lpstr>The Steps of Risk Management. Step f: Create Triggers and Timing Requirements for Those Mitigation Plans</vt:lpstr>
      <vt:lpstr>The Steps of Risk Management. Step f: Create Triggers and Timing Requirements for Those Mitigation Plans</vt:lpstr>
      <vt:lpstr>The Steps of Risk Management. Step f: Create Triggers and Timing Requirements for Those Mitigation Plans</vt:lpstr>
      <vt:lpstr>The Steps of Risk Management. Step g: Create a Method to Aggregate All Risk Assessments into a Periodic Overall Project Impact Prediction</vt:lpstr>
      <vt:lpstr>The Steps of Risk Management. Step h: Create and Use Some Sort of Periodic “Management Rhythm,” Wherein You Periodically Make Decisions About Risk Mitigation and Opportunity Exploitation Actions, Based on the Periodic Assessment</vt:lpstr>
      <vt:lpstr>The Steps of Risk Management. Step i: When Risks Actually Occur (Transition from Risks to Issues), Perform a Root‐Cause Analysis</vt:lpstr>
      <vt:lpstr>Two Special Types of Risks. The Low‐Likelihood, High‐Impact Event</vt:lpstr>
      <vt:lpstr>Two Special Types of Risks. The Low‐Likelihood, High‐Impact Event</vt:lpstr>
      <vt:lpstr>Two Special Types of Risks. The Low‐Likelihood, High‐Impact Event</vt:lpstr>
      <vt:lpstr>Two Special Types of Risks. The Low‐Likelihood, High‐Impact Event</vt:lpstr>
      <vt:lpstr>Two Special Types of Risks. The Risks That We Have Not Yet Identified</vt:lpstr>
      <vt:lpstr>Two Special Types of Risks. The Risks That We Have Not Yet Identified</vt:lpstr>
      <vt:lpstr>Two Special Types of Risks. The Risks That We Have Not Yet Identified</vt:lpstr>
      <vt:lpstr>Two Special Types of Risks. The Risks That We Have Not Yet Identified</vt:lpstr>
      <vt:lpstr>Your Role in All of This</vt:lpstr>
      <vt:lpstr>Your Role in All of This</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Muzaffar Kurbonov</cp:lastModifiedBy>
  <cp:revision>83</cp:revision>
  <dcterms:created xsi:type="dcterms:W3CDTF">2021-09-19T13:59:21Z</dcterms:created>
  <dcterms:modified xsi:type="dcterms:W3CDTF">2022-05-25T19:08:38Z</dcterms:modified>
</cp:coreProperties>
</file>