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61" r:id="rId3"/>
    <p:sldId id="262" r:id="rId4"/>
    <p:sldId id="263" r:id="rId5"/>
    <p:sldId id="283" r:id="rId6"/>
    <p:sldId id="284" r:id="rId7"/>
    <p:sldId id="285" r:id="rId8"/>
    <p:sldId id="292" r:id="rId9"/>
    <p:sldId id="293" r:id="rId10"/>
    <p:sldId id="294" r:id="rId11"/>
    <p:sldId id="295" r:id="rId12"/>
    <p:sldId id="296" r:id="rId13"/>
    <p:sldId id="316" r:id="rId14"/>
    <p:sldId id="317" r:id="rId15"/>
    <p:sldId id="318" r:id="rId16"/>
    <p:sldId id="320" r:id="rId17"/>
    <p:sldId id="321" r:id="rId18"/>
    <p:sldId id="322" r:id="rId19"/>
    <p:sldId id="323" r:id="rId20"/>
    <p:sldId id="324" r:id="rId21"/>
    <p:sldId id="325" r:id="rId22"/>
    <p:sldId id="319" r:id="rId23"/>
    <p:sldId id="327" r:id="rId24"/>
    <p:sldId id="328" r:id="rId25"/>
    <p:sldId id="329" r:id="rId26"/>
    <p:sldId id="330" r:id="rId27"/>
    <p:sldId id="315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0000"/>
    <a:srgbClr val="4C1918"/>
    <a:srgbClr val="2A170F"/>
    <a:srgbClr val="212932"/>
    <a:srgbClr val="374454"/>
    <a:srgbClr val="758DAF"/>
    <a:srgbClr val="AE0001"/>
    <a:srgbClr val="02489D"/>
    <a:srgbClr val="270100"/>
    <a:srgbClr val="591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36" autoAdjust="0"/>
    <p:restoredTop sz="94660"/>
  </p:normalViewPr>
  <p:slideViewPr>
    <p:cSldViewPr snapToGrid="0">
      <p:cViewPr varScale="1">
        <p:scale>
          <a:sx n="67" d="100"/>
          <a:sy n="67" d="100"/>
        </p:scale>
        <p:origin x="332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t>4/18/2019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144F17-2CD1-4301-B174-56C7307D2D36}" type="datetimeFigureOut">
              <a:rPr lang="ru-RU" smtClean="0"/>
              <a:t>18-04-2019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67A195-C975-437D-BFE5-0CC018EA94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294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918D-BCC0-4AC7-94EA-FEC7E2A75CE4}" type="datetime1">
              <a:rPr lang="en-US" smtClean="0"/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CD9E-C67D-4F78-889E-0CE1DC96E107}" type="datetime1">
              <a:rPr lang="en-US" smtClean="0"/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5A0CD-69D5-44C0-A29B-29B497F0B376}" type="datetime1">
              <a:rPr lang="en-US" smtClean="0"/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5CD3E-05F8-454E-BF57-813E547FB1D5}" type="datetime1">
              <a:rPr lang="en-US" smtClean="0"/>
              <a:t>4/18/2019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0EEB1-DF8D-4452-9D2B-E1857D75730C}" type="datetime1">
              <a:rPr lang="en-US" smtClean="0"/>
              <a:t>4/18/2019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8AA6-90FC-4E82-B05F-B228A632F6E2}" type="datetime1">
              <a:rPr lang="en-US" smtClean="0"/>
              <a:t>4/18/2019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F77A6-0536-435B-B690-11601EBDAEEE}" type="datetime1">
              <a:rPr lang="en-US" smtClean="0"/>
              <a:t>4/18/2019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AE9B9-5CD9-4D8F-B008-372E3B142033}" type="datetime1">
              <a:rPr lang="en-US" smtClean="0"/>
              <a:t>4/18/2019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8943F-3A21-4616-BE59-FB49CDA1D364}" type="datetime1">
              <a:rPr lang="en-US" smtClean="0"/>
              <a:t>4/18/2019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5A60-CF4B-4FB7-B44E-C94FA084968B}" type="datetime1">
              <a:rPr lang="en-US" smtClean="0"/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CF139-BCC7-4F5B-99D7-09C5B48DF168}" type="datetime1">
              <a:rPr lang="en-US" smtClean="0"/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087" y="1465729"/>
            <a:ext cx="7900264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603A7-8E34-4C72-978F-F3D2CA574484}" type="datetime1">
              <a:rPr lang="en-US" smtClean="0"/>
              <a:t>4/18/2019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69891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5287388"/>
            <a:ext cx="2362200" cy="1570612"/>
          </a:xfrm>
          <a:prstGeom prst="rect">
            <a:avLst/>
          </a:prstGeom>
        </p:spPr>
      </p:pic>
      <p:sp>
        <p:nvSpPr>
          <p:cNvPr id="15" name="Прямоугольник 14"/>
          <p:cNvSpPr/>
          <p:nvPr userDrawn="1"/>
        </p:nvSpPr>
        <p:spPr>
          <a:xfrm rot="16200000">
            <a:off x="6504494" y="5564694"/>
            <a:ext cx="1570612" cy="1016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781798" y="5278442"/>
            <a:ext cx="2362202" cy="1016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0800000">
            <a:off x="6768236" y="2803462"/>
            <a:ext cx="2362202" cy="24749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 userDrawn="1"/>
        </p:nvSpPr>
        <p:spPr>
          <a:xfrm rot="5400000">
            <a:off x="4412355" y="4439410"/>
            <a:ext cx="2362202" cy="24749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" y="1467135"/>
            <a:ext cx="9144437" cy="5404513"/>
          </a:xfrm>
          <a:prstGeom prst="rect">
            <a:avLst/>
          </a:prstGeom>
        </p:spPr>
      </p:pic>
      <p:sp>
        <p:nvSpPr>
          <p:cNvPr id="5" name="Надпись 310"/>
          <p:cNvSpPr txBox="1">
            <a:spLocks noChangeArrowheads="1"/>
          </p:cNvSpPr>
          <p:nvPr/>
        </p:nvSpPr>
        <p:spPr bwMode="auto">
          <a:xfrm>
            <a:off x="333830" y="116007"/>
            <a:ext cx="8621484" cy="1351128"/>
          </a:xfrm>
          <a:prstGeom prst="rect">
            <a:avLst/>
          </a:prstGeom>
          <a:gradFill rotWithShape="1">
            <a:gsLst>
              <a:gs pos="0">
                <a:srgbClr val="0000FF">
                  <a:alpha val="70000"/>
                </a:srgbClr>
              </a:gs>
              <a:gs pos="50000">
                <a:srgbClr val="0000FF">
                  <a:gamma/>
                  <a:tint val="3922"/>
                  <a:invGamma/>
                </a:srgbClr>
              </a:gs>
              <a:gs pos="100000">
                <a:srgbClr val="0000FF">
                  <a:alpha val="70000"/>
                </a:srgbClr>
              </a:gs>
            </a:gsLst>
            <a:lin ang="5400000" scaled="1"/>
          </a:gra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just"/>
            <a:r>
              <a:rPr lang="en-US" sz="2400" b="1" i="1" dirty="0"/>
              <a:t> 6-modul.. </a:t>
            </a:r>
            <a:r>
              <a:rPr lang="en-US" sz="2400" b="1" i="1" dirty="0" err="1"/>
              <a:t>Ishlab</a:t>
            </a:r>
            <a:r>
              <a:rPr lang="en-US" sz="2400" b="1" i="1" dirty="0"/>
              <a:t> </a:t>
            </a:r>
            <a:r>
              <a:rPr lang="en-US" sz="2400" b="1" i="1" dirty="0" err="1"/>
              <a:t>chiqarishni</a:t>
            </a:r>
            <a:r>
              <a:rPr lang="en-US" sz="2400" b="1" i="1" dirty="0"/>
              <a:t> </a:t>
            </a:r>
            <a:r>
              <a:rPr lang="en-US" sz="2400" b="1" i="1" dirty="0" err="1"/>
              <a:t>texnologik</a:t>
            </a:r>
            <a:r>
              <a:rPr lang="en-US" sz="2400" b="1" i="1" dirty="0"/>
              <a:t> </a:t>
            </a:r>
            <a:r>
              <a:rPr lang="en-US" sz="2400" b="1" i="1" dirty="0" err="1"/>
              <a:t>tayyorlashni</a:t>
            </a:r>
            <a:r>
              <a:rPr lang="en-US" sz="2400" b="1" i="1" dirty="0"/>
              <a:t> </a:t>
            </a:r>
            <a:r>
              <a:rPr lang="en-US" sz="2400" b="1" i="1" dirty="0" err="1"/>
              <a:t>tashkil</a:t>
            </a:r>
            <a:r>
              <a:rPr lang="en-US" sz="2400" b="1" i="1" dirty="0"/>
              <a:t> </a:t>
            </a:r>
            <a:r>
              <a:rPr lang="en-US" sz="2400" b="1" i="1" dirty="0" err="1"/>
              <a:t>qilish</a:t>
            </a:r>
            <a:r>
              <a:rPr lang="en-US" sz="2400" b="1" i="1" dirty="0"/>
              <a:t>.</a:t>
            </a:r>
            <a:endParaRPr lang="ru-RU" sz="2400" b="1" dirty="0"/>
          </a:p>
          <a:p>
            <a:pPr algn="just"/>
            <a:r>
              <a:rPr lang="en-US" sz="2400" b="1" i="1" dirty="0"/>
              <a:t>Module 6: Organization of technological preparation of production.</a:t>
            </a:r>
            <a:r>
              <a:rPr lang="en-US" sz="1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 </a:t>
            </a:r>
            <a:endParaRPr lang="ru-RU" sz="1000" dirty="0" smtClean="0">
              <a:latin typeface="Times New Roman"/>
              <a:ea typeface="Times New Roman"/>
            </a:endParaRPr>
          </a:p>
          <a:p>
            <a:pPr indent="7620" algn="just">
              <a:spcAft>
                <a:spcPts val="0"/>
              </a:spcAft>
            </a:pPr>
            <a:endParaRPr lang="ru-RU" sz="1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fld>
            <a:endParaRPr lang="en-US" sz="240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four_comput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12441" y="5127475"/>
            <a:ext cx="1596788" cy="1596788"/>
          </a:xfrm>
          <a:prstGeom prst="rect">
            <a:avLst/>
          </a:prstGeom>
          <a:noFill/>
        </p:spPr>
      </p:pic>
      <p:sp>
        <p:nvSpPr>
          <p:cNvPr id="7" name="Загнутый угол 6"/>
          <p:cNvSpPr>
            <a:spLocks noChangeArrowheads="1"/>
          </p:cNvSpPr>
          <p:nvPr/>
        </p:nvSpPr>
        <p:spPr bwMode="auto">
          <a:xfrm>
            <a:off x="3916906" y="462748"/>
            <a:ext cx="1485900" cy="465576"/>
          </a:xfrm>
          <a:prstGeom prst="foldedCorner">
            <a:avLst>
              <a:gd name="adj" fmla="val 12500"/>
            </a:avLst>
          </a:prstGeom>
          <a:solidFill>
            <a:srgbClr val="FFFFFF"/>
          </a:solidFill>
          <a:ln w="19050">
            <a:solidFill>
              <a:srgbClr val="000000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2800" b="1" i="1" dirty="0" err="1" smtClean="0">
                <a:effectLst/>
                <a:latin typeface="Times New Roman"/>
                <a:ea typeface="Times New Roman"/>
              </a:rPr>
              <a:t>Reja</a:t>
            </a:r>
            <a:r>
              <a:rPr lang="en-US" sz="2800" b="1" i="1" dirty="0" smtClean="0">
                <a:effectLst/>
                <a:latin typeface="Times New Roman"/>
                <a:ea typeface="Times New Roman"/>
              </a:rPr>
              <a:t>:</a:t>
            </a:r>
            <a:endParaRPr lang="ru-RU" sz="28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000" dirty="0" smtClean="0">
                <a:effectLst/>
                <a:latin typeface="Times New Roman"/>
                <a:ea typeface="Times New Roman"/>
              </a:rPr>
              <a:t> </a:t>
            </a:r>
            <a:endParaRPr lang="ru-RU" sz="1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6400" y="1270464"/>
            <a:ext cx="8577943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AutoNum type="arabicPeriod"/>
            </a:pPr>
            <a:r>
              <a:rPr lang="en-US" sz="2800" b="1" dirty="0" err="1" smtClean="0"/>
              <a:t>Konstruktorlik</a:t>
            </a:r>
            <a:r>
              <a:rPr lang="en-US" sz="2800" b="1" dirty="0" smtClean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texnologik</a:t>
            </a:r>
            <a:r>
              <a:rPr lang="en-US" sz="2800" b="1" dirty="0"/>
              <a:t> </a:t>
            </a:r>
            <a:r>
              <a:rPr lang="en-US" sz="2800" b="1" dirty="0" err="1"/>
              <a:t>tayyorlashning</a:t>
            </a:r>
            <a:r>
              <a:rPr lang="en-US" sz="2800" b="1" dirty="0"/>
              <a:t> </a:t>
            </a:r>
            <a:r>
              <a:rPr lang="en-US" sz="2800" b="1" dirty="0" err="1"/>
              <a:t>iqtisodiy</a:t>
            </a:r>
            <a:r>
              <a:rPr lang="en-US" sz="2800" b="1" dirty="0"/>
              <a:t> </a:t>
            </a:r>
            <a:r>
              <a:rPr lang="ru-RU" sz="2800" b="1" dirty="0" smtClean="0"/>
              <a:t>   </a:t>
            </a:r>
          </a:p>
          <a:p>
            <a:pPr algn="just"/>
            <a:r>
              <a:rPr lang="ru-RU" sz="2800" b="1" dirty="0" smtClean="0"/>
              <a:t>      </a:t>
            </a:r>
            <a:r>
              <a:rPr lang="en-US" sz="2800" b="1" dirty="0" err="1" smtClean="0"/>
              <a:t>mohiyati</a:t>
            </a:r>
            <a:endParaRPr lang="ru-RU" sz="2800" dirty="0"/>
          </a:p>
          <a:p>
            <a:pPr algn="just"/>
            <a:r>
              <a:rPr lang="uz-Cyrl-UZ" sz="2800" b="1" dirty="0"/>
              <a:t>2. </a:t>
            </a:r>
            <a:r>
              <a:rPr lang="uz-Cyrl-UZ" sz="2800" b="1" dirty="0" smtClean="0"/>
              <a:t> Ishlab </a:t>
            </a:r>
            <a:r>
              <a:rPr lang="uz-Cyrl-UZ" sz="2800" b="1" dirty="0"/>
              <a:t>chiqarishni texnikaviy tayyorlashni </a:t>
            </a:r>
            <a:r>
              <a:rPr lang="uz-Cyrl-UZ" sz="2800" b="1" dirty="0" smtClean="0"/>
              <a:t>   </a:t>
            </a:r>
          </a:p>
          <a:p>
            <a:pPr algn="just"/>
            <a:r>
              <a:rPr lang="uz-Cyrl-UZ" sz="2800" b="1" dirty="0"/>
              <a:t> </a:t>
            </a:r>
            <a:r>
              <a:rPr lang="uz-Cyrl-UZ" sz="2800" b="1" dirty="0" smtClean="0"/>
              <a:t>    rejalashtirish</a:t>
            </a:r>
            <a:endParaRPr lang="ru-RU" sz="2800" dirty="0"/>
          </a:p>
          <a:p>
            <a:pPr algn="just"/>
            <a:r>
              <a:rPr lang="uz-Cyrl-UZ" sz="2800" b="1" dirty="0"/>
              <a:t>3. </a:t>
            </a:r>
            <a:r>
              <a:rPr lang="uz-Cyrl-UZ" sz="2800" b="1" dirty="0" smtClean="0"/>
              <a:t> Yangi </a:t>
            </a:r>
            <a:r>
              <a:rPr lang="uz-Cyrl-UZ" sz="2800" b="1" dirty="0"/>
              <a:t>konstruksiyaning iqtisodiy samaradorligini </a:t>
            </a:r>
            <a:r>
              <a:rPr lang="uz-Cyrl-UZ" sz="2800" b="1" dirty="0" smtClean="0"/>
              <a:t>   </a:t>
            </a:r>
          </a:p>
          <a:p>
            <a:pPr algn="just"/>
            <a:r>
              <a:rPr lang="uz-Cyrl-UZ" sz="2800" b="1" dirty="0"/>
              <a:t> </a:t>
            </a:r>
            <a:r>
              <a:rPr lang="uz-Cyrl-UZ" sz="2800" b="1" dirty="0" smtClean="0"/>
              <a:t>     baholash</a:t>
            </a:r>
            <a:endParaRPr lang="ru-RU" sz="2800" dirty="0"/>
          </a:p>
          <a:p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193322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</a:t>
            </a:fld>
            <a:endParaRPr lang="en-US" sz="240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Рисунок 3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1" t="24663" r="24530" b="50127"/>
          <a:stretch>
            <a:fillRect/>
          </a:stretch>
        </p:blipFill>
        <p:spPr bwMode="auto">
          <a:xfrm>
            <a:off x="1289143" y="247417"/>
            <a:ext cx="563254" cy="542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7535" y="4199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487606" y="41994"/>
            <a:ext cx="765639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400" b="1" dirty="0" smtClean="0"/>
              <a:t>1. </a:t>
            </a:r>
            <a:r>
              <a:rPr lang="en-US" sz="2400" b="1" dirty="0" err="1" smtClean="0"/>
              <a:t>Konstruktorlik</a:t>
            </a:r>
            <a:r>
              <a:rPr lang="en-US" sz="2400" b="1" dirty="0" smtClean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texnologik</a:t>
            </a:r>
            <a:r>
              <a:rPr lang="en-US" sz="2400" b="1" dirty="0"/>
              <a:t> </a:t>
            </a:r>
            <a:r>
              <a:rPr lang="en-US" sz="2400" b="1" dirty="0" err="1"/>
              <a:t>tayyorlashning</a:t>
            </a:r>
            <a:r>
              <a:rPr lang="en-US" sz="2400" b="1" dirty="0"/>
              <a:t> </a:t>
            </a:r>
            <a:r>
              <a:rPr lang="en-US" sz="2400" b="1" dirty="0" err="1"/>
              <a:t>iqtisodiy</a:t>
            </a:r>
            <a:r>
              <a:rPr lang="en-US" sz="2400" b="1" dirty="0"/>
              <a:t> </a:t>
            </a:r>
            <a:r>
              <a:rPr lang="en-US" sz="2400" b="1" dirty="0" err="1"/>
              <a:t>mohiyati</a:t>
            </a:r>
            <a:r>
              <a:rPr lang="en-US" sz="2400" b="1" dirty="0"/>
              <a:t>.</a:t>
            </a:r>
            <a:endParaRPr lang="ru-RU" sz="24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36477" y="937685"/>
            <a:ext cx="8816453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chiqarishni</a:t>
            </a:r>
            <a:r>
              <a:rPr lang="en-US" sz="2100" dirty="0"/>
              <a:t> </a:t>
            </a:r>
            <a:r>
              <a:rPr lang="en-US" sz="2100" dirty="0" err="1"/>
              <a:t>konstruktorlik</a:t>
            </a:r>
            <a:r>
              <a:rPr lang="en-US" sz="2100" dirty="0"/>
              <a:t> </a:t>
            </a:r>
            <a:r>
              <a:rPr lang="en-US" sz="2100" dirty="0" err="1"/>
              <a:t>tayyorlash</a:t>
            </a:r>
            <a:r>
              <a:rPr lang="en-US" sz="2100" dirty="0"/>
              <a:t> </a:t>
            </a:r>
            <a:r>
              <a:rPr lang="en-US" sz="2100" dirty="0" err="1"/>
              <a:t>jarayoni</a:t>
            </a:r>
            <a:r>
              <a:rPr lang="en-US" sz="2100" dirty="0"/>
              <a:t>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chiqilayotgan</a:t>
            </a:r>
            <a:r>
              <a:rPr lang="en-US" sz="2100" dirty="0"/>
              <a:t> </a:t>
            </a:r>
            <a:r>
              <a:rPr lang="en-US" sz="2100" dirty="0" err="1"/>
              <a:t>har</a:t>
            </a:r>
            <a:r>
              <a:rPr lang="en-US" sz="2100" dirty="0"/>
              <a:t> </a:t>
            </a:r>
            <a:r>
              <a:rPr lang="en-US" sz="2100" dirty="0" err="1"/>
              <a:t>qanday</a:t>
            </a:r>
            <a:r>
              <a:rPr lang="en-US" sz="2100" dirty="0"/>
              <a:t> </a:t>
            </a:r>
            <a:r>
              <a:rPr lang="en-US" sz="2100" dirty="0" err="1"/>
              <a:t>mahsulot</a:t>
            </a:r>
            <a:r>
              <a:rPr lang="en-US" sz="2100" dirty="0"/>
              <a:t> </a:t>
            </a:r>
            <a:r>
              <a:rPr lang="en-US" sz="2100" dirty="0" err="1"/>
              <a:t>turining</a:t>
            </a:r>
            <a:r>
              <a:rPr lang="en-US" sz="2100" dirty="0"/>
              <a:t> </a:t>
            </a:r>
            <a:r>
              <a:rPr lang="en-US" sz="2100" dirty="0" err="1"/>
              <a:t>foydaliligi</a:t>
            </a:r>
            <a:r>
              <a:rPr lang="en-US" sz="2100" dirty="0"/>
              <a:t>, </a:t>
            </a:r>
            <a:r>
              <a:rPr lang="en-US" sz="2100" dirty="0" err="1"/>
              <a:t>takomillashtirish</a:t>
            </a:r>
            <a:r>
              <a:rPr lang="en-US" sz="2100" dirty="0"/>
              <a:t> </a:t>
            </a:r>
            <a:r>
              <a:rPr lang="en-US" sz="2100" dirty="0" err="1"/>
              <a:t>darajasi</a:t>
            </a:r>
            <a:r>
              <a:rPr lang="en-US" sz="2100" dirty="0"/>
              <a:t> </a:t>
            </a:r>
            <a:r>
              <a:rPr lang="en-US" sz="2100" dirty="0" err="1"/>
              <a:t>nafaqat</a:t>
            </a:r>
            <a:r>
              <a:rPr lang="en-US" sz="2100" dirty="0"/>
              <a:t> </a:t>
            </a:r>
            <a:r>
              <a:rPr lang="en-US" sz="2100" dirty="0" err="1"/>
              <a:t>uning</a:t>
            </a:r>
            <a:r>
              <a:rPr lang="en-US" sz="2100" dirty="0"/>
              <a:t> </a:t>
            </a:r>
            <a:r>
              <a:rPr lang="en-US" sz="2100" dirty="0" err="1"/>
              <a:t>texnik</a:t>
            </a:r>
            <a:r>
              <a:rPr lang="en-US" sz="2100" dirty="0"/>
              <a:t>, </a:t>
            </a:r>
            <a:r>
              <a:rPr lang="en-US" sz="2100" dirty="0" err="1"/>
              <a:t>balki</a:t>
            </a:r>
            <a:r>
              <a:rPr lang="en-US" sz="2100" dirty="0"/>
              <a:t> </a:t>
            </a:r>
            <a:r>
              <a:rPr lang="en-US" sz="2100" dirty="0" err="1"/>
              <a:t>iqtisodiy</a:t>
            </a:r>
            <a:r>
              <a:rPr lang="en-US" sz="2100" dirty="0"/>
              <a:t> </a:t>
            </a:r>
            <a:r>
              <a:rPr lang="en-US" sz="2100" dirty="0" err="1"/>
              <a:t>jihatdan</a:t>
            </a:r>
            <a:r>
              <a:rPr lang="en-US" sz="2100" dirty="0"/>
              <a:t> ham </a:t>
            </a:r>
            <a:r>
              <a:rPr lang="en-US" sz="2100" dirty="0" err="1"/>
              <a:t>yuqori</a:t>
            </a:r>
            <a:r>
              <a:rPr lang="en-US" sz="2100" dirty="0"/>
              <a:t> </a:t>
            </a:r>
            <a:r>
              <a:rPr lang="en-US" sz="2100" dirty="0" err="1"/>
              <a:t>bo‘lgan</a:t>
            </a:r>
            <a:r>
              <a:rPr lang="en-US" sz="2100" dirty="0"/>
              <a:t> </a:t>
            </a:r>
            <a:r>
              <a:rPr lang="en-US" sz="2100" dirty="0" err="1"/>
              <a:t>taqdirdagina</a:t>
            </a:r>
            <a:r>
              <a:rPr lang="en-US" sz="2100" dirty="0"/>
              <a:t> </a:t>
            </a:r>
            <a:r>
              <a:rPr lang="en-US" sz="2100" dirty="0" err="1"/>
              <a:t>ko‘zlangan</a:t>
            </a:r>
            <a:r>
              <a:rPr lang="en-US" sz="2100" dirty="0"/>
              <a:t> </a:t>
            </a:r>
            <a:r>
              <a:rPr lang="en-US" sz="2100" dirty="0" err="1"/>
              <a:t>maqsadga</a:t>
            </a:r>
            <a:r>
              <a:rPr lang="en-US" sz="2100" dirty="0"/>
              <a:t> </a:t>
            </a:r>
            <a:r>
              <a:rPr lang="en-US" sz="2100" dirty="0" err="1"/>
              <a:t>erishish</a:t>
            </a:r>
            <a:r>
              <a:rPr lang="en-US" sz="2100" dirty="0"/>
              <a:t> </a:t>
            </a:r>
            <a:r>
              <a:rPr lang="en-US" sz="2100" dirty="0" err="1"/>
              <a:t>mumkin</a:t>
            </a:r>
            <a:r>
              <a:rPr lang="en-US" sz="2100" dirty="0"/>
              <a:t>. </a:t>
            </a:r>
            <a:r>
              <a:rPr lang="en-US" sz="2100" dirty="0" err="1"/>
              <a:t>Har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mahsulotga</a:t>
            </a:r>
            <a:r>
              <a:rPr lang="en-US" sz="2100" dirty="0"/>
              <a:t> </a:t>
            </a:r>
            <a:r>
              <a:rPr lang="en-US" sz="2100" dirty="0" err="1"/>
              <a:t>qo‘yiladigan</a:t>
            </a:r>
            <a:r>
              <a:rPr lang="en-US" sz="2100" dirty="0"/>
              <a:t> </a:t>
            </a:r>
            <a:r>
              <a:rPr lang="en-US" sz="2100" dirty="0" err="1"/>
              <a:t>umumiy</a:t>
            </a:r>
            <a:r>
              <a:rPr lang="en-US" sz="2100" dirty="0"/>
              <a:t> </a:t>
            </a:r>
            <a:r>
              <a:rPr lang="en-US" sz="2100" dirty="0" err="1"/>
              <a:t>talablar</a:t>
            </a:r>
            <a:r>
              <a:rPr lang="en-US" sz="2100" dirty="0"/>
              <a:t> - </a:t>
            </a:r>
            <a:r>
              <a:rPr lang="en-US" sz="2100" dirty="0" err="1"/>
              <a:t>loyihalash</a:t>
            </a:r>
            <a:r>
              <a:rPr lang="en-US" sz="2100" dirty="0"/>
              <a:t>, </a:t>
            </a:r>
            <a:r>
              <a:rPr lang="en-US" sz="2100" dirty="0" err="1"/>
              <a:t>tayyorlash</a:t>
            </a:r>
            <a:r>
              <a:rPr lang="en-US" sz="2100" dirty="0"/>
              <a:t>, </a:t>
            </a:r>
            <a:r>
              <a:rPr lang="en-US" sz="2100" dirty="0" err="1"/>
              <a:t>ekspluatasiya</a:t>
            </a:r>
            <a:r>
              <a:rPr lang="en-US" sz="2100" dirty="0"/>
              <a:t> </a:t>
            </a:r>
            <a:r>
              <a:rPr lang="en-US" sz="2100" dirty="0" err="1"/>
              <a:t>qilishda</a:t>
            </a:r>
            <a:r>
              <a:rPr lang="en-US" sz="2100" dirty="0"/>
              <a:t> </a:t>
            </a:r>
            <a:r>
              <a:rPr lang="en-US" sz="2100" dirty="0" err="1"/>
              <a:t>belgilangan</a:t>
            </a:r>
            <a:r>
              <a:rPr lang="en-US" sz="2100" dirty="0"/>
              <a:t> </a:t>
            </a:r>
            <a:r>
              <a:rPr lang="en-US" sz="2100" dirty="0" err="1"/>
              <a:t>xarajatlar</a:t>
            </a:r>
            <a:r>
              <a:rPr lang="en-US" sz="2100" dirty="0"/>
              <a:t> </a:t>
            </a:r>
            <a:r>
              <a:rPr lang="en-US" sz="2100" dirty="0" err="1"/>
              <a:t>doirasida</a:t>
            </a:r>
            <a:r>
              <a:rPr lang="en-US" sz="2100" dirty="0"/>
              <a:t> </a:t>
            </a:r>
            <a:r>
              <a:rPr lang="en-US" sz="2100" dirty="0" err="1"/>
              <a:t>texnik</a:t>
            </a:r>
            <a:r>
              <a:rPr lang="en-US" sz="2100" dirty="0"/>
              <a:t> </a:t>
            </a:r>
            <a:r>
              <a:rPr lang="en-US" sz="2100" dirty="0" err="1"/>
              <a:t>xususiyatlarning</a:t>
            </a:r>
            <a:r>
              <a:rPr lang="en-US" sz="2100" dirty="0"/>
              <a:t> </a:t>
            </a:r>
            <a:r>
              <a:rPr lang="en-US" sz="2100" dirty="0" err="1"/>
              <a:t>yuqori</a:t>
            </a:r>
            <a:r>
              <a:rPr lang="en-US" sz="2100" dirty="0"/>
              <a:t> </a:t>
            </a:r>
            <a:r>
              <a:rPr lang="en-US" sz="2100" dirty="0" err="1"/>
              <a:t>darajasiga</a:t>
            </a:r>
            <a:r>
              <a:rPr lang="en-US" sz="2100" dirty="0"/>
              <a:t> </a:t>
            </a:r>
            <a:r>
              <a:rPr lang="en-US" sz="2100" dirty="0" err="1"/>
              <a:t>erishishdan</a:t>
            </a:r>
            <a:r>
              <a:rPr lang="en-US" sz="2100" dirty="0"/>
              <a:t> </a:t>
            </a:r>
            <a:r>
              <a:rPr lang="en-US" sz="2100" dirty="0" err="1"/>
              <a:t>iborat</a:t>
            </a:r>
            <a:r>
              <a:rPr lang="en-US" sz="2100" dirty="0"/>
              <a:t>.</a:t>
            </a:r>
            <a:endParaRPr lang="ru-RU" sz="2100" dirty="0"/>
          </a:p>
          <a:p>
            <a:pPr algn="just"/>
            <a:r>
              <a:rPr lang="en-US" sz="2100" dirty="0" err="1"/>
              <a:t>Konstruktorlik</a:t>
            </a:r>
            <a:r>
              <a:rPr lang="en-US" sz="2100" dirty="0"/>
              <a:t> </a:t>
            </a:r>
            <a:r>
              <a:rPr lang="en-US" sz="2100" dirty="0" err="1"/>
              <a:t>tayyorlashning</a:t>
            </a:r>
            <a:r>
              <a:rPr lang="en-US" sz="2100" dirty="0"/>
              <a:t> </a:t>
            </a:r>
            <a:r>
              <a:rPr lang="en-US" sz="2100" dirty="0" err="1"/>
              <a:t>har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bosqichida</a:t>
            </a:r>
            <a:r>
              <a:rPr lang="en-US" sz="2100" dirty="0"/>
              <a:t> </a:t>
            </a:r>
            <a:r>
              <a:rPr lang="en-US" sz="2100" dirty="0" err="1"/>
              <a:t>har</a:t>
            </a:r>
            <a:r>
              <a:rPr lang="en-US" sz="2100" dirty="0"/>
              <a:t> </a:t>
            </a:r>
            <a:r>
              <a:rPr lang="en-US" sz="2100" dirty="0" err="1"/>
              <a:t>qanday</a:t>
            </a:r>
            <a:r>
              <a:rPr lang="en-US" sz="2100" dirty="0"/>
              <a:t> </a:t>
            </a:r>
            <a:r>
              <a:rPr lang="en-US" sz="2100" dirty="0" err="1"/>
              <a:t>konstruktiv</a:t>
            </a:r>
            <a:r>
              <a:rPr lang="en-US" sz="2100" dirty="0"/>
              <a:t> </a:t>
            </a:r>
            <a:r>
              <a:rPr lang="en-US" sz="2100" dirty="0" err="1"/>
              <a:t>qarorlar</a:t>
            </a:r>
            <a:r>
              <a:rPr lang="en-US" sz="2100" dirty="0"/>
              <a:t> </a:t>
            </a:r>
            <a:r>
              <a:rPr lang="en-US" sz="2100" dirty="0" err="1"/>
              <a:t>iqtisodiy</a:t>
            </a:r>
            <a:r>
              <a:rPr lang="en-US" sz="2100" dirty="0"/>
              <a:t> </a:t>
            </a:r>
            <a:r>
              <a:rPr lang="en-US" sz="2100" dirty="0" err="1"/>
              <a:t>asoslangan</a:t>
            </a:r>
            <a:r>
              <a:rPr lang="en-US" sz="2100" dirty="0"/>
              <a:t> </a:t>
            </a:r>
            <a:r>
              <a:rPr lang="en-US" sz="2100" dirty="0" err="1"/>
              <a:t>hisob-kitoblarga</a:t>
            </a:r>
            <a:r>
              <a:rPr lang="en-US" sz="2100" dirty="0"/>
              <a:t> </a:t>
            </a:r>
            <a:r>
              <a:rPr lang="en-US" sz="2100" dirty="0" err="1"/>
              <a:t>tayangan</a:t>
            </a:r>
            <a:r>
              <a:rPr lang="en-US" sz="2100" dirty="0"/>
              <a:t> </a:t>
            </a:r>
            <a:r>
              <a:rPr lang="en-US" sz="2100" dirty="0" err="1"/>
              <a:t>holda</a:t>
            </a:r>
            <a:r>
              <a:rPr lang="en-US" sz="2100" dirty="0"/>
              <a:t> </a:t>
            </a:r>
            <a:r>
              <a:rPr lang="en-US" sz="2100" dirty="0" err="1"/>
              <a:t>qabul</a:t>
            </a:r>
            <a:r>
              <a:rPr lang="en-US" sz="2100" dirty="0"/>
              <a:t> </a:t>
            </a:r>
            <a:r>
              <a:rPr lang="en-US" sz="2100" dirty="0" err="1"/>
              <a:t>qilinsa</a:t>
            </a:r>
            <a:r>
              <a:rPr lang="en-US" sz="2100" dirty="0"/>
              <a:t>, </a:t>
            </a:r>
            <a:r>
              <a:rPr lang="en-US" sz="2100" dirty="0" err="1"/>
              <a:t>maqsadga</a:t>
            </a:r>
            <a:r>
              <a:rPr lang="en-US" sz="2100" dirty="0"/>
              <a:t> </a:t>
            </a:r>
            <a:r>
              <a:rPr lang="en-US" sz="2100" dirty="0" err="1"/>
              <a:t>muvofiq</a:t>
            </a:r>
            <a:r>
              <a:rPr lang="en-US" sz="2100" dirty="0"/>
              <a:t> </a:t>
            </a:r>
            <a:r>
              <a:rPr lang="en-US" sz="2100" dirty="0" err="1"/>
              <a:t>bo‘ladi</a:t>
            </a:r>
            <a:r>
              <a:rPr lang="en-US" sz="2100" dirty="0"/>
              <a:t>.</a:t>
            </a:r>
            <a:endParaRPr lang="ru-RU" sz="2100" dirty="0"/>
          </a:p>
          <a:p>
            <a:pPr algn="just"/>
            <a:r>
              <a:rPr lang="en-US" sz="2100" dirty="0" err="1"/>
              <a:t>Yillik</a:t>
            </a:r>
            <a:r>
              <a:rPr lang="en-US" sz="2100" dirty="0"/>
              <a:t> </a:t>
            </a:r>
            <a:r>
              <a:rPr lang="en-US" sz="2100" dirty="0" err="1"/>
              <a:t>iqtisodiy</a:t>
            </a:r>
            <a:r>
              <a:rPr lang="en-US" sz="2100" dirty="0"/>
              <a:t> </a:t>
            </a:r>
            <a:r>
              <a:rPr lang="en-US" sz="2100" dirty="0" err="1"/>
              <a:t>samaradorlikni</a:t>
            </a:r>
            <a:r>
              <a:rPr lang="en-US" sz="2100" dirty="0"/>
              <a:t> </a:t>
            </a:r>
            <a:r>
              <a:rPr lang="en-US" sz="2100" dirty="0" err="1"/>
              <a:t>hisoblash</a:t>
            </a:r>
            <a:r>
              <a:rPr lang="en-US" sz="2100" dirty="0"/>
              <a:t> </a:t>
            </a:r>
            <a:r>
              <a:rPr lang="en-US" sz="2100" dirty="0" err="1"/>
              <a:t>keng</a:t>
            </a:r>
            <a:r>
              <a:rPr lang="en-US" sz="2100" dirty="0"/>
              <a:t> </a:t>
            </a:r>
            <a:r>
              <a:rPr lang="en-US" sz="2100" dirty="0" err="1"/>
              <a:t>ko‘lamdagi</a:t>
            </a:r>
            <a:r>
              <a:rPr lang="en-US" sz="2100" dirty="0"/>
              <a:t> </a:t>
            </a:r>
            <a:r>
              <a:rPr lang="en-US" sz="2100" dirty="0" err="1"/>
              <a:t>ishonchli</a:t>
            </a:r>
            <a:r>
              <a:rPr lang="en-US" sz="2100" dirty="0"/>
              <a:t> </a:t>
            </a:r>
            <a:r>
              <a:rPr lang="en-US" sz="2100" dirty="0" err="1"/>
              <a:t>ma’lumotlar</a:t>
            </a:r>
            <a:r>
              <a:rPr lang="en-US" sz="2100" dirty="0"/>
              <a:t> </a:t>
            </a:r>
            <a:r>
              <a:rPr lang="en-US" sz="2100" dirty="0" err="1"/>
              <a:t>bazasi</a:t>
            </a:r>
            <a:r>
              <a:rPr lang="en-US" sz="2100" dirty="0"/>
              <a:t> </a:t>
            </a:r>
            <a:r>
              <a:rPr lang="en-US" sz="2100" dirty="0" err="1"/>
              <a:t>bo‘lishini</a:t>
            </a:r>
            <a:r>
              <a:rPr lang="en-US" sz="2100" dirty="0"/>
              <a:t> </a:t>
            </a:r>
            <a:r>
              <a:rPr lang="en-US" sz="2100" dirty="0" err="1"/>
              <a:t>talab</a:t>
            </a:r>
            <a:r>
              <a:rPr lang="en-US" sz="2100" dirty="0"/>
              <a:t> </a:t>
            </a:r>
            <a:r>
              <a:rPr lang="en-US" sz="2100" dirty="0" err="1"/>
              <a:t>qiladi</a:t>
            </a:r>
            <a:r>
              <a:rPr lang="en-US" sz="2100" dirty="0"/>
              <a:t>.</a:t>
            </a:r>
            <a:endParaRPr lang="ru-RU" sz="2100" dirty="0"/>
          </a:p>
          <a:p>
            <a:pPr algn="just"/>
            <a:r>
              <a:rPr lang="en-US" sz="2100" dirty="0" err="1"/>
              <a:t>Samaradorlik</a:t>
            </a:r>
            <a:r>
              <a:rPr lang="en-US" sz="2100" dirty="0"/>
              <a:t> </a:t>
            </a:r>
            <a:r>
              <a:rPr lang="en-US" sz="2100" dirty="0" err="1"/>
              <a:t>ko‘rsatkichlari</a:t>
            </a:r>
            <a:r>
              <a:rPr lang="en-US" sz="2100" dirty="0"/>
              <a:t> </a:t>
            </a:r>
            <a:r>
              <a:rPr lang="en-US" sz="2100" dirty="0" err="1"/>
              <a:t>tizimi</a:t>
            </a:r>
            <a:r>
              <a:rPr lang="en-US" sz="2100" dirty="0"/>
              <a:t> </a:t>
            </a:r>
            <a:r>
              <a:rPr lang="en-US" sz="2100" dirty="0" err="1"/>
              <a:t>tarkibidagi</a:t>
            </a:r>
            <a:r>
              <a:rPr lang="en-US" sz="2100" dirty="0"/>
              <a:t> </a:t>
            </a:r>
            <a:r>
              <a:rPr lang="en-US" sz="2100" dirty="0" err="1"/>
              <a:t>eng</a:t>
            </a:r>
            <a:r>
              <a:rPr lang="en-US" sz="2100" dirty="0"/>
              <a:t> </a:t>
            </a:r>
            <a:r>
              <a:rPr lang="en-US" sz="2100" dirty="0" err="1"/>
              <a:t>muhim</a:t>
            </a:r>
            <a:r>
              <a:rPr lang="en-US" sz="2100" dirty="0"/>
              <a:t> </a:t>
            </a:r>
            <a:r>
              <a:rPr lang="en-US" sz="2100" dirty="0" err="1"/>
              <a:t>ko‘rsatkichlardan</a:t>
            </a:r>
            <a:r>
              <a:rPr lang="en-US" sz="2100" dirty="0"/>
              <a:t> </a:t>
            </a:r>
            <a:r>
              <a:rPr lang="en-US" sz="2100" dirty="0" err="1"/>
              <a:t>biri</a:t>
            </a:r>
            <a:r>
              <a:rPr lang="en-US" sz="2100" dirty="0"/>
              <a:t> -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chiqilayotgan</a:t>
            </a:r>
            <a:r>
              <a:rPr lang="en-US" sz="2100" dirty="0"/>
              <a:t> </a:t>
            </a:r>
            <a:r>
              <a:rPr lang="en-US" sz="2100" dirty="0" err="1"/>
              <a:t>mahsulotning</a:t>
            </a:r>
            <a:r>
              <a:rPr lang="en-US" sz="2100" dirty="0"/>
              <a:t> </a:t>
            </a:r>
            <a:r>
              <a:rPr lang="en-US" sz="2100" dirty="0" err="1"/>
              <a:t>o‘ziga</a:t>
            </a:r>
            <a:r>
              <a:rPr lang="en-US" sz="2100" dirty="0"/>
              <a:t> </a:t>
            </a:r>
            <a:r>
              <a:rPr lang="en-US" sz="2100" dirty="0" err="1"/>
              <a:t>xos</a:t>
            </a:r>
            <a:r>
              <a:rPr lang="en-US" sz="2100" dirty="0"/>
              <a:t> </a:t>
            </a:r>
            <a:r>
              <a:rPr lang="en-US" sz="2100" dirty="0" err="1"/>
              <a:t>xususiyatlari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uni</a:t>
            </a:r>
            <a:r>
              <a:rPr lang="en-US" sz="2100" dirty="0"/>
              <a:t> </a:t>
            </a:r>
            <a:r>
              <a:rPr lang="en-US" sz="2100" dirty="0" err="1"/>
              <a:t>texnik</a:t>
            </a:r>
            <a:r>
              <a:rPr lang="en-US" sz="2100" dirty="0"/>
              <a:t> </a:t>
            </a:r>
            <a:r>
              <a:rPr lang="en-US" sz="2100" dirty="0" err="1"/>
              <a:t>takomillashtirish</a:t>
            </a:r>
            <a:r>
              <a:rPr lang="en-US" sz="2100" dirty="0"/>
              <a:t> </a:t>
            </a:r>
            <a:r>
              <a:rPr lang="en-US" sz="2100" dirty="0" err="1"/>
              <a:t>darajasidir</a:t>
            </a:r>
            <a:r>
              <a:rPr lang="en-US" sz="2100" dirty="0"/>
              <a:t>. </a:t>
            </a:r>
            <a:r>
              <a:rPr lang="en-US" sz="2100" dirty="0" err="1"/>
              <a:t>Har</a:t>
            </a:r>
            <a:r>
              <a:rPr lang="en-US" sz="2100" dirty="0"/>
              <a:t> </a:t>
            </a:r>
            <a:r>
              <a:rPr lang="en-US" sz="2100" dirty="0" err="1"/>
              <a:t>qanday</a:t>
            </a:r>
            <a:r>
              <a:rPr lang="en-US" sz="2100" dirty="0"/>
              <a:t> </a:t>
            </a:r>
            <a:r>
              <a:rPr lang="en-US" sz="2100" dirty="0" err="1"/>
              <a:t>holatda</a:t>
            </a:r>
            <a:r>
              <a:rPr lang="en-US" sz="2100" dirty="0"/>
              <a:t> </a:t>
            </a:r>
            <a:r>
              <a:rPr lang="en-US" sz="2100" dirty="0" err="1"/>
              <a:t>bu</a:t>
            </a:r>
            <a:r>
              <a:rPr lang="en-US" sz="2100" dirty="0"/>
              <a:t> </a:t>
            </a:r>
            <a:r>
              <a:rPr lang="en-US" sz="2100" dirty="0" err="1"/>
              <a:t>ko‘rsatkichlar</a:t>
            </a:r>
            <a:r>
              <a:rPr lang="en-US" sz="2100" dirty="0"/>
              <a:t> </a:t>
            </a:r>
            <a:r>
              <a:rPr lang="en-US" sz="2100" dirty="0" err="1"/>
              <a:t>mahsulot</a:t>
            </a:r>
            <a:r>
              <a:rPr lang="en-US" sz="2100" dirty="0"/>
              <a:t> </a:t>
            </a:r>
            <a:r>
              <a:rPr lang="en-US" sz="2100" dirty="0" err="1"/>
              <a:t>xususiyatlarini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tomondan</a:t>
            </a:r>
            <a:r>
              <a:rPr lang="en-US" sz="2100" dirty="0"/>
              <a:t> </a:t>
            </a:r>
            <a:r>
              <a:rPr lang="en-US" sz="2100" dirty="0" err="1"/>
              <a:t>ekspluatatsiya</a:t>
            </a:r>
            <a:r>
              <a:rPr lang="en-US" sz="2100" dirty="0"/>
              <a:t> </a:t>
            </a:r>
            <a:r>
              <a:rPr lang="en-US" sz="2100" dirty="0" err="1"/>
              <a:t>obyekti</a:t>
            </a:r>
            <a:r>
              <a:rPr lang="en-US" sz="2100" dirty="0"/>
              <a:t> </a:t>
            </a:r>
            <a:r>
              <a:rPr lang="en-US" sz="2100" dirty="0" err="1"/>
              <a:t>sifatida</a:t>
            </a:r>
            <a:r>
              <a:rPr lang="en-US" sz="2100" dirty="0"/>
              <a:t>, </a:t>
            </a:r>
            <a:r>
              <a:rPr lang="en-US" sz="2100" dirty="0" err="1"/>
              <a:t>ikkinchi</a:t>
            </a:r>
            <a:r>
              <a:rPr lang="en-US" sz="2100" dirty="0"/>
              <a:t> </a:t>
            </a:r>
            <a:r>
              <a:rPr lang="en-US" sz="2100" dirty="0" err="1"/>
              <a:t>tomondan</a:t>
            </a:r>
            <a:r>
              <a:rPr lang="en-US" sz="2100" dirty="0"/>
              <a:t>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chiqarish</a:t>
            </a:r>
            <a:r>
              <a:rPr lang="en-US" sz="2100" dirty="0"/>
              <a:t> </a:t>
            </a:r>
            <a:r>
              <a:rPr lang="en-US" sz="2100" dirty="0" err="1"/>
              <a:t>obyekti</a:t>
            </a:r>
            <a:r>
              <a:rPr lang="en-US" sz="2100" dirty="0"/>
              <a:t> </a:t>
            </a:r>
            <a:r>
              <a:rPr lang="en-US" sz="2100" dirty="0" err="1"/>
              <a:t>sifatida</a:t>
            </a:r>
            <a:r>
              <a:rPr lang="en-US" sz="2100" dirty="0"/>
              <a:t> </a:t>
            </a:r>
            <a:r>
              <a:rPr lang="en-US" sz="2100" dirty="0" err="1"/>
              <a:t>ta’minlashi</a:t>
            </a:r>
            <a:r>
              <a:rPr lang="en-US" sz="2100" dirty="0"/>
              <a:t> </a:t>
            </a:r>
            <a:r>
              <a:rPr lang="en-US" sz="2100" dirty="0" err="1"/>
              <a:t>lozim</a:t>
            </a:r>
            <a:r>
              <a:rPr lang="en-US" sz="2100" dirty="0"/>
              <a:t>.</a:t>
            </a:r>
            <a:endParaRPr lang="ru-RU" sz="2100" dirty="0"/>
          </a:p>
          <a:p>
            <a:endParaRPr lang="ru-RU" sz="2000" dirty="0"/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6158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</a:t>
            </a:fld>
            <a:endParaRPr lang="en-US" sz="240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3773" y="1063128"/>
            <a:ext cx="86663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100" dirty="0" err="1"/>
              <a:t>Boshqacha</a:t>
            </a:r>
            <a:r>
              <a:rPr lang="en-US" sz="2100" dirty="0"/>
              <a:t> </a:t>
            </a:r>
            <a:r>
              <a:rPr lang="en-US" sz="2100" dirty="0" err="1"/>
              <a:t>qilib</a:t>
            </a:r>
            <a:r>
              <a:rPr lang="en-US" sz="2100" dirty="0"/>
              <a:t> </a:t>
            </a:r>
            <a:r>
              <a:rPr lang="en-US" sz="2100" dirty="0" err="1"/>
              <a:t>aytganda</a:t>
            </a:r>
            <a:r>
              <a:rPr lang="en-US" sz="2100" dirty="0"/>
              <a:t>, </a:t>
            </a:r>
            <a:r>
              <a:rPr lang="en-US" sz="2100" dirty="0" err="1"/>
              <a:t>yangi</a:t>
            </a:r>
            <a:r>
              <a:rPr lang="en-US" sz="2100" dirty="0"/>
              <a:t> </a:t>
            </a:r>
            <a:r>
              <a:rPr lang="en-US" sz="2100" dirty="0" err="1"/>
              <a:t>konstruksiyaning</a:t>
            </a:r>
            <a:r>
              <a:rPr lang="en-US" sz="2100" dirty="0"/>
              <a:t> </a:t>
            </a:r>
            <a:r>
              <a:rPr lang="en-US" sz="2100" dirty="0" err="1"/>
              <a:t>iqtisodiy</a:t>
            </a:r>
            <a:r>
              <a:rPr lang="en-US" sz="2100" dirty="0"/>
              <a:t> </a:t>
            </a:r>
            <a:r>
              <a:rPr lang="en-US" sz="2100" dirty="0" err="1"/>
              <a:t>samaradorligi</a:t>
            </a:r>
            <a:r>
              <a:rPr lang="en-US" sz="2100" dirty="0"/>
              <a:t>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chiqaruvchining</a:t>
            </a:r>
            <a:r>
              <a:rPr lang="en-US" sz="2100" dirty="0"/>
              <a:t>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chiqarish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iste’molchining</a:t>
            </a:r>
            <a:r>
              <a:rPr lang="en-US" sz="2100" dirty="0"/>
              <a:t> </a:t>
            </a:r>
            <a:r>
              <a:rPr lang="en-US" sz="2100" dirty="0" err="1"/>
              <a:t>yangi</a:t>
            </a:r>
            <a:r>
              <a:rPr lang="en-US" sz="2100" dirty="0"/>
              <a:t> </a:t>
            </a:r>
            <a:r>
              <a:rPr lang="en-US" sz="2100" dirty="0" err="1"/>
              <a:t>konstruksiyadan</a:t>
            </a:r>
            <a:r>
              <a:rPr lang="en-US" sz="2100" dirty="0"/>
              <a:t> </a:t>
            </a:r>
            <a:endParaRPr lang="ru-RU" sz="2100" dirty="0"/>
          </a:p>
          <a:p>
            <a:pPr algn="just"/>
            <a:r>
              <a:rPr lang="en-US" sz="2100" dirty="0" err="1"/>
              <a:t>foydalanishda</a:t>
            </a:r>
            <a:r>
              <a:rPr lang="en-US" sz="2100" dirty="0"/>
              <a:t> </a:t>
            </a:r>
            <a:r>
              <a:rPr lang="en-US" sz="2100" dirty="0" err="1"/>
              <a:t>barcha</a:t>
            </a:r>
            <a:r>
              <a:rPr lang="en-US" sz="2100" dirty="0"/>
              <a:t>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chiqarish</a:t>
            </a:r>
            <a:r>
              <a:rPr lang="en-US" sz="2100" dirty="0"/>
              <a:t> </a:t>
            </a:r>
            <a:r>
              <a:rPr lang="en-US" sz="2100" dirty="0" err="1"/>
              <a:t>resurslaridan</a:t>
            </a:r>
            <a:r>
              <a:rPr lang="en-US" sz="2100" dirty="0"/>
              <a:t> </a:t>
            </a:r>
            <a:r>
              <a:rPr lang="en-US" sz="2100" dirty="0" err="1"/>
              <a:t>qilgan</a:t>
            </a:r>
            <a:r>
              <a:rPr lang="en-US" sz="2100" dirty="0"/>
              <a:t> </a:t>
            </a:r>
            <a:r>
              <a:rPr lang="en-US" sz="2100" dirty="0" err="1"/>
              <a:t>jami</a:t>
            </a:r>
            <a:r>
              <a:rPr lang="en-US" sz="2100" dirty="0"/>
              <a:t> </a:t>
            </a:r>
            <a:r>
              <a:rPr lang="en-US" sz="2100" dirty="0" err="1"/>
              <a:t>iqtisodini</a:t>
            </a:r>
            <a:r>
              <a:rPr lang="en-US" sz="2100" dirty="0"/>
              <a:t> </a:t>
            </a:r>
            <a:r>
              <a:rPr lang="en-US" sz="2100" dirty="0" err="1" smtClean="0"/>
              <a:t>aks</a:t>
            </a:r>
            <a:r>
              <a:rPr lang="en-US" sz="2100" dirty="0" smtClean="0"/>
              <a:t> </a:t>
            </a:r>
            <a:r>
              <a:rPr lang="en-US" sz="2100" dirty="0" err="1"/>
              <a:t>ettiradi</a:t>
            </a:r>
            <a:r>
              <a:rPr lang="en-US" sz="2100" dirty="0"/>
              <a:t>.</a:t>
            </a:r>
            <a:endParaRPr lang="ru-RU" sz="2100" dirty="0"/>
          </a:p>
          <a:p>
            <a:pPr algn="just"/>
            <a:r>
              <a:rPr lang="en-US" sz="2100" dirty="0" err="1" smtClean="0"/>
              <a:t>Texnologik</a:t>
            </a:r>
            <a:r>
              <a:rPr lang="en-US" sz="2100" dirty="0" smtClean="0"/>
              <a:t> </a:t>
            </a:r>
            <a:r>
              <a:rPr lang="en-US" sz="2100" dirty="0" err="1"/>
              <a:t>tayyorgarlik</a:t>
            </a:r>
            <a:r>
              <a:rPr lang="en-US" sz="2100" dirty="0"/>
              <a:t> </a:t>
            </a:r>
            <a:r>
              <a:rPr lang="en-US" sz="2100" dirty="0" err="1"/>
              <a:t>jarayonidagi</a:t>
            </a:r>
            <a:r>
              <a:rPr lang="en-US" sz="2100" dirty="0"/>
              <a:t> </a:t>
            </a:r>
            <a:r>
              <a:rPr lang="en-US" sz="2100" dirty="0" err="1"/>
              <a:t>iqtisodiy</a:t>
            </a:r>
            <a:r>
              <a:rPr lang="en-US" sz="2100" dirty="0"/>
              <a:t> </a:t>
            </a:r>
            <a:r>
              <a:rPr lang="en-US" sz="2100" dirty="0" err="1"/>
              <a:t>ko‘rsatkichlarni</a:t>
            </a:r>
            <a:r>
              <a:rPr lang="en-US" sz="2100" dirty="0"/>
              <a:t> </a:t>
            </a:r>
            <a:r>
              <a:rPr lang="en-US" sz="2100" dirty="0" err="1"/>
              <a:t>hisob-kitob</a:t>
            </a:r>
            <a:r>
              <a:rPr lang="en-US" sz="2100" dirty="0"/>
              <a:t> </a:t>
            </a:r>
            <a:r>
              <a:rPr lang="en-US" sz="2100" dirty="0" err="1"/>
              <a:t>qilishdan</a:t>
            </a:r>
            <a:r>
              <a:rPr lang="en-US" sz="2100" dirty="0"/>
              <a:t> </a:t>
            </a:r>
            <a:r>
              <a:rPr lang="en-US" sz="2100" dirty="0" err="1"/>
              <a:t>maqsad</a:t>
            </a:r>
            <a:r>
              <a:rPr lang="en-US" sz="2100" dirty="0"/>
              <a:t>, </a:t>
            </a:r>
            <a:r>
              <a:rPr lang="en-US" sz="2100" dirty="0" err="1"/>
              <a:t>barcha</a:t>
            </a:r>
            <a:r>
              <a:rPr lang="en-US" sz="2100" dirty="0"/>
              <a:t> </a:t>
            </a:r>
            <a:r>
              <a:rPr lang="en-US" sz="2100" dirty="0" err="1"/>
              <a:t>texnik</a:t>
            </a:r>
            <a:r>
              <a:rPr lang="en-US" sz="2100" dirty="0"/>
              <a:t> </a:t>
            </a:r>
            <a:r>
              <a:rPr lang="en-US" sz="2100" dirty="0" err="1"/>
              <a:t>shartlar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talablarga</a:t>
            </a:r>
            <a:r>
              <a:rPr lang="en-US" sz="2100" dirty="0"/>
              <a:t> </a:t>
            </a:r>
            <a:r>
              <a:rPr lang="en-US" sz="2100" dirty="0" err="1"/>
              <a:t>rioya</a:t>
            </a:r>
            <a:r>
              <a:rPr lang="en-US" sz="2100" dirty="0"/>
              <a:t> </a:t>
            </a:r>
            <a:r>
              <a:rPr lang="en-US" sz="2100" dirty="0" err="1"/>
              <a:t>qilgan</a:t>
            </a:r>
            <a:r>
              <a:rPr lang="en-US" sz="2100" dirty="0"/>
              <a:t> </a:t>
            </a:r>
            <a:r>
              <a:rPr lang="en-US" sz="2100" dirty="0" err="1"/>
              <a:t>holda</a:t>
            </a:r>
            <a:r>
              <a:rPr lang="en-US" sz="2100" dirty="0"/>
              <a:t> </a:t>
            </a:r>
            <a:r>
              <a:rPr lang="en-US" sz="2100" dirty="0" err="1"/>
              <a:t>uni</a:t>
            </a:r>
            <a:r>
              <a:rPr lang="en-US" sz="2100" dirty="0"/>
              <a:t> </a:t>
            </a:r>
            <a:r>
              <a:rPr lang="en-US" sz="2100" dirty="0" err="1"/>
              <a:t>amalga</a:t>
            </a:r>
            <a:r>
              <a:rPr lang="en-US" sz="2100" dirty="0"/>
              <a:t> </a:t>
            </a:r>
            <a:r>
              <a:rPr lang="en-US" sz="2100" dirty="0" err="1"/>
              <a:t>oshirish</a:t>
            </a:r>
            <a:r>
              <a:rPr lang="en-US" sz="2100" dirty="0"/>
              <a:t> </a:t>
            </a:r>
            <a:r>
              <a:rPr lang="en-US" sz="2100" dirty="0" err="1"/>
              <a:t>uchun</a:t>
            </a:r>
            <a:r>
              <a:rPr lang="en-US" sz="2100" dirty="0"/>
              <a:t> </a:t>
            </a:r>
            <a:r>
              <a:rPr lang="en-US" sz="2100" dirty="0" err="1"/>
              <a:t>eng</a:t>
            </a:r>
            <a:r>
              <a:rPr lang="en-US" sz="2100" dirty="0"/>
              <a:t> </a:t>
            </a:r>
            <a:r>
              <a:rPr lang="en-US" sz="2100" dirty="0" err="1"/>
              <a:t>kam</a:t>
            </a:r>
            <a:r>
              <a:rPr lang="en-US" sz="2100" dirty="0"/>
              <a:t> </a:t>
            </a:r>
            <a:r>
              <a:rPr lang="en-US" sz="2100" dirty="0" err="1"/>
              <a:t>xarajat</a:t>
            </a:r>
            <a:r>
              <a:rPr lang="en-US" sz="2100" dirty="0"/>
              <a:t> </a:t>
            </a:r>
            <a:r>
              <a:rPr lang="en-US" sz="2100" dirty="0" err="1"/>
              <a:t>talab</a:t>
            </a:r>
            <a:r>
              <a:rPr lang="en-US" sz="2100" dirty="0"/>
              <a:t> </a:t>
            </a:r>
            <a:r>
              <a:rPr lang="en-US" sz="2100" dirty="0" err="1"/>
              <a:t>qiladigan</a:t>
            </a:r>
            <a:r>
              <a:rPr lang="en-US" sz="2100" dirty="0"/>
              <a:t> </a:t>
            </a:r>
            <a:r>
              <a:rPr lang="en-US" sz="2100" dirty="0" err="1"/>
              <a:t>konstruktiv</a:t>
            </a:r>
            <a:r>
              <a:rPr lang="en-US" sz="2100" dirty="0"/>
              <a:t> </a:t>
            </a:r>
            <a:r>
              <a:rPr lang="en-US" sz="2100" dirty="0" err="1"/>
              <a:t>variantlarni</a:t>
            </a:r>
            <a:r>
              <a:rPr lang="en-US" sz="2100" dirty="0"/>
              <a:t> </a:t>
            </a:r>
            <a:r>
              <a:rPr lang="en-US" sz="2100" dirty="0" err="1"/>
              <a:t>tanlashdan</a:t>
            </a:r>
            <a:r>
              <a:rPr lang="en-US" sz="2100" dirty="0"/>
              <a:t> </a:t>
            </a:r>
            <a:r>
              <a:rPr lang="en-US" sz="2100" dirty="0" err="1"/>
              <a:t>iborat</a:t>
            </a:r>
            <a:r>
              <a:rPr lang="en-US" sz="2100" dirty="0"/>
              <a:t>. </a:t>
            </a:r>
            <a:r>
              <a:rPr lang="en-US" sz="2100" dirty="0" err="1"/>
              <a:t>Hozirgi</a:t>
            </a:r>
            <a:r>
              <a:rPr lang="en-US" sz="2100" dirty="0"/>
              <a:t> </a:t>
            </a:r>
            <a:r>
              <a:rPr lang="en-US" sz="2100" dirty="0" err="1"/>
              <a:t>kundagi</a:t>
            </a:r>
            <a:r>
              <a:rPr lang="en-US" sz="2100" dirty="0"/>
              <a:t> </a:t>
            </a:r>
            <a:r>
              <a:rPr lang="en-US" sz="2100" dirty="0" err="1"/>
              <a:t>texnologik</a:t>
            </a:r>
            <a:r>
              <a:rPr lang="en-US" sz="2100" dirty="0"/>
              <a:t> </a:t>
            </a:r>
            <a:r>
              <a:rPr lang="en-US" sz="2100" dirty="0" err="1"/>
              <a:t>taraqqiyot</a:t>
            </a:r>
            <a:r>
              <a:rPr lang="en-US" sz="2100" dirty="0"/>
              <a:t> </a:t>
            </a:r>
            <a:r>
              <a:rPr lang="en-US" sz="2100" dirty="0" err="1"/>
              <a:t>darajasi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xil</a:t>
            </a:r>
            <a:r>
              <a:rPr lang="en-US" sz="2100" dirty="0"/>
              <a:t> </a:t>
            </a:r>
            <a:r>
              <a:rPr lang="en-US" sz="2100" dirty="0" err="1"/>
              <a:t>turdagi</a:t>
            </a:r>
            <a:r>
              <a:rPr lang="en-US" sz="2100" dirty="0"/>
              <a:t> </a:t>
            </a:r>
            <a:r>
              <a:rPr lang="en-US" sz="2100" dirty="0" err="1"/>
              <a:t>mahsulotni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necha</a:t>
            </a:r>
            <a:r>
              <a:rPr lang="en-US" sz="2100" dirty="0"/>
              <a:t> </a:t>
            </a:r>
            <a:r>
              <a:rPr lang="en-US" sz="2100" dirty="0" err="1"/>
              <a:t>usullar</a:t>
            </a:r>
            <a:r>
              <a:rPr lang="en-US" sz="2100" dirty="0"/>
              <a:t> </a:t>
            </a:r>
            <a:r>
              <a:rPr lang="en-US" sz="2100" dirty="0" err="1"/>
              <a:t>bilan</a:t>
            </a:r>
            <a:r>
              <a:rPr lang="en-US" sz="2100" dirty="0"/>
              <a:t> </a:t>
            </a:r>
            <a:r>
              <a:rPr lang="en-US" sz="2100" dirty="0" err="1"/>
              <a:t>tayyorlash</a:t>
            </a:r>
            <a:r>
              <a:rPr lang="en-US" sz="2100" dirty="0"/>
              <a:t> </a:t>
            </a:r>
            <a:r>
              <a:rPr lang="en-US" sz="2100" dirty="0" err="1"/>
              <a:t>imkonini</a:t>
            </a:r>
            <a:r>
              <a:rPr lang="en-US" sz="2100" dirty="0"/>
              <a:t> </a:t>
            </a:r>
            <a:r>
              <a:rPr lang="en-US" sz="2100" dirty="0" err="1"/>
              <a:t>beradi</a:t>
            </a:r>
            <a:r>
              <a:rPr lang="en-US" sz="2100" dirty="0"/>
              <a:t>, </a:t>
            </a:r>
            <a:r>
              <a:rPr lang="en-US" sz="2100" dirty="0" err="1"/>
              <a:t>shuning</a:t>
            </a:r>
            <a:r>
              <a:rPr lang="en-US" sz="2100" dirty="0"/>
              <a:t> </a:t>
            </a:r>
            <a:r>
              <a:rPr lang="en-US" sz="2100" dirty="0" err="1"/>
              <a:t>uchun</a:t>
            </a:r>
            <a:r>
              <a:rPr lang="en-US" sz="2100" dirty="0"/>
              <a:t> </a:t>
            </a:r>
            <a:r>
              <a:rPr lang="en-US" sz="2100" dirty="0" err="1"/>
              <a:t>har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texnolok</a:t>
            </a:r>
            <a:r>
              <a:rPr lang="en-US" sz="2100" dirty="0"/>
              <a:t> </a:t>
            </a:r>
            <a:r>
              <a:rPr lang="en-US" sz="2100" dirty="0" err="1"/>
              <a:t>jarayonlarni</a:t>
            </a:r>
            <a:r>
              <a:rPr lang="en-US" sz="2100" dirty="0"/>
              <a:t> </a:t>
            </a:r>
            <a:r>
              <a:rPr lang="en-US" sz="2100" dirty="0" err="1"/>
              <a:t>loyihalashda</a:t>
            </a:r>
            <a:r>
              <a:rPr lang="en-US" sz="2100" dirty="0"/>
              <a:t> </a:t>
            </a:r>
            <a:r>
              <a:rPr lang="en-US" sz="2100" dirty="0" err="1"/>
              <a:t>eng</a:t>
            </a:r>
            <a:r>
              <a:rPr lang="en-US" sz="2100" dirty="0"/>
              <a:t> optimal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samarali</a:t>
            </a:r>
            <a:r>
              <a:rPr lang="en-US" sz="2100" dirty="0"/>
              <a:t> </a:t>
            </a:r>
            <a:r>
              <a:rPr lang="en-US" sz="2100" dirty="0" err="1"/>
              <a:t>variantlarni</a:t>
            </a:r>
            <a:r>
              <a:rPr lang="en-US" sz="2100" dirty="0"/>
              <a:t> </a:t>
            </a:r>
            <a:r>
              <a:rPr lang="en-US" sz="2100" dirty="0" err="1"/>
              <a:t>tanlashga</a:t>
            </a:r>
            <a:r>
              <a:rPr lang="en-US" sz="2100" dirty="0"/>
              <a:t> </a:t>
            </a:r>
            <a:r>
              <a:rPr lang="en-US" sz="2100" dirty="0" err="1"/>
              <a:t>harakat</a:t>
            </a:r>
            <a:r>
              <a:rPr lang="en-US" sz="2100" dirty="0"/>
              <a:t> </a:t>
            </a:r>
            <a:r>
              <a:rPr lang="en-US" sz="2100" dirty="0" err="1"/>
              <a:t>qilinadi</a:t>
            </a:r>
            <a:r>
              <a:rPr lang="en-US" sz="2100" dirty="0"/>
              <a:t>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115601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21687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23081" y="30980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/>
              <a:t> </a:t>
            </a:r>
            <a:r>
              <a:rPr lang="ru-RU" b="1" dirty="0" smtClean="0"/>
              <a:t>   </a:t>
            </a:r>
            <a:r>
              <a:rPr lang="en-US" b="1" dirty="0" smtClean="0"/>
              <a:t> </a:t>
            </a:r>
            <a:r>
              <a:rPr lang="en-US" b="1" dirty="0"/>
              <a:t>2. </a:t>
            </a:r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chiqarishni</a:t>
            </a:r>
            <a:r>
              <a:rPr lang="en-US" b="1" dirty="0"/>
              <a:t> </a:t>
            </a:r>
            <a:r>
              <a:rPr lang="en-US" b="1" dirty="0" err="1"/>
              <a:t>texnikaviy</a:t>
            </a:r>
            <a:r>
              <a:rPr lang="en-US" b="1" dirty="0"/>
              <a:t> </a:t>
            </a:r>
            <a:r>
              <a:rPr lang="en-US" b="1" dirty="0" err="1"/>
              <a:t>tayyorlashni</a:t>
            </a:r>
            <a:r>
              <a:rPr lang="en-US" b="1" dirty="0"/>
              <a:t> </a:t>
            </a:r>
            <a:r>
              <a:rPr lang="en-US" b="1" dirty="0" err="1"/>
              <a:t>rejalashtirish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10" name="Рисунок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1" t="24663" r="24530" b="50127"/>
          <a:stretch>
            <a:fillRect/>
          </a:stretch>
        </p:blipFill>
        <p:spPr bwMode="auto">
          <a:xfrm>
            <a:off x="2069147" y="73906"/>
            <a:ext cx="433705" cy="4184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Graphic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279" y="323165"/>
            <a:ext cx="615950" cy="50736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Прямоугольник 14"/>
          <p:cNvSpPr/>
          <p:nvPr/>
        </p:nvSpPr>
        <p:spPr>
          <a:xfrm>
            <a:off x="17584" y="767863"/>
            <a:ext cx="912641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texnikaviy</a:t>
            </a:r>
            <a:r>
              <a:rPr lang="en-US" dirty="0"/>
              <a:t> </a:t>
            </a:r>
            <a:r>
              <a:rPr lang="en-US" dirty="0" err="1"/>
              <a:t>tayyorlashni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bosqichi</a:t>
            </a:r>
            <a:r>
              <a:rPr lang="en-US" dirty="0"/>
              <a:t> </a:t>
            </a:r>
            <a:r>
              <a:rPr lang="en-US" dirty="0" err="1"/>
              <a:t>davomiyligi</a:t>
            </a:r>
            <a:r>
              <a:rPr lang="en-US" dirty="0"/>
              <a:t> (</a:t>
            </a:r>
            <a:r>
              <a:rPr lang="en-US" dirty="0" err="1"/>
              <a:t>bosqich</a:t>
            </a:r>
            <a:r>
              <a:rPr lang="en-US" dirty="0"/>
              <a:t> </a:t>
            </a:r>
            <a:r>
              <a:rPr lang="en-US" dirty="0" err="1"/>
              <a:t>sikli</a:t>
            </a:r>
            <a:r>
              <a:rPr lang="en-US" dirty="0"/>
              <a:t>) </a:t>
            </a:r>
            <a:r>
              <a:rPr lang="en-US" dirty="0" err="1"/>
              <a:t>ayni</a:t>
            </a:r>
            <a:r>
              <a:rPr lang="en-US" dirty="0"/>
              <a:t> </a:t>
            </a:r>
            <a:r>
              <a:rPr lang="en-US" dirty="0" err="1"/>
              <a:t>bosqichda</a:t>
            </a:r>
            <a:r>
              <a:rPr lang="en-US" dirty="0"/>
              <a:t> </a:t>
            </a:r>
            <a:r>
              <a:rPr lang="en-US" dirty="0" err="1"/>
              <a:t>bajariladigan</a:t>
            </a:r>
            <a:r>
              <a:rPr lang="en-US" dirty="0"/>
              <a:t> </a:t>
            </a:r>
            <a:r>
              <a:rPr lang="en-US" dirty="0" err="1"/>
              <a:t>ishning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sermehnatligi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Bosqichlar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ishlarning</a:t>
            </a:r>
            <a:r>
              <a:rPr lang="en-US" dirty="0"/>
              <a:t> </a:t>
            </a:r>
            <a:r>
              <a:rPr lang="en-US" dirty="0" err="1"/>
              <a:t>sermehnatliligini</a:t>
            </a:r>
            <a:r>
              <a:rPr lang="en-US" dirty="0"/>
              <a:t>, </a:t>
            </a:r>
            <a:r>
              <a:rPr lang="en-US" dirty="0" err="1"/>
              <a:t>bir-birlik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hujjatga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uskunaga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ishning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murakkablik</a:t>
            </a:r>
            <a:r>
              <a:rPr lang="en-US" dirty="0"/>
              <a:t> </a:t>
            </a:r>
            <a:r>
              <a:rPr lang="en-US" dirty="0" err="1"/>
              <a:t>me’yoriga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topiladi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Konstruksiyalash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uskunalar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 original </a:t>
            </a:r>
            <a:r>
              <a:rPr lang="en-US" dirty="0" err="1"/>
              <a:t>detallar</a:t>
            </a:r>
            <a:r>
              <a:rPr lang="en-US" dirty="0"/>
              <a:t> </a:t>
            </a:r>
            <a:r>
              <a:rPr lang="en-US" dirty="0" err="1"/>
              <a:t>sonidan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ayni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qurollanganlik</a:t>
            </a:r>
            <a:r>
              <a:rPr lang="en-US" dirty="0"/>
              <a:t> </a:t>
            </a:r>
            <a:r>
              <a:rPr lang="en-US" dirty="0" err="1"/>
              <a:t>koeffitsientidan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chiqqan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Qurollanganlik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 </a:t>
            </a:r>
            <a:r>
              <a:rPr lang="en-US" dirty="0" err="1"/>
              <a:t>buyumdagi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original </a:t>
            </a:r>
            <a:r>
              <a:rPr lang="en-US" dirty="0" err="1"/>
              <a:t>detalga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keladigan</a:t>
            </a:r>
            <a:r>
              <a:rPr lang="en-US" dirty="0"/>
              <a:t> </a:t>
            </a:r>
            <a:r>
              <a:rPr lang="en-US" dirty="0" err="1"/>
              <a:t>uskuna</a:t>
            </a:r>
            <a:r>
              <a:rPr lang="en-US" dirty="0"/>
              <a:t> </a:t>
            </a:r>
            <a:r>
              <a:rPr lang="en-US" dirty="0" err="1"/>
              <a:t>predmetlari</a:t>
            </a:r>
            <a:r>
              <a:rPr lang="en-US" dirty="0"/>
              <a:t> </a:t>
            </a:r>
            <a:r>
              <a:rPr lang="en-US" dirty="0" err="1"/>
              <a:t>sonini</a:t>
            </a:r>
            <a:r>
              <a:rPr lang="en-US" dirty="0"/>
              <a:t> </a:t>
            </a:r>
            <a:r>
              <a:rPr lang="en-US" dirty="0" err="1"/>
              <a:t>ko‘rsatadi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bosqichi</a:t>
            </a:r>
            <a:r>
              <a:rPr lang="en-US" dirty="0"/>
              <a:t> </a:t>
            </a:r>
            <a:r>
              <a:rPr lang="en-US" dirty="0" err="1"/>
              <a:t>sikli</a:t>
            </a:r>
            <a:r>
              <a:rPr lang="en-US" dirty="0"/>
              <a:t> (</a:t>
            </a:r>
            <a:r>
              <a:rPr lang="en-US" dirty="0" err="1"/>
              <a:t>kunlarda</a:t>
            </a:r>
            <a:r>
              <a:rPr lang="en-US" dirty="0"/>
              <a:t>) </a:t>
            </a:r>
            <a:r>
              <a:rPr lang="en-US" dirty="0" err="1"/>
              <a:t>quyidagi</a:t>
            </a:r>
            <a:r>
              <a:rPr lang="en-US" dirty="0"/>
              <a:t> formula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br>
              <a:rPr lang="en-US" dirty="0"/>
            </a:br>
            <a:endParaRPr lang="ru-RU" dirty="0"/>
          </a:p>
        </p:txBody>
      </p:sp>
      <p:pic>
        <p:nvPicPr>
          <p:cNvPr id="11" name="Рисунок 10" descr="http://uz.denemetr.com/tw_files2/urls_8/77/d-76257/7z-docs/1_html_m55a4bf65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4" y="3674608"/>
            <a:ext cx="1340304" cy="71154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501254" y="3895163"/>
            <a:ext cx="5678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(1)</a:t>
            </a:r>
            <a:br>
              <a:rPr lang="en-US" dirty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4415467"/>
            <a:ext cx="91264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bunda</a:t>
            </a:r>
            <a:r>
              <a:rPr lang="en-US" dirty="0"/>
              <a:t>:</a:t>
            </a:r>
            <a:br>
              <a:rPr lang="en-US" dirty="0"/>
            </a:br>
            <a:r>
              <a:rPr lang="en-US" i="1" dirty="0"/>
              <a:t>Q </a:t>
            </a:r>
            <a:r>
              <a:rPr lang="en-US" dirty="0"/>
              <a:t>- </a:t>
            </a:r>
            <a:r>
              <a:rPr lang="en-US" dirty="0" err="1"/>
              <a:t>ayni</a:t>
            </a:r>
            <a:r>
              <a:rPr lang="en-US" dirty="0"/>
              <a:t> </a:t>
            </a:r>
            <a:r>
              <a:rPr lang="en-US" dirty="0" err="1"/>
              <a:t>bosqichdagi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, </a:t>
            </a:r>
            <a:r>
              <a:rPr lang="en-US" dirty="0" err="1"/>
              <a:t>dona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 err="1"/>
              <a:t>t</a:t>
            </a:r>
            <a:r>
              <a:rPr lang="en-US" i="1" baseline="-25000" dirty="0" err="1"/>
              <a:t>bos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ayni</a:t>
            </a:r>
            <a:r>
              <a:rPr lang="en-US" dirty="0"/>
              <a:t> </a:t>
            </a:r>
            <a:r>
              <a:rPr lang="en-US" dirty="0" err="1"/>
              <a:t>bosqichdagi</a:t>
            </a:r>
            <a:r>
              <a:rPr lang="en-US" dirty="0"/>
              <a:t> </a:t>
            </a:r>
            <a:r>
              <a:rPr lang="en-US" dirty="0" err="1"/>
              <a:t>ishning</a:t>
            </a:r>
            <a:r>
              <a:rPr lang="en-US" dirty="0"/>
              <a:t> </a:t>
            </a:r>
            <a:r>
              <a:rPr lang="en-US" dirty="0" err="1"/>
              <a:t>o‘rtacha</a:t>
            </a:r>
            <a:r>
              <a:rPr lang="en-US" dirty="0"/>
              <a:t> </a:t>
            </a:r>
            <a:r>
              <a:rPr lang="en-US" dirty="0" err="1"/>
              <a:t>sermehnatliligi</a:t>
            </a:r>
            <a:r>
              <a:rPr lang="en-US" dirty="0"/>
              <a:t>, </a:t>
            </a:r>
            <a:r>
              <a:rPr lang="en-US" dirty="0" err="1"/>
              <a:t>soat</a:t>
            </a:r>
            <a:r>
              <a:rPr lang="en-US" dirty="0"/>
              <a:t>/</a:t>
            </a:r>
            <a:r>
              <a:rPr lang="en-US" dirty="0" err="1"/>
              <a:t>dona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A</a:t>
            </a:r>
            <a:r>
              <a:rPr lang="en-US" dirty="0"/>
              <a:t> -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ishlarga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sarfi</a:t>
            </a:r>
            <a:r>
              <a:rPr lang="en-US" dirty="0"/>
              <a:t>, </a:t>
            </a:r>
            <a:r>
              <a:rPr lang="en-US" dirty="0" err="1"/>
              <a:t>soat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R</a:t>
            </a:r>
            <a:r>
              <a:rPr lang="en-US" dirty="0"/>
              <a:t> - </a:t>
            </a:r>
            <a:r>
              <a:rPr lang="en-US" dirty="0" err="1"/>
              <a:t>ayni</a:t>
            </a:r>
            <a:r>
              <a:rPr lang="en-US" dirty="0"/>
              <a:t> </a:t>
            </a:r>
            <a:r>
              <a:rPr lang="en-US" dirty="0" err="1"/>
              <a:t>bosqichda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band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ishlovchilar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d</a:t>
            </a:r>
            <a:r>
              <a:rPr lang="en-US" dirty="0"/>
              <a:t> -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kuni</a:t>
            </a:r>
            <a:r>
              <a:rPr lang="en-US" dirty="0"/>
              <a:t> </a:t>
            </a:r>
            <a:r>
              <a:rPr lang="en-US" dirty="0" err="1"/>
              <a:t>davomiyligi</a:t>
            </a:r>
            <a:r>
              <a:rPr lang="en-US" dirty="0"/>
              <a:t>, </a:t>
            </a:r>
            <a:r>
              <a:rPr lang="en-US" dirty="0" err="1"/>
              <a:t>soat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 err="1"/>
              <a:t>k</a:t>
            </a:r>
            <a:r>
              <a:rPr lang="en-US" i="1" baseline="-25000" dirty="0" err="1"/>
              <a:t>v.n</a:t>
            </a:r>
            <a:r>
              <a:rPr lang="en-US" i="1" baseline="-25000" dirty="0"/>
              <a:t>.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normani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koeffitsient</a:t>
            </a:r>
            <a:r>
              <a:rPr lang="en-US" dirty="0" smtClean="0"/>
              <a:t>.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03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0" y="21687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382138" y="30980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6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71691"/>
            <a:ext cx="90075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Bosqichning</a:t>
            </a:r>
            <a:r>
              <a:rPr lang="en-US" dirty="0"/>
              <a:t> </a:t>
            </a:r>
            <a:r>
              <a:rPr lang="en-US" dirty="0" err="1"/>
              <a:t>davomiylik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ishchilar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br>
              <a:rPr lang="en-US" dirty="0"/>
            </a:br>
            <a:endParaRPr lang="ru-RU" dirty="0"/>
          </a:p>
        </p:txBody>
      </p:sp>
      <p:pic>
        <p:nvPicPr>
          <p:cNvPr id="5" name="Рисунок 4" descr="http://uz.denemetr.com/tw_files2/urls_8/77/d-76257/7z-docs/1_html_m4d3fd0c0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67" y="1304737"/>
            <a:ext cx="1563007" cy="81756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042853" y="1528852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(2)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2122299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bunda</a:t>
            </a:r>
            <a:r>
              <a:rPr lang="en-US" dirty="0"/>
              <a:t>:</a:t>
            </a:r>
            <a:br>
              <a:rPr lang="en-US" dirty="0"/>
            </a:br>
            <a:r>
              <a:rPr lang="en-US" i="1" dirty="0" err="1"/>
              <a:t>Fd</a:t>
            </a:r>
            <a:r>
              <a:rPr lang="en-US" dirty="0"/>
              <a:t> -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ishchining</a:t>
            </a:r>
            <a:r>
              <a:rPr lang="en-US" dirty="0"/>
              <a:t> 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davrdagi</a:t>
            </a:r>
            <a:r>
              <a:rPr lang="en-US" dirty="0"/>
              <a:t> </a:t>
            </a:r>
            <a:r>
              <a:rPr lang="en-US" dirty="0" err="1"/>
              <a:t>haqiqiy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 </a:t>
            </a:r>
            <a:r>
              <a:rPr lang="en-US" dirty="0" err="1"/>
              <a:t>fondi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Bosqichlarning</a:t>
            </a:r>
            <a:r>
              <a:rPr lang="en-US" dirty="0"/>
              <a:t> 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sikli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tayyorlashning</a:t>
            </a:r>
            <a:r>
              <a:rPr lang="en-US" dirty="0"/>
              <a:t> </a:t>
            </a:r>
            <a:r>
              <a:rPr lang="en-US" dirty="0" err="1"/>
              <a:t>kalendar</a:t>
            </a:r>
            <a:r>
              <a:rPr lang="en-US" dirty="0"/>
              <a:t> </a:t>
            </a:r>
            <a:r>
              <a:rPr lang="en-US" dirty="0" err="1"/>
              <a:t>grafigi</a:t>
            </a:r>
            <a:r>
              <a:rPr lang="en-US" dirty="0"/>
              <a:t> </a:t>
            </a:r>
            <a:r>
              <a:rPr lang="en-US" dirty="0" err="1"/>
              <a:t>tuziladi</a:t>
            </a:r>
            <a:r>
              <a:rPr lang="en-US" dirty="0"/>
              <a:t>.</a:t>
            </a:r>
            <a:br>
              <a:rPr lang="en-US" dirty="0"/>
            </a:br>
            <a:endParaRPr lang="ru-RU" dirty="0"/>
          </a:p>
        </p:txBody>
      </p:sp>
      <p:pic>
        <p:nvPicPr>
          <p:cNvPr id="10" name="Рисунок 9" descr="http://uz.denemetr.com/tw_files2/urls_8/77/d-76257/7z-docs/1_html_m540928e5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0" y="3178630"/>
            <a:ext cx="2627086" cy="190137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286000" y="510428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/>
              <a:t>2 - </a:t>
            </a:r>
            <a:r>
              <a:rPr lang="en-US" b="1" dirty="0" err="1"/>
              <a:t>rasm</a:t>
            </a:r>
            <a:r>
              <a:rPr lang="ru-RU" b="1" dirty="0"/>
              <a:t>. </a:t>
            </a:r>
            <a:r>
              <a:rPr lang="en-US" b="1" dirty="0" err="1"/>
              <a:t>Yangi</a:t>
            </a:r>
            <a:r>
              <a:rPr lang="en-US" b="1" dirty="0"/>
              <a:t> </a:t>
            </a:r>
            <a:r>
              <a:rPr lang="en-US" b="1" dirty="0" err="1"/>
              <a:t>mashina</a:t>
            </a:r>
            <a:r>
              <a:rPr lang="en-US" b="1" dirty="0"/>
              <a:t> </a:t>
            </a:r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chiqarishni</a:t>
            </a:r>
            <a:r>
              <a:rPr lang="en-US" b="1" dirty="0"/>
              <a:t> o</a:t>
            </a:r>
            <a:r>
              <a:rPr lang="ru-RU" b="1" dirty="0"/>
              <a:t>‘</a:t>
            </a:r>
            <a:r>
              <a:rPr lang="en-US" b="1" dirty="0" err="1"/>
              <a:t>zlashtirishni</a:t>
            </a:r>
            <a:r>
              <a:rPr lang="en-US" b="1" dirty="0"/>
              <a:t> </a:t>
            </a:r>
            <a:r>
              <a:rPr lang="en-US" b="1" dirty="0" err="1"/>
              <a:t>tezlashtirish</a:t>
            </a:r>
            <a:r>
              <a:rPr lang="en-US" b="1" dirty="0"/>
              <a:t> </a:t>
            </a:r>
            <a:r>
              <a:rPr lang="en-US" b="1" dirty="0" err="1"/>
              <a:t>natijasida</a:t>
            </a:r>
            <a:r>
              <a:rPr lang="en-US" b="1" dirty="0"/>
              <a:t> </a:t>
            </a:r>
            <a:r>
              <a:rPr lang="en-US" b="1" dirty="0" err="1"/>
              <a:t>qo</a:t>
            </a:r>
            <a:r>
              <a:rPr lang="ru-RU" b="1" dirty="0"/>
              <a:t>‘</a:t>
            </a:r>
            <a:r>
              <a:rPr lang="en-US" b="1" dirty="0" err="1"/>
              <a:t>shimcha</a:t>
            </a:r>
            <a:r>
              <a:rPr lang="en-US" b="1" dirty="0"/>
              <a:t> </a:t>
            </a:r>
            <a:r>
              <a:rPr lang="en-US" b="1" dirty="0" err="1"/>
              <a:t>mahsulotni</a:t>
            </a:r>
            <a:r>
              <a:rPr lang="en-US" b="1" dirty="0"/>
              <a:t> </a:t>
            </a:r>
            <a:r>
              <a:rPr lang="en-US" b="1" dirty="0" err="1"/>
              <a:t>aniqlash</a:t>
            </a:r>
            <a:r>
              <a:rPr lang="en-US" b="1" dirty="0"/>
              <a:t> </a:t>
            </a:r>
            <a:r>
              <a:rPr lang="en-US" b="1" dirty="0" err="1"/>
              <a:t>grafigi</a:t>
            </a:r>
            <a:r>
              <a:rPr lang="ru-RU" b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216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23081" y="585300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7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83" y="1043355"/>
            <a:ext cx="894899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texnikaviy</a:t>
            </a:r>
            <a:r>
              <a:rPr lang="en-US" dirty="0"/>
              <a:t> </a:t>
            </a:r>
            <a:r>
              <a:rPr lang="en-US" dirty="0" err="1"/>
              <a:t>tayyorlashda</a:t>
            </a:r>
            <a:r>
              <a:rPr lang="en-US" dirty="0"/>
              <a:t> band </a:t>
            </a:r>
            <a:r>
              <a:rPr lang="en-US" dirty="0" err="1"/>
              <a:t>bo</a:t>
            </a:r>
            <a:r>
              <a:rPr lang="ru-RU" dirty="0"/>
              <a:t>‘</a:t>
            </a:r>
            <a:r>
              <a:rPr lang="en-US" dirty="0" err="1"/>
              <a:t>lgan</a:t>
            </a:r>
            <a:r>
              <a:rPr lang="en-US" dirty="0"/>
              <a:t> </a:t>
            </a:r>
            <a:r>
              <a:rPr lang="en-US" dirty="0" err="1"/>
              <a:t>ishlovchilarning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haqi</a:t>
            </a:r>
            <a:r>
              <a:rPr lang="ru-RU" dirty="0"/>
              <a:t>,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haqiga</a:t>
            </a:r>
            <a:r>
              <a:rPr lang="en-US" dirty="0"/>
              <a:t> </a:t>
            </a:r>
            <a:r>
              <a:rPr lang="en-US" dirty="0" err="1"/>
              <a:t>ajratma</a:t>
            </a:r>
            <a:r>
              <a:rPr lang="ru-RU" dirty="0"/>
              <a:t>, </a:t>
            </a:r>
            <a:r>
              <a:rPr lang="en-US" dirty="0" err="1"/>
              <a:t>qo</a:t>
            </a:r>
            <a:r>
              <a:rPr lang="ru-RU" dirty="0"/>
              <a:t>‘</a:t>
            </a:r>
            <a:r>
              <a:rPr lang="en-US" dirty="0" err="1"/>
              <a:t>shimcha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haqi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 </a:t>
            </a:r>
            <a:r>
              <a:rPr lang="en-US" dirty="0" err="1"/>
              <a:t>miqdoriga</a:t>
            </a:r>
            <a:r>
              <a:rPr lang="en-US" dirty="0"/>
              <a:t> </a:t>
            </a:r>
            <a:r>
              <a:rPr lang="en-US" dirty="0" err="1"/>
              <a:t>ko</a:t>
            </a:r>
            <a:r>
              <a:rPr lang="ru-RU" dirty="0"/>
              <a:t>‘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smeta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> </a:t>
            </a:r>
            <a:r>
              <a:rPr lang="en-US" dirty="0" err="1"/>
              <a:t>tuziladi</a:t>
            </a:r>
            <a:r>
              <a:rPr lang="ru-RU" dirty="0"/>
              <a:t>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o‘zlashtirishda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chiziq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(III) </a:t>
            </a:r>
            <a:r>
              <a:rPr lang="en-US" dirty="0" err="1"/>
              <a:t>o‘sib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 (2 - </a:t>
            </a:r>
            <a:r>
              <a:rPr lang="en-US" dirty="0" err="1"/>
              <a:t>rasm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/>
              <a:t>I </a:t>
            </a:r>
            <a:r>
              <a:rPr lang="en-US" dirty="0" err="1"/>
              <a:t>va</a:t>
            </a:r>
            <a:r>
              <a:rPr lang="en-US" dirty="0"/>
              <a:t> II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chiziqlar</a:t>
            </a:r>
            <a:r>
              <a:rPr lang="en-US" dirty="0"/>
              <a:t> </a:t>
            </a:r>
            <a:r>
              <a:rPr lang="en-US" dirty="0" err="1"/>
              <a:t>grafigida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(</a:t>
            </a:r>
            <a:r>
              <a:rPr lang="en-US" dirty="0" err="1"/>
              <a:t>N</a:t>
            </a:r>
            <a:r>
              <a:rPr lang="en-US" baseline="-25000" dirty="0" err="1"/>
              <a:t>qo‘sh</a:t>
            </a:r>
            <a:r>
              <a:rPr lang="en-US" dirty="0"/>
              <a:t>)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dasturiga</a:t>
            </a:r>
            <a:r>
              <a:rPr lang="en-US" dirty="0"/>
              <a:t> (</a:t>
            </a:r>
            <a:r>
              <a:rPr lang="en-US" dirty="0" err="1"/>
              <a:t>N</a:t>
            </a:r>
            <a:r>
              <a:rPr lang="en-US" baseline="-25000" dirty="0" err="1"/>
              <a:t>y</a:t>
            </a:r>
            <a:r>
              <a:rPr lang="en-US" dirty="0"/>
              <a:t>)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(</a:t>
            </a:r>
            <a:r>
              <a:rPr lang="en-US" dirty="0" err="1"/>
              <a:t>N</a:t>
            </a:r>
            <a:r>
              <a:rPr lang="en-US" baseline="-25000" dirty="0" err="1"/>
              <a:t>qo‘sh</a:t>
            </a:r>
            <a:r>
              <a:rPr lang="en-US" dirty="0"/>
              <a:t>) </a:t>
            </a:r>
            <a:r>
              <a:rPr lang="en-US" dirty="0" err="1"/>
              <a:t>quyidagi</a:t>
            </a:r>
            <a:r>
              <a:rPr lang="en-US" dirty="0"/>
              <a:t> formula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pic>
        <p:nvPicPr>
          <p:cNvPr id="10" name="Рисунок 9" descr="http://uz.denemetr.com/tw_files2/urls_8/77/d-76257/7z-docs/1_html_m1b09df5d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12" y="2801257"/>
            <a:ext cx="1767674" cy="74362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100910" y="3014774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(3)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284" y="3556046"/>
            <a:ext cx="910771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bunda</a:t>
            </a:r>
            <a:r>
              <a:rPr lang="en-US" dirty="0"/>
              <a:t>:</a:t>
            </a:r>
            <a:br>
              <a:rPr lang="en-US" dirty="0"/>
            </a:br>
            <a:r>
              <a:rPr lang="en-US" i="1" dirty="0"/>
              <a:t>t</a:t>
            </a:r>
            <a:r>
              <a:rPr lang="en-US" i="1" baseline="-25000" dirty="0"/>
              <a:t>2</a:t>
            </a:r>
            <a:r>
              <a:rPr lang="en-US" dirty="0"/>
              <a:t> -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o‘zlashtirishning</a:t>
            </a:r>
            <a:r>
              <a:rPr lang="en-US" dirty="0"/>
              <a:t> </a:t>
            </a:r>
            <a:r>
              <a:rPr lang="en-US" dirty="0" err="1"/>
              <a:t>rejadagi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, </a:t>
            </a:r>
            <a:r>
              <a:rPr lang="en-US" dirty="0" err="1"/>
              <a:t>oy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t</a:t>
            </a:r>
            <a:r>
              <a:rPr lang="en-US" i="1" baseline="-25000" dirty="0"/>
              <a:t>1</a:t>
            </a:r>
            <a:r>
              <a:rPr lang="en-US" dirty="0"/>
              <a:t> - </a:t>
            </a:r>
            <a:r>
              <a:rPr lang="en-US" dirty="0" err="1"/>
              <a:t>tezlashtirilgan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, </a:t>
            </a:r>
            <a:r>
              <a:rPr lang="en-US" dirty="0" err="1"/>
              <a:t>oy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Texnikaviy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buyumni</a:t>
            </a:r>
            <a:r>
              <a:rPr lang="en-US" dirty="0"/>
              <a:t> </a:t>
            </a:r>
            <a:r>
              <a:rPr lang="en-US" dirty="0" err="1"/>
              <a:t>o‘zlashtirish</a:t>
            </a:r>
            <a:r>
              <a:rPr lang="en-US" dirty="0"/>
              <a:t> </a:t>
            </a:r>
            <a:r>
              <a:rPr lang="en-US" dirty="0" err="1"/>
              <a:t>muddatini</a:t>
            </a:r>
            <a:r>
              <a:rPr lang="en-US" dirty="0"/>
              <a:t> </a:t>
            </a:r>
            <a:r>
              <a:rPr lang="en-US" dirty="0" err="1"/>
              <a:t>tezlashtirish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erishilgan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br>
              <a:rPr lang="en-US" dirty="0"/>
            </a:br>
            <a:endParaRPr lang="ru-RU" dirty="0"/>
          </a:p>
        </p:txBody>
      </p:sp>
      <p:pic>
        <p:nvPicPr>
          <p:cNvPr id="11" name="Рисунок 10" descr="http://uz.denemetr.com/tw_files2/urls_8/77/d-76257/7z-docs/1_html_m7f85e877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12" y="5097009"/>
            <a:ext cx="1697038" cy="69419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100910" y="5259439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(4)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8141" y="5768470"/>
            <a:ext cx="91258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mashinalarni</a:t>
            </a:r>
            <a:r>
              <a:rPr lang="en-US" dirty="0"/>
              <a:t> </a:t>
            </a:r>
            <a:r>
              <a:rPr lang="en-US" dirty="0" err="1"/>
              <a:t>o‘zlashtirish</a:t>
            </a:r>
            <a:r>
              <a:rPr lang="en-US" dirty="0"/>
              <a:t> </a:t>
            </a:r>
            <a:r>
              <a:rPr lang="en-US" dirty="0" err="1"/>
              <a:t>natijasidagi</a:t>
            </a:r>
            <a:r>
              <a:rPr lang="en-US" dirty="0"/>
              <a:t> </a:t>
            </a:r>
            <a:r>
              <a:rPr lang="en-US" dirty="0" err="1"/>
              <a:t>samaradorlikka</a:t>
            </a:r>
            <a:r>
              <a:rPr lang="en-US" dirty="0"/>
              <a:t> </a:t>
            </a:r>
            <a:r>
              <a:rPr lang="en-US" dirty="0" err="1"/>
              <a:t>unumdorligi</a:t>
            </a:r>
            <a:r>
              <a:rPr lang="en-US" dirty="0"/>
              <a:t> </a:t>
            </a:r>
            <a:r>
              <a:rPr lang="en-US" dirty="0" err="1"/>
              <a:t>yuqoriroq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mashinalardan</a:t>
            </a:r>
            <a:r>
              <a:rPr lang="en-US" dirty="0"/>
              <a:t> </a:t>
            </a:r>
            <a:r>
              <a:rPr lang="en-US" dirty="0" err="1"/>
              <a:t>tezroq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hisobiga</a:t>
            </a:r>
            <a:r>
              <a:rPr lang="en-US" dirty="0"/>
              <a:t> </a:t>
            </a:r>
            <a:r>
              <a:rPr lang="en-US" dirty="0" err="1"/>
              <a:t>erishiladi</a:t>
            </a:r>
            <a:r>
              <a:rPr lang="en-US" dirty="0"/>
              <a:t>.</a:t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716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8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6493" y="80835"/>
            <a:ext cx="70831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3.Yangi </a:t>
            </a:r>
            <a:r>
              <a:rPr lang="en-US" b="1" dirty="0" err="1"/>
              <a:t>konstruksiyaning</a:t>
            </a:r>
            <a:r>
              <a:rPr lang="en-US" b="1" dirty="0"/>
              <a:t> </a:t>
            </a:r>
            <a:r>
              <a:rPr lang="en-US" b="1" dirty="0" err="1"/>
              <a:t>iqtisodiy</a:t>
            </a:r>
            <a:r>
              <a:rPr lang="en-US" b="1" dirty="0"/>
              <a:t> </a:t>
            </a:r>
            <a:r>
              <a:rPr lang="en-US" b="1" dirty="0" err="1"/>
              <a:t>samaradorligini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endParaRPr lang="ru-RU" dirty="0"/>
          </a:p>
          <a:p>
            <a:pPr algn="ctr"/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1" t="24663" r="24530" b="50127"/>
          <a:stretch>
            <a:fillRect/>
          </a:stretch>
        </p:blipFill>
        <p:spPr bwMode="auto">
          <a:xfrm>
            <a:off x="2060812" y="64449"/>
            <a:ext cx="363495" cy="339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Graphic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253" y="161352"/>
            <a:ext cx="523240" cy="4311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0" y="514008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en-US" dirty="0" err="1"/>
              <a:t>Qiyoslanayotgan</a:t>
            </a:r>
            <a:r>
              <a:rPr lang="en-US" dirty="0"/>
              <a:t> </a:t>
            </a:r>
            <a:r>
              <a:rPr lang="en-US" dirty="0" err="1"/>
              <a:t>variantlar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loyihalanayotgan</a:t>
            </a:r>
            <a:r>
              <a:rPr lang="en-US" dirty="0"/>
              <a:t> </a:t>
            </a:r>
            <a:r>
              <a:rPr lang="en-US" dirty="0" err="1"/>
              <a:t>variantlarga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 </a:t>
            </a:r>
            <a:r>
              <a:rPr lang="en-US" dirty="0" err="1"/>
              <a:t>farqini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konstruksiyani</a:t>
            </a:r>
            <a:r>
              <a:rPr lang="en-US" dirty="0"/>
              <a:t> </a:t>
            </a:r>
            <a:r>
              <a:rPr lang="en-US" dirty="0" err="1"/>
              <a:t>qo‘llashdan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formula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br>
              <a:rPr lang="en-US" dirty="0"/>
            </a:br>
            <a:endParaRPr lang="ru-RU" dirty="0"/>
          </a:p>
        </p:txBody>
      </p:sp>
      <p:pic>
        <p:nvPicPr>
          <p:cNvPr id="10" name="Рисунок 9" descr="http://uz.denemetr.com/tw_files2/urls_8/77/d-76257/7z-docs/1_html_md1d12d9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8" y="1779971"/>
            <a:ext cx="2391229" cy="42272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797596" y="1833368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(5)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-29952" y="2265230"/>
            <a:ext cx="9173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bunda</a:t>
            </a:r>
            <a:r>
              <a:rPr lang="en-US" dirty="0"/>
              <a:t>,</a:t>
            </a:r>
            <a:br>
              <a:rPr lang="en-US" dirty="0"/>
            </a:br>
            <a:r>
              <a:rPr lang="en-US" i="1" dirty="0"/>
              <a:t>T</a:t>
            </a:r>
            <a:r>
              <a:rPr lang="en-US" i="1" baseline="-25000" dirty="0"/>
              <a:t>1</a:t>
            </a:r>
            <a:r>
              <a:rPr lang="en-US" baseline="-25000" dirty="0"/>
              <a:t> </a:t>
            </a:r>
            <a:r>
              <a:rPr lang="en-US" dirty="0" err="1"/>
              <a:t>va</a:t>
            </a:r>
            <a:r>
              <a:rPr lang="en-US" dirty="0"/>
              <a:t> T</a:t>
            </a:r>
            <a:r>
              <a:rPr lang="en-US" i="1" baseline="-25000" dirty="0"/>
              <a:t>2</a:t>
            </a:r>
            <a:r>
              <a:rPr lang="en-US" dirty="0"/>
              <a:t> 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loyihadagi</a:t>
            </a:r>
            <a:r>
              <a:rPr lang="en-US" dirty="0"/>
              <a:t> </a:t>
            </a:r>
            <a:r>
              <a:rPr lang="en-US" dirty="0" err="1"/>
              <a:t>mashinalarda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tannarxi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K</a:t>
            </a:r>
            <a:r>
              <a:rPr lang="en-US" i="1" baseline="-25000" dirty="0"/>
              <a:t>1</a:t>
            </a:r>
            <a:r>
              <a:rPr lang="en-US" dirty="0"/>
              <a:t> </a:t>
            </a:r>
            <a:r>
              <a:rPr lang="en-US" dirty="0" err="1"/>
              <a:t>va</a:t>
            </a:r>
            <a:r>
              <a:rPr lang="en-US" dirty="0"/>
              <a:t> </a:t>
            </a:r>
            <a:r>
              <a:rPr lang="en-US" i="1" dirty="0"/>
              <a:t>K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mashinani</a:t>
            </a:r>
            <a:r>
              <a:rPr lang="en-US" dirty="0"/>
              <a:t> </a:t>
            </a:r>
            <a:r>
              <a:rPr lang="en-US" dirty="0" err="1"/>
              <a:t>qo‘llashdan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N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loyihalanayotgan</a:t>
            </a:r>
            <a:r>
              <a:rPr lang="en-US" dirty="0"/>
              <a:t> </a:t>
            </a:r>
            <a:r>
              <a:rPr lang="en-US" dirty="0" err="1"/>
              <a:t>mashinada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chiqariladigan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(</a:t>
            </a:r>
            <a:r>
              <a:rPr lang="en-US" dirty="0" err="1"/>
              <a:t>ish</a:t>
            </a:r>
            <a:r>
              <a:rPr lang="en-US" dirty="0"/>
              <a:t>) </a:t>
            </a:r>
            <a:r>
              <a:rPr lang="en-US" dirty="0" err="1"/>
              <a:t>xajmi</a:t>
            </a:r>
            <a:r>
              <a:rPr lang="en-US" dirty="0"/>
              <a:t>, </a:t>
            </a:r>
            <a:r>
              <a:rPr lang="en-US" dirty="0" err="1"/>
              <a:t>dona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 err="1"/>
              <a:t>E</a:t>
            </a:r>
            <a:r>
              <a:rPr lang="en-US" i="1" baseline="-25000" dirty="0" err="1"/>
              <a:t>m</a:t>
            </a:r>
            <a:r>
              <a:rPr lang="en-US" i="1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 </a:t>
            </a:r>
            <a:r>
              <a:rPr lang="en-US" dirty="0" err="1"/>
              <a:t>samaradorligining</a:t>
            </a:r>
            <a:r>
              <a:rPr lang="en-US" dirty="0"/>
              <a:t> </a:t>
            </a:r>
            <a:r>
              <a:rPr lang="en-US" dirty="0" err="1"/>
              <a:t>me’yoriy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 (</a:t>
            </a:r>
            <a:r>
              <a:rPr lang="en-US" i="1" dirty="0" err="1"/>
              <a:t>E</a:t>
            </a:r>
            <a:r>
              <a:rPr lang="en-US" i="1" baseline="-25000" dirty="0" err="1"/>
              <a:t>m</a:t>
            </a:r>
            <a:r>
              <a:rPr lang="en-US" dirty="0"/>
              <a:t>=0,12).</a:t>
            </a:r>
            <a:br>
              <a:rPr lang="en-US" dirty="0"/>
            </a:b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jarayonlarni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mexanizatsiyalashtirish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mehnatni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qilishning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usullarini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oshirishga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 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br>
              <a:rPr lang="en-US" dirty="0"/>
            </a:br>
            <a:endParaRPr lang="ru-RU" dirty="0"/>
          </a:p>
        </p:txBody>
      </p:sp>
      <p:pic>
        <p:nvPicPr>
          <p:cNvPr id="11" name="Рисунок 10" descr="http://uz.denemetr.com/tw_files2/urls_8/77/d-76257/7z-docs/1_html_295335b5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0" y="4847771"/>
            <a:ext cx="3193176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3552339" y="4902982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(6)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-2" y="5380672"/>
            <a:ext cx="91440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bunda</a:t>
            </a:r>
            <a:r>
              <a:rPr lang="en-US" dirty="0"/>
              <a:t>,</a:t>
            </a:r>
            <a:br>
              <a:rPr lang="en-US" dirty="0"/>
            </a:br>
            <a:r>
              <a:rPr lang="en-US" i="1" dirty="0"/>
              <a:t>N</a:t>
            </a:r>
            <a:r>
              <a:rPr lang="en-US" i="1" baseline="-25000" dirty="0"/>
              <a:t>1</a:t>
            </a:r>
            <a:r>
              <a:rPr lang="en-US" i="1" dirty="0"/>
              <a:t>,N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tadbirlar</a:t>
            </a:r>
            <a:r>
              <a:rPr lang="en-US" dirty="0"/>
              <a:t> </a:t>
            </a:r>
            <a:r>
              <a:rPr lang="en-US" dirty="0" err="1"/>
              <a:t>qo‘llanishidan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 smtClean="0"/>
              <a:t>birligining</a:t>
            </a:r>
            <a:r>
              <a:rPr lang="en-US" dirty="0" smtClean="0"/>
              <a:t> </a:t>
            </a:r>
            <a:endParaRPr lang="ru-RU" dirty="0" smtClean="0"/>
          </a:p>
          <a:p>
            <a:r>
              <a:rPr lang="en-US" dirty="0" err="1" smtClean="0"/>
              <a:t>ulgurji</a:t>
            </a:r>
            <a:r>
              <a:rPr lang="en-US" dirty="0" smtClean="0"/>
              <a:t> </a:t>
            </a:r>
            <a:r>
              <a:rPr lang="en-US" dirty="0" err="1"/>
              <a:t>bahosi</a:t>
            </a:r>
            <a:r>
              <a:rPr lang="en-US" dirty="0"/>
              <a:t> (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navlarini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), </a:t>
            </a:r>
            <a:r>
              <a:rPr lang="en-US" dirty="0" err="1"/>
              <a:t>so‘m</a:t>
            </a:r>
            <a:r>
              <a:rPr lang="en-US" dirty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26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9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15433"/>
            <a:ext cx="89529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B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tadbirlarni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, </a:t>
            </a:r>
            <a:r>
              <a:rPr lang="en-US" dirty="0" err="1"/>
              <a:t>dona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Bordiyu</a:t>
            </a:r>
            <a:r>
              <a:rPr lang="en-US" dirty="0"/>
              <a:t>,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ilgarigi</a:t>
            </a:r>
            <a:r>
              <a:rPr lang="en-US" dirty="0"/>
              <a:t> </a:t>
            </a:r>
            <a:r>
              <a:rPr lang="en-US" dirty="0" err="1"/>
              <a:t>iste’mol</a:t>
            </a:r>
            <a:r>
              <a:rPr lang="en-US" dirty="0"/>
              <a:t> </a:t>
            </a:r>
            <a:r>
              <a:rPr lang="en-US" dirty="0" err="1"/>
              <a:t>maqsadlari</a:t>
            </a:r>
            <a:r>
              <a:rPr lang="en-US" dirty="0"/>
              <a:t> </a:t>
            </a:r>
            <a:r>
              <a:rPr lang="en-US" dirty="0" err="1"/>
              <a:t>qondirilib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(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narxlarda</a:t>
            </a:r>
            <a:r>
              <a:rPr lang="en-US" dirty="0"/>
              <a:t>)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loyihalashtirilgan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chiqarishdan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br>
              <a:rPr lang="en-US" dirty="0"/>
            </a:br>
            <a:endParaRPr lang="ru-RU" dirty="0"/>
          </a:p>
        </p:txBody>
      </p:sp>
      <p:pic>
        <p:nvPicPr>
          <p:cNvPr id="5" name="Рисунок 4" descr="http://uz.denemetr.com/tw_files2/urls_8/77/d-76257/7z-docs/1_html_m46f5e38c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19" y="1866882"/>
            <a:ext cx="1801358" cy="4517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306690" y="1949307"/>
            <a:ext cx="495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(7) 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2" y="2426625"/>
            <a:ext cx="914400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bunda</a:t>
            </a:r>
            <a:r>
              <a:rPr lang="en-US" dirty="0"/>
              <a:t>,</a:t>
            </a:r>
            <a:br>
              <a:rPr lang="en-US" dirty="0"/>
            </a:br>
            <a:r>
              <a:rPr lang="en-US" i="1" dirty="0"/>
              <a:t>F</a:t>
            </a:r>
            <a:r>
              <a:rPr lang="en-US" i="1" baseline="-25000" dirty="0"/>
              <a:t>2</a:t>
            </a:r>
            <a:r>
              <a:rPr lang="en-US" i="1" dirty="0"/>
              <a:t>,F</a:t>
            </a:r>
            <a:r>
              <a:rPr lang="en-US" i="1" baseline="-25000" dirty="0"/>
              <a:t>1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ko‘rsatkichlari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sotishdan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foyda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 err="1"/>
              <a:t>K</a:t>
            </a:r>
            <a:r>
              <a:rPr lang="en-US" i="1" baseline="-25000" dirty="0" err="1"/>
              <a:t>q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tadbirlarga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sotishdan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foyda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endParaRPr lang="ru-RU" dirty="0"/>
          </a:p>
        </p:txBody>
      </p:sp>
      <p:pic>
        <p:nvPicPr>
          <p:cNvPr id="10" name="Рисунок 9" descr="http://uz.denemetr.com/tw_files2/urls_8/77/d-76257/7z-docs/1_html_243c2c7d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19" y="3908942"/>
            <a:ext cx="871538" cy="4594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259082" y="3954009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(8)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0689" y="4368409"/>
            <a:ext cx="912330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Yuqorida</a:t>
            </a:r>
            <a:r>
              <a:rPr lang="en-US" dirty="0"/>
              <a:t> </a:t>
            </a:r>
            <a:r>
              <a:rPr lang="en-US" dirty="0" err="1"/>
              <a:t>aytib</a:t>
            </a:r>
            <a:r>
              <a:rPr lang="en-US" dirty="0"/>
              <a:t> </a:t>
            </a:r>
            <a:r>
              <a:rPr lang="en-US" dirty="0" err="1"/>
              <a:t>o‘tganimizdek</a:t>
            </a:r>
            <a:r>
              <a:rPr lang="en-US" dirty="0"/>
              <a:t>,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zamon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 </a:t>
            </a:r>
            <a:r>
              <a:rPr lang="en-US" dirty="0" err="1"/>
              <a:t>taraqqiyotiga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, </a:t>
            </a:r>
            <a:r>
              <a:rPr lang="en-US" dirty="0" err="1"/>
              <a:t>takomillashgan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 (</a:t>
            </a:r>
            <a:r>
              <a:rPr lang="en-US" dirty="0" err="1"/>
              <a:t>mashina</a:t>
            </a:r>
            <a:r>
              <a:rPr lang="en-US" dirty="0"/>
              <a:t>, </a:t>
            </a:r>
            <a:r>
              <a:rPr lang="en-US" dirty="0" err="1"/>
              <a:t>dastgoh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h.k</a:t>
            </a:r>
            <a:r>
              <a:rPr lang="en-US" dirty="0"/>
              <a:t>.)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qurollantirish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texnikaviy</a:t>
            </a:r>
            <a:r>
              <a:rPr lang="en-US" dirty="0"/>
              <a:t> </a:t>
            </a:r>
            <a:r>
              <a:rPr lang="en-US" dirty="0" err="1"/>
              <a:t>tayyorlashning</a:t>
            </a:r>
            <a:r>
              <a:rPr lang="en-US" dirty="0"/>
              <a:t> </a:t>
            </a:r>
            <a:r>
              <a:rPr lang="en-US" dirty="0" err="1"/>
              <a:t>asosini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 </a:t>
            </a:r>
            <a:br>
              <a:rPr lang="en-US" dirty="0"/>
            </a:b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muddat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ishlatishda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formula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br>
              <a:rPr lang="en-US" dirty="0"/>
            </a:br>
            <a:endParaRPr lang="ru-RU" dirty="0"/>
          </a:p>
        </p:txBody>
      </p:sp>
      <p:pic>
        <p:nvPicPr>
          <p:cNvPr id="11" name="Рисунок 10" descr="http://uz.denemetr.com/tw_files2/urls_8/77/d-76257/7z-docs/1_html_m7e20d994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19" y="5936343"/>
            <a:ext cx="3462452" cy="615017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3957483" y="6059185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(9)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26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10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51533"/>
            <a:ext cx="902117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bunda</a:t>
            </a:r>
            <a:r>
              <a:rPr lang="en-US" dirty="0"/>
              <a:t>:</a:t>
            </a:r>
            <a:br>
              <a:rPr lang="en-US" dirty="0"/>
            </a:br>
            <a:r>
              <a:rPr lang="en-US" i="1" dirty="0"/>
              <a:t>X</a:t>
            </a:r>
            <a:r>
              <a:rPr lang="en-US" i="1" baseline="-25000" dirty="0"/>
              <a:t>1</a:t>
            </a:r>
            <a:r>
              <a:rPr lang="en-US" i="1" dirty="0"/>
              <a:t>, X</a:t>
            </a:r>
            <a:r>
              <a:rPr lang="en-US" i="1" baseline="-25000" dirty="0"/>
              <a:t>2 </a:t>
            </a:r>
            <a:r>
              <a:rPr lang="en-US" dirty="0"/>
              <a:t>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amaldan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V</a:t>
            </a:r>
            <a:r>
              <a:rPr lang="en-US" i="1" baseline="-25000" dirty="0"/>
              <a:t>1</a:t>
            </a:r>
            <a:r>
              <a:rPr lang="en-US" i="1" dirty="0"/>
              <a:t>, V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, natural </a:t>
            </a:r>
            <a:r>
              <a:rPr lang="en-US" dirty="0" err="1"/>
              <a:t>birliklarda</a:t>
            </a:r>
            <a:r>
              <a:rPr lang="en-US" dirty="0"/>
              <a:t>.</a:t>
            </a:r>
            <a:br>
              <a:rPr lang="en-US" dirty="0"/>
            </a:br>
            <a:r>
              <a:rPr lang="en-US" i="1" dirty="0"/>
              <a:t>R</a:t>
            </a:r>
            <a:r>
              <a:rPr lang="en-US" i="1" baseline="-25000" dirty="0"/>
              <a:t>1</a:t>
            </a:r>
            <a:r>
              <a:rPr lang="en-US" i="1" dirty="0"/>
              <a:t>+E</a:t>
            </a:r>
            <a:r>
              <a:rPr lang="en-US" i="1" baseline="-25000" dirty="0"/>
              <a:t>n</a:t>
            </a:r>
            <a:r>
              <a:rPr lang="en-US" i="1" dirty="0"/>
              <a:t>/R</a:t>
            </a:r>
            <a:r>
              <a:rPr lang="en-US" i="1" baseline="-25000" dirty="0"/>
              <a:t>2</a:t>
            </a:r>
            <a:r>
              <a:rPr lang="en-US" i="1" dirty="0"/>
              <a:t>+E</a:t>
            </a:r>
            <a:r>
              <a:rPr lang="en-US" i="1" baseline="-25000" dirty="0"/>
              <a:t>n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/>
              <a:t>amaldagiga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muddatining</a:t>
            </a:r>
            <a:r>
              <a:rPr lang="en-US" dirty="0"/>
              <a:t> </a:t>
            </a:r>
            <a:r>
              <a:rPr lang="en-US" dirty="0" err="1"/>
              <a:t>o‘zgarishini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oluvchi</a:t>
            </a:r>
            <a:r>
              <a:rPr lang="en-US" dirty="0"/>
              <a:t> </a:t>
            </a:r>
            <a:r>
              <a:rPr lang="en-US" dirty="0" err="1"/>
              <a:t>koeffitsient</a:t>
            </a:r>
            <a:r>
              <a:rPr lang="en-US" dirty="0"/>
              <a:t>; </a:t>
            </a:r>
            <a:br>
              <a:rPr lang="en-US" dirty="0"/>
            </a:br>
            <a:r>
              <a:rPr lang="en-US" i="1" dirty="0"/>
              <a:t>R</a:t>
            </a:r>
            <a:r>
              <a:rPr lang="en-US" i="1" baseline="-25000" dirty="0"/>
              <a:t>1,</a:t>
            </a:r>
            <a:r>
              <a:rPr lang="en-US" i="1" dirty="0"/>
              <a:t>R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vositalarning</a:t>
            </a:r>
            <a:r>
              <a:rPr lang="en-US" dirty="0"/>
              <a:t> </a:t>
            </a:r>
            <a:r>
              <a:rPr lang="en-US" dirty="0" err="1"/>
              <a:t>balans</a:t>
            </a:r>
            <a:r>
              <a:rPr lang="en-US" dirty="0"/>
              <a:t> </a:t>
            </a:r>
            <a:r>
              <a:rPr lang="en-US" dirty="0" err="1"/>
              <a:t>qiymatidan</a:t>
            </a:r>
            <a:r>
              <a:rPr lang="en-US" dirty="0"/>
              <a:t> </a:t>
            </a:r>
            <a:r>
              <a:rPr lang="en-US" dirty="0" err="1"/>
              <a:t>to‘la</a:t>
            </a:r>
            <a:r>
              <a:rPr lang="en-US" dirty="0"/>
              <a:t> </a:t>
            </a:r>
            <a:r>
              <a:rPr lang="en-US" dirty="0" err="1"/>
              <a:t>tiklash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ajratma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. </a:t>
            </a:r>
            <a:r>
              <a:rPr lang="en-US" dirty="0" err="1"/>
              <a:t>Vositalarning</a:t>
            </a:r>
            <a:r>
              <a:rPr lang="en-US" dirty="0"/>
              <a:t> </a:t>
            </a:r>
            <a:r>
              <a:rPr lang="en-US" dirty="0" err="1"/>
              <a:t>ma’naviy</a:t>
            </a:r>
            <a:r>
              <a:rPr lang="en-US" dirty="0"/>
              <a:t> </a:t>
            </a:r>
            <a:r>
              <a:rPr lang="en-US" dirty="0" err="1"/>
              <a:t>eskirishini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oluvchi</a:t>
            </a:r>
            <a:r>
              <a:rPr lang="en-US" dirty="0"/>
              <a:t>,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muddatining</a:t>
            </a:r>
            <a:r>
              <a:rPr lang="en-US" dirty="0"/>
              <a:t> </a:t>
            </a:r>
            <a:r>
              <a:rPr lang="en-US" dirty="0" err="1"/>
              <a:t>kattaliklari</a:t>
            </a:r>
            <a:r>
              <a:rPr lang="en-US" dirty="0"/>
              <a:t> </a:t>
            </a:r>
            <a:r>
              <a:rPr lang="en-US" dirty="0" err="1"/>
              <a:t>singari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; </a:t>
            </a:r>
            <a:r>
              <a:rPr lang="en-US" dirty="0" err="1"/>
              <a:t>samaradorlikning</a:t>
            </a:r>
            <a:r>
              <a:rPr lang="en-US" dirty="0"/>
              <a:t> </a:t>
            </a:r>
            <a:r>
              <a:rPr lang="en-US" dirty="0" err="1"/>
              <a:t>me’yoriy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-(0,15</a:t>
            </a:r>
            <a:r>
              <a:rPr lang="en-US" dirty="0" smtClean="0"/>
              <a:t>);</a:t>
            </a:r>
            <a:endParaRPr lang="ru-RU" dirty="0" smtClean="0"/>
          </a:p>
          <a:p>
            <a:r>
              <a:rPr lang="en-US" i="1" dirty="0"/>
              <a:t>(I</a:t>
            </a:r>
            <a:r>
              <a:rPr lang="en-US" i="1" baseline="-25000" dirty="0"/>
              <a:t>1</a:t>
            </a:r>
            <a:r>
              <a:rPr lang="en-US" i="1" dirty="0"/>
              <a:t>-I</a:t>
            </a:r>
            <a:r>
              <a:rPr lang="en-US" i="1" baseline="-25000" dirty="0"/>
              <a:t>2</a:t>
            </a:r>
            <a:r>
              <a:rPr lang="en-US" i="1" dirty="0"/>
              <a:t>)-E</a:t>
            </a:r>
            <a:r>
              <a:rPr lang="en-US" i="1" baseline="-25000" dirty="0"/>
              <a:t>n</a:t>
            </a:r>
            <a:r>
              <a:rPr lang="en-US" i="1" dirty="0"/>
              <a:t>(K</a:t>
            </a:r>
            <a:r>
              <a:rPr lang="en-US" i="1" baseline="-25000" dirty="0"/>
              <a:t>2</a:t>
            </a:r>
            <a:r>
              <a:rPr lang="en-US" i="1" dirty="0"/>
              <a:t>-K</a:t>
            </a:r>
            <a:r>
              <a:rPr lang="en-US" i="1" baseline="-25000" dirty="0"/>
              <a:t>1</a:t>
            </a:r>
            <a:r>
              <a:rPr lang="en-US" i="1" dirty="0"/>
              <a:t>) </a:t>
            </a:r>
            <a:r>
              <a:rPr lang="en-US" dirty="0"/>
              <a:t>-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qurollarining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iste’molining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ekspluatasiya</a:t>
            </a:r>
            <a:r>
              <a:rPr lang="en-US" dirty="0"/>
              <a:t> </a:t>
            </a:r>
            <a:r>
              <a:rPr lang="en-US" dirty="0" err="1"/>
              <a:t>soliqlar</a:t>
            </a:r>
            <a:r>
              <a:rPr lang="en-US" dirty="0"/>
              <a:t> </a:t>
            </a:r>
            <a:r>
              <a:rPr lang="en-US" dirty="0" err="1"/>
              <a:t>iqtisodi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K</a:t>
            </a:r>
            <a:r>
              <a:rPr lang="en-US" i="1" baseline="-25000" dirty="0"/>
              <a:t>1</a:t>
            </a:r>
            <a:r>
              <a:rPr lang="en-US" i="1" dirty="0"/>
              <a:t> </a:t>
            </a:r>
            <a:r>
              <a:rPr lang="en-US" i="1" dirty="0" err="1"/>
              <a:t>va</a:t>
            </a:r>
            <a:r>
              <a:rPr lang="en-US" i="1" dirty="0"/>
              <a:t> K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chiqariladigan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(</a:t>
            </a:r>
            <a:r>
              <a:rPr lang="en-US" dirty="0" err="1"/>
              <a:t>ishning</a:t>
            </a:r>
            <a:r>
              <a:rPr lang="en-US" dirty="0"/>
              <a:t>) </a:t>
            </a:r>
            <a:r>
              <a:rPr lang="en-US" dirty="0" err="1"/>
              <a:t>hajmini</a:t>
            </a:r>
            <a:r>
              <a:rPr lang="en-US" dirty="0"/>
              <a:t> </a:t>
            </a:r>
            <a:r>
              <a:rPr lang="en-US" dirty="0" err="1"/>
              <a:t>hisoblashda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vositalardan</a:t>
            </a:r>
            <a:r>
              <a:rPr lang="en-US" dirty="0"/>
              <a:t> </a:t>
            </a:r>
            <a:r>
              <a:rPr lang="en-US" dirty="0" err="1"/>
              <a:t>foydalanishdagi</a:t>
            </a:r>
            <a:r>
              <a:rPr lang="en-US" dirty="0"/>
              <a:t> </a:t>
            </a:r>
            <a:r>
              <a:rPr lang="en-US" dirty="0" err="1"/>
              <a:t>iste’molchining</a:t>
            </a:r>
            <a:r>
              <a:rPr lang="en-US" dirty="0"/>
              <a:t> </a:t>
            </a:r>
            <a:r>
              <a:rPr lang="en-US" dirty="0" err="1"/>
              <a:t>harakatdagi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qo‘yilmalari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I</a:t>
            </a:r>
            <a:r>
              <a:rPr lang="en-US" i="1" baseline="-25000" dirty="0"/>
              <a:t>1</a:t>
            </a:r>
            <a:r>
              <a:rPr lang="en-US" i="1" dirty="0"/>
              <a:t>va I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chiqariladigan</a:t>
            </a:r>
            <a:r>
              <a:rPr lang="en-US" dirty="0"/>
              <a:t>, </a:t>
            </a:r>
            <a:r>
              <a:rPr lang="en-US" dirty="0" err="1"/>
              <a:t>mahsulot</a:t>
            </a:r>
            <a:r>
              <a:rPr lang="en-US" dirty="0"/>
              <a:t> (</a:t>
            </a:r>
            <a:r>
              <a:rPr lang="en-US" dirty="0" err="1"/>
              <a:t>ishning</a:t>
            </a:r>
            <a:r>
              <a:rPr lang="en-US" dirty="0"/>
              <a:t>) </a:t>
            </a:r>
            <a:r>
              <a:rPr lang="en-US" dirty="0" err="1"/>
              <a:t>hajmini</a:t>
            </a:r>
            <a:r>
              <a:rPr lang="en-US" dirty="0"/>
              <a:t> </a:t>
            </a:r>
            <a:r>
              <a:rPr lang="en-US" dirty="0" err="1"/>
              <a:t>hisoblashda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vositalardan</a:t>
            </a:r>
            <a:r>
              <a:rPr lang="en-US" dirty="0"/>
              <a:t> </a:t>
            </a:r>
            <a:r>
              <a:rPr lang="en-US" dirty="0" err="1"/>
              <a:t>foydalanishdagi</a:t>
            </a:r>
            <a:r>
              <a:rPr lang="en-US" dirty="0"/>
              <a:t> </a:t>
            </a:r>
            <a:r>
              <a:rPr lang="en-US" dirty="0" err="1"/>
              <a:t>iste’molchining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ekspluatasiya</a:t>
            </a:r>
            <a:r>
              <a:rPr lang="en-US" dirty="0"/>
              <a:t> </a:t>
            </a:r>
            <a:r>
              <a:rPr lang="en-US" dirty="0" err="1"/>
              <a:t>soliqlari</a:t>
            </a:r>
            <a:r>
              <a:rPr lang="en-US" dirty="0"/>
              <a:t>, (</a:t>
            </a:r>
            <a:r>
              <a:rPr lang="en-US" dirty="0" err="1"/>
              <a:t>so‘m</a:t>
            </a:r>
            <a:r>
              <a:rPr lang="en-US" dirty="0"/>
              <a:t>),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soliqlar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ta’mirlashga</a:t>
            </a:r>
            <a:r>
              <a:rPr lang="en-US" dirty="0"/>
              <a:t> </a:t>
            </a:r>
            <a:r>
              <a:rPr lang="en-US" dirty="0" err="1"/>
              <a:t>mo‘ljallangan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</a:t>
            </a:r>
            <a:r>
              <a:rPr lang="en-US" dirty="0" err="1"/>
              <a:t>vositalarni</a:t>
            </a:r>
            <a:r>
              <a:rPr lang="en-US" dirty="0"/>
              <a:t> </a:t>
            </a:r>
            <a:r>
              <a:rPr lang="en-US" dirty="0" err="1"/>
              <a:t>to‘la</a:t>
            </a:r>
            <a:r>
              <a:rPr lang="en-US" dirty="0"/>
              <a:t> </a:t>
            </a:r>
            <a:r>
              <a:rPr lang="en-US" dirty="0" err="1"/>
              <a:t>tiklashni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iste’molchining</a:t>
            </a:r>
            <a:r>
              <a:rPr lang="en-US" dirty="0"/>
              <a:t> </a:t>
            </a:r>
            <a:r>
              <a:rPr lang="en-US" dirty="0" err="1"/>
              <a:t>harakatdagi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qo‘yilmalari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amortizatsiya</a:t>
            </a:r>
            <a:r>
              <a:rPr lang="en-US" dirty="0"/>
              <a:t> </a:t>
            </a:r>
            <a:r>
              <a:rPr lang="en-US" dirty="0" err="1"/>
              <a:t>ajratmalarni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olmagan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, </a:t>
            </a:r>
            <a:r>
              <a:rPr lang="en-US" dirty="0" err="1"/>
              <a:t>amortizatsiyaning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B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, natural </a:t>
            </a:r>
            <a:endParaRPr lang="ru-RU" dirty="0" smtClean="0"/>
          </a:p>
          <a:p>
            <a:r>
              <a:rPr lang="en-US" dirty="0" err="1" smtClean="0"/>
              <a:t>birliklarda</a:t>
            </a:r>
            <a:r>
              <a:rPr lang="en-US" dirty="0"/>
              <a:t>.</a:t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26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11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4243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vositalaridan</a:t>
            </a:r>
            <a:r>
              <a:rPr lang="en-US" dirty="0"/>
              <a:t> </a:t>
            </a:r>
            <a:r>
              <a:rPr lang="en-US" dirty="0" err="1"/>
              <a:t>foydalanishdan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chiqarishda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yildan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samaradorligi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 smtClean="0"/>
              <a:t>:</a:t>
            </a:r>
            <a:endParaRPr lang="ru-RU" dirty="0" smtClean="0"/>
          </a:p>
          <a:p>
            <a:pPr algn="just"/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11" name="Рисунок 10" descr="http://uz.denemetr.com/tw_files2/urls_8/77/d-76257/7z-docs/1_html_m5a84c2b5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28" y="1523335"/>
            <a:ext cx="2881086" cy="63885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208351" y="1562307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aseline="-25000" dirty="0"/>
              <a:t>(10</a:t>
            </a:r>
            <a:r>
              <a:rPr lang="en-US" baseline="-25000" dirty="0"/>
              <a:t>)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-2" y="2162190"/>
            <a:ext cx="914400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yerda</a:t>
            </a:r>
            <a:r>
              <a:rPr lang="en-US" dirty="0"/>
              <a:t>: </a:t>
            </a:r>
            <a:r>
              <a:rPr lang="en-US" i="1" dirty="0"/>
              <a:t>X</a:t>
            </a:r>
            <a:r>
              <a:rPr lang="en-US" i="1" baseline="-25000" dirty="0"/>
              <a:t>1</a:t>
            </a:r>
            <a:r>
              <a:rPr lang="en-US" i="1" dirty="0"/>
              <a:t> </a:t>
            </a:r>
            <a:r>
              <a:rPr lang="en-US" i="1" dirty="0" err="1"/>
              <a:t>va</a:t>
            </a:r>
            <a:r>
              <a:rPr lang="en-US" i="1" dirty="0"/>
              <a:t> X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U</a:t>
            </a:r>
            <a:r>
              <a:rPr lang="en-US" i="1" baseline="-25000" dirty="0"/>
              <a:t>2</a:t>
            </a:r>
            <a:r>
              <a:rPr lang="en-US" i="1" dirty="0"/>
              <a:t> </a:t>
            </a:r>
            <a:r>
              <a:rPr lang="en-US" i="1" dirty="0" err="1"/>
              <a:t>va</a:t>
            </a:r>
            <a:r>
              <a:rPr lang="en-US" i="1" dirty="0"/>
              <a:t> U</a:t>
            </a:r>
            <a:r>
              <a:rPr lang="en-US" i="1" baseline="-25000" dirty="0"/>
              <a:t>1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iste’molchi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chiqaradigan</a:t>
            </a:r>
            <a:r>
              <a:rPr lang="en-US" dirty="0"/>
              <a:t>,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(</a:t>
            </a:r>
            <a:r>
              <a:rPr lang="en-US" dirty="0" err="1"/>
              <a:t>ishlar</a:t>
            </a:r>
            <a:r>
              <a:rPr lang="en-US" dirty="0"/>
              <a:t>)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hisobini</a:t>
            </a:r>
            <a:r>
              <a:rPr lang="en-US" dirty="0"/>
              <a:t>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sarfi</a:t>
            </a:r>
            <a:r>
              <a:rPr lang="en-US" dirty="0"/>
              <a:t>, natural </a:t>
            </a:r>
            <a:r>
              <a:rPr lang="en-US" dirty="0" err="1"/>
              <a:t>birliklarda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   1 </a:t>
            </a:r>
            <a:r>
              <a:rPr lang="en-US" dirty="0" err="1" smtClean="0"/>
              <a:t>va</a:t>
            </a:r>
            <a:r>
              <a:rPr lang="en-US" dirty="0" smtClean="0"/>
              <a:t>     2 </a:t>
            </a:r>
            <a:r>
              <a:rPr lang="en-US" dirty="0"/>
              <a:t>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vositalaridan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qiymatini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olmagan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iste’molchi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chiqaradigan</a:t>
            </a:r>
            <a:r>
              <a:rPr lang="en-US" dirty="0"/>
              <a:t>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(</a:t>
            </a:r>
            <a:r>
              <a:rPr lang="en-US" dirty="0" err="1"/>
              <a:t>ishning</a:t>
            </a:r>
            <a:r>
              <a:rPr lang="en-US" dirty="0"/>
              <a:t>) </a:t>
            </a:r>
            <a:r>
              <a:rPr lang="en-US" dirty="0" err="1"/>
              <a:t>xarajati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smtClean="0"/>
              <a:t>    1 </a:t>
            </a:r>
            <a:r>
              <a:rPr lang="en-US" dirty="0" err="1" smtClean="0"/>
              <a:t>va</a:t>
            </a:r>
            <a:r>
              <a:rPr lang="en-US" dirty="0" smtClean="0"/>
              <a:t>      2 </a:t>
            </a:r>
            <a:r>
              <a:rPr lang="en-US" dirty="0"/>
              <a:t>-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vositalaridan</a:t>
            </a:r>
            <a:r>
              <a:rPr lang="en-US" dirty="0"/>
              <a:t> </a:t>
            </a:r>
            <a:r>
              <a:rPr lang="en-US" dirty="0" err="1"/>
              <a:t>foydalanishda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chiqariladigan</a:t>
            </a:r>
            <a:r>
              <a:rPr lang="en-US" dirty="0"/>
              <a:t>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(</a:t>
            </a:r>
            <a:r>
              <a:rPr lang="en-US" dirty="0" err="1"/>
              <a:t>ishlar</a:t>
            </a:r>
            <a:r>
              <a:rPr lang="en-US" dirty="0"/>
              <a:t>) </a:t>
            </a:r>
            <a:r>
              <a:rPr lang="en-US" dirty="0" err="1"/>
              <a:t>hisobini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</a:t>
            </a:r>
            <a:r>
              <a:rPr lang="en-US" dirty="0"/>
              <a:t> </a:t>
            </a:r>
            <a:r>
              <a:rPr lang="en-US" dirty="0" err="1"/>
              <a:t>qo‘llashda</a:t>
            </a:r>
            <a:r>
              <a:rPr lang="en-US" dirty="0"/>
              <a:t> </a:t>
            </a:r>
            <a:r>
              <a:rPr lang="en-US" dirty="0" err="1"/>
              <a:t>iste’molchilarning</a:t>
            </a:r>
            <a:r>
              <a:rPr lang="en-US" dirty="0"/>
              <a:t> </a:t>
            </a:r>
            <a:r>
              <a:rPr lang="en-US" dirty="0" err="1"/>
              <a:t>harakatdagi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qo‘yilmalari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B</a:t>
            </a:r>
            <a:r>
              <a:rPr lang="en-US" i="1" baseline="-25000" dirty="0"/>
              <a:t>2 </a:t>
            </a:r>
            <a:r>
              <a:rPr lang="en-US" dirty="0"/>
              <a:t>- 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vositalarining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, natural </a:t>
            </a:r>
            <a:r>
              <a:rPr lang="en-US" dirty="0" err="1"/>
              <a:t>birliklarda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texnikaviy</a:t>
            </a:r>
            <a:r>
              <a:rPr lang="en-US" dirty="0"/>
              <a:t> </a:t>
            </a:r>
            <a:r>
              <a:rPr lang="en-US" dirty="0" err="1"/>
              <a:t>tayyorlashda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loyihalanayotgan</a:t>
            </a:r>
            <a:r>
              <a:rPr lang="en-US" dirty="0"/>
              <a:t> </a:t>
            </a:r>
            <a:r>
              <a:rPr lang="en-US" dirty="0" err="1"/>
              <a:t>dastgohga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qoplash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u </a:t>
            </a:r>
            <a:r>
              <a:rPr lang="en-US" dirty="0" err="1"/>
              <a:t>quyidagi</a:t>
            </a:r>
            <a:r>
              <a:rPr lang="en-US" dirty="0"/>
              <a:t> formula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br>
              <a:rPr lang="en-US" dirty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25" name="Рисунок 24" descr="http://uz.denemetr.com/tw_files2/urls_8/77/d-76257/7z-docs/1_html_mcbbf10b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9" y="3263796"/>
            <a:ext cx="264886" cy="2914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Рисунок 26" descr="http://uz.denemetr.com/tw_files2/urls_8/77/d-76257/7z-docs/1_html_mcbbf10b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99" y="3276989"/>
            <a:ext cx="264886" cy="2914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Рисунок 27" descr="http://uz.denemetr.com/tw_files2/urls_8/77/d-76257/7z-docs/1_html_836b618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5" y="3860914"/>
            <a:ext cx="293914" cy="215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Рисунок 28" descr="http://uz.denemetr.com/tw_files2/urls_8/77/d-76257/7z-docs/1_html_836b618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84" y="3867263"/>
            <a:ext cx="293914" cy="2156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26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12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http://uz.denemetr.com/tw_files2/urls_8/77/d-76257/7z-docs/1_html_3aba5f21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615433"/>
            <a:ext cx="1509486" cy="6799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839200" y="770719"/>
            <a:ext cx="559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(11)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2" y="1320461"/>
            <a:ext cx="91440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bunda</a:t>
            </a:r>
            <a:r>
              <a:rPr lang="en-US" dirty="0"/>
              <a:t>:</a:t>
            </a:r>
            <a:br>
              <a:rPr lang="en-US" dirty="0"/>
            </a:br>
            <a:r>
              <a:rPr lang="en-US" i="1" dirty="0"/>
              <a:t>K</a:t>
            </a:r>
            <a:r>
              <a:rPr lang="en-US" i="1" baseline="-25000" dirty="0"/>
              <a:t>1</a:t>
            </a:r>
            <a:r>
              <a:rPr lang="en-US" i="1" dirty="0"/>
              <a:t> </a:t>
            </a:r>
            <a:r>
              <a:rPr lang="en-US" i="1" dirty="0" err="1"/>
              <a:t>va</a:t>
            </a:r>
            <a:r>
              <a:rPr lang="en-US" i="1" dirty="0"/>
              <a:t> K</a:t>
            </a:r>
            <a:r>
              <a:rPr lang="en-US" i="1" baseline="-25000" dirty="0"/>
              <a:t>2</a:t>
            </a:r>
            <a:r>
              <a:rPr lang="en-US" baseline="-25000" dirty="0"/>
              <a:t> </a:t>
            </a:r>
            <a:r>
              <a:rPr lang="en-US" dirty="0"/>
              <a:t>- </a:t>
            </a:r>
            <a:r>
              <a:rPr lang="en-US" dirty="0" err="1"/>
              <a:t>taqqoslanayotgan</a:t>
            </a:r>
            <a:r>
              <a:rPr lang="en-US" dirty="0"/>
              <a:t> </a:t>
            </a:r>
            <a:r>
              <a:rPr lang="en-US" dirty="0" err="1"/>
              <a:t>variantlarga</a:t>
            </a:r>
            <a:r>
              <a:rPr lang="en-US" dirty="0"/>
              <a:t> </a:t>
            </a:r>
            <a:r>
              <a:rPr lang="en-US" dirty="0" err="1"/>
              <a:t>o‘rtacha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qoplash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tarmoqning</a:t>
            </a:r>
            <a:r>
              <a:rPr lang="en-US" dirty="0"/>
              <a:t> </a:t>
            </a:r>
            <a:r>
              <a:rPr lang="en-US" dirty="0" err="1"/>
              <a:t>o‘ziga</a:t>
            </a:r>
            <a:r>
              <a:rPr lang="en-US" dirty="0"/>
              <a:t> </a:t>
            </a:r>
            <a:r>
              <a:rPr lang="en-US" dirty="0" err="1"/>
              <a:t>xos</a:t>
            </a:r>
            <a:r>
              <a:rPr lang="en-US" dirty="0"/>
              <a:t> </a:t>
            </a:r>
            <a:r>
              <a:rPr lang="en-US" dirty="0" err="1"/>
              <a:t>xususiyatlarini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belgilanadi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mashinasozlik</a:t>
            </a:r>
            <a:r>
              <a:rPr lang="en-US" dirty="0"/>
              <a:t> </a:t>
            </a:r>
            <a:r>
              <a:rPr lang="en-US" dirty="0" err="1"/>
              <a:t>sanoatida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qoplash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5 </a:t>
            </a:r>
            <a:r>
              <a:rPr lang="en-US" dirty="0" err="1"/>
              <a:t>yildan</a:t>
            </a:r>
            <a:r>
              <a:rPr lang="en-US" dirty="0"/>
              <a:t> </a:t>
            </a:r>
            <a:r>
              <a:rPr lang="en-US" dirty="0" err="1"/>
              <a:t>oshmasligi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 smtClean="0"/>
              <a:t>.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-1" y="3043587"/>
            <a:ext cx="91439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INTELLEKTUAL TRENING</a:t>
            </a:r>
            <a:endParaRPr lang="ru-RU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b="1" dirty="0"/>
              <a:t>A. </a:t>
            </a:r>
            <a:r>
              <a:rPr lang="en-US" b="1" dirty="0" err="1"/>
              <a:t>Masalalarni</a:t>
            </a:r>
            <a:r>
              <a:rPr lang="en-US" b="1" dirty="0"/>
              <a:t> </a:t>
            </a:r>
            <a:r>
              <a:rPr lang="en-US" b="1" dirty="0" err="1"/>
              <a:t>yeching</a:t>
            </a:r>
            <a:endParaRPr lang="ru-RU" dirty="0"/>
          </a:p>
          <a:p>
            <a:r>
              <a:rPr lang="ru-RU" b="1" dirty="0"/>
              <a:t> </a:t>
            </a:r>
            <a:endParaRPr lang="ru-RU" dirty="0"/>
          </a:p>
          <a:p>
            <a:pPr lvl="0"/>
            <a:r>
              <a:rPr lang="en-US" dirty="0" smtClean="0"/>
              <a:t>1. To</a:t>
            </a:r>
            <a:r>
              <a:rPr lang="ru-RU" dirty="0"/>
              <a:t>‘</a:t>
            </a:r>
            <a:r>
              <a:rPr lang="en-US" dirty="0" err="1"/>
              <a:t>qimachilik</a:t>
            </a:r>
            <a:r>
              <a:rPr lang="en-US" dirty="0"/>
              <a:t> </a:t>
            </a:r>
            <a:r>
              <a:rPr lang="en-US" dirty="0" err="1"/>
              <a:t>sanoatida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chiqarilayotgan</a:t>
            </a:r>
            <a:r>
              <a:rPr lang="en-US" dirty="0"/>
              <a:t> satin </a:t>
            </a:r>
            <a:r>
              <a:rPr lang="en-US" dirty="0" err="1"/>
              <a:t>matosining</a:t>
            </a:r>
            <a:r>
              <a:rPr lang="ru-RU" dirty="0"/>
              <a:t> 10 </a:t>
            </a:r>
            <a:r>
              <a:rPr lang="en-US" dirty="0" err="1"/>
              <a:t>metri</a:t>
            </a:r>
            <a:r>
              <a:rPr lang="en-US" dirty="0"/>
              <a:t> </a:t>
            </a:r>
            <a:r>
              <a:rPr lang="en-US" dirty="0" err="1"/>
              <a:t>bahosi</a:t>
            </a:r>
            <a:r>
              <a:rPr lang="ru-RU" dirty="0"/>
              <a:t> 4800 </a:t>
            </a:r>
            <a:r>
              <a:rPr lang="en-US" dirty="0"/>
              <a:t>so</a:t>
            </a:r>
            <a:r>
              <a:rPr lang="ru-RU" dirty="0"/>
              <a:t>‘</a:t>
            </a:r>
            <a:r>
              <a:rPr lang="en-US" dirty="0"/>
              <a:t>m</a:t>
            </a:r>
            <a:r>
              <a:rPr lang="ru-RU" dirty="0"/>
              <a:t>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 </a:t>
            </a:r>
            <a:r>
              <a:rPr lang="en-US" dirty="0" err="1"/>
              <a:t>tadbiq</a:t>
            </a:r>
            <a:r>
              <a:rPr lang="en-US" dirty="0"/>
              <a:t> </a:t>
            </a:r>
            <a:r>
              <a:rPr lang="en-US" dirty="0" err="1"/>
              <a:t>etilgandan</a:t>
            </a:r>
            <a:r>
              <a:rPr lang="en-US" dirty="0"/>
              <a:t> so</a:t>
            </a:r>
            <a:r>
              <a:rPr lang="ru-RU" dirty="0"/>
              <a:t>‘</a:t>
            </a:r>
            <a:r>
              <a:rPr lang="en-US" dirty="0" err="1"/>
              <a:t>ng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sifati</a:t>
            </a:r>
            <a:r>
              <a:rPr lang="en-US" dirty="0"/>
              <a:t> </a:t>
            </a:r>
            <a:r>
              <a:rPr lang="en-US" dirty="0" err="1"/>
              <a:t>yaxshilanib</a:t>
            </a:r>
            <a:r>
              <a:rPr lang="ru-RU" dirty="0"/>
              <a:t>, </a:t>
            </a:r>
            <a:r>
              <a:rPr lang="en-US" dirty="0" err="1"/>
              <a:t>navi</a:t>
            </a:r>
            <a:r>
              <a:rPr lang="en-US" dirty="0"/>
              <a:t> </a:t>
            </a:r>
            <a:r>
              <a:rPr lang="en-US" dirty="0" err="1"/>
              <a:t>oshdi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ru-RU" dirty="0"/>
              <a:t> 10 </a:t>
            </a:r>
            <a:r>
              <a:rPr lang="en-US" dirty="0"/>
              <a:t>m</a:t>
            </a:r>
            <a:r>
              <a:rPr lang="ru-RU" dirty="0"/>
              <a:t>.</a:t>
            </a:r>
            <a:r>
              <a:rPr lang="en-US" dirty="0" err="1"/>
              <a:t>ning</a:t>
            </a:r>
            <a:r>
              <a:rPr lang="en-US" dirty="0"/>
              <a:t> o</a:t>
            </a:r>
            <a:r>
              <a:rPr lang="ru-RU" dirty="0"/>
              <a:t>‘</a:t>
            </a:r>
            <a:r>
              <a:rPr lang="en-US" dirty="0" err="1"/>
              <a:t>rtacha</a:t>
            </a:r>
            <a:r>
              <a:rPr lang="en-US" dirty="0"/>
              <a:t> </a:t>
            </a:r>
            <a:r>
              <a:rPr lang="en-US" dirty="0" err="1"/>
              <a:t>ulgurji</a:t>
            </a:r>
            <a:r>
              <a:rPr lang="en-US" dirty="0"/>
              <a:t> </a:t>
            </a:r>
            <a:r>
              <a:rPr lang="en-US" dirty="0" err="1"/>
              <a:t>bahosi</a:t>
            </a:r>
            <a:r>
              <a:rPr lang="ru-RU" dirty="0"/>
              <a:t> 4500 </a:t>
            </a:r>
            <a:r>
              <a:rPr lang="en-US" dirty="0"/>
              <a:t>so</a:t>
            </a:r>
            <a:r>
              <a:rPr lang="ru-RU" dirty="0"/>
              <a:t>‘</a:t>
            </a:r>
            <a:r>
              <a:rPr lang="en-US" dirty="0" err="1"/>
              <a:t>mga</a:t>
            </a:r>
            <a:r>
              <a:rPr lang="en-US" dirty="0"/>
              <a:t> </a:t>
            </a:r>
            <a:r>
              <a:rPr lang="en-US" dirty="0" err="1"/>
              <a:t>kamaydi</a:t>
            </a:r>
            <a:r>
              <a:rPr lang="ru-RU" dirty="0"/>
              <a:t>. 10 </a:t>
            </a:r>
            <a:r>
              <a:rPr lang="en-US" dirty="0" err="1"/>
              <a:t>metr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qilingunga</a:t>
            </a:r>
            <a:r>
              <a:rPr lang="en-US" dirty="0"/>
              <a:t> </a:t>
            </a:r>
            <a:r>
              <a:rPr lang="en-US" dirty="0" err="1"/>
              <a:t>qadar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ru-RU" dirty="0"/>
              <a:t> 484780 </a:t>
            </a:r>
            <a:r>
              <a:rPr lang="en-US" dirty="0"/>
              <a:t>so</a:t>
            </a:r>
            <a:r>
              <a:rPr lang="ru-RU" dirty="0"/>
              <a:t>‘</a:t>
            </a:r>
            <a:r>
              <a:rPr lang="en-US" dirty="0" err="1"/>
              <a:t>mni</a:t>
            </a:r>
            <a:r>
              <a:rPr lang="ru-RU" dirty="0"/>
              <a:t>,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qilingandan</a:t>
            </a:r>
            <a:r>
              <a:rPr lang="en-US" dirty="0"/>
              <a:t> so</a:t>
            </a:r>
            <a:r>
              <a:rPr lang="ru-RU" dirty="0"/>
              <a:t>‘</a:t>
            </a:r>
            <a:r>
              <a:rPr lang="en-US" dirty="0" err="1"/>
              <a:t>ng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ru-RU" dirty="0"/>
              <a:t>, 455740 </a:t>
            </a:r>
            <a:r>
              <a:rPr lang="en-US" dirty="0"/>
              <a:t>so</a:t>
            </a:r>
            <a:r>
              <a:rPr lang="ru-RU" dirty="0"/>
              <a:t>‘</a:t>
            </a:r>
            <a:r>
              <a:rPr lang="en-US" dirty="0" err="1"/>
              <a:t>mni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ru-RU" dirty="0"/>
              <a:t>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tadbirlarni</a:t>
            </a:r>
            <a:r>
              <a:rPr lang="en-US" dirty="0"/>
              <a:t> </a:t>
            </a:r>
            <a:r>
              <a:rPr lang="en-US" dirty="0" err="1"/>
              <a:t>qo‘llagandan</a:t>
            </a:r>
            <a:r>
              <a:rPr lang="en-US" dirty="0"/>
              <a:t> </a:t>
            </a:r>
            <a:r>
              <a:rPr lang="en-US" dirty="0" err="1"/>
              <a:t>so‘ng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chiqariladigan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 30600 </a:t>
            </a:r>
            <a:r>
              <a:rPr lang="en-US" dirty="0" err="1"/>
              <a:t>metrga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ru-RU" dirty="0" err="1"/>
              <a:t>Yillik</a:t>
            </a:r>
            <a:r>
              <a:rPr lang="ru-RU" dirty="0"/>
              <a:t> </a:t>
            </a:r>
            <a:r>
              <a:rPr lang="ru-RU" dirty="0" err="1"/>
              <a:t>iqtisodiy</a:t>
            </a:r>
            <a:r>
              <a:rPr lang="ru-RU" dirty="0"/>
              <a:t> </a:t>
            </a:r>
            <a:r>
              <a:rPr lang="ru-RU" dirty="0" err="1"/>
              <a:t>samaradorligini</a:t>
            </a:r>
            <a:r>
              <a:rPr lang="ru-RU" dirty="0"/>
              <a:t> </a:t>
            </a:r>
            <a:r>
              <a:rPr lang="ru-RU" dirty="0" err="1"/>
              <a:t>aniqlang</a:t>
            </a:r>
            <a:r>
              <a:rPr lang="ru-RU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11226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13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18678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 smtClean="0"/>
              <a:t>2. </a:t>
            </a:r>
            <a:r>
              <a:rPr lang="ru-RU" dirty="0" err="1" smtClean="0"/>
              <a:t>Korxonadagi</a:t>
            </a:r>
            <a:r>
              <a:rPr lang="ru-RU" dirty="0" smtClean="0"/>
              <a:t> </a:t>
            </a:r>
            <a:r>
              <a:rPr lang="ru-RU" dirty="0" err="1" smtClean="0"/>
              <a:t>ishlaydigan</a:t>
            </a:r>
            <a:r>
              <a:rPr lang="ru-RU" dirty="0" smtClean="0"/>
              <a:t> </a:t>
            </a:r>
            <a:r>
              <a:rPr lang="ru-RU" dirty="0" err="1" smtClean="0"/>
              <a:t>bug</a:t>
            </a:r>
            <a:r>
              <a:rPr lang="ru-RU" dirty="0" smtClean="0"/>
              <a:t>‘ </a:t>
            </a:r>
            <a:r>
              <a:rPr lang="ru-RU" dirty="0" err="1" smtClean="0"/>
              <a:t>qozonlarini</a:t>
            </a:r>
            <a:r>
              <a:rPr lang="ru-RU" dirty="0" smtClean="0"/>
              <a:t> </a:t>
            </a:r>
            <a:r>
              <a:rPr lang="ru-RU" dirty="0" err="1" smtClean="0"/>
              <a:t>to‘la</a:t>
            </a:r>
            <a:r>
              <a:rPr lang="ru-RU" dirty="0" smtClean="0"/>
              <a:t> </a:t>
            </a:r>
            <a:r>
              <a:rPr lang="ru-RU" dirty="0" err="1" smtClean="0"/>
              <a:t>avtomatik</a:t>
            </a:r>
            <a:r>
              <a:rPr lang="ru-RU" dirty="0" smtClean="0"/>
              <a:t> </a:t>
            </a:r>
            <a:r>
              <a:rPr lang="ru-RU" dirty="0" err="1" smtClean="0"/>
              <a:t>boshqarish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apparat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joriy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 </a:t>
            </a:r>
            <a:r>
              <a:rPr lang="ru-RU" dirty="0" err="1" smtClean="0"/>
              <a:t>ko‘zda</a:t>
            </a:r>
            <a:r>
              <a:rPr lang="ru-RU" dirty="0" smtClean="0"/>
              <a:t> </a:t>
            </a:r>
            <a:r>
              <a:rPr lang="ru-RU" dirty="0" err="1" smtClean="0"/>
              <a:t>tutilgan</a:t>
            </a:r>
            <a:r>
              <a:rPr lang="ru-RU" dirty="0" smtClean="0"/>
              <a:t>. </a:t>
            </a:r>
            <a:r>
              <a:rPr lang="ru-RU" dirty="0" err="1" smtClean="0"/>
              <a:t>Avtomatlashtirishga</a:t>
            </a:r>
            <a:r>
              <a:rPr lang="ru-RU" dirty="0" smtClean="0"/>
              <a:t> </a:t>
            </a:r>
            <a:r>
              <a:rPr lang="ru-RU" dirty="0" err="1" smtClean="0"/>
              <a:t>kapital</a:t>
            </a:r>
            <a:r>
              <a:rPr lang="ru-RU" dirty="0" smtClean="0"/>
              <a:t> </a:t>
            </a:r>
            <a:r>
              <a:rPr lang="ru-RU" dirty="0" err="1" smtClean="0"/>
              <a:t>xarajatlar</a:t>
            </a:r>
            <a:r>
              <a:rPr lang="ru-RU" dirty="0" smtClean="0"/>
              <a:t> </a:t>
            </a:r>
            <a:r>
              <a:rPr lang="ru-RU" dirty="0" err="1" smtClean="0"/>
              <a:t>ilmiy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xarajatlari</a:t>
            </a:r>
            <a:r>
              <a:rPr lang="ru-RU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birga</a:t>
            </a:r>
            <a:r>
              <a:rPr lang="ru-RU" dirty="0" smtClean="0"/>
              <a:t> 3000 000 </a:t>
            </a:r>
            <a:r>
              <a:rPr lang="ru-RU" dirty="0" err="1" smtClean="0"/>
              <a:t>so‘mni</a:t>
            </a:r>
            <a:r>
              <a:rPr lang="ru-RU" dirty="0" smtClean="0"/>
              <a:t> </a:t>
            </a:r>
            <a:r>
              <a:rPr lang="ru-RU" dirty="0" err="1" smtClean="0"/>
              <a:t>tashkil</a:t>
            </a:r>
            <a:r>
              <a:rPr lang="ru-RU" dirty="0" smtClean="0"/>
              <a:t> </a:t>
            </a:r>
            <a:r>
              <a:rPr lang="ru-RU" dirty="0" err="1" smtClean="0"/>
              <a:t>qiladi</a:t>
            </a:r>
            <a:r>
              <a:rPr lang="ru-RU" dirty="0" smtClean="0"/>
              <a:t>; </a:t>
            </a:r>
            <a:r>
              <a:rPr lang="ru-RU" dirty="0" err="1" smtClean="0"/>
              <a:t>apparatni</a:t>
            </a:r>
            <a:r>
              <a:rPr lang="ru-RU" dirty="0" smtClean="0"/>
              <a:t> </a:t>
            </a:r>
            <a:r>
              <a:rPr lang="ru-RU" dirty="0" err="1" smtClean="0"/>
              <a:t>amortizatsiya</a:t>
            </a:r>
            <a:r>
              <a:rPr lang="ru-RU" dirty="0" smtClean="0"/>
              <a:t> </a:t>
            </a:r>
            <a:r>
              <a:rPr lang="ru-RU" dirty="0" err="1" smtClean="0"/>
              <a:t>me’yori</a:t>
            </a:r>
            <a:r>
              <a:rPr lang="ru-RU" dirty="0" smtClean="0"/>
              <a:t> 9,6 % </a:t>
            </a:r>
            <a:r>
              <a:rPr lang="ru-RU" dirty="0" err="1" smtClean="0"/>
              <a:t>avtomatik</a:t>
            </a:r>
            <a:r>
              <a:rPr lang="ru-RU" dirty="0" smtClean="0"/>
              <a:t> </a:t>
            </a:r>
            <a:r>
              <a:rPr lang="ru-RU" dirty="0" err="1" smtClean="0"/>
              <a:t>par</a:t>
            </a:r>
            <a:r>
              <a:rPr lang="ru-RU" dirty="0" smtClean="0"/>
              <a:t> </a:t>
            </a:r>
            <a:r>
              <a:rPr lang="ru-RU" dirty="0" err="1" smtClean="0"/>
              <a:t>qozonining</a:t>
            </a:r>
            <a:r>
              <a:rPr lang="ru-RU" dirty="0" smtClean="0"/>
              <a:t> F.I.K. (</a:t>
            </a:r>
            <a:r>
              <a:rPr lang="ru-RU" dirty="0" err="1" smtClean="0"/>
              <a:t>foydalanish</a:t>
            </a:r>
            <a:r>
              <a:rPr lang="ru-RU" dirty="0" smtClean="0"/>
              <a:t> </a:t>
            </a:r>
            <a:r>
              <a:rPr lang="ru-RU" dirty="0" err="1" smtClean="0"/>
              <a:t>koeffitsienti</a:t>
            </a:r>
            <a:r>
              <a:rPr lang="ru-RU" dirty="0" smtClean="0"/>
              <a:t>) 1.2 %</a:t>
            </a:r>
            <a:r>
              <a:rPr lang="ru-RU" dirty="0" err="1" smtClean="0"/>
              <a:t>ga</a:t>
            </a:r>
            <a:r>
              <a:rPr lang="ru-RU" dirty="0" smtClean="0"/>
              <a:t> </a:t>
            </a:r>
            <a:r>
              <a:rPr lang="ru-RU" dirty="0" err="1" smtClean="0"/>
              <a:t>oshiradi</a:t>
            </a:r>
            <a:r>
              <a:rPr lang="ru-RU" dirty="0" smtClean="0"/>
              <a:t> (0,8 </a:t>
            </a:r>
            <a:r>
              <a:rPr lang="ru-RU" dirty="0" err="1" smtClean="0"/>
              <a:t>dan</a:t>
            </a:r>
            <a:r>
              <a:rPr lang="ru-RU" dirty="0" smtClean="0"/>
              <a:t> 0,812 </a:t>
            </a:r>
            <a:r>
              <a:rPr lang="ru-RU" dirty="0" err="1" smtClean="0"/>
              <a:t>gacha</a:t>
            </a:r>
            <a:r>
              <a:rPr lang="ru-RU" dirty="0" smtClean="0"/>
              <a:t>). </a:t>
            </a:r>
            <a:r>
              <a:rPr lang="ru-RU" dirty="0" err="1" smtClean="0"/>
              <a:t>Apparatsiz</a:t>
            </a:r>
            <a:r>
              <a:rPr lang="ru-RU" dirty="0" smtClean="0"/>
              <a:t> </a:t>
            </a:r>
            <a:r>
              <a:rPr lang="ru-RU" dirty="0" err="1" smtClean="0"/>
              <a:t>bug</a:t>
            </a:r>
            <a:r>
              <a:rPr lang="ru-RU" dirty="0" smtClean="0"/>
              <a:t>‘ </a:t>
            </a:r>
            <a:r>
              <a:rPr lang="ru-RU" dirty="0" err="1" smtClean="0"/>
              <a:t>qozon</a:t>
            </a:r>
            <a:r>
              <a:rPr lang="ru-RU" dirty="0" smtClean="0"/>
              <a:t> </a:t>
            </a:r>
            <a:r>
              <a:rPr lang="ru-RU" dirty="0" err="1" smtClean="0"/>
              <a:t>uchun</a:t>
            </a:r>
            <a:r>
              <a:rPr lang="ru-RU" dirty="0" smtClean="0"/>
              <a:t> </a:t>
            </a:r>
            <a:r>
              <a:rPr lang="ru-RU" dirty="0" err="1" smtClean="0"/>
              <a:t>yillik</a:t>
            </a:r>
            <a:r>
              <a:rPr lang="ru-RU" dirty="0" smtClean="0"/>
              <a:t> </a:t>
            </a:r>
            <a:r>
              <a:rPr lang="ru-RU" dirty="0" err="1" smtClean="0"/>
              <a:t>ko‘mir</a:t>
            </a:r>
            <a:r>
              <a:rPr lang="ru-RU" dirty="0" smtClean="0"/>
              <a:t> </a:t>
            </a:r>
            <a:r>
              <a:rPr lang="ru-RU" dirty="0" err="1" smtClean="0"/>
              <a:t>sarfi</a:t>
            </a:r>
            <a:r>
              <a:rPr lang="ru-RU" dirty="0" smtClean="0"/>
              <a:t> 20000 </a:t>
            </a:r>
            <a:r>
              <a:rPr lang="ru-RU" dirty="0" err="1" smtClean="0"/>
              <a:t>tonna</a:t>
            </a:r>
            <a:r>
              <a:rPr lang="ru-RU" dirty="0" smtClean="0"/>
              <a:t>. 1 </a:t>
            </a:r>
            <a:r>
              <a:rPr lang="ru-RU" dirty="0" err="1" smtClean="0"/>
              <a:t>tonna</a:t>
            </a:r>
            <a:r>
              <a:rPr lang="ru-RU" dirty="0" smtClean="0"/>
              <a:t> </a:t>
            </a:r>
            <a:r>
              <a:rPr lang="ru-RU" dirty="0" err="1" smtClean="0"/>
              <a:t>ko‘mir</a:t>
            </a:r>
            <a:r>
              <a:rPr lang="ru-RU" dirty="0" smtClean="0"/>
              <a:t> </a:t>
            </a:r>
            <a:r>
              <a:rPr lang="ru-RU" dirty="0" err="1" smtClean="0"/>
              <a:t>bahosi</a:t>
            </a:r>
            <a:r>
              <a:rPr lang="ru-RU" dirty="0" smtClean="0"/>
              <a:t> 50000 </a:t>
            </a:r>
            <a:r>
              <a:rPr lang="ru-RU" dirty="0" err="1" smtClean="0"/>
              <a:t>so‘m</a:t>
            </a:r>
            <a:r>
              <a:rPr lang="ru-RU" dirty="0" smtClean="0"/>
              <a:t>; </a:t>
            </a:r>
            <a:r>
              <a:rPr lang="ru-RU" dirty="0" err="1" smtClean="0"/>
              <a:t>bug</a:t>
            </a:r>
            <a:r>
              <a:rPr lang="ru-RU" dirty="0" smtClean="0"/>
              <a:t>‘ </a:t>
            </a:r>
            <a:r>
              <a:rPr lang="ru-RU" dirty="0" err="1" smtClean="0"/>
              <a:t>qozoni</a:t>
            </a:r>
            <a:r>
              <a:rPr lang="ru-RU" dirty="0" smtClean="0"/>
              <a:t> </a:t>
            </a:r>
            <a:r>
              <a:rPr lang="ru-RU" dirty="0" err="1" smtClean="0"/>
              <a:t>ishlash</a:t>
            </a:r>
            <a:r>
              <a:rPr lang="ru-RU" dirty="0" smtClean="0"/>
              <a:t> </a:t>
            </a:r>
            <a:r>
              <a:rPr lang="ru-RU" dirty="0" err="1" smtClean="0"/>
              <a:t>davrida</a:t>
            </a:r>
            <a:r>
              <a:rPr lang="ru-RU" dirty="0" smtClean="0"/>
              <a:t> </a:t>
            </a:r>
            <a:r>
              <a:rPr lang="ru-RU" dirty="0" err="1" smtClean="0"/>
              <a:t>apparatning</a:t>
            </a:r>
            <a:r>
              <a:rPr lang="ru-RU" dirty="0" smtClean="0"/>
              <a:t> </a:t>
            </a:r>
            <a:r>
              <a:rPr lang="ru-RU" dirty="0" err="1" smtClean="0"/>
              <a:t>bekor</a:t>
            </a:r>
            <a:r>
              <a:rPr lang="ru-RU" dirty="0" smtClean="0"/>
              <a:t> </a:t>
            </a:r>
            <a:r>
              <a:rPr lang="ru-RU" dirty="0" err="1" smtClean="0"/>
              <a:t>turib</a:t>
            </a:r>
            <a:r>
              <a:rPr lang="ru-RU" dirty="0" smtClean="0"/>
              <a:t> </a:t>
            </a:r>
            <a:r>
              <a:rPr lang="ru-RU" dirty="0" err="1" smtClean="0"/>
              <a:t>qolish</a:t>
            </a:r>
            <a:r>
              <a:rPr lang="ru-RU" dirty="0" smtClean="0"/>
              <a:t> </a:t>
            </a:r>
            <a:r>
              <a:rPr lang="ru-RU" dirty="0" err="1" smtClean="0"/>
              <a:t>koeffitsienti</a:t>
            </a:r>
            <a:r>
              <a:rPr lang="ru-RU" dirty="0" smtClean="0"/>
              <a:t> 0.8; </a:t>
            </a:r>
            <a:r>
              <a:rPr lang="ru-RU" dirty="0" err="1" smtClean="0"/>
              <a:t>Avtomatga</a:t>
            </a:r>
            <a:r>
              <a:rPr lang="ru-RU" dirty="0" smtClean="0"/>
              <a:t> </a:t>
            </a:r>
            <a:r>
              <a:rPr lang="ru-RU" dirty="0" err="1" smtClean="0"/>
              <a:t>qo‘shimcha</a:t>
            </a:r>
            <a:r>
              <a:rPr lang="ru-RU" dirty="0" smtClean="0"/>
              <a:t> </a:t>
            </a:r>
            <a:r>
              <a:rPr lang="ru-RU" dirty="0" err="1" smtClean="0"/>
              <a:t>energiya</a:t>
            </a:r>
            <a:r>
              <a:rPr lang="ru-RU" dirty="0" smtClean="0"/>
              <a:t> </a:t>
            </a:r>
            <a:r>
              <a:rPr lang="ru-RU" dirty="0" err="1" smtClean="0"/>
              <a:t>sarfi</a:t>
            </a:r>
            <a:r>
              <a:rPr lang="ru-RU" dirty="0" smtClean="0"/>
              <a:t> </a:t>
            </a:r>
            <a:r>
              <a:rPr lang="ru-RU" dirty="0" err="1" smtClean="0"/>
              <a:t>yiliga</a:t>
            </a:r>
            <a:r>
              <a:rPr lang="ru-RU" dirty="0" smtClean="0"/>
              <a:t> 30000 </a:t>
            </a:r>
            <a:r>
              <a:rPr lang="ru-RU" dirty="0" err="1" smtClean="0"/>
              <a:t>kilovatt</a:t>
            </a:r>
            <a:r>
              <a:rPr lang="ru-RU" dirty="0" smtClean="0"/>
              <a:t>/</a:t>
            </a:r>
            <a:r>
              <a:rPr lang="ru-RU" dirty="0" err="1" smtClean="0"/>
              <a:t>soat</a:t>
            </a:r>
            <a:r>
              <a:rPr lang="ru-RU" dirty="0" smtClean="0"/>
              <a:t>; </a:t>
            </a:r>
            <a:r>
              <a:rPr lang="ru-RU" dirty="0" err="1" smtClean="0"/>
              <a:t>narxi</a:t>
            </a:r>
            <a:r>
              <a:rPr lang="ru-RU" dirty="0" smtClean="0"/>
              <a:t> 9.8 </a:t>
            </a:r>
            <a:r>
              <a:rPr lang="ru-RU" dirty="0" err="1" smtClean="0"/>
              <a:t>so‘m</a:t>
            </a:r>
            <a:r>
              <a:rPr lang="ru-RU" dirty="0" smtClean="0"/>
              <a:t>/</a:t>
            </a:r>
            <a:r>
              <a:rPr lang="ru-RU" dirty="0" err="1" smtClean="0"/>
              <a:t>soat</a:t>
            </a:r>
            <a:r>
              <a:rPr lang="ru-RU" dirty="0" smtClean="0"/>
              <a:t>. </a:t>
            </a:r>
            <a:r>
              <a:rPr lang="ru-RU" dirty="0" err="1" smtClean="0"/>
              <a:t>Bug</a:t>
            </a:r>
            <a:r>
              <a:rPr lang="ru-RU" dirty="0" smtClean="0"/>
              <a:t>‘ </a:t>
            </a:r>
            <a:r>
              <a:rPr lang="ru-RU" dirty="0" err="1" smtClean="0"/>
              <a:t>qozoniga</a:t>
            </a:r>
            <a:r>
              <a:rPr lang="ru-RU" dirty="0" smtClean="0"/>
              <a:t> </a:t>
            </a:r>
            <a:r>
              <a:rPr lang="ru-RU" dirty="0" err="1" smtClean="0"/>
              <a:t>xizmat</a:t>
            </a:r>
            <a:r>
              <a:rPr lang="ru-RU" dirty="0" smtClean="0"/>
              <a:t> </a:t>
            </a:r>
            <a:r>
              <a:rPr lang="ru-RU" dirty="0" err="1" smtClean="0"/>
              <a:t>ko‘rsatish</a:t>
            </a:r>
            <a:r>
              <a:rPr lang="ru-RU" dirty="0" smtClean="0"/>
              <a:t> </a:t>
            </a:r>
            <a:r>
              <a:rPr lang="ru-RU" dirty="0" err="1" smtClean="0"/>
              <a:t>xarajatlari</a:t>
            </a:r>
            <a:r>
              <a:rPr lang="ru-RU" dirty="0" smtClean="0"/>
              <a:t> </a:t>
            </a:r>
            <a:r>
              <a:rPr lang="ru-RU" dirty="0" err="1" smtClean="0"/>
              <a:t>o‘zgarmagan</a:t>
            </a:r>
            <a:r>
              <a:rPr lang="ru-RU" dirty="0" smtClean="0"/>
              <a:t>. </a:t>
            </a:r>
            <a:r>
              <a:rPr lang="ru-RU" dirty="0" err="1" smtClean="0"/>
              <a:t>Apparatlarni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qo‘llashdan</a:t>
            </a:r>
            <a:r>
              <a:rPr lang="ru-RU" dirty="0" smtClean="0"/>
              <a:t> </a:t>
            </a:r>
            <a:r>
              <a:rPr lang="ru-RU" dirty="0" err="1" smtClean="0"/>
              <a:t>olinadigan</a:t>
            </a:r>
            <a:r>
              <a:rPr lang="ru-RU" dirty="0" smtClean="0"/>
              <a:t> </a:t>
            </a:r>
            <a:r>
              <a:rPr lang="ru-RU" dirty="0" err="1" smtClean="0"/>
              <a:t>iqtisodiy</a:t>
            </a:r>
            <a:r>
              <a:rPr lang="ru-RU" dirty="0" smtClean="0"/>
              <a:t> </a:t>
            </a:r>
            <a:r>
              <a:rPr lang="ru-RU" dirty="0" err="1" smtClean="0"/>
              <a:t>samaradorlik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xarajatlarni</a:t>
            </a:r>
            <a:r>
              <a:rPr lang="ru-RU" dirty="0" smtClean="0"/>
              <a:t> </a:t>
            </a:r>
            <a:r>
              <a:rPr lang="ru-RU" dirty="0" err="1" smtClean="0"/>
              <a:t>qoplash</a:t>
            </a:r>
            <a:r>
              <a:rPr lang="ru-RU" dirty="0" smtClean="0"/>
              <a:t> </a:t>
            </a:r>
            <a:r>
              <a:rPr lang="ru-RU" dirty="0" err="1" smtClean="0"/>
              <a:t>muddatini</a:t>
            </a:r>
            <a:r>
              <a:rPr lang="ru-RU" dirty="0" smtClean="0"/>
              <a:t> </a:t>
            </a:r>
            <a:r>
              <a:rPr lang="ru-RU" dirty="0" err="1" smtClean="0"/>
              <a:t>aniqlang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B. </a:t>
            </a:r>
            <a:r>
              <a:rPr lang="ru-RU" dirty="0" err="1" smtClean="0"/>
              <a:t>Amaliy</a:t>
            </a:r>
            <a:r>
              <a:rPr lang="ru-RU" dirty="0" smtClean="0"/>
              <a:t> </a:t>
            </a:r>
            <a:r>
              <a:rPr lang="ru-RU" dirty="0" err="1" smtClean="0"/>
              <a:t>ish</a:t>
            </a:r>
            <a:r>
              <a:rPr lang="ru-RU" dirty="0" smtClean="0"/>
              <a:t> </a:t>
            </a:r>
            <a:r>
              <a:rPr lang="ru-RU" dirty="0" err="1" smtClean="0"/>
              <a:t>o‘yini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Yangi</a:t>
            </a:r>
            <a:r>
              <a:rPr lang="ru-RU" dirty="0" smtClean="0"/>
              <a:t> </a:t>
            </a:r>
            <a:r>
              <a:rPr lang="ru-RU" dirty="0" err="1" smtClean="0"/>
              <a:t>texnikani</a:t>
            </a:r>
            <a:r>
              <a:rPr lang="ru-RU" dirty="0" smtClean="0"/>
              <a:t> </a:t>
            </a:r>
            <a:r>
              <a:rPr lang="ru-RU" dirty="0" err="1" smtClean="0"/>
              <a:t>yaratish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qo‘llashning</a:t>
            </a:r>
            <a:r>
              <a:rPr lang="ru-RU" dirty="0" smtClean="0"/>
              <a:t> </a:t>
            </a:r>
            <a:r>
              <a:rPr lang="ru-RU" dirty="0" err="1" smtClean="0"/>
              <a:t>iqtisodiy</a:t>
            </a:r>
            <a:r>
              <a:rPr lang="ru-RU" dirty="0" smtClean="0"/>
              <a:t> </a:t>
            </a:r>
            <a:r>
              <a:rPr lang="ru-RU" dirty="0" err="1" smtClean="0"/>
              <a:t>samaradorligi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/>
              <a:t>O‘yin</a:t>
            </a:r>
            <a:r>
              <a:rPr lang="ru-RU" b="1" dirty="0" smtClean="0"/>
              <a:t> </a:t>
            </a:r>
            <a:r>
              <a:rPr lang="ru-RU" b="1" dirty="0" err="1" smtClean="0"/>
              <a:t>maqsadi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Yangi</a:t>
            </a:r>
            <a:r>
              <a:rPr lang="ru-RU" dirty="0" smtClean="0"/>
              <a:t> </a:t>
            </a:r>
            <a:r>
              <a:rPr lang="ru-RU" dirty="0" err="1" smtClean="0"/>
              <a:t>texnika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texnologiyani</a:t>
            </a:r>
            <a:r>
              <a:rPr lang="ru-RU" dirty="0" smtClean="0"/>
              <a:t> </a:t>
            </a:r>
            <a:r>
              <a:rPr lang="ru-RU" dirty="0" err="1" smtClean="0"/>
              <a:t>yaratish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chiqarishga</a:t>
            </a:r>
            <a:r>
              <a:rPr lang="ru-RU" dirty="0" smtClean="0"/>
              <a:t> </a:t>
            </a:r>
            <a:r>
              <a:rPr lang="ru-RU" dirty="0" err="1" smtClean="0"/>
              <a:t>qo‘llashga</a:t>
            </a:r>
            <a:r>
              <a:rPr lang="ru-RU" dirty="0" smtClean="0"/>
              <a:t> </a:t>
            </a:r>
            <a:r>
              <a:rPr lang="ru-RU" dirty="0" err="1" smtClean="0"/>
              <a:t>doir</a:t>
            </a:r>
            <a:r>
              <a:rPr lang="ru-RU" dirty="0" smtClean="0"/>
              <a:t> </a:t>
            </a:r>
            <a:r>
              <a:rPr lang="ru-RU" dirty="0" err="1" smtClean="0"/>
              <a:t>nazariy</a:t>
            </a:r>
            <a:r>
              <a:rPr lang="ru-RU" dirty="0" smtClean="0"/>
              <a:t> </a:t>
            </a:r>
            <a:r>
              <a:rPr lang="ru-RU" dirty="0" err="1" smtClean="0"/>
              <a:t>bilimlarini</a:t>
            </a:r>
            <a:r>
              <a:rPr lang="ru-RU" dirty="0" smtClean="0"/>
              <a:t> </a:t>
            </a:r>
            <a:r>
              <a:rPr lang="ru-RU" dirty="0" err="1" smtClean="0"/>
              <a:t>mustahkamlash</a:t>
            </a:r>
            <a:r>
              <a:rPr lang="ru-RU" dirty="0" smtClean="0"/>
              <a:t>, </a:t>
            </a:r>
            <a:r>
              <a:rPr lang="ru-RU" dirty="0" err="1" smtClean="0"/>
              <a:t>yangi</a:t>
            </a:r>
            <a:r>
              <a:rPr lang="ru-RU" dirty="0" smtClean="0"/>
              <a:t> </a:t>
            </a:r>
            <a:r>
              <a:rPr lang="ru-RU" dirty="0" err="1" smtClean="0"/>
              <a:t>texnika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texnologiyani</a:t>
            </a:r>
            <a:r>
              <a:rPr lang="ru-RU" dirty="0" smtClean="0"/>
              <a:t> </a:t>
            </a:r>
            <a:r>
              <a:rPr lang="ru-RU" dirty="0" err="1" smtClean="0"/>
              <a:t>yaratish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ru-RU" dirty="0" smtClean="0"/>
              <a:t>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 smtClean="0"/>
              <a:t>chiqarishda</a:t>
            </a:r>
            <a:r>
              <a:rPr lang="ru-RU" dirty="0" smtClean="0"/>
              <a:t> </a:t>
            </a:r>
            <a:r>
              <a:rPr lang="ru-RU" dirty="0" err="1" smtClean="0"/>
              <a:t>qo‘llashning</a:t>
            </a:r>
            <a:r>
              <a:rPr lang="ru-RU" dirty="0" smtClean="0"/>
              <a:t> </a:t>
            </a:r>
            <a:r>
              <a:rPr lang="ru-RU" dirty="0" err="1" smtClean="0"/>
              <a:t>iqtisodiy</a:t>
            </a:r>
            <a:r>
              <a:rPr lang="ru-RU" dirty="0" smtClean="0"/>
              <a:t> </a:t>
            </a:r>
            <a:r>
              <a:rPr lang="ru-RU" dirty="0" err="1" smtClean="0"/>
              <a:t>samaradorligini</a:t>
            </a:r>
            <a:r>
              <a:rPr lang="ru-RU" dirty="0" smtClean="0"/>
              <a:t> </a:t>
            </a:r>
            <a:r>
              <a:rPr lang="ru-RU" dirty="0" err="1" smtClean="0"/>
              <a:t>hisoblash</a:t>
            </a:r>
            <a:r>
              <a:rPr lang="ru-RU" dirty="0" smtClean="0"/>
              <a:t> </a:t>
            </a:r>
            <a:r>
              <a:rPr lang="ru-RU" dirty="0" err="1" smtClean="0"/>
              <a:t>kabilar</a:t>
            </a:r>
            <a:r>
              <a:rPr lang="ru-RU" dirty="0" smtClean="0"/>
              <a:t> </a:t>
            </a:r>
            <a:r>
              <a:rPr lang="ru-RU" dirty="0" err="1" smtClean="0"/>
              <a:t>bo‘yicha</a:t>
            </a:r>
            <a:r>
              <a:rPr lang="ru-RU" dirty="0" smtClean="0"/>
              <a:t> </a:t>
            </a:r>
            <a:r>
              <a:rPr lang="ru-RU" dirty="0" err="1" smtClean="0"/>
              <a:t>amaliy</a:t>
            </a:r>
            <a:r>
              <a:rPr lang="ru-RU" dirty="0" smtClean="0"/>
              <a:t> </a:t>
            </a:r>
            <a:r>
              <a:rPr lang="ru-RU" dirty="0" err="1" smtClean="0"/>
              <a:t>ko‘nikma</a:t>
            </a:r>
            <a:r>
              <a:rPr lang="ru-RU" dirty="0" smtClean="0"/>
              <a:t> </a:t>
            </a:r>
            <a:r>
              <a:rPr lang="ru-RU" dirty="0" err="1" smtClean="0"/>
              <a:t>hosil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b="1" dirty="0" err="1" smtClean="0"/>
              <a:t>O‘yin</a:t>
            </a:r>
            <a:r>
              <a:rPr lang="ru-RU" b="1" dirty="0" smtClean="0"/>
              <a:t> </a:t>
            </a:r>
            <a:r>
              <a:rPr lang="ru-RU" b="1" dirty="0" err="1" smtClean="0"/>
              <a:t>qatnashchilari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1. </a:t>
            </a:r>
            <a:r>
              <a:rPr lang="ru-RU" dirty="0" err="1" smtClean="0"/>
              <a:t>Mazkur</a:t>
            </a:r>
            <a:r>
              <a:rPr lang="ru-RU" dirty="0" smtClean="0"/>
              <a:t> </a:t>
            </a:r>
            <a:r>
              <a:rPr lang="ru-RU" dirty="0" err="1"/>
              <a:t>mavzu</a:t>
            </a:r>
            <a:r>
              <a:rPr lang="ru-RU" dirty="0"/>
              <a:t> </a:t>
            </a:r>
            <a:r>
              <a:rPr lang="ru-RU" dirty="0" err="1"/>
              <a:t>bo‘yicha</a:t>
            </a:r>
            <a:r>
              <a:rPr lang="ru-RU" dirty="0"/>
              <a:t> </a:t>
            </a:r>
            <a:r>
              <a:rPr lang="ru-RU" dirty="0" err="1"/>
              <a:t>tavsiya</a:t>
            </a:r>
            <a:r>
              <a:rPr lang="ru-RU" dirty="0"/>
              <a:t> </a:t>
            </a:r>
            <a:r>
              <a:rPr lang="ru-RU" dirty="0" err="1"/>
              <a:t>etilgan</a:t>
            </a:r>
            <a:r>
              <a:rPr lang="ru-RU" dirty="0"/>
              <a:t> </a:t>
            </a:r>
            <a:r>
              <a:rPr lang="ru-RU" dirty="0" err="1"/>
              <a:t>adabiyotlarni</a:t>
            </a:r>
            <a:r>
              <a:rPr lang="ru-RU" dirty="0"/>
              <a:t> </a:t>
            </a:r>
            <a:r>
              <a:rPr lang="ru-RU" dirty="0" err="1"/>
              <a:t>o‘rganib</a:t>
            </a:r>
            <a:r>
              <a:rPr lang="ru-RU" dirty="0"/>
              <a:t> </a:t>
            </a:r>
            <a:r>
              <a:rPr lang="ru-RU" dirty="0" err="1"/>
              <a:t>chiqadi</a:t>
            </a:r>
            <a:r>
              <a:rPr lang="ru-RU" dirty="0"/>
              <a:t>;</a:t>
            </a:r>
          </a:p>
          <a:p>
            <a:pPr lvl="0"/>
            <a:r>
              <a:rPr lang="en-US" dirty="0" smtClean="0"/>
              <a:t>2. </a:t>
            </a:r>
            <a:r>
              <a:rPr lang="ru-RU" dirty="0" err="1" smtClean="0"/>
              <a:t>Mavzu</a:t>
            </a:r>
            <a:r>
              <a:rPr lang="ru-RU" dirty="0" smtClean="0"/>
              <a:t> </a:t>
            </a:r>
            <a:r>
              <a:rPr lang="ru-RU" dirty="0" err="1"/>
              <a:t>bo‘yicha</a:t>
            </a:r>
            <a:r>
              <a:rPr lang="ru-RU" dirty="0"/>
              <a:t> </a:t>
            </a:r>
            <a:r>
              <a:rPr lang="ru-RU" dirty="0" err="1"/>
              <a:t>kerakli</a:t>
            </a:r>
            <a:r>
              <a:rPr lang="ru-RU" dirty="0"/>
              <a:t> </a:t>
            </a:r>
            <a:r>
              <a:rPr lang="ru-RU" dirty="0" err="1"/>
              <a:t>ma’lumotlar</a:t>
            </a:r>
            <a:r>
              <a:rPr lang="ru-RU" dirty="0"/>
              <a:t> </a:t>
            </a:r>
            <a:r>
              <a:rPr lang="ru-RU" dirty="0" err="1"/>
              <a:t>ro‘yxatini</a:t>
            </a:r>
            <a:r>
              <a:rPr lang="ru-RU" dirty="0"/>
              <a:t> </a:t>
            </a:r>
            <a:r>
              <a:rPr lang="ru-RU" dirty="0" err="1"/>
              <a:t>tuzadi</a:t>
            </a:r>
            <a:r>
              <a:rPr lang="ru-RU" dirty="0"/>
              <a:t>, </a:t>
            </a:r>
            <a:r>
              <a:rPr lang="ru-RU" dirty="0" err="1"/>
              <a:t>ularni</a:t>
            </a:r>
            <a:r>
              <a:rPr lang="ru-RU" dirty="0"/>
              <a:t> </a:t>
            </a:r>
            <a:r>
              <a:rPr lang="ru-RU" dirty="0" err="1"/>
              <a:t>olish</a:t>
            </a:r>
            <a:r>
              <a:rPr lang="ru-RU" dirty="0"/>
              <a:t> </a:t>
            </a:r>
            <a:r>
              <a:rPr lang="ru-RU" dirty="0" err="1"/>
              <a:t>manbalarini</a:t>
            </a:r>
            <a:r>
              <a:rPr lang="ru-RU" dirty="0"/>
              <a:t> </a:t>
            </a:r>
            <a:r>
              <a:rPr lang="ru-RU" dirty="0" err="1"/>
              <a:t>aniqlaydi</a:t>
            </a:r>
            <a:r>
              <a:rPr lang="ru-RU" dirty="0"/>
              <a:t>, </a:t>
            </a:r>
            <a:r>
              <a:rPr lang="ru-RU" dirty="0" err="1"/>
              <a:t>to‘playdi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tahlil</a:t>
            </a:r>
            <a:r>
              <a:rPr lang="ru-RU" dirty="0"/>
              <a:t> </a:t>
            </a:r>
            <a:r>
              <a:rPr lang="ru-RU" dirty="0" err="1"/>
              <a:t>qiladi</a:t>
            </a:r>
            <a:r>
              <a:rPr lang="ru-RU" dirty="0"/>
              <a:t>.</a:t>
            </a:r>
          </a:p>
          <a:p>
            <a:pPr lvl="0"/>
            <a:r>
              <a:rPr lang="en-US" dirty="0" smtClean="0"/>
              <a:t>3. </a:t>
            </a:r>
            <a:r>
              <a:rPr lang="ru-RU" dirty="0" err="1" smtClean="0"/>
              <a:t>Ishlab</a:t>
            </a:r>
            <a:r>
              <a:rPr lang="ru-RU" dirty="0" smtClean="0"/>
              <a:t> </a:t>
            </a:r>
            <a:r>
              <a:rPr lang="ru-RU" dirty="0" err="1"/>
              <a:t>chiqarishning</a:t>
            </a:r>
            <a:r>
              <a:rPr lang="ru-RU" dirty="0"/>
              <a:t> </a:t>
            </a:r>
            <a:r>
              <a:rPr lang="ru-RU" dirty="0" err="1"/>
              <a:t>konstruktiv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texnologik</a:t>
            </a:r>
            <a:r>
              <a:rPr lang="ru-RU" dirty="0"/>
              <a:t> </a:t>
            </a:r>
            <a:r>
              <a:rPr lang="ru-RU" dirty="0" err="1"/>
              <a:t>tayyorlash</a:t>
            </a:r>
            <a:r>
              <a:rPr lang="ru-RU" dirty="0"/>
              <a:t> </a:t>
            </a:r>
            <a:r>
              <a:rPr lang="ru-RU" dirty="0" err="1"/>
              <a:t>jarayonida</a:t>
            </a:r>
            <a:r>
              <a:rPr lang="ru-RU" dirty="0"/>
              <a:t> </a:t>
            </a:r>
            <a:r>
              <a:rPr lang="ru-RU" dirty="0" err="1"/>
              <a:t>amalga</a:t>
            </a:r>
            <a:r>
              <a:rPr lang="ru-RU" dirty="0"/>
              <a:t> </a:t>
            </a:r>
            <a:r>
              <a:rPr lang="ru-RU" dirty="0" err="1"/>
              <a:t>oshiriladigan</a:t>
            </a:r>
            <a:r>
              <a:rPr lang="ru-RU" dirty="0"/>
              <a:t> </a:t>
            </a:r>
            <a:r>
              <a:rPr lang="ru-RU" dirty="0" err="1"/>
              <a:t>ishlar</a:t>
            </a:r>
            <a:r>
              <a:rPr lang="ru-RU" dirty="0"/>
              <a:t> </a:t>
            </a:r>
            <a:r>
              <a:rPr lang="ru-RU" dirty="0" err="1"/>
              <a:t>tartibini</a:t>
            </a:r>
            <a:r>
              <a:rPr lang="ru-RU" dirty="0"/>
              <a:t> </a:t>
            </a:r>
            <a:r>
              <a:rPr lang="ru-RU" dirty="0" err="1"/>
              <a:t>tuzadi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0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14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15433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 smtClean="0"/>
              <a:t>4. </a:t>
            </a:r>
            <a:r>
              <a:rPr lang="ru-RU" dirty="0" err="1" smtClean="0"/>
              <a:t>Yangi</a:t>
            </a:r>
            <a:r>
              <a:rPr lang="ru-RU" dirty="0" smtClean="0"/>
              <a:t> </a:t>
            </a:r>
            <a:r>
              <a:rPr lang="ru-RU" dirty="0" err="1"/>
              <a:t>texnikani</a:t>
            </a:r>
            <a:r>
              <a:rPr lang="ru-RU" dirty="0"/>
              <a:t> </a:t>
            </a:r>
            <a:r>
              <a:rPr lang="ru-RU" dirty="0" err="1"/>
              <a:t>yaratishga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ularni</a:t>
            </a:r>
            <a:r>
              <a:rPr lang="ru-RU" dirty="0"/>
              <a:t> </a:t>
            </a:r>
            <a:r>
              <a:rPr lang="ru-RU" dirty="0" err="1"/>
              <a:t>qo‘llashga</a:t>
            </a:r>
            <a:r>
              <a:rPr lang="ru-RU" dirty="0"/>
              <a:t> </a:t>
            </a:r>
            <a:r>
              <a:rPr lang="ru-RU" dirty="0" err="1"/>
              <a:t>qilinadigan</a:t>
            </a:r>
            <a:r>
              <a:rPr lang="ru-RU" dirty="0"/>
              <a:t> </a:t>
            </a:r>
            <a:r>
              <a:rPr lang="ru-RU" dirty="0" err="1"/>
              <a:t>sarf</a:t>
            </a:r>
            <a:r>
              <a:rPr lang="ru-RU" dirty="0"/>
              <a:t> - </a:t>
            </a:r>
            <a:r>
              <a:rPr lang="ru-RU" dirty="0" err="1"/>
              <a:t>xarajatlarni</a:t>
            </a:r>
            <a:r>
              <a:rPr lang="ru-RU" dirty="0"/>
              <a:t> </a:t>
            </a:r>
            <a:r>
              <a:rPr lang="ru-RU" dirty="0" err="1"/>
              <a:t>aniqlaydi</a:t>
            </a:r>
            <a:r>
              <a:rPr lang="ru-RU" dirty="0"/>
              <a:t>.</a:t>
            </a:r>
          </a:p>
          <a:p>
            <a:pPr lvl="0"/>
            <a:r>
              <a:rPr lang="en-US" dirty="0" smtClean="0"/>
              <a:t>5. </a:t>
            </a:r>
            <a:r>
              <a:rPr lang="ru-RU" dirty="0" err="1" smtClean="0"/>
              <a:t>Yangi</a:t>
            </a:r>
            <a:r>
              <a:rPr lang="ru-RU" dirty="0" smtClean="0"/>
              <a:t> </a:t>
            </a:r>
            <a:r>
              <a:rPr lang="ru-RU" dirty="0" err="1"/>
              <a:t>texnikani</a:t>
            </a:r>
            <a:r>
              <a:rPr lang="ru-RU" dirty="0"/>
              <a:t> </a:t>
            </a:r>
            <a:r>
              <a:rPr lang="ru-RU" dirty="0" err="1"/>
              <a:t>yaratish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uni</a:t>
            </a:r>
            <a:r>
              <a:rPr lang="ru-RU" dirty="0"/>
              <a:t> </a:t>
            </a:r>
            <a:r>
              <a:rPr lang="ru-RU" dirty="0" err="1"/>
              <a:t>qo‘llashdan</a:t>
            </a:r>
            <a:r>
              <a:rPr lang="ru-RU" dirty="0"/>
              <a:t> </a:t>
            </a:r>
            <a:r>
              <a:rPr lang="ru-RU" dirty="0" err="1"/>
              <a:t>olingan</a:t>
            </a:r>
            <a:r>
              <a:rPr lang="ru-RU" dirty="0"/>
              <a:t> </a:t>
            </a:r>
            <a:r>
              <a:rPr lang="ru-RU" dirty="0" err="1"/>
              <a:t>iqtisodiy</a:t>
            </a:r>
            <a:r>
              <a:rPr lang="ru-RU" dirty="0"/>
              <a:t> </a:t>
            </a:r>
            <a:r>
              <a:rPr lang="ru-RU" dirty="0" err="1"/>
              <a:t>samaradorlikni</a:t>
            </a:r>
            <a:r>
              <a:rPr lang="ru-RU" dirty="0"/>
              <a:t> </a:t>
            </a:r>
            <a:r>
              <a:rPr lang="ru-RU" dirty="0" err="1"/>
              <a:t>aniqlash</a:t>
            </a:r>
            <a:r>
              <a:rPr lang="ru-RU" dirty="0"/>
              <a:t> </a:t>
            </a:r>
            <a:r>
              <a:rPr lang="ru-RU" dirty="0" err="1"/>
              <a:t>bilan</a:t>
            </a:r>
            <a:r>
              <a:rPr lang="ru-RU" dirty="0"/>
              <a:t> </a:t>
            </a:r>
            <a:r>
              <a:rPr lang="ru-RU" dirty="0" err="1"/>
              <a:t>bog‘liq</a:t>
            </a:r>
            <a:r>
              <a:rPr lang="ru-RU" dirty="0"/>
              <a:t> </a:t>
            </a:r>
            <a:r>
              <a:rPr lang="ru-RU" dirty="0" err="1"/>
              <a:t>ma’lumotlarni</a:t>
            </a:r>
            <a:r>
              <a:rPr lang="ru-RU" dirty="0"/>
              <a:t> </a:t>
            </a:r>
            <a:r>
              <a:rPr lang="ru-RU" dirty="0" err="1"/>
              <a:t>tayyorlaydi</a:t>
            </a:r>
            <a:r>
              <a:rPr lang="ru-RU" dirty="0"/>
              <a:t>.</a:t>
            </a:r>
          </a:p>
          <a:p>
            <a:r>
              <a:rPr lang="en-US" b="1" dirty="0" err="1"/>
              <a:t>O‘yin</a:t>
            </a:r>
            <a:r>
              <a:rPr lang="en-US" b="1" dirty="0"/>
              <a:t> </a:t>
            </a:r>
            <a:r>
              <a:rPr lang="en-US" b="1" dirty="0" err="1"/>
              <a:t>shartlari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1.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o‘yin</a:t>
            </a:r>
            <a:r>
              <a:rPr lang="en-US" dirty="0"/>
              <a:t> </a:t>
            </a:r>
            <a:r>
              <a:rPr lang="en-US" dirty="0" err="1"/>
              <a:t>qatnashchilarining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4 ta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guruhlarga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2.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qatnashchilari</a:t>
            </a:r>
            <a:r>
              <a:rPr lang="en-US" dirty="0"/>
              <a:t> </a:t>
            </a:r>
            <a:r>
              <a:rPr lang="en-US" dirty="0" err="1"/>
              <a:t>bajarishlari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ishning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tanishtiriladi</a:t>
            </a:r>
            <a:r>
              <a:rPr lang="en-US" dirty="0"/>
              <a:t>. </a:t>
            </a:r>
            <a:br>
              <a:rPr lang="en-US" dirty="0"/>
            </a:br>
            <a:r>
              <a:rPr lang="en-US" dirty="0"/>
              <a:t>3. </a:t>
            </a:r>
            <a:r>
              <a:rPr lang="en-US" dirty="0" err="1"/>
              <a:t>Ishni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4 </a:t>
            </a:r>
            <a:r>
              <a:rPr lang="en-US" dirty="0" err="1"/>
              <a:t>bosqichda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bosqichni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mas’uliyati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guruhga</a:t>
            </a:r>
            <a:r>
              <a:rPr lang="en-US" dirty="0"/>
              <a:t> </a:t>
            </a:r>
            <a:r>
              <a:rPr lang="en-US" dirty="0" err="1"/>
              <a:t>yuklatiladi</a:t>
            </a:r>
            <a:r>
              <a:rPr lang="en-US" dirty="0"/>
              <a:t>.</a:t>
            </a:r>
            <a:br>
              <a:rPr lang="en-US" dirty="0"/>
            </a:br>
            <a:endParaRPr lang="ru-RU" dirty="0"/>
          </a:p>
          <a:p>
            <a:pPr lvl="0"/>
            <a:r>
              <a:rPr lang="ru-RU" dirty="0"/>
              <a:t>1-bosqich-ilmiy </a:t>
            </a:r>
            <a:r>
              <a:rPr lang="ru-RU" dirty="0" err="1"/>
              <a:t>tadqiqot</a:t>
            </a:r>
            <a:r>
              <a:rPr lang="ru-RU" dirty="0"/>
              <a:t> </a:t>
            </a:r>
            <a:r>
              <a:rPr lang="ru-RU" dirty="0" err="1"/>
              <a:t>ishlari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2-bosqich-konstruktorlik </a:t>
            </a:r>
            <a:r>
              <a:rPr lang="ru-RU" dirty="0" err="1"/>
              <a:t>tayyorgarlik</a:t>
            </a:r>
            <a:r>
              <a:rPr lang="ru-RU" dirty="0"/>
              <a:t> </a:t>
            </a:r>
            <a:r>
              <a:rPr lang="ru-RU" dirty="0" err="1"/>
              <a:t>ishlari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3-bosqich-texnologik </a:t>
            </a:r>
            <a:r>
              <a:rPr lang="ru-RU" dirty="0" err="1"/>
              <a:t>tayyorgarlik</a:t>
            </a:r>
            <a:r>
              <a:rPr lang="ru-RU" dirty="0"/>
              <a:t> </a:t>
            </a:r>
            <a:r>
              <a:rPr lang="ru-RU" dirty="0" err="1"/>
              <a:t>ishlari</a:t>
            </a:r>
            <a:r>
              <a:rPr lang="ru-RU" dirty="0"/>
              <a:t>;</a:t>
            </a:r>
          </a:p>
          <a:p>
            <a:pPr lvl="0"/>
            <a:r>
              <a:rPr lang="en-US" dirty="0"/>
              <a:t>4-bosqich-tashkiliy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moddiy</a:t>
            </a:r>
            <a:r>
              <a:rPr lang="en-US" dirty="0"/>
              <a:t> </a:t>
            </a:r>
            <a:r>
              <a:rPr lang="en-US" dirty="0" err="1"/>
              <a:t>tayyorgarlik</a:t>
            </a:r>
            <a:r>
              <a:rPr lang="en-US" dirty="0" smtClean="0"/>
              <a:t>.</a:t>
            </a:r>
          </a:p>
          <a:p>
            <a:r>
              <a:rPr lang="en-US" b="1" dirty="0"/>
              <a:t>I. </a:t>
            </a:r>
            <a:r>
              <a:rPr lang="en-US" b="1" dirty="0" err="1"/>
              <a:t>Tashkiliy</a:t>
            </a:r>
            <a:r>
              <a:rPr lang="en-US" b="1" dirty="0"/>
              <a:t> </a:t>
            </a:r>
            <a:r>
              <a:rPr lang="en-US" b="1" dirty="0" err="1"/>
              <a:t>masalalar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O‘yin</a:t>
            </a:r>
            <a:r>
              <a:rPr lang="en-US" b="1" dirty="0"/>
              <a:t> </a:t>
            </a:r>
            <a:r>
              <a:rPr lang="en-US" b="1" dirty="0" err="1" smtClean="0"/>
              <a:t>senariysi</a:t>
            </a:r>
            <a:endParaRPr lang="ru-RU" dirty="0"/>
          </a:p>
          <a:p>
            <a:pPr lvl="0"/>
            <a:r>
              <a:rPr lang="en-US" dirty="0" smtClean="0"/>
              <a:t>1. </a:t>
            </a:r>
            <a:r>
              <a:rPr lang="en-US" dirty="0" err="1" smtClean="0"/>
              <a:t>Ilmiy</a:t>
            </a:r>
            <a:r>
              <a:rPr lang="en-US" dirty="0" smtClean="0"/>
              <a:t> </a:t>
            </a:r>
            <a:r>
              <a:rPr lang="en-US" dirty="0" err="1"/>
              <a:t>tadqiqot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 </a:t>
            </a:r>
            <a:r>
              <a:rPr lang="en-US" dirty="0" err="1"/>
              <a:t>qatnashchilari</a:t>
            </a:r>
            <a:r>
              <a:rPr lang="en-US" dirty="0"/>
              <a:t> </a:t>
            </a:r>
            <a:r>
              <a:rPr lang="en-US" dirty="0" err="1"/>
              <a:t>o‘rganilayotgan</a:t>
            </a:r>
            <a:r>
              <a:rPr lang="en-US" dirty="0"/>
              <a:t> </a:t>
            </a:r>
            <a:r>
              <a:rPr lang="en-US" dirty="0" err="1"/>
              <a:t>mavzu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borilayotgan</a:t>
            </a:r>
            <a:r>
              <a:rPr lang="en-US" dirty="0"/>
              <a:t> </a:t>
            </a:r>
            <a:r>
              <a:rPr lang="en-US" dirty="0" err="1"/>
              <a:t>ilmiy</a:t>
            </a:r>
            <a:r>
              <a:rPr lang="en-US" dirty="0"/>
              <a:t> </a:t>
            </a:r>
            <a:r>
              <a:rPr lang="en-US" dirty="0" err="1"/>
              <a:t>tadqiqot</a:t>
            </a:r>
            <a:r>
              <a:rPr lang="en-US" dirty="0"/>
              <a:t> </a:t>
            </a:r>
            <a:r>
              <a:rPr lang="en-US" dirty="0" err="1"/>
              <a:t>ishlari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takomillashtirish</a:t>
            </a:r>
            <a:r>
              <a:rPr lang="en-US" dirty="0"/>
              <a:t> </a:t>
            </a:r>
            <a:r>
              <a:rPr lang="en-US" dirty="0" err="1"/>
              <a:t>istiqbollari</a:t>
            </a:r>
            <a:r>
              <a:rPr lang="en-US" dirty="0"/>
              <a:t>, </a:t>
            </a:r>
            <a:r>
              <a:rPr lang="en-US" dirty="0" err="1"/>
              <a:t>takomillashtirishning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yo‘llarini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chiqishga</a:t>
            </a:r>
            <a:r>
              <a:rPr lang="en-US" dirty="0"/>
              <a:t> </a:t>
            </a:r>
            <a:r>
              <a:rPr lang="en-US" dirty="0" err="1"/>
              <a:t>doir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o‘rganadilar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xulosa</a:t>
            </a:r>
            <a:r>
              <a:rPr lang="en-US" dirty="0"/>
              <a:t> </a:t>
            </a:r>
            <a:r>
              <a:rPr lang="en-US" dirty="0" err="1"/>
              <a:t>variantini</a:t>
            </a:r>
            <a:r>
              <a:rPr lang="en-US" dirty="0"/>
              <a:t> </a:t>
            </a:r>
            <a:r>
              <a:rPr lang="en-US" dirty="0" err="1"/>
              <a:t>tayyorlaydilar</a:t>
            </a:r>
            <a:r>
              <a:rPr lang="en-US" dirty="0"/>
              <a:t>, </a:t>
            </a:r>
            <a:r>
              <a:rPr lang="en-US" dirty="0" err="1"/>
              <a:t>so‘ngra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</a:t>
            </a:r>
            <a:r>
              <a:rPr lang="en-US" dirty="0" err="1"/>
              <a:t>turini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qiladilar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smtClean="0"/>
              <a:t>2. </a:t>
            </a:r>
            <a:r>
              <a:rPr lang="en-US" dirty="0" err="1" smtClean="0"/>
              <a:t>Konstruktorlik</a:t>
            </a:r>
            <a:r>
              <a:rPr lang="en-US" dirty="0" smtClean="0"/>
              <a:t> </a:t>
            </a:r>
            <a:r>
              <a:rPr lang="en-US" dirty="0" err="1"/>
              <a:t>tayyorgarlik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. Bu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qatnashchilari</a:t>
            </a:r>
            <a:r>
              <a:rPr lang="en-US" dirty="0"/>
              <a:t> </a:t>
            </a:r>
            <a:r>
              <a:rPr lang="en-US" dirty="0" err="1"/>
              <a:t>texnikaning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endParaRPr lang="en-US" dirty="0" smtClean="0"/>
          </a:p>
          <a:p>
            <a:pPr lvl="0"/>
            <a:r>
              <a:rPr lang="en-US" dirty="0" err="1" smtClean="0"/>
              <a:t>turini</a:t>
            </a:r>
            <a:r>
              <a:rPr lang="en-US" dirty="0" smtClean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qamrab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:</a:t>
            </a:r>
            <a:endParaRPr lang="ru-RU" dirty="0"/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0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15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23081"/>
            <a:ext cx="9144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 </a:t>
            </a:r>
            <a:r>
              <a:rPr lang="ru-RU" dirty="0" err="1" smtClean="0"/>
              <a:t>Texnik</a:t>
            </a:r>
            <a:r>
              <a:rPr lang="ru-RU" dirty="0" smtClean="0"/>
              <a:t> </a:t>
            </a:r>
            <a:r>
              <a:rPr lang="ru-RU" dirty="0" err="1"/>
              <a:t>topshiriqni</a:t>
            </a:r>
            <a:r>
              <a:rPr lang="ru-RU" dirty="0"/>
              <a:t> </a:t>
            </a:r>
            <a:r>
              <a:rPr lang="ru-RU" dirty="0" err="1"/>
              <a:t>tayyorlaydi</a:t>
            </a:r>
            <a:r>
              <a:rPr lang="ru-RU" dirty="0" smtClean="0"/>
              <a:t>;</a:t>
            </a:r>
            <a:endParaRPr lang="en-US" dirty="0" smtClean="0"/>
          </a:p>
          <a:p>
            <a:pPr lvl="0"/>
            <a:r>
              <a:rPr lang="en-US" dirty="0" smtClean="0"/>
              <a:t>3.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/>
              <a:t>tayorgarlik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. Bu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qatnashchilari</a:t>
            </a:r>
            <a:r>
              <a:rPr lang="en-US" dirty="0"/>
              <a:t> </a:t>
            </a:r>
            <a:r>
              <a:rPr lang="en-US" dirty="0" err="1"/>
              <a:t>texnikaning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turini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muammolar</a:t>
            </a:r>
            <a:r>
              <a:rPr lang="en-US" dirty="0"/>
              <a:t> </a:t>
            </a:r>
            <a:r>
              <a:rPr lang="en-US" dirty="0" err="1"/>
              <a:t>yyechimi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shug‘ullanadi</a:t>
            </a:r>
            <a:r>
              <a:rPr lang="en-US" dirty="0"/>
              <a:t>.</a:t>
            </a:r>
            <a:endParaRPr lang="ru-RU" dirty="0"/>
          </a:p>
          <a:p>
            <a:r>
              <a:rPr lang="ru-RU" dirty="0"/>
              <a:t>- </a:t>
            </a:r>
            <a:r>
              <a:rPr lang="ru-RU" dirty="0" err="1"/>
              <a:t>Chizmalarni</a:t>
            </a:r>
            <a:r>
              <a:rPr lang="ru-RU" dirty="0"/>
              <a:t> </a:t>
            </a:r>
            <a:r>
              <a:rPr lang="ru-RU" dirty="0" err="1"/>
              <a:t>texnologik</a:t>
            </a:r>
            <a:r>
              <a:rPr lang="ru-RU" dirty="0"/>
              <a:t> </a:t>
            </a:r>
            <a:r>
              <a:rPr lang="ru-RU" dirty="0" err="1"/>
              <a:t>nazorat</a:t>
            </a:r>
            <a:r>
              <a:rPr lang="ru-RU" dirty="0"/>
              <a:t> </a:t>
            </a:r>
            <a:r>
              <a:rPr lang="ru-RU" dirty="0" err="1"/>
              <a:t>qiladi</a:t>
            </a:r>
            <a:r>
              <a:rPr lang="ru-RU" dirty="0"/>
              <a:t>.</a:t>
            </a:r>
          </a:p>
          <a:p>
            <a:pPr lvl="0"/>
            <a:r>
              <a:rPr lang="en-US" dirty="0" smtClean="0"/>
              <a:t>4.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/>
              <a:t>texnikani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qilishning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ko‘rsatkichlarini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zaruriy</a:t>
            </a:r>
            <a:r>
              <a:rPr lang="en-US" dirty="0"/>
              <a:t> </a:t>
            </a:r>
            <a:r>
              <a:rPr lang="en-US" dirty="0" err="1"/>
              <a:t>ma’lumotlarni</a:t>
            </a:r>
            <a:r>
              <a:rPr lang="en-US" dirty="0"/>
              <a:t> </a:t>
            </a:r>
            <a:r>
              <a:rPr lang="en-US" dirty="0" err="1"/>
              <a:t>to‘playdi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 - </a:t>
            </a:r>
            <a:r>
              <a:rPr lang="en-US" dirty="0" err="1"/>
              <a:t>kitoblarni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oshiradi</a:t>
            </a:r>
            <a:r>
              <a:rPr lang="en-US" dirty="0"/>
              <a:t>:</a:t>
            </a:r>
            <a:endParaRPr lang="ru-RU" dirty="0"/>
          </a:p>
          <a:p>
            <a:r>
              <a:rPr lang="en-US" b="1" dirty="0"/>
              <a:t>II. </a:t>
            </a:r>
            <a:r>
              <a:rPr lang="en-US" b="1" dirty="0" err="1"/>
              <a:t>Iqtisodiy</a:t>
            </a:r>
            <a:r>
              <a:rPr lang="en-US" b="1" dirty="0"/>
              <a:t> </a:t>
            </a:r>
            <a:r>
              <a:rPr lang="en-US" b="1" dirty="0" err="1"/>
              <a:t>masalalar</a:t>
            </a:r>
            <a:endParaRPr lang="ru-RU" dirty="0"/>
          </a:p>
          <a:p>
            <a:r>
              <a:rPr lang="en-US" b="1" dirty="0" err="1"/>
              <a:t>O‘yin</a:t>
            </a:r>
            <a:r>
              <a:rPr lang="en-US" b="1" dirty="0"/>
              <a:t> </a:t>
            </a:r>
            <a:r>
              <a:rPr lang="en-US" b="1" dirty="0" err="1"/>
              <a:t>senariysi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texnikaning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samaradorligini</a:t>
            </a:r>
            <a:r>
              <a:rPr lang="en-US" dirty="0"/>
              <a:t> </a:t>
            </a:r>
            <a:r>
              <a:rPr lang="en-US" dirty="0" err="1"/>
              <a:t>hisoblaydi</a:t>
            </a:r>
            <a:r>
              <a:rPr lang="en-US" dirty="0"/>
              <a:t>. 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hajmini</a:t>
            </a:r>
            <a:r>
              <a:rPr lang="en-US" dirty="0"/>
              <a:t> </a:t>
            </a:r>
            <a:r>
              <a:rPr lang="en-US" dirty="0" err="1"/>
              <a:t>aniqlovchi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ko‘rsatkichlarini</a:t>
            </a:r>
            <a:r>
              <a:rPr lang="en-US" dirty="0"/>
              <a:t> </a:t>
            </a:r>
            <a:r>
              <a:rPr lang="en-US" dirty="0" err="1"/>
              <a:t>hisoblaydi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texnikani</a:t>
            </a:r>
            <a:r>
              <a:rPr lang="en-US" dirty="0"/>
              <a:t> </a:t>
            </a:r>
            <a:r>
              <a:rPr lang="en-US" dirty="0" err="1"/>
              <a:t>kashf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qo‘llashning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muvofiqligini</a:t>
            </a:r>
            <a:r>
              <a:rPr lang="en-US" dirty="0"/>
              <a:t> </a:t>
            </a:r>
            <a:r>
              <a:rPr lang="en-US" dirty="0" err="1"/>
              <a:t>asoslaydi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amaldagi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qilinadigan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asoslanadi</a:t>
            </a:r>
            <a:r>
              <a:rPr lang="en-US" dirty="0"/>
              <a:t>. </a:t>
            </a:r>
            <a:r>
              <a:rPr lang="en-US" dirty="0" err="1"/>
              <a:t>Keltirilgan</a:t>
            </a:r>
            <a:r>
              <a:rPr lang="en-US" dirty="0"/>
              <a:t> </a:t>
            </a:r>
            <a:r>
              <a:rPr lang="en-US" dirty="0" err="1"/>
              <a:t>xarajatlar</a:t>
            </a:r>
            <a:r>
              <a:rPr lang="en-US" dirty="0"/>
              <a:t> </a:t>
            </a:r>
            <a:r>
              <a:rPr lang="en-US" dirty="0" err="1"/>
              <a:t>tannarx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me’yoriy</a:t>
            </a:r>
            <a:r>
              <a:rPr lang="en-US" dirty="0"/>
              <a:t> </a:t>
            </a:r>
            <a:r>
              <a:rPr lang="en-US" dirty="0" err="1"/>
              <a:t>foyda</a:t>
            </a:r>
            <a:r>
              <a:rPr lang="en-US" dirty="0"/>
              <a:t> </a:t>
            </a:r>
            <a:r>
              <a:rPr lang="en-US" dirty="0" err="1"/>
              <a:t>yig‘indisidan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quyidagi</a:t>
            </a:r>
            <a:r>
              <a:rPr lang="en-US" dirty="0"/>
              <a:t> formula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7" name="Рисунок 6" descr="http://uz.denemetr.com/tw_files2/urls_8/77/d-76257/7z-docs/1_html_m3d9d650a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47" y="4670373"/>
            <a:ext cx="1167495" cy="6179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370628" y="4794690"/>
            <a:ext cx="7629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(11)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288339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yerda</a:t>
            </a:r>
            <a:r>
              <a:rPr lang="en-US" dirty="0"/>
              <a:t>:</a:t>
            </a:r>
            <a:endParaRPr lang="ru-RU" dirty="0"/>
          </a:p>
          <a:p>
            <a:r>
              <a:rPr lang="en-US" i="1" dirty="0"/>
              <a:t>X</a:t>
            </a:r>
            <a:r>
              <a:rPr lang="en-US" dirty="0"/>
              <a:t> -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 (</a:t>
            </a:r>
            <a:r>
              <a:rPr lang="en-US" dirty="0" err="1"/>
              <a:t>ish</a:t>
            </a:r>
            <a:r>
              <a:rPr lang="en-US" dirty="0"/>
              <a:t>)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S</a:t>
            </a:r>
            <a:r>
              <a:rPr lang="en-US" dirty="0"/>
              <a:t> -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mahsulot</a:t>
            </a:r>
            <a:r>
              <a:rPr lang="en-US" dirty="0"/>
              <a:t>(</a:t>
            </a:r>
            <a:r>
              <a:rPr lang="en-US" dirty="0" err="1"/>
              <a:t>ish</a:t>
            </a:r>
            <a:r>
              <a:rPr lang="en-US" dirty="0"/>
              <a:t>)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tannarxi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K</a:t>
            </a:r>
            <a:r>
              <a:rPr lang="en-US" dirty="0"/>
              <a:t> -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fondlarida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qo‘yilma</a:t>
            </a:r>
            <a:r>
              <a:rPr lang="en-US" dirty="0"/>
              <a:t>, </a:t>
            </a:r>
            <a:r>
              <a:rPr lang="en-US" dirty="0" err="1"/>
              <a:t>so‘m</a:t>
            </a:r>
            <a:r>
              <a:rPr lang="en-US" dirty="0"/>
              <a:t>;</a:t>
            </a:r>
            <a:br>
              <a:rPr lang="en-US" dirty="0"/>
            </a:br>
            <a:r>
              <a:rPr lang="en-US" i="1" dirty="0"/>
              <a:t>E</a:t>
            </a:r>
            <a:r>
              <a:rPr lang="en-US" i="1" baseline="-25000" dirty="0"/>
              <a:t>n</a:t>
            </a:r>
            <a:r>
              <a:rPr lang="en-US" dirty="0"/>
              <a:t> -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qo‘yilma</a:t>
            </a:r>
            <a:r>
              <a:rPr lang="en-US" dirty="0"/>
              <a:t> </a:t>
            </a:r>
            <a:r>
              <a:rPr lang="en-US" dirty="0" err="1"/>
              <a:t>samaradorligining</a:t>
            </a:r>
            <a:r>
              <a:rPr lang="en-US" dirty="0"/>
              <a:t> </a:t>
            </a:r>
            <a:r>
              <a:rPr lang="en-US" dirty="0" err="1"/>
              <a:t>me’yoriy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 0,15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.</a:t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0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16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31459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texnologik</a:t>
            </a:r>
            <a:r>
              <a:rPr lang="en-US" dirty="0"/>
              <a:t> </a:t>
            </a:r>
            <a:r>
              <a:rPr lang="en-US" dirty="0" err="1"/>
              <a:t>jarayonlar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mexanizatsiyalash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avtomatlashtirish</a:t>
            </a:r>
            <a:r>
              <a:rPr lang="en-US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mahsulotlarni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chiqarishdagi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resurslarining</a:t>
            </a:r>
            <a:r>
              <a:rPr lang="en-US" dirty="0"/>
              <a:t> </a:t>
            </a:r>
            <a:r>
              <a:rPr lang="en-US" dirty="0" err="1"/>
              <a:t>iqtisodini</a:t>
            </a:r>
            <a:r>
              <a:rPr lang="en-US" dirty="0"/>
              <a:t> </a:t>
            </a:r>
            <a:r>
              <a:rPr lang="en-US" dirty="0" err="1"/>
              <a:t>ta’minlovchi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mehnatni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usullaridan</a:t>
            </a:r>
            <a:r>
              <a:rPr lang="en-US" dirty="0"/>
              <a:t> </a:t>
            </a:r>
            <a:r>
              <a:rPr lang="en-US" dirty="0" err="1"/>
              <a:t>foydalanuvchining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samaradorligi</a:t>
            </a:r>
            <a:r>
              <a:rPr lang="en-US" dirty="0"/>
              <a:t> (6) formula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vositalarni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muddat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ishlatishdan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(9) formula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 </a:t>
            </a:r>
            <a:endParaRPr lang="en-US" dirty="0" smtClean="0"/>
          </a:p>
          <a:p>
            <a:r>
              <a:rPr lang="en-US" dirty="0" err="1"/>
              <a:t>Talaba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natijalarini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xalq</a:t>
            </a:r>
            <a:r>
              <a:rPr lang="en-US" dirty="0"/>
              <a:t> </a:t>
            </a:r>
            <a:r>
              <a:rPr lang="en-US" dirty="0" err="1"/>
              <a:t>xo‘jaligining</a:t>
            </a:r>
            <a:r>
              <a:rPr lang="en-US" dirty="0"/>
              <a:t> </a:t>
            </a:r>
            <a:r>
              <a:rPr lang="en-US" dirty="0" err="1"/>
              <a:t>samaradorligi</a:t>
            </a:r>
            <a:r>
              <a:rPr lang="en-US" dirty="0"/>
              <a:t> </a:t>
            </a:r>
            <a:r>
              <a:rPr lang="en-US" dirty="0" err="1"/>
              <a:t>to‘g‘risida</a:t>
            </a:r>
            <a:r>
              <a:rPr lang="en-US" dirty="0"/>
              <a:t> </a:t>
            </a:r>
            <a:r>
              <a:rPr lang="en-US" dirty="0" err="1"/>
              <a:t>xulosa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variantlar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berilmalar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1. </a:t>
            </a:r>
            <a:r>
              <a:rPr lang="en-US" b="1" dirty="0" err="1"/>
              <a:t>Muammo</a:t>
            </a:r>
            <a:r>
              <a:rPr lang="en-US" b="1" dirty="0"/>
              <a:t>. 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berilmalar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, </a:t>
            </a:r>
            <a:r>
              <a:rPr lang="en-US" dirty="0" err="1"/>
              <a:t>zavodning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konstruktorlik</a:t>
            </a:r>
            <a:r>
              <a:rPr lang="en-US" dirty="0"/>
              <a:t> </a:t>
            </a:r>
            <a:r>
              <a:rPr lang="en-US" dirty="0" err="1"/>
              <a:t>materialini</a:t>
            </a:r>
            <a:r>
              <a:rPr lang="en-US" dirty="0"/>
              <a:t> </a:t>
            </a:r>
            <a:r>
              <a:rPr lang="en-US" dirty="0" err="1"/>
              <a:t>tayyorlashdan</a:t>
            </a:r>
            <a:r>
              <a:rPr lang="en-US" dirty="0"/>
              <a:t> </a:t>
            </a:r>
            <a:r>
              <a:rPr lang="en-US" dirty="0" err="1"/>
              <a:t>keladigan</a:t>
            </a:r>
            <a:r>
              <a:rPr lang="en-US" dirty="0"/>
              <a:t> </a:t>
            </a:r>
            <a:r>
              <a:rPr lang="en-US" dirty="0" err="1"/>
              <a:t>yillik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</a:t>
            </a:r>
            <a:r>
              <a:rPr lang="en-US" dirty="0" err="1"/>
              <a:t>aniqlansin</a:t>
            </a:r>
            <a:r>
              <a:rPr lang="en-US" dirty="0"/>
              <a:t>.</a:t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36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17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5583132"/>
              </p:ext>
            </p:extLst>
          </p:nvPr>
        </p:nvGraphicFramePr>
        <p:xfrm>
          <a:off x="-1" y="615433"/>
          <a:ext cx="9143998" cy="63709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81793"/>
                <a:gridCol w="1189200"/>
                <a:gridCol w="1333834"/>
                <a:gridCol w="1639171"/>
              </a:tblGrid>
              <a:tr h="2989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Ko‘rsatkichlarning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nomlanishi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O‘lchov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birligi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Amaldagi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 err="1" smtClean="0">
                          <a:effectLst/>
                        </a:rPr>
                        <a:t>mehnat</a:t>
                      </a:r>
                      <a:r>
                        <a:rPr lang="ru-RU" sz="1200" dirty="0">
                          <a:effectLst/>
                        </a:rPr>
                        <a:t/>
                      </a:r>
                      <a:br>
                        <a:rPr lang="ru-RU" sz="1200" dirty="0">
                          <a:effectLst/>
                        </a:rPr>
                      </a:br>
                      <a:r>
                        <a:rPr lang="ru-RU" sz="1200" dirty="0" err="1">
                          <a:effectLst/>
                        </a:rPr>
                        <a:t>vositasi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Yangi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mehnat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vositasi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 anchor="ctr"/>
                </a:tc>
              </a:tr>
              <a:tr h="2352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2408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 smtClean="0">
                          <a:effectLst/>
                        </a:rPr>
                        <a:t>Yangi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materialni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yillik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ishlab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chiqarish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hajmi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Variant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bo‘yicha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769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/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 err="1">
                          <a:effectLst/>
                        </a:rPr>
                        <a:t>Yirik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o‘lchovga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nisbatan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</a:rPr>
                        <a:t>ko‘rsatkichlar</a:t>
                      </a:r>
                      <a:r>
                        <a:rPr lang="en-US" sz="1200" dirty="0">
                          <a:effectLst/>
                        </a:rPr>
                        <a:t/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 err="1">
                          <a:effectLst/>
                        </a:rPr>
                        <a:t>To‘g‘ri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ko‘rsatkichlar</a:t>
                      </a:r>
                      <a:r>
                        <a:rPr lang="en-US" sz="1200" dirty="0" smtClean="0">
                          <a:effectLst/>
                        </a:rPr>
                        <a:t>:</a:t>
                      </a:r>
                      <a:r>
                        <a:rPr lang="en-US" sz="1200" dirty="0">
                          <a:effectLst/>
                        </a:rPr>
                        <a:t/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a) </a:t>
                      </a:r>
                      <a:r>
                        <a:rPr lang="en-US" sz="1200" dirty="0" err="1">
                          <a:effectLst/>
                        </a:rPr>
                        <a:t>ishchilarning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asosiy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ish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haqi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/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/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Ming so‘m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0,22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,18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382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/>
                      </a:r>
                      <a:br>
                        <a:rPr lang="ru-RU" sz="1200" dirty="0">
                          <a:effectLst/>
                        </a:rPr>
                      </a:br>
                      <a:r>
                        <a:rPr lang="ru-RU" sz="1200" dirty="0">
                          <a:effectLst/>
                        </a:rPr>
                        <a:t>b) </a:t>
                      </a:r>
                      <a:r>
                        <a:rPr lang="ru-RU" sz="1200" dirty="0" err="1">
                          <a:effectLst/>
                        </a:rPr>
                        <a:t>materiallar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Ming so‘m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0,56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0,51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416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/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v) </a:t>
                      </a:r>
                      <a:r>
                        <a:rPr lang="en-US" sz="1200" dirty="0" err="1">
                          <a:effectLst/>
                        </a:rPr>
                        <a:t>boshqa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to‘g‘ri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xarajat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/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Ming so‘m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0,14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0,11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515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 smtClean="0">
                          <a:effectLst/>
                        </a:rPr>
                        <a:t>Shartli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(</a:t>
                      </a:r>
                      <a:r>
                        <a:rPr lang="en-US" sz="1200" dirty="0" err="1">
                          <a:effectLst/>
                        </a:rPr>
                        <a:t>nakladnoy</a:t>
                      </a:r>
                      <a:r>
                        <a:rPr lang="en-US" sz="1200" dirty="0">
                          <a:effectLst/>
                        </a:rPr>
                        <a:t>) </a:t>
                      </a:r>
                      <a:r>
                        <a:rPr lang="en-US" sz="1200" dirty="0" err="1">
                          <a:effectLst/>
                        </a:rPr>
                        <a:t>sarf</a:t>
                      </a:r>
                      <a:r>
                        <a:rPr lang="en-US" sz="1200" dirty="0">
                          <a:effectLst/>
                        </a:rPr>
                        <a:t> – </a:t>
                      </a:r>
                      <a:r>
                        <a:rPr lang="en-US" sz="1200" dirty="0" err="1" smtClean="0">
                          <a:effectLst/>
                        </a:rPr>
                        <a:t>xarajatlar</a:t>
                      </a:r>
                      <a:r>
                        <a:rPr lang="en-US" sz="1200" dirty="0">
                          <a:effectLst/>
                        </a:rPr>
                        <a:t/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a) </a:t>
                      </a:r>
                      <a:r>
                        <a:rPr lang="en-US" sz="1200" dirty="0" err="1">
                          <a:effectLst/>
                        </a:rPr>
                        <a:t>mehnat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sarfiga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bog‘liq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bo‘lgan</a:t>
                      </a:r>
                      <a:r>
                        <a:rPr lang="en-US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</a:rPr>
                        <a:t>odam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kuni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1,2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1,0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416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/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b) </a:t>
                      </a:r>
                      <a:r>
                        <a:rPr lang="en-US" sz="1200" dirty="0" err="1">
                          <a:effectLst/>
                        </a:rPr>
                        <a:t>ishchilarning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asosiy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ish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haqiga</a:t>
                      </a:r>
                      <a:r>
                        <a:rPr lang="en-US" sz="1200" dirty="0">
                          <a:effectLst/>
                        </a:rPr>
                        <a:t> bog‘-</a:t>
                      </a:r>
                      <a:r>
                        <a:rPr lang="en-US" sz="1200" dirty="0" err="1">
                          <a:effectLst/>
                        </a:rPr>
                        <a:t>liq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bo‘lgan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mehnat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sarfi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/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ming so‘m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151.61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141.21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416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/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v) 1 </a:t>
                      </a:r>
                      <a:r>
                        <a:rPr lang="en-US" sz="1200" dirty="0" err="1">
                          <a:effectLst/>
                        </a:rPr>
                        <a:t>kv</a:t>
                      </a:r>
                      <a:r>
                        <a:rPr lang="en-US" sz="1200" dirty="0">
                          <a:effectLst/>
                        </a:rPr>
                        <a:t>. m </a:t>
                      </a:r>
                      <a:r>
                        <a:rPr lang="en-US" sz="1200" dirty="0" err="1">
                          <a:effectLst/>
                        </a:rPr>
                        <a:t>uchun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solishtirma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kapital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qo</a:t>
                      </a:r>
                      <a:r>
                        <a:rPr lang="en-US" sz="1200" dirty="0">
                          <a:effectLst/>
                        </a:rPr>
                        <a:t>‘-</a:t>
                      </a:r>
                      <a:r>
                        <a:rPr lang="en-US" sz="1200" dirty="0" err="1">
                          <a:effectLst/>
                        </a:rPr>
                        <a:t>yilma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/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ming so‘m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0,54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416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/>
                      </a:r>
                      <a:br>
                        <a:rPr lang="ru-RU" sz="1200" dirty="0">
                          <a:effectLst/>
                        </a:rPr>
                      </a:br>
                      <a:r>
                        <a:rPr lang="ru-RU" sz="1200" dirty="0">
                          <a:effectLst/>
                        </a:rPr>
                        <a:t>g) </a:t>
                      </a:r>
                      <a:r>
                        <a:rPr lang="ru-RU" sz="1200" dirty="0" err="1">
                          <a:effectLst/>
                        </a:rPr>
                        <a:t>metallarning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solishtirma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sarfi</a:t>
                      </a:r>
                      <a:r>
                        <a:rPr lang="ru-RU" sz="1200" dirty="0">
                          <a:effectLst/>
                        </a:rPr>
                        <a:t>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ming so‘m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1,0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1,0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416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/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d) </a:t>
                      </a:r>
                      <a:r>
                        <a:rPr lang="en-US" sz="1200" dirty="0" err="1">
                          <a:effectLst/>
                        </a:rPr>
                        <a:t>samaradorlikning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me’yoriy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koeffit-sienti</a:t>
                      </a:r>
                      <a:r>
                        <a:rPr lang="en-US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/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0,15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416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/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e) </a:t>
                      </a:r>
                      <a:r>
                        <a:rPr lang="en-US" sz="1200" dirty="0" err="1">
                          <a:effectLst/>
                        </a:rPr>
                        <a:t>birlik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mahsulotni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hisoblashda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iste</a:t>
                      </a:r>
                      <a:r>
                        <a:rPr lang="en-US" sz="1200" dirty="0">
                          <a:effectLst/>
                        </a:rPr>
                        <a:t>’-</a:t>
                      </a:r>
                      <a:r>
                        <a:rPr lang="en-US" sz="1200" dirty="0" err="1">
                          <a:effectLst/>
                        </a:rPr>
                        <a:t>molchining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harakatdagi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kapital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qo‘yil-masi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/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ming so‘m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0,14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/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0,6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  <a:tr h="487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f</a:t>
                      </a:r>
                      <a:r>
                        <a:rPr lang="ru-RU" sz="1200" dirty="0">
                          <a:effectLst/>
                        </a:rPr>
                        <a:t>) </a:t>
                      </a:r>
                      <a:r>
                        <a:rPr lang="ru-RU" sz="1200" dirty="0" err="1">
                          <a:effectLst/>
                        </a:rPr>
                        <a:t>mehnat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vositasi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qiymatini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hisobga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olmagan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holda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iste’molchi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tomonidan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ishlab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chiqariladigan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birlik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mahsulotga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xarajatlar</a:t>
                      </a:r>
                      <a:r>
                        <a:rPr lang="ru-RU" sz="1200" dirty="0">
                          <a:effectLst/>
                        </a:rPr>
                        <a:t>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/>
                      </a:r>
                      <a:br>
                        <a:rPr lang="ru-RU" sz="1200" dirty="0">
                          <a:effectLst/>
                        </a:rPr>
                      </a:br>
                      <a:r>
                        <a:rPr lang="ru-RU" sz="1200" dirty="0" err="1" smtClean="0">
                          <a:effectLst/>
                        </a:rPr>
                        <a:t>ming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so‘m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2,9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/>
                      </a:r>
                      <a:br>
                        <a:rPr lang="ru-RU" sz="1200" dirty="0">
                          <a:effectLst/>
                        </a:rPr>
                      </a:br>
                      <a:r>
                        <a:rPr lang="ru-RU" sz="1200" dirty="0" smtClean="0">
                          <a:effectLst/>
                        </a:rPr>
                        <a:t>2,3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128" marR="24128" marT="24128" marB="24128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066798" y="155275"/>
            <a:ext cx="1074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1 – </a:t>
            </a:r>
            <a:r>
              <a:rPr lang="ru-RU" dirty="0" err="1"/>
              <a:t>jadval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36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66798" y="246101"/>
            <a:ext cx="1029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2 - </a:t>
            </a:r>
            <a:r>
              <a:rPr lang="ru-RU" dirty="0" err="1"/>
              <a:t>jadval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34979" y="246101"/>
            <a:ext cx="2271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/>
              <a:t>Variant</a:t>
            </a:r>
            <a:r>
              <a:rPr lang="ru-RU" b="1" dirty="0"/>
              <a:t> </a:t>
            </a:r>
            <a:r>
              <a:rPr lang="ru-RU" b="1" dirty="0" err="1"/>
              <a:t>ko‘rsatkichlari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225523"/>
              </p:ext>
            </p:extLst>
          </p:nvPr>
        </p:nvGraphicFramePr>
        <p:xfrm>
          <a:off x="0" y="615437"/>
          <a:ext cx="9143999" cy="62165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706"/>
                <a:gridCol w="3791795"/>
                <a:gridCol w="655373"/>
                <a:gridCol w="4291125"/>
              </a:tblGrid>
              <a:tr h="783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/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 err="1">
                          <a:effectLst/>
                        </a:rPr>
                        <a:t>Yangi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texnikaning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yillik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ishlab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chiqarish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hajmi</a:t>
                      </a:r>
                      <a:r>
                        <a:rPr lang="en-US" sz="1400" dirty="0">
                          <a:effectLst/>
                        </a:rPr>
                        <a:t/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>
                          <a:effectLst/>
                        </a:rPr>
                        <a:t>(</a:t>
                      </a:r>
                      <a:r>
                        <a:rPr lang="en-US" sz="1400" dirty="0" err="1">
                          <a:effectLst/>
                        </a:rPr>
                        <a:t>kv</a:t>
                      </a:r>
                      <a:r>
                        <a:rPr lang="en-US" sz="1400" dirty="0">
                          <a:effectLst/>
                        </a:rPr>
                        <a:t>. m )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/>
                      </a:r>
                      <a:br>
                        <a:rPr lang="en-US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№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/>
                      </a:r>
                      <a:br>
                        <a:rPr lang="en-US" sz="1400">
                          <a:effectLst/>
                        </a:rPr>
                      </a:br>
                      <a:r>
                        <a:rPr lang="en-US" sz="1400">
                          <a:effectLst/>
                        </a:rPr>
                        <a:t>Yangi texnikaning yillik ishlab chiqarish hajmi (kv. m )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 anchor="ctr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30000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13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47000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32000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48000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34000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49000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31000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54000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42000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17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51000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6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38000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18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48000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7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19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36000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8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39000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35000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59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9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53000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45000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5010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41000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22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46000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5010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45000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23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53000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3453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37000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24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55000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  <a:tr h="4789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25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43000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8999" marR="28999" marT="28999" marB="2899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336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19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1817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2. </a:t>
            </a:r>
            <a:r>
              <a:rPr lang="ru-RU" b="1" dirty="0" err="1"/>
              <a:t>Muammo</a:t>
            </a:r>
            <a:r>
              <a:rPr lang="ru-RU" b="1" dirty="0"/>
              <a:t>.</a:t>
            </a:r>
            <a:r>
              <a:rPr lang="ru-RU" dirty="0"/>
              <a:t> </a:t>
            </a:r>
            <a:r>
              <a:rPr lang="ru-RU" dirty="0" err="1"/>
              <a:t>Quyidagi</a:t>
            </a:r>
            <a:r>
              <a:rPr lang="ru-RU" dirty="0"/>
              <a:t> </a:t>
            </a:r>
            <a:r>
              <a:rPr lang="ru-RU" dirty="0" err="1"/>
              <a:t>berilmalar</a:t>
            </a:r>
            <a:r>
              <a:rPr lang="ru-RU" dirty="0"/>
              <a:t> </a:t>
            </a:r>
            <a:r>
              <a:rPr lang="ru-RU" dirty="0" err="1"/>
              <a:t>asosida</a:t>
            </a:r>
            <a:r>
              <a:rPr lang="ru-RU" dirty="0"/>
              <a:t> </a:t>
            </a:r>
            <a:r>
              <a:rPr lang="ru-RU" dirty="0" err="1"/>
              <a:t>ishlab-chiqarish</a:t>
            </a:r>
            <a:r>
              <a:rPr lang="ru-RU" dirty="0"/>
              <a:t> </a:t>
            </a:r>
            <a:r>
              <a:rPr lang="ru-RU" dirty="0" err="1"/>
              <a:t>resurslarining</a:t>
            </a:r>
            <a:r>
              <a:rPr lang="ru-RU" dirty="0"/>
              <a:t> </a:t>
            </a:r>
            <a:r>
              <a:rPr lang="ru-RU" dirty="0" err="1"/>
              <a:t>iqtisodini</a:t>
            </a:r>
            <a:r>
              <a:rPr lang="ru-RU" dirty="0"/>
              <a:t> </a:t>
            </a:r>
            <a:r>
              <a:rPr lang="ru-RU" dirty="0" err="1"/>
              <a:t>ta’minlovchi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ishlarni</a:t>
            </a:r>
            <a:r>
              <a:rPr lang="ru-RU" dirty="0"/>
              <a:t> </a:t>
            </a:r>
            <a:r>
              <a:rPr lang="ru-RU" dirty="0" err="1"/>
              <a:t>mexanizatsiyalash</a:t>
            </a:r>
            <a:r>
              <a:rPr lang="ru-RU" dirty="0"/>
              <a:t> </a:t>
            </a:r>
            <a:r>
              <a:rPr lang="ru-RU" dirty="0" err="1"/>
              <a:t>ko‘rsatkichini</a:t>
            </a:r>
            <a:r>
              <a:rPr lang="ru-RU" dirty="0"/>
              <a:t> </a:t>
            </a:r>
            <a:r>
              <a:rPr lang="ru-RU" dirty="0" err="1"/>
              <a:t>oshiruvchi</a:t>
            </a:r>
            <a:r>
              <a:rPr lang="ru-RU" dirty="0"/>
              <a:t> </a:t>
            </a:r>
            <a:r>
              <a:rPr lang="ru-RU" dirty="0" err="1"/>
              <a:t>yangi</a:t>
            </a:r>
            <a:r>
              <a:rPr lang="ru-RU" dirty="0"/>
              <a:t> </a:t>
            </a:r>
            <a:r>
              <a:rPr lang="ru-RU" dirty="0" err="1"/>
              <a:t>texnologik</a:t>
            </a:r>
            <a:r>
              <a:rPr lang="ru-RU" dirty="0"/>
              <a:t> </a:t>
            </a:r>
            <a:r>
              <a:rPr lang="ru-RU" dirty="0" err="1"/>
              <a:t>jarayonning</a:t>
            </a:r>
            <a:r>
              <a:rPr lang="ru-RU" dirty="0"/>
              <a:t> </a:t>
            </a:r>
            <a:r>
              <a:rPr lang="ru-RU" dirty="0" err="1"/>
              <a:t>yaratilishidan</a:t>
            </a:r>
            <a:r>
              <a:rPr lang="ru-RU" dirty="0"/>
              <a:t> </a:t>
            </a:r>
            <a:r>
              <a:rPr lang="ru-RU" dirty="0" err="1"/>
              <a:t>keladigan</a:t>
            </a:r>
            <a:r>
              <a:rPr lang="ru-RU" dirty="0"/>
              <a:t> </a:t>
            </a:r>
            <a:r>
              <a:rPr lang="ru-RU" dirty="0" err="1"/>
              <a:t>yillik</a:t>
            </a:r>
            <a:r>
              <a:rPr lang="ru-RU" dirty="0"/>
              <a:t> </a:t>
            </a:r>
            <a:r>
              <a:rPr lang="ru-RU" dirty="0" err="1"/>
              <a:t>iqtisodiy</a:t>
            </a:r>
            <a:r>
              <a:rPr lang="ru-RU" dirty="0"/>
              <a:t> </a:t>
            </a:r>
            <a:r>
              <a:rPr lang="ru-RU" dirty="0" err="1"/>
              <a:t>samaradorlikni</a:t>
            </a:r>
            <a:r>
              <a:rPr lang="ru-RU" dirty="0"/>
              <a:t> </a:t>
            </a:r>
            <a:r>
              <a:rPr lang="ru-RU" dirty="0" err="1"/>
              <a:t>aniqlang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3 </a:t>
            </a:r>
            <a:r>
              <a:rPr lang="ru-RU" dirty="0" smtClean="0"/>
              <a:t>– </a:t>
            </a:r>
            <a:r>
              <a:rPr lang="ru-RU" dirty="0" err="1" smtClean="0"/>
              <a:t>jadval</a:t>
            </a:r>
            <a:r>
              <a:rPr lang="en-US" dirty="0"/>
              <a:t> </a:t>
            </a:r>
            <a:r>
              <a:rPr lang="en-US" dirty="0" smtClean="0"/>
              <a:t>                                               </a:t>
            </a:r>
            <a:r>
              <a:rPr lang="ru-RU" b="1" dirty="0" err="1" smtClean="0"/>
              <a:t>Dastlabki</a:t>
            </a:r>
            <a:r>
              <a:rPr lang="ru-RU" b="1" dirty="0" smtClean="0"/>
              <a:t> </a:t>
            </a:r>
            <a:r>
              <a:rPr lang="ru-RU" b="1" dirty="0" err="1"/>
              <a:t>berilmalar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379672"/>
              </p:ext>
            </p:extLst>
          </p:nvPr>
        </p:nvGraphicFramePr>
        <p:xfrm>
          <a:off x="-1" y="1818501"/>
          <a:ext cx="9144001" cy="43297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7176"/>
                <a:gridCol w="5743575"/>
                <a:gridCol w="1123950"/>
                <a:gridCol w="971550"/>
                <a:gridCol w="1047750"/>
              </a:tblGrid>
              <a:tr h="8103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800" dirty="0">
                        <a:effectLst/>
                        <a:latin typeface="Calibri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Ko‘rsatkichlarning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nomlari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O‘lchov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birligi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Amaldagi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mehnat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vositasi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Yangi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mehnat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vositasi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 anchor="ctr"/>
                </a:tc>
              </a:tr>
              <a:tr h="3164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</a:tr>
              <a:tr h="4554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Yangi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texnika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yordamida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ishlab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chiqariladigan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mahsulotning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yillik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hajmi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km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-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Variant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bo‘yicha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</a:tr>
              <a:tr h="566057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Birlik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mahsulotga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to‘g‘ri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keladigan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to‘g‘ri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</a:rPr>
                        <a:t>xarajatlar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ming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so‘m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62,92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56,43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</a:tr>
              <a:tr h="5390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Shundan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ishchilarning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ish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haqi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shartli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xarajatlari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br>
                        <a:rPr lang="en-US" sz="1800" dirty="0">
                          <a:effectLst/>
                        </a:rPr>
                      </a:br>
                      <a:r>
                        <a:rPr lang="en-US" sz="1800" dirty="0" smtClean="0">
                          <a:effectLst/>
                        </a:rPr>
                        <a:t>a</a:t>
                      </a:r>
                      <a:r>
                        <a:rPr lang="en-US" sz="1800" dirty="0">
                          <a:effectLst/>
                        </a:rPr>
                        <a:t>) </a:t>
                      </a:r>
                      <a:r>
                        <a:rPr lang="en-US" sz="1800" dirty="0" err="1">
                          <a:effectLst/>
                        </a:rPr>
                        <a:t>mehnat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sarfiga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bog‘liq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bo‘lgan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odam-kun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75,54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6,03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</a:tr>
              <a:tr h="3048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b</a:t>
                      </a:r>
                      <a:r>
                        <a:rPr lang="en-US" sz="1800" dirty="0">
                          <a:effectLst/>
                        </a:rPr>
                        <a:t>) </a:t>
                      </a:r>
                      <a:r>
                        <a:rPr lang="en-US" sz="1800" dirty="0" err="1">
                          <a:effectLst/>
                        </a:rPr>
                        <a:t>ishchilarning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asosiy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ish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haqiga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bog‘liq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bo‘lgan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mehnat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sarfi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ming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so‘m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15,3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12,3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</a:tr>
              <a:tr h="314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Solishtirma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kapital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qo‘yilma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ming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so‘m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151,61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141,21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</a:tr>
              <a:tr h="3238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Samaradorligining</a:t>
                      </a:r>
                      <a:r>
                        <a:rPr lang="ru-RU" sz="1800" dirty="0" smtClean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me’yoriy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r>
                        <a:rPr lang="ru-RU" sz="1800" dirty="0" err="1">
                          <a:effectLst/>
                        </a:rPr>
                        <a:t>koeffitsienti</a:t>
                      </a:r>
                      <a:r>
                        <a:rPr lang="ru-RU" sz="1800" dirty="0">
                          <a:effectLst/>
                        </a:rPr>
                        <a:t>.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0,16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0,15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537" marR="29537" marT="29537" marB="29537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176588" y="1465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36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66798" y="41841"/>
            <a:ext cx="79610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4 </a:t>
            </a:r>
            <a:r>
              <a:rPr lang="ru-RU" dirty="0" smtClean="0"/>
              <a:t>– </a:t>
            </a:r>
            <a:r>
              <a:rPr lang="ru-RU" dirty="0" err="1" smtClean="0"/>
              <a:t>jadval</a:t>
            </a:r>
            <a:r>
              <a:rPr lang="en-US" dirty="0"/>
              <a:t> </a:t>
            </a:r>
            <a:r>
              <a:rPr lang="en-US" dirty="0" smtClean="0"/>
              <a:t>                      </a:t>
            </a:r>
            <a:r>
              <a:rPr lang="ru-RU" b="1" dirty="0" smtClean="0"/>
              <a:t>3 </a:t>
            </a:r>
            <a:r>
              <a:rPr lang="ru-RU" b="1" dirty="0"/>
              <a:t>- </a:t>
            </a:r>
            <a:r>
              <a:rPr lang="ru-RU" b="1" dirty="0" err="1"/>
              <a:t>muammoga</a:t>
            </a:r>
            <a:r>
              <a:rPr lang="ru-RU" b="1" dirty="0"/>
              <a:t> </a:t>
            </a:r>
            <a:r>
              <a:rPr lang="ru-RU" b="1" dirty="0" err="1"/>
              <a:t>variant</a:t>
            </a:r>
            <a:r>
              <a:rPr lang="ru-RU" b="1" dirty="0"/>
              <a:t> </a:t>
            </a:r>
            <a:r>
              <a:rPr lang="ru-RU" b="1" dirty="0" err="1"/>
              <a:t>ko‘rsatkichlari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921100"/>
              </p:ext>
            </p:extLst>
          </p:nvPr>
        </p:nvGraphicFramePr>
        <p:xfrm>
          <a:off x="0" y="615430"/>
          <a:ext cx="9144000" cy="61455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707"/>
                <a:gridCol w="3251893"/>
                <a:gridCol w="820777"/>
                <a:gridCol w="4665623"/>
              </a:tblGrid>
              <a:tr h="6763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/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>
                          <a:effectLst/>
                        </a:rPr>
                        <a:t>№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Yangi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texnikaning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yillik</a:t>
                      </a:r>
                      <a:r>
                        <a:rPr lang="en-US" sz="2000" dirty="0">
                          <a:effectLst/>
                        </a:rPr>
                        <a:t> </a:t>
                      </a:r>
                      <a:br>
                        <a:rPr lang="en-US" sz="2000" dirty="0">
                          <a:effectLst/>
                        </a:rPr>
                      </a:br>
                      <a:r>
                        <a:rPr lang="en-US" sz="2000" dirty="0" err="1" smtClean="0">
                          <a:effectLst/>
                        </a:rPr>
                        <a:t>ishlab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chiqarish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hajmi</a:t>
                      </a:r>
                      <a:r>
                        <a:rPr lang="en-US" sz="2000" dirty="0">
                          <a:effectLst/>
                        </a:rPr>
                        <a:t> (</a:t>
                      </a:r>
                      <a:r>
                        <a:rPr lang="en-US" sz="2000" dirty="0" err="1">
                          <a:effectLst/>
                        </a:rPr>
                        <a:t>kvm</a:t>
                      </a:r>
                      <a:r>
                        <a:rPr lang="en-US" sz="2000" dirty="0">
                          <a:effectLst/>
                        </a:rPr>
                        <a:t>)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№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Yangi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texnikaning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yillik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ishlab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chiqarish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hajmi</a:t>
                      </a:r>
                      <a:r>
                        <a:rPr lang="en-US" sz="2000" dirty="0">
                          <a:effectLst/>
                        </a:rPr>
                        <a:t> (</a:t>
                      </a:r>
                      <a:r>
                        <a:rPr lang="en-US" sz="2000" dirty="0" err="1">
                          <a:effectLst/>
                        </a:rPr>
                        <a:t>kvm</a:t>
                      </a:r>
                      <a:r>
                        <a:rPr lang="en-US" sz="2000" dirty="0">
                          <a:effectLst/>
                        </a:rPr>
                        <a:t>)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 anchor="ctr"/>
                </a:tc>
              </a:tr>
              <a:tr h="3383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67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84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67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61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65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67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67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82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16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2318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80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17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83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67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6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68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87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67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19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77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67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62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679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9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81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59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5126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88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05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11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78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79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597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12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63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24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85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  <a:tr h="3421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25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75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71" marR="29671" marT="29671" marB="2967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336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21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23587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Izoh</a:t>
            </a:r>
            <a:r>
              <a:rPr lang="ru-RU" dirty="0"/>
              <a:t>: 3-muammo </a:t>
            </a:r>
            <a:r>
              <a:rPr lang="ru-RU" dirty="0" err="1"/>
              <a:t>variantini</a:t>
            </a:r>
            <a:r>
              <a:rPr lang="ru-RU" dirty="0"/>
              <a:t> </a:t>
            </a:r>
            <a:r>
              <a:rPr lang="ru-RU" dirty="0" err="1"/>
              <a:t>yechishda</a:t>
            </a:r>
            <a:r>
              <a:rPr lang="ru-RU" dirty="0"/>
              <a:t> </a:t>
            </a:r>
            <a:r>
              <a:rPr lang="ru-RU" dirty="0" err="1"/>
              <a:t>quyidagilarga</a:t>
            </a:r>
            <a:r>
              <a:rPr lang="ru-RU" dirty="0"/>
              <a:t> </a:t>
            </a:r>
            <a:r>
              <a:rPr lang="ru-RU" dirty="0" err="1"/>
              <a:t>e’tibor</a:t>
            </a:r>
            <a:r>
              <a:rPr lang="ru-RU" dirty="0"/>
              <a:t> </a:t>
            </a:r>
            <a:r>
              <a:rPr lang="ru-RU" dirty="0" err="1"/>
              <a:t>berish</a:t>
            </a:r>
            <a:r>
              <a:rPr lang="ru-RU" dirty="0"/>
              <a:t> </a:t>
            </a:r>
            <a:r>
              <a:rPr lang="ru-RU" dirty="0" err="1"/>
              <a:t>lozim</a:t>
            </a:r>
            <a:r>
              <a:rPr lang="ru-RU" dirty="0"/>
              <a:t>: </a:t>
            </a:r>
            <a:r>
              <a:rPr lang="ru-RU" dirty="0" err="1"/>
              <a:t>mehnat</a:t>
            </a:r>
            <a:r>
              <a:rPr lang="ru-RU" dirty="0"/>
              <a:t> </a:t>
            </a:r>
            <a:r>
              <a:rPr lang="ru-RU" dirty="0" err="1"/>
              <a:t>sarfiga</a:t>
            </a:r>
            <a:r>
              <a:rPr lang="ru-RU" dirty="0"/>
              <a:t> </a:t>
            </a:r>
            <a:r>
              <a:rPr lang="ru-RU" dirty="0" err="1"/>
              <a:t>bog‘liq</a:t>
            </a:r>
            <a:r>
              <a:rPr lang="ru-RU" dirty="0"/>
              <a:t> </a:t>
            </a:r>
            <a:r>
              <a:rPr lang="ru-RU" dirty="0" err="1"/>
              <a:t>bo‘lgan</a:t>
            </a:r>
            <a:r>
              <a:rPr lang="ru-RU" dirty="0"/>
              <a:t> </a:t>
            </a:r>
            <a:r>
              <a:rPr lang="ru-RU" dirty="0" err="1"/>
              <a:t>shartli</a:t>
            </a:r>
            <a:r>
              <a:rPr lang="ru-RU" dirty="0"/>
              <a:t> (</a:t>
            </a:r>
            <a:r>
              <a:rPr lang="ru-RU" dirty="0" err="1"/>
              <a:t>nakladnoy</a:t>
            </a:r>
            <a:r>
              <a:rPr lang="ru-RU" dirty="0"/>
              <a:t>) </a:t>
            </a:r>
            <a:r>
              <a:rPr lang="ru-RU" dirty="0" err="1"/>
              <a:t>xarajatlar</a:t>
            </a:r>
            <a:r>
              <a:rPr lang="ru-RU" dirty="0"/>
              <a:t> 1 </a:t>
            </a:r>
            <a:r>
              <a:rPr lang="ru-RU" dirty="0" err="1"/>
              <a:t>odam</a:t>
            </a:r>
            <a:r>
              <a:rPr lang="ru-RU" dirty="0"/>
              <a:t> </a:t>
            </a:r>
            <a:r>
              <a:rPr lang="ru-RU" dirty="0" err="1"/>
              <a:t>kunga</a:t>
            </a:r>
            <a:r>
              <a:rPr lang="ru-RU" dirty="0"/>
              <a:t> 40 </a:t>
            </a:r>
            <a:r>
              <a:rPr lang="ru-RU" dirty="0" err="1"/>
              <a:t>so‘m</a:t>
            </a:r>
            <a:r>
              <a:rPr lang="ru-RU" dirty="0"/>
              <a:t> </a:t>
            </a:r>
            <a:r>
              <a:rPr lang="ru-RU" dirty="0" err="1"/>
              <a:t>miqdorida</a:t>
            </a:r>
            <a:r>
              <a:rPr lang="ru-RU" dirty="0"/>
              <a:t>; </a:t>
            </a:r>
            <a:r>
              <a:rPr lang="ru-RU" dirty="0" err="1"/>
              <a:t>ishchilarning</a:t>
            </a:r>
            <a:r>
              <a:rPr lang="ru-RU" dirty="0"/>
              <a:t> </a:t>
            </a:r>
            <a:r>
              <a:rPr lang="ru-RU" dirty="0" err="1"/>
              <a:t>asosiy</a:t>
            </a:r>
            <a:r>
              <a:rPr lang="ru-RU" dirty="0"/>
              <a:t> </a:t>
            </a:r>
            <a:r>
              <a:rPr lang="ru-RU" dirty="0" err="1"/>
              <a:t>ish</a:t>
            </a:r>
            <a:r>
              <a:rPr lang="ru-RU" dirty="0"/>
              <a:t> </a:t>
            </a:r>
            <a:r>
              <a:rPr lang="ru-RU" dirty="0" err="1"/>
              <a:t>haqiga</a:t>
            </a:r>
            <a:r>
              <a:rPr lang="ru-RU" dirty="0"/>
              <a:t> </a:t>
            </a:r>
            <a:r>
              <a:rPr lang="ru-RU" dirty="0" err="1"/>
              <a:t>bog‘liq</a:t>
            </a:r>
            <a:r>
              <a:rPr lang="ru-RU" dirty="0"/>
              <a:t> </a:t>
            </a:r>
            <a:r>
              <a:rPr lang="ru-RU" dirty="0" err="1"/>
              <a:t>bo‘lgan</a:t>
            </a:r>
            <a:r>
              <a:rPr lang="ru-RU" dirty="0"/>
              <a:t> </a:t>
            </a:r>
            <a:r>
              <a:rPr lang="ru-RU" dirty="0" err="1"/>
              <a:t>shartli</a:t>
            </a:r>
            <a:r>
              <a:rPr lang="ru-RU" dirty="0"/>
              <a:t> (</a:t>
            </a:r>
            <a:r>
              <a:rPr lang="ru-RU" dirty="0" err="1"/>
              <a:t>nakladnoy</a:t>
            </a:r>
            <a:r>
              <a:rPr lang="ru-RU" dirty="0"/>
              <a:t>) </a:t>
            </a:r>
            <a:r>
              <a:rPr lang="ru-RU" dirty="0" err="1"/>
              <a:t>xarajatlar</a:t>
            </a:r>
            <a:r>
              <a:rPr lang="ru-RU" dirty="0"/>
              <a:t> </a:t>
            </a:r>
            <a:r>
              <a:rPr lang="ru-RU" dirty="0" err="1"/>
              <a:t>uning</a:t>
            </a:r>
            <a:r>
              <a:rPr lang="ru-RU" dirty="0"/>
              <a:t> 15% </a:t>
            </a:r>
            <a:r>
              <a:rPr lang="ru-RU" dirty="0" err="1"/>
              <a:t>miqdorida</a:t>
            </a:r>
            <a:r>
              <a:rPr lang="ru-RU" dirty="0"/>
              <a:t> </a:t>
            </a:r>
            <a:r>
              <a:rPr lang="ru-RU" dirty="0" err="1"/>
              <a:t>qabul</a:t>
            </a:r>
            <a:r>
              <a:rPr lang="ru-RU" dirty="0"/>
              <a:t> </a:t>
            </a:r>
            <a:r>
              <a:rPr lang="ru-RU" dirty="0" err="1"/>
              <a:t>qiladi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5 </a:t>
            </a:r>
            <a:r>
              <a:rPr lang="ru-RU" dirty="0" smtClean="0"/>
              <a:t>– </a:t>
            </a:r>
            <a:r>
              <a:rPr lang="ru-RU" dirty="0" err="1" smtClean="0"/>
              <a:t>jadval</a:t>
            </a:r>
            <a:r>
              <a:rPr lang="en-US" dirty="0"/>
              <a:t> </a:t>
            </a:r>
            <a:r>
              <a:rPr lang="en-US" dirty="0" smtClean="0"/>
              <a:t>                       </a:t>
            </a:r>
            <a:r>
              <a:rPr lang="ru-RU" b="1" dirty="0" err="1" smtClean="0"/>
              <a:t>Yangi</a:t>
            </a:r>
            <a:r>
              <a:rPr lang="ru-RU" b="1" dirty="0" smtClean="0"/>
              <a:t> </a:t>
            </a:r>
            <a:r>
              <a:rPr lang="ru-RU" b="1" dirty="0" err="1"/>
              <a:t>texnikaning</a:t>
            </a:r>
            <a:r>
              <a:rPr lang="ru-RU" b="1" dirty="0"/>
              <a:t> </a:t>
            </a:r>
            <a:r>
              <a:rPr lang="ru-RU" b="1" dirty="0" err="1"/>
              <a:t>renovatsiya</a:t>
            </a:r>
            <a:r>
              <a:rPr lang="ru-RU" b="1" dirty="0"/>
              <a:t> </a:t>
            </a:r>
            <a:r>
              <a:rPr lang="ru-RU" b="1" dirty="0" err="1"/>
              <a:t>koeffitsienti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315238"/>
              </p:ext>
            </p:extLst>
          </p:nvPr>
        </p:nvGraphicFramePr>
        <p:xfrm>
          <a:off x="1" y="2124265"/>
          <a:ext cx="9143999" cy="48426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399"/>
                <a:gridCol w="1228561"/>
                <a:gridCol w="1123255"/>
                <a:gridCol w="1281212"/>
                <a:gridCol w="1842841"/>
                <a:gridCol w="2667731"/>
              </a:tblGrid>
              <a:tr h="567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T</a:t>
                      </a:r>
                      <a:r>
                        <a:rPr lang="ru-RU" sz="1400" baseline="-25000" dirty="0" err="1" smtClean="0">
                          <a:effectLst/>
                        </a:rPr>
                        <a:t>xiz</a:t>
                      </a:r>
                      <a:r>
                        <a:rPr lang="ru-RU" sz="1400" dirty="0">
                          <a:effectLst/>
                        </a:rPr>
                        <a:t>, </a:t>
                      </a:r>
                      <a:r>
                        <a:rPr lang="ru-RU" sz="1400" dirty="0" err="1">
                          <a:effectLst/>
                        </a:rPr>
                        <a:t>yil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R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T</a:t>
                      </a:r>
                      <a:r>
                        <a:rPr lang="ru-RU" sz="1400" baseline="-25000" dirty="0" err="1" smtClean="0">
                          <a:effectLst/>
                        </a:rPr>
                        <a:t>xiz</a:t>
                      </a:r>
                      <a:r>
                        <a:rPr lang="ru-RU" sz="1400" dirty="0">
                          <a:effectLst/>
                        </a:rPr>
                        <a:t>, </a:t>
                      </a:r>
                      <a:r>
                        <a:rPr lang="ru-RU" sz="1400" dirty="0" err="1">
                          <a:effectLst/>
                        </a:rPr>
                        <a:t>yil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R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T</a:t>
                      </a:r>
                      <a:r>
                        <a:rPr lang="ru-RU" sz="1400" baseline="-25000" dirty="0" err="1" smtClean="0">
                          <a:effectLst/>
                        </a:rPr>
                        <a:t>xiz</a:t>
                      </a:r>
                      <a:r>
                        <a:rPr lang="ru-RU" sz="1400" dirty="0">
                          <a:effectLst/>
                        </a:rPr>
                        <a:t>, </a:t>
                      </a:r>
                      <a:r>
                        <a:rPr lang="ru-RU" sz="1400" dirty="0" err="1">
                          <a:effectLst/>
                        </a:rPr>
                        <a:t>yil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R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 anchor="ctr"/>
                </a:tc>
              </a:tr>
              <a:tr h="508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1,0000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0,0874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0,0315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</a:tr>
              <a:tr h="5369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0,47762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0,0736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20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0,0175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</a:tr>
              <a:tr h="5949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0,3021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10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0,0627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25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0,0102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</a:tr>
              <a:tr h="5949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0,2155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0,0540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30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0,0061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</a:tr>
              <a:tr h="5949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0,1638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0,0468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40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0,00226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</a:tr>
              <a:tr h="4933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0,1296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0,0408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0,00086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</a:tr>
              <a:tr h="5949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0,1054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r>
                        <a:rPr lang="ru-RU" sz="1400">
                          <a:effectLst/>
                        </a:rPr>
                        <a:t>0,0357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/>
                      </a:r>
                      <a:br>
                        <a:rPr lang="ru-RU" sz="1400">
                          <a:effectLst/>
                        </a:rPr>
                      </a:b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9976" marR="59976" marT="59976" marB="5997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336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22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15433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V. Masala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mashqlar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1</a:t>
            </a:r>
            <a:r>
              <a:rPr lang="en-US" dirty="0"/>
              <a:t>. </a:t>
            </a:r>
            <a:r>
              <a:rPr lang="en-US" dirty="0" err="1"/>
              <a:t>Korxonada</a:t>
            </a:r>
            <a:r>
              <a:rPr lang="en-US" dirty="0"/>
              <a:t> 250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dastgoh</a:t>
            </a:r>
            <a:r>
              <a:rPr lang="en-US" dirty="0"/>
              <a:t> </a:t>
            </a:r>
            <a:r>
              <a:rPr lang="en-US" dirty="0" err="1"/>
              <a:t>o‘rnatilgan</a:t>
            </a:r>
            <a:r>
              <a:rPr lang="en-US" dirty="0"/>
              <a:t>.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smenada</a:t>
            </a:r>
            <a:r>
              <a:rPr lang="en-US" dirty="0"/>
              <a:t> 180 ta,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smenada</a:t>
            </a:r>
            <a:r>
              <a:rPr lang="en-US" dirty="0"/>
              <a:t> - 180 ta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uchinchi</a:t>
            </a:r>
            <a:r>
              <a:rPr lang="en-US" dirty="0"/>
              <a:t> </a:t>
            </a:r>
            <a:r>
              <a:rPr lang="en-US" dirty="0" err="1"/>
              <a:t>smenada</a:t>
            </a:r>
            <a:r>
              <a:rPr lang="en-US" dirty="0"/>
              <a:t> ham 180 </a:t>
            </a:r>
            <a:r>
              <a:rPr lang="en-US" dirty="0" err="1"/>
              <a:t>tasi</a:t>
            </a:r>
            <a:r>
              <a:rPr lang="en-US" dirty="0"/>
              <a:t> </a:t>
            </a:r>
            <a:r>
              <a:rPr lang="en-US" dirty="0" err="1"/>
              <a:t>ishlagan</a:t>
            </a:r>
            <a:r>
              <a:rPr lang="en-US" dirty="0"/>
              <a:t>. </a:t>
            </a:r>
            <a:br>
              <a:rPr lang="en-US" dirty="0"/>
            </a:br>
            <a:r>
              <a:rPr lang="en-US" dirty="0" err="1" smtClean="0"/>
              <a:t>Sizga</a:t>
            </a:r>
            <a:r>
              <a:rPr lang="en-US" dirty="0" smtClean="0"/>
              <a:t> </a:t>
            </a:r>
            <a:r>
              <a:rPr lang="en-US" dirty="0" err="1"/>
              <a:t>smena</a:t>
            </a:r>
            <a:r>
              <a:rPr lang="en-US" dirty="0"/>
              <a:t> </a:t>
            </a:r>
            <a:r>
              <a:rPr lang="en-US" dirty="0" err="1"/>
              <a:t>koeffitsientini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ko‘rsatkich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 smtClean="0"/>
              <a:t>A</a:t>
            </a:r>
            <a:r>
              <a:rPr lang="en-US" dirty="0"/>
              <a:t>) </a:t>
            </a:r>
            <a:r>
              <a:rPr lang="en-US" dirty="0" err="1" smtClean="0"/>
              <a:t>Haqiqatda</a:t>
            </a:r>
            <a:r>
              <a:rPr lang="en-US" dirty="0" smtClean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bo‘lingan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band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ishlayotgan</a:t>
            </a:r>
            <a:r>
              <a:rPr lang="en-US" dirty="0"/>
              <a:t> </a:t>
            </a:r>
            <a:r>
              <a:rPr lang="en-US" dirty="0" err="1"/>
              <a:t>smenadagi</a:t>
            </a:r>
            <a:r>
              <a:rPr lang="en-US" dirty="0"/>
              <a:t> </a:t>
            </a:r>
            <a:r>
              <a:rPr lang="en-US" dirty="0" err="1"/>
              <a:t>datgohlar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/>
              <a:t>dastgoh-smena</a:t>
            </a:r>
            <a:r>
              <a:rPr lang="en-US" dirty="0"/>
              <a:t> </a:t>
            </a:r>
            <a:r>
              <a:rPr lang="en-US" dirty="0" err="1"/>
              <a:t>sonini</a:t>
            </a:r>
            <a:r>
              <a:rPr lang="en-US" dirty="0"/>
              <a:t> toping.</a:t>
            </a:r>
            <a:br>
              <a:rPr lang="en-US" dirty="0"/>
            </a:br>
            <a:r>
              <a:rPr lang="en-US" dirty="0" smtClean="0"/>
              <a:t>B</a:t>
            </a:r>
            <a:r>
              <a:rPr lang="en-US" dirty="0"/>
              <a:t>) </a:t>
            </a:r>
            <a:r>
              <a:rPr lang="en-US" dirty="0" err="1"/>
              <a:t>O‘rnatilgan</a:t>
            </a:r>
            <a:r>
              <a:rPr lang="en-US" dirty="0"/>
              <a:t> </a:t>
            </a:r>
            <a:r>
              <a:rPr lang="en-US" dirty="0" err="1"/>
              <a:t>dastgohlar</a:t>
            </a:r>
            <a:r>
              <a:rPr lang="en-US" dirty="0"/>
              <a:t> </a:t>
            </a:r>
            <a:r>
              <a:rPr lang="en-US" dirty="0" err="1"/>
              <a:t>miqdoriga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bo‘lingan</a:t>
            </a:r>
            <a:r>
              <a:rPr lang="en-US" dirty="0"/>
              <a:t> </a:t>
            </a:r>
            <a:r>
              <a:rPr lang="en-US" dirty="0" err="1"/>
              <a:t>stanok-smena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sonining</a:t>
            </a:r>
            <a:r>
              <a:rPr lang="en-US" dirty="0"/>
              <a:t> </a:t>
            </a:r>
            <a:r>
              <a:rPr lang="en-US" dirty="0" err="1"/>
              <a:t>nisbatini</a:t>
            </a:r>
            <a:r>
              <a:rPr lang="en-US" dirty="0"/>
              <a:t> </a:t>
            </a:r>
            <a:r>
              <a:rPr lang="en-US" dirty="0" err="1"/>
              <a:t>aniqlang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smtClean="0"/>
              <a:t>V</a:t>
            </a:r>
            <a:r>
              <a:rPr lang="en-US" dirty="0"/>
              <a:t>)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ko‘rsatkich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? </a:t>
            </a:r>
            <a:r>
              <a:rPr lang="en-US" dirty="0" err="1"/>
              <a:t>Bunga</a:t>
            </a:r>
            <a:r>
              <a:rPr lang="en-US" dirty="0"/>
              <a:t> </a:t>
            </a:r>
            <a:r>
              <a:rPr lang="en-US" dirty="0" err="1"/>
              <a:t>sabab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kitob</a:t>
            </a:r>
            <a:r>
              <a:rPr lang="en-US" dirty="0"/>
              <a:t> </a:t>
            </a:r>
            <a:r>
              <a:rPr lang="en-US" dirty="0" err="1"/>
              <a:t>qiling</a:t>
            </a:r>
            <a:r>
              <a:rPr lang="en-US" dirty="0"/>
              <a:t>.</a:t>
            </a:r>
            <a:br>
              <a:rPr lang="en-US" dirty="0"/>
            </a:br>
            <a:r>
              <a:rPr lang="ru-RU" b="1" dirty="0"/>
              <a:t>2. </a:t>
            </a:r>
            <a:r>
              <a:rPr lang="ru-RU" b="1" dirty="0" err="1"/>
              <a:t>Dastgohlarning</a:t>
            </a:r>
            <a:r>
              <a:rPr lang="ru-RU" b="1" dirty="0"/>
              <a:t> </a:t>
            </a:r>
            <a:r>
              <a:rPr lang="ru-RU" b="1" dirty="0" err="1"/>
              <a:t>ishlatilish</a:t>
            </a:r>
            <a:r>
              <a:rPr lang="ru-RU" b="1" dirty="0"/>
              <a:t> </a:t>
            </a:r>
            <a:r>
              <a:rPr lang="ru-RU" b="1" dirty="0" err="1"/>
              <a:t>ko‘rsatkichlarini</a:t>
            </a:r>
            <a:r>
              <a:rPr lang="ru-RU" b="1" dirty="0"/>
              <a:t> </a:t>
            </a:r>
            <a:r>
              <a:rPr lang="ru-RU" b="1" dirty="0" err="1"/>
              <a:t>tahlil</a:t>
            </a:r>
            <a:r>
              <a:rPr lang="ru-RU" b="1" dirty="0"/>
              <a:t> </a:t>
            </a:r>
            <a:r>
              <a:rPr lang="ru-RU" b="1" dirty="0" err="1"/>
              <a:t>qiling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592553"/>
              </p:ext>
            </p:extLst>
          </p:nvPr>
        </p:nvGraphicFramePr>
        <p:xfrm>
          <a:off x="219075" y="3754754"/>
          <a:ext cx="7886700" cy="2199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9484"/>
                <a:gridCol w="3769429"/>
                <a:gridCol w="1267962"/>
                <a:gridCol w="1209675"/>
                <a:gridCol w="1200150"/>
              </a:tblGrid>
              <a:tr h="828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effectLst/>
                        </a:rPr>
                        <a:t>T.r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</a:rPr>
                        <a:t>Ko‘rsatkichlar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effectLst/>
                        </a:rPr>
                        <a:t>Bazis </a:t>
                      </a:r>
                      <a:r>
                        <a:rPr lang="ru-RU" sz="2000">
                          <a:effectLst/>
                        </a:rPr>
                        <a:t>yili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</a:rPr>
                        <a:t>Hisobot</a:t>
                      </a:r>
                      <a:r>
                        <a:rPr lang="ru-RU" sz="2000" dirty="0">
                          <a:effectLst/>
                        </a:rPr>
                        <a:t/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 err="1" smtClean="0">
                          <a:effectLst/>
                        </a:rPr>
                        <a:t>yili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</a:rPr>
                        <a:t>Og‘ish</a:t>
                      </a:r>
                      <a:r>
                        <a:rPr lang="ru-RU" sz="2000" dirty="0">
                          <a:effectLst/>
                        </a:rPr>
                        <a:t/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 smtClean="0">
                          <a:effectLst/>
                        </a:rPr>
                        <a:t>(+, </a:t>
                      </a:r>
                      <a:r>
                        <a:rPr lang="ru-RU" sz="2000" dirty="0">
                          <a:effectLst/>
                        </a:rPr>
                        <a:t>-)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 anchor="ctr"/>
                </a:tc>
              </a:tr>
              <a:tr h="4522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1</a:t>
                      </a:r>
                      <a:r>
                        <a:rPr lang="ru-RU" sz="2000" dirty="0">
                          <a:effectLst/>
                        </a:rPr>
                        <a:t>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</a:rPr>
                        <a:t>Mahsulot</a:t>
                      </a:r>
                      <a:r>
                        <a:rPr lang="ru-RU" sz="2000" dirty="0" smtClean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ishlab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chiqarish</a:t>
                      </a:r>
                      <a:r>
                        <a:rPr lang="ru-RU" sz="2000" dirty="0">
                          <a:effectLst/>
                        </a:rPr>
                        <a:t>, </a:t>
                      </a:r>
                      <a:r>
                        <a:rPr lang="ru-RU" sz="2000" dirty="0" err="1">
                          <a:effectLst/>
                        </a:rPr>
                        <a:t>dona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15260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15781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</a:tr>
              <a:tr h="881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/>
                      </a:r>
                      <a:br>
                        <a:rPr lang="ru-RU" sz="2000">
                          <a:effectLst/>
                        </a:rPr>
                      </a:br>
                      <a:r>
                        <a:rPr lang="ru-RU" sz="2000">
                          <a:effectLst/>
                        </a:rPr>
                        <a:t>2.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</a:rPr>
                        <a:t>Ishlangan</a:t>
                      </a:r>
                      <a:r>
                        <a:rPr lang="ru-RU" sz="2000" dirty="0" smtClean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stanok-soat</a:t>
                      </a:r>
                      <a:r>
                        <a:rPr lang="ru-RU" sz="2000" dirty="0">
                          <a:effectLst/>
                        </a:rPr>
                        <a:t> </a:t>
                      </a:r>
                      <a:br>
                        <a:rPr lang="ru-RU" sz="2000" dirty="0">
                          <a:effectLst/>
                        </a:rPr>
                      </a:br>
                      <a:r>
                        <a:rPr lang="ru-RU" sz="2000" dirty="0" err="1" smtClean="0">
                          <a:effectLst/>
                        </a:rPr>
                        <a:t>miqdori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12276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12108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00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23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32316" y="0"/>
            <a:ext cx="4479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/>
              <a:t>Korxonaning</a:t>
            </a:r>
            <a:r>
              <a:rPr lang="en-US" b="1" dirty="0"/>
              <a:t> </a:t>
            </a:r>
            <a:r>
              <a:rPr lang="en-US" b="1" dirty="0" err="1"/>
              <a:t>quyidagi</a:t>
            </a:r>
            <a:r>
              <a:rPr lang="en-US" b="1" dirty="0"/>
              <a:t> </a:t>
            </a:r>
            <a:r>
              <a:rPr lang="en-US" b="1" dirty="0" err="1"/>
              <a:t>ko‘rsatkichlari</a:t>
            </a:r>
            <a:r>
              <a:rPr lang="en-US" b="1" dirty="0"/>
              <a:t> </a:t>
            </a:r>
            <a:r>
              <a:rPr lang="en-US" b="1" dirty="0" err="1"/>
              <a:t>mavjud</a:t>
            </a:r>
            <a:r>
              <a:rPr lang="en-US" b="1" dirty="0"/>
              <a:t>: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423744"/>
              </p:ext>
            </p:extLst>
          </p:nvPr>
        </p:nvGraphicFramePr>
        <p:xfrm>
          <a:off x="2" y="621908"/>
          <a:ext cx="9143998" cy="62425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2689"/>
                <a:gridCol w="3365708"/>
                <a:gridCol w="1072261"/>
                <a:gridCol w="1072261"/>
                <a:gridCol w="1221185"/>
                <a:gridCol w="1399894"/>
              </a:tblGrid>
              <a:tr h="486597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 anchor="ctr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Ko‘rsatkichlar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Haqiqatda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Og‘ish</a:t>
                      </a:r>
                      <a:r>
                        <a:rPr lang="ru-RU" sz="1400" dirty="0" smtClean="0">
                          <a:effectLst/>
                        </a:rPr>
                        <a:t> </a:t>
                      </a:r>
                      <a:r>
                        <a:rPr lang="ru-RU" sz="1400" dirty="0">
                          <a:effectLst/>
                        </a:rPr>
                        <a:t>(+,-)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 anchor="ctr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O‘sish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err="1">
                          <a:effectLst/>
                        </a:rPr>
                        <a:t>sur’ati</a:t>
                      </a:r>
                      <a:r>
                        <a:rPr lang="ru-RU" sz="1400" dirty="0">
                          <a:effectLst/>
                        </a:rPr>
                        <a:t>, %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 anchor="ctr"/>
                </a:tc>
              </a:tr>
              <a:tr h="4865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t</a:t>
                      </a:r>
                      <a:r>
                        <a:rPr lang="ru-RU" sz="1400" baseline="-25000" dirty="0" err="1" smtClean="0">
                          <a:effectLst/>
                        </a:rPr>
                        <a:t>j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T</a:t>
                      </a:r>
                      <a:r>
                        <a:rPr lang="ru-RU" sz="1400" baseline="-25000" dirty="0" smtClean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693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</a:t>
                      </a:r>
                      <a:r>
                        <a:rPr lang="ru-RU" sz="1400" dirty="0">
                          <a:effectLst/>
                        </a:rPr>
                        <a:t>.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2</a:t>
                      </a:r>
                      <a:r>
                        <a:rPr lang="ru-RU" sz="1400" dirty="0">
                          <a:effectLst/>
                        </a:rPr>
                        <a:t>.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3</a:t>
                      </a:r>
                      <a:r>
                        <a:rPr lang="ru-RU" sz="1400" dirty="0">
                          <a:effectLst/>
                        </a:rPr>
                        <a:t>.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4</a:t>
                      </a:r>
                      <a:r>
                        <a:rPr lang="ru-RU" sz="1400" dirty="0">
                          <a:effectLst/>
                        </a:rPr>
                        <a:t>.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5.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6.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7.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effectLst/>
                        </a:rPr>
                        <a:t>O‘rtacha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yillik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ishlab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chiqarish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quvvati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ming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so‘m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 smtClean="0">
                          <a:effectLst/>
                        </a:rPr>
                        <a:t/>
                      </a:r>
                      <a:br>
                        <a:rPr lang="en-US" sz="1400" dirty="0" smtClean="0">
                          <a:effectLst/>
                        </a:rPr>
                      </a:br>
                      <a:r>
                        <a:rPr lang="en-US" sz="1400" dirty="0" err="1" smtClean="0">
                          <a:effectLst/>
                        </a:rPr>
                        <a:t>Asosiy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ishlab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chiqarish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fondlarining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o‘rtacha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yillik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qiymati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ming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so‘m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 smtClean="0">
                          <a:effectLst/>
                        </a:rPr>
                        <a:t/>
                      </a:r>
                      <a:br>
                        <a:rPr lang="en-US" sz="1400" dirty="0" smtClean="0">
                          <a:effectLst/>
                        </a:rPr>
                      </a:br>
                      <a:r>
                        <a:rPr lang="en-US" sz="1400" dirty="0" err="1" smtClean="0">
                          <a:effectLst/>
                        </a:rPr>
                        <a:t>Ishlab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chiqarish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fondlarini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aktiv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qismining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qiymati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ming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so‘m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 smtClean="0">
                          <a:effectLst/>
                        </a:rPr>
                        <a:t/>
                      </a:r>
                      <a:br>
                        <a:rPr lang="en-US" sz="1400" dirty="0" smtClean="0">
                          <a:effectLst/>
                        </a:rPr>
                      </a:br>
                      <a:r>
                        <a:rPr lang="en-US" sz="1400" dirty="0" err="1" smtClean="0">
                          <a:effectLst/>
                        </a:rPr>
                        <a:t>Asosiy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fondlar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umumiy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hajmida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aktiv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qismining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solishtirma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og‘irligi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ming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so‘m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>
                          <a:effectLst/>
                        </a:rPr>
                        <a:t/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 err="1">
                          <a:effectLst/>
                        </a:rPr>
                        <a:t>Ishlayotgan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dastgohlarning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qiymati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ming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so‘m</a:t>
                      </a:r>
                      <a:r>
                        <a:rPr lang="en-US" sz="1400" dirty="0">
                          <a:effectLst/>
                        </a:rPr>
                        <a:t>.</a:t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>
                          <a:effectLst/>
                        </a:rPr>
                        <a:t/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 err="1">
                          <a:effectLst/>
                        </a:rPr>
                        <a:t>Ishlab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chiqarish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fondlarining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aktiv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qismi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qiymatidagi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ishlayotgan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dastgohlarning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solishtirma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og‘irligi</a:t>
                      </a:r>
                      <a:r>
                        <a:rPr lang="en-US" sz="1400" dirty="0">
                          <a:effectLst/>
                        </a:rPr>
                        <a:t>, %</a:t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>
                          <a:effectLst/>
                        </a:rPr>
                        <a:t/>
                      </a:r>
                      <a:br>
                        <a:rPr lang="en-US" sz="1400" dirty="0">
                          <a:effectLst/>
                        </a:rPr>
                      </a:br>
                      <a:r>
                        <a:rPr lang="en-US" sz="1400" dirty="0" err="1">
                          <a:effectLst/>
                        </a:rPr>
                        <a:t>Ishlayotgan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dastgoh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ishi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vaqti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fondi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ming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stanok-soat</a:t>
                      </a:r>
                      <a:r>
                        <a:rPr lang="en-US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/>
                      </a:r>
                      <a:br>
                        <a:rPr lang="en-US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109873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89007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47832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53,74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29749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62,19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106438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124386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92134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50771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r>
                        <a:rPr lang="ru-RU" sz="1400" dirty="0" smtClean="0">
                          <a:effectLst/>
                        </a:rPr>
                        <a:t>55,10</a:t>
                      </a: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31591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62,22</a:t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/>
                      </a:r>
                      <a:br>
                        <a:rPr lang="ru-RU" sz="1400" dirty="0">
                          <a:effectLst/>
                        </a:rPr>
                      </a:br>
                      <a:r>
                        <a:rPr lang="ru-RU" sz="1400" dirty="0">
                          <a:effectLst/>
                        </a:rPr>
                        <a:t>105201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/>
                      </a:r>
                      <a:br>
                        <a:rPr lang="ru-RU" sz="1400" dirty="0" smtClean="0">
                          <a:effectLst/>
                        </a:rPr>
                      </a:b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9238" marR="39238" marT="39238" marB="3923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30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24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2" y="607125"/>
            <a:ext cx="914400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err="1"/>
              <a:t>Izoh</a:t>
            </a:r>
            <a:r>
              <a:rPr lang="en-US" b="1" i="1" dirty="0"/>
              <a:t> : t</a:t>
            </a:r>
            <a:r>
              <a:rPr lang="en-US" b="1" i="1" baseline="-25000" dirty="0"/>
              <a:t>0</a:t>
            </a:r>
            <a:r>
              <a:rPr lang="en-US" b="1" i="1" dirty="0"/>
              <a:t> </a:t>
            </a:r>
            <a:r>
              <a:rPr lang="en-US" b="1" i="1" dirty="0" err="1"/>
              <a:t>va</a:t>
            </a:r>
            <a:r>
              <a:rPr lang="en-US" b="1" i="1" dirty="0"/>
              <a:t> t</a:t>
            </a:r>
            <a:r>
              <a:rPr lang="en-US" b="1" i="1" baseline="-25000" dirty="0"/>
              <a:t>1</a:t>
            </a:r>
            <a:r>
              <a:rPr lang="en-US" b="1" i="1" dirty="0"/>
              <a:t> - </a:t>
            </a:r>
            <a:r>
              <a:rPr lang="en-US" b="1" i="1" dirty="0" err="1"/>
              <a:t>o‘tgan</a:t>
            </a:r>
            <a:r>
              <a:rPr lang="en-US" b="1" i="1" dirty="0"/>
              <a:t> </a:t>
            </a:r>
            <a:r>
              <a:rPr lang="en-US" b="1" i="1" dirty="0" err="1"/>
              <a:t>va</a:t>
            </a:r>
            <a:r>
              <a:rPr lang="en-US" b="1" i="1" dirty="0"/>
              <a:t> </a:t>
            </a:r>
            <a:r>
              <a:rPr lang="en-US" b="1" i="1" dirty="0" err="1"/>
              <a:t>hisobot</a:t>
            </a:r>
            <a:r>
              <a:rPr lang="en-US" b="1" i="1" dirty="0"/>
              <a:t> </a:t>
            </a:r>
            <a:r>
              <a:rPr lang="en-US" b="1" i="1" dirty="0" err="1"/>
              <a:t>yillari</a:t>
            </a:r>
            <a:r>
              <a:rPr lang="en-US" b="1" i="1" dirty="0"/>
              <a:t>.</a:t>
            </a:r>
            <a:endParaRPr lang="ru-RU" dirty="0"/>
          </a:p>
          <a:p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ko‘rsatkichlar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og‘ishlarni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o‘sish</a:t>
            </a:r>
            <a:r>
              <a:rPr lang="en-US" dirty="0"/>
              <a:t> </a:t>
            </a:r>
            <a:r>
              <a:rPr lang="en-US" dirty="0" err="1"/>
              <a:t>sur’atini</a:t>
            </a:r>
            <a:r>
              <a:rPr lang="en-US" dirty="0"/>
              <a:t> </a:t>
            </a:r>
            <a:r>
              <a:rPr lang="en-US" dirty="0" err="1"/>
              <a:t>hisoblang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dastgohning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vaqtini</a:t>
            </a:r>
            <a:r>
              <a:rPr lang="en-US" dirty="0"/>
              <a:t>, </a:t>
            </a:r>
            <a:r>
              <a:rPr lang="en-US" dirty="0" err="1"/>
              <a:t>ishlayotgan</a:t>
            </a:r>
            <a:r>
              <a:rPr lang="en-US" dirty="0"/>
              <a:t> </a:t>
            </a:r>
            <a:r>
              <a:rPr lang="en-US" dirty="0" err="1"/>
              <a:t>dastgohning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soatdagi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quvvatini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fondlariga</a:t>
            </a:r>
            <a:r>
              <a:rPr lang="en-US" dirty="0"/>
              <a:t> </a:t>
            </a:r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qismining</a:t>
            </a:r>
            <a:r>
              <a:rPr lang="en-US" dirty="0"/>
              <a:t> fond </a:t>
            </a:r>
            <a:r>
              <a:rPr lang="en-US" dirty="0" err="1"/>
              <a:t>qaytimini</a:t>
            </a:r>
            <a:r>
              <a:rPr lang="en-US" dirty="0"/>
              <a:t> </a:t>
            </a:r>
            <a:r>
              <a:rPr lang="en-US" dirty="0" err="1"/>
              <a:t>hisoblang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qismining</a:t>
            </a:r>
            <a:r>
              <a:rPr lang="en-US" dirty="0"/>
              <a:t> fond </a:t>
            </a:r>
            <a:r>
              <a:rPr lang="en-US" dirty="0" err="1"/>
              <a:t>qaytishi</a:t>
            </a:r>
            <a:r>
              <a:rPr lang="en-US" dirty="0"/>
              <a:t> </a:t>
            </a:r>
            <a:r>
              <a:rPr lang="en-US" dirty="0" err="1"/>
              <a:t>o‘zgarishini</a:t>
            </a:r>
            <a:r>
              <a:rPr lang="en-US" dirty="0"/>
              <a:t> </a:t>
            </a:r>
            <a:r>
              <a:rPr lang="en-US" dirty="0" err="1"/>
              <a:t>omillar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qiling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err="1"/>
              <a:t>Dastgohning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/>
              <a:t>vaqti</a:t>
            </a:r>
            <a:r>
              <a:rPr lang="en-US" b="1" dirty="0"/>
              <a:t> </a:t>
            </a:r>
            <a:r>
              <a:rPr lang="en-US" b="1" dirty="0" err="1"/>
              <a:t>balansi</a:t>
            </a:r>
            <a:r>
              <a:rPr lang="en-US" b="1" dirty="0"/>
              <a:t> </a:t>
            </a:r>
            <a:r>
              <a:rPr lang="en-US" b="1" dirty="0" err="1"/>
              <a:t>bo‘yicha</a:t>
            </a:r>
            <a:r>
              <a:rPr lang="en-US" b="1" dirty="0"/>
              <a:t> </a:t>
            </a:r>
            <a:r>
              <a:rPr lang="en-US" b="1" dirty="0" err="1"/>
              <a:t>quyidagi</a:t>
            </a:r>
            <a:r>
              <a:rPr lang="en-US" b="1" dirty="0"/>
              <a:t> </a:t>
            </a:r>
            <a:endParaRPr lang="ru-RU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b="1" dirty="0" err="1"/>
              <a:t>ko‘rsatkichlar</a:t>
            </a:r>
            <a:r>
              <a:rPr lang="en-US" b="1" dirty="0"/>
              <a:t> </a:t>
            </a:r>
            <a:r>
              <a:rPr lang="en-US" b="1" dirty="0" err="1"/>
              <a:t>aniqlangan</a:t>
            </a:r>
            <a:r>
              <a:rPr lang="en-US" b="1" dirty="0"/>
              <a:t>:</a:t>
            </a:r>
            <a:endParaRPr lang="ru-RU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kunlari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 </a:t>
            </a:r>
            <a:r>
              <a:rPr lang="en-US" b="1" dirty="0"/>
              <a:t>- 22;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kalendar</a:t>
            </a:r>
            <a:r>
              <a:rPr lang="en-US" dirty="0"/>
              <a:t> </a:t>
            </a:r>
            <a:r>
              <a:rPr lang="en-US" dirty="0" err="1"/>
              <a:t>kunlari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 </a:t>
            </a:r>
            <a:r>
              <a:rPr lang="en-US" b="1" dirty="0"/>
              <a:t>- 30;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kalendar</a:t>
            </a:r>
            <a:r>
              <a:rPr lang="en-US" dirty="0"/>
              <a:t> </a:t>
            </a:r>
            <a:r>
              <a:rPr lang="en-US" dirty="0" err="1"/>
              <a:t>kunining</a:t>
            </a:r>
            <a:r>
              <a:rPr lang="en-US" dirty="0"/>
              <a:t> </a:t>
            </a:r>
            <a:r>
              <a:rPr lang="en-US" dirty="0" err="1"/>
              <a:t>soatlar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 </a:t>
            </a:r>
            <a:r>
              <a:rPr lang="en-US" b="1" dirty="0"/>
              <a:t>- 24;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smenalar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 </a:t>
            </a:r>
            <a:r>
              <a:rPr lang="en-US" b="1" dirty="0"/>
              <a:t>- 2;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smenaning</a:t>
            </a:r>
            <a:r>
              <a:rPr lang="en-US" dirty="0"/>
              <a:t> </a:t>
            </a:r>
            <a:r>
              <a:rPr lang="en-US" dirty="0" err="1"/>
              <a:t>davomiyligi</a:t>
            </a:r>
            <a:r>
              <a:rPr lang="en-US" dirty="0"/>
              <a:t>, </a:t>
            </a:r>
            <a:r>
              <a:rPr lang="en-US" dirty="0" err="1"/>
              <a:t>soatlar</a:t>
            </a:r>
            <a:r>
              <a:rPr lang="en-US" dirty="0"/>
              <a:t> </a:t>
            </a:r>
            <a:r>
              <a:rPr lang="en-US" b="1" dirty="0"/>
              <a:t>- 8;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o‘rnatilgan</a:t>
            </a:r>
            <a:r>
              <a:rPr lang="en-US" dirty="0"/>
              <a:t> </a:t>
            </a:r>
            <a:r>
              <a:rPr lang="en-US" dirty="0" err="1"/>
              <a:t>dastgohlarning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 </a:t>
            </a:r>
            <a:r>
              <a:rPr lang="en-US" b="1" dirty="0"/>
              <a:t>- 380;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haqiqatda</a:t>
            </a:r>
            <a:r>
              <a:rPr lang="en-US" dirty="0"/>
              <a:t> </a:t>
            </a:r>
            <a:r>
              <a:rPr lang="en-US" dirty="0" err="1"/>
              <a:t>ishlayotgan</a:t>
            </a:r>
            <a:r>
              <a:rPr lang="en-US" dirty="0"/>
              <a:t> </a:t>
            </a:r>
            <a:r>
              <a:rPr lang="en-US" dirty="0" err="1"/>
              <a:t>dastgohlar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 </a:t>
            </a:r>
            <a:r>
              <a:rPr lang="en-US" b="1" dirty="0"/>
              <a:t>- 350;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rejadagi</a:t>
            </a:r>
            <a:r>
              <a:rPr lang="en-US" dirty="0"/>
              <a:t> </a:t>
            </a:r>
            <a:r>
              <a:rPr lang="en-US" dirty="0" err="1"/>
              <a:t>ta’minlash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, </a:t>
            </a:r>
            <a:r>
              <a:rPr lang="en-US" dirty="0" err="1"/>
              <a:t>stanok</a:t>
            </a:r>
            <a:r>
              <a:rPr lang="en-US" dirty="0"/>
              <a:t> </a:t>
            </a:r>
            <a:r>
              <a:rPr lang="en-US" dirty="0" err="1"/>
              <a:t>soat</a:t>
            </a:r>
            <a:r>
              <a:rPr lang="en-US" dirty="0"/>
              <a:t> </a:t>
            </a:r>
            <a:r>
              <a:rPr lang="en-US" b="1" dirty="0"/>
              <a:t>- 3972;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to‘xtashlar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, </a:t>
            </a:r>
            <a:r>
              <a:rPr lang="en-US" dirty="0" err="1"/>
              <a:t>stanok</a:t>
            </a:r>
            <a:r>
              <a:rPr lang="en-US" dirty="0"/>
              <a:t> </a:t>
            </a:r>
            <a:r>
              <a:rPr lang="en-US" dirty="0" err="1"/>
              <a:t>soat</a:t>
            </a:r>
            <a:r>
              <a:rPr lang="en-US" dirty="0"/>
              <a:t> </a:t>
            </a:r>
            <a:r>
              <a:rPr lang="en-US" b="1" dirty="0"/>
              <a:t>- 24628;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, </a:t>
            </a:r>
            <a:r>
              <a:rPr lang="en-US" dirty="0" err="1"/>
              <a:t>stanok</a:t>
            </a:r>
            <a:r>
              <a:rPr lang="en-US" dirty="0"/>
              <a:t> </a:t>
            </a:r>
            <a:r>
              <a:rPr lang="en-US" dirty="0" err="1"/>
              <a:t>soat</a:t>
            </a:r>
            <a:r>
              <a:rPr lang="en-US" dirty="0"/>
              <a:t> </a:t>
            </a:r>
            <a:r>
              <a:rPr lang="en-US" b="1" dirty="0"/>
              <a:t>- 54378;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 </a:t>
            </a:r>
            <a:r>
              <a:rPr lang="en-US" b="1" dirty="0"/>
              <a:t>- 46630;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130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25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26333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err="1"/>
              <a:t>Aniqlang</a:t>
            </a:r>
            <a:r>
              <a:rPr lang="en-US" b="1" i="1" dirty="0"/>
              <a:t>:</a:t>
            </a:r>
            <a:endParaRPr lang="ru-RU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Kalendar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fondini</a:t>
            </a:r>
            <a:r>
              <a:rPr lang="en-US" dirty="0"/>
              <a:t>, </a:t>
            </a:r>
            <a:r>
              <a:rPr lang="en-US" dirty="0" err="1"/>
              <a:t>stanok</a:t>
            </a:r>
            <a:r>
              <a:rPr lang="en-US" dirty="0"/>
              <a:t> </a:t>
            </a:r>
            <a:r>
              <a:rPr lang="en-US" dirty="0" err="1"/>
              <a:t>soatlar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Rejim</a:t>
            </a:r>
            <a:r>
              <a:rPr lang="en-US" dirty="0"/>
              <a:t> </a:t>
            </a:r>
            <a:r>
              <a:rPr lang="en-US" dirty="0" err="1"/>
              <a:t>fondini</a:t>
            </a:r>
            <a:r>
              <a:rPr lang="en-US" dirty="0"/>
              <a:t>, </a:t>
            </a:r>
            <a:r>
              <a:rPr lang="en-US" dirty="0" err="1"/>
              <a:t>stanok</a:t>
            </a:r>
            <a:r>
              <a:rPr lang="en-US" dirty="0"/>
              <a:t> </a:t>
            </a:r>
            <a:r>
              <a:rPr lang="en-US" dirty="0" err="1"/>
              <a:t>soatlar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fondini</a:t>
            </a:r>
            <a:r>
              <a:rPr lang="en-US" dirty="0"/>
              <a:t>, </a:t>
            </a:r>
            <a:r>
              <a:rPr lang="en-US" dirty="0" err="1"/>
              <a:t>stanok</a:t>
            </a:r>
            <a:r>
              <a:rPr lang="en-US" dirty="0"/>
              <a:t> </a:t>
            </a:r>
            <a:r>
              <a:rPr lang="en-US" dirty="0" err="1"/>
              <a:t>soatlar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Haqiqatda</a:t>
            </a:r>
            <a:r>
              <a:rPr lang="en-US" dirty="0"/>
              <a:t> </a:t>
            </a:r>
            <a:r>
              <a:rPr lang="en-US" dirty="0" err="1"/>
              <a:t>ishlangan</a:t>
            </a:r>
            <a:r>
              <a:rPr lang="en-US" dirty="0"/>
              <a:t> </a:t>
            </a:r>
            <a:r>
              <a:rPr lang="en-US" dirty="0" err="1"/>
              <a:t>vaqti</a:t>
            </a:r>
            <a:r>
              <a:rPr lang="en-US" dirty="0"/>
              <a:t>, </a:t>
            </a:r>
            <a:r>
              <a:rPr lang="en-US" dirty="0" err="1"/>
              <a:t>stanok</a:t>
            </a:r>
            <a:r>
              <a:rPr lang="en-US" dirty="0"/>
              <a:t> </a:t>
            </a:r>
            <a:r>
              <a:rPr lang="en-US" dirty="0" err="1"/>
              <a:t>soatlar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Kalendar</a:t>
            </a:r>
            <a:r>
              <a:rPr lang="en-US" dirty="0"/>
              <a:t> </a:t>
            </a:r>
            <a:r>
              <a:rPr lang="en-US" dirty="0" err="1"/>
              <a:t>fondni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koeffitsientini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Rejim</a:t>
            </a:r>
            <a:r>
              <a:rPr lang="en-US" dirty="0"/>
              <a:t> </a:t>
            </a:r>
            <a:r>
              <a:rPr lang="en-US" dirty="0" err="1"/>
              <a:t>fondini</a:t>
            </a:r>
            <a:r>
              <a:rPr lang="en-US" dirty="0"/>
              <a:t> </a:t>
            </a:r>
            <a:r>
              <a:rPr lang="en-US" dirty="0" err="1"/>
              <a:t>ishlatilish</a:t>
            </a:r>
            <a:r>
              <a:rPr lang="en-US" dirty="0"/>
              <a:t> </a:t>
            </a:r>
            <a:r>
              <a:rPr lang="en-US" dirty="0" err="1"/>
              <a:t>koeffitsientini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fondni</a:t>
            </a:r>
            <a:r>
              <a:rPr lang="en-US" dirty="0"/>
              <a:t> </a:t>
            </a:r>
            <a:r>
              <a:rPr lang="en-US" dirty="0" err="1"/>
              <a:t>ishlatilish</a:t>
            </a:r>
            <a:r>
              <a:rPr lang="en-US" dirty="0"/>
              <a:t> </a:t>
            </a:r>
            <a:r>
              <a:rPr lang="en-US" dirty="0" err="1"/>
              <a:t>koeffitsientini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Haqiqatda</a:t>
            </a:r>
            <a:r>
              <a:rPr lang="en-US" dirty="0"/>
              <a:t> </a:t>
            </a:r>
            <a:r>
              <a:rPr lang="en-US" dirty="0" err="1"/>
              <a:t>ishlangan</a:t>
            </a:r>
            <a:r>
              <a:rPr lang="en-US" dirty="0"/>
              <a:t> </a:t>
            </a:r>
            <a:r>
              <a:rPr lang="en-US" dirty="0" err="1"/>
              <a:t>vaqtni</a:t>
            </a:r>
            <a:r>
              <a:rPr lang="en-US" dirty="0"/>
              <a:t>. </a:t>
            </a:r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koeffitsientini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vaqtini</a:t>
            </a:r>
            <a:r>
              <a:rPr lang="en-US" dirty="0"/>
              <a:t> </a:t>
            </a:r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koeffitsientini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5.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javoblarni</a:t>
            </a:r>
            <a:r>
              <a:rPr lang="en-US" dirty="0"/>
              <a:t> </a:t>
            </a:r>
            <a:r>
              <a:rPr lang="en-US" dirty="0" err="1"/>
              <a:t>tanlang</a:t>
            </a:r>
            <a:r>
              <a:rPr lang="en-US" dirty="0"/>
              <a:t>?</a:t>
            </a:r>
            <a:br>
              <a:rPr lang="en-US" dirty="0"/>
            </a:br>
            <a:r>
              <a:rPr lang="en-US" i="1" dirty="0"/>
              <a:t>A. </a:t>
            </a:r>
            <a:r>
              <a:rPr lang="en-US" i="1" dirty="0" err="1"/>
              <a:t>Yangilikni</a:t>
            </a:r>
            <a:r>
              <a:rPr lang="en-US" i="1" dirty="0"/>
              <a:t> </a:t>
            </a:r>
            <a:r>
              <a:rPr lang="en-US" i="1" dirty="0" err="1"/>
              <a:t>joriy</a:t>
            </a:r>
            <a:r>
              <a:rPr lang="en-US" i="1" dirty="0"/>
              <a:t> </a:t>
            </a:r>
            <a:r>
              <a:rPr lang="en-US" i="1" dirty="0" err="1"/>
              <a:t>qilish</a:t>
            </a:r>
            <a:r>
              <a:rPr lang="en-US" i="1" dirty="0"/>
              <a:t> </a:t>
            </a:r>
            <a:r>
              <a:rPr lang="en-US" i="1" dirty="0" err="1"/>
              <a:t>tushunchasi</a:t>
            </a:r>
            <a:r>
              <a:rPr lang="en-US" i="1" dirty="0"/>
              <a:t> ..... </a:t>
            </a:r>
            <a:r>
              <a:rPr lang="en-US" i="1" dirty="0" err="1"/>
              <a:t>tomonidan</a:t>
            </a:r>
            <a:r>
              <a:rPr lang="en-US" i="1" dirty="0"/>
              <a:t> </a:t>
            </a:r>
            <a:r>
              <a:rPr lang="en-US" i="1" dirty="0" err="1"/>
              <a:t>taklif</a:t>
            </a:r>
            <a:r>
              <a:rPr lang="en-US" i="1" dirty="0"/>
              <a:t> </a:t>
            </a:r>
            <a:r>
              <a:rPr lang="en-US" i="1" dirty="0" err="1"/>
              <a:t>etilgan</a:t>
            </a:r>
            <a:r>
              <a:rPr lang="en-US" i="1" dirty="0"/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1. A. Robertson; 4. R. </a:t>
            </a:r>
            <a:r>
              <a:rPr lang="en-US" dirty="0" err="1"/>
              <a:t>Dansig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/>
              <a:t>2. A. </a:t>
            </a:r>
            <a:r>
              <a:rPr lang="en-US" dirty="0" err="1"/>
              <a:t>Smit</a:t>
            </a:r>
            <a:r>
              <a:rPr lang="en-US" dirty="0"/>
              <a:t>; 5. K. </a:t>
            </a:r>
            <a:r>
              <a:rPr lang="en-US" dirty="0" err="1"/>
              <a:t>Djonson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/>
              <a:t>3. Y. </a:t>
            </a:r>
            <a:r>
              <a:rPr lang="en-US" dirty="0" err="1"/>
              <a:t>Shumpeter</a:t>
            </a:r>
            <a:r>
              <a:rPr lang="en-US" dirty="0"/>
              <a:t>; 6. T. Kemp.</a:t>
            </a:r>
            <a:br>
              <a:rPr lang="en-US" dirty="0"/>
            </a:br>
            <a:r>
              <a:rPr lang="en-US" i="1" dirty="0"/>
              <a:t>V. </a:t>
            </a:r>
            <a:r>
              <a:rPr lang="en-US" i="1" dirty="0" err="1"/>
              <a:t>Innovatsiyaning</a:t>
            </a:r>
            <a:r>
              <a:rPr lang="en-US" i="1" dirty="0"/>
              <a:t> </a:t>
            </a:r>
            <a:r>
              <a:rPr lang="en-US" i="1" dirty="0" err="1"/>
              <a:t>to‘rtta</a:t>
            </a:r>
            <a:r>
              <a:rPr lang="en-US" i="1" dirty="0"/>
              <a:t> </a:t>
            </a:r>
            <a:r>
              <a:rPr lang="en-US" i="1" dirty="0" err="1"/>
              <a:t>turi</a:t>
            </a:r>
            <a:r>
              <a:rPr lang="en-US" i="1" dirty="0"/>
              <a:t> </a:t>
            </a:r>
            <a:r>
              <a:rPr lang="en-US" i="1" dirty="0" err="1"/>
              <a:t>mavjud</a:t>
            </a:r>
            <a:r>
              <a:rPr lang="en-US" i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1. </a:t>
            </a:r>
            <a:r>
              <a:rPr lang="en-US" dirty="0" err="1"/>
              <a:t>Yangilikni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, </a:t>
            </a:r>
            <a:r>
              <a:rPr lang="en-US" dirty="0" err="1"/>
              <a:t>tadbiq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, </a:t>
            </a:r>
            <a:r>
              <a:rPr lang="en-US" dirty="0" err="1"/>
              <a:t>o‘zlashtirish</a:t>
            </a:r>
            <a:r>
              <a:rPr lang="en-US" dirty="0"/>
              <a:t>, </a:t>
            </a:r>
            <a:r>
              <a:rPr lang="en-US" dirty="0" err="1"/>
              <a:t>moliyalash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2.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tovarlarni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bozorni</a:t>
            </a:r>
            <a:r>
              <a:rPr lang="en-US" dirty="0"/>
              <a:t> </a:t>
            </a:r>
            <a:r>
              <a:rPr lang="en-US" dirty="0" err="1"/>
              <a:t>o‘zlashtirish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usullarni</a:t>
            </a:r>
            <a:r>
              <a:rPr lang="en-US" dirty="0"/>
              <a:t> </a:t>
            </a:r>
            <a:r>
              <a:rPr lang="en-US" dirty="0" err="1"/>
              <a:t>tadbiq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, </a:t>
            </a:r>
            <a:r>
              <a:rPr lang="en-US" dirty="0" err="1"/>
              <a:t>tashkiliy</a:t>
            </a:r>
            <a:r>
              <a:rPr lang="en-US" dirty="0"/>
              <a:t> </a:t>
            </a:r>
            <a:r>
              <a:rPr lang="en-US" dirty="0" err="1"/>
              <a:t>yangiliklar</a:t>
            </a:r>
            <a:r>
              <a:rPr lang="en-US" dirty="0"/>
              <a:t>.</a:t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130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26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2" y="634420"/>
            <a:ext cx="9144001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3.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tovarlarni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, </a:t>
            </a:r>
            <a:r>
              <a:rPr lang="en-US" dirty="0" err="1"/>
              <a:t>foydani</a:t>
            </a:r>
            <a:r>
              <a:rPr lang="en-US" dirty="0"/>
              <a:t> </a:t>
            </a:r>
            <a:r>
              <a:rPr lang="en-US" dirty="0" err="1"/>
              <a:t>taqsimlash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bozorda</a:t>
            </a:r>
            <a:r>
              <a:rPr lang="en-US" dirty="0"/>
              <a:t> </a:t>
            </a:r>
            <a:r>
              <a:rPr lang="en-US" dirty="0" err="1"/>
              <a:t>tovarlarni</a:t>
            </a:r>
            <a:r>
              <a:rPr lang="en-US" dirty="0"/>
              <a:t> </a:t>
            </a:r>
            <a:r>
              <a:rPr lang="en-US" dirty="0" err="1"/>
              <a:t>sotish</a:t>
            </a:r>
            <a:r>
              <a:rPr lang="en-US" dirty="0"/>
              <a:t>, </a:t>
            </a:r>
            <a:r>
              <a:rPr lang="en-US" dirty="0" err="1"/>
              <a:t>tarmoqda</a:t>
            </a:r>
            <a:r>
              <a:rPr lang="en-US" dirty="0"/>
              <a:t> </a:t>
            </a:r>
            <a:r>
              <a:rPr lang="en-US" dirty="0" err="1"/>
              <a:t>peshqadamlik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4.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tovarni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,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quvvatini</a:t>
            </a:r>
            <a:r>
              <a:rPr lang="en-US" dirty="0"/>
              <a:t> </a:t>
            </a:r>
            <a:r>
              <a:rPr lang="en-US" dirty="0" err="1"/>
              <a:t>o‘zlashtirish</a:t>
            </a:r>
            <a:r>
              <a:rPr lang="en-US" dirty="0"/>
              <a:t>, </a:t>
            </a:r>
            <a:r>
              <a:rPr lang="en-US" dirty="0" err="1"/>
              <a:t>iste’molchilar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ochilishi</a:t>
            </a:r>
            <a:r>
              <a:rPr lang="en-US" dirty="0"/>
              <a:t>, “</a:t>
            </a:r>
            <a:r>
              <a:rPr lang="en-US" dirty="0" err="1"/>
              <a:t>Nou-xau</a:t>
            </a:r>
            <a:r>
              <a:rPr lang="en-US" dirty="0"/>
              <a:t>”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tarqalishi</a:t>
            </a:r>
            <a:r>
              <a:rPr lang="en-US" dirty="0"/>
              <a:t>.</a:t>
            </a:r>
            <a:br>
              <a:rPr lang="en-US" dirty="0"/>
            </a:br>
            <a:r>
              <a:rPr lang="en-US" i="1" dirty="0"/>
              <a:t>S. </a:t>
            </a:r>
            <a:r>
              <a:rPr lang="en-US" i="1" dirty="0" err="1"/>
              <a:t>Kompaniya</a:t>
            </a:r>
            <a:r>
              <a:rPr lang="en-US" i="1" dirty="0"/>
              <a:t> </a:t>
            </a:r>
            <a:r>
              <a:rPr lang="en-US" i="1" dirty="0" err="1"/>
              <a:t>qaysi</a:t>
            </a:r>
            <a:r>
              <a:rPr lang="en-US" i="1" dirty="0"/>
              <a:t> </a:t>
            </a:r>
            <a:r>
              <a:rPr lang="en-US" i="1" dirty="0" err="1"/>
              <a:t>strategiyani</a:t>
            </a:r>
            <a:r>
              <a:rPr lang="en-US" i="1" dirty="0"/>
              <a:t> </a:t>
            </a:r>
            <a:r>
              <a:rPr lang="en-US" i="1" dirty="0" err="1"/>
              <a:t>tanlashidan</a:t>
            </a:r>
            <a:r>
              <a:rPr lang="en-US" i="1" dirty="0"/>
              <a:t> </a:t>
            </a:r>
            <a:r>
              <a:rPr lang="en-US" i="1" dirty="0" err="1"/>
              <a:t>qat’iy</a:t>
            </a:r>
            <a:r>
              <a:rPr lang="en-US" i="1" dirty="0"/>
              <a:t> </a:t>
            </a:r>
            <a:r>
              <a:rPr lang="en-US" i="1" dirty="0" err="1"/>
              <a:t>nazar</a:t>
            </a:r>
            <a:r>
              <a:rPr lang="en-US" i="1" dirty="0"/>
              <a:t> </a:t>
            </a:r>
            <a:r>
              <a:rPr lang="en-US" i="1" dirty="0" err="1"/>
              <a:t>tovar</a:t>
            </a:r>
            <a:r>
              <a:rPr lang="en-US" i="1" dirty="0"/>
              <a:t> </a:t>
            </a:r>
            <a:r>
              <a:rPr lang="en-US" i="1" dirty="0" err="1"/>
              <a:t>o‘zining</a:t>
            </a:r>
            <a:r>
              <a:rPr lang="en-US" i="1" dirty="0"/>
              <a:t> </a:t>
            </a:r>
            <a:r>
              <a:rPr lang="en-US" i="1" dirty="0" err="1"/>
              <a:t>hayotiy</a:t>
            </a:r>
            <a:r>
              <a:rPr lang="en-US" i="1" dirty="0"/>
              <a:t> </a:t>
            </a:r>
            <a:r>
              <a:rPr lang="en-US" i="1" dirty="0" err="1"/>
              <a:t>davrida</a:t>
            </a:r>
            <a:r>
              <a:rPr lang="en-US" i="1" dirty="0"/>
              <a:t> </a:t>
            </a:r>
            <a:r>
              <a:rPr lang="en-US" i="1" dirty="0" err="1"/>
              <a:t>to‘rtta</a:t>
            </a:r>
            <a:r>
              <a:rPr lang="en-US" i="1" dirty="0"/>
              <a:t> </a:t>
            </a:r>
            <a:r>
              <a:rPr lang="en-US" i="1" dirty="0" err="1"/>
              <a:t>davrni</a:t>
            </a:r>
            <a:r>
              <a:rPr lang="en-US" i="1" dirty="0"/>
              <a:t> </a:t>
            </a:r>
            <a:r>
              <a:rPr lang="en-US" i="1" dirty="0" err="1"/>
              <a:t>bosib</a:t>
            </a:r>
            <a:r>
              <a:rPr lang="en-US" i="1" dirty="0"/>
              <a:t> </a:t>
            </a:r>
            <a:r>
              <a:rPr lang="en-US" i="1" dirty="0" err="1"/>
              <a:t>o‘tadi</a:t>
            </a:r>
            <a:r>
              <a:rPr lang="en-US" i="1" dirty="0"/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1. </a:t>
            </a:r>
            <a:r>
              <a:rPr lang="en-US" dirty="0" err="1"/>
              <a:t>Tadbiq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ko‘tarilish</a:t>
            </a:r>
            <a:r>
              <a:rPr lang="en-US" dirty="0"/>
              <a:t>, </a:t>
            </a:r>
            <a:r>
              <a:rPr lang="en-US" dirty="0" err="1"/>
              <a:t>ekspansiya</a:t>
            </a:r>
            <a:r>
              <a:rPr lang="en-US" dirty="0"/>
              <a:t>, </a:t>
            </a:r>
            <a:r>
              <a:rPr lang="en-US" dirty="0" err="1"/>
              <a:t>rivojlanish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2. </a:t>
            </a:r>
            <a:r>
              <a:rPr lang="en-US" dirty="0" err="1"/>
              <a:t>O‘zlashtirish</a:t>
            </a:r>
            <a:r>
              <a:rPr lang="en-US" dirty="0"/>
              <a:t>, </a:t>
            </a:r>
            <a:r>
              <a:rPr lang="en-US" dirty="0" err="1"/>
              <a:t>tadbiq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ko‘tarilish</a:t>
            </a:r>
            <a:r>
              <a:rPr lang="en-US" dirty="0"/>
              <a:t>, </a:t>
            </a:r>
            <a:r>
              <a:rPr lang="en-US" dirty="0" err="1"/>
              <a:t>tushib</a:t>
            </a:r>
            <a:r>
              <a:rPr lang="en-US" dirty="0"/>
              <a:t> </a:t>
            </a:r>
            <a:r>
              <a:rPr lang="en-US" dirty="0" err="1"/>
              <a:t>ketish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3. </a:t>
            </a:r>
            <a:r>
              <a:rPr lang="en-US" dirty="0" err="1"/>
              <a:t>Ko‘tarilish</a:t>
            </a:r>
            <a:r>
              <a:rPr lang="en-US" dirty="0"/>
              <a:t>, </a:t>
            </a:r>
            <a:r>
              <a:rPr lang="en-US" dirty="0" err="1"/>
              <a:t>ekspansiya</a:t>
            </a:r>
            <a:r>
              <a:rPr lang="en-US" dirty="0"/>
              <a:t>, </a:t>
            </a:r>
            <a:r>
              <a:rPr lang="en-US" dirty="0" err="1"/>
              <a:t>etuklik</a:t>
            </a:r>
            <a:r>
              <a:rPr lang="en-US" dirty="0"/>
              <a:t>, </a:t>
            </a:r>
            <a:r>
              <a:rPr lang="en-US" dirty="0" err="1"/>
              <a:t>tushish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4. </a:t>
            </a:r>
            <a:r>
              <a:rPr lang="en-US" dirty="0" err="1"/>
              <a:t>O‘zlashtirish</a:t>
            </a:r>
            <a:r>
              <a:rPr lang="en-US" dirty="0"/>
              <a:t>, </a:t>
            </a:r>
            <a:r>
              <a:rPr lang="en-US" dirty="0" err="1"/>
              <a:t>ko‘tarilish</a:t>
            </a:r>
            <a:r>
              <a:rPr lang="en-US" dirty="0"/>
              <a:t>, </a:t>
            </a:r>
            <a:r>
              <a:rPr lang="en-US" dirty="0" err="1"/>
              <a:t>ekspansiya</a:t>
            </a:r>
            <a:r>
              <a:rPr lang="en-US" dirty="0"/>
              <a:t>, </a:t>
            </a:r>
            <a:r>
              <a:rPr lang="en-US" dirty="0" err="1"/>
              <a:t>tushish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>5. </a:t>
            </a:r>
            <a:r>
              <a:rPr lang="en-US" dirty="0" err="1"/>
              <a:t>Ko‘tarilish</a:t>
            </a:r>
            <a:r>
              <a:rPr lang="en-US" dirty="0"/>
              <a:t>, </a:t>
            </a:r>
            <a:r>
              <a:rPr lang="en-US" dirty="0" err="1"/>
              <a:t>rivojlanish</a:t>
            </a:r>
            <a:r>
              <a:rPr lang="en-US" dirty="0"/>
              <a:t>, </a:t>
            </a:r>
            <a:r>
              <a:rPr lang="en-US" dirty="0" err="1"/>
              <a:t>ekspansiya</a:t>
            </a:r>
            <a:r>
              <a:rPr lang="en-US" dirty="0"/>
              <a:t>, </a:t>
            </a:r>
            <a:r>
              <a:rPr lang="en-US" dirty="0" err="1"/>
              <a:t>tushish</a:t>
            </a:r>
            <a:r>
              <a:rPr lang="en-US" dirty="0"/>
              <a:t>.</a:t>
            </a:r>
            <a:br>
              <a:rPr lang="en-US" dirty="0"/>
            </a:br>
            <a:endParaRPr lang="en-US" dirty="0" smtClean="0"/>
          </a:p>
          <a:p>
            <a:r>
              <a:rPr lang="en-US" b="1" dirty="0" err="1" smtClean="0"/>
              <a:t>Tayanch</a:t>
            </a:r>
            <a:r>
              <a:rPr lang="en-US" b="1" dirty="0" smtClean="0"/>
              <a:t> </a:t>
            </a:r>
            <a:r>
              <a:rPr lang="en-US" b="1" dirty="0" err="1"/>
              <a:t>iboralar</a:t>
            </a:r>
            <a:r>
              <a:rPr lang="en-US" b="1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i="1" dirty="0" err="1"/>
              <a:t>Texnikaviy</a:t>
            </a:r>
            <a:r>
              <a:rPr lang="en-US" i="1" dirty="0"/>
              <a:t> </a:t>
            </a:r>
            <a:r>
              <a:rPr lang="en-US" i="1" dirty="0" err="1"/>
              <a:t>tayyorgarlikda</a:t>
            </a:r>
            <a:r>
              <a:rPr lang="en-US" i="1" dirty="0"/>
              <a:t> </a:t>
            </a:r>
            <a:r>
              <a:rPr lang="en-US" i="1" dirty="0" err="1"/>
              <a:t>bajariladigan</a:t>
            </a:r>
            <a:r>
              <a:rPr lang="en-US" i="1" dirty="0"/>
              <a:t> </a:t>
            </a:r>
            <a:r>
              <a:rPr lang="en-US" i="1" dirty="0" err="1"/>
              <a:t>ishlar</a:t>
            </a:r>
            <a:r>
              <a:rPr lang="en-US" i="1" dirty="0"/>
              <a:t> </a:t>
            </a:r>
            <a:r>
              <a:rPr lang="en-US" i="1" dirty="0" err="1"/>
              <a:t>ketma-ketligi</a:t>
            </a:r>
            <a:r>
              <a:rPr lang="en-US" i="1" dirty="0"/>
              <a:t>; </a:t>
            </a:r>
            <a:r>
              <a:rPr lang="en-US" i="1" dirty="0" err="1"/>
              <a:t>texnikaviy</a:t>
            </a:r>
            <a:r>
              <a:rPr lang="en-US" i="1" dirty="0"/>
              <a:t> </a:t>
            </a:r>
            <a:r>
              <a:rPr lang="en-US" i="1" dirty="0" err="1"/>
              <a:t>tay-yorgarlik</a:t>
            </a:r>
            <a:r>
              <a:rPr lang="en-US" i="1" dirty="0"/>
              <a:t> </a:t>
            </a:r>
            <a:r>
              <a:rPr lang="en-US" i="1" dirty="0" err="1"/>
              <a:t>bosqichlari</a:t>
            </a:r>
            <a:r>
              <a:rPr lang="en-US" i="1" dirty="0"/>
              <a:t>; </a:t>
            </a:r>
            <a:r>
              <a:rPr lang="en-US" i="1" dirty="0" err="1"/>
              <a:t>ilmiy-texnik</a:t>
            </a:r>
            <a:r>
              <a:rPr lang="en-US" i="1" dirty="0"/>
              <a:t> </a:t>
            </a:r>
            <a:r>
              <a:rPr lang="en-US" i="1" dirty="0" err="1"/>
              <a:t>tayyorgarlik</a:t>
            </a:r>
            <a:r>
              <a:rPr lang="en-US" i="1" dirty="0"/>
              <a:t>; </a:t>
            </a:r>
            <a:r>
              <a:rPr lang="en-US" i="1" dirty="0" err="1"/>
              <a:t>konstruktorlik</a:t>
            </a:r>
            <a:r>
              <a:rPr lang="en-US" i="1" dirty="0"/>
              <a:t> </a:t>
            </a:r>
            <a:r>
              <a:rPr lang="en-US" i="1" dirty="0" err="1"/>
              <a:t>tayyorgarlik</a:t>
            </a:r>
            <a:r>
              <a:rPr lang="en-US" i="1" dirty="0"/>
              <a:t>; </a:t>
            </a:r>
            <a:r>
              <a:rPr lang="en-US" i="1" dirty="0" err="1"/>
              <a:t>texnologik</a:t>
            </a:r>
            <a:r>
              <a:rPr lang="en-US" i="1" dirty="0"/>
              <a:t> </a:t>
            </a:r>
            <a:r>
              <a:rPr lang="en-US" i="1" dirty="0" err="1"/>
              <a:t>tayyorgarlik</a:t>
            </a:r>
            <a:r>
              <a:rPr lang="en-US" i="1" dirty="0"/>
              <a:t>; </a:t>
            </a:r>
            <a:r>
              <a:rPr lang="en-US" i="1" dirty="0" err="1"/>
              <a:t>tashkiliy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moddiy</a:t>
            </a:r>
            <a:r>
              <a:rPr lang="en-US" i="1" dirty="0"/>
              <a:t> </a:t>
            </a:r>
            <a:r>
              <a:rPr lang="en-US" i="1" dirty="0" err="1"/>
              <a:t>tayyorgarlik</a:t>
            </a:r>
            <a:r>
              <a:rPr lang="en-US" i="1" dirty="0"/>
              <a:t>; </a:t>
            </a:r>
            <a:r>
              <a:rPr lang="en-US" i="1" dirty="0" err="1"/>
              <a:t>konstruktorlik</a:t>
            </a:r>
            <a:r>
              <a:rPr lang="en-US" i="1" dirty="0"/>
              <a:t> </a:t>
            </a:r>
            <a:r>
              <a:rPr lang="en-US" i="1" dirty="0" err="1"/>
              <a:t>tayyorgarlik</a:t>
            </a:r>
            <a:r>
              <a:rPr lang="en-US" i="1" dirty="0"/>
              <a:t> </a:t>
            </a:r>
            <a:r>
              <a:rPr lang="en-US" i="1" dirty="0" err="1"/>
              <a:t>bosqichlari</a:t>
            </a:r>
            <a:r>
              <a:rPr lang="en-US" i="1" dirty="0"/>
              <a:t>: </a:t>
            </a:r>
            <a:r>
              <a:rPr lang="en-US" i="1" dirty="0" err="1"/>
              <a:t>texnik</a:t>
            </a:r>
            <a:r>
              <a:rPr lang="en-US" i="1" dirty="0"/>
              <a:t> </a:t>
            </a:r>
            <a:r>
              <a:rPr lang="en-US" i="1" dirty="0" err="1"/>
              <a:t>topshiriqni</a:t>
            </a:r>
            <a:r>
              <a:rPr lang="en-US" i="1" dirty="0"/>
              <a:t> </a:t>
            </a:r>
            <a:r>
              <a:rPr lang="en-US" i="1" dirty="0" err="1"/>
              <a:t>tashkil</a:t>
            </a:r>
            <a:r>
              <a:rPr lang="en-US" i="1" dirty="0"/>
              <a:t> </a:t>
            </a:r>
            <a:r>
              <a:rPr lang="en-US" i="1" dirty="0" err="1"/>
              <a:t>qilish</a:t>
            </a:r>
            <a:r>
              <a:rPr lang="en-US" i="1" dirty="0"/>
              <a:t>; </a:t>
            </a:r>
            <a:r>
              <a:rPr lang="en-US" i="1" dirty="0" err="1"/>
              <a:t>texnik</a:t>
            </a:r>
            <a:r>
              <a:rPr lang="en-US" i="1" dirty="0"/>
              <a:t> </a:t>
            </a:r>
            <a:r>
              <a:rPr lang="en-US" i="1" dirty="0" err="1"/>
              <a:t>taklifni</a:t>
            </a:r>
            <a:r>
              <a:rPr lang="en-US" i="1" dirty="0"/>
              <a:t> </a:t>
            </a:r>
            <a:r>
              <a:rPr lang="en-US" i="1" dirty="0" err="1"/>
              <a:t>ishlab</a:t>
            </a:r>
            <a:r>
              <a:rPr lang="en-US" i="1" dirty="0"/>
              <a:t> </a:t>
            </a:r>
            <a:r>
              <a:rPr lang="en-US" i="1" dirty="0" err="1"/>
              <a:t>chiqarish</a:t>
            </a:r>
            <a:r>
              <a:rPr lang="en-US" i="1" dirty="0"/>
              <a:t>; </a:t>
            </a:r>
            <a:r>
              <a:rPr lang="en-US" i="1" dirty="0" err="1"/>
              <a:t>texnik</a:t>
            </a:r>
            <a:r>
              <a:rPr lang="en-US" i="1" dirty="0"/>
              <a:t> </a:t>
            </a:r>
            <a:r>
              <a:rPr lang="en-US" i="1" dirty="0" err="1"/>
              <a:t>loyihalash</a:t>
            </a:r>
            <a:r>
              <a:rPr lang="en-US" i="1" dirty="0"/>
              <a:t>; </a:t>
            </a:r>
            <a:r>
              <a:rPr lang="en-US" i="1" dirty="0" err="1"/>
              <a:t>ishchi</a:t>
            </a:r>
            <a:r>
              <a:rPr lang="en-US" i="1" dirty="0"/>
              <a:t> </a:t>
            </a:r>
            <a:r>
              <a:rPr lang="en-US" i="1" dirty="0" err="1"/>
              <a:t>loyiha</a:t>
            </a:r>
            <a:r>
              <a:rPr lang="en-US" i="1" dirty="0"/>
              <a:t>; </a:t>
            </a:r>
            <a:r>
              <a:rPr lang="en-US" i="1" dirty="0" err="1"/>
              <a:t>texnologik</a:t>
            </a:r>
            <a:r>
              <a:rPr lang="en-US" i="1" dirty="0"/>
              <a:t> </a:t>
            </a:r>
            <a:r>
              <a:rPr lang="en-US" i="1" dirty="0" err="1"/>
              <a:t>tayyorgarlik</a:t>
            </a:r>
            <a:r>
              <a:rPr lang="en-US" i="1" dirty="0"/>
              <a:t> </a:t>
            </a:r>
            <a:r>
              <a:rPr lang="en-US" i="1" dirty="0" err="1"/>
              <a:t>bosqichlari</a:t>
            </a:r>
            <a:r>
              <a:rPr lang="en-US" i="1" dirty="0"/>
              <a:t>: </a:t>
            </a:r>
            <a:r>
              <a:rPr lang="en-US" i="1" dirty="0" err="1"/>
              <a:t>chizmalarni</a:t>
            </a:r>
            <a:r>
              <a:rPr lang="en-US" i="1" dirty="0"/>
              <a:t> </a:t>
            </a:r>
            <a:r>
              <a:rPr lang="en-US" i="1" dirty="0" err="1"/>
              <a:t>texnologik</a:t>
            </a:r>
            <a:r>
              <a:rPr lang="en-US" i="1" dirty="0"/>
              <a:t> </a:t>
            </a:r>
            <a:r>
              <a:rPr lang="en-US" i="1" dirty="0" err="1"/>
              <a:t>tayyorgarlik</a:t>
            </a:r>
            <a:r>
              <a:rPr lang="en-US" i="1" dirty="0"/>
              <a:t> </a:t>
            </a:r>
            <a:r>
              <a:rPr lang="en-US" i="1" dirty="0" err="1"/>
              <a:t>bosqichlari</a:t>
            </a:r>
            <a:r>
              <a:rPr lang="en-US" i="1" dirty="0"/>
              <a:t>: </a:t>
            </a:r>
            <a:r>
              <a:rPr lang="en-US" i="1" dirty="0" err="1"/>
              <a:t>chizmalarni</a:t>
            </a:r>
            <a:r>
              <a:rPr lang="en-US" i="1" dirty="0"/>
              <a:t> </a:t>
            </a:r>
            <a:r>
              <a:rPr lang="en-US" i="1" dirty="0" err="1"/>
              <a:t>texnologik</a:t>
            </a:r>
            <a:r>
              <a:rPr lang="en-US" i="1" dirty="0"/>
              <a:t> </a:t>
            </a:r>
            <a:r>
              <a:rPr lang="en-US" i="1" dirty="0" err="1"/>
              <a:t>nazorati</a:t>
            </a:r>
            <a:r>
              <a:rPr lang="en-US" i="1" dirty="0"/>
              <a:t>; </a:t>
            </a:r>
            <a:r>
              <a:rPr lang="en-US" i="1" dirty="0" err="1"/>
              <a:t>texnologik</a:t>
            </a:r>
            <a:r>
              <a:rPr lang="en-US" i="1" dirty="0"/>
              <a:t> </a:t>
            </a:r>
            <a:r>
              <a:rPr lang="en-US" i="1" dirty="0" err="1"/>
              <a:t>jarayonlarni</a:t>
            </a:r>
            <a:r>
              <a:rPr lang="en-US" i="1" dirty="0"/>
              <a:t> </a:t>
            </a:r>
            <a:r>
              <a:rPr lang="en-US" i="1" dirty="0" err="1"/>
              <a:t>loyihalash</a:t>
            </a:r>
            <a:r>
              <a:rPr lang="en-US" i="1" dirty="0"/>
              <a:t>; </a:t>
            </a:r>
            <a:r>
              <a:rPr lang="en-US" i="1" dirty="0" err="1"/>
              <a:t>loyihalash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tayyorlash</a:t>
            </a:r>
            <a:r>
              <a:rPr lang="en-US" i="1" dirty="0"/>
              <a:t>; </a:t>
            </a:r>
            <a:r>
              <a:rPr lang="en-US" i="1" dirty="0" err="1"/>
              <a:t>sozlash</a:t>
            </a:r>
            <a:r>
              <a:rPr lang="en-US" i="1" dirty="0"/>
              <a:t>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tadbiq</a:t>
            </a:r>
            <a:r>
              <a:rPr lang="en-US" i="1" dirty="0"/>
              <a:t> </a:t>
            </a:r>
            <a:r>
              <a:rPr lang="en-US" i="1" dirty="0" err="1"/>
              <a:t>qilish</a:t>
            </a:r>
            <a:r>
              <a:rPr lang="en-US" i="1" dirty="0"/>
              <a:t>; </a:t>
            </a:r>
            <a:r>
              <a:rPr lang="en-US" i="1" dirty="0" err="1"/>
              <a:t>konstruktorlik</a:t>
            </a:r>
            <a:r>
              <a:rPr lang="en-US" i="1" dirty="0"/>
              <a:t> </a:t>
            </a:r>
            <a:r>
              <a:rPr lang="en-US" i="1" dirty="0" err="1"/>
              <a:t>tayyorgarlik</a:t>
            </a:r>
            <a:r>
              <a:rPr lang="en-US" i="1" dirty="0"/>
              <a:t> </a:t>
            </a:r>
            <a:r>
              <a:rPr lang="en-US" i="1" dirty="0" err="1"/>
              <a:t>ishlari</a:t>
            </a:r>
            <a:r>
              <a:rPr lang="en-US" i="1" dirty="0"/>
              <a:t> </a:t>
            </a:r>
            <a:r>
              <a:rPr lang="en-US" i="1" dirty="0" err="1"/>
              <a:t>xarajatlari</a:t>
            </a:r>
            <a:r>
              <a:rPr lang="en-US" i="1" dirty="0"/>
              <a:t>; </a:t>
            </a:r>
            <a:r>
              <a:rPr lang="en-US" i="1" dirty="0" err="1"/>
              <a:t>texnologik</a:t>
            </a:r>
            <a:r>
              <a:rPr lang="en-US" i="1" dirty="0"/>
              <a:t> </a:t>
            </a:r>
            <a:r>
              <a:rPr lang="en-US" i="1" dirty="0" err="1"/>
              <a:t>tannarx</a:t>
            </a:r>
            <a:r>
              <a:rPr lang="en-US" i="1" dirty="0"/>
              <a:t> </a:t>
            </a:r>
            <a:r>
              <a:rPr lang="en-US" i="1" dirty="0" err="1"/>
              <a:t>xarajatlari</a:t>
            </a:r>
            <a:r>
              <a:rPr lang="en-US" i="1" dirty="0"/>
              <a:t>; </a:t>
            </a:r>
            <a:r>
              <a:rPr lang="en-US" i="1" dirty="0" err="1"/>
              <a:t>texnikaviy</a:t>
            </a:r>
            <a:r>
              <a:rPr lang="en-US" i="1" dirty="0"/>
              <a:t> </a:t>
            </a:r>
            <a:r>
              <a:rPr lang="en-US" i="1" dirty="0" err="1"/>
              <a:t>tayyorgarlikni</a:t>
            </a:r>
            <a:r>
              <a:rPr lang="en-US" i="1" dirty="0"/>
              <a:t> </a:t>
            </a:r>
            <a:r>
              <a:rPr lang="en-US" i="1" dirty="0" err="1"/>
              <a:t>rejalashtirish</a:t>
            </a:r>
            <a:r>
              <a:rPr lang="en-US" i="1" dirty="0"/>
              <a:t> </a:t>
            </a:r>
            <a:r>
              <a:rPr lang="en-US" i="1" dirty="0" err="1"/>
              <a:t>bosqichlari</a:t>
            </a:r>
            <a:r>
              <a:rPr lang="en-US" i="1" dirty="0"/>
              <a:t>; </a:t>
            </a:r>
            <a:r>
              <a:rPr lang="en-US" i="1" dirty="0" err="1"/>
              <a:t>yangi</a:t>
            </a:r>
            <a:r>
              <a:rPr lang="en-US" i="1" dirty="0"/>
              <a:t> </a:t>
            </a:r>
            <a:r>
              <a:rPr lang="en-US" i="1" dirty="0" err="1"/>
              <a:t>konstruksiyani</a:t>
            </a:r>
            <a:r>
              <a:rPr lang="en-US" i="1" dirty="0"/>
              <a:t> </a:t>
            </a:r>
            <a:r>
              <a:rPr lang="en-US" i="1" dirty="0" err="1"/>
              <a:t>iqtisodiy</a:t>
            </a:r>
            <a:r>
              <a:rPr lang="en-US" i="1" dirty="0"/>
              <a:t> </a:t>
            </a:r>
            <a:r>
              <a:rPr lang="en-US" i="1" dirty="0" err="1"/>
              <a:t>baholash</a:t>
            </a:r>
            <a:r>
              <a:rPr lang="en-US" i="1" dirty="0"/>
              <a:t> </a:t>
            </a:r>
            <a:r>
              <a:rPr lang="en-US" i="1" dirty="0" err="1"/>
              <a:t>mezonlari</a:t>
            </a:r>
            <a:r>
              <a:rPr lang="en-US" i="1" dirty="0"/>
              <a:t>.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130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-1" y="64449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42938" y="157378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27</a:t>
            </a:fld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67716" y="68578"/>
            <a:ext cx="292508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de-DE" sz="2000" b="1" kern="0" dirty="0" err="1">
                <a:solidFill>
                  <a:sysClr val="windowText" lastClr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Nazorat</a:t>
            </a:r>
            <a:r>
              <a:rPr lang="de-DE" sz="2000" b="1" kern="0" dirty="0">
                <a:solidFill>
                  <a:sysClr val="windowText" lastClr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de-DE" sz="2000" b="1" kern="0" dirty="0" err="1">
                <a:solidFill>
                  <a:sysClr val="windowText" lastClr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uchun</a:t>
            </a:r>
            <a:r>
              <a:rPr lang="de-DE" sz="2000" b="1" kern="0" dirty="0">
                <a:solidFill>
                  <a:sysClr val="windowText" lastClr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de-DE" sz="2000" b="1" kern="0" dirty="0" err="1">
                <a:solidFill>
                  <a:sysClr val="windowText" lastClr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savollar</a:t>
            </a:r>
            <a:r>
              <a:rPr lang="de-DE" sz="2000" b="1" kern="0" dirty="0">
                <a:solidFill>
                  <a:sysClr val="windowText" lastClr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endParaRPr lang="ru-RU" sz="2000" b="1" kern="0" dirty="0">
              <a:solidFill>
                <a:sysClr val="windowText" lastClr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10" name="Picture 49" descr="fizi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82" t="63757" r="27641" b="29128"/>
          <a:stretch>
            <a:fillRect/>
          </a:stretch>
        </p:blipFill>
        <p:spPr bwMode="auto">
          <a:xfrm>
            <a:off x="2345185" y="119622"/>
            <a:ext cx="622531" cy="68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2" y="656583"/>
            <a:ext cx="91440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 smtClean="0"/>
              <a:t>1. </a:t>
            </a:r>
            <a:r>
              <a:rPr lang="en-US" dirty="0" err="1" smtClean="0"/>
              <a:t>Konstruktorlik</a:t>
            </a:r>
            <a:r>
              <a:rPr lang="en-US" dirty="0" smtClean="0"/>
              <a:t> </a:t>
            </a:r>
            <a:r>
              <a:rPr lang="en-US" dirty="0" err="1"/>
              <a:t>tayyorgarlik</a:t>
            </a:r>
            <a:r>
              <a:rPr lang="en-US" dirty="0"/>
              <a:t> </a:t>
            </a:r>
            <a:r>
              <a:rPr lang="en-US" dirty="0" err="1"/>
              <a:t>ishlari</a:t>
            </a:r>
            <a:r>
              <a:rPr lang="en-US" dirty="0"/>
              <a:t> </a:t>
            </a:r>
            <a:r>
              <a:rPr lang="en-US" dirty="0" err="1"/>
              <a:t>xarajatlariga</a:t>
            </a:r>
            <a:r>
              <a:rPr lang="en-US" dirty="0"/>
              <a:t> </a:t>
            </a:r>
            <a:r>
              <a:rPr lang="en-US" dirty="0" err="1"/>
              <a:t>nimalar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?</a:t>
            </a:r>
            <a:endParaRPr lang="ru-RU" dirty="0"/>
          </a:p>
          <a:p>
            <a:pPr lvl="0"/>
            <a:r>
              <a:rPr lang="en-US" dirty="0" smtClean="0"/>
              <a:t>2. </a:t>
            </a:r>
            <a:r>
              <a:rPr lang="ru-RU" dirty="0" err="1" smtClean="0"/>
              <a:t>Texnologik</a:t>
            </a:r>
            <a:r>
              <a:rPr lang="ru-RU" dirty="0" smtClean="0"/>
              <a:t> </a:t>
            </a:r>
            <a:r>
              <a:rPr lang="ru-RU" dirty="0" err="1"/>
              <a:t>tannarx</a:t>
            </a:r>
            <a:r>
              <a:rPr lang="ru-RU" dirty="0"/>
              <a:t> </a:t>
            </a:r>
            <a:r>
              <a:rPr lang="ru-RU" dirty="0" err="1"/>
              <a:t>xarajatlarigachi</a:t>
            </a:r>
            <a:r>
              <a:rPr lang="ru-RU" dirty="0"/>
              <a:t>?</a:t>
            </a:r>
          </a:p>
          <a:p>
            <a:pPr lvl="0"/>
            <a:r>
              <a:rPr lang="en-US" dirty="0"/>
              <a:t>3</a:t>
            </a:r>
            <a:r>
              <a:rPr lang="en-US" dirty="0" smtClean="0"/>
              <a:t>.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/>
              <a:t>texnikani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mezonlari</a:t>
            </a:r>
            <a:r>
              <a:rPr lang="en-US" dirty="0"/>
              <a:t> </a:t>
            </a:r>
            <a:r>
              <a:rPr lang="en-US" dirty="0" err="1"/>
              <a:t>qaysilar</a:t>
            </a:r>
            <a:r>
              <a:rPr lang="en-US" dirty="0"/>
              <a:t>?</a:t>
            </a:r>
            <a:endParaRPr lang="ru-RU" dirty="0"/>
          </a:p>
          <a:p>
            <a:pPr lvl="0"/>
            <a:r>
              <a:rPr lang="en-US" dirty="0"/>
              <a:t>4</a:t>
            </a:r>
            <a:r>
              <a:rPr lang="en-US" dirty="0" smtClean="0"/>
              <a:t>.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/>
              <a:t>konstruksiyani</a:t>
            </a:r>
            <a:r>
              <a:rPr lang="en-US" dirty="0"/>
              <a:t> </a:t>
            </a:r>
            <a:r>
              <a:rPr lang="en-US" dirty="0" err="1"/>
              <a:t>qo‘llashdan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?</a:t>
            </a:r>
            <a:endParaRPr lang="ru-RU" dirty="0"/>
          </a:p>
          <a:p>
            <a:pPr lvl="0"/>
            <a:r>
              <a:rPr lang="en-US" dirty="0"/>
              <a:t>5</a:t>
            </a:r>
            <a:r>
              <a:rPr lang="en-US" dirty="0" smtClean="0"/>
              <a:t>.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/>
              <a:t>mahsulotni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chiqarishdan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samaradorlik</a:t>
            </a:r>
            <a:r>
              <a:rPr lang="en-US" dirty="0"/>
              <a:t>-chi?</a:t>
            </a:r>
            <a:endParaRPr lang="ru-RU" dirty="0"/>
          </a:p>
          <a:p>
            <a:pPr lvl="0"/>
            <a:r>
              <a:rPr lang="en-US"/>
              <a:t>6</a:t>
            </a:r>
            <a:r>
              <a:rPr lang="en-US" smtClean="0"/>
              <a:t>. </a:t>
            </a:r>
            <a:r>
              <a:rPr lang="en-US" dirty="0" err="1" smtClean="0"/>
              <a:t>Qo‘shimcha</a:t>
            </a:r>
            <a:r>
              <a:rPr lang="en-US" dirty="0" smtClean="0"/>
              <a:t> </a:t>
            </a:r>
            <a:r>
              <a:rPr lang="en-US" dirty="0" err="1"/>
              <a:t>kapital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qoplash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26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4720</TotalTime>
  <Words>1439</Words>
  <Application>Microsoft Office PowerPoint</Application>
  <PresentationFormat>Экран (4:3)</PresentationFormat>
  <Paragraphs>422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Пользователь Windows</cp:lastModifiedBy>
  <cp:revision>235</cp:revision>
  <dcterms:created xsi:type="dcterms:W3CDTF">2016-11-18T14:12:19Z</dcterms:created>
  <dcterms:modified xsi:type="dcterms:W3CDTF">2019-04-18T06:16:37Z</dcterms:modified>
</cp:coreProperties>
</file>