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9" r:id="rId4"/>
    <p:sldId id="366" r:id="rId5"/>
    <p:sldId id="367" r:id="rId6"/>
    <p:sldId id="368" r:id="rId7"/>
    <p:sldId id="369" r:id="rId8"/>
    <p:sldId id="370" r:id="rId9"/>
    <p:sldId id="371" r:id="rId10"/>
    <p:sldId id="372" r:id="rId11"/>
    <p:sldId id="373" r:id="rId12"/>
    <p:sldId id="374" r:id="rId13"/>
    <p:sldId id="375" r:id="rId14"/>
    <p:sldId id="376" r:id="rId15"/>
    <p:sldId id="377" r:id="rId16"/>
    <p:sldId id="378" r:id="rId17"/>
    <p:sldId id="379" r:id="rId18"/>
    <p:sldId id="380" r:id="rId19"/>
    <p:sldId id="381" r:id="rId20"/>
    <p:sldId id="382" r:id="rId21"/>
    <p:sldId id="383" r:id="rId22"/>
    <p:sldId id="384" r:id="rId23"/>
    <p:sldId id="385" r:id="rId24"/>
    <p:sldId id="386" r:id="rId25"/>
    <p:sldId id="387" r:id="rId26"/>
    <p:sldId id="388" r:id="rId27"/>
    <p:sldId id="389" r:id="rId28"/>
    <p:sldId id="390" r:id="rId29"/>
    <p:sldId id="391" r:id="rId30"/>
    <p:sldId id="392" r:id="rId31"/>
    <p:sldId id="393" r:id="rId32"/>
    <p:sldId id="394" r:id="rId33"/>
    <p:sldId id="395" r:id="rId34"/>
    <p:sldId id="396" r:id="rId35"/>
    <p:sldId id="397" r:id="rId36"/>
    <p:sldId id="398" r:id="rId37"/>
    <p:sldId id="399" r:id="rId38"/>
    <p:sldId id="400" r:id="rId39"/>
    <p:sldId id="401" r:id="rId40"/>
    <p:sldId id="402" r:id="rId41"/>
    <p:sldId id="403" r:id="rId42"/>
    <p:sldId id="404" r:id="rId43"/>
    <p:sldId id="405" r:id="rId44"/>
    <p:sldId id="365" r:id="rId45"/>
    <p:sldId id="307"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82" d="100"/>
          <a:sy n="82" d="100"/>
        </p:scale>
        <p:origin x="5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26.05.2022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26.05.2022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26.05.2022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002970" y="1089502"/>
            <a:ext cx="9240417" cy="783454"/>
          </a:xfrm>
        </p:spPr>
        <p:txBody>
          <a:bodyPr>
            <a:noAutofit/>
          </a:bodyPr>
          <a:lstStyle/>
          <a:p>
            <a:pPr algn="ctr">
              <a:lnSpc>
                <a:spcPct val="107000"/>
              </a:lnSpc>
              <a:spcAft>
                <a:spcPts val="800"/>
              </a:spcAft>
            </a:pPr>
            <a:r>
              <a:rPr lang="en-US" sz="3500" b="1" dirty="0">
                <a:effectLst/>
                <a:latin typeface="Calibri" panose="020F0502020204030204" pitchFamily="34" charset="0"/>
                <a:ea typeface="Calibri" panose="020F0502020204030204" pitchFamily="34" charset="0"/>
                <a:cs typeface="Times New Roman" panose="02020603050405020304" pitchFamily="18" charset="0"/>
              </a:rPr>
              <a:t>MONITORING THE PROGRESS OF YOUR PROJECT</a:t>
            </a:r>
            <a:endParaRPr lang="ru-RU" sz="3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64083" y="348981"/>
            <a:ext cx="2071396"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8</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2143904"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220685" y="5745300"/>
            <a:ext cx="8791574"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100" dirty="0">
                <a:effectLst/>
                <a:latin typeface="Calibri" panose="020F0502020204030204" pitchFamily="34" charset="0"/>
                <a:ea typeface="Calibri" panose="020F0502020204030204" pitchFamily="34" charset="0"/>
                <a:cs typeface="Times New Roman" panose="02020603050405020304" pitchFamily="18" charset="0"/>
              </a:rPr>
              <a:t>https://explore.easyprojects.net/blog/why-pm-software-is-the-best-solution-for-ceos-to-monitor-project-health-and-progress</a:t>
            </a:r>
            <a:endParaRPr lang="ru-RU" sz="1100" dirty="0"/>
          </a:p>
        </p:txBody>
      </p:sp>
      <p:pic>
        <p:nvPicPr>
          <p:cNvPr id="9" name="Рисунок 8">
            <a:extLst>
              <a:ext uri="{FF2B5EF4-FFF2-40B4-BE49-F238E27FC236}">
                <a16:creationId xmlns:a16="http://schemas.microsoft.com/office/drawing/2014/main" id="{5B870077-3697-4CCE-971E-93829C86ECBF}"/>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220685" y="1830525"/>
            <a:ext cx="8791575" cy="3914775"/>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1137351"/>
            <a:ext cx="8036465"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MONITORING THE PROGRESS OF YOUR PROJECT</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0" y="2127563"/>
            <a:ext cx="8946541" cy="4195481"/>
          </a:xfrm>
        </p:spPr>
        <p:txBody>
          <a:bodyPr>
            <a:noAutofit/>
          </a:bodyPr>
          <a:lstStyle/>
          <a:p>
            <a:pPr algn="just"/>
            <a:r>
              <a:rPr lang="en-US" sz="2400" dirty="0">
                <a:effectLst/>
                <a:latin typeface="Calibri" panose="020F0502020204030204" pitchFamily="34" charset="0"/>
                <a:ea typeface="Times New Roman" panose="02020603050405020304" pitchFamily="18" charset="0"/>
              </a:rPr>
              <a:t>Once you have created a great project plan, you can start work on your engineering project. You now need a set of tools and mechanisms to allow you to monitor what is going on and to determine if progress is as expected (or not!). In this lesson, we learn how to assess progress on schedule and cost the principal financial measures that your company will use to measure the business performance of your project, and a comprehensive method for monitoring schedule, cost, technical capability, and risk … and making sure that all of these parts fit together correctly.</a:t>
            </a:r>
            <a:endParaRPr lang="ru-RU" sz="2400"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453093" y="254371"/>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64823" y="226789"/>
            <a:ext cx="7713850" cy="1060473"/>
          </a:xfrm>
        </p:spPr>
        <p:txBody>
          <a:bodyPr>
            <a:noAutofit/>
          </a:bodyPr>
          <a:lstStyle/>
          <a:p>
            <a:pPr algn="r"/>
            <a:r>
              <a:rPr lang="en-US" sz="3500" b="1" dirty="0">
                <a:effectLst/>
                <a:latin typeface="Calibri" panose="020F0502020204030204" pitchFamily="34" charset="0"/>
                <a:ea typeface="Times New Roman" panose="02020603050405020304" pitchFamily="18" charset="0"/>
              </a:rPr>
              <a:t>Monitoring Progress Via Updated Predictions to Schedule and Cost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In the previous lessons, we learned to build an initial version of an activity network for our project, and then, using the data in that activity network, to develop an initial version of the estimate of the cost of our project. These activities are done before the project starts, as part of your proposal to the customer, and those same data are also used in order to get permission from your company to submit your proposal to the customer.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After you win and start work, as the project progresses, you will of course learn much more over time about your project. This new information needs to be used to improve the estimates for schedule and cost. And of course, there will be actual changes in status of the project – progress or lack of it, and also changes to the requirements and to the design – that will affect these predictions too.</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Therefore, on most large engineering projects, we do such an update to the schedule and to the cost estimate once per month, although on some projects it might be accomplished at a different time interval.</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19624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64823" y="226789"/>
            <a:ext cx="7713850" cy="1060473"/>
          </a:xfrm>
        </p:spPr>
        <p:txBody>
          <a:bodyPr>
            <a:noAutofit/>
          </a:bodyPr>
          <a:lstStyle/>
          <a:p>
            <a:pPr algn="r"/>
            <a:r>
              <a:rPr lang="en-US" sz="3500" b="1" dirty="0">
                <a:effectLst/>
                <a:latin typeface="Calibri" panose="020F0502020204030204" pitchFamily="34" charset="0"/>
                <a:ea typeface="Times New Roman" panose="02020603050405020304" pitchFamily="18" charset="0"/>
              </a:rPr>
              <a:t>Monitoring Progress Via Updated Predictions to Schedule and Cost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goal of monitoring your project is to prevent adverse “surprises.” If we are falling behind schedule (or our cost is increasing, or we are going to fall short on technical capabilities), we want to know now, and not wait until very late in the project to notice it. We have already stated the reasons for wanting to know now, rather than later: it is very useful to have as much time as possible to correct any emerging problems, and it costs much less to correct a given problem early in the project life‐cycle than to correct it later in the project life‐cycle.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By preparing such an update to your predicted schedule and to your predicted cost at project completion, you are in fact performing one portion of the task of monitoring the progress of your project. We assess the status of our project, and then use that revised assessment of status in order to update our schedule and cost estimates. Those updated estimates comprise a statement about our progress. For example, it might be that we now estimate that we have fallen a bit behind and will need three more weeks, and $100 000 additional, in order to complete the project.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These monthly revisions to the predicted schedule (e.g. when we will be done) and the predicted cost (e.g. how much it will cost by the time we are done) are two of the tangible representations that are produced as a result of monitoring the progress of our project.</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918052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64823" y="226789"/>
            <a:ext cx="7713850" cy="1060473"/>
          </a:xfrm>
        </p:spPr>
        <p:txBody>
          <a:bodyPr>
            <a:noAutofit/>
          </a:bodyPr>
          <a:lstStyle/>
          <a:p>
            <a:pPr algn="r"/>
            <a:r>
              <a:rPr lang="en-US" sz="3500" b="1" dirty="0">
                <a:effectLst/>
                <a:latin typeface="Calibri" panose="020F0502020204030204" pitchFamily="34" charset="0"/>
                <a:ea typeface="Times New Roman" panose="02020603050405020304" pitchFamily="18" charset="0"/>
              </a:rPr>
              <a:t>Monitoring Progress Via Updated Predictions to Schedule and Cost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These periodic updates to the predictions for schedule and cost are among your most important and most-watched tasks! But you do not perform all of it; your subordinate managers actually do most of it; your role is largely to coordinate. But there are also some important aspects that you do yourself.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Since your subordinate managers will be preparing the updates for their particular portions of the project, just like for the original estimates, they must believe in those estimates! Therefore, just as for the original estimates: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must allow them to create their own updated estimates, and not dictate the answer.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can mandate their use of particular estimating methodologies (including calibration against previous actuals).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can provide goals (e.g. urge them to bring their portion of the work to completion within the previous estimates for schedule and cost that they have created).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can negotiate with them about the values contained in their updated estimates.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107950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But, in the end, they must be allowed to work to estimates which they psychologically “own.”</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596524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64823" y="226789"/>
            <a:ext cx="7713850" cy="1060473"/>
          </a:xfrm>
        </p:spPr>
        <p:txBody>
          <a:bodyPr>
            <a:noAutofit/>
          </a:bodyPr>
          <a:lstStyle/>
          <a:p>
            <a:pPr algn="r"/>
            <a:r>
              <a:rPr lang="en-US" sz="3500" b="1" dirty="0">
                <a:effectLst/>
                <a:latin typeface="Calibri" panose="020F0502020204030204" pitchFamily="34" charset="0"/>
                <a:ea typeface="Times New Roman" panose="02020603050405020304" pitchFamily="18" charset="0"/>
              </a:rPr>
              <a:t>Monitoring Progress Via Updated Predictions to Schedule and Cost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lnSpc>
                <a:spcPct val="107000"/>
              </a:lnSpc>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As you did for the original estimate, you have your financial manager roll up all of the individual updated estimates, so as to create an updated estimate for schedule and cost for the entire project. You then report progress on a periodic basis to your customer and to your company’s management.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Whereas the original estimates for schedule and cost consisted entirely of predictions, these updated progress reports will now consist of a combination of actual results to date and predictions for the future. As the project progresses, the time period covered by the predictions will get shorter. Expect that most of the attention by your management and by your customer will be on the predictions for both the schedule and the cost. What will you be reporting? Items such as these: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When will we be done?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much will it cost when we are done?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Will it do everything it is supposed to do?</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1079500" lvl="0" algn="just">
              <a:lnSpc>
                <a:spcPct val="107000"/>
              </a:lnSpc>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And … what else could go wrong?</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763559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64823" y="226789"/>
            <a:ext cx="7713850"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Making the Updated Predictions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do we make these updated predictions, and do so in a manner that will allow them to be deemed credible? Here is my approach: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start by creating an estimate for the schedule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then use the estimated schedule to estimate the cost at completion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do these many times: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indent="-357188" algn="just">
              <a:spcBef>
                <a:spcPts val="0"/>
              </a:spcBef>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Create a baseline at the beginning of the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indent="-357188" algn="just">
              <a:spcBef>
                <a:spcPts val="0"/>
              </a:spcBef>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Create updated estimates on a periodic basis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spcBef>
                <a:spcPts val="0"/>
              </a:spcBef>
              <a:buFont typeface="Symbol" panose="05050102010706020507" pitchFamily="18" charset="2"/>
              <a:buChar char=""/>
            </a:pPr>
            <a:r>
              <a:rPr lang="en-US" sz="1800" dirty="0">
                <a:latin typeface="Calibri" panose="020F0502020204030204" pitchFamily="34" charset="0"/>
                <a:cs typeface="Calibri" panose="020F0502020204030204" pitchFamily="34" charset="0"/>
              </a:rPr>
              <a:t>If you remember, we talked about the necessity to calibrate our estimates to previous data, in order to improve the realism of our predictions. We showed you how to do this by drawing upon data from your company’s archive of historical project results, and also by using parametric models. You might think that on our project, we would undertake a systematic program of comparing our predictions to the unfolding reality, and try to adjust. You can do that sometimes. For example, if you discover that some task takes twice as long to perform as you planned, and the project has several more similar tasks, you would certainly consider adjusting the predicted duration to those similar tasks. In general, however, a single project is too short a duration, and too small a sample, from which to draw valid inferences by comparing predictions to actual results. It is best for the data from your project to go into that archive of historic data that is kept by your company, where it can be assessed in light of all those other data too, and used to calibrate future estimates.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372185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64823" y="226789"/>
            <a:ext cx="7713850"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Making the Updated Predictions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2937" y="1219199"/>
            <a:ext cx="9492343" cy="5020283"/>
          </a:xfrm>
        </p:spPr>
        <p:txBody>
          <a:bodyPr>
            <a:noAutofit/>
          </a:bodyPr>
          <a:lstStyle/>
          <a:p>
            <a:pPr marL="342900" lvl="0" indent="-342900" algn="just">
              <a:lnSpc>
                <a:spcPct val="107000"/>
              </a:lnSpc>
              <a:buFont typeface="Symbol" panose="05050102010706020507" pitchFamily="18" charset="2"/>
              <a:buChar char=""/>
            </a:pPr>
            <a:r>
              <a:rPr lang="en-US" sz="2200" dirty="0">
                <a:effectLst/>
                <a:latin typeface="Calibri" panose="020F0502020204030204" pitchFamily="34" charset="0"/>
                <a:ea typeface="Times New Roman" panose="02020603050405020304" pitchFamily="18" charset="0"/>
                <a:cs typeface="Calibri" panose="020F0502020204030204" pitchFamily="34" charset="0"/>
              </a:rPr>
              <a:t>Each time we create a new estimate, we then try to draw inferences from these data by creating statistics that compare current estimates to a set of previous estimates. We don’t want to compare current estimates to a single previous estimate. By doing the updates every month, we automatically create a time series of measurements, and by using the entire set of measurements within each time series, we can obtain more predictive power than we could by just comparing the current estimate to the previous estimate, because the time series allows us to separate signal from noise.</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200" dirty="0">
                <a:effectLst/>
                <a:latin typeface="Calibri" panose="020F0502020204030204" pitchFamily="34" charset="0"/>
                <a:ea typeface="Times New Roman" panose="02020603050405020304" pitchFamily="18" charset="0"/>
                <a:cs typeface="Calibri" panose="020F0502020204030204" pitchFamily="34" charset="0"/>
              </a:rPr>
              <a:t>Because we need a time series to make credible predictions, we cannot really make such predictions until we are a few months into the project. So, for the first few months, we make the estimates and start plotting the time series, but cannot really make credible predictions.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2475157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000" b="1" dirty="0">
                <a:effectLst/>
                <a:latin typeface="Calibri" panose="020F0502020204030204" pitchFamily="34" charset="0"/>
                <a:ea typeface="Times New Roman" panose="02020603050405020304" pitchFamily="18" charset="0"/>
              </a:rPr>
              <a:t>Creating the Updated Prediction for the Schedule</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dirty="0">
                <a:latin typeface="Calibri" panose="020F0502020204030204" pitchFamily="34" charset="0"/>
                <a:cs typeface="Calibri" panose="020F0502020204030204" pitchFamily="34" charset="0"/>
              </a:rPr>
              <a:t>We start by creating an updated estimate for the schedule. Remember what we discussed before: prior to the commencement of the project, we establish a baseline schedule. This consists of a set of tasks, each with a predicted duration and a set of linkages that define how the tasks link together to form the activity network. From this, we can predict statistically when we are likely to reach various milestones, including project completion.</a:t>
            </a:r>
            <a:endParaRPr lang="ru-RU" dirty="0">
              <a:latin typeface="Calibri" panose="020F0502020204030204" pitchFamily="34" charset="0"/>
              <a:cs typeface="Calibri" panose="020F0502020204030204" pitchFamily="34"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Each monthly update creates a single additional point on our time series of predictions about the project’s likely completion date. Furthermore, once you have an actual signal that the schedule is showing a (statistically valid) delay, you can look inside the schedule to try to determine the root cause of that schedule delay, and take corrective action.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description above says that a cost‐account manager may choose to break one of their tasks into multiple tasks, which allows him/her to “replumb” the task interconnections.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625977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000" b="1" dirty="0">
                <a:effectLst/>
                <a:latin typeface="Calibri" panose="020F0502020204030204" pitchFamily="34" charset="0"/>
                <a:ea typeface="Times New Roman" panose="02020603050405020304" pitchFamily="18" charset="0"/>
              </a:rPr>
              <a:t>Creating the Updated Prediction for the Schedule</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baseline schedule gives us the first point in what will become a time series of predictions of the date on which we estimate that the project will be complete. Each month, we update the estimated schedule: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cost‐account managers update the predicted duration of their tasks (each duration ought still to be expressed as a three‐point estimate: optimistic, nominal, and pessimistic). Each cost‐account manager may also update the way their tasks interact with each other, and the way that their tasks interact with those tasks managed by other cost‐account managers.</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rPr>
              <a:t>At times, the cost‐account managers may also choose to break one of their tasks into multiple tasks, which allows us to “replumb” the task interconnections. The reason that we might break tasks apart into such smaller tasks is to look for the actual task-to-task dependencies, and see if we can find pieces of work that, if separated, could proceed in parallel with certain tasks, rather than having to proceed in sequence. This might lead to shorter schedules; that is, such “replumbing” might provide us a feasible way to achieve shorter schedules, which in turn might lead to lower costs.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6023603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Preview: Variance Analysis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We can now analyze the information provided by that new activity network, especially the predictions it is making about the completion dates for every major milestone along the path to completion of the project. We do this analysis in a format called variance analysis. What is variance analysis? It attempts to answer the following types of questions: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Aft>
                <a:spcPts val="6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What is different in the current estimated schedule than in your previous predictions, all the way back to the baseline schedule … and why?</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Aft>
                <a:spcPts val="6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Are the positive differences sustainable?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Aft>
                <a:spcPts val="6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Are the negative differences recoverable?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600"/>
              </a:spcAft>
            </a:pPr>
            <a:r>
              <a:rPr lang="en-US" sz="1900" dirty="0">
                <a:latin typeface="Calibri" panose="020F0502020204030204" pitchFamily="34" charset="0"/>
                <a:cs typeface="Calibri" panose="020F0502020204030204" pitchFamily="34" charset="0"/>
              </a:rPr>
              <a:t>Since we are also going to do a variance analysis on both schedule and cost, we will defer the discussion of how to do such a variance analysis for a few pages. We will first discuss the periodic update to the cost predictions, then introduce the concept of earned value, and then we will be ready to talk about how we perform variance analyses on both the schedule and the cost predictions.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9336308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Taking Earned Value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It turns out, however, that there is additional, very useful information that can be obtained from these updated predictions, over and above the predictions about the end states (e.g. the predicted completion date and the predicted cost at completion). This additional information is a statement that compares how much progress we have made so far, to the amount of progress that we expected we would have made by this date. We can make this comparison literally for every task on the project if we elect to do so.</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Here’s why this additional information is so useful: remember how we said that the goal of monitoring your project is to prevent adverse “surprises,” and that if we are falling behind, we want to know now, and not wait until very late in the project to notice it. It might be the case that we have made a lot less progress so far than we expected we would, but for some reason, our prediction at completion is not yet showing this lack of progress. By looking at this comparison of progress to date against the amount of progress that we planned to make by this date, we have another view of progress in our project, in addition to the view of progress provided by the predictions about schedule and cost at completion. These in‐progress comparisons often turn out to provide an earlier indication of problems than the at‐completion predictions. So, good projects always do both types of analyses.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4181716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Taking Earned Value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It turns out, however, that there is additional, very useful information that can be obtained from these updated predictions, over and above the predictions about the end states (e.g. the predicted completion date and the predicted cost at completion). This additional information is a statement that compares how much progress we have made so far, to the amount of progress that we expected we would have made by this date. We can make this comparison literally for every task on the project if we elect to do so.</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Here’s why this additional information is so useful: remember how we said that the goal of monitoring your project is to prevent adverse “surprises,” and that if we are falling behind, we want to know now, and not wait until very late in the project to notice it. It might be the case that we have made a lot less progress so far than we expected we would, but for some reason, our prediction at completion is not yet showing this lack of progress. By looking at this comparison of progress to date against the amount of progress that we planned to make by this date, we have another view of progress in our project, in addition to the view of progress provided by the predictions about schedule and cost at completion. These in‐progress comparisons often turn out to provide an earlier indication of problems than the at‐completion predictions. So, good projects always do both types of analyses.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555372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Taking Earned Value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We start by noting that at any given point in time, every single task on our project is either (</a:t>
            </a:r>
            <a:r>
              <a:rPr lang="en-US" sz="19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1900" dirty="0">
                <a:effectLst/>
                <a:latin typeface="Calibri" panose="020F0502020204030204" pitchFamily="34" charset="0"/>
                <a:ea typeface="Times New Roman" panose="02020603050405020304" pitchFamily="18" charset="0"/>
                <a:cs typeface="Calibri" panose="020F0502020204030204" pitchFamily="34" charset="0"/>
              </a:rPr>
              <a:t>) completed, (ii) in progress, or (iii) not yet started. There is no other possibility. Clearly, it is easy to make a high‐quality estimate of your progress on completed tasks: they are 100% complete.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It is also clearly easy to make a high‐quality estimate of your progress on tasks that are not yet started: they are 0% complete.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Therefore, the only difficult part of estimating your progress lies in the tasks that are actually in progress at the time of the (monthly) estimate/progress assessment.</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Notice that this implies it is desirable to have as few tasks as possible actually in progress at any given time because these in‐progress tasks are the only tasks for which you have to create periodic assessments of progress. It is also the case that it is desirable that these tasks be as short and as simple as possible because this leads to the least amount of estimation uncertainty and the highest‐credibility estimates.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4012163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The Rolling Wave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So, the next obvious question is: Can we really plan a large, complex engineering project in advance to a level of detail such that every single task is no more than one or two months in duration? Sadly, the answer is almost certainly that we cannot. It is often impossible to plan in advance all of a big project in enough detail so that every task is only one or two months in duration – we just do not know enough at the very beginning of the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But you don’t have to do all of the planning down to that level of detail in advance. Instead, you can define short tasks for the first few months of the project, but longer tasks for the rest of the project; my practice is to issue a project policy allowing tasks that are not planned to start within the next three months to be as long as 12 months in duration.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Then … as you progress and learn more, each month, you perform some replanning, breaking some of those near‐term tasks that are up to 12 months in duration into smaller tasks that are one to two months in duration. Now that those tasks are so near, we certainly know enough to accomplish this type of replanning. We call this periodic process replanning of near‐term tasks a rolling wave.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Notice another important benefit: by replanning into such smaller, shorter‐duration tasks, we are likely enabling the replumbing activity we discussed above. We will likely find work that was buried inside those longer tasks that can be performed in parallel, rather than in a rigid sequential fashion. We saw above that this replumbing can lead to shorter schedules!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261109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lnSpc>
                <a:spcPct val="107000"/>
              </a:lnSpc>
              <a:spcAft>
                <a:spcPts val="800"/>
              </a:spcAft>
            </a:pPr>
            <a:r>
              <a:rPr lang="en-US" sz="3300" b="1" dirty="0">
                <a:effectLst/>
                <a:latin typeface="Calibri" panose="020F0502020204030204" pitchFamily="34" charset="0"/>
                <a:ea typeface="Times New Roman" panose="02020603050405020304" pitchFamily="18" charset="0"/>
                <a:cs typeface="Calibri" panose="020F0502020204030204" pitchFamily="34" charset="0"/>
              </a:rPr>
              <a:t>Using the Updated Predictions</a:t>
            </a:r>
            <a:br>
              <a:rPr lang="ru-RU" sz="3300" dirty="0">
                <a:effectLst/>
                <a:latin typeface="Calibri" panose="020F0502020204030204" pitchFamily="34" charset="0"/>
                <a:ea typeface="Calibri" panose="020F0502020204030204" pitchFamily="34" charset="0"/>
                <a:cs typeface="Times New Roman" panose="02020603050405020304" pitchFamily="18" charset="0"/>
              </a:rPr>
            </a:br>
            <a:r>
              <a:rPr lang="en-US" sz="3300" b="1" dirty="0">
                <a:effectLst/>
                <a:latin typeface="Calibri" panose="020F0502020204030204" pitchFamily="34" charset="0"/>
                <a:ea typeface="Times New Roman" panose="02020603050405020304" pitchFamily="18" charset="0"/>
              </a:rPr>
              <a:t>Calculating the Schedule and Cost Variances</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8869"/>
            <a:ext cx="10039740" cy="4950613"/>
          </a:xfrm>
        </p:spPr>
        <p:txBody>
          <a:bodyPr>
            <a:noAutofit/>
          </a:bodyPr>
          <a:lstStyle/>
          <a:p>
            <a:pPr indent="450215" algn="just">
              <a:spcBef>
                <a:spcPts val="3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Customers and companies often require that two specific statistics – called variances – be calculated, reported, and analyzed. These two specific statistics are the schedule variance and the cost variance.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3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By the way, the term variance is not used here in the same sense as it is in statistics – don’t get confused by this! Here, the term merely signifies that the schedule (or cost) varies from the value which we expected. In statistics, the term has a more specific meaning.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3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Before we get to the definitions of the schedule variance and the cost variance, it is important to understand why there are two separate variance calculations. The reason is that what you spend and what you accomplish are separate matters. Spending is not an indication of progress!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3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Consider this example: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a task is supposed to cost $100 (baseline budget), when you finish it, you get $100 worth of credit for work accomplished.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But it might have cost you $120 to do that work! Or only $80.</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Therefore, work accomplished and amount spent to accomplish that work are two separate measurable items.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9500" lvl="0" algn="just">
              <a:spcBef>
                <a:spcPts val="300"/>
              </a:spcBef>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rPr>
              <a:t>Because of this, we calculate two separate progress statistics, which we call the sched- ule variance and the cost variance.</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2744641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Time Variance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spcBef>
                <a:spcPts val="600"/>
              </a:spcBef>
            </a:pPr>
            <a:r>
              <a:rPr lang="en-US" sz="2300" dirty="0">
                <a:effectLst/>
                <a:latin typeface="Calibri" panose="020F0502020204030204" pitchFamily="34" charset="0"/>
                <a:ea typeface="Times New Roman" panose="02020603050405020304" pitchFamily="18" charset="0"/>
              </a:rPr>
              <a:t>One matter that is often confusing to people at first is that earned value (EV) and planned value (PV) are both expressed in dollars, and therefore schedule variance (SV = EV−PV) is also expressed in dollars. Most of us do not normally think of quantifying our schedule status in terms of money. Instead, we think of our schedule status in terms of some measure of time, such as hours, days, or weeks; we might be three days ahead of schedule, or two weeks behind schedule. For completeness, therefore also depicts one more variance, called the time variance. As you can see from the depiction, this is a measure (in units of time) of how far you are behind (or ahead) of schedule. The schedule variance – despite the use of the word schedule in its title – is expressed in dollars, not in time.</a:t>
            </a:r>
            <a:endParaRPr lang="ru-RU" sz="23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4135636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Variance Analysis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Having created these statistics, your customer and your management will now want you to explain your status in words. You will refer to the statistics, but the essence of the explanation is not the numbers, it is your discussion of the causes behind the numbers. This explanation is called the variance analysis, and it attempts to answer questions such as these: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What is different in the current estimated schedule than in your previous predictions, all the way back to the baseline schedule … and why?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Are the positive differences sustainable? Why or why not?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Are the negative differences recoverable? Why or why not?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latin typeface="Calibri" panose="020F0502020204030204" pitchFamily="34" charset="0"/>
                <a:cs typeface="Calibri" panose="020F0502020204030204" pitchFamily="34" charset="0"/>
              </a:rPr>
              <a:t>You might also be asked to create statistics about, and do variance analysis on, staffing levels (e.g. Are you finally fully staffed? Are you catching up on a previous staffing shortfall?), or on other parameters that seem particularly important to your project, at this particular time.</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224882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90"/>
            <a:ext cx="8001233" cy="1114330"/>
          </a:xfrm>
        </p:spPr>
        <p:txBody>
          <a:bodyPr>
            <a:noAutofit/>
          </a:bodyPr>
          <a:lstStyle/>
          <a:p>
            <a:pPr algn="r"/>
            <a:r>
              <a:rPr lang="en-US" sz="3500" b="1" dirty="0">
                <a:effectLst/>
                <a:latin typeface="Calibri" panose="020F0502020204030204" pitchFamily="34" charset="0"/>
                <a:ea typeface="Times New Roman" panose="02020603050405020304" pitchFamily="18" charset="0"/>
              </a:rPr>
              <a:t>Financial Measures About </a:t>
            </a:r>
            <a:br>
              <a:rPr lang="ru-RU"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Which Your Company Will Care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63931" y="1454332"/>
            <a:ext cx="9109166" cy="4467498"/>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Your company and its senior management – starting with your direct supervisor – will also be interested in a series of financial measures. After all, the company is a business, and your engineering project is a vital portion of that business. So, in addition to metrics that measure the progress of your project toward completion (that is, a set of metrics that measure things that are first and foremost of interest to the customer), you will be expected to create a set of metrics that measure the quality of your project as a part of the business of your company.</a:t>
            </a:r>
            <a:endParaRPr lang="ru-RU" sz="23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7691912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Sales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first of these financial metrics is called sales. This refers to the total dollar value of work that is performed under your contract: every dollar that is properly billable to the customer. Your company will want to know:</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Your inception‐to‐date sales; that is, the total dollar value of work performed under your contract since the award of the contract to your company. They will probably want to see this expressed not just as a total single number, but also on a month-by-month or quarter‐by‐quarter basis. These are measures of actual performance, rather than predictions. They are also likely to ask for these actual sales to be compared to an original plan for the month‐by‐month or quarter‐by‐quarter sales; that is, they will want you to compare the actual sales you achieved to the sales that you promised to deliver to the company when you signed the contract.</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Your projected sales under the current contract. These are your predictions for sales in the future. They will be most interested in your estimated sales at the completion of the contract, but will likely also want to see these predictions for sales on a month-by-month or quarter‐by‐quarter basis, as well.</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294320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Sales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Your potential sales. It may be that, if you perform well on the contract, there is additional work that your company may receive from this same customer, perhaps even in the form of sole‐source add‐ons to your existing contract. For example, if you deliver an engineered system, you may hope to receive a modification to your contract in order to maintain and enhance that system. Your company will expect you to predict these sales too. They will usually ask you to multiply each such source of additional sales by a probability factor. That is, since these items are not yet on the contract, no matter how sure you are that the customer intends to add them to the contract, something might go wrong. So, we create an expected value for these potential sales by multiplying the dollar value times an estimated probability of occurrence. For example, if there is a potential contract modification worth $10 000 000, and you estimate that there is a 60% chance that it will actually be added to the contract, you would show these future sales as having an expected value of $6 000 000. Your company will likely want to see these predictions for sales on a month‐by‐month or quarter-by-quarter basis, as well.</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885707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Profit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07177" y="1297578"/>
            <a:ext cx="9562011" cy="4781006"/>
          </a:xfrm>
        </p:spPr>
        <p:txBody>
          <a:bodyPr>
            <a:noAutofit/>
          </a:bodyPr>
          <a:lstStyle/>
          <a:p>
            <a:pPr indent="450215" algn="just">
              <a:lnSpc>
                <a:spcPct val="107000"/>
              </a:lnSpc>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second of these financial metrics is called profit. A company is morally and legally entitled to charge a customer more than the cost of doing a piece of work, both to compensate them for the cost of capital and also in compensation for the company putting their reputation on the line in order to create something of value for the customer. Your company will want you to make reports about profit, as well as sales.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Inception‐to‐date profit. This is usually just a bookkeeping measure; profit is not certain until the contract is completed. But your contract will likely have terms that will allow you to predict how much profit you will make if your performance (schedule, cost, capability) continue in the future at the same level as thus far on the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Your projected profit upon completion of the project.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Your projected profit on those potential sales we discussed above.</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4132207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Cash Flow</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07177" y="1297578"/>
            <a:ext cx="9562011" cy="4781006"/>
          </a:xfrm>
        </p:spPr>
        <p:txBody>
          <a:bodyPr>
            <a:noAutofit/>
          </a:bodyPr>
          <a:lstStyle/>
          <a:p>
            <a:pPr indent="450215" algn="just">
              <a:lnSpc>
                <a:spcPct val="107000"/>
              </a:lnSpc>
              <a:spcAft>
                <a:spcPts val="600"/>
              </a:spcAft>
            </a:pPr>
            <a:r>
              <a:rPr lang="en-US" dirty="0">
                <a:effectLst/>
                <a:latin typeface="Calibri" panose="020F0502020204030204" pitchFamily="34" charset="0"/>
                <a:ea typeface="Times New Roman" panose="02020603050405020304" pitchFamily="18" charset="0"/>
              </a:rPr>
              <a:t>The next of these financial metrics is called cash flow. Similarly, your company must usually incur expenses before it gets paid for its work on a project. Even if your contract entitles your company to some payments along the way (rather than requiring your company to wait for all payment until project completion and delivery), those progress payments seldom cover all of the expenses incurred so far. Therefore, the company must either use its own funds, or borrow money in order to meet current expenses. Your people must be paid every week. The rent, electric bill, property tax bill, and so forth must also be paid continuously. Therefore, your company will expect you to estimate your cash flow – dollars out and dollars in, by month or quarter – so that they can understand how much cash they need to plan to (in essence) loan to your project’s checking account. They will also expect you to monitor your actual cash flow, and periodically to update your predictions about future cash flow.</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24751715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4000" b="1" dirty="0">
                <a:effectLst/>
                <a:latin typeface="Calibri" panose="020F0502020204030204" pitchFamily="34" charset="0"/>
                <a:ea typeface="Times New Roman" panose="02020603050405020304" pitchFamily="18" charset="0"/>
              </a:rPr>
              <a:t>Day‐Sales Receivables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management will also expect you to collaborate with the customer to make sure that payments from the customer to your company are made both on time and for the correct amount. In order to measure these factors, they will expect you to use a metric called day‐sales receivables, which is a measure of how long you have been waiting for payments from your customer. Your contract may call for the customer to pay you, for example, within 30 days of each invoice. Day‐sales receivables is the metric that the company will expect you to use in order to determine if those payments are on time. Day‐sales receivables and cash flow interact; clearly, if the payments from your customer are late, your cash flow will become more negative, because of course you must still pay your employees, pay the rent and the electric bill, and so forth.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management will expect you to pay attention to all of these metrics, to expend effort by you and your team to collect and track them, and (most importantly) to take corrective actions (just like you would for a technical metric) if one of them starts to show a signal of a true problem. Most likely, you will actually create entries on your risk register that pertain to some or all of these metrics too.</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Most of the actual leg‐work to gather the data and calculate these metrics is done by your project’s finance team. But you monitor the results, ensure that the right items are placed on the risk register, and if and when problems arise, you address them just as you would any other project problem.</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937676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lnSpc>
                <a:spcPct val="107000"/>
              </a:lnSpc>
              <a:spcAft>
                <a:spcPts val="800"/>
              </a:spcAft>
            </a:pPr>
            <a:r>
              <a:rPr lang="en-US" sz="3300" b="1" dirty="0">
                <a:effectLst/>
                <a:latin typeface="Calibri" panose="020F0502020204030204" pitchFamily="34" charset="0"/>
                <a:ea typeface="Times New Roman" panose="02020603050405020304" pitchFamily="18" charset="0"/>
              </a:rPr>
              <a:t>How the Manager of an Engineering Project</a:t>
            </a:r>
            <a:r>
              <a:rPr lang="ru-RU" sz="3300" b="1" dirty="0">
                <a:effectLst/>
                <a:latin typeface="Calibri" panose="020F0502020204030204" pitchFamily="34" charset="0"/>
                <a:ea typeface="Times New Roman" panose="02020603050405020304" pitchFamily="18" charset="0"/>
              </a:rPr>
              <a:t> </a:t>
            </a:r>
            <a:r>
              <a:rPr lang="en-US" sz="3300" b="1" dirty="0">
                <a:effectLst/>
                <a:latin typeface="Calibri" panose="020F0502020204030204" pitchFamily="34" charset="0"/>
                <a:ea typeface="Times New Roman" panose="02020603050405020304" pitchFamily="18" charset="0"/>
              </a:rPr>
              <a:t>Ought to Allocate </a:t>
            </a:r>
            <a:r>
              <a:rPr lang="en-US" sz="3300" b="1" dirty="0" err="1">
                <a:effectLst/>
                <a:latin typeface="Calibri" panose="020F0502020204030204" pitchFamily="34" charset="0"/>
                <a:ea typeface="Times New Roman" panose="02020603050405020304" pitchFamily="18" charset="0"/>
              </a:rPr>
              <a:t>His/Her</a:t>
            </a:r>
            <a:r>
              <a:rPr lang="en-US" sz="3300" b="1" dirty="0">
                <a:effectLst/>
                <a:latin typeface="Calibri" panose="020F0502020204030204" pitchFamily="34" charset="0"/>
                <a:ea typeface="Times New Roman" panose="02020603050405020304" pitchFamily="18" charset="0"/>
              </a:rPr>
              <a:t> Time</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36914"/>
            <a:ext cx="10039740" cy="4802568"/>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do we allocate our personal time as the manager of an engineering project? There are, after all, only 40 to 50 working hours per week.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a strong pull to spend it on activities inside the company; you are there, and easily accessible. Your boss will ask you to attend meetings. People who are managing other projects will want to talk to you about what you have learned. Your team needs you. The president of the company will ask you to work on some long‐term planning committee. You will be invited to an endless number of meetings inside and outside your project. This pulls toward inside‐the‐company activities can easily use up all of your working hours.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However, that it is very important that you spend significant time on other constituencies too. The first of these is your customers: you must spend time meeting with them, talking to them, learning more about them, thinking about them. Therefore, customers are another one of the things on which we, as the manager of our engineering project, spend our own time.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of course, need to spend time with your project team; they do need a portion of your time.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rPr>
              <a:t>So does your supervisor or boss.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2573629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lnSpc>
                <a:spcPct val="107000"/>
              </a:lnSpc>
              <a:spcAft>
                <a:spcPts val="800"/>
              </a:spcAft>
            </a:pPr>
            <a:r>
              <a:rPr lang="en-US" sz="3300" b="1" dirty="0">
                <a:effectLst/>
                <a:latin typeface="Calibri" panose="020F0502020204030204" pitchFamily="34" charset="0"/>
                <a:ea typeface="Times New Roman" panose="02020603050405020304" pitchFamily="18" charset="0"/>
              </a:rPr>
              <a:t>How the Manager of an Engineering Project</a:t>
            </a:r>
            <a:r>
              <a:rPr lang="ru-RU" sz="3300" b="1" dirty="0">
                <a:effectLst/>
                <a:latin typeface="Calibri" panose="020F0502020204030204" pitchFamily="34" charset="0"/>
                <a:ea typeface="Times New Roman" panose="02020603050405020304" pitchFamily="18" charset="0"/>
              </a:rPr>
              <a:t> </a:t>
            </a:r>
            <a:r>
              <a:rPr lang="en-US" sz="3300" b="1" dirty="0">
                <a:effectLst/>
                <a:latin typeface="Calibri" panose="020F0502020204030204" pitchFamily="34" charset="0"/>
                <a:ea typeface="Times New Roman" panose="02020603050405020304" pitchFamily="18" charset="0"/>
              </a:rPr>
              <a:t>Ought to Allocate </a:t>
            </a:r>
            <a:r>
              <a:rPr lang="en-US" sz="3300" b="1" dirty="0" err="1">
                <a:effectLst/>
                <a:latin typeface="Calibri" panose="020F0502020204030204" pitchFamily="34" charset="0"/>
                <a:ea typeface="Times New Roman" panose="02020603050405020304" pitchFamily="18" charset="0"/>
              </a:rPr>
              <a:t>His/Her</a:t>
            </a:r>
            <a:r>
              <a:rPr lang="en-US" sz="3300" b="1" dirty="0">
                <a:effectLst/>
                <a:latin typeface="Calibri" panose="020F0502020204030204" pitchFamily="34" charset="0"/>
                <a:ea typeface="Times New Roman" panose="02020603050405020304" pitchFamily="18" charset="0"/>
              </a:rPr>
              <a:t> Time</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36914"/>
            <a:ext cx="10039740" cy="4802568"/>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Your company most likely has a number of specialist staff organizations: law, human relations, marketing, strategic development, and others. You need to spend time with these people too.</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In all of this, it is easy to forget one additional, but very important, constituency: yourself. You need time to yourself, so that you can think. Think about improvements to methods. Think about personnel assignments. Think about what could go wrong. Think about what the customer said last week, and whether you truly understood it. And many other things.</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Figure 1 summarizes all of this in pictorial form, which, following a suggestion from my wife, we will call the time pie. You may well have things to add to this list, as you create your own version of this pie. But however, you spend your time, you need to be sure that you have prepared such a list, have thought about how much time you need to be spending on each of these constituencies, and make sure that the demands of one does not shut out the need and the opportunity to spend time with all of them.</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5286884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lnSpc>
                <a:spcPct val="107000"/>
              </a:lnSpc>
              <a:spcAft>
                <a:spcPts val="800"/>
              </a:spcAft>
            </a:pPr>
            <a:r>
              <a:rPr lang="en-US" sz="3300" b="1" dirty="0">
                <a:effectLst/>
                <a:latin typeface="Calibri" panose="020F0502020204030204" pitchFamily="34" charset="0"/>
                <a:ea typeface="Times New Roman" panose="02020603050405020304" pitchFamily="18" charset="0"/>
              </a:rPr>
              <a:t>How the Manager of an Engineering Project</a:t>
            </a:r>
            <a:r>
              <a:rPr lang="ru-RU" sz="3300" b="1" dirty="0">
                <a:effectLst/>
                <a:latin typeface="Calibri" panose="020F0502020204030204" pitchFamily="34" charset="0"/>
                <a:ea typeface="Times New Roman" panose="02020603050405020304" pitchFamily="18" charset="0"/>
              </a:rPr>
              <a:t> </a:t>
            </a:r>
            <a:r>
              <a:rPr lang="en-US" sz="3300" b="1" dirty="0">
                <a:effectLst/>
                <a:latin typeface="Calibri" panose="020F0502020204030204" pitchFamily="34" charset="0"/>
                <a:ea typeface="Times New Roman" panose="02020603050405020304" pitchFamily="18" charset="0"/>
              </a:rPr>
              <a:t>Ought to Allocate </a:t>
            </a:r>
            <a:r>
              <a:rPr lang="en-US" sz="3300" b="1" dirty="0" err="1">
                <a:effectLst/>
                <a:latin typeface="Calibri" panose="020F0502020204030204" pitchFamily="34" charset="0"/>
                <a:ea typeface="Times New Roman" panose="02020603050405020304" pitchFamily="18" charset="0"/>
              </a:rPr>
              <a:t>His/Her</a:t>
            </a:r>
            <a:r>
              <a:rPr lang="en-US" sz="3300" b="1" dirty="0">
                <a:effectLst/>
                <a:latin typeface="Calibri" panose="020F0502020204030204" pitchFamily="34" charset="0"/>
                <a:ea typeface="Times New Roman" panose="02020603050405020304" pitchFamily="18" charset="0"/>
              </a:rPr>
              <a:t> Time</a:t>
            </a:r>
            <a:endParaRPr lang="ru-RU" sz="33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pic>
        <p:nvPicPr>
          <p:cNvPr id="8" name="Рисунок 7">
            <a:extLst>
              <a:ext uri="{FF2B5EF4-FFF2-40B4-BE49-F238E27FC236}">
                <a16:creationId xmlns:a16="http://schemas.microsoft.com/office/drawing/2014/main" id="{61540C36-0B45-4E54-9A00-A00E167270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8365" y="1428205"/>
            <a:ext cx="7670308" cy="5084054"/>
          </a:xfrm>
          <a:prstGeom prst="rect">
            <a:avLst/>
          </a:prstGeom>
        </p:spPr>
      </p:pic>
    </p:spTree>
    <p:extLst>
      <p:ext uri="{BB962C8B-B14F-4D97-AF65-F5344CB8AC3E}">
        <p14:creationId xmlns:p14="http://schemas.microsoft.com/office/powerpoint/2010/main" val="7110320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lnSpc>
                <a:spcPct val="107000"/>
              </a:lnSpc>
              <a:spcAft>
                <a:spcPts val="800"/>
              </a:spcAft>
            </a:pPr>
            <a:r>
              <a:rPr lang="en-US" sz="3300" b="1" dirty="0">
                <a:effectLst/>
                <a:latin typeface="Calibri" panose="020F0502020204030204" pitchFamily="34" charset="0"/>
                <a:ea typeface="Times New Roman" panose="02020603050405020304" pitchFamily="18" charset="0"/>
              </a:rPr>
              <a:t>Updating the Predictions of Operational </a:t>
            </a:r>
            <a:br>
              <a:rPr lang="ru-RU" sz="3300" b="1" dirty="0">
                <a:effectLst/>
                <a:latin typeface="Calibri" panose="020F0502020204030204" pitchFamily="34" charset="0"/>
                <a:ea typeface="Times New Roman" panose="02020603050405020304" pitchFamily="18" charset="0"/>
              </a:rPr>
            </a:br>
            <a:r>
              <a:rPr lang="en-US" sz="3300" b="1" dirty="0">
                <a:effectLst/>
                <a:latin typeface="Calibri" panose="020F0502020204030204" pitchFamily="34" charset="0"/>
                <a:ea typeface="Times New Roman" panose="02020603050405020304" pitchFamily="18" charset="0"/>
              </a:rPr>
              <a:t>and Technical Performance</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8869"/>
            <a:ext cx="10039740" cy="4950613"/>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process starts with each cost‐account manager updating their technical performance predictions and their operational performance predictions. These updated predictions are derived from actual measurements on laboratory and field equipment, predictive models, analytics, and so forth. The concept is that over the course of the last month, the team has probably learned more about their portion of the requirements, their portion of the design, and their portion of the implementation; this update allows them to incorporate that new (and hopefully, improved) knowledge into their predictions of operational and technical performance. In the middle portions of the project, they may well also have implemented some additional portions of the design, and can make actual benchmark measurements of how well those little portions of the system work; real benchmark data always trumps predictive models!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As we discussed before, each cost‐account manager will have target values and/ or thresholds of goodness for metrics that have been approved by the project. In other words, for each measurement, there will be actual numeric values that constitute the targeted level of performance.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Once we have determined which measurements are actual signals, rather than just noise, we can compare those measurements to our triggers, and thereby identify if any of these signals indicate actual problems. That is, do we have predictions of significant shortfalls in operational or technical performance? Are new problems arising that might prevent us from achieving our operational and technical goals?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760992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lnSpc>
                <a:spcPct val="107000"/>
              </a:lnSpc>
              <a:spcAft>
                <a:spcPts val="800"/>
              </a:spcAft>
            </a:pPr>
            <a:r>
              <a:rPr lang="en-US" sz="3300" b="1" dirty="0">
                <a:effectLst/>
                <a:latin typeface="Calibri" panose="020F0502020204030204" pitchFamily="34" charset="0"/>
                <a:ea typeface="Times New Roman" panose="02020603050405020304" pitchFamily="18" charset="0"/>
              </a:rPr>
              <a:t>Updating the Predictions of Operational </a:t>
            </a:r>
            <a:br>
              <a:rPr lang="ru-RU" sz="3300" b="1" dirty="0">
                <a:effectLst/>
                <a:latin typeface="Calibri" panose="020F0502020204030204" pitchFamily="34" charset="0"/>
                <a:ea typeface="Times New Roman" panose="02020603050405020304" pitchFamily="18" charset="0"/>
              </a:rPr>
            </a:br>
            <a:r>
              <a:rPr lang="en-US" sz="3300" b="1" dirty="0">
                <a:effectLst/>
                <a:latin typeface="Calibri" panose="020F0502020204030204" pitchFamily="34" charset="0"/>
                <a:ea typeface="Times New Roman" panose="02020603050405020304" pitchFamily="18" charset="0"/>
              </a:rPr>
              <a:t>and Technical Performance</a:t>
            </a:r>
            <a:endParaRPr lang="ru-RU" sz="33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pic>
        <p:nvPicPr>
          <p:cNvPr id="8" name="Рисунок 7">
            <a:extLst>
              <a:ext uri="{FF2B5EF4-FFF2-40B4-BE49-F238E27FC236}">
                <a16:creationId xmlns:a16="http://schemas.microsoft.com/office/drawing/2014/main" id="{52C4A713-8E11-4105-9C3E-3EC4B7BA3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3626" y="1384663"/>
            <a:ext cx="8575409" cy="5042263"/>
          </a:xfrm>
          <a:prstGeom prst="rect">
            <a:avLst/>
          </a:prstGeom>
        </p:spPr>
      </p:pic>
    </p:spTree>
    <p:extLst>
      <p:ext uri="{BB962C8B-B14F-4D97-AF65-F5344CB8AC3E}">
        <p14:creationId xmlns:p14="http://schemas.microsoft.com/office/powerpoint/2010/main" val="17819367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lnSpc>
                <a:spcPct val="107000"/>
              </a:lnSpc>
              <a:spcAft>
                <a:spcPts val="800"/>
              </a:spcAft>
            </a:pPr>
            <a:r>
              <a:rPr lang="en-US" sz="3300" b="1" dirty="0">
                <a:effectLst/>
                <a:latin typeface="Calibri" panose="020F0502020204030204" pitchFamily="34" charset="0"/>
                <a:ea typeface="Times New Roman" panose="02020603050405020304" pitchFamily="18" charset="0"/>
              </a:rPr>
              <a:t>Updating the Predictions of Operational </a:t>
            </a:r>
            <a:br>
              <a:rPr lang="ru-RU" sz="3300" b="1" dirty="0">
                <a:effectLst/>
                <a:latin typeface="Calibri" panose="020F0502020204030204" pitchFamily="34" charset="0"/>
                <a:ea typeface="Times New Roman" panose="02020603050405020304" pitchFamily="18" charset="0"/>
              </a:rPr>
            </a:br>
            <a:r>
              <a:rPr lang="en-US" sz="3300" b="1" dirty="0">
                <a:effectLst/>
                <a:latin typeface="Calibri" panose="020F0502020204030204" pitchFamily="34" charset="0"/>
                <a:ea typeface="Times New Roman" panose="02020603050405020304" pitchFamily="18" charset="0"/>
              </a:rPr>
              <a:t>and Technical Performance</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8869"/>
            <a:ext cx="10039740" cy="4950613"/>
          </a:xfrm>
        </p:spPr>
        <p:txBody>
          <a:bodyPr>
            <a:noAutofit/>
          </a:bodyPr>
          <a:lstStyle/>
          <a:p>
            <a:pPr indent="450215" algn="just">
              <a:spcBef>
                <a:spcPts val="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If we planned our risk register perfectly, any problems identified will already be in the risk register, and therefore we will already have a set of candidate mitigation plans and triggers. Since we are not always perfect, we must allow for the possibility that a new risk has been identified, and this can be proposed as a potential new entry in the risk register. In most projects, the actual process is a little more socially complicated than that described above. This is because it is likely not possible to calculate all of the operational and technical performance measures solely within the confines of a single cost‐account manager’s range of responsibility. More than likely – especially for the operational performance measurements – it will take a combined set of inputs from multiple cost-account managers in order to create the complete set of data that will allow for the calculation of an update to a predicted operational or technical performance measure. Not only must a set of cost‐account managers collaborate to produce the inputs to the updated measurement process, but they must also collaborate in order to analyze the outputs, assess technical progress, and propose any updates to the risk register.</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700" dirty="0">
                <a:effectLst/>
                <a:latin typeface="Calibri" panose="020F0502020204030204" pitchFamily="34" charset="0"/>
                <a:ea typeface="Times New Roman" panose="02020603050405020304" pitchFamily="18" charset="0"/>
              </a:rPr>
              <a:t>A common approach to handling this social complexity is to have a centralized systems engineering team perform the modeling, using inputs from each of the cost-account managers. The convenience of using such a centralized model, however, cannot be used as an excuse to relieve the cost‐account managers of their responsibility for the outputs of this process: they must “take ownership” of the updated predictions, either agreeing with them or challenging them. They must also take ownership of the responsibility to assess technical progress, in light of the updated predictions, and take ownership of the responsibility to update the risk register if that is warranted.</a:t>
            </a:r>
            <a:endParaRPr lang="ru-RU"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608676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500" b="1" dirty="0">
                <a:effectLst/>
                <a:latin typeface="Calibri" panose="020F0502020204030204" pitchFamily="34" charset="0"/>
                <a:ea typeface="Times New Roman" panose="02020603050405020304" pitchFamily="18" charset="0"/>
              </a:rPr>
              <a:t>Updating the Predictions for the Schedule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Now we are ready for the next step. Each cost‐account manager updates their schedule predictions, in the form of an update to the anticipated duration of each task that is not yet 100% complete.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Each cost‐account manager may also identify changes to the network topology, that is, to the arrows that interconnect the tasks within their portion of the work. They may also collaborate with other cost‐account managers, and update the topology of the interconnections between their portions of the work.</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rPr>
              <a:t>Absolute dates are used only at the start of a new chain of tasks, or for external inputs over which the team has no control. An example of an external input over which the team has no control might be a piece of customer‐furnished equipment or data; it is very common for the contract to identify some items that will be provided in this fashion to the contractor by the customer, and for each such item the contract will specify a specific date by which the customer is to provide that data or equipment. This date would then show up as an absolute date in the activity network; it will look like the start of a chain or the start of a branch into a chain. If the customer changes the date by which they expect to provide this data or equipment, then that absolute date (once it has been formally charged in the contract) should also be changed in the activity network.</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25516419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500" b="1" dirty="0">
                <a:effectLst/>
                <a:latin typeface="Calibri" panose="020F0502020204030204" pitchFamily="34" charset="0"/>
                <a:ea typeface="Times New Roman" panose="02020603050405020304" pitchFamily="18" charset="0"/>
              </a:rPr>
              <a:t>Updating the Predictions for the Schedule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Of course, in order to do this effectively, your schedule must be constructed as an activity network – that is, every task has a duration, preceding tasks (e.g. those tasks that must complete before your task can start), and successor tasks (those tasks that cannot start until your task is complete).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Then, use your schedule management tool that can use these distributions to create statistically valid predictions of milestones and end dates.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milestones – predictions of absolute dates (with their distributions) – are therefore an output, not an input.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rPr>
              <a:t>You may be shocked at the adverse effect on the schedule milestones that result from the incorporation of the underlying distributions (e.g. the three‐point estimates for task duration). Failing to incorporate the underlying distributions of task durations (or creating unrealistic distributions, e.g. having optimistic and pessimistic be symmetric in range and probability) is a major factor in unpredicted project schedule delays. And remember that schedule delays almost always impose cost increases, so failing to incorporate the underlying distributions of task durations is also a major factor in unpredicted project cost increases.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9544824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500" b="1" dirty="0">
                <a:effectLst/>
                <a:latin typeface="Calibri" panose="020F0502020204030204" pitchFamily="34" charset="0"/>
                <a:ea typeface="Times New Roman" panose="02020603050405020304" pitchFamily="18" charset="0"/>
              </a:rPr>
              <a:t>Updating the Predictions for the Schedule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periodic predictions for each milestone form a time series; so do the periodic predictions for the project’s end date. We can therefore create and use process‐behavior charts in order to determine which of these measurements are likely to indicate an actual signal, rather than just random noise.</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If we have a true signal, and if the magnitude of that signal (in either absolute dollars or as a percentage) exceeds the established variance thresholds for this cost account, the cost‐account manager now writes schedule variance analyses and presents them in person to the project manager. This should always be done “bottom‐up”: each cost‐account manager writes their own variance analyses, each presents them in person to the project manager in the presence of their entire management chain (e.g. every cost‐account manager in the work‐breakdown structure between them and the project manager), and the order of these presentations starts with the lowest‐level cost accounts and works up systematically through the levels of the work breakdown structure so that each estimate is psychologically “owned” by the manager responsible for the work.</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9870748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600" b="1" dirty="0">
                <a:effectLst/>
                <a:latin typeface="Calibri" panose="020F0502020204030204" pitchFamily="34" charset="0"/>
                <a:ea typeface="Times New Roman" panose="02020603050405020304" pitchFamily="18" charset="0"/>
              </a:rPr>
              <a:t>Updating the Predictions for the Cost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19199"/>
            <a:ext cx="10039740" cy="5020283"/>
          </a:xfrm>
        </p:spPr>
        <p:txBody>
          <a:bodyPr>
            <a:noAutofit/>
          </a:bodyPr>
          <a:lstStyle/>
          <a:p>
            <a:pPr indent="450215" algn="just">
              <a:spcBef>
                <a:spcPts val="600"/>
              </a:spcBef>
              <a:spcAft>
                <a:spcPts val="6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periodic predictions for the cost at completion for each portion of the work, and for the complete project, form a time series. So, we create and use process‐behavior charts in order to determine which measurements are likely to indicate actual signal, rather than just random noise.</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If we have a true signal, and if the magnitude of that signal (in either absolute dollars or as a percentage) exceeds the established variance thresholds for this cost account, the cost‐account manager now writes cost variance analyses and presents them in person to the project manager. Just like for the schedule variance analyses, this should always be done “bottom‐up”: each cost‐account manager writes their own variance analyses, each presents them in person to the project manager in the presence of their entire management chain (e.g. every cost‐account manager in the work‐breakdown structure between them and the project manager), and the order of these presentations starts with the lowest‐level cost accounts, and works up systematically through the levels of the work‐ breakdown structure, so that each estimate is “owned” by the manager responsible for the work.</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700" dirty="0">
                <a:effectLst/>
                <a:latin typeface="Calibri" panose="020F0502020204030204" pitchFamily="34" charset="0"/>
                <a:ea typeface="Times New Roman" panose="02020603050405020304" pitchFamily="18" charset="0"/>
              </a:rPr>
              <a:t>There will often be an impact on total cost over and above that identified by the individual cost‐account managers. For example, when person A is late, it will make my task cost more. To catch this, you need to use the activity network for the entire project, and not just for your piece of the project. You need to have a mechanism by which each cost‐account manager is presented with a list of impacts to the schedule of their tasks due to the delays in the schedule of the tasks of other cost‐account managers! Projects often overlook this aspect.</a:t>
            </a:r>
            <a:endParaRPr lang="ru-RU"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20254299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r>
              <a:rPr lang="en-US" sz="3400" b="1" dirty="0">
                <a:effectLst/>
                <a:latin typeface="Calibri" panose="020F0502020204030204" pitchFamily="34" charset="0"/>
                <a:ea typeface="Times New Roman" panose="02020603050405020304" pitchFamily="18" charset="0"/>
              </a:rPr>
              <a:t>Updating the Risk Assessment and Initiating Risk Mitigation</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8869"/>
            <a:ext cx="10039740" cy="4950613"/>
          </a:xfrm>
        </p:spPr>
        <p:txBody>
          <a:bodyPr>
            <a:noAutofit/>
          </a:bodyPr>
          <a:lstStyle/>
          <a:p>
            <a:pPr indent="450215" algn="just">
              <a:spcBef>
                <a:spcPts val="30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Finally, we are ready for the fourth step: updating the risk assessment. Most projects use a top‐N methodology: they create and update a list of the top N risks in likelihood and a separate list of the top N risks in impact. The heart of the process is to use all of the information created by all four steps to decide if any mitigation actions need to be started or terminated at this time. Do this by using the previously defined triggers. Examples of potential mitigation actions include:</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Adjust the activity network, typically by breaking apart tasks, so that there are more opportunities for parallel execution, rather than serial. This is the replumbing that we discussed already.</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Release management reserve funding to do an assessment of a prediction/ measurement.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Release management reserve funding to start a mitigation action from the risk register, probably in response to a trigger having been set off.</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Retire an in‐process mitigation action, and recover the unspent portion of the allocated management reserve funding.</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Create a new item for the risk register, when an issue has been identified that does not correspond to an item that is already on the risk register.</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30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Do all of the same things with regard to opportunities.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300"/>
              </a:spcBef>
            </a:pPr>
            <a:r>
              <a:rPr lang="en-US" sz="1700" dirty="0">
                <a:latin typeface="Calibri" panose="020F0502020204030204" pitchFamily="34" charset="0"/>
                <a:cs typeface="Calibri" panose="020F0502020204030204" pitchFamily="34" charset="0"/>
              </a:rPr>
              <a:t>Don’t forget to update the schedule and cost predictions again, based on the above actions. If, in particular, you have started or retired mitigation actions, those will have impacts on personnel assignments, and therefore might have an impact on other tasks.</a:t>
            </a:r>
            <a:endParaRPr lang="ru-RU"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4722919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600" b="1" dirty="0">
                <a:effectLst/>
                <a:latin typeface="Calibri" panose="020F0502020204030204" pitchFamily="34" charset="0"/>
                <a:ea typeface="Times New Roman" panose="02020603050405020304" pitchFamily="18" charset="0"/>
              </a:rPr>
              <a:t>The Monthly Calendar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149531"/>
            <a:ext cx="10039740" cy="5089951"/>
          </a:xfrm>
        </p:spPr>
        <p:txBody>
          <a:bodyPr>
            <a:noAutofit/>
          </a:bodyPr>
          <a:lstStyle/>
          <a:p>
            <a:pPr indent="450215" algn="just">
              <a:spcBef>
                <a:spcPts val="0"/>
              </a:spcBef>
              <a:spcAft>
                <a:spcPts val="6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We can organize it through a monthly calendar:</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0"/>
              </a:spcBef>
              <a:spcAft>
                <a:spcPts val="600"/>
              </a:spcAft>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During the 1st week of the month, the systems engineering lead works with cost-account managers to update the predictions for each operational performance measure and each technical performance measure, look for signals of problems in the resulting time series of measurements, and when there are signals of actual problems, identify the associated entries in the risk register (or create appropriate new entries).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0"/>
              </a:spcBef>
              <a:spcAft>
                <a:spcPts val="600"/>
              </a:spcAft>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During the 2nd week of the month, the cost‐account managers update their schedule predictions (by adjusting predicted task durations and updating inter‐task connection logic), prepare schedule variance analyses, and review these with the project manager.</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0"/>
              </a:spcBef>
              <a:spcAft>
                <a:spcPts val="600"/>
              </a:spcAft>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During the 3rd week of the month, the cost‐account managers update their cost predictions, prepare cost variance analyses, and review these with the project manager.</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spcBef>
                <a:spcPts val="0"/>
              </a:spcBef>
              <a:spcAft>
                <a:spcPts val="600"/>
              </a:spcAft>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During the 4th week of the month, the systems engineering lead works with the cost‐account managers to update the aggregated risk assessment and makes recommendations to the project manager about starting and stopping risk mitigation activities. Adjust cost, schedule, and staffing plans, based on the selected risk mitigation activities.</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marL="1079500" lvl="0" algn="just">
              <a:spcBef>
                <a:spcPts val="0"/>
              </a:spcBef>
              <a:spcAft>
                <a:spcPts val="600"/>
              </a:spcAft>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rPr>
              <a:t>During the next week, the project manager prepares a project‐level status report, incorporating the key variance reports, mitigation actions, updated schedule‐at‐complete and cost‐at‐complete predictions, and the project manager’s overall assessment.</a:t>
            </a:r>
            <a:endParaRPr lang="ru-RU"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30260963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600" b="1" dirty="0">
                <a:effectLst/>
                <a:latin typeface="Calibri" panose="020F0502020204030204" pitchFamily="34" charset="0"/>
                <a:ea typeface="Times New Roman" panose="02020603050405020304" pitchFamily="18" charset="0"/>
              </a:rPr>
              <a:t>The Accounting Calendar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149531"/>
            <a:ext cx="10039740" cy="5089951"/>
          </a:xfrm>
        </p:spPr>
        <p:txBody>
          <a:bodyPr>
            <a:noAutofit/>
          </a:bodyPr>
          <a:lstStyle/>
          <a:p>
            <a:pPr indent="450215" algn="just">
              <a:lnSpc>
                <a:spcPct val="105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Most projects and companies operate on an accounting calendar that contains 13 weeks per quarter (a quarter is a three‐month period, e.g. one‐quarter of a year).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5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By convention, each 13‐week quarter of an accounting calendar consists of three months, as follows: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5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first month of the quarter is four weeks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5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second month of the quarter is four weeks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5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third month of the quarter is five weeks.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5000"/>
              </a:lnSpc>
              <a:spcBef>
                <a:spcPts val="600"/>
              </a:spcBef>
              <a:spcAft>
                <a:spcPts val="600"/>
              </a:spcAft>
            </a:pPr>
            <a:r>
              <a:rPr lang="en-US" sz="1800" dirty="0">
                <a:latin typeface="Calibri" panose="020F0502020204030204" pitchFamily="34" charset="0"/>
                <a:cs typeface="Calibri" panose="020F0502020204030204" pitchFamily="34" charset="0"/>
              </a:rPr>
              <a:t>Therefore, shortly before the end of each quarter, I have the project finance manager publish a daily calendar for the next quarter, showing each activity and each due date for the periodic management rhythm, especially the date on which each cost‐account </a:t>
            </a:r>
            <a:r>
              <a:rPr lang="ru-RU" sz="1800" dirty="0" err="1">
                <a:latin typeface="Calibri" panose="020F0502020204030204" pitchFamily="34" charset="0"/>
                <a:cs typeface="Calibri" panose="020F0502020204030204" pitchFamily="34" charset="0"/>
              </a:rPr>
              <a:t>manager</a:t>
            </a:r>
            <a:r>
              <a:rPr lang="en-US" sz="1800" dirty="0">
                <a:latin typeface="Calibri" panose="020F0502020204030204" pitchFamily="34" charset="0"/>
                <a:cs typeface="Calibri" panose="020F0502020204030204" pitchFamily="34" charset="0"/>
              </a:rPr>
              <a:t> will be presenting their variance analyses (schedule first, and then – a week later – cost) to the project manager. This sets expectations and allows for everyone to plan ahead. It also allows the project manager (and everyone else too) to build their calendar around these meetings, and thereby allows you, as the project manager, to allocate time on your calendar to all of those other constituencies that we identified in Figure 1, the time pie.</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960324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600" b="1" dirty="0">
                <a:effectLst/>
                <a:latin typeface="Calibri" panose="020F0502020204030204" pitchFamily="34" charset="0"/>
                <a:ea typeface="Times New Roman" panose="02020603050405020304" pitchFamily="18" charset="0"/>
              </a:rPr>
              <a:t>Management Reserve Funding</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97577"/>
            <a:ext cx="9733074" cy="4833257"/>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Some contracting authorities do not allow you to have a separate line item in your bid that provides for management reserve. You still need management reserve, of course, in order to manage the contract, so in those cases you must incorporate your management reserve into your line items for estimated cost. Your finance and contract managers will figure out the proper and legal way to do this, given the laws, rules, and regulations that apply to your specific contract and this contracting authority. This might take the form of a percentage “tax,” similar to the expenses for office space, vacation, medical care, and so forth, or it might take some other form that your contract manager has determined is the form allowed by this contract and this contracting authority. But you – as the project manager – must have a reasonable amount of management reserve. No real engineering project can be undertaken responsibly without it.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We have already described one of the principal ways in which management reserve is used: to fund the studies and risk mitigation activities that arise during the risk/opportunity management process. For example, if the data indicate that a particular risk appears to be coming to pass, you might release management reserve funding to start work on one or more activities intended to mitigate the likelihood and/or the adverse impact of that risk.</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2904102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600" b="1" dirty="0">
                <a:effectLst/>
                <a:latin typeface="Calibri" panose="020F0502020204030204" pitchFamily="34" charset="0"/>
                <a:ea typeface="Times New Roman" panose="02020603050405020304" pitchFamily="18" charset="0"/>
              </a:rPr>
              <a:t>Management Reserve Funding</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97577"/>
            <a:ext cx="9733074" cy="4833257"/>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Similarly – but often neglected – are the corresponding actions regarding opportunities to improve the outcomes of your engineering project. If the data indicate that it might become feasible to realize a particular opportunity, you might release management reserve funding in order to start work on one or more activities intended either to increase the likelihood that the opportunity will come to pass, and/or to increase the positive impact to your project if and when it does come to pass. As is the case for risk, there are likely to be separate actions for increasing likelihood and increasing impact.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Sometimes, after you authorize the team to start spending money on some tasks that uses management reserve, conditions change, and that work is no longer justified. At that point, you may terminate that task, and reclaim for your management reserve fund any monies not yet spent by that task.</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3538908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r>
              <a:rPr lang="en-US" sz="3400" b="1" dirty="0">
                <a:effectLst/>
                <a:latin typeface="Calibri" panose="020F0502020204030204" pitchFamily="34" charset="0"/>
                <a:ea typeface="Times New Roman" panose="02020603050405020304" pitchFamily="18" charset="0"/>
              </a:rPr>
              <a:t>The Social Benefits of the Periodic Management Rhythm</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393371"/>
            <a:ext cx="9767908" cy="4846111"/>
          </a:xfrm>
        </p:spPr>
        <p:txBody>
          <a:bodyPr>
            <a:noAutofit/>
          </a:bodyPr>
          <a:lstStyle/>
          <a:p>
            <a:pPr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periodic management rhythm process described in </a:t>
            </a:r>
            <a:r>
              <a:rPr lang="en-US" sz="1800">
                <a:effectLst/>
                <a:latin typeface="Calibri" panose="020F0502020204030204" pitchFamily="34" charset="0"/>
                <a:ea typeface="Times New Roman" panose="02020603050405020304" pitchFamily="18" charset="0"/>
                <a:cs typeface="Calibri" panose="020F0502020204030204" pitchFamily="34" charset="0"/>
              </a:rPr>
              <a:t>this lesson </a:t>
            </a:r>
            <a:r>
              <a:rPr lang="en-US" sz="1800" dirty="0">
                <a:effectLst/>
                <a:latin typeface="Calibri" panose="020F0502020204030204" pitchFamily="34" charset="0"/>
                <a:ea typeface="Times New Roman" panose="02020603050405020304" pitchFamily="18" charset="0"/>
                <a:cs typeface="Calibri" panose="020F0502020204030204" pitchFamily="34" charset="0"/>
              </a:rPr>
              <a:t>takes up a lot of your time, and a lot of the time of many of your subordinate managers. I have tried to show why this allocation of time is worthwhile, because it provides a structure that allows us to monitor the progress of our engineering project, and to make decisions that are both timely and appropriate to keep the project moving forward at the promised rate and cost. There are, however, an entirely additional set of reasons why this periodic management rhythm process is worthwhile: the social benefits provided as a result of the face‐ to‐face interactions that form the core of the process.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a reciprocal social benefit too: all of these managers get to see you in action. This is your chance to inspire them with your leadership and problem‐solving skills, with the deftness of your people‐management skills, and so forth. You have probably talked about how you want personal interactions on the project to proceed: everyone to be treated with dignity, always be calm and polite, and so forth. This is a chance for you to “walk the talk,” and gain credibility with your team that you really do these things, and that you act in a way that motivates the other members of the project leadership team to do so too. This is very valuable and important!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808207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226789"/>
            <a:ext cx="8001233" cy="992409"/>
          </a:xfrm>
        </p:spPr>
        <p:txBody>
          <a:bodyPr>
            <a:noAutofit/>
          </a:bodyPr>
          <a:lstStyle/>
          <a:p>
            <a:pPr algn="r"/>
            <a:r>
              <a:rPr lang="en-US" sz="3400" b="1" dirty="0">
                <a:effectLst/>
                <a:latin typeface="Calibri" panose="020F0502020204030204" pitchFamily="34" charset="0"/>
                <a:ea typeface="Times New Roman" panose="02020603050405020304" pitchFamily="18" charset="0"/>
              </a:rPr>
              <a:t>The Social Benefits of the Periodic Management Rhythm</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367247"/>
            <a:ext cx="9767908" cy="4872236"/>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Recall that I described the periodic management rhythm entailing several face-to-face meetings between an individual cost‐account manager – at any level of the work‐breakdown structure – and the project manager. These take place during weeks 2, 3, and 4 of our monthly cycle.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During week 2, you (as the project manager) are meeting with the cost‐account managers to listen to them individually discuss their schedule variances, and also you are participating in larger meetings that likely have many of the cost‐account managers present when you discuss candidate replumbing ideas.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During week 3, you are meeting with the cost‐account managers to listen to them individually discuss their cost variances, and also you are participating in larger meetings that likely have many of the cost‐account managers present when you discuss the interactions among many cost accounts that are contributing additional increases in cost.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During week 4, you are meeting with groups, or perhaps even all of the cost‐account managers, as the project chief engineer moderates discussions of risk, and the desirability of starting or stopping various risk mitigation and opportunity seizing activities (which might be funded out of management reserve).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5315740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600" b="1" dirty="0">
                <a:effectLst/>
                <a:latin typeface="Calibri" panose="020F0502020204030204" pitchFamily="34" charset="0"/>
                <a:ea typeface="Times New Roman" panose="02020603050405020304" pitchFamily="18" charset="0"/>
              </a:rPr>
              <a:t>Your Role in All of This</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97577"/>
            <a:ext cx="9733074" cy="4833257"/>
          </a:xfrm>
        </p:spPr>
        <p:txBody>
          <a:bodyPr>
            <a:noAutofit/>
          </a:bodyPr>
          <a:lstStyle/>
          <a:p>
            <a:pPr indent="450215" algn="just">
              <a:lnSpc>
                <a:spcPct val="107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Much of the detailed work described in this </a:t>
            </a:r>
            <a:r>
              <a:rPr lang="en-US" dirty="0">
                <a:latin typeface="Calibri" panose="020F0502020204030204" pitchFamily="34" charset="0"/>
                <a:ea typeface="Times New Roman" panose="02020603050405020304" pitchFamily="18" charset="0"/>
                <a:cs typeface="Calibri" panose="020F0502020204030204" pitchFamily="34" charset="0"/>
              </a:rPr>
              <a:t>lesson</a:t>
            </a:r>
            <a:r>
              <a:rPr lang="en-US" dirty="0">
                <a:effectLst/>
                <a:latin typeface="Calibri" panose="020F0502020204030204" pitchFamily="34" charset="0"/>
                <a:ea typeface="Times New Roman" panose="02020603050405020304" pitchFamily="18" charset="0"/>
                <a:cs typeface="Calibri" panose="020F0502020204030204" pitchFamily="34" charset="0"/>
              </a:rPr>
              <a:t> is performed by the cost‐account managers, and the business specialists assigned to support them. However, you, in your role as the project manager, still have a vital role to play. You review all of this information, usually in face‐to‐face meetings, such as these: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9500" lvl="0" algn="just">
              <a:lnSpc>
                <a:spcPct val="107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With each cost‐account manager, to discuss their schedule variance and their cost variances, and (especially) their analysis of those variances.</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1079500" lvl="0" algn="just">
              <a:lnSpc>
                <a:spcPct val="107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With groups of cost‐account managers, to find tasks that can be broken apart into smaller tasks, so that the activity network can be replumbed, and thereby aid in attempting to recover schedule delays. Because the interactions in such a replumbing activity usually cross over many parts of the project, the personal participation of the project manager is important in order to motivate participation, reach a timely resolution of different points of view, and encourage acceptance of the results.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255571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77440" y="391886"/>
            <a:ext cx="8001233" cy="618358"/>
          </a:xfrm>
        </p:spPr>
        <p:txBody>
          <a:bodyPr>
            <a:noAutofit/>
          </a:bodyPr>
          <a:lstStyle/>
          <a:p>
            <a:pPr algn="r"/>
            <a:r>
              <a:rPr lang="en-US" sz="3600" b="1" dirty="0">
                <a:effectLst/>
                <a:latin typeface="Calibri" panose="020F0502020204030204" pitchFamily="34" charset="0"/>
                <a:ea typeface="Times New Roman" panose="02020603050405020304" pitchFamily="18" charset="0"/>
              </a:rPr>
              <a:t>Your Role in All of This</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97577"/>
            <a:ext cx="9733074" cy="4833257"/>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As you can see, you – as the project manager – are right in the middle of the activities that we discuss in this chapter. You cause the meetings to be placed on the monthly calendar, you and your staff provide written guidance for how you want the analyses conducted and the written materials prepared, you arrange for your staff to receive appropriate training to perform these processes, you attend many of these meetings in person, you interact with many of your people, you guide them to consensus and reasonable decisions, and on (hopefully rare) occasions, you must jump in and redirect the analysis or even make a decision different from the one that the team is tending toward.</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In addition to the benefits monitoring of the progress of your project, there are important social benefits of this process. You get the chance to interact with all of your cost‐account managers, and other employees too. You get the chance to watch them and learn if and when they are ready for more responsible assignments. They too get a social benefit: they get to see you and your senior leaders “in action.”</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L8</a:t>
            </a:r>
            <a:endParaRPr lang="ru-RU" sz="3500" dirty="0">
              <a:solidFill>
                <a:schemeClr val="bg1"/>
              </a:solidFill>
            </a:endParaRPr>
          </a:p>
        </p:txBody>
      </p:sp>
    </p:spTree>
    <p:extLst>
      <p:ext uri="{BB962C8B-B14F-4D97-AF65-F5344CB8AC3E}">
        <p14:creationId xmlns:p14="http://schemas.microsoft.com/office/powerpoint/2010/main" val="18572371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1305</TotalTime>
  <Words>9450</Words>
  <Application>Microsoft Office PowerPoint</Application>
  <PresentationFormat>Широкоэкранный</PresentationFormat>
  <Paragraphs>232</Paragraphs>
  <Slides>45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45</vt:i4>
      </vt:variant>
    </vt:vector>
  </HeadingPairs>
  <TitlesOfParts>
    <vt:vector size="51" baseType="lpstr">
      <vt:lpstr>Arial</vt:lpstr>
      <vt:lpstr>Calibri</vt:lpstr>
      <vt:lpstr>Century Gothic</vt:lpstr>
      <vt:lpstr>Symbol</vt:lpstr>
      <vt:lpstr>Wingdings 3</vt:lpstr>
      <vt:lpstr>Ион</vt:lpstr>
      <vt:lpstr>MONITORING THE PROGRESS OF YOUR PROJECT</vt:lpstr>
      <vt:lpstr>MONITORING THE PROGRESS OF YOUR PROJECT</vt:lpstr>
      <vt:lpstr>Monitoring Progress Via Updated Predictions to Schedule and Cost</vt:lpstr>
      <vt:lpstr>Monitoring Progress Via Updated Predictions to Schedule and Cost</vt:lpstr>
      <vt:lpstr>Monitoring Progress Via Updated Predictions to Schedule and Cost</vt:lpstr>
      <vt:lpstr>Monitoring Progress Via Updated Predictions to Schedule and Cost</vt:lpstr>
      <vt:lpstr>Making the Updated Predictions</vt:lpstr>
      <vt:lpstr>Making the Updated Predictions</vt:lpstr>
      <vt:lpstr>Creating the Updated Prediction for the Schedule</vt:lpstr>
      <vt:lpstr>Creating the Updated Prediction for the Schedule</vt:lpstr>
      <vt:lpstr>Preview: Variance Analysis</vt:lpstr>
      <vt:lpstr>Taking Earned Value</vt:lpstr>
      <vt:lpstr>Taking Earned Value</vt:lpstr>
      <vt:lpstr>Taking Earned Value</vt:lpstr>
      <vt:lpstr>The Rolling Wave</vt:lpstr>
      <vt:lpstr>Using the Updated Predictions Calculating the Schedule and Cost Variances</vt:lpstr>
      <vt:lpstr>Time Variance</vt:lpstr>
      <vt:lpstr>Variance Analysis</vt:lpstr>
      <vt:lpstr>Financial Measures About  Which Your Company Will Care</vt:lpstr>
      <vt:lpstr>Sales</vt:lpstr>
      <vt:lpstr>Sales</vt:lpstr>
      <vt:lpstr>Profit</vt:lpstr>
      <vt:lpstr>Cash Flow</vt:lpstr>
      <vt:lpstr>Day‐Sales Receivables</vt:lpstr>
      <vt:lpstr>How the Manager of an Engineering Project Ought to Allocate His/Her Time</vt:lpstr>
      <vt:lpstr>How the Manager of an Engineering Project Ought to Allocate His/Her Time</vt:lpstr>
      <vt:lpstr>How the Manager of an Engineering Project Ought to Allocate His/Her Time</vt:lpstr>
      <vt:lpstr>Updating the Predictions of Operational  and Technical Performance</vt:lpstr>
      <vt:lpstr>Updating the Predictions of Operational  and Technical Performance</vt:lpstr>
      <vt:lpstr>Updating the Predictions of Operational  and Technical Performance</vt:lpstr>
      <vt:lpstr>Updating the Predictions for the Schedule</vt:lpstr>
      <vt:lpstr>Updating the Predictions for the Schedule</vt:lpstr>
      <vt:lpstr>Updating the Predictions for the Schedule</vt:lpstr>
      <vt:lpstr>Updating the Predictions for the Cost</vt:lpstr>
      <vt:lpstr>Updating the Risk Assessment and Initiating Risk Mitigation</vt:lpstr>
      <vt:lpstr>The Monthly Calendar</vt:lpstr>
      <vt:lpstr>The Accounting Calendar</vt:lpstr>
      <vt:lpstr>Management Reserve Funding</vt:lpstr>
      <vt:lpstr>Management Reserve Funding</vt:lpstr>
      <vt:lpstr>The Social Benefits of the Periodic Management Rhythm</vt:lpstr>
      <vt:lpstr>The Social Benefits of the Periodic Management Rhythm</vt:lpstr>
      <vt:lpstr>Your Role in All of This</vt:lpstr>
      <vt:lpstr>Your Role in All of This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91</cp:revision>
  <dcterms:created xsi:type="dcterms:W3CDTF">2021-09-19T13:59:21Z</dcterms:created>
  <dcterms:modified xsi:type="dcterms:W3CDTF">2022-05-27T04:11:13Z</dcterms:modified>
</cp:coreProperties>
</file>