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367" r:id="rId4"/>
    <p:sldId id="368" r:id="rId5"/>
    <p:sldId id="369" r:id="rId6"/>
    <p:sldId id="370" r:id="rId7"/>
    <p:sldId id="371" r:id="rId8"/>
    <p:sldId id="372" r:id="rId9"/>
    <p:sldId id="373" r:id="rId10"/>
    <p:sldId id="374" r:id="rId11"/>
    <p:sldId id="375" r:id="rId12"/>
    <p:sldId id="376" r:id="rId13"/>
    <p:sldId id="377" r:id="rId14"/>
    <p:sldId id="378" r:id="rId15"/>
    <p:sldId id="379" r:id="rId16"/>
    <p:sldId id="380" r:id="rId17"/>
    <p:sldId id="381" r:id="rId18"/>
    <p:sldId id="382" r:id="rId19"/>
    <p:sldId id="383" r:id="rId20"/>
    <p:sldId id="384" r:id="rId21"/>
    <p:sldId id="385" r:id="rId22"/>
    <p:sldId id="386" r:id="rId23"/>
    <p:sldId id="387" r:id="rId24"/>
    <p:sldId id="388" r:id="rId25"/>
    <p:sldId id="402" r:id="rId26"/>
    <p:sldId id="389" r:id="rId27"/>
    <p:sldId id="390" r:id="rId28"/>
    <p:sldId id="391" r:id="rId29"/>
    <p:sldId id="392" r:id="rId30"/>
    <p:sldId id="393" r:id="rId31"/>
    <p:sldId id="394" r:id="rId32"/>
    <p:sldId id="395" r:id="rId33"/>
    <p:sldId id="403" r:id="rId34"/>
    <p:sldId id="396" r:id="rId35"/>
    <p:sldId id="397" r:id="rId36"/>
    <p:sldId id="398" r:id="rId37"/>
    <p:sldId id="399" r:id="rId38"/>
    <p:sldId id="400" r:id="rId39"/>
    <p:sldId id="404" r:id="rId40"/>
    <p:sldId id="401" r:id="rId41"/>
    <p:sldId id="365" r:id="rId42"/>
    <p:sldId id="307"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580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744854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115869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28.05.2022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78710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28.05.2022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99695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33443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192108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2845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28.05.2022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7318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28.05.2022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46654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247620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008217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9694379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28.05.2022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03933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28.05.2022</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246057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0731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28.05.2022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549830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28.05.2022</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26113538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2002970" y="1089502"/>
            <a:ext cx="9259079" cy="783454"/>
          </a:xfrm>
        </p:spPr>
        <p:txBody>
          <a:bodyPr>
            <a:noAutofit/>
          </a:bodyPr>
          <a:lstStyle/>
          <a:p>
            <a:pPr algn="ctr">
              <a:lnSpc>
                <a:spcPct val="107000"/>
              </a:lnSpc>
              <a:spcAft>
                <a:spcPts val="800"/>
              </a:spcAft>
            </a:pPr>
            <a:r>
              <a:rPr lang="en-US" sz="4500" b="1" dirty="0">
                <a:effectLst/>
                <a:latin typeface="Calibri" panose="020F0502020204030204" pitchFamily="34" charset="0"/>
                <a:ea typeface="Calibri" panose="020F0502020204030204" pitchFamily="34" charset="0"/>
                <a:cs typeface="Times New Roman" panose="02020603050405020304" pitchFamily="18" charset="0"/>
              </a:rPr>
              <a:t>FOUR SPECIAL TOPICS</a:t>
            </a:r>
            <a:endParaRPr lang="ru-RU" sz="4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8864083" y="348981"/>
            <a:ext cx="2071396" cy="783454"/>
          </a:xfrm>
        </p:spPr>
        <p:txBody>
          <a:bodyPr>
            <a:normAutofit/>
          </a:bodyPr>
          <a:lstStyle/>
          <a:p>
            <a:pPr algn="r"/>
            <a:r>
              <a:rPr lang="en-US"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Lesson  </a:t>
            </a:r>
            <a:r>
              <a:rPr lang="ru-RU" sz="35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tx1"/>
              </a:solidFill>
            </a:endParaRPr>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2143904"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2456634" y="5745300"/>
            <a:ext cx="8035151"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300" dirty="0">
                <a:effectLst/>
                <a:latin typeface="Calibri" panose="020F0502020204030204" pitchFamily="34" charset="0"/>
                <a:ea typeface="Calibri" panose="020F0502020204030204" pitchFamily="34" charset="0"/>
                <a:cs typeface="Times New Roman" panose="02020603050405020304" pitchFamily="18" charset="0"/>
              </a:rPr>
              <a:t>https://highhopesacademy.in/about/</a:t>
            </a:r>
            <a:endParaRPr lang="ru-RU" sz="1300" dirty="0"/>
          </a:p>
        </p:txBody>
      </p:sp>
      <p:pic>
        <p:nvPicPr>
          <p:cNvPr id="7" name="Рисунок 6">
            <a:extLst>
              <a:ext uri="{FF2B5EF4-FFF2-40B4-BE49-F238E27FC236}">
                <a16:creationId xmlns:a16="http://schemas.microsoft.com/office/drawing/2014/main" id="{CEC0B75C-3619-4172-94E7-299532C32657}"/>
              </a:ext>
            </a:extLst>
          </p:cNvPr>
          <p:cNvPicPr/>
          <p:nvPr/>
        </p:nvPicPr>
        <p:blipFill>
          <a:blip r:embed="rId2">
            <a:extLst>
              <a:ext uri="{28A0092B-C50C-407E-A947-70E740481C1C}">
                <a14:useLocalDpi xmlns:a14="http://schemas.microsoft.com/office/drawing/2010/main" val="0"/>
              </a:ext>
            </a:extLst>
          </a:blip>
          <a:stretch>
            <a:fillRect/>
          </a:stretch>
        </p:blipFill>
        <p:spPr bwMode="auto">
          <a:xfrm>
            <a:off x="2456634" y="1872956"/>
            <a:ext cx="8035151" cy="3872344"/>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2556588" y="254371"/>
            <a:ext cx="7896505" cy="783454"/>
          </a:xfrm>
        </p:spPr>
        <p:txBody>
          <a:bodyPr>
            <a:noAutofit/>
          </a:bodyPr>
          <a:lstStyle/>
          <a:p>
            <a:pPr algn="ctr"/>
            <a:r>
              <a:rPr lang="en-US" sz="4500" b="1" dirty="0">
                <a:effectLst/>
                <a:latin typeface="Calibri" panose="020F0502020204030204" pitchFamily="34" charset="0"/>
                <a:ea typeface="Times New Roman" panose="02020603050405020304" pitchFamily="18" charset="0"/>
              </a:rPr>
              <a:t>FOUR SPECIAL TOPICS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9010" y="1427585"/>
            <a:ext cx="9272329" cy="4895460"/>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Let’s imagine that you have won a competition for a new engineering project. How do you go about getting this new project started? Starting a new project turns out to be a special problem that requires a special set of skills, which we are going to learn in this lesson.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Most systems today have large amounts of software, which provides particular benefits, but creates many particular liabilities and risks too. People will come and ask if you are going to use agile software development methods on your project. Projects are defined as temporary activities, so every project ends. </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So, we will try to learn and understand how to deal with projects that involve large amounts of software development, some of the key differences between agile and conventional development methodologies, how to decide if your project is suitable for agile methods, and how to cope with some of the most common risks and weak- nesses of the agile methods and what you need to do to end a project.</a:t>
            </a:r>
            <a:endParaRPr lang="ru-RU" dirty="0"/>
          </a:p>
        </p:txBody>
      </p:sp>
      <p:sp>
        <p:nvSpPr>
          <p:cNvPr id="4" name="Подзаголовок 2">
            <a:extLst>
              <a:ext uri="{FF2B5EF4-FFF2-40B4-BE49-F238E27FC236}">
                <a16:creationId xmlns:a16="http://schemas.microsoft.com/office/drawing/2014/main" id="{0B7264F9-C8BA-409A-8769-2CB53DA14837}"/>
              </a:ext>
            </a:extLst>
          </p:cNvPr>
          <p:cNvSpPr txBox="1">
            <a:spLocks/>
          </p:cNvSpPr>
          <p:nvPr/>
        </p:nvSpPr>
        <p:spPr>
          <a:xfrm>
            <a:off x="10453093" y="254371"/>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500" b="1" dirty="0">
                <a:effectLst/>
                <a:latin typeface="Calibri" panose="020F0502020204030204" pitchFamily="34" charset="0"/>
                <a:ea typeface="Times New Roman" panose="02020603050405020304" pitchFamily="18" charset="0"/>
              </a:rPr>
              <a:t>The Project Start‐Up Process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07895" cy="4952220"/>
          </a:xfrm>
        </p:spPr>
        <p:txBody>
          <a:bodyPr>
            <a:noAutofit/>
          </a:bodyPr>
          <a:lstStyle/>
          <a:p>
            <a:pPr indent="450215" algn="just">
              <a:lnSpc>
                <a:spcPct val="107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Any new work assignment is interesting and difficult. For example, to take over – and run effectively – a project that is already underway and doing well is a difficult task. You have people to meet, many things to learn, yet the project’s schedule advances every day, whether you are up‐to‐speed yet or not.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It is, however, far more “interesting” and difficult to start a big engineering project from scratch. Even though every project is different, for sure there are a set of common themes that need to be addressed when starting a new engineering project. So, in this section, we will discuss how to go about getting a new engineering project started.</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600"/>
              </a:spcAft>
            </a:pPr>
            <a:r>
              <a:rPr lang="en-US" sz="1900" dirty="0">
                <a:effectLst/>
                <a:latin typeface="Calibri" panose="020F0502020204030204" pitchFamily="34" charset="0"/>
                <a:ea typeface="Times New Roman" panose="02020603050405020304" pitchFamily="18" charset="0"/>
              </a:rPr>
              <a:t>How do you go about getting your project started? The project may call for 300 people, but you had only 50 people working on the proposal with you. Furthermore, since you turned the proposal in to the customer for their competitive evaluation nine months ago, 40 of those people have gone off to work on other assignments; only 10 of the people who worked on the proposal with you are still working with you by the day of the announcement that your company has won the competition. How ought you to proceed?</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3960896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500" b="1" dirty="0">
                <a:effectLst/>
                <a:latin typeface="Calibri" panose="020F0502020204030204" pitchFamily="34" charset="0"/>
                <a:ea typeface="Times New Roman" panose="02020603050405020304" pitchFamily="18" charset="0"/>
              </a:rPr>
              <a:t>The Project Start‐Up Process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08718" y="1455575"/>
            <a:ext cx="8990318" cy="4553339"/>
          </a:xfrm>
        </p:spPr>
        <p:txBody>
          <a:bodyPr>
            <a:noAutofit/>
          </a:bodyPr>
          <a:lstStyle/>
          <a:p>
            <a:pPr indent="450215" algn="just">
              <a:lnSpc>
                <a:spcPct val="107000"/>
              </a:lnSpc>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First of all, there are a set of things that have to be selected or created, and somehow brought into being:</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 set of people, and some sort of organization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Facilities and infrastructure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 set of processes that define how certain things get done (e.g. who has the authority to purchase something, and how does that get accomplished?)</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Tools and methods, together with instruction and training</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07000"/>
              </a:lnSpc>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 and many more.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580342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500" b="1" dirty="0">
                <a:effectLst/>
                <a:latin typeface="Calibri" panose="020F0502020204030204" pitchFamily="34" charset="0"/>
                <a:ea typeface="Times New Roman" panose="02020603050405020304" pitchFamily="18" charset="0"/>
              </a:rPr>
              <a:t>The Project Start‐Up Process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44823" y="1287263"/>
            <a:ext cx="9507895" cy="4952220"/>
          </a:xfrm>
        </p:spPr>
        <p:txBody>
          <a:bodyPr>
            <a:noAutofit/>
          </a:bodyPr>
          <a:lstStyle/>
          <a:p>
            <a:pPr indent="450215" algn="just">
              <a:lnSpc>
                <a:spcPct val="105000"/>
              </a:lnSpc>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Most of these have to be created essentially simultaneously. But they are not independent; there are likely linkages between them. Here’s an example: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5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need to recruit a large number of people to come and work on your project; remember, we said that you have 10 people today, but in just a few weeks, you need to have 300.</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5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Generally, you recruit people by offering them a particular role on the project. This implies that those roles are already defined. Those people, before they accept the position, probably also want to know something about the organizational structure into which that role fits. This implies that the organizational structure too must already be defined.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5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But you need help from other people in order to define all of those roles – you cannot write all those job descriptions yourself – and to define the organizational structure into which all of those roles will fit.</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1073150" lvl="0" algn="just">
              <a:lnSpc>
                <a:spcPct val="105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Furthermore, at times, you will want to create the organizational structure around the skills/weaknesses of a particular person (including yourself!).</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588348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500" b="1" dirty="0">
                <a:effectLst/>
                <a:latin typeface="Calibri" panose="020F0502020204030204" pitchFamily="34" charset="0"/>
                <a:ea typeface="Times New Roman" panose="02020603050405020304" pitchFamily="18" charset="0"/>
              </a:rPr>
              <a:t>The Project Start‐Up Process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87263"/>
            <a:ext cx="8962326" cy="4952220"/>
          </a:xfrm>
        </p:spPr>
        <p:txBody>
          <a:bodyPr>
            <a:noAutofit/>
          </a:bodyPr>
          <a:lstStyle/>
          <a:p>
            <a:pPr indent="450215" algn="just">
              <a:lnSpc>
                <a:spcPct val="107000"/>
              </a:lnSpc>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This would appear to say that you cannot recruit the people without having already defined the roles and the organizational structure, but also that you cannot define the roles and the organizational structure without having already obtained the services of some of those people. How do we break out of this apparent dilemma?</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You start by creating a list of topics for which you need plans and initial preparation. Figure 1 shows a candidate set of project start‐up topics, which I provide in order to give you an idea of what you might need for your project.</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600"/>
              </a:spcAft>
            </a:pPr>
            <a:r>
              <a:rPr lang="en-US" sz="1900" dirty="0">
                <a:effectLst/>
                <a:latin typeface="Calibri" panose="020F0502020204030204" pitchFamily="34" charset="0"/>
                <a:ea typeface="Times New Roman" panose="02020603050405020304" pitchFamily="18" charset="0"/>
              </a:rPr>
              <a:t>That’s a long list. No one can memorize even the top‐level concepts for all of these topics. So, you need to write down your approach for each of these topics. We call such a written document a plan. It doesn’t really matter whether you create a separate document for each topic, or combine all of the topics into a single document. On bigger projects, each topic is likely to have a separate author (or a small team), and most project managers find it easier to coordinate the work of preparing and reviewing these plans if the item produced by each author is a stand-alone document.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4680830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500" b="1" dirty="0">
                <a:effectLst/>
                <a:latin typeface="Calibri" panose="020F0502020204030204" pitchFamily="34" charset="0"/>
                <a:ea typeface="Times New Roman" panose="02020603050405020304" pitchFamily="18" charset="0"/>
              </a:rPr>
              <a:t>The Project Start‐Up Process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87263"/>
            <a:ext cx="8962326" cy="4952220"/>
          </a:xfrm>
        </p:spPr>
        <p:txBody>
          <a:bodyPr>
            <a:noAutofit/>
          </a:bodyPr>
          <a:lstStyle/>
          <a:p>
            <a:pPr indent="450215" algn="just">
              <a:lnSpc>
                <a:spcPct val="107000"/>
              </a:lnSpc>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Of course, you need people to help you write all of these plans; you can’t do it all yourself. But they some need guidance from you: how do you want to organize and operate the project?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Therefore, you and a small cadre of associates need to create – and document in writing – a set of top‐level strategies and approaches for everything. Then you can bring on additional people to start flushing those strategies out into actionable plans. You will need to interact with them almost daily to help them create what you need. You might schedule 15‐minute meetings with plan authors every two days during the early portions of the plan preparation, concentrating on strategy, key decisions, and a few key tables and graphics that capture our emerging decisions.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600"/>
              </a:spcAft>
            </a:pPr>
            <a:r>
              <a:rPr lang="en-US" sz="1800" dirty="0">
                <a:effectLst/>
                <a:latin typeface="Calibri" panose="020F0502020204030204" pitchFamily="34" charset="0"/>
                <a:ea typeface="Times New Roman" panose="02020603050405020304" pitchFamily="18" charset="0"/>
              </a:rPr>
              <a:t>Most likely, your company actually has a library that can provide you and your authors with outlines for most of these plans, and that library probably also has examples of each type of plan that was produced by a previous project. The outlines are useful; in my view, however, using the previous complete example artifacts can some- times bog your authors down in too much detail.</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6011425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500" b="1" dirty="0">
                <a:effectLst/>
                <a:latin typeface="Calibri" panose="020F0502020204030204" pitchFamily="34" charset="0"/>
                <a:ea typeface="Times New Roman" panose="02020603050405020304" pitchFamily="18" charset="0"/>
              </a:rPr>
              <a:t>The Project Start‐Up Process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642189" y="1287263"/>
            <a:ext cx="9722498" cy="4952220"/>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Of course, writing a plan does not finish the job; it is just telling us what we need to set up for our project. Each plan needs to be implemented; the implementation can often wait until after you win and sign the contract.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For example, engineering projects need infrastructure: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Electronic mail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Directories of project personnel</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Desktop and/or laptop computers, with the appropriate software and network connections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Security tools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Financial reporting tools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Schedule reporting tools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Tools for other routine aspects of business: timecards, status reports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Technical tools, for systems engineering, requirements management, software development, etc.</a:t>
            </a: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788660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500" b="1" dirty="0">
                <a:effectLst/>
                <a:latin typeface="Calibri" panose="020F0502020204030204" pitchFamily="34" charset="0"/>
                <a:ea typeface="Times New Roman" panose="02020603050405020304" pitchFamily="18" charset="0"/>
              </a:rPr>
              <a:t>The Project Start‐Up Process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385429" y="5868955"/>
            <a:ext cx="8713606" cy="370528"/>
          </a:xfrm>
        </p:spPr>
        <p:txBody>
          <a:bodyPr>
            <a:noAutofit/>
          </a:bodyPr>
          <a:lstStyle/>
          <a:p>
            <a:pPr indent="0" algn="ctr">
              <a:lnSpc>
                <a:spcPct val="107000"/>
              </a:lnSpc>
              <a:spcAft>
                <a:spcPts val="600"/>
              </a:spcAft>
              <a:buNone/>
            </a:pPr>
            <a:r>
              <a:rPr lang="en-US" sz="1800" b="1" dirty="0">
                <a:effectLst/>
                <a:latin typeface="Calibri" panose="020F0502020204030204" pitchFamily="34" charset="0"/>
                <a:ea typeface="Calibri" panose="020F0502020204030204" pitchFamily="34" charset="0"/>
                <a:cs typeface="Times New Roman" panose="02020603050405020304" pitchFamily="18" charset="0"/>
              </a:rPr>
              <a:t>Figure 1.</a:t>
            </a:r>
            <a:r>
              <a:rPr lang="en-US" sz="1800" dirty="0">
                <a:effectLst/>
                <a:latin typeface="Calibri" panose="020F0502020204030204" pitchFamily="34" charset="0"/>
                <a:ea typeface="Calibri" panose="020F0502020204030204" pitchFamily="34" charset="0"/>
                <a:cs typeface="Times New Roman" panose="02020603050405020304" pitchFamily="18" charset="0"/>
              </a:rPr>
              <a:t> A candidate set of project start‐up topics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graphicFrame>
        <p:nvGraphicFramePr>
          <p:cNvPr id="7" name="Таблица 6">
            <a:extLst>
              <a:ext uri="{FF2B5EF4-FFF2-40B4-BE49-F238E27FC236}">
                <a16:creationId xmlns:a16="http://schemas.microsoft.com/office/drawing/2014/main" id="{061893C4-087F-43D0-B248-C17D2CEAF3A0}"/>
              </a:ext>
            </a:extLst>
          </p:cNvPr>
          <p:cNvGraphicFramePr>
            <a:graphicFrameLocks noGrp="1"/>
          </p:cNvGraphicFramePr>
          <p:nvPr>
            <p:extLst>
              <p:ext uri="{D42A27DB-BD31-4B8C-83A1-F6EECF244321}">
                <p14:modId xmlns:p14="http://schemas.microsoft.com/office/powerpoint/2010/main" val="1006725569"/>
              </p:ext>
            </p:extLst>
          </p:nvPr>
        </p:nvGraphicFramePr>
        <p:xfrm>
          <a:off x="2385429" y="1287261"/>
          <a:ext cx="8713606" cy="4500001"/>
        </p:xfrm>
        <a:graphic>
          <a:graphicData uri="http://schemas.openxmlformats.org/drawingml/2006/table">
            <a:tbl>
              <a:tblPr firstRow="1" firstCol="1" lastRow="1" lastCol="1" bandRow="1" bandCol="1">
                <a:tableStyleId>{8A107856-5554-42FB-B03E-39F5DBC370BA}</a:tableStyleId>
              </a:tblPr>
              <a:tblGrid>
                <a:gridCol w="4356803">
                  <a:extLst>
                    <a:ext uri="{9D8B030D-6E8A-4147-A177-3AD203B41FA5}">
                      <a16:colId xmlns:a16="http://schemas.microsoft.com/office/drawing/2014/main" val="1523180132"/>
                    </a:ext>
                  </a:extLst>
                </a:gridCol>
                <a:gridCol w="4356803">
                  <a:extLst>
                    <a:ext uri="{9D8B030D-6E8A-4147-A177-3AD203B41FA5}">
                      <a16:colId xmlns:a16="http://schemas.microsoft.com/office/drawing/2014/main" val="2413646206"/>
                    </a:ext>
                  </a:extLst>
                </a:gridCol>
              </a:tblGrid>
              <a:tr h="409091">
                <a:tc>
                  <a:txBody>
                    <a:bodyPr/>
                    <a:lstStyle/>
                    <a:p>
                      <a:pPr marL="90170" marR="89535">
                        <a:lnSpc>
                          <a:spcPct val="107000"/>
                        </a:lnSpc>
                        <a:spcAft>
                          <a:spcPts val="800"/>
                        </a:spcAft>
                      </a:pPr>
                      <a:r>
                        <a:rPr lang="en-US" sz="2000" b="0" dirty="0">
                          <a:effectLst/>
                        </a:rPr>
                        <a:t>Project strategy</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a:effectLst/>
                        </a:rPr>
                        <a:t>Risk management</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74557846"/>
                  </a:ext>
                </a:extLst>
              </a:tr>
              <a:tr h="409091">
                <a:tc>
                  <a:txBody>
                    <a:bodyPr/>
                    <a:lstStyle/>
                    <a:p>
                      <a:pPr marL="90170" marR="89535">
                        <a:lnSpc>
                          <a:spcPct val="107000"/>
                        </a:lnSpc>
                        <a:spcAft>
                          <a:spcPts val="800"/>
                        </a:spcAft>
                      </a:pPr>
                      <a:r>
                        <a:rPr lang="en-US" sz="2000" b="0" dirty="0">
                          <a:effectLst/>
                        </a:rPr>
                        <a:t>Organization</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a:effectLst/>
                        </a:rPr>
                        <a:t>Quality assurance</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929216321"/>
                  </a:ext>
                </a:extLst>
              </a:tr>
              <a:tr h="409091">
                <a:tc>
                  <a:txBody>
                    <a:bodyPr/>
                    <a:lstStyle/>
                    <a:p>
                      <a:pPr marL="90170" marR="89535">
                        <a:lnSpc>
                          <a:spcPct val="107000"/>
                        </a:lnSpc>
                        <a:spcAft>
                          <a:spcPts val="800"/>
                        </a:spcAft>
                      </a:pPr>
                      <a:r>
                        <a:rPr lang="en-US" sz="2000" b="0" dirty="0">
                          <a:effectLst/>
                        </a:rPr>
                        <a:t>Staffing</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a:effectLst/>
                        </a:rPr>
                        <a:t>Bill of materials</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178860327"/>
                  </a:ext>
                </a:extLst>
              </a:tr>
              <a:tr h="409091">
                <a:tc>
                  <a:txBody>
                    <a:bodyPr/>
                    <a:lstStyle/>
                    <a:p>
                      <a:pPr marL="90170" marR="89535">
                        <a:lnSpc>
                          <a:spcPct val="107000"/>
                        </a:lnSpc>
                        <a:spcAft>
                          <a:spcPts val="800"/>
                        </a:spcAft>
                      </a:pPr>
                      <a:r>
                        <a:rPr lang="en-US" sz="2000" b="0" dirty="0">
                          <a:effectLst/>
                        </a:rPr>
                        <a:t>Team-building</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a:effectLst/>
                        </a:rPr>
                        <a:t>Budget</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37287943"/>
                  </a:ext>
                </a:extLst>
              </a:tr>
              <a:tr h="409091">
                <a:tc>
                  <a:txBody>
                    <a:bodyPr/>
                    <a:lstStyle/>
                    <a:p>
                      <a:pPr marL="90170" marR="89535">
                        <a:lnSpc>
                          <a:spcPct val="107000"/>
                        </a:lnSpc>
                        <a:spcAft>
                          <a:spcPts val="800"/>
                        </a:spcAft>
                      </a:pPr>
                      <a:r>
                        <a:rPr lang="en-US" sz="2000" b="0">
                          <a:effectLst/>
                        </a:rPr>
                        <a:t>Subcontract management</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dirty="0">
                          <a:effectLst/>
                        </a:rPr>
                        <a:t>Systems engineering</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432745321"/>
                  </a:ext>
                </a:extLst>
              </a:tr>
              <a:tr h="409091">
                <a:tc>
                  <a:txBody>
                    <a:bodyPr/>
                    <a:lstStyle/>
                    <a:p>
                      <a:pPr marL="90170" marR="89535">
                        <a:lnSpc>
                          <a:spcPct val="107000"/>
                        </a:lnSpc>
                        <a:spcAft>
                          <a:spcPts val="800"/>
                        </a:spcAft>
                      </a:pPr>
                      <a:r>
                        <a:rPr lang="en-US" sz="2000" b="0">
                          <a:effectLst/>
                        </a:rPr>
                        <a:t>Communications</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dirty="0">
                          <a:effectLst/>
                        </a:rPr>
                        <a:t>Software development</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028890977"/>
                  </a:ext>
                </a:extLst>
              </a:tr>
              <a:tr h="409091">
                <a:tc>
                  <a:txBody>
                    <a:bodyPr/>
                    <a:lstStyle/>
                    <a:p>
                      <a:pPr marL="90170" marR="89535">
                        <a:lnSpc>
                          <a:spcPct val="107000"/>
                        </a:lnSpc>
                        <a:spcAft>
                          <a:spcPts val="800"/>
                        </a:spcAft>
                      </a:pPr>
                      <a:r>
                        <a:rPr lang="en-US" sz="2000" b="0">
                          <a:effectLst/>
                        </a:rPr>
                        <a:t>Facilities and equipment</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dirty="0">
                          <a:effectLst/>
                        </a:rPr>
                        <a:t>Integration</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25443220"/>
                  </a:ext>
                </a:extLst>
              </a:tr>
              <a:tr h="409091">
                <a:tc>
                  <a:txBody>
                    <a:bodyPr/>
                    <a:lstStyle/>
                    <a:p>
                      <a:pPr marL="90170" marR="89535">
                        <a:lnSpc>
                          <a:spcPct val="107000"/>
                        </a:lnSpc>
                        <a:spcAft>
                          <a:spcPts val="800"/>
                        </a:spcAft>
                      </a:pPr>
                      <a:r>
                        <a:rPr lang="en-US" sz="2000" b="0">
                          <a:effectLst/>
                        </a:rPr>
                        <a:t>Configuration management</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dirty="0">
                          <a:effectLst/>
                        </a:rPr>
                        <a:t>Testing</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949107378"/>
                  </a:ext>
                </a:extLst>
              </a:tr>
              <a:tr h="409091">
                <a:tc>
                  <a:txBody>
                    <a:bodyPr/>
                    <a:lstStyle/>
                    <a:p>
                      <a:pPr marL="90170" marR="89535">
                        <a:lnSpc>
                          <a:spcPct val="107000"/>
                        </a:lnSpc>
                        <a:spcAft>
                          <a:spcPts val="800"/>
                        </a:spcAft>
                      </a:pPr>
                      <a:r>
                        <a:rPr lang="en-US" sz="2000" b="0">
                          <a:effectLst/>
                        </a:rPr>
                        <a:t>Data management</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dirty="0">
                          <a:effectLst/>
                        </a:rPr>
                        <a:t>Acceptance</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619120869"/>
                  </a:ext>
                </a:extLst>
              </a:tr>
              <a:tr h="409091">
                <a:tc>
                  <a:txBody>
                    <a:bodyPr/>
                    <a:lstStyle/>
                    <a:p>
                      <a:pPr marL="90170" marR="89535">
                        <a:lnSpc>
                          <a:spcPct val="107000"/>
                        </a:lnSpc>
                        <a:spcAft>
                          <a:spcPts val="800"/>
                        </a:spcAft>
                      </a:pPr>
                      <a:r>
                        <a:rPr lang="en-US" sz="2000" b="0">
                          <a:effectLst/>
                        </a:rPr>
                        <a:t>Scheduling</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dirty="0">
                          <a:effectLst/>
                        </a:rPr>
                        <a:t>Delivery</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861123805"/>
                  </a:ext>
                </a:extLst>
              </a:tr>
              <a:tr h="409091">
                <a:tc>
                  <a:txBody>
                    <a:bodyPr/>
                    <a:lstStyle/>
                    <a:p>
                      <a:pPr marL="90170" marR="89535">
                        <a:lnSpc>
                          <a:spcPct val="107000"/>
                        </a:lnSpc>
                        <a:spcAft>
                          <a:spcPts val="800"/>
                        </a:spcAft>
                      </a:pPr>
                      <a:r>
                        <a:rPr lang="en-US" sz="2000" b="0">
                          <a:effectLst/>
                        </a:rPr>
                        <a:t>Security</a:t>
                      </a:r>
                      <a:endParaRPr lang="ru-RU" sz="2000" b="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tc>
                  <a:txBody>
                    <a:bodyPr/>
                    <a:lstStyle/>
                    <a:p>
                      <a:pPr marL="90170" marR="89535">
                        <a:lnSpc>
                          <a:spcPct val="107000"/>
                        </a:lnSpc>
                        <a:spcAft>
                          <a:spcPts val="800"/>
                        </a:spcAft>
                      </a:pPr>
                      <a:r>
                        <a:rPr lang="en-US" sz="2000" b="0" dirty="0">
                          <a:effectLst/>
                        </a:rPr>
                        <a:t>Additional technical topics</a:t>
                      </a:r>
                      <a:endParaRPr lang="ru-RU"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445506894"/>
                  </a:ext>
                </a:extLst>
              </a:tr>
            </a:tbl>
          </a:graphicData>
        </a:graphic>
      </p:graphicFrame>
    </p:spTree>
    <p:extLst>
      <p:ext uri="{BB962C8B-B14F-4D97-AF65-F5344CB8AC3E}">
        <p14:creationId xmlns:p14="http://schemas.microsoft.com/office/powerpoint/2010/main" val="28607739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500" b="1" dirty="0">
                <a:effectLst/>
                <a:latin typeface="Calibri" panose="020F0502020204030204" pitchFamily="34" charset="0"/>
                <a:ea typeface="Times New Roman" panose="02020603050405020304" pitchFamily="18" charset="0"/>
              </a:rPr>
              <a:t>The Project Start‐Up Process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642189" y="1287263"/>
            <a:ext cx="9722498" cy="4952220"/>
          </a:xfrm>
        </p:spPr>
        <p:txBody>
          <a:bodyPr>
            <a:noAutofit/>
          </a:bodyPr>
          <a:lstStyle/>
          <a:p>
            <a:pPr indent="450215" algn="just">
              <a:spcBef>
                <a:spcPts val="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On a big project (or even on a small project inside a big company), every task needs a written process. How do orders for computers get placed with a vendor? How do people record their weekly work time, so that they can be paid properly? Who is authorized to approve which type of expenditures? How do we move and store materials in a way that does not damage them, and is also safe? As you can see, a large portion of the items in Figure 1 address this aspect of the start‐up challenge.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will actually need more than a written process telling you how to do something too. For each work process, you will also need: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895350" lvl="0" algn="just">
              <a:spcBef>
                <a:spcPts val="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Some sort of training program, so that people can learn about the existence of the process, and how to use it.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895350" lvl="0" algn="just">
              <a:spcBef>
                <a:spcPts val="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 set of tools for implementing the process. These might be as simple as on‐line forms, or complex software that performs some tasks relating to the process, or the tools could take many other forms. They might even be hardware tools: wrenches and so forth.</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895350" lvl="0" algn="just">
              <a:spcBef>
                <a:spcPts val="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Some sort of a database: who needs to be trained, who has been trained, and so forth.</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895350" lvl="0" algn="just">
              <a:spcBef>
                <a:spcPts val="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Some sort of an enforcement program; for example, if a process requires that people receive annual training in a subject, you must have some mechanism that verifies this is being done.</a:t>
            </a:r>
            <a:endParaRPr lang="en-US" sz="1800"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388099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890686"/>
          </a:xfrm>
        </p:spPr>
        <p:txBody>
          <a:bodyPr>
            <a:noAutofit/>
          </a:bodyPr>
          <a:lstStyle/>
          <a:p>
            <a:pPr algn="r"/>
            <a:r>
              <a:rPr lang="en-US" sz="4500" b="1" dirty="0">
                <a:effectLst/>
                <a:latin typeface="Calibri" panose="020F0502020204030204" pitchFamily="34" charset="0"/>
                <a:ea typeface="Times New Roman" panose="02020603050405020304" pitchFamily="18" charset="0"/>
              </a:rPr>
              <a:t>The Project Start‐Up Process</a:t>
            </a:r>
            <a:endParaRPr lang="ru-RU" sz="4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27379" y="1287263"/>
            <a:ext cx="8971655"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Here’s an example. If you (or the customer) have a requirement that a particular con- struct in the chosen programming language, not be used, you must: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Have a policy that documents this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Have a mechanism to disseminate that policy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Have a way to train your people about the policy</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Have tools and processes that audit software code turned into the project library for compliance</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Have a process to notify those whose code did not comply, and to track their corrective actions to completion</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073150" lvl="0" algn="just">
              <a:lnSpc>
                <a:spcPct val="107000"/>
              </a:lnSpc>
              <a:spcAft>
                <a:spcPts val="8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Have a mechanism to track how often each person fails to comply, so that you can have a plan for retraining, or even discipline, if a given person, is a repeat offender.</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latin typeface="Calibri" panose="020F0502020204030204" pitchFamily="34" charset="0"/>
                <a:cs typeface="Calibri" panose="020F0502020204030204" pitchFamily="34" charset="0"/>
              </a:rPr>
              <a:t>Since you are starting the project, you must create/borrow/steal/adapt this process, and all of those supporting steps, into being.</a:t>
            </a: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1922609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500" b="1" dirty="0">
                <a:effectLst/>
                <a:latin typeface="Calibri" panose="020F0502020204030204" pitchFamily="34" charset="0"/>
                <a:ea typeface="Times New Roman" panose="02020603050405020304" pitchFamily="18" charset="0"/>
              </a:rPr>
              <a:t>The Earned‐Value Baseline: A Special Project Start‐Up Task</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09" y="1362269"/>
            <a:ext cx="8962325" cy="4877214"/>
          </a:xfrm>
        </p:spPr>
        <p:txBody>
          <a:bodyPr>
            <a:noAutofit/>
          </a:bodyPr>
          <a:lstStyle/>
          <a:p>
            <a:pPr indent="450215" algn="just">
              <a:lnSpc>
                <a:spcPct val="107000"/>
              </a:lnSpc>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One special aspect of starting a project is the creation of a special version of those schedule and cost predictions, which is called the baseline. You use this version to obtain approval from your company to submit the bid to the customer, and of course you also provide this version to the customer as part of your proposal.</a:t>
            </a:r>
            <a:endParaRPr lang="ru-RU"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Bef>
                <a:spcPts val="600"/>
              </a:spcBef>
              <a:spcAft>
                <a:spcPts val="600"/>
              </a:spcAft>
            </a:pPr>
            <a:r>
              <a:rPr lang="en-US" sz="1900" dirty="0">
                <a:effectLst/>
                <a:latin typeface="Calibri" panose="020F0502020204030204" pitchFamily="34" charset="0"/>
                <a:ea typeface="Times New Roman" panose="02020603050405020304" pitchFamily="18" charset="0"/>
              </a:rPr>
              <a:t>That initial version of the schedule and cost predictions is good enough for those purposes, but is seldom detailed enough actually to use in order to manage the project. Since at the time you prepare them, you don’t know yet if you are going to win the competition or not, it may not be worth the effort and money to create them at that level of detail during the proposal. You probably don’t have enough people available during the proposal to create schedule and cost estimates at that level of detail, anyway. Therefore, right after you win the competition and sign the contract, you have to create a second version of the schedule and cost predictions, one that this time will be sufficiently detailed to use in order to manage the project. We use that term because it is the base set of values and measurements against which we write the schedule and cost variances.</a:t>
            </a:r>
            <a:endParaRPr lang="en-US"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957839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500" b="1" dirty="0">
                <a:effectLst/>
                <a:latin typeface="Calibri" panose="020F0502020204030204" pitchFamily="34" charset="0"/>
                <a:ea typeface="Times New Roman" panose="02020603050405020304" pitchFamily="18" charset="0"/>
              </a:rPr>
              <a:t>The Earned‐Value Baseline: A Special Project Start‐Up Task</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78091" y="1446244"/>
            <a:ext cx="9423918" cy="4833258"/>
          </a:xfrm>
        </p:spPr>
        <p:txBody>
          <a:bodyPr>
            <a:noAutofit/>
          </a:bodyPr>
          <a:lstStyle/>
          <a:p>
            <a:pPr indent="450215" algn="just">
              <a:spcBef>
                <a:spcPts val="0"/>
              </a:spcBef>
              <a:spcAft>
                <a:spcPts val="600"/>
              </a:spcAft>
            </a:pPr>
            <a:r>
              <a:rPr lang="en-US" sz="1700" dirty="0">
                <a:effectLst/>
                <a:latin typeface="Calibri" panose="020F0502020204030204" pitchFamily="34" charset="0"/>
                <a:ea typeface="Times New Roman" panose="02020603050405020304" pitchFamily="18" charset="0"/>
                <a:cs typeface="Calibri" panose="020F0502020204030204" pitchFamily="34" charset="0"/>
              </a:rPr>
              <a:t>But what if these new predictions are different from the previous predictions? After all, your company actually signed a contract based on the proposal version of those predictions. Well, you, as the project manager, have the challenge of trying to negotiate with the actual cost‐account managers to try to get the baseline version of these estimates to fit within the constraints of the proposal version. You may not succeed; in which case you will be starting the project “in the hole” in schedule and/or cost.</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spcAft>
                <a:spcPts val="600"/>
              </a:spcAft>
            </a:pPr>
            <a:r>
              <a:rPr lang="en-US" sz="1700" dirty="0">
                <a:effectLst/>
                <a:latin typeface="Calibri" panose="020F0502020204030204" pitchFamily="34" charset="0"/>
                <a:ea typeface="Times New Roman" panose="02020603050405020304" pitchFamily="18" charset="0"/>
                <a:cs typeface="Calibri" panose="020F0502020204030204" pitchFamily="34" charset="0"/>
              </a:rPr>
              <a:t>Since each cost‐account manager must “psychologically own” the result, they must generate bottom‐up estimates in which they believe, while “noticing” the top‐down guidance that you have provided (in the form of the prediction for that cost account from the proposal version of the predictions). You must therefore negotiate with each of them, clarifying/reducing scope, so that they end up as close as they can to your top‐down guidance … while still believing in the baseline predictions to which they commit.</a:t>
            </a:r>
            <a:endParaRPr lang="ru-RU" sz="17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0"/>
              </a:spcBef>
              <a:spcAft>
                <a:spcPts val="600"/>
              </a:spcAft>
            </a:pPr>
            <a:r>
              <a:rPr lang="en-US" sz="1700" dirty="0">
                <a:effectLst/>
                <a:latin typeface="Calibri" panose="020F0502020204030204" pitchFamily="34" charset="0"/>
                <a:ea typeface="Times New Roman" panose="02020603050405020304" pitchFamily="18" charset="0"/>
                <a:cs typeface="Calibri" panose="020F0502020204030204" pitchFamily="34" charset="0"/>
              </a:rPr>
              <a:t>Some cost‐account managers will meet your top‐down guidance, some will not. You must try to make it all balance at the project level. But do not “force” them to agree to numbers in which they do not believe! That always leads to later failure.</a:t>
            </a:r>
            <a:endParaRPr lang="ru-RU" sz="17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spcAft>
                <a:spcPts val="600"/>
              </a:spcAft>
            </a:pPr>
            <a:r>
              <a:rPr lang="en-US" sz="1700" dirty="0">
                <a:effectLst/>
                <a:latin typeface="Calibri" panose="020F0502020204030204" pitchFamily="34" charset="0"/>
                <a:ea typeface="Times New Roman" panose="02020603050405020304" pitchFamily="18" charset="0"/>
              </a:rPr>
              <a:t>So, you and the team get to do the schedule and cost predictions all over again – and in far more detail – right after you win (in order to create this baseline version).</a:t>
            </a:r>
            <a:endParaRPr lang="en-US" sz="17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3892407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500" b="1" dirty="0">
                <a:effectLst/>
                <a:latin typeface="Calibri" panose="020F0502020204030204" pitchFamily="34" charset="0"/>
                <a:ea typeface="Times New Roman" panose="02020603050405020304" pitchFamily="18" charset="0"/>
              </a:rPr>
              <a:t>The Earned‐Value Baseline: A Special Project Start‐Up Task</a:t>
            </a:r>
            <a:endParaRPr lang="ru-RU" sz="35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78091" y="1446244"/>
            <a:ext cx="9423918" cy="4833258"/>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It is often the case that people from outside your project team will actually come in and audit your new baseline, to see if you and the team did it right; that is, that your baseline is both procedurally correct and faithfully represents the requirements for the project as defined in the contract.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Passing this audit is often both a company and a contractual requirement. Your financial staff will know how to pass this audit. Not passing the audit the first time is a sure way to annoy your customer and your management. My advice is to ask for help from corporate personnel that have done this before!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Note that when you pass the audit, you likely will “pass with findings.” This means that there are some things that the auditors think is incorrect or non‐compliant in your baseline, but the auditors also believe that these can easily be fixed. In this case, you fix those items, write a memo describing what you did for each, and submit that memo to the auditors. If they are then satisfied, they will send you a letter saying that you have now resolved all of the issues that arose out of audit, and your baseline is approved. This counts as passing the audit the first time.</a:t>
            </a:r>
            <a:endParaRPr lang="en-US" sz="17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1579416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3600" b="1" dirty="0">
                <a:effectLst/>
                <a:latin typeface="Calibri" panose="020F0502020204030204" pitchFamily="34" charset="0"/>
                <a:ea typeface="Times New Roman" panose="02020603050405020304" pitchFamily="18" charset="0"/>
              </a:rPr>
              <a:t>Preparing to Operate at a Large Scale</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87263"/>
            <a:ext cx="8962326" cy="4952220"/>
          </a:xfrm>
        </p:spPr>
        <p:txBody>
          <a:bodyPr>
            <a:noAutofit/>
          </a:bodyPr>
          <a:lstStyle/>
          <a:p>
            <a:pPr indent="450215" algn="just">
              <a:lnSpc>
                <a:spcPct val="107000"/>
              </a:lnSpc>
              <a:spcAft>
                <a:spcPts val="600"/>
              </a:spcAft>
            </a:pPr>
            <a:r>
              <a:rPr lang="en-US" dirty="0">
                <a:effectLst/>
                <a:latin typeface="Calibri" panose="020F0502020204030204" pitchFamily="34" charset="0"/>
                <a:ea typeface="Times New Roman" panose="02020603050405020304" pitchFamily="18" charset="0"/>
              </a:rPr>
              <a:t>One of the biggest challenges of running a big engineering project is operating at a large scale. You have people who must be recruited, trained, and aligned. You have tasks and deliverable products. You have a complicated activity network that represents the schedule. You need processes and plans. You have stakeholders that have opinions, and demand attention. You need an organizational structure that makes it clear what each person and each sub team is responsible for. You need a way to monitor progress, and to notice if someone is falling behind. You need a way to help those people who are having trouble or falling behind. You need to know on what you need to spend your own time, and what you must delegate. All of this requires planning and thought, and ends up being documented in project procedures, processes, policies, and directives, and implemented via tools and training. The project start‐up procedures described in this section are intended to establish the infrastructure that will get you ready to operate at such large scale.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1762918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3600" b="1" dirty="0">
                <a:effectLst/>
                <a:latin typeface="Calibri" panose="020F0502020204030204" pitchFamily="34" charset="0"/>
                <a:ea typeface="Times New Roman" panose="02020603050405020304" pitchFamily="18" charset="0"/>
              </a:rPr>
              <a:t>Preparing to Operate at a Large Scale</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87263"/>
            <a:ext cx="8962326"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A special aspect for you, as project manager, on preparing to operate at large scale is the question of what tasks you should spend your own time on. But a large portion of your time is not so determinate. People will want and/or need to see you, both because of planned, but also because of unplanned, occurrences. Your daily calendar will be scheduled in 30‐minute meetings, for the entire 10‐hour work day. Most of these people will be asking for a decision. You must learn when to decide on the spot, and when to say “let me think about this for a day or two,” so that you can gather some additional data, consult with others, and just think about it. You cannot dither, but you must make good decisions. In addition, it can be valuable to instill in your team members the notion of thinking carefully before deciding.</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What you will learn is that often, your only decision variable, your only degree of freedom in making such a decision, is “who can I assign to go and fix this problem?” So, you need to build up a list of people you consider trustworthy … and be constantly on the look‐out for new people you can add to the list. You should make it clear through actions that successful problem‐solvers are rewarded, both financially, through recognition, and through promotions and choice assignments.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6734379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4000" b="1" dirty="0">
                <a:effectLst/>
                <a:latin typeface="Calibri" panose="020F0502020204030204" pitchFamily="34" charset="0"/>
                <a:ea typeface="Times New Roman" panose="02020603050405020304" pitchFamily="18" charset="0"/>
              </a:rPr>
              <a:t>Summary for Starting a Project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87263"/>
            <a:ext cx="8962326" cy="4952220"/>
          </a:xfrm>
        </p:spPr>
        <p:txBody>
          <a:bodyPr>
            <a:noAutofit/>
          </a:bodyPr>
          <a:lstStyle/>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Starting a project is fun, interesting, stressful, and a lot of work.</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have great freedom to design the project’s operations to be the way you want.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All projects require plans, infrastructure, and processes; on big projects, the scale of these items is very significant.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As the project manager, you have to see to the creation of all of these items.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A special task is the creation of the schedule and cost baselines, and getting through the corresponding auditing process.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 will need a start‐up checklist, and a set of people whose full‐time job is to get all of those start‐up tasks completed.</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company likely has outlines and example artifacts of the plans that you will need to create.</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sz="1800" dirty="0">
                <a:effectLst/>
                <a:latin typeface="Calibri" panose="020F0502020204030204" pitchFamily="34" charset="0"/>
                <a:ea typeface="Times New Roman" panose="02020603050405020304" pitchFamily="18" charset="0"/>
              </a:rPr>
              <a:t>Projects usually operate at a large scale, and the start‐up process is where the foundations for the capacity to operate at a large scale are developed.</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35964826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4000" b="1" dirty="0">
                <a:effectLst/>
                <a:latin typeface="Calibri" panose="020F0502020204030204" pitchFamily="34" charset="0"/>
                <a:ea typeface="Times New Roman" panose="02020603050405020304" pitchFamily="18" charset="0"/>
              </a:rPr>
              <a:t>Summary for Starting a Project</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87263"/>
            <a:ext cx="4478694" cy="4952220"/>
          </a:xfrm>
        </p:spPr>
        <p:txBody>
          <a:bodyPr>
            <a:noAutofit/>
          </a:bodyPr>
          <a:lstStyle/>
          <a:p>
            <a:pPr algn="just">
              <a:lnSpc>
                <a:spcPct val="107000"/>
              </a:lnSpc>
              <a:spcAft>
                <a:spcPts val="800"/>
              </a:spcAft>
            </a:pPr>
            <a:r>
              <a:rPr lang="en-US" sz="1900" b="1" dirty="0">
                <a:effectLst/>
                <a:latin typeface="Calibri" panose="020F0502020204030204" pitchFamily="34" charset="0"/>
                <a:ea typeface="Times New Roman" panose="02020603050405020304" pitchFamily="18" charset="0"/>
                <a:cs typeface="Calibri" panose="020F0502020204030204" pitchFamily="34" charset="0"/>
              </a:rPr>
              <a:t>Systems and Projects with Large Amounts of Software</a:t>
            </a:r>
            <a:endParaRPr lang="ru-RU" sz="1900" b="1"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en-US" sz="1900" dirty="0">
                <a:effectLst/>
                <a:latin typeface="Calibri" panose="020F0502020204030204" pitchFamily="34" charset="0"/>
                <a:ea typeface="Times New Roman" panose="02020603050405020304" pitchFamily="18" charset="0"/>
              </a:rPr>
              <a:t>Most systems today have large amounts of software in them. Cars, airplanes, elevators, telephones, washing machines, and almost everything else contain staggering amounts of software. A modern car is reported to contain 200 000 000 lines of software code. Your laptop computer has even more. Your phone – with all of the useful applications that you have loaded onto it – likely has several tens of millions of lines of software code, all in the palm of your hand.</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
        <p:nvSpPr>
          <p:cNvPr id="5" name="Объект 2">
            <a:extLst>
              <a:ext uri="{FF2B5EF4-FFF2-40B4-BE49-F238E27FC236}">
                <a16:creationId xmlns:a16="http://schemas.microsoft.com/office/drawing/2014/main" id="{E450AF62-C599-4C96-82A3-A2554975A509}"/>
              </a:ext>
            </a:extLst>
          </p:cNvPr>
          <p:cNvSpPr txBox="1">
            <a:spLocks/>
          </p:cNvSpPr>
          <p:nvPr/>
        </p:nvSpPr>
        <p:spPr>
          <a:xfrm>
            <a:off x="6777406" y="1287263"/>
            <a:ext cx="4478694" cy="495222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algn="just">
              <a:lnSpc>
                <a:spcPct val="107000"/>
              </a:lnSpc>
              <a:spcAft>
                <a:spcPts val="800"/>
              </a:spcAft>
            </a:pPr>
            <a:r>
              <a:rPr lang="en-US" sz="1900" b="1" dirty="0">
                <a:effectLst/>
                <a:latin typeface="Calibri" panose="020F0502020204030204" pitchFamily="34" charset="0"/>
                <a:ea typeface="Times New Roman" panose="02020603050405020304" pitchFamily="18" charset="0"/>
                <a:cs typeface="Calibri" panose="020F0502020204030204" pitchFamily="34" charset="0"/>
              </a:rPr>
              <a:t>The Benefits</a:t>
            </a:r>
            <a:endParaRPr lang="ru-RU" sz="1900" b="1"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en-US" sz="1900" dirty="0">
                <a:effectLst/>
                <a:latin typeface="Calibri" panose="020F0502020204030204" pitchFamily="34" charset="0"/>
                <a:ea typeface="Times New Roman" panose="02020603050405020304" pitchFamily="18" charset="0"/>
              </a:rPr>
              <a:t>There are good reasons for this: software turns out to be a mechanism by which we can implement desirable functionality into our systems. It also allows us to improve our systems after we deploy them, by loading new and improved software onto them. We can even add functions to our system that we did not envision when we built the system. Think of all those useful applications on your phone: many of them did not exist when the phone was designed and manufactured.</a:t>
            </a:r>
            <a:endParaRPr lang="ru-RU" sz="19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62238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4000" b="1" dirty="0">
                <a:effectLst/>
                <a:latin typeface="Calibri" panose="020F0502020204030204" pitchFamily="34" charset="0"/>
                <a:ea typeface="Times New Roman" panose="02020603050405020304" pitchFamily="18" charset="0"/>
              </a:rPr>
              <a:t>The Problems</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36710" y="1287263"/>
            <a:ext cx="8962326" cy="4952220"/>
          </a:xfrm>
        </p:spPr>
        <p:txBody>
          <a:bodyPr>
            <a:noAutofit/>
          </a:bodyPr>
          <a:lstStyle/>
          <a:p>
            <a:pPr lvl="0" algn="just">
              <a:lnSpc>
                <a:spcPct val="107000"/>
              </a:lnSpc>
              <a:spcAft>
                <a:spcPts val="800"/>
              </a:spcAft>
            </a:pPr>
            <a:r>
              <a:rPr lang="en-US" sz="2500" dirty="0">
                <a:latin typeface="Calibri" panose="020F0502020204030204" pitchFamily="34" charset="0"/>
              </a:rPr>
              <a:t>What comes, however, to the mind of many engineering project managers when they think about software is software as a source of problems. When an engineering project is late or over budget, it is all too frequently the case that software is the portion of the work‐breakdown structure where these problems arise. It is not unheard of for projects that entail a large amount of software development to end up taking three times as long as originally planned – and be five times over budget. Some projects without software can have larger schedule and cost over‐runs too, but projects with large amounts of software seem especially at risk for this problem.</a:t>
            </a:r>
            <a:endParaRPr lang="ru-RU" sz="2500" dirty="0">
              <a:latin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40105302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4000" b="1" dirty="0">
                <a:effectLst/>
                <a:latin typeface="Calibri" panose="020F0502020204030204" pitchFamily="34" charset="0"/>
                <a:ea typeface="Times New Roman" panose="02020603050405020304" pitchFamily="18" charset="0"/>
              </a:rPr>
              <a:t>Scale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08718" y="1137974"/>
            <a:ext cx="9447516" cy="4952220"/>
          </a:xfrm>
        </p:spPr>
        <p:txBody>
          <a:bodyPr>
            <a:noAutofit/>
          </a:bodyPr>
          <a:lstStyle/>
          <a:p>
            <a:pPr indent="450215" algn="just">
              <a:spcBef>
                <a:spcPts val="0"/>
              </a:spcBef>
            </a:pPr>
            <a:r>
              <a:rPr lang="en-US" sz="1600" dirty="0">
                <a:effectLst/>
                <a:latin typeface="Calibri" panose="020F0502020204030204" pitchFamily="34" charset="0"/>
                <a:ea typeface="Times New Roman" panose="02020603050405020304" pitchFamily="18" charset="0"/>
                <a:cs typeface="Calibri" panose="020F0502020204030204" pitchFamily="34" charset="0"/>
              </a:rPr>
              <a:t>Many of these problems derive from scale. Those 200 000 000 lines of software code in your car are in many ways like having 200 000 000 separate parts. Humans are imperfect, so there remain latent defects in all of our creations. In a creation that contains 200 000 000 parts, there will be a large number of such latent defects. A latent defect rate considered typical for software is one such latent defect per 1000 lines of software code. For a human creation, one error per 1000 steps sounds pretty good. But this means that there are likely to be 200 000 latent defects from the software in that car which has 200 000 000 lines of software code! Of course, the mechanical and electrical portions of the car will have latent defects too.</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0"/>
              </a:spcBef>
            </a:pPr>
            <a:r>
              <a:rPr lang="en-US" sz="1600" dirty="0">
                <a:effectLst/>
                <a:latin typeface="Calibri" panose="020F0502020204030204" pitchFamily="34" charset="0"/>
                <a:ea typeface="Times New Roman" panose="02020603050405020304" pitchFamily="18" charset="0"/>
              </a:rPr>
              <a:t>Latent defects are those errors that remain in the product after we deliver the product to the customer. Of course, through the integration and test activities described in the previous lessons, we endeavor to find and fix all such defects before we deliver the system. In general, if a system has more lines of software code, it will contain more defects upon completion of the coding, and it will take more time and money to try to find and remove some reasonable portion of these before we deliver the system. But there will still be defects that remain after delivery; on average, at that one latent defect per 1000 lines of code rate that I cited above. So, systems that have more lines of software likely have more latent defects, just due to the linear increase in the number of lines of software code they contain. But it gets worse: in addition, there are data which indicate that systems containing more lines of software code usually have higher defect rates, both at the end of software coding and upon delivery. That is, scale makes this problem worse, and therefore, as our systems contain ever larger numbers of lines of software code, the average latent defect rate likely increases. The effort to remove a reasonable number of these before delivery therefore increases as a percentage of the total effort. Scale, all by itself, increases the cost per line of software code.</a:t>
            </a:r>
            <a:endParaRPr lang="ru-RU" sz="1600" dirty="0">
              <a:latin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18134853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4000" b="1" dirty="0">
                <a:effectLst/>
                <a:latin typeface="Calibri" panose="020F0502020204030204" pitchFamily="34" charset="0"/>
                <a:ea typeface="Times New Roman" panose="02020603050405020304" pitchFamily="18" charset="0"/>
              </a:rPr>
              <a:t>Scale</a:t>
            </a:r>
            <a:endParaRPr lang="ru-RU" sz="4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92694" y="1137974"/>
            <a:ext cx="8906341" cy="4952220"/>
          </a:xfrm>
        </p:spPr>
        <p:txBody>
          <a:bodyPr>
            <a:noAutofit/>
          </a:bodyPr>
          <a:lstStyle/>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is another effect that makes software “parts” more prone to problems than hardware parts, in addition to their sheer quantity: they are likely to be more densely interconnected. In principle, any line of software code can call to any other line of software code; there is no inherent limit on such interconnections. This is part of what makes predicting unplanned dynamic behavior in software so difficult. In contrast, the potential interactions between hardware components are far more limited than those for software. For example, electronic devices are connected by wires only to a small subset of the total number of electronic devices in a chip or system; mechanical parts are connected only to adjacent mechanical parts. Because of the explicitness of the interactions, and the far smaller number of potential interactions, it is far easier to envision and correct for sources on unplanned dynamic behavior in hardware components than it is in software components.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1800" dirty="0">
                <a:effectLst/>
                <a:latin typeface="Calibri" panose="020F0502020204030204" pitchFamily="34" charset="0"/>
                <a:ea typeface="Times New Roman" panose="02020603050405020304" pitchFamily="18" charset="0"/>
              </a:rPr>
              <a:t>So, the sheer scale of the software that we put into our engineered systems today creates problems that contribute to software development projects taking longer and costing more than planned.</a:t>
            </a:r>
            <a:endParaRPr lang="ru-RU" sz="1600" dirty="0">
              <a:latin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14840880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Lessons Learned for the Project Manager About Software</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800809" y="1436914"/>
            <a:ext cx="9694506" cy="4898571"/>
          </a:xfrm>
        </p:spPr>
        <p:txBody>
          <a:bodyPr>
            <a:noAutofit/>
          </a:bodyPr>
          <a:lstStyle/>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Your team will want to be optimistic in their estimation of schedule and cost for the software; they want to win the bid. You must drive them to realism, by grounding the estimates in past rates of software productivity. You do this with the top‐down parametric estimation techniques, under the heading “Injecting realism into our estimates.”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cs typeface="Calibri" panose="020F0502020204030204" pitchFamily="34" charset="0"/>
              </a:rPr>
              <a:t>In today’s systems, software is where most of the adverse unplanned dynamic behavior comes from. Software gets behind schedule and over cost to a shocking degree; often not just a few percent, but actual entire multiples. The two main causes are those cited above: (</a:t>
            </a:r>
            <a:r>
              <a:rPr lang="en-US" sz="1800" dirty="0" err="1">
                <a:effectLst/>
                <a:latin typeface="Calibri" panose="020F0502020204030204" pitchFamily="34" charset="0"/>
                <a:ea typeface="Times New Roman" panose="02020603050405020304" pitchFamily="18" charset="0"/>
                <a:cs typeface="Calibri" panose="020F0502020204030204" pitchFamily="34" charset="0"/>
              </a:rPr>
              <a:t>i</a:t>
            </a:r>
            <a:r>
              <a:rPr lang="en-US" sz="1800" dirty="0">
                <a:effectLst/>
                <a:latin typeface="Calibri" panose="020F0502020204030204" pitchFamily="34" charset="0"/>
                <a:ea typeface="Times New Roman" panose="02020603050405020304" pitchFamily="18" charset="0"/>
                <a:cs typeface="Calibri" panose="020F0502020204030204" pitchFamily="34" charset="0"/>
              </a:rPr>
              <a:t>) adverse unplanned dynamic behavior and (ii) unrealistically optimistic initial schedule and cost estimates.</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800" dirty="0">
                <a:effectLst/>
                <a:latin typeface="Calibri" panose="020F0502020204030204" pitchFamily="34" charset="0"/>
                <a:ea typeface="Times New Roman" panose="02020603050405020304" pitchFamily="18" charset="0"/>
              </a:rPr>
              <a:t>Software has the ability to multiply its adverse effect on schedule and cost too. If your software is late, you may have to keep other project personnel around until the software team finishes. If you are building an airplane, if the software is years late, you have to keep the hardware designers, the engine designers, the testers, the human factors personnel, the safety personnel, the project finance personnel, and many others around, so that they can participate in integration, testing, and training after the software is finally delivered. Therefore, not only do you have to pay for the extra costs of the software, you also incur additional extra costs in order to keep your access to all of these other personnel. This multiplicative aspect – sometimes called the marching army effect – is often overlooked.</a:t>
            </a:r>
            <a:endParaRPr lang="en-US" sz="17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9098362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Lessons Learned for the Project Manager About Software</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791478" y="1389899"/>
            <a:ext cx="9750489" cy="5048223"/>
          </a:xfrm>
        </p:spPr>
        <p:txBody>
          <a:bodyPr>
            <a:noAutofit/>
          </a:bodyPr>
          <a:lstStyle/>
          <a:p>
            <a:pPr indent="450215" algn="just">
              <a:spcBef>
                <a:spcPts val="600"/>
              </a:spcBef>
            </a:pPr>
            <a:r>
              <a:rPr lang="en-US" sz="1700" dirty="0">
                <a:effectLst/>
                <a:latin typeface="Calibri" panose="020F0502020204030204" pitchFamily="34" charset="0"/>
                <a:ea typeface="Times New Roman" panose="02020603050405020304" pitchFamily="18" charset="0"/>
                <a:cs typeface="Calibri" panose="020F0502020204030204" pitchFamily="34" charset="0"/>
              </a:rPr>
              <a:t>It is very tempting to your team, and to the customer, to expect that you can reuse existing software from other projects on your project. Of course, you can, but experience repeatedly shows that this reuse seldom works nearly as well as expected. This reused software can require subtle adaptations in order to be suitable for your project, and it is easy to underestimate dramatically the complexity, difficulty, and therefore the time and expense of making these modifications. This is a place where looking at your company’s historic archive of project activities will be helpful: you will discover that many previous projects suffered significant schedule and cost over‐runs as a result of problems with their planned level of software reuse. You can use these data to lessen your project’s predictions of credible software reuse to more realistic levels.</a:t>
            </a:r>
            <a:endParaRPr lang="ru-RU" sz="17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pPr>
            <a:r>
              <a:rPr lang="en-US" sz="1700" dirty="0">
                <a:effectLst/>
                <a:latin typeface="Calibri" panose="020F0502020204030204" pitchFamily="34" charset="0"/>
                <a:ea typeface="Times New Roman" panose="02020603050405020304" pitchFamily="18" charset="0"/>
              </a:rPr>
              <a:t>It is also very tempting to buy software products on the market that seem to be able to perform some significant aspect of your project’s mission. There is a significant risk in this, however: there is often a major discrepancy between the capabilities and levels of performance claimed for these products, and those actually provided. By all means try to make use of purchased software components in your system design, but never depend on the claims of the manufacturer. Always get the software and experiment with it your- self before committing to it in your design. Benchmark its capabilities and performance yourself; do not depend on data from the manufacturer. Try out the interfaces, data‐importing, and data‐exporting capabilities. Set up a test bed that mirrors your operational conditions, and measure achieved performance rates under those conditions. For software, seemingly small differences in operating conditions can result in a 10× (or more) difference in performance and capacity!</a:t>
            </a:r>
            <a:endParaRPr lang="en-US" sz="17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8425875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Lessons Learned for the Project Manager About Software</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90057" y="1474237"/>
            <a:ext cx="9008978" cy="4777273"/>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To some extent, this is true for anything that you buy: what the manufacturer promises, and what the product actually delivers, may be different. But the magnitude of the discrepancies between promises and delivered capabilities seems generally to be larger for software than for other purchased components.</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There is another, often under‐utilized source of software: something called open‐ source software. Open‐source software is, as its name implies, software where the source code is made available to customers. You may not realize this, but when you buy soft- ware from a commercial vendor, almost all of the time you get only executable software code, not the source code. Not having the source code of the software that you buy means that you have no ability to diagnose problems, to correct those problems, or to add new features to that software; only the manufacturer can do that. It may even be illegal for you to try to do so. With open‐source software, since you are provided with the source code, you do have the ability to diagnose problems, correct those problems, and add new features. You can also analyze that software. For example, you can analyze it for security vulnerabilities. When you buy commercial software, you have little to no ability to analyze that software; again, it may be illegal even for you to try to do so.</a:t>
            </a:r>
            <a:endParaRPr lang="ru-RU" sz="1800"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38808699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Lessons Learned for the Project Manager About Software</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996751" y="1446246"/>
            <a:ext cx="9181322" cy="4842588"/>
          </a:xfrm>
        </p:spPr>
        <p:txBody>
          <a:bodyPr>
            <a:noAutofit/>
          </a:bodyPr>
          <a:lstStyle/>
          <a:p>
            <a:pPr indent="450215" algn="just">
              <a:spcBef>
                <a:spcPts val="600"/>
              </a:spcBef>
              <a:spcAft>
                <a:spcPts val="600"/>
              </a:spcAft>
            </a:pPr>
            <a:r>
              <a:rPr lang="en-US" dirty="0">
                <a:effectLst/>
                <a:latin typeface="Calibri" panose="020F0502020204030204" pitchFamily="34" charset="0"/>
                <a:ea typeface="Times New Roman" panose="02020603050405020304" pitchFamily="18" charset="0"/>
              </a:rPr>
              <a:t>Note that when you use open‐source software, you may be required to contribute any improvements that you make back into the open‐source library. This will allow other organizations, even your competitors, to be able to benefit from those improvements! Open‐source software is not for everyone.</a:t>
            </a:r>
          </a:p>
          <a:p>
            <a:pPr indent="450215" algn="just">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Open‐source software is often free, or priced very low, compared to commercial software. As I said, it may not be the answer for every software development need, but in my experience, open‐source software is often overlooked as a resource for your project. </a:t>
            </a:r>
          </a:p>
          <a:p>
            <a:pPr indent="450215" algn="just">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Software is intellectual property, and therefore comes with intellectual property and license provisions, whether it is commercial software or open‐source software. Beware: the specifics of these provisions vary fantastically from case to case. Never make assumptions about what the license terms for software are likely to require. Always have your legal staff review these provisions before you purchase commercial software, or before you decide to adopt open‐source software.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983087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Lessons Learned for the Project Manager About Software</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06082" y="1380931"/>
            <a:ext cx="9092953" cy="5029200"/>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Since you are likely to be using both commercial and open‐source software on your project, you need to have someone keep careful track of these intellectual property and license provisions, keep appropriate records, and make sure that your project’s planned use complies with the intellectual property provisions and license terms.</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For that matter, your company probably creates intellectual property and licensing provisions on the software that your project develops and delivers to your customers. These need to be in compliance with the terms of your contract too. Do not overlook the potential for intellectual property and license provisions to be a potential competitive differentiator in a competition to win the contract for an engineering project; at times, customers react very positively to offers that provide them with generous intellectual property and software licensing terms.</a:t>
            </a: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People will ask if your new engineering project will be using something called agile methods. As discussed in the previous section, since many of today’s systems that you will be building through your engineering projects have a large amount of software, you, as the manager of an engineering project, need to understand a fair amount about software. Agile is a particular methodology for performing software development. It has become somewhat fashionable, and as a result, the label agile is attached to different types of methodologies. </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31311317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The Agile Software Development Methodology</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71396" y="1455576"/>
            <a:ext cx="9027639" cy="4898572"/>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Developing large, complex, software‐intensive systems is hard. Not surprisingly, problems are frequently encountered. As we discussed in the previous section, the ones that attract the most attention are: (</a:t>
            </a:r>
            <a:r>
              <a:rPr lang="en-US" sz="1800" dirty="0" err="1">
                <a:effectLst/>
                <a:latin typeface="Calibri" panose="020F0502020204030204" pitchFamily="34" charset="0"/>
                <a:ea typeface="Times New Roman" panose="02020603050405020304" pitchFamily="18" charset="0"/>
                <a:cs typeface="Calibri" panose="020F0502020204030204" pitchFamily="34" charset="0"/>
              </a:rPr>
              <a:t>i</a:t>
            </a:r>
            <a:r>
              <a:rPr lang="en-US" sz="1800" dirty="0">
                <a:effectLst/>
                <a:latin typeface="Calibri" panose="020F0502020204030204" pitchFamily="34" charset="0"/>
                <a:ea typeface="Times New Roman" panose="02020603050405020304" pitchFamily="18" charset="0"/>
                <a:cs typeface="Calibri" panose="020F0502020204030204" pitchFamily="34" charset="0"/>
              </a:rPr>
              <a:t>) software often takes far longer to develop than was originally planned or promised; (ii) software often costs far more to develop than was originally planned or promised; and (iii) when delivered, the software does not perform as promised. </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An additional, interesting, and important problem with software (and one that some- times is the cause of schedule and cost problems) is that it can be hard to make small changes to a large piece of software; one segment of the software sometimes seems inter-connected to another, and by the time you run down all of these little interconnections and the unexpected interactions, the process of introducing what you had hoped would be a small change ends up taking longer (and costing a lot more) than you expected. If you have a very large, highly integrated piece of software responsible for operating a large portion of your business or enterprise, this can be a particular problem. If you find a problem with one aspect of (for example) an inventory control system, you do not want to wait 24 months until the next scheduled major upgrade in order to fix it; you want to create a small change and distribute it now.</a:t>
            </a:r>
            <a:endParaRPr lang="en-US" sz="18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3522179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The Agile Software Development Methodology</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71396" y="1408921"/>
            <a:ext cx="9027639" cy="4935895"/>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This is the special virtue of agile methods: they are designed to create software systems that are agile, in the sense that these systems can be readily adapted and improved frequently in small ways.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Agile will allow you to structure your product and your methods so that you can provide those frequent updates over the long-anticipated use life of the product. I suggest that you only do this if your project is large, because the costs of implementing all of the infrastructure that it takes to do agile properly are not small, and in most cases, it is only worth expending these funds if those costs can be amortized over a large development cost and long use life.</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Many consumer‐oriented products and services do fit this profile well, and many of the large, consumer‐oriented software platforms that we are all familiar with in our personal life in fact use agile methods, so that they are able to create updates and patches to the software on a frequent basis. </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6008699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The Agile Software Development Methodology</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71396" y="1408921"/>
            <a:ext cx="9027639" cy="4935895"/>
          </a:xfrm>
        </p:spPr>
        <p:txBody>
          <a:bodyPr>
            <a:noAutofit/>
          </a:bodyPr>
          <a:lstStyle/>
          <a:p>
            <a:pPr indent="450215" algn="just">
              <a:spcBef>
                <a:spcPts val="600"/>
              </a:spcBef>
              <a:spcAft>
                <a:spcPts val="600"/>
              </a:spcAft>
            </a:pPr>
            <a:r>
              <a:rPr lang="en-US" sz="1900" dirty="0">
                <a:effectLst/>
                <a:latin typeface="Calibri" panose="020F0502020204030204" pitchFamily="34" charset="0"/>
                <a:ea typeface="Times New Roman" panose="02020603050405020304" pitchFamily="18" charset="0"/>
                <a:cs typeface="Calibri" panose="020F0502020204030204" pitchFamily="34" charset="0"/>
              </a:rPr>
              <a:t>If, in contrast, your product has stringent licensing, certification, or credentialing requirements you are unlikely to want to follow a model of frequent small updates to the product. This is because each update requires extensive testing and some type of partial recertification; this is very expensive, and trying to do it frequently can itself become a source of errors. Therefore, agile methods are usually not a good choice for systems of this sort. Instead, systems like this are usually updated at far longer time intervals, so that each update can be tested to the degree of thoroughness required, and all of the licensing, certification, and credentialing requirements addressed carefully and in detail.</a:t>
            </a:r>
            <a:endParaRPr lang="en-US" sz="19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900" dirty="0">
                <a:effectLst/>
                <a:latin typeface="Calibri" panose="020F0502020204030204" pitchFamily="34" charset="0"/>
                <a:ea typeface="Times New Roman" panose="02020603050405020304" pitchFamily="18" charset="0"/>
              </a:rPr>
              <a:t>Often systems like these latter ones require extensive training of their users too; and most of the time, when you release a software update to a system of this sort, you must provide and perform some type of actual training on the revised software. It would probably not be practical to require a weekly training session for a safety‐critical system, mandated because you were putting out patches for that system every week. This is another motivation for the longer time interval between updates to such systems.</a:t>
            </a:r>
            <a:endParaRPr lang="en-US" sz="1900"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19230379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The Agile Software Development Methodology</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71396" y="1408921"/>
            <a:ext cx="9321282" cy="4935895"/>
          </a:xfrm>
        </p:spPr>
        <p:txBody>
          <a:bodyPr>
            <a:noAutofit/>
          </a:bodyPr>
          <a:lstStyle/>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cs typeface="Calibri" panose="020F0502020204030204" pitchFamily="34" charset="0"/>
              </a:rPr>
              <a:t>This is quite different from the case for large‐scale consumer systems of the sort that we said are likely to be suitable for agile: these systems almost never involve training of the users – consumers just won’t pay attention. Since these systems usually do not have significant safety issues, this is not a problem; consumers seem to prefer just to figure out how to use the systems by themselves. They make mistakes, but since these systems are not safety‐critical, this is only an inconvenience, and not an actual hazard. </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dirty="0">
                <a:effectLst/>
                <a:latin typeface="Calibri" panose="020F0502020204030204" pitchFamily="34" charset="0"/>
                <a:ea typeface="Times New Roman" panose="02020603050405020304" pitchFamily="18" charset="0"/>
              </a:rPr>
              <a:t>One thing that we can note about the agile approach is that it places explicit focus on the delivery of value to the users who will be using the software; this is exactly congruent to what was discussed in earlier lessons about understanding your customer and how they determine value, and making sure that the system you are designing will in fact deliver value to those users and other stakeholders. That is to say, the project management approach advocated incorporates this important aspect of agile methods; we can accomplish this aspect without calling our project agile.</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4548775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The Agile Software Development Methodology</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71396" y="1408921"/>
            <a:ext cx="9321282" cy="4935895"/>
          </a:xfrm>
        </p:spPr>
        <p:txBody>
          <a:bodyPr>
            <a:noAutofit/>
          </a:bodyPr>
          <a:lstStyle/>
          <a:p>
            <a:pPr indent="450215" algn="just">
              <a:lnSpc>
                <a:spcPct val="107000"/>
              </a:lnSpc>
              <a:spcBef>
                <a:spcPts val="600"/>
              </a:spcBef>
              <a:spcAft>
                <a:spcPts val="600"/>
              </a:spcAft>
            </a:pPr>
            <a:r>
              <a:rPr lang="en-US" dirty="0">
                <a:effectLst/>
                <a:latin typeface="Calibri" panose="020F0502020204030204" pitchFamily="34" charset="0"/>
                <a:ea typeface="Times New Roman" panose="02020603050405020304" pitchFamily="18" charset="0"/>
                <a:cs typeface="Calibri" panose="020F0502020204030204" pitchFamily="34" charset="0"/>
              </a:rPr>
              <a:t>What are some of the characteristics of agile development methods? Here are a few:</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Significant focus on the structure of interactions between different portions of the software, and significant focus on simplifying interfaces and service calls. These are accomplished through techniques called encapsulation and controlling visibility.</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07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Frequent but small releases of fixes and capabilities. Agile practitioners embrace the key aspect of the spiral model: each iteration is actually used by real customers, so feed- back can be provided to the development team, and that feedback incorporated relatively quickly into another near‐term iteration. Some agile practitioners even go so far as to advocate a regular interval for such iterations, believing that the social benefit to the customer of having a predictable timeline for improvements, and the social benefit to the development team of having continuous deliveries and constant feedback from actual users, make the increased tempo and expense of such frequent and regular iterations worthwhile.</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36816676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The Agile Software Development Methodology</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18049" y="1474237"/>
            <a:ext cx="8980986" cy="4758612"/>
          </a:xfrm>
        </p:spPr>
        <p:txBody>
          <a:bodyPr>
            <a:noAutofit/>
          </a:bodyPr>
          <a:lstStyle/>
          <a:p>
            <a:pPr marL="342900" lvl="0" indent="-34290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Automation of development‐team tasks. Agile projects usually develop automated test scripts and data sets for each small package of software, and deliver these test artifacts into the testing process at the same time that they deliver the source code for the software itself. This enables the project to automate much of the testing of these small, individual packages of software. In fact, agile projects will often run such auto- mated tests on some regular, frequent interval: once per week, or even every single night. This allows changes that may have accidently “broken” a portion of the soft- ware to be spotted quickly. Many non‐agile projects do this as well.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Plans can be adjusted. Like all other large engineering projects, projects using agile methods require a large amount of up‐front planning, just like we have discussed in previous lessons. But agile projects also usually explicitly embrace the idea of continuously replanning and optimizing the approach to the work.</a:t>
            </a:r>
            <a:endParaRPr lang="en-US" dirty="0">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3827693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88432" y="226789"/>
            <a:ext cx="7297083" cy="1060473"/>
          </a:xfrm>
        </p:spPr>
        <p:txBody>
          <a:bodyPr>
            <a:noAutofit/>
          </a:bodyPr>
          <a:lstStyle/>
          <a:p>
            <a:pPr algn="ctr"/>
            <a:r>
              <a:rPr lang="en-US" sz="3600" b="1" dirty="0">
                <a:effectLst/>
                <a:latin typeface="Calibri" panose="020F0502020204030204" pitchFamily="34" charset="0"/>
                <a:ea typeface="Times New Roman" panose="02020603050405020304" pitchFamily="18" charset="0"/>
              </a:rPr>
              <a:t>The Agile Software Development Methodology</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27379" y="1502229"/>
            <a:ext cx="8971655" cy="5010538"/>
          </a:xfrm>
        </p:spPr>
        <p:txBody>
          <a:bodyPr>
            <a:noAutofit/>
          </a:bodyPr>
          <a:lstStyle/>
          <a:p>
            <a:pPr marL="342900" lvl="0" indent="-342900" algn="just">
              <a:lnSpc>
                <a:spcPct val="120000"/>
              </a:lnSpc>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Small, cross‐functional teams. There is a natural tendency for us to organize our projects around individual technical disciplines: we form teams entirely of software coders, for example. This provides focus, but just as we have discussed that it is important for the designers to understand the customers, it is similarly important for the different technical disciplines to understand each other. Software designers, coders, integrators, testers, trainers all benefit through regular interactions. Agile development methodology codifies this by recommending that teams be formed which include all of the skills necessary to successfully deliver each piece of software, including analysis, design, coding, testing, writing, user interface design, planning, and management. This approach has potential virtues, but has often proved difficult to scale to large projects. This is an aspect that must be assessed on a case‐by‐ case basis for your project.</a:t>
            </a:r>
            <a:endParaRPr lang="en-US" dirty="0">
              <a:latin typeface="Calibri" panose="020F0502020204030204" pitchFamily="34" charset="0"/>
              <a:cs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2560310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3600" b="1" dirty="0">
                <a:effectLst/>
                <a:latin typeface="Calibri" panose="020F0502020204030204" pitchFamily="34" charset="0"/>
                <a:ea typeface="Times New Roman" panose="02020603050405020304" pitchFamily="18" charset="0"/>
              </a:rPr>
              <a:t>Ending Your Project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92694" y="1306286"/>
            <a:ext cx="8906341" cy="4783908"/>
          </a:xfrm>
        </p:spPr>
        <p:txBody>
          <a:bodyPr>
            <a:noAutofit/>
          </a:bodyPr>
          <a:lstStyle/>
          <a:p>
            <a:pPr indent="450215" algn="just">
              <a:lnSpc>
                <a:spcPct val="107000"/>
              </a:lnSpc>
              <a:spcAft>
                <a:spcPts val="80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We defined a project as a temporary activity, intended to create a specific item or items. Therefore, every project eventually ends. Let’s talk for a moment about the end of a project.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07000"/>
              </a:lnSpc>
              <a:spcAft>
                <a:spcPts val="800"/>
              </a:spcAft>
            </a:pPr>
            <a:r>
              <a:rPr lang="en-US" sz="2400" dirty="0">
                <a:effectLst/>
                <a:latin typeface="Calibri" panose="020F0502020204030204" pitchFamily="34" charset="0"/>
                <a:ea typeface="Times New Roman" panose="02020603050405020304" pitchFamily="18" charset="0"/>
                <a:cs typeface="Calibri" panose="020F0502020204030204" pitchFamily="34" charset="0"/>
              </a:rPr>
              <a:t>There are many reasons why a project will end. We may have planned to finish the project in a particular manner and at a particular time, but the project might also end prematurely. Figure 2 depicts the ways that a project can end.</a:t>
            </a:r>
            <a:endParaRPr lang="en-US" sz="24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400" dirty="0">
                <a:effectLst/>
                <a:latin typeface="Calibri" panose="020F0502020204030204" pitchFamily="34" charset="0"/>
                <a:ea typeface="Times New Roman" panose="02020603050405020304" pitchFamily="18" charset="0"/>
              </a:rPr>
              <a:t>All of the possibilities described in Figure 2 will be defined in a section of the contract called the termination provisions.</a:t>
            </a:r>
            <a:endParaRPr lang="ru-RU" sz="2400" dirty="0">
              <a:latin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42938348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3600" b="1" dirty="0">
                <a:effectLst/>
                <a:latin typeface="Calibri" panose="020F0502020204030204" pitchFamily="34" charset="0"/>
                <a:ea typeface="Times New Roman" panose="02020603050405020304" pitchFamily="18" charset="0"/>
              </a:rPr>
              <a:t>Ending Your Project</a:t>
            </a:r>
            <a:endParaRPr lang="ru-RU" sz="3600" dirty="0"/>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pic>
        <p:nvPicPr>
          <p:cNvPr id="8" name="Рисунок 7">
            <a:extLst>
              <a:ext uri="{FF2B5EF4-FFF2-40B4-BE49-F238E27FC236}">
                <a16:creationId xmlns:a16="http://schemas.microsoft.com/office/drawing/2014/main" id="{36054190-B231-47D4-AE79-C5D314E4D2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8637" y="1213449"/>
            <a:ext cx="8710397" cy="5247975"/>
          </a:xfrm>
          <a:prstGeom prst="rect">
            <a:avLst/>
          </a:prstGeom>
        </p:spPr>
      </p:pic>
    </p:spTree>
    <p:extLst>
      <p:ext uri="{BB962C8B-B14F-4D97-AF65-F5344CB8AC3E}">
        <p14:creationId xmlns:p14="http://schemas.microsoft.com/office/powerpoint/2010/main" val="8175758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3600" b="1" dirty="0">
                <a:effectLst/>
                <a:latin typeface="Calibri" panose="020F0502020204030204" pitchFamily="34" charset="0"/>
                <a:ea typeface="Times New Roman" panose="02020603050405020304" pitchFamily="18" charset="0"/>
              </a:rPr>
              <a:t>Ending Your Project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92694" y="1306286"/>
            <a:ext cx="8906341" cy="4783908"/>
          </a:xfrm>
        </p:spPr>
        <p:txBody>
          <a:bodyPr>
            <a:noAutofit/>
          </a:bodyPr>
          <a:lstStyle/>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cs typeface="Calibri" panose="020F0502020204030204" pitchFamily="34" charset="0"/>
              </a:rPr>
              <a:t>The reason a contract between two commercial companies might contain a clause that permits the prime contractor to cancel the contract upon a change of control is that the company that purchased your company might be a competitor to the prime contractor. The prime contractor might prefer not to do business with a competitor, or the government might not allow it (because of potential restraint‐of‐trade issues). Internal projects might also end because of a change of organization.</a:t>
            </a:r>
            <a:endParaRPr lang="en-US" sz="21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lnSpc>
                <a:spcPct val="107000"/>
              </a:lnSpc>
              <a:spcAft>
                <a:spcPts val="800"/>
              </a:spcAft>
            </a:pPr>
            <a:r>
              <a:rPr lang="en-US" sz="2100" dirty="0">
                <a:effectLst/>
                <a:latin typeface="Calibri" panose="020F0502020204030204" pitchFamily="34" charset="0"/>
                <a:ea typeface="Times New Roman" panose="02020603050405020304" pitchFamily="18" charset="0"/>
              </a:rPr>
              <a:t>Figure 3 depicts a list of steps that are usually required in order to end an engineering project. It is a long list! The main point that I want you to take away from this list is that ending a project takes time, money, and people. You therefore need to incorporate these items into the project plan and the project budget, in the proposal.</a:t>
            </a:r>
            <a:endParaRPr lang="ru-RU" sz="2100" dirty="0">
              <a:latin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19327775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116424" y="396576"/>
            <a:ext cx="7297083" cy="613668"/>
          </a:xfrm>
        </p:spPr>
        <p:txBody>
          <a:bodyPr>
            <a:noAutofit/>
          </a:bodyPr>
          <a:lstStyle/>
          <a:p>
            <a:pPr algn="r"/>
            <a:r>
              <a:rPr lang="en-US" sz="3600" b="1" dirty="0">
                <a:effectLst/>
                <a:latin typeface="Calibri" panose="020F0502020204030204" pitchFamily="34" charset="0"/>
                <a:ea typeface="Times New Roman" panose="02020603050405020304" pitchFamily="18" charset="0"/>
              </a:rPr>
              <a:t>Your Role in All of This</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52735" y="1306286"/>
            <a:ext cx="9526555" cy="4783908"/>
          </a:xfrm>
        </p:spPr>
        <p:txBody>
          <a:bodyPr>
            <a:noAutofit/>
          </a:bodyPr>
          <a:lstStyle/>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cs typeface="Calibri" panose="020F0502020204030204" pitchFamily="34" charset="0"/>
              </a:rPr>
              <a:t>We discussed four separate topics in this lesson: starting a project, projects with large amounts of software, the agile software development methodology, and ending a project. </a:t>
            </a:r>
            <a:endParaRPr lang="en-US" sz="1800" dirty="0">
              <a:latin typeface="Calibri" panose="020F0502020204030204" pitchFamily="34" charset="0"/>
              <a:ea typeface="Times New Roman" panose="02020603050405020304" pitchFamily="18" charset="0"/>
              <a:cs typeface="Times New Roman" panose="02020603050405020304" pitchFamily="18" charset="0"/>
            </a:endParaRPr>
          </a:p>
          <a:p>
            <a:pPr indent="450215" algn="just">
              <a:spcBef>
                <a:spcPts val="600"/>
              </a:spcBef>
              <a:spcAft>
                <a:spcPts val="600"/>
              </a:spcAft>
            </a:pPr>
            <a:r>
              <a:rPr lang="en-US" sz="1800" dirty="0">
                <a:effectLst/>
                <a:latin typeface="Calibri" panose="020F0502020204030204" pitchFamily="34" charset="0"/>
                <a:ea typeface="Times New Roman" panose="02020603050405020304" pitchFamily="18" charset="0"/>
              </a:rPr>
              <a:t>Your engineering project likely has large amounts of software. When you start planning your project, you will have to decide whether you will use an agile development methodology, or perhaps just selected aspects from that methodology. These guidelines might help you make that choice, and show you how methods that we learned to provide your project with some of the same benefits while still allowing your project to operate at a large scale. Agile is not suitable for every project, but for those projects that meet the characteristics identified, it can be very helpful, especially at allowing your product to be adapted through small changes at frequent intervals. All projects, but most especially big projects – whether agile or not – require plans, infra- structure, and processes. As the project manager, you have to see to the creation of them all. The project start‐up process is an important and non‐trivial activity, which requires planning, time, and resources. A special task within the project start‐up process is the creation of the schedule and cost baselines, and getting through the corresponding auditing process. The most important engineering projects operate at a large scale, and the project start‐up process is where the foundations for the capacity to operate at a large scale are created and institutionalized.</a:t>
            </a:r>
            <a:endParaRPr lang="ru-RU" sz="2100" dirty="0">
              <a:latin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7033632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79101" y="311683"/>
            <a:ext cx="7297083" cy="994602"/>
          </a:xfrm>
        </p:spPr>
        <p:txBody>
          <a:bodyPr>
            <a:noAutofit/>
          </a:bodyPr>
          <a:lstStyle/>
          <a:p>
            <a:pPr algn="r"/>
            <a:r>
              <a:rPr lang="en-US" sz="3600" b="1" dirty="0">
                <a:effectLst/>
                <a:latin typeface="Calibri" panose="020F0502020204030204" pitchFamily="34" charset="0"/>
                <a:ea typeface="Times New Roman" panose="02020603050405020304" pitchFamily="18" charset="0"/>
              </a:rPr>
              <a:t>Your Role in All of This</a:t>
            </a:r>
            <a:br>
              <a:rPr lang="en-US" sz="3600" b="1" dirty="0">
                <a:effectLst/>
                <a:latin typeface="Calibri" panose="020F0502020204030204" pitchFamily="34" charset="0"/>
                <a:ea typeface="Times New Roman" panose="02020603050405020304" pitchFamily="18" charset="0"/>
              </a:rPr>
            </a:br>
            <a:r>
              <a:rPr lang="en-US" sz="1800" b="1" dirty="0">
                <a:effectLst/>
                <a:latin typeface="Calibri" panose="020F0502020204030204" pitchFamily="34" charset="0"/>
                <a:ea typeface="Calibri" panose="020F0502020204030204" pitchFamily="34" charset="0"/>
                <a:cs typeface="Times New Roman" panose="02020603050405020304" pitchFamily="18" charset="0"/>
              </a:rPr>
              <a:t>Figure 3.</a:t>
            </a:r>
            <a:r>
              <a:rPr lang="en-US" sz="1800" dirty="0">
                <a:effectLst/>
                <a:latin typeface="Calibri" panose="020F0502020204030204" pitchFamily="34" charset="0"/>
                <a:ea typeface="Calibri" panose="020F0502020204030204" pitchFamily="34" charset="0"/>
                <a:cs typeface="Times New Roman" panose="02020603050405020304" pitchFamily="18" charset="0"/>
              </a:rPr>
              <a:t> Steps to end an engineering project.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71395" y="1427584"/>
            <a:ext cx="9027639" cy="4739951"/>
          </a:xfrm>
        </p:spPr>
        <p:txBody>
          <a:bodyPr>
            <a:noAutofit/>
          </a:bodyPr>
          <a:lstStyle/>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Build a project close-out checklist, validate it with the buying customer, management, and internal specialty organizations (e.g. finance, sub-contracting, human relations, etc.)</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Verify and document project deliverables, and their formal acceptance by the customer</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Collect all payments due from the customer, and any refunds due from suppliers If you did well, ask the customer for reference letters (for future proposals, which often ask about your company’s past performance)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Collect all final deliverables from suppliers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Collect all company property loaned to suppliers, including data</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Finalize all activities, collect and archive materials / data from project personnel Complete final project performance appraisals for all project personnel</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25550292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3079101" y="311683"/>
            <a:ext cx="7297083" cy="994602"/>
          </a:xfrm>
        </p:spPr>
        <p:txBody>
          <a:bodyPr>
            <a:noAutofit/>
          </a:bodyPr>
          <a:lstStyle/>
          <a:p>
            <a:pPr algn="r"/>
            <a:r>
              <a:rPr lang="en-US" sz="3600" b="1" dirty="0">
                <a:effectLst/>
                <a:latin typeface="Calibri" panose="020F0502020204030204" pitchFamily="34" charset="0"/>
                <a:ea typeface="Times New Roman" panose="02020603050405020304" pitchFamily="18" charset="0"/>
              </a:rPr>
              <a:t>Your Role in All of This</a:t>
            </a:r>
            <a:br>
              <a:rPr lang="en-US" sz="3600" b="1" dirty="0">
                <a:effectLst/>
                <a:latin typeface="Calibri" panose="020F0502020204030204" pitchFamily="34" charset="0"/>
                <a:ea typeface="Times New Roman" panose="02020603050405020304" pitchFamily="18" charset="0"/>
              </a:rPr>
            </a:br>
            <a:r>
              <a:rPr lang="en-US" sz="1800" b="1" dirty="0">
                <a:effectLst/>
                <a:latin typeface="Calibri" panose="020F0502020204030204" pitchFamily="34" charset="0"/>
                <a:ea typeface="Calibri" panose="020F0502020204030204" pitchFamily="34" charset="0"/>
                <a:cs typeface="Times New Roman" panose="02020603050405020304" pitchFamily="18" charset="0"/>
              </a:rPr>
              <a:t>Figure 3.</a:t>
            </a:r>
            <a:r>
              <a:rPr lang="en-US" sz="1800" dirty="0">
                <a:effectLst/>
                <a:latin typeface="Calibri" panose="020F0502020204030204" pitchFamily="34" charset="0"/>
                <a:ea typeface="Calibri" panose="020F0502020204030204" pitchFamily="34" charset="0"/>
                <a:cs typeface="Times New Roman" panose="02020603050405020304" pitchFamily="18" charset="0"/>
              </a:rPr>
              <a:t> Steps to end an engineering project.</a:t>
            </a:r>
            <a:endParaRPr lang="ru-RU" sz="36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090057" y="1399591"/>
            <a:ext cx="9008977" cy="4805265"/>
          </a:xfrm>
        </p:spPr>
        <p:txBody>
          <a:bodyPr>
            <a:noAutofit/>
          </a:bodyPr>
          <a:lstStyle/>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Arrange for appropriate “thank you” to project personnel Arrange for new assignments for all project personnel</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Return all customer-furnished property and information, and obtain receipts for same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Dispose / transfer all company equipment and property</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Decide what data should be archived and retained (and for how long), and arrange suitable disposal for the rest</a:t>
            </a: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Finalize and document any intellectual property issues (terminal licenses, ensure that privacy markings are in place, ensure that patent applications are filed and that supporting materials are archived with the law department, and so forth)</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Arrange for specialized disposal of materials that require it (batteries, nuclear materials, biological materials, personnel records, classified materials, company- proprietary materials, etc.)</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Tree>
    <p:extLst>
      <p:ext uri="{BB962C8B-B14F-4D97-AF65-F5344CB8AC3E}">
        <p14:creationId xmlns:p14="http://schemas.microsoft.com/office/powerpoint/2010/main" val="32949287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2146041" y="1399592"/>
            <a:ext cx="8952994" cy="4833256"/>
          </a:xfrm>
        </p:spPr>
        <p:txBody>
          <a:bodyPr>
            <a:noAutofit/>
          </a:bodyPr>
          <a:lstStyle/>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Lessons-learned report: successes, failures, what could we do better in the future If your company maintains a library of project artifacts, provide those to the library, together with the necessary software and instructions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If your company maintains a library of previous-project actuals, provide those to the library, together with the necessary software and instructions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Arrange for and support any required audits, by the customer, by the government, by the company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If project terminated before completion, document reasons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Close purchase orders, sub contracts, and all other external obligations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cs typeface="Calibri" panose="020F0502020204030204" pitchFamily="34" charset="0"/>
              </a:rPr>
              <a:t>Verify compliance with applicable laws and regulations (e.g. advanced notice to close a facility)</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Symbol" panose="05050102010706020507" pitchFamily="18" charset="2"/>
              <a:buChar char=""/>
            </a:pPr>
            <a:r>
              <a:rPr lang="en-US" dirty="0">
                <a:effectLst/>
                <a:latin typeface="Calibri" panose="020F0502020204030204" pitchFamily="34" charset="0"/>
                <a:ea typeface="Times New Roman" panose="02020603050405020304" pitchFamily="18" charset="0"/>
              </a:rPr>
              <a:t>Close the financial accounts and ensure that bookkeeping is up-to-date</a:t>
            </a:r>
            <a:endParaRPr lang="ru-RU" dirty="0">
              <a:latin typeface="Calibri" panose="020F0502020204030204" pitchFamily="34" charset="0"/>
            </a:endParaRPr>
          </a:p>
        </p:txBody>
      </p:sp>
      <p:sp>
        <p:nvSpPr>
          <p:cNvPr id="4" name="Подзаголовок 2">
            <a:extLst>
              <a:ext uri="{FF2B5EF4-FFF2-40B4-BE49-F238E27FC236}">
                <a16:creationId xmlns:a16="http://schemas.microsoft.com/office/drawing/2014/main" id="{15032086-1C94-478B-8A71-B6D9890A710C}"/>
              </a:ext>
            </a:extLst>
          </p:cNvPr>
          <p:cNvSpPr txBox="1">
            <a:spLocks/>
          </p:cNvSpPr>
          <p:nvPr/>
        </p:nvSpPr>
        <p:spPr>
          <a:xfrm>
            <a:off x="10466577" y="226790"/>
            <a:ext cx="632458" cy="78345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a:lstStyle>
          <a:p>
            <a:pPr marL="0" indent="0" algn="r">
              <a:buNone/>
            </a:pPr>
            <a:r>
              <a:rPr lang="en-US"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t>
            </a:r>
            <a:r>
              <a:rPr lang="ru-RU" sz="35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9</a:t>
            </a:r>
            <a:endParaRPr lang="ru-RU" sz="3500" dirty="0">
              <a:solidFill>
                <a:schemeClr val="bg1"/>
              </a:solidFill>
            </a:endParaRPr>
          </a:p>
        </p:txBody>
      </p:sp>
      <p:sp>
        <p:nvSpPr>
          <p:cNvPr id="7" name="Заголовок 1">
            <a:extLst>
              <a:ext uri="{FF2B5EF4-FFF2-40B4-BE49-F238E27FC236}">
                <a16:creationId xmlns:a16="http://schemas.microsoft.com/office/drawing/2014/main" id="{1D1869BA-68AB-4882-97FF-4D01250589D7}"/>
              </a:ext>
            </a:extLst>
          </p:cNvPr>
          <p:cNvSpPr>
            <a:spLocks noGrp="1"/>
          </p:cNvSpPr>
          <p:nvPr>
            <p:ph type="title"/>
          </p:nvPr>
        </p:nvSpPr>
        <p:spPr>
          <a:xfrm>
            <a:off x="3079101" y="311683"/>
            <a:ext cx="7297083" cy="994602"/>
          </a:xfrm>
        </p:spPr>
        <p:txBody>
          <a:bodyPr>
            <a:noAutofit/>
          </a:bodyPr>
          <a:lstStyle/>
          <a:p>
            <a:pPr algn="r"/>
            <a:r>
              <a:rPr lang="en-US" sz="3600" b="1" dirty="0">
                <a:effectLst/>
                <a:latin typeface="Calibri" panose="020F0502020204030204" pitchFamily="34" charset="0"/>
                <a:ea typeface="Times New Roman" panose="02020603050405020304" pitchFamily="18" charset="0"/>
              </a:rPr>
              <a:t>Your Role in All of This</a:t>
            </a:r>
            <a:br>
              <a:rPr lang="en-US" sz="3600" b="1" dirty="0">
                <a:effectLst/>
                <a:latin typeface="Calibri" panose="020F0502020204030204" pitchFamily="34" charset="0"/>
                <a:ea typeface="Times New Roman" panose="02020603050405020304" pitchFamily="18" charset="0"/>
              </a:rPr>
            </a:br>
            <a:r>
              <a:rPr lang="en-US" sz="1800" b="1" dirty="0">
                <a:effectLst/>
                <a:latin typeface="Calibri" panose="020F0502020204030204" pitchFamily="34" charset="0"/>
                <a:ea typeface="Calibri" panose="020F0502020204030204" pitchFamily="34" charset="0"/>
                <a:cs typeface="Times New Roman" panose="02020603050405020304" pitchFamily="18" charset="0"/>
              </a:rPr>
              <a:t>Figure 3.</a:t>
            </a:r>
            <a:r>
              <a:rPr lang="en-US" sz="1800" dirty="0">
                <a:effectLst/>
                <a:latin typeface="Calibri" panose="020F0502020204030204" pitchFamily="34" charset="0"/>
                <a:ea typeface="Calibri" panose="020F0502020204030204" pitchFamily="34" charset="0"/>
                <a:cs typeface="Times New Roman" panose="02020603050405020304" pitchFamily="18" charset="0"/>
              </a:rPr>
              <a:t> Steps to end an engineering project.</a:t>
            </a:r>
            <a:endParaRPr lang="ru-RU" sz="3600" dirty="0"/>
          </a:p>
        </p:txBody>
      </p:sp>
    </p:spTree>
    <p:extLst>
      <p:ext uri="{BB962C8B-B14F-4D97-AF65-F5344CB8AC3E}">
        <p14:creationId xmlns:p14="http://schemas.microsoft.com/office/powerpoint/2010/main" val="32894720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2640563" y="452718"/>
            <a:ext cx="7410271" cy="660090"/>
          </a:xfrm>
        </p:spPr>
        <p:txBody>
          <a:bodyPr/>
          <a:lstStyle/>
          <a:p>
            <a:pPr algn="r">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2640563" y="1474236"/>
            <a:ext cx="8472196" cy="4376058"/>
          </a:xfrm>
        </p:spPr>
        <p:txBody>
          <a:bodyPr>
            <a:noAutofit/>
          </a:bodyPr>
          <a:lstStyle/>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Engineering Project Management, Neil G. Siegel, Wiley, 2019</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English for Careers: business, professional and Technical, Leila R.</a:t>
            </a:r>
            <a:r>
              <a:rPr lang="ru-RU" sz="2500" dirty="0">
                <a:effectLst/>
                <a:latin typeface="Calibri" panose="020F0502020204030204" pitchFamily="34" charset="0"/>
                <a:ea typeface="Calibri" panose="020F0502020204030204" pitchFamily="34" charset="0"/>
                <a:cs typeface="Calibri" panose="020F0502020204030204" pitchFamily="34" charset="0"/>
              </a:rPr>
              <a:t> </a:t>
            </a:r>
            <a:r>
              <a:rPr lang="en-US" sz="2500" dirty="0">
                <a:effectLst/>
                <a:latin typeface="Calibri" panose="020F0502020204030204" pitchFamily="34" charset="0"/>
                <a:ea typeface="Calibri" panose="020F0502020204030204" pitchFamily="34" charset="0"/>
                <a:cs typeface="Calibri" panose="020F0502020204030204" pitchFamily="34" charset="0"/>
              </a:rPr>
              <a:t>Smith, Roberta Moore, Pearson Education Inc, 2020</a:t>
            </a:r>
          </a:p>
          <a:p>
            <a:pPr marL="457200" lvl="0" indent="-457200" algn="just">
              <a:lnSpc>
                <a:spcPct val="150000"/>
              </a:lnSpc>
              <a:spcBef>
                <a:spcPts val="1200"/>
              </a:spcBef>
              <a:spcAft>
                <a:spcPts val="1200"/>
              </a:spcAft>
              <a:buClr>
                <a:schemeClr val="tx1"/>
              </a:buClr>
              <a:buSzPct val="100000"/>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Communication. Process and Product, Sharon J. Gerson, Steven M. Gerson, Pearson Education Inc,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890</TotalTime>
  <Words>8119</Words>
  <Application>Microsoft Office PowerPoint</Application>
  <PresentationFormat>Широкоэкранный</PresentationFormat>
  <Paragraphs>240</Paragraphs>
  <Slides>42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42</vt:i4>
      </vt:variant>
    </vt:vector>
  </HeadingPairs>
  <TitlesOfParts>
    <vt:vector size="48" baseType="lpstr">
      <vt:lpstr>Arial</vt:lpstr>
      <vt:lpstr>Calibri</vt:lpstr>
      <vt:lpstr>Century Gothic</vt:lpstr>
      <vt:lpstr>Symbol</vt:lpstr>
      <vt:lpstr>Wingdings 3</vt:lpstr>
      <vt:lpstr>Ион</vt:lpstr>
      <vt:lpstr>FOUR SPECIAL TOPICS</vt:lpstr>
      <vt:lpstr>FOUR SPECIAL TOPICS</vt:lpstr>
      <vt:lpstr>The Project Start‐Up Process</vt:lpstr>
      <vt:lpstr>The Project Start‐Up Process</vt:lpstr>
      <vt:lpstr>The Project Start‐Up Process</vt:lpstr>
      <vt:lpstr>The Project Start‐Up Process</vt:lpstr>
      <vt:lpstr>The Project Start‐Up Process</vt:lpstr>
      <vt:lpstr>The Project Start‐Up Process</vt:lpstr>
      <vt:lpstr>The Project Start‐Up Process</vt:lpstr>
      <vt:lpstr>The Project Start‐Up Process</vt:lpstr>
      <vt:lpstr>The Project Start‐Up Process</vt:lpstr>
      <vt:lpstr>The Earned‐Value Baseline: A Special Project Start‐Up Task</vt:lpstr>
      <vt:lpstr>The Earned‐Value Baseline: A Special Project Start‐Up Task</vt:lpstr>
      <vt:lpstr>The Earned‐Value Baseline: A Special Project Start‐Up Task</vt:lpstr>
      <vt:lpstr>Preparing to Operate at a Large Scale</vt:lpstr>
      <vt:lpstr>Preparing to Operate at a Large Scale</vt:lpstr>
      <vt:lpstr>Summary for Starting a Project</vt:lpstr>
      <vt:lpstr>Summary for Starting a Project</vt:lpstr>
      <vt:lpstr>The Problems</vt:lpstr>
      <vt:lpstr>Scale</vt:lpstr>
      <vt:lpstr>Scale</vt:lpstr>
      <vt:lpstr>Lessons Learned for the Project Manager About Software</vt:lpstr>
      <vt:lpstr>Lessons Learned for the Project Manager About Software</vt:lpstr>
      <vt:lpstr>Lessons Learned for the Project Manager About Software</vt:lpstr>
      <vt:lpstr>Lessons Learned for the Project Manager About Software</vt:lpstr>
      <vt:lpstr>Lessons Learned for the Project Manager About Software</vt:lpstr>
      <vt:lpstr>The Agile Software Development Methodology</vt:lpstr>
      <vt:lpstr>The Agile Software Development Methodology</vt:lpstr>
      <vt:lpstr>The Agile Software Development Methodology</vt:lpstr>
      <vt:lpstr>The Agile Software Development Methodology</vt:lpstr>
      <vt:lpstr>The Agile Software Development Methodology</vt:lpstr>
      <vt:lpstr>The Agile Software Development Methodology</vt:lpstr>
      <vt:lpstr>The Agile Software Development Methodology</vt:lpstr>
      <vt:lpstr>Ending Your Project</vt:lpstr>
      <vt:lpstr>Ending Your Project</vt:lpstr>
      <vt:lpstr>Ending Your Project</vt:lpstr>
      <vt:lpstr>Your Role in All of This</vt:lpstr>
      <vt:lpstr>Your Role in All of This Figure 3. Steps to end an engineering project.</vt:lpstr>
      <vt:lpstr>Your Role in All of This Figure 3. Steps to end an engineering project.</vt:lpstr>
      <vt:lpstr>Your Role in All of This Figure 3. Steps to end an engineering project.</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80</cp:revision>
  <dcterms:created xsi:type="dcterms:W3CDTF">2021-09-19T13:59:21Z</dcterms:created>
  <dcterms:modified xsi:type="dcterms:W3CDTF">2022-05-28T19:03:34Z</dcterms:modified>
</cp:coreProperties>
</file>