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367" r:id="rId4"/>
    <p:sldId id="368" r:id="rId5"/>
    <p:sldId id="369" r:id="rId6"/>
    <p:sldId id="370" r:id="rId7"/>
    <p:sldId id="371" r:id="rId8"/>
    <p:sldId id="372" r:id="rId9"/>
    <p:sldId id="373" r:id="rId10"/>
    <p:sldId id="374" r:id="rId11"/>
    <p:sldId id="375" r:id="rId12"/>
    <p:sldId id="376" r:id="rId13"/>
    <p:sldId id="377" r:id="rId14"/>
    <p:sldId id="378" r:id="rId15"/>
    <p:sldId id="379" r:id="rId16"/>
    <p:sldId id="380" r:id="rId17"/>
    <p:sldId id="381" r:id="rId18"/>
    <p:sldId id="382" r:id="rId19"/>
    <p:sldId id="383" r:id="rId20"/>
    <p:sldId id="384" r:id="rId21"/>
    <p:sldId id="385" r:id="rId22"/>
    <p:sldId id="386" r:id="rId23"/>
    <p:sldId id="387" r:id="rId24"/>
    <p:sldId id="388" r:id="rId25"/>
    <p:sldId id="389" r:id="rId26"/>
    <p:sldId id="391" r:id="rId27"/>
    <p:sldId id="392" r:id="rId28"/>
    <p:sldId id="393" r:id="rId29"/>
    <p:sldId id="394" r:id="rId30"/>
    <p:sldId id="395" r:id="rId31"/>
    <p:sldId id="396" r:id="rId32"/>
    <p:sldId id="397" r:id="rId33"/>
    <p:sldId id="398" r:id="rId34"/>
    <p:sldId id="399" r:id="rId35"/>
    <p:sldId id="400" r:id="rId36"/>
    <p:sldId id="401" r:id="rId37"/>
    <p:sldId id="402" r:id="rId38"/>
    <p:sldId id="403" r:id="rId39"/>
    <p:sldId id="365" r:id="rId40"/>
    <p:sldId id="307"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29.05.2022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29.05.2022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29.05.2022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29.05.2022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29.05.2022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2002970" y="1089501"/>
            <a:ext cx="9259079" cy="783453"/>
          </a:xfrm>
        </p:spPr>
        <p:txBody>
          <a:bodyPr>
            <a:noAutofit/>
          </a:bodyPr>
          <a:lstStyle/>
          <a:p>
            <a:pPr algn="ctr">
              <a:lnSpc>
                <a:spcPct val="107000"/>
              </a:lnSpc>
              <a:spcAft>
                <a:spcPts val="800"/>
              </a:spcAft>
            </a:pPr>
            <a:r>
              <a:rPr lang="en-US" sz="4500" b="1" dirty="0">
                <a:effectLst/>
                <a:latin typeface="Calibri" panose="020F0502020204030204" pitchFamily="34" charset="0"/>
                <a:ea typeface="Calibri" panose="020F0502020204030204" pitchFamily="34" charset="0"/>
                <a:cs typeface="Times New Roman" panose="02020603050405020304" pitchFamily="18" charset="0"/>
              </a:rPr>
              <a:t>ACHIEVING QUALITY</a:t>
            </a:r>
            <a:endParaRPr lang="ru-RU" sz="4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26759" y="342325"/>
            <a:ext cx="2258010" cy="783454"/>
          </a:xfrm>
        </p:spPr>
        <p:txBody>
          <a:bodyPr>
            <a:normAutofit/>
          </a:bodyPr>
          <a:lstStyle/>
          <a:p>
            <a:pPr algn="r"/>
            <a:r>
              <a:rPr lang="en-US"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a:t>
            </a:r>
            <a:r>
              <a:rPr lang="ru-RU"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2470474"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2456634" y="5745300"/>
            <a:ext cx="8628134"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dirty="0">
                <a:effectLst/>
                <a:latin typeface="Calibri" panose="020F0502020204030204" pitchFamily="34" charset="0"/>
                <a:ea typeface="Calibri" panose="020F0502020204030204" pitchFamily="34" charset="0"/>
                <a:cs typeface="Times New Roman" panose="02020603050405020304" pitchFamily="18" charset="0"/>
              </a:rPr>
              <a:t>https://www.startuphacks.vc/blog/2017/01/11/3-basic-principles-founders-can-follow-to-achieve-quality-results</a:t>
            </a:r>
            <a:endParaRPr lang="ru-RU" sz="1200" dirty="0"/>
          </a:p>
        </p:txBody>
      </p:sp>
      <p:pic>
        <p:nvPicPr>
          <p:cNvPr id="9" name="Рисунок 8">
            <a:extLst>
              <a:ext uri="{FF2B5EF4-FFF2-40B4-BE49-F238E27FC236}">
                <a16:creationId xmlns:a16="http://schemas.microsoft.com/office/drawing/2014/main" id="{E94107B1-4B1C-43C1-877E-2592A11F6EB7}"/>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2456635" y="1872954"/>
            <a:ext cx="8628134" cy="3872346"/>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16628" y="275478"/>
            <a:ext cx="8036465" cy="783454"/>
          </a:xfrm>
        </p:spPr>
        <p:txBody>
          <a:bodyPr>
            <a:noAutofit/>
          </a:bodyPr>
          <a:lstStyle/>
          <a:p>
            <a:pPr algn="ctr"/>
            <a:r>
              <a:rPr lang="en-US" sz="4000" b="1" kern="1800" dirty="0">
                <a:effectLst/>
                <a:latin typeface="Calibri" panose="020F0502020204030204" pitchFamily="34" charset="0"/>
                <a:ea typeface="Times New Roman" panose="02020603050405020304" pitchFamily="18" charset="0"/>
              </a:rPr>
              <a:t>ACHIEVING QUALITY</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416627" y="1259633"/>
            <a:ext cx="8742785" cy="47306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Many engineering textbooks teach that what you need to focus your project management efforts upon are schedule, cost, and technical capability. In the real world, that is insufficient. Factors such as reliability, safety, low latent-defect rates, and “environmental friendliness” increasingly play a role in product and company success. In this lesson, we will learn the basics of this aspect of your role as an engineering project manager, which we group together under the title of quality.</a:t>
            </a:r>
            <a:endParaRPr lang="ru-RU" sz="2500"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328987" y="275477"/>
            <a:ext cx="83042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Defining the Term Quality</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8920067" cy="4996899"/>
          </a:xfrm>
        </p:spPr>
        <p:txBody>
          <a:bodyPr>
            <a:noAutofit/>
          </a:bodyPr>
          <a:lstStyle/>
          <a:p>
            <a:pPr indent="450215" algn="just">
              <a:lnSpc>
                <a:spcPct val="107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In this lesson, we will discuss quality. The term quality in this context means: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tabLst>
                <a:tab pos="1073150" algn="l"/>
              </a:tabLst>
            </a:pPr>
            <a:r>
              <a:rPr lang="en-US" sz="1900" dirty="0">
                <a:effectLst/>
                <a:latin typeface="Calibri" panose="020F0502020204030204" pitchFamily="34" charset="0"/>
                <a:ea typeface="Times New Roman" panose="02020603050405020304" pitchFamily="18" charset="0"/>
                <a:cs typeface="Calibri" panose="020F0502020204030204" pitchFamily="34" charset="0"/>
              </a:rPr>
              <a:t>Products and services that are effective and suitable.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tabLst>
                <a:tab pos="1073150" algn="l"/>
              </a:tabLst>
            </a:pPr>
            <a:r>
              <a:rPr lang="en-US" sz="1900" dirty="0">
                <a:effectLst/>
                <a:latin typeface="Calibri" panose="020F0502020204030204" pitchFamily="34" charset="0"/>
                <a:ea typeface="Times New Roman" panose="02020603050405020304" pitchFamily="18" charset="0"/>
                <a:cs typeface="Calibri" panose="020F0502020204030204" pitchFamily="34" charset="0"/>
              </a:rPr>
              <a:t>Products and services that meet the specifications and the contractual terms.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tabLst>
                <a:tab pos="1073150" algn="l"/>
              </a:tabLst>
            </a:pPr>
            <a:r>
              <a:rPr lang="en-US" sz="1900" dirty="0">
                <a:effectLst/>
                <a:latin typeface="Calibri" panose="020F0502020204030204" pitchFamily="34" charset="0"/>
                <a:ea typeface="Times New Roman" panose="02020603050405020304" pitchFamily="18" charset="0"/>
                <a:cs typeface="Calibri" panose="020F0502020204030204" pitchFamily="34" charset="0"/>
              </a:rPr>
              <a:t>Products and services that are easy to use, or effective for trained users, whichever is appropriate for the product or service that your project is creating.</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tabLst>
                <a:tab pos="1073150" algn="l"/>
              </a:tabLst>
            </a:pPr>
            <a:r>
              <a:rPr lang="en-US" sz="1900" dirty="0">
                <a:effectLst/>
                <a:latin typeface="Calibri" panose="020F0502020204030204" pitchFamily="34" charset="0"/>
                <a:ea typeface="Times New Roman" panose="02020603050405020304" pitchFamily="18" charset="0"/>
                <a:cs typeface="Calibri" panose="020F0502020204030204" pitchFamily="34" charset="0"/>
              </a:rPr>
              <a:t>Products and services that work the first time and every time – consistency.</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tabLst>
                <a:tab pos="1073150" algn="l"/>
              </a:tabLst>
            </a:pPr>
            <a:r>
              <a:rPr lang="en-US" sz="1900" dirty="0">
                <a:effectLst/>
                <a:latin typeface="Calibri" panose="020F0502020204030204" pitchFamily="34" charset="0"/>
                <a:ea typeface="Times New Roman" panose="02020603050405020304" pitchFamily="18" charset="0"/>
                <a:cs typeface="Calibri" panose="020F0502020204030204" pitchFamily="34" charset="0"/>
              </a:rPr>
              <a:t>The number of latent defects is at or below a defined level.</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tabLst>
                <a:tab pos="1073150" algn="l"/>
              </a:tabLst>
            </a:pPr>
            <a:r>
              <a:rPr lang="en-US" sz="1900" dirty="0">
                <a:effectLst/>
                <a:latin typeface="Calibri" panose="020F0502020204030204" pitchFamily="34" charset="0"/>
                <a:ea typeface="Times New Roman" panose="02020603050405020304" pitchFamily="18" charset="0"/>
                <a:cs typeface="Calibri" panose="020F0502020204030204" pitchFamily="34" charset="0"/>
              </a:rPr>
              <a:t>Products and services that are reliable and long‐lasting.</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tabLst>
                <a:tab pos="1073150" algn="l"/>
              </a:tabLst>
            </a:pPr>
            <a:r>
              <a:rPr lang="en-US" sz="1900" dirty="0">
                <a:effectLst/>
                <a:latin typeface="Calibri" panose="020F0502020204030204" pitchFamily="34" charset="0"/>
                <a:ea typeface="Times New Roman" panose="02020603050405020304" pitchFamily="18" charset="0"/>
                <a:cs typeface="Calibri" panose="020F0502020204030204" pitchFamily="34" charset="0"/>
              </a:rPr>
              <a:t>Products and services that are safe to use, safe to manufacture, and environmentally responsible.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tabLst>
                <a:tab pos="1073150" algn="l"/>
              </a:tabLst>
            </a:pPr>
            <a:r>
              <a:rPr lang="en-US" sz="1900" dirty="0">
                <a:effectLst/>
                <a:latin typeface="Calibri" panose="020F0502020204030204" pitchFamily="34" charset="0"/>
                <a:ea typeface="Times New Roman" panose="02020603050405020304" pitchFamily="18" charset="0"/>
                <a:cs typeface="Calibri" panose="020F0502020204030204" pitchFamily="34" charset="0"/>
              </a:rPr>
              <a:t>Products and services that look and feel good.</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96089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Defining the Term Quality</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8920067" cy="4996899"/>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could be other intangible factors that people consider attributes of quality as well, and combinations of factors, such as those embodied in familiar terms such as good value and value for money.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 like to approach the motivation for achieving quality from a personal point of view: my reputation. I want to have a good reputation. Good companies (and, in fact, good organizations of all types) similarly value their reputations. To some, reputation may seem an old‐fashioned sort of word, and so the term brand is sometimes used instead, especially in consumer‐oriented businesses. Sensible people desire to have a good personal reputation too. Perhaps you would like to be known as smart, hard‐working, and team‐oriented. Or perhaps there are other attributes and characteristics that you prefer.</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Instead, one accomplishes things, and does so in an ethical and appropriate fashion (or otherwise) … and those accomplishments and methods determine your reputation, your personal brand. That is, reputation is derivative. My suggestion is that both you and your organization ought to focus on achieving high quality. It feels good, and it can contribute to a good reputation.</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2410766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Quality Control and Audits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9227977" cy="4996899"/>
          </a:xfrm>
        </p:spPr>
        <p:txBody>
          <a:bodyPr>
            <a:noAutofit/>
          </a:bodyPr>
          <a:lstStyle/>
          <a:p>
            <a:pPr indent="450215" algn="just">
              <a:spcBef>
                <a:spcPts val="60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The standard corporate view of quality control consists of items such as the following: checklists, work procedures/processes, training employees how to perform specific tasks, and auditing/compliance checking. In my view, these are necessary but not sufficient; we also need good design and good designers; reduction of unjustified variation in design, manufacturing, and all other activities; products and services that prevent errors, or at least prevent errors from leading to significant problems; and a project mentality of striving for excellence. Checklists, work procedures/processes, and training employees how to perform specific tasks all clearly contribute to getting the work done properly.</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700" dirty="0">
                <a:effectLst/>
                <a:latin typeface="Calibri" panose="020F0502020204030204" pitchFamily="34" charset="0"/>
                <a:ea typeface="Times New Roman" panose="02020603050405020304" pitchFamily="18" charset="0"/>
              </a:rPr>
              <a:t>The next item on the standard list was audits/compliance checking. Why perform audits and check for compliance? We do so because this helps us to identify problems earlier than we might otherwise notice them, and it generally takes less time, and costs less money, to fix a problem found earlier in a project rather than later. Audits and compliance checking therefore can improve project performance; they can identify mistakes, remedy them, and minimize their future recurrence. Like so many other project activities, we do audits throughout the life of the project. Note that, in addition to any audits you might want to have undertaken, your contract and your company policies may have their own list of audits that must be undertaken. For example, we discussed how you will create a baseline schedule and cost prediction for your project, and how a team will come in and see that you have followed the designated procedures for doing so. This review may or may not be called an “audit,” but that is what it is.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1271389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Quality Initiatives and Defect Rates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9199985" cy="4996899"/>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How do we go about addressing the other items on my list of steps to achieve quality: good design and good designers; reduction of unjustified variation in design, manufacturing, and all other activities; products and services that prevent errors; and a project mentality of striving for excellence? Most organizations try to accomplish these items through quality initiatives.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These quality initiatives are based on the reasonable premise that quality does not happen by accident. The organizations therefore initiate activities intended to achieve one or more of these items. I will describe three specific quality initiatives that are used widely within the engineering industry: ISO‐9000, and the capability maturity model. You will also hear terms such as lean and agile. These too are part of the quest to find the right processes and achieve quality on a particular project. Defect rates are measured on a part‐by‐part basis. You need not aspire to the same defect rate for each part; some parts are safety‐critical, others are not. Some parts factor more significantly than others into the overall system reliability rate than do others. What then is the actual defect rate for each part to which we ought to aspire? This is determined by two main factors. The first is the reliability you need to achieve in your completed system or product. This is usually specified in your contract, expressed in the form of a mean time between failure or some similar measure. </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823368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Justified Variation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8920067" cy="4996899"/>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Notice, however, that we talk herein only about unjustified variation as being a problem; we are not asserting that all types of variation are a problem. Some variation is essential, even beneficial. For example, it is the random variation in the gene pattern passed on by parents to their offspring that enables evolution; this variation derives both from the randomness in the mixing of the genes from the two parents, and also from the random mutation of genes. In our engineered systems, we too can design so as actually to benefit from variation. </a:t>
            </a:r>
            <a:endParaRPr lang="ru-RU" sz="22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The technique called spread spectrum uses the random variation in the background radio‐frequency environment to hide a transmitted radio signal, so as to lessen the chances that an unauthorized observer would notice the transmission, would be able to locate the position of the transmitter, or would be able to listen in on the transmission.</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762914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Justified Variation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8920067" cy="4996899"/>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technique called carrier‐sense multiple access uses a deliberately introduced random variation in transmission timing to allow a larger number of simultaneous transmissions to take place on a shared communication resource (such as a local area network) while lessening the instances of multiple transmitters accidently jamming each other’s transmissions.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Many routing algorithms use the variation in network connectivity that occurs over time in a network to create more reliable and more effective communication paths from one participant to another than any fixed (e.g. non‐varying) routing algorithm would be able to achieve.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These are examples of justified variation, circumstances where the designer has made variation an asset, an actual benefit. We want and need such variation; this is why we distinguish between all variation and unjustified variation, and seek only to reduce unjustified variation. That is, unjustified variation is that which occurs by accident, which serves no useful purpose, and in fact often degrades the performance of our systems, products, and processes.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578700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Defects in Assembly</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9004041" cy="4996899"/>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Here is another consideration: errors arise not just from defective parts (whether hardware or software), but also from defective assemblies. That is: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Parts inserted upside‐down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Fasteners that are over‐tightened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wrong part placed in a particular location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Wrong assembly sequence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Missing parts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And so forth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must therefore design the assembly processes too. There can be a significant difference in the defect rate induced by different assembly methods; you can also design your parts so as to minimize the opportunity for assembly errors. You must design the assembly process to match the skills of your assembly personnel, and must account for assembly error in your system reliability calculations.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As you can see, improving our processes through the reduction of unjustified variation is a very important technique for the manager of an engineering project to understand.</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2543949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ISO‐9000</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9004041" cy="4996899"/>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ISO‐9000 (its implementing document is called ISO‐9001, so you may see this method called either ISO‐9000 or ISO‐9001) is one of the most common quality management initiative standards. ISO stands for International Standards Organization.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ISO‐9000 says that an organization ought to have requirements for a quality management system, so as to be more effective at meeting customer needs. The standard does not specify what the objectives relating to “quality” or “meeting customer needs” should be, but instead requires organizations to define these objectives themselves, and continually improve their processes in order to reach them. In some sense, ISO‐9000 is not a quality standard, but instead is a statement that an organization ought to have a quality standard.</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As noted above, ISO-9000 calls for the idea of continual improvement; an organization may define a standard, train their people, and start implementing it, but this is not enough. They must also learn over time from experience, and use that learning to refine and improve their quality standards.</a:t>
            </a:r>
            <a:endParaRPr lang="ru-RU" sz="1800" dirty="0">
              <a:effectLst/>
              <a:latin typeface="Calibri" panose="020F0502020204030204" pitchFamily="34" charset="0"/>
              <a:ea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An organization can be certified by the International Standards Organization as having a correct implementation of the ISO‐9000 standard. Many customers respect this certification, and some require it.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14052200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Capability Maturity Model</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138335"/>
            <a:ext cx="9283960" cy="5234473"/>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If you think about it, you will realize that not all of an organization’s work processes are likely to be equally rigorous or equally effective. Each organization will select or create a set of processes that they believe are well matched for their business environment; since this business environment will vary from company to company, and even from organization to organization within a single company, some organizations will have strong work processes, and others will have weaker ones. More realistically, each organization will probably have some process areas where they are strong, and some where they are weak. How can we understand which is which?</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This is what the capability maturity model is all about: assessing the strength of organizational work processes. It does this by assessing the processes used by an organization, and rating this organization’s process strength on a scale of 1–5.</a:t>
            </a:r>
            <a:endParaRPr lang="ru-RU" sz="1800" dirty="0">
              <a:effectLst/>
              <a:latin typeface="Calibri" panose="020F0502020204030204" pitchFamily="34" charset="0"/>
              <a:ea typeface="Times New Roman" panose="02020603050405020304" pitchFamily="18" charset="0"/>
            </a:endParaRPr>
          </a:p>
          <a:p>
            <a:pPr indent="450215" algn="just">
              <a:lnSpc>
                <a:spcPct val="107000"/>
              </a:lnSpc>
              <a:spcBef>
                <a:spcPts val="600"/>
              </a:spcBef>
            </a:pPr>
            <a:r>
              <a:rPr lang="en-US" sz="1800" dirty="0">
                <a:latin typeface="Calibri" panose="020F0502020204030204" pitchFamily="34" charset="0"/>
                <a:cs typeface="Calibri" panose="020F0502020204030204" pitchFamily="34" charset="0"/>
              </a:rPr>
              <a:t>The standard defines assessment criteria for each of the five levels one interesting aspect of these assessments is that if your organization meets all of the criteria for a given rating except one – one single failure – your organization receives a lower rating. To earn a rating at a given level requires that you meet every single criterion for that level. The result is that focus is placed on those aspects of your organization’s processes that are the weakest, because these are the items that are preventing you from achieving a rating that in all other respects your organization merits.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32085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Capability Maturity Model</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pic>
        <p:nvPicPr>
          <p:cNvPr id="6" name="Рисунок 5">
            <a:extLst>
              <a:ext uri="{FF2B5EF4-FFF2-40B4-BE49-F238E27FC236}">
                <a16:creationId xmlns:a16="http://schemas.microsoft.com/office/drawing/2014/main" id="{9F463584-CD76-445B-AF07-2DCDDC1F27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3735" y="1805473"/>
            <a:ext cx="8593668" cy="377423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122657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1238116"/>
          </a:xfrm>
        </p:spPr>
        <p:txBody>
          <a:bodyPr>
            <a:noAutofit/>
          </a:bodyPr>
          <a:lstStyle/>
          <a:p>
            <a:pPr algn="r"/>
            <a:r>
              <a:rPr lang="en-US" sz="4000" b="1" dirty="0">
                <a:effectLst/>
                <a:latin typeface="Calibri" panose="020F0502020204030204" pitchFamily="34" charset="0"/>
                <a:ea typeface="Times New Roman" panose="02020603050405020304" pitchFamily="18" charset="0"/>
              </a:rPr>
              <a:t>Processes for Engineering and </a:t>
            </a:r>
            <a:br>
              <a:rPr lang="ru-RU" sz="4000" b="1" dirty="0">
                <a:effectLst/>
                <a:latin typeface="Calibri" panose="020F0502020204030204" pitchFamily="34" charset="0"/>
                <a:ea typeface="Times New Roman" panose="02020603050405020304" pitchFamily="18" charset="0"/>
              </a:rPr>
            </a:br>
            <a:r>
              <a:rPr lang="en-US" sz="4000" b="1" dirty="0">
                <a:effectLst/>
                <a:latin typeface="Calibri" panose="020F0502020204030204" pitchFamily="34" charset="0"/>
                <a:ea typeface="Times New Roman" panose="02020603050405020304" pitchFamily="18" charset="0"/>
              </a:rPr>
              <a:t>for Project Management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548881"/>
            <a:ext cx="9004041" cy="4646646"/>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Engineering is a complicated enough activity that in order for it to be performed in a consistent and effective manner, written guidance needs to be provided. We call such written guidance an engineering work process, or sometimes just an engineering process. Most organizations that perform engineering as part of their core business have such written engineering processes that they use for guidance to their employees. Not only do they help each employee understand the expectations of the employer, but they provide a shared vocabulary and a shared approach that all members of the engineering team can use to make their collaboration more effective.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In actual fact, most organizations have work processes for many non‐engineering activities too: how to pay a bill to a vendor or subcontractor, how to hire an employee, how to conduct a meeting, and so forth. These processes provide the same benefits to the non‐engineering activities as the engineering processes do for engineering: they allow the employees to understand the organization’s expectations for how work should be performed, provide a shared vocabulary and a shared approach that enables effective collaboration, and so forth.</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2687480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1238116"/>
          </a:xfrm>
        </p:spPr>
        <p:txBody>
          <a:bodyPr>
            <a:noAutofit/>
          </a:bodyPr>
          <a:lstStyle/>
          <a:p>
            <a:pPr algn="r"/>
            <a:r>
              <a:rPr lang="en-US" sz="4000" b="1" dirty="0">
                <a:effectLst/>
                <a:latin typeface="Calibri" panose="020F0502020204030204" pitchFamily="34" charset="0"/>
                <a:ea typeface="Times New Roman" panose="02020603050405020304" pitchFamily="18" charset="0"/>
              </a:rPr>
              <a:t>Processes for Engineering and </a:t>
            </a:r>
            <a:br>
              <a:rPr lang="ru-RU" sz="4000" b="1" dirty="0">
                <a:effectLst/>
                <a:latin typeface="Calibri" panose="020F0502020204030204" pitchFamily="34" charset="0"/>
                <a:ea typeface="Times New Roman" panose="02020603050405020304" pitchFamily="18" charset="0"/>
              </a:rPr>
            </a:br>
            <a:r>
              <a:rPr lang="en-US" sz="4000" b="1" dirty="0">
                <a:effectLst/>
                <a:latin typeface="Calibri" panose="020F0502020204030204" pitchFamily="34" charset="0"/>
                <a:ea typeface="Times New Roman" panose="02020603050405020304" pitchFamily="18" charset="0"/>
              </a:rPr>
              <a:t>for Project Management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62066" y="1548881"/>
            <a:ext cx="9498564" cy="4646646"/>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A process, in order to be effective, must consist of more than just the written guidance itself. For example, the organization usually has a library of example artifacts and templates. If a particular process provides instructions about how to create a requirements specification, then the organization also ought to provide an editable template – a sort of detailed outline, with instructions for the authors embedded in that outline – of a requirements specification. The organization also ought to provide a few examples of completed specification that it considers examples of good work.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If – as is usually the case when a process has been established – the organization requires or recommends that the work be performed in accordance with the process, then the organization needs to establish a mechanism to check up on compliance, and to enforce correction of errors, omissions, or failure to follow the process. This might take the form of periodic audits, with lists of findings concerning deficiencies issued to employees and their supervisors.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Finally, no process is perfect. So, the organization needs to gather lessons learned from the use of each work process, and periodically to review each work process and make improvements to it. At times, this might even entail retiring a process, and replacing it in its entirety.</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2440288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1238116"/>
          </a:xfrm>
        </p:spPr>
        <p:txBody>
          <a:bodyPr>
            <a:noAutofit/>
          </a:bodyPr>
          <a:lstStyle/>
          <a:p>
            <a:pPr algn="r"/>
            <a:r>
              <a:rPr lang="en-US" sz="4000" b="1" dirty="0">
                <a:effectLst/>
                <a:latin typeface="Calibri" panose="020F0502020204030204" pitchFamily="34" charset="0"/>
                <a:ea typeface="Times New Roman" panose="02020603050405020304" pitchFamily="18" charset="0"/>
              </a:rPr>
              <a:t>Processes for Engineering and </a:t>
            </a:r>
            <a:br>
              <a:rPr lang="ru-RU" sz="4000" b="1" dirty="0">
                <a:effectLst/>
                <a:latin typeface="Calibri" panose="020F0502020204030204" pitchFamily="34" charset="0"/>
                <a:ea typeface="Times New Roman" panose="02020603050405020304" pitchFamily="18" charset="0"/>
              </a:rPr>
            </a:br>
            <a:r>
              <a:rPr lang="en-US" sz="4000" b="1" dirty="0">
                <a:effectLst/>
                <a:latin typeface="Calibri" panose="020F0502020204030204" pitchFamily="34" charset="0"/>
                <a:ea typeface="Times New Roman" panose="02020603050405020304" pitchFamily="18" charset="0"/>
              </a:rPr>
              <a:t>for Project Management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08716" y="1651518"/>
            <a:ext cx="9078687" cy="4646646"/>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A good process embodies all of the following elements: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describes a series of actions or operations that must be performed.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identifies which of those actions must be performed sequentially, and which can be performed in parallel; that is, it identifies the dependencies among the steps of the process.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identifies who is to perform each step; some steps might be performable by any employee, but others might be limited to employees with specified qualifications, certifications, management level, and so forth.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identifies what are the required inputs to the process.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identifies what the process will produce as outputs.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characterizes how much effort it will likely take to complete the process; this is useful, as it makes the employees aware of the anticipated level of detail involved in performing the process in the manner expected by the organization.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identifies what tools they need to, or ought to, employ.</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It describes how decisions are made, and how agreements are reached.</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630891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Vendor Partnerships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9134671" cy="4996899"/>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Let’s explore this concept of a partnership with a vendor for a moment. It is in fact possible these days to hold an on‐line auction each and every day among a set of vendors for the parts that you will need tomorrow, and to buy those parts each day from whichever vendor offers the best price on that particular day. Working in this fashion increases the likelihood that the vendor will misunderstand what parts you want to buy, and will not understand all of your requirements for those parts. It also increases the likelihood that something will go wrong in the shipment process, and cause you to run out of parts in the middle of a manufacturing run. It also makes it very hard, if you encounter a problem, to trace the exact root cause of the problem; you may not even be able to determine which vendor provided the screws that were not properly heat‐treated.</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rPr>
              <a:t>A partnership works differently: you commit to a vendor that you will use them as the source, likely the exclusive source, of a set of parts for a period of time, as long as they continue to meet your needs and requirements. In the automobile industry, for example, the vehicle assembly companies (Toyota, General Motors, Ford, etc.) usually commit to a vendor for at least an entire year. That way, every 2017 Toyota Camry has wheel lug‐nuts made by the same vendor, and if there is a problem, there is no ambiguity about who is responsible.</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224064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Vendor Partnerships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9078687" cy="4996899"/>
          </a:xfrm>
        </p:spPr>
        <p:txBody>
          <a:bodyPr>
            <a:noAutofit/>
          </a:bodyPr>
          <a:lstStyle/>
          <a:p>
            <a:pPr indent="450215" algn="just">
              <a:lnSpc>
                <a:spcPct val="107000"/>
              </a:lnSpc>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bi‐lateral commitment allows you, as the prime contractor, to:</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Tell the vendor what you need, and why.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Help them achieve the desired level of quality, that is, the level of latent defects low enough that your completed product achieves your quality goals.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Help them establish processes that keep their manufacturing at that desired level of quality.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Establish optimized delivery and resupply arrangements. Having large batches of parts on hand at your assembly plant lessens the likelihood that you will accidently run out of parts, but also costs extra money, both to buy those parts and to store them. Shipping parts in larger batches, however, probably costs less per part than shipping in smaller batches. There is both art and science involved in the question of how many parts to hold where, and how often to resupply them.</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Have appropriate non‐disclosure agreements in place with your vendors, so that they can work side‐by‐side with you on the final assembly line to solve problems, and to create improvements in manufacturing procedures. They can also work with you to analyze problems reported after sales, so as to plan future improvements to those parts.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0804651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Effects of Quality</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9218646" cy="4996899"/>
          </a:xfrm>
        </p:spPr>
        <p:txBody>
          <a:bodyPr>
            <a:noAutofit/>
          </a:bodyPr>
          <a:lstStyle/>
          <a:p>
            <a:pPr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Good processes and reduction of variation is not an academic or incidental issue; it can be at the very heart of business success or non‐success. That is, this dramatic change in the market share of car sales in the United States – a gigantic decrease on the part of General Motors brands, and a gigantic increase on the part of Toyota and Honda brands – is due almost entirely to quality. </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Note that most of the Toyotas and Hondas sold in the United States are now assembled in the United States, by US citizens, with a large US‐made parts content. The total US content of their cars is not very different from that of a General Motors car. It is not, therefore, some purported difference between Japanese and American assembly‐line labor or parts manufacturing that is driving Toyota’s and Honda’s higher reliability levels – it is instead the inherent reliability that comes from their 6‐sigma design and manufacturing processes. Note also that the 6‐sigma methodology was invented in the United States; the higher quality of Toyota and Honda cars is not the result of some quality initiative invented in Japan. It is instead the result of a deliberate decision on the part of these companies to make quality a part of their reputation, and to stay focused on that quality year after year. General Motors has never done this; it seems to me that they have preferred instead to focus their reputation on styling, high horsepower, and factors other than quality. As the sales figures show, this has not served them well. Quality can truly make a gigantic difference to the bottom line.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12576953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Bill of Materials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9004041" cy="4996899"/>
          </a:xfrm>
        </p:spPr>
        <p:txBody>
          <a:bodyPr>
            <a:noAutofit/>
          </a:bodyPr>
          <a:lstStyle/>
          <a:p>
            <a:pPr indent="450215" algn="just">
              <a:lnSpc>
                <a:spcPct val="107000"/>
              </a:lnSpc>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Most engineering projects buy goods from outside vendors. These might be simple items, such as screws and nuts; they might be commercially available items, such as power supplies and paint; or they might be custom‐created items, things that are invented or adapted just for your project. The cost for each item can literally range from a few cents (a screw) to tens of millions of dollars (a radar, or a jet engine).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cannot go on a shopping spree without a shopping list! The shopping list for an engineering project is called the bill of materials. Not surprisingly, a bill of materials for an engineering project is more complicated than writing “I need 2 quarts of milk” onto a piece of paper.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First of all, you need to specify what you need. Even for something as simple as a screw, this can be complicated: diameter of shaft, length of shaft, pitch of threads. Do the threads go all the way up to the head, or only part of the way? Are the threads right‐handed or left‐handed? Is that screw made of steel, brass, stainless steel, or some other material? Or do you not care? Is the size in English or</a:t>
            </a:r>
            <a:r>
              <a:rPr lang="ru-RU" sz="1800" dirty="0">
                <a:effectLst/>
                <a:latin typeface="Calibri" panose="020F0502020204030204" pitchFamily="34" charset="0"/>
                <a:ea typeface="Times New Roman" panose="02020603050405020304" pitchFamily="18" charset="0"/>
                <a:cs typeface="Calibri" panose="020F0502020204030204" pitchFamily="34" charset="0"/>
              </a:rPr>
              <a:t> </a:t>
            </a:r>
            <a:r>
              <a:rPr lang="en-US" sz="1800" dirty="0">
                <a:effectLst/>
                <a:latin typeface="Calibri" panose="020F0502020204030204" pitchFamily="34" charset="0"/>
                <a:ea typeface="Times New Roman" panose="02020603050405020304" pitchFamily="18" charset="0"/>
                <a:cs typeface="Calibri" panose="020F0502020204030204" pitchFamily="34" charset="0"/>
              </a:rPr>
              <a:t>metric units? Does the head accommodate a Phillips driver, a Yankee drive, a hex driver, or something else? Does the screw need to be painted or anodized?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2144004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Bill of Materials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9004041" cy="4996899"/>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All of that just for a screw! Obviously, if you are buying something more complicated, you have even more parameters to specify. Sometimes, you will accept an item from any manufacturer who can meet the requirement. This is likely the case for that screw, or if you are buying some sort of commodity, such as blocks of aluminum.</a:t>
            </a:r>
            <a:endParaRPr lang="ru-RU"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In other cases, you will actually only want a product from one or more vendors whom you have reason to believe are best positioned to provide that part. Perhaps there are many companies that build a particular type of an encryption device, but only three of those companies have received some certification that your customers require or desire. In such a case, you would limit the potential sources to these three companies. Every item on the list needs a description of both mandatory and optional desirable features, a quantity, a needed delivery date, and so forth.</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634101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323322" y="1306287"/>
            <a:ext cx="8864081" cy="4786604"/>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If you have now been designated to become the manager of a new engineering project. You are still in the middle of the competition for the contract award, and will soon submit your proposal. </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OK, what do you do next?</a:t>
            </a:r>
            <a:endParaRPr lang="ru-RU" sz="22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You must make a plan for how you will organize the work. And, just like in so many other aspects of systems engineering and engineering project management, to do this we employ a hierarchy. That is, the first step in making a plan for how you will organize the work is to decompose the work into a hierarchy: you break the work into smaller pieces, and arrange those smaller pieces into a nested tree diagram.</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2431840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74034" y="1184988"/>
            <a:ext cx="9405256" cy="4907903"/>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Why do we do this? Because: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Smaller pieces of work allow you to allocate specific responsibilities to specific individual people.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Smaller pieces of work can be the basis for a plan: who does what work, when, how, how do we tell when each piece of work is complete, what tools and methods will we use, and so forth.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Smaller pieces of work form the basis for tracking progress in a meaningful fashion: we can check our progress against the plan.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single box that represents the entire project is the only item at level 1 of this hierarchy.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At the next level, there are four boxes depicted. Each box identifies a piece of work within the project. The work identified in each box is disjoint from the work identified in any of the other boxes at the same level. Each box has a title that describes the work entailed by that box and, each box has the name of the individual person who is responsible for accomplishing that portion of the work. We have now decomposed your project into four pieces of work.</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We have decomposed the design task into two smaller pieces, one for hardware and one for software. Each of these new boxes are at level 3 of the hierarchy, and each of those boxes also has a named individual who is responsible for those smaller pieces of work. </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891398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When we do a decomposition of the work for an engineering project in this particular way, we call it a work‐breakdown structure. The term work‐breakdown structure is used on projects almost everywhere, all over the world. For a big project, the work‐breakdown structure might be eight levels deep.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 work‐breakdown structure, therefore, is a hierarchical structure used to decompose the work that comprises a project into a nested set of smaller pieces, which can then be used to guide the planning, execution, and monitoring of that work on the project. To create the work‐breakdown structure, we break the work into smaller tasks, and to organize those tasks so that you can assign reporting relationships, assign someone by name as having responsibility for each task.</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The work‐breakdown structure also needs to be complete; that is, the work‐ breakdown structure must depict every piece of work that needs to be accomplished in order to complete the project. The creation of a work‐breakdown structure is a key element in project management.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29231850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may elect to organize your work‐breakdown structure in a different fashion. The other common way to organization a work‐breakdown structure is by component, that is, the major parts of your system. For example, if your project is to build an airplane, you might have level‐2 elements for: (</a:t>
            </a:r>
            <a:r>
              <a:rPr lang="en-US" sz="1800" dirty="0" err="1">
                <a:effectLst/>
                <a:latin typeface="Calibri" panose="020F0502020204030204" pitchFamily="34" charset="0"/>
                <a:ea typeface="Times New Roman" panose="02020603050405020304" pitchFamily="18" charset="0"/>
                <a:cs typeface="Calibri" panose="020F0502020204030204" pitchFamily="34" charset="0"/>
              </a:rPr>
              <a:t>i</a:t>
            </a:r>
            <a:r>
              <a:rPr lang="en-US" sz="1800" dirty="0">
                <a:effectLst/>
                <a:latin typeface="Calibri" panose="020F0502020204030204" pitchFamily="34" charset="0"/>
                <a:ea typeface="Times New Roman" panose="02020603050405020304" pitchFamily="18" charset="0"/>
                <a:cs typeface="Calibri" panose="020F0502020204030204" pitchFamily="34" charset="0"/>
              </a:rPr>
              <a:t>) fuselage; (ii) engines; (iii) avionics; (iv) passenger equipment; (v) cargo equipment, and so forth.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How do you choose whether you will organize your work‐breakdown structure by function, by component, or by some other principle? In fact, your customer may have a preference, or may even mandate that you organize your work‐breakdown structure in a fashion that they dictate. Even if the customer does not require the work‐breakdown structure to be organized in a particular way, your company might.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If the choice is left to you, you should think how you want to track progress for your project: what are the pieces of work that you – as the project manager – want to hear about? What are the pieces of work for which you want to have a single person responsible? If the project has little development work, and is mostly about assembly, integration, and production, then better to organize the work‐breakdown structure by component. The indented list structure, being compact, also allows for the easy addition of additional information.</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42631224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work‐breakdown structure depicts how the work is organized. We use several other similar depictions in managing an engineering project, including each of the following: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organization chart (how the people are organized).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specifications (which define what the system is supposed to do, and how well it must do it), and the specification tree (how the requirements are organized into a set of nested documents).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product and system hierarchy (which show the design).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bill of materials (which lists the parts we need to buy).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latin typeface="Calibri" panose="020F0502020204030204" pitchFamily="34" charset="0"/>
                <a:cs typeface="Calibri" panose="020F0502020204030204" pitchFamily="34" charset="0"/>
              </a:rPr>
              <a:t>Don’t confuse the work‐breakdown structure with any of these other representations. They are all examples of hierarchies, and can all be represented by either tree diagrams or indented lists, just like the work‐breakdown structure. But, as described above, they each have their own purpose, which is different from the purpose of the work‐breakdown structure.</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4003696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85380" cy="4842589"/>
          </a:xfrm>
        </p:spPr>
        <p:txBody>
          <a:bodyPr>
            <a:noAutofit/>
          </a:bodyPr>
          <a:lstStyle/>
          <a:p>
            <a:pPr indent="450215" algn="just">
              <a:lnSpc>
                <a:spcPct val="11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We use the term element for each item that appears somewhere on the work‐break- down structure, at any level. Elements are connected only by the tree structure; rules for such a tree structure are as follows: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There are no cross‐links (that is, there is never a connection between two elements at the same level of the work‐breakdown structure).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There is never a connection to more than one element at the level above a particular element.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There is never a connection to any lower‐level elements except those at the level immediately below a particular element.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The elements depicted as linked to an element immediately above them in the work‐breakdown structure must be complete; that is, as a group, they must encompass all of the work allocated to the element above them.</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40207817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Notice that, under these rules, the linkages between any two boxes correspond to a management reporting relationship between two named people. Each link on the work‐breakdown structure tree diagram therefore corresponds to a specific agreement between these two people. The agreement between you as the project manager and the external customer is likely to be a legally binding contract. The agreement between you and your is most likely something less formal than a legally binding contract, but it is still likely to be in writing.</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What we have to understand is that all of the other one‐on‐one personal agreements that span the work‐breakdown structure also be in writing. In essence, each person who has a link to a person above them in the work‐breakdown structure treats that person above them as their customer; satisfying that person’s needs and desires is their goal.</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3190695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lnSpc>
                <a:spcPct val="110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Here are the items that we can place into such a mini‐contract: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Who (by name) is accepting this responsibility? (e.g. who is the manager of this piece of the project?)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What is to be accomplished? (we call this the statement of work)</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The statement of work is a narrative description of products, services, or results to be supplied, and is described in detail below.</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What is to be delivered? How many? In what form? (e.g. for software, must source code be delivered, or is executable code sufficient? For hardware, packaging requirements, etc.) Where? (we call these items that must be provided to the customer before the conclusion of the contract “deliverables”)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What measurable criteria prove success? (we call these the “sell‐off criteria”)</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rPr>
              <a:t>What could go wrong? (we call these “risks”). </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29349456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marL="342900" lvl="0" indent="-34290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By when must the project be started? By when must it be completed? Are there any mandatory mid‐term milestones? (we call the collection of this type of information the “project schedule”)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How much money is allocated to this work? (we call this the “project budget”)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Constraints: (</a:t>
            </a:r>
            <a:r>
              <a:rPr lang="en-US" sz="1900" dirty="0" err="1">
                <a:effectLst/>
                <a:latin typeface="Calibri" panose="020F0502020204030204" pitchFamily="34" charset="0"/>
                <a:ea typeface="Times New Roman" panose="02020603050405020304" pitchFamily="18" charset="0"/>
                <a:cs typeface="Calibri" panose="020F0502020204030204" pitchFamily="34" charset="0"/>
              </a:rPr>
              <a:t>i</a:t>
            </a:r>
            <a:r>
              <a:rPr lang="en-US" sz="1900" dirty="0">
                <a:effectLst/>
                <a:latin typeface="Calibri" panose="020F0502020204030204" pitchFamily="34" charset="0"/>
                <a:ea typeface="Times New Roman" panose="02020603050405020304" pitchFamily="18" charset="0"/>
                <a:cs typeface="Calibri" panose="020F0502020204030204" pitchFamily="34" charset="0"/>
              </a:rPr>
              <a:t>) what must be done so that this piece of work fits into the rest of the system (complies with interfaces, complies with overall design, tools, and programming languages to be used, etc.); (ii) legal and regulatory requirements; (iii) corporate policies, standards, and requirements; (iv) customer‐imposed standards; (v) any constraints of purchasing (e.g. required sources, additional approvals, and thresholds), etc.</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What equipment and/or information is being provided by the customer? (we call this "customer-furnished equipment", or if the customer is a government, we might call this "government-furnished equipment")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Other obligations of the customer: facilities? people?</a:t>
            </a: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319880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As you can see, these mini-contracts contain a lot of the same items for an actual, legally binding contract. They constitute emotional and ethically-binding agreements, even if they are not legally enforceable. And just like a contract is always the result of mutual bilateral negotiation, and informed consent by both parties, each such mini‐contact must also be the result of mutual bilateral negotiation and informed consent. The mini‐contract is signed by both parties too, so as to signify that the parties have voluntarily reached agreement.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The boss/customer never imposes the contents of a mini‐contract onto a subordinate; if they did, the subordinate would not believe in the goals, dates, and capabilities, and would not feel emotionally responsible for success. If we do not get our employees emotionally engaged through mutual negotiation and true agreement, our project is unlikely to succeed. These social aspects are very important! One of the aspects is that any agreement between two people on a project must be mutually negotiated and mutually agreed to. The agreements with these external organizations get some extra information in their agreement documents. In fact, as discussed previously, these agreements with external organizations are likely to be legally binding documents called subcontracts or purchase orders.</a:t>
            </a:r>
            <a:endParaRPr lang="en-US" sz="190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613696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Work‐Breakdown Structure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lnSpc>
                <a:spcPct val="110000"/>
              </a:lnSpc>
              <a:spcBef>
                <a:spcPts val="600"/>
              </a:spcBef>
            </a:pPr>
            <a:r>
              <a:rPr lang="en-US" sz="1900" dirty="0">
                <a:effectLst/>
                <a:latin typeface="Calibri" panose="020F0502020204030204" pitchFamily="34" charset="0"/>
                <a:ea typeface="Times New Roman" panose="02020603050405020304" pitchFamily="18" charset="0"/>
                <a:cs typeface="Calibri" panose="020F0502020204030204" pitchFamily="34" charset="0"/>
              </a:rPr>
              <a:t>These external agreements get some extra information that is not usually in a mini‐contract between two employees of the same company. For example, they will include: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Payment terms (e.g. timing and conditions on payments)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Contractual terms and conditions (e.g. penalties, dispute resolution, etc.)</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Naming of key personnel</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Handling of intellectual property (who owns inventions made during the course of the project, what rights in those inventions accrue to each party, etc.)</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Requirements for co‐location, where the work must be performed, the tools and methods to be used</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Agreements regarding sharing and protection of information</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10000"/>
              </a:lnSpc>
              <a:spcBef>
                <a:spcPts val="60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rPr>
              <a:t>Agreements regarding access to databases and computer systems.</a:t>
            </a:r>
            <a:endParaRPr lang="en-US" sz="190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30262807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Statement of Work</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pic>
        <p:nvPicPr>
          <p:cNvPr id="8" name="Рисунок 7">
            <a:extLst>
              <a:ext uri="{FF2B5EF4-FFF2-40B4-BE49-F238E27FC236}">
                <a16:creationId xmlns:a16="http://schemas.microsoft.com/office/drawing/2014/main" id="{690020CA-88AE-4DC1-AA0D-C9F773690B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7437" y="1268543"/>
            <a:ext cx="8839966" cy="484300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0472679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Statement of Work</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nomenclature statement of work comes from your contract with your external customer. We have already made reference to a contract as a legally binding agreement between two parties. Let us look at the contents of a contract for an engineered system in a little more detail.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Figure 2 depicts the principal portions of a contract for an engineered system. You can see that the statement of work is depicted on the left, right next to the specifications. The purpose of the statement of work is to define what work must be accomplished (e.g. “design and build three each of items A, B, and C. When you are complete, deliver all of these items, along with training manuals, maintenance manuals, and this particular set of spare parts”).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The detailed definition of these items – that is, what exactly are items A, B, and C supposed to do – is contained in the specifications. Of course, a contract also talks about business matters, such as price, schedule, and various contractual terms and conditions. We also pointed out that sometimes the contract incorporates your proposal. If your proposal is incorporated into your contract, this makes all of the promises that you made in the proposal legally binding, even if they call for more capability than is called for by the specifications. Be careful about what you write in your proposals!</a:t>
            </a:r>
            <a:endParaRPr lang="en-US" sz="190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41030932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Statement of Work</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Let me also introduce three new bits of nomenclature:</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We call the contract between you and your customer the prime contract.</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We call the contract between you and each of your subordinate external companies a subcontract or a purchase order.</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100" dirty="0">
                <a:latin typeface="Calibri" panose="020F0502020204030204" pitchFamily="34" charset="0"/>
                <a:cs typeface="Calibri" panose="020F0502020204030204" pitchFamily="34" charset="0"/>
              </a:rPr>
              <a:t>All contracts – whether the prime contract with your external customer, or the sub-contracts and purchase orders with your external vendors – are legally binding. In contrast, the mini‐contracts between people who are all employees of the same company are not legally binding. They are emotional and moral commitments, and your status with the company, your next raise, and even your ability to remain an employee are on the line. A mini‐contract is a serious obligation, even if it is not legally binding.</a:t>
            </a: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7482425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Statement of Work</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8910734" cy="4842589"/>
          </a:xfrm>
        </p:spPr>
        <p:txBody>
          <a:bodyPr>
            <a:noAutofit/>
          </a:bodyPr>
          <a:lstStyle/>
          <a:p>
            <a:pPr indent="450215" algn="just">
              <a:lnSpc>
                <a:spcPct val="110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Back to the statement of work. As a minimum, a statement of work will contain:</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A list of the capabilities, products, or services that you must provide (that is, what your efforts on the project must create and/or acquire) and, if applicable, the quantity for each. The detailed definition of these capabilities is not in the statement of work, but instead is in the specifications; the statement of work is a summary list.</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rPr>
              <a:t>A list of the deliverables (e.g. what must be delivered to the customer in order to satisfy the contract). This usually includes many more items than just the products that you are building; it also includes ancillary items, such as manuals, training materials, data, spare parts, and so forth. Every single thing that the customer expects must be listed. The details about these items may be in the specifications (this is usually the case for the required functional and performance capabilities of the products you will deliver), or may be defined directly in the statement of work itself (this is usually the case for quantities of items and the due date for each, as well as for ancillary items, such as data and spare parts that you must deliver).</a:t>
            </a:r>
            <a:endParaRPr lang="en-US"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7713269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Statement of Work</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9022702" cy="4842589"/>
          </a:xfrm>
        </p:spPr>
        <p:txBody>
          <a:bodyPr>
            <a:noAutofit/>
          </a:bodyPr>
          <a:lstStyle/>
          <a:p>
            <a:pPr marL="342900" lvl="0" indent="-34290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 list of the interfaces and constraints. Most products and services that are produced on an engineering contract are expected by the customer to interact with other systems that the customer already has and uses. This portion of the statement of work lists the characteristics that your products and services must have in order to perform those desired interactions (e.g. how it will fit in with the rest of the systems and procedures used by the customer). The technical details of these interfaces are not in the statement of work; instead, they are either in the specifications, or in separate interface control documents.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If a particular person, organization, or company must be the one to produce a particular deliverable, they should be named. Sometimes the customer wants a part or subassembly to be provided by a particular vendor; if so, that must be named in the statement of work. </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If particular tools, methods, or materials must be used, they should be named. For example, sometimes customers insist that a particular programming language be used for the software, or that a particular software language compiler be used, or that all parts must be designed and built using metric units of measure. All of these types of things must be defined in the statement of work.</a:t>
            </a:r>
            <a:endParaRPr lang="en-US"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24917191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The Statement of Work</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9022702" cy="4842589"/>
          </a:xfrm>
        </p:spPr>
        <p:txBody>
          <a:bodyPr>
            <a:noAutofit/>
          </a:bodyPr>
          <a:lstStyle/>
          <a:p>
            <a:pPr indent="450215" algn="just">
              <a:spcBef>
                <a:spcPts val="60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There will be such a statement of work in your contract for the entire project with the customer. Now, think back to the example work‐break-down structure. When you negotiate a mini‐contract with your subordinates, you make sure that the relevant portions of the prime contract statement of work are included in the statement of work section of each of those mini‐contracts. That way, nothing falls through the cracks and gets left undone. In order to be sure, you will probably build a traceability matrix, a diagram that maps every single item in the prime contract statement of work to one of your four subordinates.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Now you can be confident that the set of mini‐contracts that you negotiate and sign with your subordinates is complete, in the sense that every item in the prime contract statement of work has been allocated to a subordinate manager for execution. Some items may have to be allocated to more than one manager; you must make sure that the mini‐contracts specify the particular responsibility of each manager.</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700" dirty="0">
                <a:effectLst/>
                <a:latin typeface="Calibri" panose="020F0502020204030204" pitchFamily="34" charset="0"/>
                <a:ea typeface="Times New Roman" panose="02020603050405020304" pitchFamily="18" charset="0"/>
              </a:rPr>
              <a:t>Your subordinate managers will likely add details to the versions of the statement of work in their own mini‐contracts with you. And of course, when your subordinate managers negotiate their mini‐contracts with their next‐level‐down subordinates, they ought to do the same thing: allocate every section of the statement of work in their mini‐contract with you down to one or more of their subordinates, adding details as appropriate, and creating their own traceability matrix so as to make sure that their allocation is also complete.</a:t>
            </a:r>
            <a:endParaRPr lang="en-US" sz="17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7794834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26790"/>
            <a:ext cx="7651646" cy="783455"/>
          </a:xfrm>
        </p:spPr>
        <p:txBody>
          <a:bodyPr>
            <a:no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276669" y="1250302"/>
            <a:ext cx="9022702" cy="4973216"/>
          </a:xfrm>
        </p:spPr>
        <p:txBody>
          <a:bodyPr>
            <a:noAutofit/>
          </a:bodyPr>
          <a:lstStyle/>
          <a:p>
            <a:pPr indent="450215" algn="just">
              <a:lnSpc>
                <a:spcPct val="12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You can choose to make quality an aspect of your personal reputation. Your company can also choose to make quality an aspect of their reputation, just as Toyota and Honda have done.</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20000"/>
              </a:lnSpc>
              <a:spcBef>
                <a:spcPts val="600"/>
              </a:spcBef>
              <a:spcAft>
                <a:spcPts val="600"/>
              </a:spcAft>
            </a:pPr>
            <a:r>
              <a:rPr lang="en-US" dirty="0">
                <a:effectLst/>
                <a:latin typeface="Calibri" panose="020F0502020204030204" pitchFamily="34" charset="0"/>
                <a:ea typeface="Times New Roman" panose="02020603050405020304" pitchFamily="18" charset="0"/>
              </a:rPr>
              <a:t>Quality is not achieved by accident; it takes a deliberate, carefully planned and executed, long‐term effort. 6‐Sigma is an example of a methodology that you can use to improve quality. As the project manager, you have the authority to undertake such a quality improvement effort. It will, however, require time, money, and people, and therefore such a decision has to be coordinated and approved by your customer and/or your company. Sometimes, your customer will be willing to pay for this effort as part of the contract. More often, however, while your customer will applaud the intent, they will believe that improving quality is a core mission of your company, and therefore believe that the quality initiative should be paid for by the company, and not charged to the customer’s contract.</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a:t>
            </a:r>
            <a:endParaRPr lang="ru-RU" sz="3500" dirty="0">
              <a:solidFill>
                <a:schemeClr val="bg1"/>
              </a:solidFill>
            </a:endParaRPr>
          </a:p>
        </p:txBody>
      </p:sp>
    </p:spTree>
    <p:extLst>
      <p:ext uri="{BB962C8B-B14F-4D97-AF65-F5344CB8AC3E}">
        <p14:creationId xmlns:p14="http://schemas.microsoft.com/office/powerpoint/2010/main" val="16114254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992</TotalTime>
  <Words>7705</Words>
  <Application>Microsoft Office PowerPoint</Application>
  <PresentationFormat>Широкоэкранный</PresentationFormat>
  <Paragraphs>219</Paragraphs>
  <Slides>40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40</vt:i4>
      </vt:variant>
    </vt:vector>
  </HeadingPairs>
  <TitlesOfParts>
    <vt:vector size="46" baseType="lpstr">
      <vt:lpstr>Arial</vt:lpstr>
      <vt:lpstr>Calibri</vt:lpstr>
      <vt:lpstr>Century Gothic</vt:lpstr>
      <vt:lpstr>Symbol</vt:lpstr>
      <vt:lpstr>Wingdings 3</vt:lpstr>
      <vt:lpstr>Ион</vt:lpstr>
      <vt:lpstr>ACHIEVING QUALITY</vt:lpstr>
      <vt:lpstr>ACHIEVING QUALITY</vt:lpstr>
      <vt:lpstr>Defining the Term Quality</vt:lpstr>
      <vt:lpstr>Defining the Term Quality</vt:lpstr>
      <vt:lpstr>Quality Control and Audits</vt:lpstr>
      <vt:lpstr>Quality Initiatives and Defect Rates</vt:lpstr>
      <vt:lpstr>Justified Variation</vt:lpstr>
      <vt:lpstr>Justified Variation</vt:lpstr>
      <vt:lpstr>Defects in Assembly</vt:lpstr>
      <vt:lpstr>ISO‐9000</vt:lpstr>
      <vt:lpstr>Capability Maturity Model</vt:lpstr>
      <vt:lpstr>Capability Maturity Model</vt:lpstr>
      <vt:lpstr>Processes for Engineering and  for Project Management</vt:lpstr>
      <vt:lpstr>Processes for Engineering and  for Project Management</vt:lpstr>
      <vt:lpstr>Processes for Engineering and  for Project Management</vt:lpstr>
      <vt:lpstr>Vendor Partnerships</vt:lpstr>
      <vt:lpstr>Vendor Partnerships</vt:lpstr>
      <vt:lpstr>The Effects of Quality</vt:lpstr>
      <vt:lpstr>The Bill of Materials</vt:lpstr>
      <vt:lpstr>The Bill of Materials</vt:lpstr>
      <vt:lpstr>The Work‐Breakdown Structure</vt:lpstr>
      <vt:lpstr>The Work‐Breakdown Structure</vt:lpstr>
      <vt:lpstr>The Work‐Breakdown Structure</vt:lpstr>
      <vt:lpstr>The Work‐Breakdown Structure</vt:lpstr>
      <vt:lpstr>The Work‐Breakdown Structure</vt:lpstr>
      <vt:lpstr>The Work‐Breakdown Structure</vt:lpstr>
      <vt:lpstr>The Work‐Breakdown Structure</vt:lpstr>
      <vt:lpstr>The Work‐Breakdown Structure</vt:lpstr>
      <vt:lpstr>The Work‐Breakdown Structure</vt:lpstr>
      <vt:lpstr>The Work‐Breakdown Structure</vt:lpstr>
      <vt:lpstr>The Work‐Breakdown Structure</vt:lpstr>
      <vt:lpstr>The Statement of Work</vt:lpstr>
      <vt:lpstr>The Statement of Work</vt:lpstr>
      <vt:lpstr>The Statement of Work</vt:lpstr>
      <vt:lpstr>The Statement of Work</vt:lpstr>
      <vt:lpstr>The Statement of Work</vt:lpstr>
      <vt:lpstr>The Statement of Work</vt:lpstr>
      <vt:lpstr>Your Role in All of This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83</cp:revision>
  <dcterms:created xsi:type="dcterms:W3CDTF">2021-09-19T13:59:21Z</dcterms:created>
  <dcterms:modified xsi:type="dcterms:W3CDTF">2022-05-29T18:34:09Z</dcterms:modified>
</cp:coreProperties>
</file>