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</p:sldMasterIdLst>
  <p:sldIdLst>
    <p:sldId id="319" r:id="rId2"/>
    <p:sldId id="320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316" r:id="rId21"/>
    <p:sldId id="275" r:id="rId22"/>
    <p:sldId id="276" r:id="rId23"/>
    <p:sldId id="278" r:id="rId24"/>
    <p:sldId id="279" r:id="rId25"/>
    <p:sldId id="277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8" r:id="rId53"/>
    <p:sldId id="306" r:id="rId54"/>
    <p:sldId id="307" r:id="rId55"/>
    <p:sldId id="309" r:id="rId56"/>
    <p:sldId id="310" r:id="rId57"/>
    <p:sldId id="311" r:id="rId58"/>
    <p:sldId id="312" r:id="rId59"/>
    <p:sldId id="313" r:id="rId60"/>
    <p:sldId id="318" r:id="rId6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51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221782-7FA7-47F3-9430-8F908827DDAC}" type="doc">
      <dgm:prSet loTypeId="urn:microsoft.com/office/officeart/2005/8/layout/list1" loCatId="list" qsTypeId="urn:microsoft.com/office/officeart/2005/8/quickstyle/simple3" qsCatId="simple" csTypeId="urn:microsoft.com/office/officeart/2005/8/colors/colorful3" csCatId="colorful" phldr="1"/>
      <dgm:spPr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</dgm:spPr>
      <dgm:t>
        <a:bodyPr/>
        <a:lstStyle/>
        <a:p>
          <a:endParaRPr lang="ru-RU"/>
        </a:p>
      </dgm:t>
    </dgm:pt>
    <dgm:pt modelId="{FEE87205-956C-4874-856B-E7EC46013260}">
      <dgm:prSet custT="1"/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gm:spPr>
      <dgm:t>
        <a:bodyPr/>
        <a:lstStyle/>
        <a:p>
          <a:pPr rtl="0"/>
          <a:r>
            <a:rPr lang="en-US" sz="1800" b="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 </a:t>
          </a:r>
          <a:r>
            <a:rPr lang="ru-RU" sz="1800" b="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Гипогликемия у взрослых </a:t>
          </a:r>
        </a:p>
      </dgm:t>
    </dgm:pt>
    <dgm:pt modelId="{CB175E51-63FC-4F64-BAE6-39E63CF45690}" type="parTrans" cxnId="{CE463D41-88D4-4C55-B4A7-54F5D1AAAFC3}">
      <dgm:prSet/>
      <dgm:spPr/>
      <dgm:t>
        <a:bodyPr/>
        <a:lstStyle/>
        <a:p>
          <a:endParaRPr lang="ru-RU" sz="18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1957FB-4138-4459-AB63-50E8BC068183}" type="sibTrans" cxnId="{CE463D41-88D4-4C55-B4A7-54F5D1AAAFC3}">
      <dgm:prSet/>
      <dgm:spPr/>
      <dgm:t>
        <a:bodyPr/>
        <a:lstStyle/>
        <a:p>
          <a:endParaRPr lang="ru-RU" sz="18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D4CAC3-BC2F-42B3-B572-5C0D723B609E}">
      <dgm:prSet custT="1"/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gm:spPr>
      <dgm:t>
        <a:bodyPr/>
        <a:lstStyle/>
        <a:p>
          <a:pPr rtl="0"/>
          <a:r>
            <a:rPr lang="en-US" sz="1800" b="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 </a:t>
          </a:r>
          <a:r>
            <a:rPr lang="ru-RU" sz="1800" b="0" dirty="0" err="1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Дислипопротеидемии</a:t>
          </a:r>
          <a:endParaRPr lang="ru-RU" sz="1800" b="0" dirty="0" smtClean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2547A091-91AB-43CE-9C48-81F56EECE4CD}" type="parTrans" cxnId="{BF2842CE-FCC9-4739-A78E-0B4F23A9942F}">
      <dgm:prSet/>
      <dgm:spPr/>
      <dgm:t>
        <a:bodyPr/>
        <a:lstStyle/>
        <a:p>
          <a:endParaRPr lang="ru-RU" sz="18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0AD268-1229-462D-B7D4-CA1AA0C286EB}" type="sibTrans" cxnId="{BF2842CE-FCC9-4739-A78E-0B4F23A9942F}">
      <dgm:prSet/>
      <dgm:spPr/>
      <dgm:t>
        <a:bodyPr/>
        <a:lstStyle/>
        <a:p>
          <a:endParaRPr lang="ru-RU" sz="18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DC5D4C-E282-40F1-B823-738B8CA21829}">
      <dgm:prSet custT="1"/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gm:spPr>
      <dgm:t>
        <a:bodyPr/>
        <a:lstStyle/>
        <a:p>
          <a:pPr rtl="0"/>
          <a:r>
            <a:rPr lang="en-US" sz="1800" b="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 </a:t>
          </a:r>
          <a:r>
            <a:rPr lang="ru-RU" sz="1800" b="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Наследственные нарушения обмена веществ </a:t>
          </a:r>
        </a:p>
      </dgm:t>
    </dgm:pt>
    <dgm:pt modelId="{B8B246A3-5130-4E4C-85D5-E3EBAB488765}" type="parTrans" cxnId="{3FC8890F-0F29-48D7-BEA2-C300AA0B5E71}">
      <dgm:prSet/>
      <dgm:spPr/>
      <dgm:t>
        <a:bodyPr/>
        <a:lstStyle/>
        <a:p>
          <a:endParaRPr lang="ru-RU" sz="18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E5298-E4EC-45F4-9C35-A5D8D0A5280A}" type="sibTrans" cxnId="{3FC8890F-0F29-48D7-BEA2-C300AA0B5E71}">
      <dgm:prSet/>
      <dgm:spPr/>
      <dgm:t>
        <a:bodyPr/>
        <a:lstStyle/>
        <a:p>
          <a:endParaRPr lang="ru-RU" sz="18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E92CFE-E686-4ED4-BD4F-887AE39BF2A3}">
      <dgm:prSet custT="1"/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gm:spPr>
      <dgm:t>
        <a:bodyPr/>
        <a:lstStyle/>
        <a:p>
          <a:pPr rtl="0"/>
          <a:r>
            <a:rPr lang="en-US" sz="1800" b="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 </a:t>
          </a:r>
          <a:r>
            <a:rPr lang="ru-RU" sz="1800" b="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Принципы диагностики и лечения наследственных нарушений обмена веществ </a:t>
          </a:r>
        </a:p>
      </dgm:t>
    </dgm:pt>
    <dgm:pt modelId="{E243DB46-D5DE-4A3C-890E-24D003AF088A}" type="parTrans" cxnId="{EC265AFB-2A5E-4FB0-A601-1E7E34F4DFEF}">
      <dgm:prSet/>
      <dgm:spPr/>
      <dgm:t>
        <a:bodyPr/>
        <a:lstStyle/>
        <a:p>
          <a:endParaRPr lang="ru-RU" sz="18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25BCA2-0C02-4614-8DB6-0085650C0793}" type="sibTrans" cxnId="{EC265AFB-2A5E-4FB0-A601-1E7E34F4DFEF}">
      <dgm:prSet/>
      <dgm:spPr/>
      <dgm:t>
        <a:bodyPr/>
        <a:lstStyle/>
        <a:p>
          <a:endParaRPr lang="ru-RU" sz="18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653E0B-F215-4DD5-B833-4A902CB1A937}" type="pres">
      <dgm:prSet presAssocID="{75221782-7FA7-47F3-9430-8F908827DDA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CBA6081-7011-46FC-9F79-F13D94246609}" type="pres">
      <dgm:prSet presAssocID="{FEE87205-956C-4874-856B-E7EC46013260}" presName="parentLin" presStyleCnt="0"/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gm:spPr>
      <dgm:t>
        <a:bodyPr/>
        <a:lstStyle/>
        <a:p>
          <a:endParaRPr lang="ru-RU"/>
        </a:p>
      </dgm:t>
    </dgm:pt>
    <dgm:pt modelId="{F3E96016-3A2A-4813-8B8F-36B51CB4BD36}" type="pres">
      <dgm:prSet presAssocID="{FEE87205-956C-4874-856B-E7EC46013260}" presName="parentLeftMargin" presStyleLbl="node1" presStyleIdx="0" presStyleCnt="4"/>
      <dgm:spPr>
        <a:xfrm>
          <a:off x="0" y="113944"/>
          <a:ext cx="8718932" cy="561599"/>
        </a:xfrm>
      </dgm:spPr>
      <dgm:t>
        <a:bodyPr/>
        <a:lstStyle/>
        <a:p>
          <a:endParaRPr lang="ru-RU"/>
        </a:p>
      </dgm:t>
    </dgm:pt>
    <dgm:pt modelId="{706FD79A-51C2-4C68-8CC5-BD5D202E62EB}" type="pres">
      <dgm:prSet presAssocID="{FEE87205-956C-4874-856B-E7EC46013260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CAF667-84B4-4A85-8A1D-185B48BF7D5D}" type="pres">
      <dgm:prSet presAssocID="{FEE87205-956C-4874-856B-E7EC46013260}" presName="negativeSpace" presStyleCnt="0"/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gm:spPr>
      <dgm:t>
        <a:bodyPr/>
        <a:lstStyle/>
        <a:p>
          <a:endParaRPr lang="ru-RU"/>
        </a:p>
      </dgm:t>
    </dgm:pt>
    <dgm:pt modelId="{F30C0386-C20C-47D5-B103-D6A4ED5489FF}" type="pres">
      <dgm:prSet presAssocID="{FEE87205-956C-4874-856B-E7EC46013260}" presName="childText" presStyleLbl="conFgAcc1" presStyleIdx="0" presStyleCnt="4">
        <dgm:presLayoutVars>
          <dgm:bulletEnabled val="1"/>
        </dgm:presLayoutVars>
      </dgm:prSet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gm:spPr>
      <dgm:t>
        <a:bodyPr/>
        <a:lstStyle/>
        <a:p>
          <a:endParaRPr lang="ru-RU"/>
        </a:p>
      </dgm:t>
    </dgm:pt>
    <dgm:pt modelId="{1B6EDB65-9331-48F7-8A14-685B21F3F739}" type="pres">
      <dgm:prSet presAssocID="{E91957FB-4138-4459-AB63-50E8BC068183}" presName="spaceBetweenRectangles" presStyleCnt="0"/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gm:spPr>
      <dgm:t>
        <a:bodyPr/>
        <a:lstStyle/>
        <a:p>
          <a:endParaRPr lang="ru-RU"/>
        </a:p>
      </dgm:t>
    </dgm:pt>
    <dgm:pt modelId="{2A2D6716-A63B-45B1-9643-301BF8B434A0}" type="pres">
      <dgm:prSet presAssocID="{0CD4CAC3-BC2F-42B3-B572-5C0D723B609E}" presName="parentLin" presStyleCnt="0"/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gm:spPr>
      <dgm:t>
        <a:bodyPr/>
        <a:lstStyle/>
        <a:p>
          <a:endParaRPr lang="ru-RU"/>
        </a:p>
      </dgm:t>
    </dgm:pt>
    <dgm:pt modelId="{FC4D9615-492E-4731-94C7-48BA34FCC665}" type="pres">
      <dgm:prSet presAssocID="{0CD4CAC3-BC2F-42B3-B572-5C0D723B609E}" presName="parentLeftMargin" presStyleLbl="node1" presStyleIdx="0" presStyleCnt="4"/>
      <dgm:spPr>
        <a:xfrm>
          <a:off x="0" y="744664"/>
          <a:ext cx="8718932" cy="561599"/>
        </a:xfrm>
      </dgm:spPr>
      <dgm:t>
        <a:bodyPr/>
        <a:lstStyle/>
        <a:p>
          <a:endParaRPr lang="ru-RU"/>
        </a:p>
      </dgm:t>
    </dgm:pt>
    <dgm:pt modelId="{B34AA4DB-43D1-4D22-8398-2F607F8AD0AC}" type="pres">
      <dgm:prSet presAssocID="{0CD4CAC3-BC2F-42B3-B572-5C0D723B609E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F78955-3877-4F71-8408-81382D4CD1E1}" type="pres">
      <dgm:prSet presAssocID="{0CD4CAC3-BC2F-42B3-B572-5C0D723B609E}" presName="negativeSpace" presStyleCnt="0"/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gm:spPr>
      <dgm:t>
        <a:bodyPr/>
        <a:lstStyle/>
        <a:p>
          <a:endParaRPr lang="ru-RU"/>
        </a:p>
      </dgm:t>
    </dgm:pt>
    <dgm:pt modelId="{88105A86-C91E-4A97-AA61-F877C27A7CCA}" type="pres">
      <dgm:prSet presAssocID="{0CD4CAC3-BC2F-42B3-B572-5C0D723B609E}" presName="childText" presStyleLbl="conFgAcc1" presStyleIdx="1" presStyleCnt="4">
        <dgm:presLayoutVars>
          <dgm:bulletEnabled val="1"/>
        </dgm:presLayoutVars>
      </dgm:prSet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gm:spPr>
      <dgm:t>
        <a:bodyPr/>
        <a:lstStyle/>
        <a:p>
          <a:endParaRPr lang="ru-RU"/>
        </a:p>
      </dgm:t>
    </dgm:pt>
    <dgm:pt modelId="{C8F36E9C-B10C-4EF2-8892-6030FD93CDE9}" type="pres">
      <dgm:prSet presAssocID="{A20AD268-1229-462D-B7D4-CA1AA0C286EB}" presName="spaceBetweenRectangles" presStyleCnt="0"/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gm:spPr>
      <dgm:t>
        <a:bodyPr/>
        <a:lstStyle/>
        <a:p>
          <a:endParaRPr lang="ru-RU"/>
        </a:p>
      </dgm:t>
    </dgm:pt>
    <dgm:pt modelId="{CD25FC95-791F-475D-A7B4-974373205857}" type="pres">
      <dgm:prSet presAssocID="{26DC5D4C-E282-40F1-B823-738B8CA21829}" presName="parentLin" presStyleCnt="0"/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gm:spPr>
      <dgm:t>
        <a:bodyPr/>
        <a:lstStyle/>
        <a:p>
          <a:endParaRPr lang="ru-RU"/>
        </a:p>
      </dgm:t>
    </dgm:pt>
    <dgm:pt modelId="{D8D1EAEC-B0C0-4F62-9149-D00376E6112E}" type="pres">
      <dgm:prSet presAssocID="{26DC5D4C-E282-40F1-B823-738B8CA21829}" presName="parentLeftMargin" presStyleLbl="node1" presStyleIdx="1" presStyleCnt="4"/>
      <dgm:spPr>
        <a:xfrm>
          <a:off x="0" y="1375384"/>
          <a:ext cx="8718932" cy="561599"/>
        </a:xfrm>
      </dgm:spPr>
      <dgm:t>
        <a:bodyPr/>
        <a:lstStyle/>
        <a:p>
          <a:endParaRPr lang="ru-RU"/>
        </a:p>
      </dgm:t>
    </dgm:pt>
    <dgm:pt modelId="{3FB2723E-6F69-4B32-987E-C4A3B15F422F}" type="pres">
      <dgm:prSet presAssocID="{26DC5D4C-E282-40F1-B823-738B8CA21829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4925FB-7D9E-4212-BF3A-CF2C2D364816}" type="pres">
      <dgm:prSet presAssocID="{26DC5D4C-E282-40F1-B823-738B8CA21829}" presName="negativeSpace" presStyleCnt="0"/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gm:spPr>
      <dgm:t>
        <a:bodyPr/>
        <a:lstStyle/>
        <a:p>
          <a:endParaRPr lang="ru-RU"/>
        </a:p>
      </dgm:t>
    </dgm:pt>
    <dgm:pt modelId="{42144AA9-758E-4A07-9C8E-02DBF4455EBC}" type="pres">
      <dgm:prSet presAssocID="{26DC5D4C-E282-40F1-B823-738B8CA21829}" presName="childText" presStyleLbl="conFgAcc1" presStyleIdx="2" presStyleCnt="4">
        <dgm:presLayoutVars>
          <dgm:bulletEnabled val="1"/>
        </dgm:presLayoutVars>
      </dgm:prSet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gm:spPr>
      <dgm:t>
        <a:bodyPr/>
        <a:lstStyle/>
        <a:p>
          <a:endParaRPr lang="ru-RU"/>
        </a:p>
      </dgm:t>
    </dgm:pt>
    <dgm:pt modelId="{183838EF-9F83-4918-A31C-C971AAFDC984}" type="pres">
      <dgm:prSet presAssocID="{E58E5298-E4EC-45F4-9C35-A5D8D0A5280A}" presName="spaceBetweenRectangles" presStyleCnt="0"/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gm:spPr>
      <dgm:t>
        <a:bodyPr/>
        <a:lstStyle/>
        <a:p>
          <a:endParaRPr lang="ru-RU"/>
        </a:p>
      </dgm:t>
    </dgm:pt>
    <dgm:pt modelId="{F1FBD57F-6D40-4F1C-82FF-E34612AED981}" type="pres">
      <dgm:prSet presAssocID="{E4E92CFE-E686-4ED4-BD4F-887AE39BF2A3}" presName="parentLin" presStyleCnt="0"/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gm:spPr>
      <dgm:t>
        <a:bodyPr/>
        <a:lstStyle/>
        <a:p>
          <a:endParaRPr lang="ru-RU"/>
        </a:p>
      </dgm:t>
    </dgm:pt>
    <dgm:pt modelId="{06D0F4D2-B506-498A-8A2E-EAFF3B96CCAE}" type="pres">
      <dgm:prSet presAssocID="{E4E92CFE-E686-4ED4-BD4F-887AE39BF2A3}" presName="parentLeftMargin" presStyleLbl="node1" presStyleIdx="2" presStyleCnt="4"/>
      <dgm:spPr>
        <a:xfrm>
          <a:off x="0" y="2006104"/>
          <a:ext cx="8718932" cy="561599"/>
        </a:xfrm>
      </dgm:spPr>
      <dgm:t>
        <a:bodyPr/>
        <a:lstStyle/>
        <a:p>
          <a:endParaRPr lang="ru-RU"/>
        </a:p>
      </dgm:t>
    </dgm:pt>
    <dgm:pt modelId="{70FC8BC8-F900-4C0E-A19D-1F95CD615247}" type="pres">
      <dgm:prSet presAssocID="{E4E92CFE-E686-4ED4-BD4F-887AE39BF2A3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10ECDE-06DD-45B6-BB1F-948333ABEF98}" type="pres">
      <dgm:prSet presAssocID="{E4E92CFE-E686-4ED4-BD4F-887AE39BF2A3}" presName="negativeSpace" presStyleCnt="0"/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gm:spPr>
      <dgm:t>
        <a:bodyPr/>
        <a:lstStyle/>
        <a:p>
          <a:endParaRPr lang="ru-RU"/>
        </a:p>
      </dgm:t>
    </dgm:pt>
    <dgm:pt modelId="{C359AA18-5DEB-4713-BFFB-01163ACC0296}" type="pres">
      <dgm:prSet presAssocID="{E4E92CFE-E686-4ED4-BD4F-887AE39BF2A3}" presName="childText" presStyleLbl="conFgAcc1" presStyleIdx="3" presStyleCnt="4">
        <dgm:presLayoutVars>
          <dgm:bulletEnabled val="1"/>
        </dgm:presLayoutVars>
      </dgm:prSet>
      <dgm:spPr>
        <a:ln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gm:spPr>
      <dgm:t>
        <a:bodyPr/>
        <a:lstStyle/>
        <a:p>
          <a:endParaRPr lang="ru-RU"/>
        </a:p>
      </dgm:t>
    </dgm:pt>
  </dgm:ptLst>
  <dgm:cxnLst>
    <dgm:cxn modelId="{27629761-E001-4C3B-87DB-8AAF6EB0C7F7}" type="presOf" srcId="{0CD4CAC3-BC2F-42B3-B572-5C0D723B609E}" destId="{FC4D9615-492E-4731-94C7-48BA34FCC665}" srcOrd="0" destOrd="0" presId="urn:microsoft.com/office/officeart/2005/8/layout/list1"/>
    <dgm:cxn modelId="{A79CDCD3-F3CA-4FBF-9048-6D9E3BD4500C}" type="presOf" srcId="{0CD4CAC3-BC2F-42B3-B572-5C0D723B609E}" destId="{B34AA4DB-43D1-4D22-8398-2F607F8AD0AC}" srcOrd="1" destOrd="0" presId="urn:microsoft.com/office/officeart/2005/8/layout/list1"/>
    <dgm:cxn modelId="{EC265AFB-2A5E-4FB0-A601-1E7E34F4DFEF}" srcId="{75221782-7FA7-47F3-9430-8F908827DDAC}" destId="{E4E92CFE-E686-4ED4-BD4F-887AE39BF2A3}" srcOrd="3" destOrd="0" parTransId="{E243DB46-D5DE-4A3C-890E-24D003AF088A}" sibTransId="{F825BCA2-0C02-4614-8DB6-0085650C0793}"/>
    <dgm:cxn modelId="{755E85F7-0434-4335-94B2-7016EDB90940}" type="presOf" srcId="{26DC5D4C-E282-40F1-B823-738B8CA21829}" destId="{3FB2723E-6F69-4B32-987E-C4A3B15F422F}" srcOrd="1" destOrd="0" presId="urn:microsoft.com/office/officeart/2005/8/layout/list1"/>
    <dgm:cxn modelId="{7117130D-FFDE-463E-B899-F7DD1E8F254C}" type="presOf" srcId="{75221782-7FA7-47F3-9430-8F908827DDAC}" destId="{E8653E0B-F215-4DD5-B833-4A902CB1A937}" srcOrd="0" destOrd="0" presId="urn:microsoft.com/office/officeart/2005/8/layout/list1"/>
    <dgm:cxn modelId="{2A55BC64-6052-4509-BA65-4764A7E7061D}" type="presOf" srcId="{E4E92CFE-E686-4ED4-BD4F-887AE39BF2A3}" destId="{06D0F4D2-B506-498A-8A2E-EAFF3B96CCAE}" srcOrd="0" destOrd="0" presId="urn:microsoft.com/office/officeart/2005/8/layout/list1"/>
    <dgm:cxn modelId="{269BEB0B-14CC-4814-8C47-C40023355B0B}" type="presOf" srcId="{FEE87205-956C-4874-856B-E7EC46013260}" destId="{706FD79A-51C2-4C68-8CC5-BD5D202E62EB}" srcOrd="1" destOrd="0" presId="urn:microsoft.com/office/officeart/2005/8/layout/list1"/>
    <dgm:cxn modelId="{92DE7BD6-19C3-458C-ABBD-1FD1F0432B3A}" type="presOf" srcId="{26DC5D4C-E282-40F1-B823-738B8CA21829}" destId="{D8D1EAEC-B0C0-4F62-9149-D00376E6112E}" srcOrd="0" destOrd="0" presId="urn:microsoft.com/office/officeart/2005/8/layout/list1"/>
    <dgm:cxn modelId="{CE463D41-88D4-4C55-B4A7-54F5D1AAAFC3}" srcId="{75221782-7FA7-47F3-9430-8F908827DDAC}" destId="{FEE87205-956C-4874-856B-E7EC46013260}" srcOrd="0" destOrd="0" parTransId="{CB175E51-63FC-4F64-BAE6-39E63CF45690}" sibTransId="{E91957FB-4138-4459-AB63-50E8BC068183}"/>
    <dgm:cxn modelId="{3FC8890F-0F29-48D7-BEA2-C300AA0B5E71}" srcId="{75221782-7FA7-47F3-9430-8F908827DDAC}" destId="{26DC5D4C-E282-40F1-B823-738B8CA21829}" srcOrd="2" destOrd="0" parTransId="{B8B246A3-5130-4E4C-85D5-E3EBAB488765}" sibTransId="{E58E5298-E4EC-45F4-9C35-A5D8D0A5280A}"/>
    <dgm:cxn modelId="{9E23323A-7787-43FD-B50B-8A13166B7578}" type="presOf" srcId="{FEE87205-956C-4874-856B-E7EC46013260}" destId="{F3E96016-3A2A-4813-8B8F-36B51CB4BD36}" srcOrd="0" destOrd="0" presId="urn:microsoft.com/office/officeart/2005/8/layout/list1"/>
    <dgm:cxn modelId="{8583FBB2-04B2-4D0C-B0B9-9DDFF1CC14F7}" type="presOf" srcId="{E4E92CFE-E686-4ED4-BD4F-887AE39BF2A3}" destId="{70FC8BC8-F900-4C0E-A19D-1F95CD615247}" srcOrd="1" destOrd="0" presId="urn:microsoft.com/office/officeart/2005/8/layout/list1"/>
    <dgm:cxn modelId="{BF2842CE-FCC9-4739-A78E-0B4F23A9942F}" srcId="{75221782-7FA7-47F3-9430-8F908827DDAC}" destId="{0CD4CAC3-BC2F-42B3-B572-5C0D723B609E}" srcOrd="1" destOrd="0" parTransId="{2547A091-91AB-43CE-9C48-81F56EECE4CD}" sibTransId="{A20AD268-1229-462D-B7D4-CA1AA0C286EB}"/>
    <dgm:cxn modelId="{CF9226A7-6BA9-4396-9901-D8F87BB528A7}" type="presParOf" srcId="{E8653E0B-F215-4DD5-B833-4A902CB1A937}" destId="{4CBA6081-7011-46FC-9F79-F13D94246609}" srcOrd="0" destOrd="0" presId="urn:microsoft.com/office/officeart/2005/8/layout/list1"/>
    <dgm:cxn modelId="{9AD613EE-86F2-4E1F-BFFD-A3438B00F462}" type="presParOf" srcId="{4CBA6081-7011-46FC-9F79-F13D94246609}" destId="{F3E96016-3A2A-4813-8B8F-36B51CB4BD36}" srcOrd="0" destOrd="0" presId="urn:microsoft.com/office/officeart/2005/8/layout/list1"/>
    <dgm:cxn modelId="{C7E03B4C-D3D7-45E1-9308-87A063AEF004}" type="presParOf" srcId="{4CBA6081-7011-46FC-9F79-F13D94246609}" destId="{706FD79A-51C2-4C68-8CC5-BD5D202E62EB}" srcOrd="1" destOrd="0" presId="urn:microsoft.com/office/officeart/2005/8/layout/list1"/>
    <dgm:cxn modelId="{14B6B2AD-F8A4-4F77-BE1B-E77AB9B80B66}" type="presParOf" srcId="{E8653E0B-F215-4DD5-B833-4A902CB1A937}" destId="{0FCAF667-84B4-4A85-8A1D-185B48BF7D5D}" srcOrd="1" destOrd="0" presId="urn:microsoft.com/office/officeart/2005/8/layout/list1"/>
    <dgm:cxn modelId="{9AE3257D-C9F1-436F-89FE-6A23D3922447}" type="presParOf" srcId="{E8653E0B-F215-4DD5-B833-4A902CB1A937}" destId="{F30C0386-C20C-47D5-B103-D6A4ED5489FF}" srcOrd="2" destOrd="0" presId="urn:microsoft.com/office/officeart/2005/8/layout/list1"/>
    <dgm:cxn modelId="{3C08A61B-9AFF-40BE-9232-5F54D751FDE9}" type="presParOf" srcId="{E8653E0B-F215-4DD5-B833-4A902CB1A937}" destId="{1B6EDB65-9331-48F7-8A14-685B21F3F739}" srcOrd="3" destOrd="0" presId="urn:microsoft.com/office/officeart/2005/8/layout/list1"/>
    <dgm:cxn modelId="{DF713C07-04FC-4A23-AB3F-6E52A6066693}" type="presParOf" srcId="{E8653E0B-F215-4DD5-B833-4A902CB1A937}" destId="{2A2D6716-A63B-45B1-9643-301BF8B434A0}" srcOrd="4" destOrd="0" presId="urn:microsoft.com/office/officeart/2005/8/layout/list1"/>
    <dgm:cxn modelId="{855C757E-71B3-4287-BED7-6F65C04B9A39}" type="presParOf" srcId="{2A2D6716-A63B-45B1-9643-301BF8B434A0}" destId="{FC4D9615-492E-4731-94C7-48BA34FCC665}" srcOrd="0" destOrd="0" presId="urn:microsoft.com/office/officeart/2005/8/layout/list1"/>
    <dgm:cxn modelId="{1200624F-ADFE-4713-815F-4B2947BE6085}" type="presParOf" srcId="{2A2D6716-A63B-45B1-9643-301BF8B434A0}" destId="{B34AA4DB-43D1-4D22-8398-2F607F8AD0AC}" srcOrd="1" destOrd="0" presId="urn:microsoft.com/office/officeart/2005/8/layout/list1"/>
    <dgm:cxn modelId="{25A52F33-8138-4348-8FFC-BEB20093055A}" type="presParOf" srcId="{E8653E0B-F215-4DD5-B833-4A902CB1A937}" destId="{1EF78955-3877-4F71-8408-81382D4CD1E1}" srcOrd="5" destOrd="0" presId="urn:microsoft.com/office/officeart/2005/8/layout/list1"/>
    <dgm:cxn modelId="{BC61936F-837B-4B05-ABC8-00C1FF7EC164}" type="presParOf" srcId="{E8653E0B-F215-4DD5-B833-4A902CB1A937}" destId="{88105A86-C91E-4A97-AA61-F877C27A7CCA}" srcOrd="6" destOrd="0" presId="urn:microsoft.com/office/officeart/2005/8/layout/list1"/>
    <dgm:cxn modelId="{5D6DC1A8-D55E-4D0B-A43A-9542666D5292}" type="presParOf" srcId="{E8653E0B-F215-4DD5-B833-4A902CB1A937}" destId="{C8F36E9C-B10C-4EF2-8892-6030FD93CDE9}" srcOrd="7" destOrd="0" presId="urn:microsoft.com/office/officeart/2005/8/layout/list1"/>
    <dgm:cxn modelId="{B42F1D57-5869-424D-B075-89EAFAD1BD63}" type="presParOf" srcId="{E8653E0B-F215-4DD5-B833-4A902CB1A937}" destId="{CD25FC95-791F-475D-A7B4-974373205857}" srcOrd="8" destOrd="0" presId="urn:microsoft.com/office/officeart/2005/8/layout/list1"/>
    <dgm:cxn modelId="{A40EE3E1-72C3-413B-81C5-3070A0C54CC1}" type="presParOf" srcId="{CD25FC95-791F-475D-A7B4-974373205857}" destId="{D8D1EAEC-B0C0-4F62-9149-D00376E6112E}" srcOrd="0" destOrd="0" presId="urn:microsoft.com/office/officeart/2005/8/layout/list1"/>
    <dgm:cxn modelId="{C1F71CF9-54DD-4DED-9080-5994BE5375E4}" type="presParOf" srcId="{CD25FC95-791F-475D-A7B4-974373205857}" destId="{3FB2723E-6F69-4B32-987E-C4A3B15F422F}" srcOrd="1" destOrd="0" presId="urn:microsoft.com/office/officeart/2005/8/layout/list1"/>
    <dgm:cxn modelId="{3FF22849-8867-4DB1-B85C-D6CA2D44C78B}" type="presParOf" srcId="{E8653E0B-F215-4DD5-B833-4A902CB1A937}" destId="{094925FB-7D9E-4212-BF3A-CF2C2D364816}" srcOrd="9" destOrd="0" presId="urn:microsoft.com/office/officeart/2005/8/layout/list1"/>
    <dgm:cxn modelId="{3104278E-9AA0-4982-93E7-E43138E16387}" type="presParOf" srcId="{E8653E0B-F215-4DD5-B833-4A902CB1A937}" destId="{42144AA9-758E-4A07-9C8E-02DBF4455EBC}" srcOrd="10" destOrd="0" presId="urn:microsoft.com/office/officeart/2005/8/layout/list1"/>
    <dgm:cxn modelId="{0ED17A6F-275D-440D-AC1C-A3B3CB1FCDDE}" type="presParOf" srcId="{E8653E0B-F215-4DD5-B833-4A902CB1A937}" destId="{183838EF-9F83-4918-A31C-C971AAFDC984}" srcOrd="11" destOrd="0" presId="urn:microsoft.com/office/officeart/2005/8/layout/list1"/>
    <dgm:cxn modelId="{F99F25BF-28CE-4BBE-8737-E335BAFECAA2}" type="presParOf" srcId="{E8653E0B-F215-4DD5-B833-4A902CB1A937}" destId="{F1FBD57F-6D40-4F1C-82FF-E34612AED981}" srcOrd="12" destOrd="0" presId="urn:microsoft.com/office/officeart/2005/8/layout/list1"/>
    <dgm:cxn modelId="{DC632EC4-2597-4CAA-A0FB-B65E93E1B5CF}" type="presParOf" srcId="{F1FBD57F-6D40-4F1C-82FF-E34612AED981}" destId="{06D0F4D2-B506-498A-8A2E-EAFF3B96CCAE}" srcOrd="0" destOrd="0" presId="urn:microsoft.com/office/officeart/2005/8/layout/list1"/>
    <dgm:cxn modelId="{577DE7F4-4B55-460A-912E-32C53D1BD657}" type="presParOf" srcId="{F1FBD57F-6D40-4F1C-82FF-E34612AED981}" destId="{70FC8BC8-F900-4C0E-A19D-1F95CD615247}" srcOrd="1" destOrd="0" presId="urn:microsoft.com/office/officeart/2005/8/layout/list1"/>
    <dgm:cxn modelId="{23743925-D347-4DED-B5EE-C5B4335C4591}" type="presParOf" srcId="{E8653E0B-F215-4DD5-B833-4A902CB1A937}" destId="{8D10ECDE-06DD-45B6-BB1F-948333ABEF98}" srcOrd="13" destOrd="0" presId="urn:microsoft.com/office/officeart/2005/8/layout/list1"/>
    <dgm:cxn modelId="{59D96291-3CD3-4234-A999-2308CF0C1A38}" type="presParOf" srcId="{E8653E0B-F215-4DD5-B833-4A902CB1A937}" destId="{C359AA18-5DEB-4713-BFFB-01163ACC0296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8D51B16-1E85-418E-8A1B-8473CF3B8987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2A0CA8E-4CF3-4230-B00D-5AC0E87DE1E4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а. Накопление обогащенных холестерином ЛПОНП или ЛППП. </a:t>
          </a:r>
          <a:endParaRPr lang="ru-RU" sz="24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BC1A9D-F1B1-42D9-A241-547AFC21F09C}" type="parTrans" cxnId="{FF826A66-0F06-4BFB-A85C-3AE197FEF730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43A4F3-BE80-4F1F-8119-13499E991819}" type="sibTrans" cxnId="{FF826A66-0F06-4BFB-A85C-3AE197FEF730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FA8287-5AA9-490A-B3B6-877B7546C68C}">
      <dgm:prSet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ru-RU" sz="21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б.</a:t>
          </a:r>
          <a:r>
            <a:rPr lang="en-US" sz="21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1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Захват обогащенных </a:t>
          </a:r>
          <a:r>
            <a:rPr lang="ru-RU" sz="21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апопротеином</a:t>
          </a:r>
          <a:r>
            <a:rPr lang="ru-RU" sz="21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E ЛПОНП макрофагами с превращением последних в </a:t>
          </a:r>
          <a:r>
            <a:rPr lang="ru-RU" sz="21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ксантомные</a:t>
          </a:r>
          <a:r>
            <a:rPr lang="ru-RU" sz="21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клетки. </a:t>
          </a:r>
          <a:endParaRPr lang="en-US" sz="21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39AA28-715B-408E-B895-EA449F13AB17}" type="parTrans" cxnId="{0301DF1E-4863-4000-8B8D-E5A103765C4F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B1EB02-F932-4424-8D1A-942B1FE25BD0}" type="sibTrans" cxnId="{0301DF1E-4863-4000-8B8D-E5A103765C4F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4CA89A-C3D3-4285-B103-8278FB94EF6E}">
      <dgm:prSet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2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в.</a:t>
          </a:r>
          <a:r>
            <a:rPr lang="en-US" sz="2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Образование мелких ЛПНП (повышение уровня </a:t>
          </a:r>
          <a:r>
            <a:rPr lang="ru-RU" sz="2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апопротеина</a:t>
          </a:r>
          <a:r>
            <a:rPr lang="ru-RU" sz="2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B). </a:t>
          </a:r>
          <a:endParaRPr lang="en-US" sz="2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977174-E01E-4752-91A1-E62AC7084F6F}" type="parTrans" cxnId="{389FB1B6-516A-4D03-A622-04B78792267F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332336-9D19-4823-B40E-529CE2F8844F}" type="sibTrans" cxnId="{389FB1B6-516A-4D03-A622-04B78792267F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3B71E5-3C0B-4AEE-A0FB-80B3D508E390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г.</a:t>
          </a:r>
          <a:r>
            <a: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Ускоренное выведение обогащенных триглицеридами ЛПВП. </a:t>
          </a:r>
          <a:endParaRPr lang="en-US" sz="24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12AFC8-59CA-46FC-92AA-D1826559934D}" type="parTrans" cxnId="{7938A769-1538-4EB4-9BB4-0FD4FCD0BE09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0B8594-5724-4408-A49C-46DEC48651FA}" type="sibTrans" cxnId="{7938A769-1538-4EB4-9BB4-0FD4FCD0BE09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B835D6-AF83-4CB7-8147-63C67147D538}">
      <dgm:prSet/>
      <dgm:spPr>
        <a:solidFill>
          <a:srgbClr val="CC66FF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д.</a:t>
          </a:r>
          <a:r>
            <a:rPr lang="en-U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Усиленное </a:t>
          </a:r>
          <a:r>
            <a:rPr lang="ru-RU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тромбообразование</a:t>
          </a:r>
          <a:r>
            <a:rPr lang="ru-RU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У больных с семейной смешанной </a:t>
          </a:r>
          <a:r>
            <a:rPr lang="ru-RU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гиперлипопротеидемией</a:t>
          </a:r>
          <a:r>
            <a:rPr lang="ru-RU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риск атеросклероза повышен даже при нормальном уровне холестерина ЛПНП.</a:t>
          </a:r>
          <a:endParaRPr lang="ru-RU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6B90CF-741B-492B-BA2D-425BDD045EAA}" type="parTrans" cxnId="{5F743D13-208B-4A5E-AEAE-1954EEC445FD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B833BD-F5C7-40E1-BE85-4D261650915A}" type="sibTrans" cxnId="{5F743D13-208B-4A5E-AEAE-1954EEC445FD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825F75-37FD-4851-A629-E41B9AA6C37D}" type="pres">
      <dgm:prSet presAssocID="{B8D51B16-1E85-418E-8A1B-8473CF3B898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597FD38-4B00-4884-9C4F-64CC47C91C1B}" type="pres">
      <dgm:prSet presAssocID="{62A0CA8E-4CF3-4230-B00D-5AC0E87DE1E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CD4D3E-4506-492B-8AA2-3F556E17074C}" type="pres">
      <dgm:prSet presAssocID="{8243A4F3-BE80-4F1F-8119-13499E991819}" presName="sibTrans" presStyleCnt="0"/>
      <dgm:spPr/>
    </dgm:pt>
    <dgm:pt modelId="{E45AFFAD-12C7-43C0-B916-DD85C606E976}" type="pres">
      <dgm:prSet presAssocID="{8AFA8287-5AA9-490A-B3B6-877B7546C68C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749F2A-D8EC-40A2-A7D0-4AB4912C2AC4}" type="pres">
      <dgm:prSet presAssocID="{E1B1EB02-F932-4424-8D1A-942B1FE25BD0}" presName="sibTrans" presStyleCnt="0"/>
      <dgm:spPr/>
    </dgm:pt>
    <dgm:pt modelId="{296C0CDD-290C-4781-A2D2-8DC7BD2ECBB6}" type="pres">
      <dgm:prSet presAssocID="{384CA89A-C3D3-4285-B103-8278FB94EF6E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3932E7-E485-44DA-A878-0FE66ADFC5E7}" type="pres">
      <dgm:prSet presAssocID="{ED332336-9D19-4823-B40E-529CE2F8844F}" presName="sibTrans" presStyleCnt="0"/>
      <dgm:spPr/>
    </dgm:pt>
    <dgm:pt modelId="{ABD62830-ECEF-4E46-8D3B-564B4B5E6F4D}" type="pres">
      <dgm:prSet presAssocID="{EB3B71E5-3C0B-4AEE-A0FB-80B3D508E390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467C66-CFFD-4931-B4A5-F7A052E993D4}" type="pres">
      <dgm:prSet presAssocID="{890B8594-5724-4408-A49C-46DEC48651FA}" presName="sibTrans" presStyleCnt="0"/>
      <dgm:spPr/>
    </dgm:pt>
    <dgm:pt modelId="{F1154315-8F03-4C82-80EF-2D230DC42F42}" type="pres">
      <dgm:prSet presAssocID="{99B835D6-AF83-4CB7-8147-63C67147D538}" presName="node" presStyleLbl="node1" presStyleIdx="4" presStyleCnt="5" custScaleX="114908" custLinFactNeighborX="152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98AA26-39A1-4B55-A858-B6B147B99559}" type="presOf" srcId="{384CA89A-C3D3-4285-B103-8278FB94EF6E}" destId="{296C0CDD-290C-4781-A2D2-8DC7BD2ECBB6}" srcOrd="0" destOrd="0" presId="urn:microsoft.com/office/officeart/2005/8/layout/default"/>
    <dgm:cxn modelId="{FF826A66-0F06-4BFB-A85C-3AE197FEF730}" srcId="{B8D51B16-1E85-418E-8A1B-8473CF3B8987}" destId="{62A0CA8E-4CF3-4230-B00D-5AC0E87DE1E4}" srcOrd="0" destOrd="0" parTransId="{B1BC1A9D-F1B1-42D9-A241-547AFC21F09C}" sibTransId="{8243A4F3-BE80-4F1F-8119-13499E991819}"/>
    <dgm:cxn modelId="{81078DAD-7E2E-49B5-9DEC-7D6018BCE6B4}" type="presOf" srcId="{99B835D6-AF83-4CB7-8147-63C67147D538}" destId="{F1154315-8F03-4C82-80EF-2D230DC42F42}" srcOrd="0" destOrd="0" presId="urn:microsoft.com/office/officeart/2005/8/layout/default"/>
    <dgm:cxn modelId="{C7BD46D1-5D9A-41F1-901E-7D1B2F6FAA21}" type="presOf" srcId="{8AFA8287-5AA9-490A-B3B6-877B7546C68C}" destId="{E45AFFAD-12C7-43C0-B916-DD85C606E976}" srcOrd="0" destOrd="0" presId="urn:microsoft.com/office/officeart/2005/8/layout/default"/>
    <dgm:cxn modelId="{FB54470F-AF6F-419A-BAD2-7A1B908F59D8}" type="presOf" srcId="{B8D51B16-1E85-418E-8A1B-8473CF3B8987}" destId="{C2825F75-37FD-4851-A629-E41B9AA6C37D}" srcOrd="0" destOrd="0" presId="urn:microsoft.com/office/officeart/2005/8/layout/default"/>
    <dgm:cxn modelId="{9E1C7D77-D4B5-46C8-B494-4C94B730B5F3}" type="presOf" srcId="{EB3B71E5-3C0B-4AEE-A0FB-80B3D508E390}" destId="{ABD62830-ECEF-4E46-8D3B-564B4B5E6F4D}" srcOrd="0" destOrd="0" presId="urn:microsoft.com/office/officeart/2005/8/layout/default"/>
    <dgm:cxn modelId="{389FB1B6-516A-4D03-A622-04B78792267F}" srcId="{B8D51B16-1E85-418E-8A1B-8473CF3B8987}" destId="{384CA89A-C3D3-4285-B103-8278FB94EF6E}" srcOrd="2" destOrd="0" parTransId="{D9977174-E01E-4752-91A1-E62AC7084F6F}" sibTransId="{ED332336-9D19-4823-B40E-529CE2F8844F}"/>
    <dgm:cxn modelId="{7938A769-1538-4EB4-9BB4-0FD4FCD0BE09}" srcId="{B8D51B16-1E85-418E-8A1B-8473CF3B8987}" destId="{EB3B71E5-3C0B-4AEE-A0FB-80B3D508E390}" srcOrd="3" destOrd="0" parTransId="{1312AFC8-59CA-46FC-92AA-D1826559934D}" sibTransId="{890B8594-5724-4408-A49C-46DEC48651FA}"/>
    <dgm:cxn modelId="{5F743D13-208B-4A5E-AEAE-1954EEC445FD}" srcId="{B8D51B16-1E85-418E-8A1B-8473CF3B8987}" destId="{99B835D6-AF83-4CB7-8147-63C67147D538}" srcOrd="4" destOrd="0" parTransId="{8C6B90CF-741B-492B-BA2D-425BDD045EAA}" sibTransId="{C8B833BD-F5C7-40E1-BE85-4D261650915A}"/>
    <dgm:cxn modelId="{6E8899A1-239A-4A7D-A65D-94B5700149EB}" type="presOf" srcId="{62A0CA8E-4CF3-4230-B00D-5AC0E87DE1E4}" destId="{9597FD38-4B00-4884-9C4F-64CC47C91C1B}" srcOrd="0" destOrd="0" presId="urn:microsoft.com/office/officeart/2005/8/layout/default"/>
    <dgm:cxn modelId="{0301DF1E-4863-4000-8B8D-E5A103765C4F}" srcId="{B8D51B16-1E85-418E-8A1B-8473CF3B8987}" destId="{8AFA8287-5AA9-490A-B3B6-877B7546C68C}" srcOrd="1" destOrd="0" parTransId="{2A39AA28-715B-408E-B895-EA449F13AB17}" sibTransId="{E1B1EB02-F932-4424-8D1A-942B1FE25BD0}"/>
    <dgm:cxn modelId="{AA5CCA49-CDA1-4FA9-A748-E68283CCEA03}" type="presParOf" srcId="{C2825F75-37FD-4851-A629-E41B9AA6C37D}" destId="{9597FD38-4B00-4884-9C4F-64CC47C91C1B}" srcOrd="0" destOrd="0" presId="urn:microsoft.com/office/officeart/2005/8/layout/default"/>
    <dgm:cxn modelId="{6706C1D6-C197-42B6-AFEF-A41F097A17D2}" type="presParOf" srcId="{C2825F75-37FD-4851-A629-E41B9AA6C37D}" destId="{2FCD4D3E-4506-492B-8AA2-3F556E17074C}" srcOrd="1" destOrd="0" presId="urn:microsoft.com/office/officeart/2005/8/layout/default"/>
    <dgm:cxn modelId="{19A9C7CF-190A-4DBE-8026-E4BB000A1715}" type="presParOf" srcId="{C2825F75-37FD-4851-A629-E41B9AA6C37D}" destId="{E45AFFAD-12C7-43C0-B916-DD85C606E976}" srcOrd="2" destOrd="0" presId="urn:microsoft.com/office/officeart/2005/8/layout/default"/>
    <dgm:cxn modelId="{9FDB8C7E-73E2-43BD-B297-A0C7E8FA7A8C}" type="presParOf" srcId="{C2825F75-37FD-4851-A629-E41B9AA6C37D}" destId="{16749F2A-D8EC-40A2-A7D0-4AB4912C2AC4}" srcOrd="3" destOrd="0" presId="urn:microsoft.com/office/officeart/2005/8/layout/default"/>
    <dgm:cxn modelId="{EB2C5274-B503-45C4-B598-FBA3C3451E9A}" type="presParOf" srcId="{C2825F75-37FD-4851-A629-E41B9AA6C37D}" destId="{296C0CDD-290C-4781-A2D2-8DC7BD2ECBB6}" srcOrd="4" destOrd="0" presId="urn:microsoft.com/office/officeart/2005/8/layout/default"/>
    <dgm:cxn modelId="{4F8BCBED-CAD1-4E07-A3F1-3ED1A55E9C53}" type="presParOf" srcId="{C2825F75-37FD-4851-A629-E41B9AA6C37D}" destId="{123932E7-E485-44DA-A878-0FE66ADFC5E7}" srcOrd="5" destOrd="0" presId="urn:microsoft.com/office/officeart/2005/8/layout/default"/>
    <dgm:cxn modelId="{5ED6399B-2364-4347-97EC-3A4D9C66FEBC}" type="presParOf" srcId="{C2825F75-37FD-4851-A629-E41B9AA6C37D}" destId="{ABD62830-ECEF-4E46-8D3B-564B4B5E6F4D}" srcOrd="6" destOrd="0" presId="urn:microsoft.com/office/officeart/2005/8/layout/default"/>
    <dgm:cxn modelId="{56E9A207-1AF9-4F98-9160-2727AD6B9BAE}" type="presParOf" srcId="{C2825F75-37FD-4851-A629-E41B9AA6C37D}" destId="{54467C66-CFFD-4931-B4A5-F7A052E993D4}" srcOrd="7" destOrd="0" presId="urn:microsoft.com/office/officeart/2005/8/layout/default"/>
    <dgm:cxn modelId="{546AADD0-2C5C-44F7-8C6B-72B7CEFDB40C}" type="presParOf" srcId="{C2825F75-37FD-4851-A629-E41B9AA6C37D}" destId="{F1154315-8F03-4C82-80EF-2D230DC42F42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63D36EA-5B4D-4768-AE11-12E3AE28FBA8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8DB5A76-7E49-473B-A29F-9F0DE8AA2289}">
      <dgm:prSet phldrT="[Текст]" custT="1"/>
      <dgm:spPr/>
      <dgm:t>
        <a:bodyPr/>
        <a:lstStyle/>
        <a:p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а. Норма: &lt; 250 мг%. 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15C425-7CA3-4D60-AB08-8559DF3F2031}" type="parTrans" cxnId="{40371829-6432-40E9-B3A3-5DF3CFCAFAA1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F3DABC-3FD2-48DD-ABFA-089E578496A0}" type="sibTrans" cxnId="{40371829-6432-40E9-B3A3-5DF3CFCAFAA1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5F5481-C4BC-4C83-BFE5-5E541C0CBA7D}">
      <dgm:prSet custT="1"/>
      <dgm:spPr/>
      <dgm:t>
        <a:bodyPr/>
        <a:lstStyle/>
        <a:p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б. Умеренная </a:t>
          </a:r>
          <a:r>
            <a:rPr lang="ru-RU" sz="2400" dirty="0" err="1" smtClean="0">
              <a:latin typeface="Arial" panose="020B0604020202020204" pitchFamily="34" charset="0"/>
              <a:cs typeface="Arial" panose="020B0604020202020204" pitchFamily="34" charset="0"/>
            </a:rPr>
            <a:t>гипертриглицеридемия</a:t>
          </a:r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: 250—500 мг%. </a:t>
          </a:r>
          <a:endParaRPr lang="en-US" sz="2400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E59BD3-762D-4086-8FD5-6434E2DF67DB}" type="parTrans" cxnId="{1DD543B0-7652-4A73-87AD-BF6BA5574F25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6C2588-2901-457D-814B-B3F0247A5938}" type="sibTrans" cxnId="{1DD543B0-7652-4A73-87AD-BF6BA5574F25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B38641-1D19-4520-ADEF-949F09E31AAB}">
      <dgm:prSet custT="1"/>
      <dgm:spPr/>
      <dgm:t>
        <a:bodyPr/>
        <a:lstStyle/>
        <a:p>
          <a:r>
            <a:rPr lang="ru-RU" sz="2400" smtClean="0">
              <a:latin typeface="Arial" panose="020B0604020202020204" pitchFamily="34" charset="0"/>
              <a:cs typeface="Arial" panose="020B0604020202020204" pitchFamily="34" charset="0"/>
            </a:rPr>
            <a:t>в. Тяжелая гипертриглицеридемия: &gt; 500 мг%.</a:t>
          </a:r>
          <a:endParaRPr lang="en-US" sz="2400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E68462-9B93-4541-8F26-C7D857A4EC8B}" type="parTrans" cxnId="{5F0EAC89-2DE2-467F-9DD7-B82E18CE4389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EC884C-A290-41E3-8541-1BC2AB58B29A}" type="sibTrans" cxnId="{5F0EAC89-2DE2-467F-9DD7-B82E18CE4389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152477-018B-45B1-AC40-5D5720232A0C}" type="pres">
      <dgm:prSet presAssocID="{563D36EA-5B4D-4768-AE11-12E3AE28FBA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C4A86B9-E0D1-425A-BB7E-3F48637EB668}" type="pres">
      <dgm:prSet presAssocID="{08DB5A76-7E49-473B-A29F-9F0DE8AA228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EB3333-391A-468A-A36D-9352661DD466}" type="pres">
      <dgm:prSet presAssocID="{12F3DABC-3FD2-48DD-ABFA-089E578496A0}" presName="spacer" presStyleCnt="0"/>
      <dgm:spPr/>
      <dgm:t>
        <a:bodyPr/>
        <a:lstStyle/>
        <a:p>
          <a:endParaRPr lang="ru-RU"/>
        </a:p>
      </dgm:t>
    </dgm:pt>
    <dgm:pt modelId="{93236ABB-6EBF-406D-98C7-B30D21C6A511}" type="pres">
      <dgm:prSet presAssocID="{7A5F5481-C4BC-4C83-BFE5-5E541C0CBA7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221719-3123-4320-9963-50EEBB63193F}" type="pres">
      <dgm:prSet presAssocID="{AC6C2588-2901-457D-814B-B3F0247A5938}" presName="spacer" presStyleCnt="0"/>
      <dgm:spPr/>
      <dgm:t>
        <a:bodyPr/>
        <a:lstStyle/>
        <a:p>
          <a:endParaRPr lang="ru-RU"/>
        </a:p>
      </dgm:t>
    </dgm:pt>
    <dgm:pt modelId="{2C25B235-3973-4DC8-AAC2-E9BCE4503E77}" type="pres">
      <dgm:prSet presAssocID="{2CB38641-1D19-4520-ADEF-949F09E31AA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DD543B0-7652-4A73-87AD-BF6BA5574F25}" srcId="{563D36EA-5B4D-4768-AE11-12E3AE28FBA8}" destId="{7A5F5481-C4BC-4C83-BFE5-5E541C0CBA7D}" srcOrd="1" destOrd="0" parTransId="{10E59BD3-762D-4086-8FD5-6434E2DF67DB}" sibTransId="{AC6C2588-2901-457D-814B-B3F0247A5938}"/>
    <dgm:cxn modelId="{E6317719-B412-42F6-8E8A-23269F922970}" type="presOf" srcId="{7A5F5481-C4BC-4C83-BFE5-5E541C0CBA7D}" destId="{93236ABB-6EBF-406D-98C7-B30D21C6A511}" srcOrd="0" destOrd="0" presId="urn:microsoft.com/office/officeart/2005/8/layout/vList2"/>
    <dgm:cxn modelId="{DDB1D216-6E58-4AB6-A366-0DC423A7779A}" type="presOf" srcId="{563D36EA-5B4D-4768-AE11-12E3AE28FBA8}" destId="{E1152477-018B-45B1-AC40-5D5720232A0C}" srcOrd="0" destOrd="0" presId="urn:microsoft.com/office/officeart/2005/8/layout/vList2"/>
    <dgm:cxn modelId="{5F0EAC89-2DE2-467F-9DD7-B82E18CE4389}" srcId="{563D36EA-5B4D-4768-AE11-12E3AE28FBA8}" destId="{2CB38641-1D19-4520-ADEF-949F09E31AAB}" srcOrd="2" destOrd="0" parTransId="{46E68462-9B93-4541-8F26-C7D857A4EC8B}" sibTransId="{B3EC884C-A290-41E3-8541-1BC2AB58B29A}"/>
    <dgm:cxn modelId="{2E56F575-FB01-47A0-9B8A-95BC9ECD3103}" type="presOf" srcId="{2CB38641-1D19-4520-ADEF-949F09E31AAB}" destId="{2C25B235-3973-4DC8-AAC2-E9BCE4503E77}" srcOrd="0" destOrd="0" presId="urn:microsoft.com/office/officeart/2005/8/layout/vList2"/>
    <dgm:cxn modelId="{175989A5-02E2-4A0F-816D-BC6A6F0E6755}" type="presOf" srcId="{08DB5A76-7E49-473B-A29F-9F0DE8AA2289}" destId="{AC4A86B9-E0D1-425A-BB7E-3F48637EB668}" srcOrd="0" destOrd="0" presId="urn:microsoft.com/office/officeart/2005/8/layout/vList2"/>
    <dgm:cxn modelId="{40371829-6432-40E9-B3A3-5DF3CFCAFAA1}" srcId="{563D36EA-5B4D-4768-AE11-12E3AE28FBA8}" destId="{08DB5A76-7E49-473B-A29F-9F0DE8AA2289}" srcOrd="0" destOrd="0" parTransId="{E215C425-7CA3-4D60-AB08-8559DF3F2031}" sibTransId="{12F3DABC-3FD2-48DD-ABFA-089E578496A0}"/>
    <dgm:cxn modelId="{B859CB93-578F-4D45-B458-739F15A17412}" type="presParOf" srcId="{E1152477-018B-45B1-AC40-5D5720232A0C}" destId="{AC4A86B9-E0D1-425A-BB7E-3F48637EB668}" srcOrd="0" destOrd="0" presId="urn:microsoft.com/office/officeart/2005/8/layout/vList2"/>
    <dgm:cxn modelId="{07EF3D0D-8533-42B1-A1C4-A8A27C4AEE08}" type="presParOf" srcId="{E1152477-018B-45B1-AC40-5D5720232A0C}" destId="{39EB3333-391A-468A-A36D-9352661DD466}" srcOrd="1" destOrd="0" presId="urn:microsoft.com/office/officeart/2005/8/layout/vList2"/>
    <dgm:cxn modelId="{19AF961C-9254-418B-AAE0-2E2E27655EF5}" type="presParOf" srcId="{E1152477-018B-45B1-AC40-5D5720232A0C}" destId="{93236ABB-6EBF-406D-98C7-B30D21C6A511}" srcOrd="2" destOrd="0" presId="urn:microsoft.com/office/officeart/2005/8/layout/vList2"/>
    <dgm:cxn modelId="{9E69308E-0EC7-4997-81CA-2829061F7D9D}" type="presParOf" srcId="{E1152477-018B-45B1-AC40-5D5720232A0C}" destId="{B0221719-3123-4320-9963-50EEBB63193F}" srcOrd="3" destOrd="0" presId="urn:microsoft.com/office/officeart/2005/8/layout/vList2"/>
    <dgm:cxn modelId="{076DC81B-40ED-4C8B-B110-81D3DCF0545E}" type="presParOf" srcId="{E1152477-018B-45B1-AC40-5D5720232A0C}" destId="{2C25B235-3973-4DC8-AAC2-E9BCE4503E7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0C0386-C20C-47D5-B103-D6A4ED5489FF}">
      <dsp:nvSpPr>
        <dsp:cNvPr id="0" name=""/>
        <dsp:cNvSpPr/>
      </dsp:nvSpPr>
      <dsp:spPr>
        <a:xfrm>
          <a:off x="0" y="401760"/>
          <a:ext cx="7281999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noFill/>
          <a:prstDash val="solid"/>
        </a:ln>
        <a:effectLst>
          <a:outerShdw blurRad="57785" dist="33020" dir="318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6FD79A-51C2-4C68-8CC5-BD5D202E62EB}">
      <dsp:nvSpPr>
        <dsp:cNvPr id="0" name=""/>
        <dsp:cNvSpPr/>
      </dsp:nvSpPr>
      <dsp:spPr>
        <a:xfrm>
          <a:off x="364099" y="47520"/>
          <a:ext cx="5097399" cy="7084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57785" dist="33020" dir="318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2670" tIns="0" rIns="192670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 </a:t>
          </a:r>
          <a:r>
            <a:rPr lang="ru-RU" sz="1800" b="0" kern="12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Гипогликемия у взрослых </a:t>
          </a:r>
        </a:p>
      </dsp:txBody>
      <dsp:txXfrm>
        <a:off x="398684" y="82105"/>
        <a:ext cx="5028229" cy="639310"/>
      </dsp:txXfrm>
    </dsp:sp>
    <dsp:sp modelId="{88105A86-C91E-4A97-AA61-F877C27A7CCA}">
      <dsp:nvSpPr>
        <dsp:cNvPr id="0" name=""/>
        <dsp:cNvSpPr/>
      </dsp:nvSpPr>
      <dsp:spPr>
        <a:xfrm>
          <a:off x="0" y="1490400"/>
          <a:ext cx="7281999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noFill/>
          <a:prstDash val="solid"/>
        </a:ln>
        <a:effectLst>
          <a:outerShdw blurRad="57785" dist="33020" dir="318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4AA4DB-43D1-4D22-8398-2F607F8AD0AC}">
      <dsp:nvSpPr>
        <dsp:cNvPr id="0" name=""/>
        <dsp:cNvSpPr/>
      </dsp:nvSpPr>
      <dsp:spPr>
        <a:xfrm>
          <a:off x="364099" y="1136160"/>
          <a:ext cx="5097399" cy="708480"/>
        </a:xfrm>
        <a:prstGeom prst="roundRect">
          <a:avLst/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tint val="50000"/>
                <a:satMod val="300000"/>
              </a:schemeClr>
            </a:gs>
            <a:gs pos="35000">
              <a:schemeClr val="accent3">
                <a:hueOff val="3750088"/>
                <a:satOff val="-5627"/>
                <a:lumOff val="-915"/>
                <a:alphaOff val="0"/>
                <a:tint val="37000"/>
                <a:satMod val="30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57785" dist="33020" dir="318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2670" tIns="0" rIns="192670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 </a:t>
          </a:r>
          <a:r>
            <a:rPr lang="ru-RU" sz="1800" b="0" kern="1200" dirty="0" err="1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Дислипопротеидемии</a:t>
          </a:r>
          <a:endParaRPr lang="ru-RU" sz="1800" b="0" kern="1200" dirty="0" smtClean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98684" y="1170745"/>
        <a:ext cx="5028229" cy="639310"/>
      </dsp:txXfrm>
    </dsp:sp>
    <dsp:sp modelId="{42144AA9-758E-4A07-9C8E-02DBF4455EBC}">
      <dsp:nvSpPr>
        <dsp:cNvPr id="0" name=""/>
        <dsp:cNvSpPr/>
      </dsp:nvSpPr>
      <dsp:spPr>
        <a:xfrm>
          <a:off x="0" y="2579040"/>
          <a:ext cx="7281999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noFill/>
          <a:prstDash val="solid"/>
        </a:ln>
        <a:effectLst>
          <a:outerShdw blurRad="57785" dist="33020" dir="318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B2723E-6F69-4B32-987E-C4A3B15F422F}">
      <dsp:nvSpPr>
        <dsp:cNvPr id="0" name=""/>
        <dsp:cNvSpPr/>
      </dsp:nvSpPr>
      <dsp:spPr>
        <a:xfrm>
          <a:off x="364099" y="2224800"/>
          <a:ext cx="5097399" cy="708480"/>
        </a:xfrm>
        <a:prstGeom prst="roundRect">
          <a:avLst/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tint val="50000"/>
                <a:satMod val="300000"/>
              </a:schemeClr>
            </a:gs>
            <a:gs pos="35000">
              <a:schemeClr val="accent3">
                <a:hueOff val="7500176"/>
                <a:satOff val="-11253"/>
                <a:lumOff val="-1830"/>
                <a:alphaOff val="0"/>
                <a:tint val="37000"/>
                <a:satMod val="30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57785" dist="33020" dir="318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2670" tIns="0" rIns="192670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 </a:t>
          </a:r>
          <a:r>
            <a:rPr lang="ru-RU" sz="1800" b="0" kern="12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Наследственные нарушения обмена веществ </a:t>
          </a:r>
        </a:p>
      </dsp:txBody>
      <dsp:txXfrm>
        <a:off x="398684" y="2259385"/>
        <a:ext cx="5028229" cy="639310"/>
      </dsp:txXfrm>
    </dsp:sp>
    <dsp:sp modelId="{C359AA18-5DEB-4713-BFFB-01163ACC0296}">
      <dsp:nvSpPr>
        <dsp:cNvPr id="0" name=""/>
        <dsp:cNvSpPr/>
      </dsp:nvSpPr>
      <dsp:spPr>
        <a:xfrm>
          <a:off x="0" y="3667680"/>
          <a:ext cx="7281999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noFill/>
          <a:prstDash val="solid"/>
        </a:ln>
        <a:effectLst>
          <a:outerShdw blurRad="57785" dist="33020" dir="318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FC8BC8-F900-4C0E-A19D-1F95CD615247}">
      <dsp:nvSpPr>
        <dsp:cNvPr id="0" name=""/>
        <dsp:cNvSpPr/>
      </dsp:nvSpPr>
      <dsp:spPr>
        <a:xfrm>
          <a:off x="364099" y="3313439"/>
          <a:ext cx="5097399" cy="708480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57785" dist="33020" dir="318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prstMaterial="metal">
          <a:bevelT w="38100" h="57150" prst="angle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2670" tIns="0" rIns="192670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 </a:t>
          </a:r>
          <a:r>
            <a:rPr lang="ru-RU" sz="1800" b="0" kern="12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Принципы диагностики и лечения наследственных нарушений обмена веществ </a:t>
          </a:r>
        </a:p>
      </dsp:txBody>
      <dsp:txXfrm>
        <a:off x="398684" y="3348024"/>
        <a:ext cx="5028229" cy="6393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97FD38-4B00-4884-9C4F-64CC47C91C1B}">
      <dsp:nvSpPr>
        <dsp:cNvPr id="0" name=""/>
        <dsp:cNvSpPr/>
      </dsp:nvSpPr>
      <dsp:spPr>
        <a:xfrm>
          <a:off x="0" y="282487"/>
          <a:ext cx="3171083" cy="1902650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а. Накопление обогащенных холестерином ЛПОНП или ЛППП. </a:t>
          </a:r>
          <a:endParaRPr lang="ru-RU" sz="24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82487"/>
        <a:ext cx="3171083" cy="1902650"/>
      </dsp:txXfrm>
    </dsp:sp>
    <dsp:sp modelId="{E45AFFAD-12C7-43C0-B916-DD85C606E976}">
      <dsp:nvSpPr>
        <dsp:cNvPr id="0" name=""/>
        <dsp:cNvSpPr/>
      </dsp:nvSpPr>
      <dsp:spPr>
        <a:xfrm>
          <a:off x="3488192" y="282487"/>
          <a:ext cx="3171083" cy="1902650"/>
        </a:xfrm>
        <a:prstGeom prst="rect">
          <a:avLst/>
        </a:prstGeom>
        <a:solidFill>
          <a:schemeClr val="bg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б.</a:t>
          </a:r>
          <a:r>
            <a:rPr lang="en-US" sz="21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1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Захват обогащенных </a:t>
          </a:r>
          <a:r>
            <a:rPr lang="ru-RU" sz="2100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апопротеином</a:t>
          </a:r>
          <a:r>
            <a:rPr lang="ru-RU" sz="21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E ЛПОНП макрофагами с превращением последних в </a:t>
          </a:r>
          <a:r>
            <a:rPr lang="ru-RU" sz="2100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ксантомные</a:t>
          </a:r>
          <a:r>
            <a:rPr lang="ru-RU" sz="21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клетки. </a:t>
          </a:r>
          <a:endParaRPr lang="en-US" sz="2100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88192" y="282487"/>
        <a:ext cx="3171083" cy="1902650"/>
      </dsp:txXfrm>
    </dsp:sp>
    <dsp:sp modelId="{296C0CDD-290C-4781-A2D2-8DC7BD2ECBB6}">
      <dsp:nvSpPr>
        <dsp:cNvPr id="0" name=""/>
        <dsp:cNvSpPr/>
      </dsp:nvSpPr>
      <dsp:spPr>
        <a:xfrm>
          <a:off x="6976384" y="282487"/>
          <a:ext cx="3171083" cy="1902650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в.</a:t>
          </a:r>
          <a:r>
            <a:rPr lang="en-US" sz="22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2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Образование мелких ЛПНП (повышение уровня </a:t>
          </a:r>
          <a:r>
            <a:rPr lang="ru-RU" sz="2200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апопротеина</a:t>
          </a:r>
          <a:r>
            <a:rPr lang="ru-RU" sz="22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B). </a:t>
          </a:r>
          <a:endParaRPr lang="en-US" sz="2200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76384" y="282487"/>
        <a:ext cx="3171083" cy="1902650"/>
      </dsp:txXfrm>
    </dsp:sp>
    <dsp:sp modelId="{ABD62830-ECEF-4E46-8D3B-564B4B5E6F4D}">
      <dsp:nvSpPr>
        <dsp:cNvPr id="0" name=""/>
        <dsp:cNvSpPr/>
      </dsp:nvSpPr>
      <dsp:spPr>
        <a:xfrm>
          <a:off x="1507723" y="2502246"/>
          <a:ext cx="3171083" cy="1902650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г.</a:t>
          </a:r>
          <a:r>
            <a:rPr lang="en-US" sz="24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Ускоренное выведение обогащенных триглицеридами ЛПВП. </a:t>
          </a:r>
          <a:endParaRPr lang="en-US" sz="2400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07723" y="2502246"/>
        <a:ext cx="3171083" cy="1902650"/>
      </dsp:txXfrm>
    </dsp:sp>
    <dsp:sp modelId="{F1154315-8F03-4C82-80EF-2D230DC42F42}">
      <dsp:nvSpPr>
        <dsp:cNvPr id="0" name=""/>
        <dsp:cNvSpPr/>
      </dsp:nvSpPr>
      <dsp:spPr>
        <a:xfrm>
          <a:off x="5478713" y="2502246"/>
          <a:ext cx="3643828" cy="1902650"/>
        </a:xfrm>
        <a:prstGeom prst="rect">
          <a:avLst/>
        </a:prstGeom>
        <a:solidFill>
          <a:srgbClr val="CC66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д.</a:t>
          </a:r>
          <a:r>
            <a:rPr lang="en-US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Усиленное </a:t>
          </a:r>
          <a:r>
            <a:rPr lang="ru-RU" sz="1800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тромбообразование</a:t>
          </a:r>
          <a:r>
            <a:rPr lang="ru-RU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У больных с семейной смешанной </a:t>
          </a:r>
          <a:r>
            <a:rPr lang="ru-RU" sz="1800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гиперлипопротеидемией</a:t>
          </a:r>
          <a:r>
            <a:rPr lang="ru-RU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риск атеросклероза повышен даже при нормальном уровне холестерина ЛПНП.</a:t>
          </a:r>
          <a:endParaRPr lang="ru-RU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78713" y="2502246"/>
        <a:ext cx="3643828" cy="19026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4A86B9-E0D1-425A-BB7E-3F48637EB668}">
      <dsp:nvSpPr>
        <dsp:cNvPr id="0" name=""/>
        <dsp:cNvSpPr/>
      </dsp:nvSpPr>
      <dsp:spPr>
        <a:xfrm>
          <a:off x="0" y="29116"/>
          <a:ext cx="9322428" cy="7862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а. Норма: &lt; 250 мг%. 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381" y="67497"/>
        <a:ext cx="9245666" cy="709478"/>
      </dsp:txXfrm>
    </dsp:sp>
    <dsp:sp modelId="{93236ABB-6EBF-406D-98C7-B30D21C6A511}">
      <dsp:nvSpPr>
        <dsp:cNvPr id="0" name=""/>
        <dsp:cNvSpPr/>
      </dsp:nvSpPr>
      <dsp:spPr>
        <a:xfrm>
          <a:off x="0" y="936316"/>
          <a:ext cx="9322428" cy="786240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б. Умеренная </a:t>
          </a:r>
          <a:r>
            <a:rPr lang="ru-RU" sz="2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гипертриглицеридемия</a:t>
          </a:r>
          <a:r>
            <a:rPr lang="ru-RU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: 250—500 мг%. </a:t>
          </a:r>
          <a:endParaRPr lang="en-US" sz="2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381" y="974697"/>
        <a:ext cx="9245666" cy="709478"/>
      </dsp:txXfrm>
    </dsp:sp>
    <dsp:sp modelId="{2C25B235-3973-4DC8-AAC2-E9BCE4503E77}">
      <dsp:nvSpPr>
        <dsp:cNvPr id="0" name=""/>
        <dsp:cNvSpPr/>
      </dsp:nvSpPr>
      <dsp:spPr>
        <a:xfrm>
          <a:off x="0" y="1843516"/>
          <a:ext cx="9322428" cy="78624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smtClean="0">
              <a:latin typeface="Arial" panose="020B0604020202020204" pitchFamily="34" charset="0"/>
              <a:cs typeface="Arial" panose="020B0604020202020204" pitchFamily="34" charset="0"/>
            </a:rPr>
            <a:t>в. Тяжелая гипертриглицеридемия: &gt; 500 мг%.</a:t>
          </a:r>
          <a:endParaRPr lang="en-US" sz="2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381" y="1881897"/>
        <a:ext cx="9245666" cy="7094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37393" y="4192526"/>
            <a:ext cx="10363200" cy="859205"/>
          </a:xfrm>
          <a:effectLst>
            <a:outerShdw blurRad="50800" dist="38100" dir="2700000" algn="tl" rotWithShape="0">
              <a:schemeClr val="accent1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66193" y="5342236"/>
            <a:ext cx="8534400" cy="835455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rgbClr val="00B0F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474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3600">
                <a:solidFill>
                  <a:srgbClr val="017BA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605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1080" y="274638"/>
            <a:ext cx="8947712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017BA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1080" y="1443836"/>
            <a:ext cx="8947712" cy="4275740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728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678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90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3600">
                <a:solidFill>
                  <a:srgbClr val="017BA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443835"/>
            <a:ext cx="53869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073698"/>
            <a:ext cx="5386917" cy="3798583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443835"/>
            <a:ext cx="5389033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073698"/>
            <a:ext cx="5389033" cy="3798583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478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820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225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358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257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0222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173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8578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1533860" y="3550024"/>
            <a:ext cx="9707880" cy="96482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017BA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 err="1" smtClean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Lecture_7</a:t>
            </a:r>
            <a:r>
              <a:rPr lang="uz-Latn-UZ" sz="2800" b="1" dirty="0" smtClean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: </a:t>
            </a:r>
            <a:r>
              <a:rPr lang="en-US" sz="2800" b="1" dirty="0" smtClean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Metabolic </a:t>
            </a:r>
            <a:r>
              <a:rPr lang="en-US" sz="2800" b="1" dirty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disorders. Hereditary metabolic </a:t>
            </a:r>
            <a:r>
              <a:rPr lang="en-US" sz="2800" b="1" dirty="0" smtClean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disorders.</a:t>
            </a:r>
            <a:endParaRPr lang="ru-RU" sz="2800" b="1" dirty="0">
              <a:solidFill>
                <a:srgbClr val="00B05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1533860" y="4514846"/>
            <a:ext cx="9809909" cy="1015663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Тема-</a:t>
            </a:r>
            <a:r>
              <a:rPr lang="en-US" sz="3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ru-RU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Нарушения обмена веществ. Наследственные нарушения обмена </a:t>
            </a:r>
            <a:r>
              <a:rPr lang="ru-RU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веществ.</a:t>
            </a:r>
            <a:endParaRPr lang="ru-RU" sz="32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Заголовок 3"/>
          <p:cNvSpPr txBox="1">
            <a:spLocks/>
          </p:cNvSpPr>
          <p:nvPr/>
        </p:nvSpPr>
        <p:spPr bwMode="auto">
          <a:xfrm>
            <a:off x="7833053" y="405561"/>
            <a:ext cx="4198937" cy="1624242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28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8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/>
          <a:srcRect l="5953" r="3527"/>
          <a:stretch/>
        </p:blipFill>
        <p:spPr>
          <a:xfrm>
            <a:off x="960120" y="77178"/>
            <a:ext cx="2121030" cy="1952625"/>
          </a:xfrm>
          <a:prstGeom prst="ellipse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7185629" y="6396335"/>
            <a:ext cx="5006371" cy="46166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400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sz="24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66884" y="2454211"/>
            <a:ext cx="93621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course title “</a:t>
            </a:r>
            <a:r>
              <a:rPr lang="uz-Latn-UZ" sz="28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sz="28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ndocrinology</a:t>
            </a:r>
            <a:r>
              <a:rPr lang="en-US" sz="28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new aspects in diagnosis and treatment"</a:t>
            </a:r>
            <a:endParaRPr lang="ru-RU" sz="28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354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2259" y="0"/>
            <a:ext cx="2859741" cy="1566672"/>
          </a:xfrm>
          <a:prstGeom prst="rect">
            <a:avLst/>
          </a:prstGeom>
        </p:spPr>
      </p:pic>
      <p:graphicFrame>
        <p:nvGraphicFramePr>
          <p:cNvPr id="6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25045998"/>
              </p:ext>
            </p:extLst>
          </p:nvPr>
        </p:nvGraphicFramePr>
        <p:xfrm>
          <a:off x="4703812" y="1165194"/>
          <a:ext cx="7281999" cy="43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Пятно 2 6"/>
          <p:cNvSpPr/>
          <p:nvPr/>
        </p:nvSpPr>
        <p:spPr>
          <a:xfrm>
            <a:off x="-89646" y="-170548"/>
            <a:ext cx="3854823" cy="3361983"/>
          </a:xfrm>
          <a:prstGeom prst="irregularSeal2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ЛЕКЦИИ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542152" y="2643298"/>
            <a:ext cx="443659" cy="619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38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059" y="238779"/>
            <a:ext cx="9045388" cy="1061103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Гипогликемия у взрослых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5153" y="1528337"/>
            <a:ext cx="9950823" cy="3698087"/>
          </a:xfrm>
        </p:spPr>
        <p:txBody>
          <a:bodyPr>
            <a:normAutofit fontScale="92500"/>
          </a:bodyPr>
          <a:lstStyle/>
          <a:p>
            <a:pPr marL="0" indent="358775" algn="just">
              <a:buNone/>
            </a:pPr>
            <a:r>
              <a:rPr 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Гипогликемия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это не самостоятельное заболевание, а синдром, обусловленный падением концентрации глюкозы в крови ниже минимального уровня, к которому адаптирован организм. Причины гипогликемии многообразны. Она может быть вызвана лекарственными средствами, опухолями, врожденными или послеоперационными аномалиями ЖКТ, эндокринными и другими заболеваниями. Иногда гипогликемия возникает при инфекциях и нарушении толерантности к глюкозе, т. е. в ситуациях, для которых характерно повышение уровня глюкозы. Диагноз гипогликемии обычно не представляет трудностей, гораздо сложнее установить ее причину. Эта глава посвящена главным образом этиологии и дифференциальной диагностике гипогликемии.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1152" y="4787152"/>
            <a:ext cx="2070847" cy="2070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37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6453" y="461366"/>
            <a:ext cx="8911687" cy="735767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Принципы </a:t>
            </a:r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обследования 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976" y="1528827"/>
            <a:ext cx="9879106" cy="3500373"/>
          </a:xfrm>
        </p:spPr>
        <p:txBody>
          <a:bodyPr vert="horz" lIns="91440" tIns="45720" rIns="91440" bIns="45720" rtlCol="0">
            <a:normAutofit fontScale="92500"/>
          </a:bodyPr>
          <a:lstStyle/>
          <a:p>
            <a:pPr marL="0" indent="358775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подозрении на гипогликемию определяют концентрацию глюкозы в крови или плазме, начинают лечение и проводят обследование для выяснения причины гипогликемии. Прежде всего нужно выяснить, в каких условиях она возникает. У одних больных приступы гипогликемии случаются, если они вовремя не поели (гипогликемия голодания). У других больных приступы возникают после еды, особенно после приема пищи, богатой углеводами (реактивная гипогликемия). Эти сведения очень важны, так как этиология и механизмы развития гипогликемии голодания и реактивной гипогликемии различаются. Гипогликемия голодания нередко бывает проявлением тяжелого заболевания (например,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инсулиномы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и более опасна для головного мозга. Чтобы понимать, как развивается та или иная форма гипогликемии, необходимо знать, как происходит обмен глюкозы у здорового человека.</a:t>
            </a:r>
          </a:p>
        </p:txBody>
      </p:sp>
    </p:spTree>
    <p:extLst>
      <p:ext uri="{BB962C8B-B14F-4D97-AF65-F5344CB8AC3E}">
        <p14:creationId xmlns:p14="http://schemas.microsoft.com/office/powerpoint/2010/main" val="2308607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3386" y="248971"/>
            <a:ext cx="8404756" cy="853688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Реакция эндокринной системы на гипогликемию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0680" y="1165412"/>
            <a:ext cx="10134944" cy="413272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Нейроны гипоталамуса первыми реагируют на снижение концентрации глюкозы и запускают гормональную реакцию на гипогликемию. Сигналом для нейронов гипоталамуса может служить либо падение концентрации глюкозы в плазме ниже 434 некоторого порогового уровня, либо слишком большая скорость снижения концентрации глюкозы. Снижение концентрации глюкозы от нормальной до уровня гипогликемии может и не вызвать секрецию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контринсулярных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гормонов, тогда как резкий переход от гипергликемии (16,0—22,0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/л) до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нормогликемии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(5,5— 8,0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/л) стимулирует секрецию гормонов, препятствующих дальнейшему снижению концентрации глюкозы до опасного уровня</a:t>
            </a:r>
          </a:p>
        </p:txBody>
      </p:sp>
    </p:spTree>
    <p:extLst>
      <p:ext uri="{BB962C8B-B14F-4D97-AF65-F5344CB8AC3E}">
        <p14:creationId xmlns:p14="http://schemas.microsoft.com/office/powerpoint/2010/main" val="4009858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9425" y="575810"/>
            <a:ext cx="4324646" cy="439960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первую очередь усиливается секреция адреналина, норадреналина и глюкагона, затем — кортизола и СТГ. Участие многих гормонов в реакции на гипогликемию позволяет очень точно отрегулировать уровень глюкозы. Эффект </a:t>
            </a:r>
            <a:r>
              <a:rPr lang="ru-RU" sz="200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контринсулярных</a:t>
            </a:r>
            <a:r>
              <a:rPr lang="ru-RU" sz="2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гормонов проявляется уже в первые минуты после того, как гипоталамус распознает низкий или быстро снижающийся уровень глюкозы, и длится 8—12 ч.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6446" y="493097"/>
            <a:ext cx="5278142" cy="43857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12376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5106" y="292568"/>
            <a:ext cx="8901953" cy="1143000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Клинические проявления гипогликемии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833284"/>
            <a:ext cx="9646024" cy="2918011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00B050"/>
                </a:solidFill>
              </a:rPr>
              <a:t>Подразделяют </a:t>
            </a:r>
            <a:r>
              <a:rPr lang="ru-RU" dirty="0">
                <a:solidFill>
                  <a:srgbClr val="00B050"/>
                </a:solidFill>
              </a:rPr>
              <a:t>на две </a:t>
            </a:r>
            <a:r>
              <a:rPr lang="ru-RU" dirty="0" smtClean="0">
                <a:solidFill>
                  <a:srgbClr val="00B050"/>
                </a:solidFill>
              </a:rPr>
              <a:t>категории</a:t>
            </a:r>
          </a:p>
          <a:p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Адренергические </a:t>
            </a: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симптомы</a:t>
            </a:r>
          </a:p>
          <a:p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обусловлены </a:t>
            </a:r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усилением секреции катехоламинов и активацией вегетативной нервной системы. </a:t>
            </a:r>
            <a:endParaRPr lang="ru-RU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1948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3721" y="337239"/>
            <a:ext cx="8653010" cy="644251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Неврологические </a:t>
            </a:r>
            <a:r>
              <a:rPr lang="ru-RU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симптомы</a:t>
            </a:r>
            <a:endParaRPr lang="ru-RU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6167" y="1247473"/>
            <a:ext cx="9800492" cy="3790692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обусловлены нарушением функции ЦНС (углеводным голоданием головного мозга). У здоровых людей секреция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контринсулярных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гормонов и активация вегетативной нервной системы начинаются при снижении уровня глюкозы плазмы примерно до 3,9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/л. Если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нормогликемия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не восстанавливается, то при уровне глюкозы около 3,3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/л возникают симптомы, обусловленные выбросом катехоламинов и ацетилхолина. Неврологические симптомы обычно появляются при концентрации глюкозы около 2,8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/л. Больные инсулинозависимым сахарным диабетом из-за нарушения секреции глюкагона, адреналина и дисфункции вегетативной нервной системы не чувствуют приближения гипогликемии, поэтому неврологические симптомы у них могут возникать без предшествующих адренергических симптомов. Кроме того, головной мозг у больных инсулинозависимым 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инсулинонезависимым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сахарным диабетом адаптирован к постоянной гипергликемии, поэтому адренергические (но не неврологические) симптомы могут появляться уже при концентрации глюкозы 6,7—8,3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/л. </a:t>
            </a:r>
          </a:p>
        </p:txBody>
      </p:sp>
    </p:spTree>
    <p:extLst>
      <p:ext uri="{BB962C8B-B14F-4D97-AF65-F5344CB8AC3E}">
        <p14:creationId xmlns:p14="http://schemas.microsoft.com/office/powerpoint/2010/main" val="2143344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c.pics.livejournal.com/laesus_de_liro/33475404/715491/715491_original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246659" cy="5459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4662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3653" y="157945"/>
            <a:ext cx="7186936" cy="712321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Инсулинома</a:t>
            </a:r>
            <a:endParaRPr lang="ru-RU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195" y="1111624"/>
            <a:ext cx="10118393" cy="3935505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ctr">
              <a:buNone/>
            </a:pPr>
            <a:r>
              <a:rPr lang="ru-RU" sz="20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Проба с голоданием. </a:t>
            </a:r>
          </a:p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Голодание — физиологический способ подавления секреции инсулина. У здоровых людей при голодании снижаются уровни как глюкозы, так и инсулина. Некоторые люди способны переносить голодание в течение 24—72 ч без каких-либо симптомов гипогликемии; эти симптомы возникают только после того, как концентрация глюкозы падает до очень низких величин (1,7—1,9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/л). Чем дольше длится голодание, тем сильнее подавляется секреция инсулина. Поэтому уменьшается отношение концентрация инсулина в сыворотке (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пмоль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/л)/концентрация глюкозы в плазме (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/л). У здоровых людей натощак это отношение всегда меньше 37. У больных с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инсулиномой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секреция инсулина при голодании не подавляется или даже усиливается; в результате отношение инсулин/глюкоза возрастает и превышает 37. </a:t>
            </a:r>
          </a:p>
        </p:txBody>
      </p:sp>
    </p:spTree>
    <p:extLst>
      <p:ext uri="{BB962C8B-B14F-4D97-AF65-F5344CB8AC3E}">
        <p14:creationId xmlns:p14="http://schemas.microsoft.com/office/powerpoint/2010/main" val="3889210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4126" y="139297"/>
            <a:ext cx="10122533" cy="503333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Самый надежный способ диагностики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инсулиномы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— продление ночного голодания до появления симптомов гипогликемии. Сразу после пробуждения берут кровь из вены для определения концентраций глюкозы и инсулина в плазме. Затем каждые 2—4 ч берут кровь из пальца и определяют концентрацию глюкозы с помощью тест-полосок. Если содержание глюкозы в крови, взятой из пальца, оказалось меньше 2,8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/л или если появились симптомы гипогликемии, еще раз берут кровь из вены для определения концентрации инсулина и глюкозы в плазме. Диагноз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инсулиномы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считается подтвержденным, если отношение инсулин/глюкоза в любой пробе превышает 37. Примерно у 70% больных с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инсулиномой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симптомы гипогликемии появляются уже в 1-е сутки голодания, у 25% больных — на 2-е сутки, у 5% больных — на 3-и сутки.</a:t>
            </a:r>
          </a:p>
        </p:txBody>
      </p:sp>
    </p:spTree>
    <p:extLst>
      <p:ext uri="{BB962C8B-B14F-4D97-AF65-F5344CB8AC3E}">
        <p14:creationId xmlns:p14="http://schemas.microsoft.com/office/powerpoint/2010/main" val="1723794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2309" y="238627"/>
            <a:ext cx="8323385" cy="881961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Стимуляционные</a:t>
            </a:r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пробы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5157" y="1241267"/>
            <a:ext cx="10080467" cy="420927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толбутамидом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, глюкагоном, глюконатом кальция и лейцином были предложены для диагностики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инсулиномы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в 60-х годах. Эти пробы основаны на предположении о том, что на фоне гипогликемии секреторная реакция нормальных бета-клеток на стимуляторы снижается, а реакция опухолевых бета-клеток остается неизменной. Например, в/в введение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толбутамида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натощак снижает уровень глюкозы у больных с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инсулиномой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более чем на 50%, а у больных с гипогликемией иного происхождения — менее чем на 50%. Однако все эти пробы оказались малочувствительными и неспецифичными и потому в настоящее время применяются редко. Они категорически противопоказаны больным с исходным уровнем глюкозы плазмы &lt; 2,7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/л. </a:t>
            </a:r>
          </a:p>
        </p:txBody>
      </p:sp>
    </p:spTree>
    <p:extLst>
      <p:ext uri="{BB962C8B-B14F-4D97-AF65-F5344CB8AC3E}">
        <p14:creationId xmlns:p14="http://schemas.microsoft.com/office/powerpoint/2010/main" val="1780898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4797" y="1225407"/>
            <a:ext cx="9892897" cy="377762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endParaRPr lang="ru-RU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Пероральный тест на толерантность к глюкозе неинформативен, поскольку у больных с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инсулиномой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кривая изменений концентрации глюкозы может быть нормальной, сглаженной (как у 20% здоровых людей) либо определяются признаки нарушения толерантности к глюкозе. </a:t>
            </a:r>
          </a:p>
        </p:txBody>
      </p:sp>
    </p:spTree>
    <p:extLst>
      <p:ext uri="{BB962C8B-B14F-4D97-AF65-F5344CB8AC3E}">
        <p14:creationId xmlns:p14="http://schemas.microsoft.com/office/powerpoint/2010/main" val="30402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387" y="214491"/>
            <a:ext cx="8911687" cy="665428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364" y="1077144"/>
            <a:ext cx="10085295" cy="406859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Если хирургическое вмешательство оказалось неэффективным (при множественных опухолях,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незидиобластозе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или гиперплазии островков поджелудочной железы либо при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метастазирующей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инсулиноме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), проводят консервативное лечение. Оно направлено на подавление секреции инсулина.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Диазоксид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в дозе 100 мг внутрь 3—4 раза в сутки эффективен примерно у 50% больных. В отдельных случаях хорошо действуют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фенитоин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хлорпромазин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пропранолол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верапамил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При злокачественной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метастазирующей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инсулиноме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средство выбора —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стрептозоцин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; при резистентности к этому препарату иногда эффективны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аспарагиназа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доксорубицин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пликамицин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22785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7506" y="137947"/>
            <a:ext cx="8382000" cy="857136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ДИСЛИПОПРОТЕИДЕМИЯ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436" y="1129553"/>
            <a:ext cx="10121153" cy="377762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Дислипопротеидемии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— один из главных факторов риска многих заболеваний, в первую очередь — атеросклероза.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Проспективные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клинические исследования показали, что профилактика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дислипопротеидемии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у лиц из группы риска ИБС и лечение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дислипопротеидемии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у больных ИБС замедляет рост атеросклеротических бляшек и даже вызывает их регрессию. Накапливается все больше данных о молекулярных механизмах развития атеросклероза и многочисленных наследственных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дислипопротеидемий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Установлено, что клинические проявления и тяжесть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дислипопротеидемий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 значительной мере зависят от факторов окружающей среды, в частности от рациона и режима питания, а также от сопутствующих заболеваний.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Дислипопротеидемии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возникают или усиливаются при ожирении, сахарном диабете, гипотиреозе, болезнях почек и печени; при этом течение и прогноз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дислипопротеидемий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зависят от тяжести основного заболевания.</a:t>
            </a:r>
          </a:p>
        </p:txBody>
      </p:sp>
    </p:spTree>
    <p:extLst>
      <p:ext uri="{BB962C8B-B14F-4D97-AF65-F5344CB8AC3E}">
        <p14:creationId xmlns:p14="http://schemas.microsoft.com/office/powerpoint/2010/main" val="401971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262" y="220698"/>
            <a:ext cx="8425443" cy="899889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Лабораторная диагностика </a:t>
            </a:r>
            <a:r>
              <a:rPr lang="ru-RU" sz="2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дислипопротеидемий</a:t>
            </a:r>
            <a:endParaRPr lang="ru-RU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921" y="1398494"/>
            <a:ext cx="10119773" cy="37776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Диагностика и выбор лечения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дислипопротеидемий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в США основываются на результатах Национальной Программы по выявлению, классификации и лечению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гиперхолестеринемии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у взрослых. Одна из основных задач этого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проспективного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исследования заключалась в том, чтобы использовать уровень общего холестерина в качестве основного показателя риска ИБС. Для этого определили концентрации общего холестерина у больных ИБС с повышенным уровнем ЛПНП и у здоровых людей. </a:t>
            </a:r>
          </a:p>
        </p:txBody>
      </p:sp>
    </p:spTree>
    <p:extLst>
      <p:ext uri="{BB962C8B-B14F-4D97-AF65-F5344CB8AC3E}">
        <p14:creationId xmlns:p14="http://schemas.microsoft.com/office/powerpoint/2010/main" val="390846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8518" y="143434"/>
            <a:ext cx="7987553" cy="899890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2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Гиперхолестеринемия</a:t>
            </a:r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365" y="1231612"/>
            <a:ext cx="10085294" cy="3824482"/>
          </a:xfrm>
        </p:spPr>
        <p:txBody>
          <a:bodyPr>
            <a:noAutofit/>
          </a:bodyPr>
          <a:lstStyle/>
          <a:p>
            <a:pPr marL="457200" indent="-457200" algn="just">
              <a:buAutoNum type="arabicPeriod"/>
            </a:pPr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Согласно </a:t>
            </a:r>
            <a:r>
              <a:rPr lang="ru-RU" sz="20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рекомендациям Программы, уровень общего холестерина следует определять у всех лиц старше 20 лет. В зависимости от концентрации общего холестерина обследуемых распределяют по следующим группам (без учета возраста и других факторов риска ИБС): </a:t>
            </a:r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а</a:t>
            </a:r>
            <a:r>
              <a:rPr lang="ru-RU" sz="20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Нормальный уровень общего холестерина: &lt; 200 мг%. б. Пограничный уровень: 200—239 мг%. в. Повышенный уровень: </a:t>
            </a:r>
            <a:r>
              <a:rPr lang="en-US" sz="2000" u="sng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240 мг%.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							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ru-RU" sz="20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</a:t>
            </a:r>
            <a:r>
              <a:rPr lang="ru-RU" sz="2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уровень общего холестерина </a:t>
            </a:r>
            <a:r>
              <a:rPr lang="en-US" sz="2000" u="sng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  <a:r>
              <a:rPr lang="ru-RU" sz="20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240 </a:t>
            </a:r>
            <a:r>
              <a:rPr lang="ru-RU" sz="2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мг% или </a:t>
            </a:r>
            <a:r>
              <a:rPr lang="en-US" sz="2000" u="sng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  <a:r>
              <a:rPr lang="en-US" sz="20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 </a:t>
            </a:r>
            <a:r>
              <a:rPr lang="ru-RU" sz="2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мг% в сочетании с другими факторами риска ИБС, проводят повторное обследование. Определяют концентрацию холестерина ЛПНП натощак (продолжительность голодания 12—14 ч) по формуле: холестерин ЛПНП = общий холестерин – (холестерин ЛПВП + </a:t>
            </a:r>
            <a:r>
              <a:rPr lang="ru-RU" sz="20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триглицериды/5</a:t>
            </a:r>
            <a:r>
              <a:rPr lang="ru-RU" sz="2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1328845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242" y="201272"/>
            <a:ext cx="9988418" cy="4849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Этот способ расчета концентрации холестерина ЛПНП не применим у больных с тяжелой </a:t>
            </a:r>
            <a:r>
              <a:rPr lang="ru-RU" sz="240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гипертриглицеридемией</a:t>
            </a:r>
            <a:r>
              <a:rPr lang="ru-RU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u="sng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  <a:r>
              <a:rPr lang="en-US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400 мг%) и семейной </a:t>
            </a:r>
            <a:r>
              <a:rPr lang="ru-RU" sz="240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дисбеталипопротеидемией</a:t>
            </a:r>
            <a:r>
              <a:rPr lang="ru-RU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 таких случаях уровень ЛПНП и других липопротеидов определяют путем </a:t>
            </a:r>
            <a:r>
              <a:rPr lang="ru-RU" sz="240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ультрацентрифугирования</a:t>
            </a:r>
            <a:r>
              <a:rPr lang="ru-RU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анализа </a:t>
            </a:r>
            <a:r>
              <a:rPr lang="ru-RU" sz="24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апопротеинов</a:t>
            </a:r>
            <a:r>
              <a:rPr lang="ru-RU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зависимости от концентрации холестерина ЛПНП обследуемых распределяют по группам: а. Нормальный уровень холестерина ЛПНП: &lt; 130 мг%. б. Пограничный уровень: 130—159 мг%. в. Повышенный уровень: </a:t>
            </a:r>
            <a:r>
              <a:rPr lang="en-US" sz="2400" u="sng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  <a:r>
              <a:rPr lang="ru-RU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160 мг%. </a:t>
            </a:r>
            <a:endParaRPr lang="en-US" sz="2400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sz="24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8775" indent="-358775" algn="just">
              <a:buNone/>
            </a:pPr>
            <a:r>
              <a:rPr lang="ru-RU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 США уровни общего холестерина 200 и 240 мг% и холестерина ЛПНП 130 и 160 мг% соответствуют примерно 50-му и 75-му </a:t>
            </a:r>
            <a:r>
              <a:rPr lang="ru-RU" sz="24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процентилям</a:t>
            </a:r>
            <a:r>
              <a:rPr lang="ru-RU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среди населения. </a:t>
            </a:r>
          </a:p>
          <a:p>
            <a:pPr marL="0" indent="0" algn="just">
              <a:buNone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152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8142" y="329141"/>
            <a:ext cx="8353082" cy="728693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Низкий уровень холестерина ЛПВ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0843" y="1327932"/>
            <a:ext cx="9985816" cy="4277033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Независимый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 риска ИБС, что было показано, в частности, в Хельсинкском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проспективном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исследовании эффективности первичной профилактики ИБС. Среднее содержание холестерина ЛПВП у мужчин и женщин в США составляет соответственно 45 и 55 мг%. По рекомендации Национальной Программы по выявлению, классификации и лечению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гиперхолестеринемии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взрослых, фактором риска ИБС считают содержание холестерина ЛПВП &lt; 35 мг%; этот уровень соответствует 20-му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процентилю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мужчин и 5-му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процентилю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женщин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666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7153" y="202768"/>
            <a:ext cx="7924799" cy="738526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2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Гипертриглицеридемия</a:t>
            </a:r>
            <a:endParaRPr lang="ru-RU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4182" y="1138518"/>
            <a:ext cx="10112477" cy="398032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Роль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гипертриглицеридемии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как фактора риска атеросклероза остается предметом споров. В ранних эпидемиологических исследованиях не учитывали уровень холестерина ЛПВП, который обратно пропорционален уровню триглицеридов. Хельсинкское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проспективное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исследование эффективности первичной профилактики ИБС и аналогичное исследование в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Мюнстере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(ФРГ) показали, что избыток богатых триглицеридами липопротеидов является независимым фактором риска атеросклероза.</a:t>
            </a:r>
          </a:p>
        </p:txBody>
      </p:sp>
    </p:spTree>
    <p:extLst>
      <p:ext uri="{BB962C8B-B14F-4D97-AF65-F5344CB8AC3E}">
        <p14:creationId xmlns:p14="http://schemas.microsoft.com/office/powerpoint/2010/main" val="4251140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087" y="217517"/>
            <a:ext cx="10147468" cy="894107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Возможные механизмы развития атеросклероза при </a:t>
            </a:r>
            <a:r>
              <a:rPr lang="ru-RU" sz="2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гипертриглицеридемии</a:t>
            </a:r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902419101"/>
              </p:ext>
            </p:extLst>
          </p:nvPr>
        </p:nvGraphicFramePr>
        <p:xfrm>
          <a:off x="126086" y="1274146"/>
          <a:ext cx="10147468" cy="4687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276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9773" y="153088"/>
            <a:ext cx="8825898" cy="890462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Лабораторная диагностика </a:t>
            </a:r>
            <a:r>
              <a:rPr lang="ru-RU" sz="28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гипертриглицеридемии</a:t>
            </a:r>
            <a:endParaRPr lang="ru-RU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3961" y="1209368"/>
            <a:ext cx="9910627" cy="441150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 рекомендации Национального института здоровья США, обследуемых распределяют по следующим группам в зависимости от уровня триглицеридов: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последнем случае, особенно при уровне триглицеридов, близком к 1000 мг%, необходимо безотлагательное лечение из-за опасности панкреатита.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875840541"/>
              </p:ext>
            </p:extLst>
          </p:nvPr>
        </p:nvGraphicFramePr>
        <p:xfrm>
          <a:off x="619431" y="2002774"/>
          <a:ext cx="9322428" cy="26588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7795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671" y="211155"/>
            <a:ext cx="8242036" cy="676351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Классификация </a:t>
            </a:r>
            <a:r>
              <a:rPr lang="ru-RU" sz="2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дислипопротеидемий</a:t>
            </a:r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9341" y="1213417"/>
            <a:ext cx="10087318" cy="3932324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В 1967 г.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Фредриксон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Леви и Лис предложили классификацию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гиперлипопротеидемий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основанную на результатах определения уровней общего холестерина и триглицеридов и на данных электрофореза и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ультрацентрифугирования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липопротеидов плазмы. Уровни общего холестерина и триглицеридов считали ненормальными, если они превышали 90-й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процентиль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среди населения.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Фредриксон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соавт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 описали 5 типов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гиперлипопротеидемий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для каждого из которых характерен определенный фенотип липопротеидов (подвижность при электрофорезе, количественные соотношения разных липопротеидов). Позднее эта классификация была пересмотрена специалистами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ВОЗ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5384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924" y="263452"/>
            <a:ext cx="8850923" cy="740595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Первичные </a:t>
            </a:r>
            <a:r>
              <a:rPr lang="ru-RU" sz="2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гиперлипопротеидемии</a:t>
            </a:r>
            <a:endParaRPr lang="ru-RU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5477" y="1129553"/>
            <a:ext cx="9792217" cy="3989295"/>
          </a:xfrm>
        </p:spPr>
        <p:txBody>
          <a:bodyPr>
            <a:normAutofit fontScale="85000" lnSpcReduction="1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Семейная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гиперхолестеринемия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гиперлипопротеидемия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типа II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Семейный дефект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апопротеина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B100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Семейная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дисбеталипопротеидемия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гиперлипопротеидемия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типа III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Семейная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гипертриглицеридемия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гиперлипопротеидемия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типа IV)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Семейная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гиперлипопротеидемия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 фенотипом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Семейная недостаточность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липопротеидлипазы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гиперлипопротеидемия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типа I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Семейная смешанная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гиперлипопротеидемия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63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1692" y="237938"/>
            <a:ext cx="8801273" cy="806106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Первичные </a:t>
            </a:r>
            <a:r>
              <a:rPr lang="ru-RU" sz="2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дислипопротеидемии</a:t>
            </a:r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обусловленные нарушениями обмена ЛПВП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51692" y="1477108"/>
            <a:ext cx="9912896" cy="44055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Семейная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гипоальфалипопротеидемия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(изолированный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дефицит ЛПВП) —самое распространенное заболевание из этой группы. Наследование аутосомно-доминантное; генетический дефект неизвестен. Уровень холестерина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ЛПВП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снижен на 50% при нормальных уровнях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ЛПНП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ЛПОНП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. Характерно развитие атеросклероза в молодом возрасте. </a:t>
            </a:r>
            <a:endParaRPr lang="en-US" sz="2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Редкие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наследственные нарушения обмена 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ЛПВП</a:t>
            </a:r>
            <a:endParaRPr lang="en-US" sz="2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. Семейный дефицит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апопротеина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AI</a:t>
            </a:r>
            <a:endParaRPr lang="en-US" sz="2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б.Танджирская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болезнь (семейная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анальфалипопротеидемия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 algn="just">
              <a:buNone/>
            </a:pP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в. Семейная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недостаточность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лецитинхолестерин-ацилтрансферазы</a:t>
            </a:r>
            <a:endParaRPr lang="ru-RU" sz="2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. Синдром рыбьих глаз (недостаточность альфа-формы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лецитинхолестерин-ацилтрансферазы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0" algn="just">
              <a:buNone/>
            </a:pP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. Недостаточность белка-переносчика эфиров холестерина</a:t>
            </a:r>
          </a:p>
        </p:txBody>
      </p:sp>
    </p:spTree>
    <p:extLst>
      <p:ext uri="{BB962C8B-B14F-4D97-AF65-F5344CB8AC3E}">
        <p14:creationId xmlns:p14="http://schemas.microsoft.com/office/powerpoint/2010/main" val="276059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7811" y="396545"/>
            <a:ext cx="7806189" cy="829552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В. Первичные </a:t>
            </a:r>
            <a:r>
              <a:rPr lang="ru-RU" sz="2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дислипопротеидемии</a:t>
            </a:r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с низким риском атеросклероза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923" y="1430215"/>
            <a:ext cx="9750842" cy="2730305"/>
          </a:xfrm>
        </p:spPr>
        <p:txBody>
          <a:bodyPr>
            <a:noAutofit/>
          </a:bodyPr>
          <a:lstStyle/>
          <a:p>
            <a:pPr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Семейная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гиперальфалипопротеидемия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В большинстве случаев этот синдром наследуется аутосомно-доминантно, но встречается и полигенная </a:t>
            </a:r>
            <a:r>
              <a:rPr lang="ru-RU" i="1" dirty="0" err="1">
                <a:latin typeface="Arial" panose="020B0604020202020204" pitchFamily="34" charset="0"/>
                <a:cs typeface="Arial" panose="020B0604020202020204" pitchFamily="34" charset="0"/>
              </a:rPr>
              <a:t>гиперальфалипопротеидемия</a:t>
            </a:r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Семейная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гипобеталипопротеидемия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наследуется аутосомно-рецессивно. </a:t>
            </a:r>
          </a:p>
        </p:txBody>
      </p:sp>
    </p:spTree>
    <p:extLst>
      <p:ext uri="{BB962C8B-B14F-4D97-AF65-F5344CB8AC3E}">
        <p14:creationId xmlns:p14="http://schemas.microsoft.com/office/powerpoint/2010/main" val="387817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2370" y="225525"/>
            <a:ext cx="8714384" cy="806106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Вторичные </a:t>
            </a:r>
            <a:r>
              <a:rPr lang="ru-RU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дислипопротеидемии</a:t>
            </a:r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251" y="1183341"/>
            <a:ext cx="9754290" cy="3944471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Вторичные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дислипопротеидемии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встречаются очень часто. Они могут быть вызваны заболеваниями, сопровождающимися нарушениями обмена веществ (ожирением, сахарным диабетом, алкоголизмом, гипотиреозом, болезнями почек и печени), либо обусловлены образом жизни (неправильным питанием, отсутствием физической нагрузки, курением, стрессами). Все перечисленные факторы изменяют или усиливают клинические проявления первичных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дислипопротеидемий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39846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9060" y="248972"/>
            <a:ext cx="3292118" cy="712320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Диета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5944" y="248972"/>
            <a:ext cx="2571750" cy="1781175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186" y="1185863"/>
            <a:ext cx="7924801" cy="3439925"/>
          </a:xfrm>
        </p:spPr>
        <p:txBody>
          <a:bodyPr>
            <a:noAutofit/>
          </a:bodyPr>
          <a:lstStyle/>
          <a:p>
            <a:pPr marL="0" indent="358775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При употреблении пищи, богатой насыщенными жирными кислотами и холестерином, подавляется синтез рецепторов ЛПНП, что приводит к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накоплению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ЛПНП, ЛПОНП и остаточных компонентов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хиломикронов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Употребление жирной пищи — главная причина высокой распространенности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гиперлипопротеидемии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 развитых странах. В многочисленных эпидемиологических исследованиях установлена достоверная связь между употреблением насыщенных жирных кислот, содержанием холестерина в крови и смертностью от ИБС. Надо отметить, что почти все первичные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дислипопротеидемии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поддаются диетотерапии.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4619" y="2223459"/>
            <a:ext cx="1743075" cy="26193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2569" y="4459962"/>
            <a:ext cx="2143125" cy="21431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4808" y="4819100"/>
            <a:ext cx="2867025" cy="159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08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542" y="80683"/>
            <a:ext cx="10148046" cy="1453662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indent="358775" algn="just"/>
            <a: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Сахарный диабет. 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Преобладающее нарушение обмена липидов при сахарном диабете —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гипертриглицеридемия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обусловленная повышением уровня ЛПОНП и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хиломикронов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Причины накопления ЛПОНП и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хиломикронов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6542" y="1604681"/>
            <a:ext cx="10148046" cy="424030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а. Дефицит инсулина при инсулинозависимом сахарном диабете и у некоторых больных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инсулинонезависимым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сахарным диабетом приводит к снижению скорости распада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хиломикронов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 ЛПОНП, поскольку инсулин необходим для синтеза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липопротеидлипазы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адипоцитах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У больных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инсулинонезависимым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сахарным диабетом с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инсулинорезистентностью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избыток инсулина стимулирует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липогенез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 секрецию ЛПОНП в печени.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У больных инсулинозависимым 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инсулинонезависимым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сахарным диабетом без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гипергликемия усиливает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липогенез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 секрецию ЛПОНП в печени. </a:t>
            </a:r>
          </a:p>
        </p:txBody>
      </p:sp>
    </p:spTree>
    <p:extLst>
      <p:ext uri="{BB962C8B-B14F-4D97-AF65-F5344CB8AC3E}">
        <p14:creationId xmlns:p14="http://schemas.microsoft.com/office/powerpoint/2010/main" val="2704067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52682" y="280004"/>
            <a:ext cx="5964424" cy="750938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Болезни почек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16305" y="1336431"/>
            <a:ext cx="9341224" cy="4580275"/>
          </a:xfrm>
        </p:spPr>
        <p:txBody>
          <a:bodyPr>
            <a:noAutofit/>
          </a:bodyPr>
          <a:lstStyle/>
          <a:p>
            <a:pPr marL="0" indent="358775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нефротическом синдроме повышен уровень холестерина ЛПНП и содержание ЛПОНП из-за усиленного синтеза холестерина в печени. Уровень холестерина ЛПНП обратно пропорционален концентрации альбумина в плазме. Механизм усиления синтеза холестерина в печени при протеинурии неясен. При болезнях почек повышается уровень липопротеида(a). ХПН сопровождается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гипертриглицеридемией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(из-за накопления ЛПОНП, ЛППП и остаточных компонентов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хиломикронов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 и значительным снижением уровня холестерина ЛПВП. При уремии в крови появляется ингибитор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липопротеидлипазы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600" y="5495365"/>
            <a:ext cx="3962400" cy="1362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337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6971" y="319311"/>
            <a:ext cx="8217187" cy="782659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Гипотиреоз</a:t>
            </a:r>
            <a:endParaRPr lang="ru-RU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8071" y="1494348"/>
            <a:ext cx="9654988" cy="114886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Тиреоидные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гормоны необходимы для связывания ЛПНП с их рецепторами. При гипотиреозе повышается уровень холестерина ЛПНП, уровень ЛППП, концентрация липопротеида(a) и снижается активность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липопротеидлипазы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2271519" y="2924564"/>
            <a:ext cx="9651540" cy="114886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Болезни печени. При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холестатических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поражениях печени активируется синтез липопротеида X. В результате значительно повышается уровень общего 457 холестерина. Нарушение этерификации холестерина приводит к повышению уровня свободного холестерина и фосфолипидов.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271519" y="4354780"/>
            <a:ext cx="9651540" cy="114886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Болезни печени. При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холестатических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поражениях печени активируется синтез липопротеида X. В результате значительно повышается уровень общего 457 холестерина. Нарушение этерификации холестерина приводит к повышению уровня свободного холестерина и фосфолипидов.</a:t>
            </a:r>
          </a:p>
        </p:txBody>
      </p:sp>
    </p:spTree>
    <p:extLst>
      <p:ext uri="{BB962C8B-B14F-4D97-AF65-F5344CB8AC3E}">
        <p14:creationId xmlns:p14="http://schemas.microsoft.com/office/powerpoint/2010/main" val="207269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3576" y="366202"/>
            <a:ext cx="9322051" cy="806105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Лечение </a:t>
            </a:r>
            <a:r>
              <a:rPr lang="ru-RU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дислипопротеидемий</a:t>
            </a:r>
            <a:endParaRPr lang="ru-RU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03928" y="1359876"/>
            <a:ext cx="9411699" cy="443132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Принципы </a:t>
            </a:r>
            <a:r>
              <a:rPr lang="ru-RU" sz="3200" i="1" dirty="0">
                <a:latin typeface="Arial" panose="020B0604020202020204" pitchFamily="34" charset="0"/>
                <a:cs typeface="Arial" panose="020B0604020202020204" pitchFamily="34" charset="0"/>
              </a:rPr>
              <a:t>и цели лечения.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Проспективные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исследования показывают, что риск атеросклероза и тяжесть ИБС уменьшаются при снижении концентрации липидов с помощью диеты или диеты в сочетании с медикаментозным лечением. Вот перечень некоторых из этих исследований. </a:t>
            </a:r>
          </a:p>
        </p:txBody>
      </p:sp>
    </p:spTree>
    <p:extLst>
      <p:ext uri="{BB962C8B-B14F-4D97-AF65-F5344CB8AC3E}">
        <p14:creationId xmlns:p14="http://schemas.microsoft.com/office/powerpoint/2010/main" val="248082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01669" y="2075332"/>
            <a:ext cx="7180729" cy="2577352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1. Контролируемые испытания эффективности медикаментозной первичной профилактики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ИБС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Проспективные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ангиографические исследования эффективности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гиполипидемической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терапии у больных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ИБС</a:t>
            </a: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Диетотерапия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557" y="339632"/>
            <a:ext cx="3934793" cy="138504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2536" y="339632"/>
            <a:ext cx="3338997" cy="139124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7372" y="1724679"/>
            <a:ext cx="1976998" cy="2820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87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4894" y="225526"/>
            <a:ext cx="8211671" cy="806105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Диетотерапия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12894" y="1242646"/>
            <a:ext cx="9550860" cy="424375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Диета, регулярные физические нагрузки, избегание стрессов и перенапряжения, прекращение курения — основа лечения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дислипопротеидемий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. Поэтому прежде, чем назначить медикаментозное лечение, врач рекомендует больному изменить рацион и режим питания и образ жизни. Больной должен строго выполнять эти рекомендации в течение 3—6 мес. С помощью физических нагрузок и уменьшения веса можно добиться снижения уровня триглицеридов и повышения уровня холестерина ЛПВП. Для снижения уровня холестерина ЛПНП назначают рекомендованную Американской кардиологической ассоциацией диету с пониженным общим содержанием триглицеридов и пониженным содержанием насыщенных жирных кислот </a:t>
            </a:r>
          </a:p>
        </p:txBody>
      </p:sp>
    </p:spTree>
    <p:extLst>
      <p:ext uri="{BB962C8B-B14F-4D97-AF65-F5344CB8AC3E}">
        <p14:creationId xmlns:p14="http://schemas.microsoft.com/office/powerpoint/2010/main" val="344124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40424" y="286900"/>
            <a:ext cx="8310282" cy="782659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Медикаментозное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9788" y="1312985"/>
            <a:ext cx="9336396" cy="413755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 рекомендации Национальной Программы по выявлению, классификации и лечению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гиперхолестеринемии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у взрослых медикаментозное лечение начинают, если на фоне диетотерапии уровень холестерина ЛПНП остается повышенным в течение 6 мес. Медикаментозное лечение особенно показано больным ИБС и лицам с двумя и более факторами риска ИБС. Начальная цель лечения — снижение уровня холестерина ЛПНП до 130 мг%. Однако по данным ангиографии регрессия атеросклеротических бляшек у больных ИБС отмечается только при снижении уровня холестерина ЛПНП до 100 мг%. Этот показатель считают идеальным. </a:t>
            </a:r>
          </a:p>
        </p:txBody>
      </p:sp>
    </p:spTree>
    <p:extLst>
      <p:ext uri="{BB962C8B-B14F-4D97-AF65-F5344CB8AC3E}">
        <p14:creationId xmlns:p14="http://schemas.microsoft.com/office/powerpoint/2010/main" val="20417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9082" y="202079"/>
            <a:ext cx="9368118" cy="1603275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Для лечения </a:t>
            </a:r>
            <a:r>
              <a:rPr lang="ru-RU" sz="2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дислипопротеидемий</a:t>
            </a:r>
            <a:r>
              <a:rPr lang="ru-RU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применяют 5 групп препаратов. Обязательное условие эффективности лечения — точный подбор доз.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26177" y="2112830"/>
            <a:ext cx="7753927" cy="370449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2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320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Секвестранты</a:t>
            </a:r>
            <a:r>
              <a:rPr lang="ru-RU" sz="32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желчных </a:t>
            </a:r>
            <a:r>
              <a:rPr lang="ru-RU" sz="32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кислот</a:t>
            </a:r>
          </a:p>
          <a:p>
            <a:pPr marL="0" indent="0" algn="just">
              <a:buNone/>
            </a:pPr>
            <a:r>
              <a:rPr lang="ru-RU" sz="32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Никотиновая </a:t>
            </a:r>
            <a:r>
              <a:rPr lang="ru-RU" sz="32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кислота</a:t>
            </a:r>
          </a:p>
          <a:p>
            <a:pPr marL="0" indent="0" algn="just">
              <a:buNone/>
            </a:pPr>
            <a:r>
              <a:rPr lang="ru-RU" sz="32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3.Ингибиторы ГМГ-</a:t>
            </a:r>
            <a:r>
              <a:rPr lang="ru-RU" sz="32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КоА</a:t>
            </a:r>
            <a:r>
              <a:rPr lang="ru-RU" sz="32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2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редуктазы</a:t>
            </a:r>
            <a:endParaRPr lang="ru-RU" sz="3200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32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Производные </a:t>
            </a:r>
            <a:r>
              <a:rPr lang="ru-RU" sz="320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фиброевой</a:t>
            </a:r>
            <a:r>
              <a:rPr lang="ru-RU" sz="32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кислоты</a:t>
            </a:r>
          </a:p>
          <a:p>
            <a:pPr marL="0" indent="0" algn="just">
              <a:buNone/>
            </a:pPr>
            <a:r>
              <a:rPr lang="ru-RU" sz="32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ru-RU" sz="32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Пробукол</a:t>
            </a:r>
            <a:endParaRPr lang="ru-RU" sz="3200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32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Комбинированная терапия</a:t>
            </a:r>
          </a:p>
        </p:txBody>
      </p:sp>
    </p:spTree>
    <p:extLst>
      <p:ext uri="{BB962C8B-B14F-4D97-AF65-F5344CB8AC3E}">
        <p14:creationId xmlns:p14="http://schemas.microsoft.com/office/powerpoint/2010/main" val="226009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0447" y="248970"/>
            <a:ext cx="8444754" cy="997123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Наследственные нарушения обмена веществ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0824" y="1594338"/>
            <a:ext cx="9173788" cy="365898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Наследственные нарушения обмена веществ обусловлены мутациями — изменениями последовательности нуклеотидов ДНК. Мутации приводят к синтезу дефектных белков (в том числе — структурных белков, ферментов, гормонов, факторов роста, белков-рецепторов). В частности, если мутация затрагивает ген, кодирующий фермент, то последний частично или полностью утрачивает каталитическую активность. Подавляющее большинство наследственных нарушений метаболизма обусловлено генетическими дефектами ферментов, участвующих в обмене аминокислот, углеводов и липидов. Патогенез и клинические проявления определяются отсутствием промежуточных или конечных нормальных метаболитов и накоплением токсических метаболитов.</a:t>
            </a:r>
          </a:p>
        </p:txBody>
      </p:sp>
    </p:spTree>
    <p:extLst>
      <p:ext uri="{BB962C8B-B14F-4D97-AF65-F5344CB8AC3E}">
        <p14:creationId xmlns:p14="http://schemas.microsoft.com/office/powerpoint/2010/main" val="3406211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7669" y="225526"/>
            <a:ext cx="8314557" cy="735767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Диагностика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0823" y="1172308"/>
            <a:ext cx="9408251" cy="522849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Некоторые болезни (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фенилкетонурию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галактоземию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болезнь кленового сиропа и другие) выявляют при массовом обследовании новорожденных. Менее распространенные заболевания диагностируют у новорожденных или детей старшего возраста из групп высокого риска. Заподозрить наследственное нарушение метаболизма следует при наличии одного и, в особенности, нескольких анамнестических, клинических и биохимических признаков, перечисленных в табл. 36.2. Надо помнить, что разные наследственные болезни могут проявляться сходными биохимическими нарушениями. Кроме того, многие клинические проявления 463 наследственных нарушений метаболизма у новорожденных сходны с клиническими проявлениями других заболеваний. При остром проявлении нарушений метаболизма у новорожденных или у детей старшего возраста, а также при рецидивирующем течении болезни безотлагательно начинают лечение и стараются как можно быстрее установить метаболический дефект, лежащий в основе заболевания.</a:t>
            </a:r>
          </a:p>
        </p:txBody>
      </p:sp>
    </p:spTree>
    <p:extLst>
      <p:ext uri="{BB962C8B-B14F-4D97-AF65-F5344CB8AC3E}">
        <p14:creationId xmlns:p14="http://schemas.microsoft.com/office/powerpoint/2010/main" val="839077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18597" y="292416"/>
            <a:ext cx="7515318" cy="712321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Лабораторная 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21859" y="1412975"/>
            <a:ext cx="9508794" cy="4058976"/>
          </a:xfrm>
        </p:spPr>
        <p:txBody>
          <a:bodyPr>
            <a:noAutofit/>
          </a:bodyPr>
          <a:lstStyle/>
          <a:p>
            <a:pPr marL="0" indent="358775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Наследственные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нарушения метаболизма малых молекул и энергетического обмена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358775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Самое распространенное специальное исследование — это количественный и качественный анализ аминокислот в моче. Его проводят при умеренном риске наследственных нарушений метаболизма. При остром начале заболевания на первом этапе обследования рекомендуется провести количественный анализ аминокислот в плазме. При остром, хроническом или рецидивирующем метаболическом ацидозе требуется определение органических кислот в моче. Обычно для исследования достаточно одной капли крови или мочи. </a:t>
            </a:r>
          </a:p>
        </p:txBody>
      </p:sp>
    </p:spTree>
    <p:extLst>
      <p:ext uri="{BB962C8B-B14F-4D97-AF65-F5344CB8AC3E}">
        <p14:creationId xmlns:p14="http://schemas.microsoft.com/office/powerpoint/2010/main" val="3737324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23882" y="257908"/>
            <a:ext cx="8680730" cy="679938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Лизосомные</a:t>
            </a:r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болезни накопления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21859" y="1111623"/>
            <a:ext cx="9529482" cy="482301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 наличию частично гидролизованных внутриклеточных компонентов в моче можно судить о дефектах некоторых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лизосомных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ферментов. Накопление аномальных метаболитов в клетках доказывают с помощью биопсии. Исследование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биоптатов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конъюнктивы дает больше информации, чем исследование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биоптатов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кожи, поскольку клеточный состав конъюнктивы более разнообразен. Исследование наличия и активности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лизосомных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ферментов в плазме не всегда надежно, поскольку методы определения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лизосомных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ферментов не стандартизованы. Тем не менее таким путем диагностируют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муколипидоз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типа II (болезнь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Леруа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 и те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лизосомные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ферментопатии, на определении которых специализируется данная лаборатория.</a:t>
            </a:r>
          </a:p>
        </p:txBody>
      </p:sp>
    </p:spTree>
    <p:extLst>
      <p:ext uri="{BB962C8B-B14F-4D97-AF65-F5344CB8AC3E}">
        <p14:creationId xmlns:p14="http://schemas.microsoft.com/office/powerpoint/2010/main" val="133686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1859" y="342756"/>
            <a:ext cx="9354326" cy="930231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Неврологическое и офтальмологическое обследование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21858" y="1641231"/>
            <a:ext cx="9182753" cy="394378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многих случаях играет решающую роль в диагностике наследственных нарушений обмена веществ. Специальные методы: анализ слуховых, зрительных и соматосенсорных вызванных потенциалов; определение скорости распространения возбуждения; ЭМГ. Часто применяются КТ и МРТ головы или ЭЭГ, но, по нашему мнению, эти исследования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малоинформативны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77727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31754" y="202080"/>
            <a:ext cx="8835198" cy="829551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Определение активности ферментов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21859" y="1477108"/>
            <a:ext cx="9654988" cy="437684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Если известно, что нарушение метаболизма обусловлено дефектом только одного фермента, то выявление пониженной или отсутствующей активности этого фермента на фоне накопления его субстрата позволяет избежать долгих поисков и размышлений и сразу установить диагноз. К сожалению, в большей части случаев накопление одного и того же субстрата может быть обусловлено дефектом одного из нескольких ферментов, участвующих в последовательных превращениях субстрата.</a:t>
            </a:r>
          </a:p>
        </p:txBody>
      </p:sp>
    </p:spTree>
    <p:extLst>
      <p:ext uri="{BB962C8B-B14F-4D97-AF65-F5344CB8AC3E}">
        <p14:creationId xmlns:p14="http://schemas.microsoft.com/office/powerpoint/2010/main" val="2926416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54770" y="0"/>
            <a:ext cx="7737230" cy="685799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Молекулярно-биологические исследования. За последние десятилетия выяснены генетические дефекты, лежащие в основе многих наследственных нарушений обмена веществ. Получены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олигонуклеотидные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зонды, позволяющие точно и быстро установить генетический дефект. Метод ПЦР дает возможность использовать следовые количества ДНК больного. Анализ ДНК незаменим, если определение активности фермента затруднено или невозможно, особенно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пренатальной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диагностике, когда нельзя измерить накопление субстрата.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962" y="152400"/>
            <a:ext cx="2133600" cy="16764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54870" y="5910217"/>
            <a:ext cx="1265337" cy="9477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1170" y="1828800"/>
            <a:ext cx="21336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201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0352" y="395007"/>
            <a:ext cx="6912199" cy="712321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66683" y="1308847"/>
            <a:ext cx="9462590" cy="492369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Нарушения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метаболизма малых молекул и энергетического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обмена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диета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 исключением определенных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веществ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c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амый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распространенный способ лечения. Он был впервые использован для лечения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галактоземии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фенилкетонурии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При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галактоземии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назначают диету со сниженным содержанием галактозы, а при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фенилкетонурии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 большинстве других нарушений используют полусинтетические смеси. В США такие смеси выпускают лаборатории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Mead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Johnson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Эвансвилл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Индиана) 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Ross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Колумбус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Огайо). Неправильное использование смесей может вызвать нарушение питания, поэтому лечение лучше проводить под наблюдением врача. Диету подбирают строго индивидуально.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1817" y="5887931"/>
            <a:ext cx="3820183" cy="970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68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9788" y="455133"/>
            <a:ext cx="7380847" cy="534851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Метод восполнения продукта применяют для лечения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гликогенозов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(введение глюкозы) и недостаточности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пируватдегидрогеназы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(создание запаса липидов). При некоторых ферментопатиях, например при недостаточности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пируватдегидрогеназы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пируваткарбоксилазы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требуется очень точный расчет количества восполняемого продукта. В противном случае лечение будет неэффективным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0635" y="634427"/>
            <a:ext cx="2415956" cy="3094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434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12894" y="228256"/>
            <a:ext cx="9690847" cy="504299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Метод регуляции уровня субстрата или его предшественника заключается в применении лекарственных средств, направляющих обмен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неметаболизируемых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субстратов или их предшественников по обходному пути, что уменьшает нагрузку на дефектную ферментную систему. Например, для лечения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гипераммониемии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используют бензойную кислоту и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фенилацетат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натрия. Бензойная кислота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экскретируется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в виде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бензоилглицина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гиппурата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), а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фенилацетат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— в виде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фенилацетилглутамина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. При введении 1 моля бензойной кислоты из организма выводится 1 моль азота, а при введении 1 моля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фенилацетата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натрия — 2 моля азота. Синтез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гиппурата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фенилацетилглутамина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«отвлекает на себя» аммиак, который иначе включился бы в цикл мочевины. </a:t>
            </a:r>
          </a:p>
        </p:txBody>
      </p:sp>
    </p:spTree>
    <p:extLst>
      <p:ext uri="{BB962C8B-B14F-4D97-AF65-F5344CB8AC3E}">
        <p14:creationId xmlns:p14="http://schemas.microsoft.com/office/powerpoint/2010/main" val="116185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1859" y="193058"/>
            <a:ext cx="9612233" cy="2048752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just"/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Витаминные </a:t>
            </a: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добавки эффективны 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лишь при сохраненной чувствительности дефектной ферментной системы к витаминам. Назначают только тот витамин (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кофактор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который в норме участвует в нарушенной биохимической реакции. Такой подход возможен в двух </a:t>
            </a: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случаях заместительная 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терапия наследственных </a:t>
            </a: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ферментопатий</a:t>
            </a:r>
            <a:endPara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21859" y="2341857"/>
            <a:ext cx="9612233" cy="3547955"/>
          </a:xfr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а. Ферментные препараты применяют для лечения недостаточности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аденозиндезаминазы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(тяжелого комбинированного иммунодефицита) и недостаточности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глюкозилцерамидазы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(болезни Гоше). Таким образом можно лечить и другие заболевания, обусловленные дефектом одного известного фермента. Надо отметить, что стоимость такого лечения очень высока. </a:t>
            </a:r>
          </a:p>
          <a:p>
            <a:pPr algn="just">
              <a:spcBef>
                <a:spcPct val="0"/>
              </a:spcBef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б. Трансплантацию костного мозга и почек используют при некоторых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лизосомных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болезнях накопления. Трансплантацию печени применяют при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тирозинемии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типа I, болезни Вильсона и нарушениях цикла мочевины.</a:t>
            </a:r>
          </a:p>
        </p:txBody>
      </p:sp>
    </p:spTree>
    <p:extLst>
      <p:ext uri="{BB962C8B-B14F-4D97-AF65-F5344CB8AC3E}">
        <p14:creationId xmlns:p14="http://schemas.microsoft.com/office/powerpoint/2010/main" val="295405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0824" y="44825"/>
            <a:ext cx="7419633" cy="592567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Генотерапия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. Этот метод лечения основан на введении нормального гена в клетки больного. В настоящее время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генотерапию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применяют для лечения недостаточности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аденозиндезаминазы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и недостаточности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глюкозилцерамидазы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3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Разработаны 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экспериментальные модели и методы выявления многих наследственных ферментопатий: недостаточности </a:t>
            </a:r>
            <a:r>
              <a:rPr lang="ru-RU" sz="23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гипоксантинфосфорибозил-трансферазы</a:t>
            </a:r>
            <a:r>
              <a:rPr lang="ru-RU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(синдром Леша—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Найхана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фенилаланингидроксилазы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фенилкетонурия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орнитинкарбамоилтрансферазы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, некоторых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лизосомных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болезней накопления. По-видимому, в ближайшее время будут разработаны новые методы лечения этих болезней.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0458" y="1"/>
            <a:ext cx="2441542" cy="18288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8305" y="1828801"/>
            <a:ext cx="2433695" cy="1613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966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0799" y="182770"/>
            <a:ext cx="9164824" cy="759213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 острых нарушений обмена веществ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9788" y="1080591"/>
            <a:ext cx="9852212" cy="112541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Принципы лечения больных всех возрастных групп одинаковы, но конкретные рекомендации зависят от возраста и состояния больного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2339788" y="2254967"/>
            <a:ext cx="9852212" cy="451338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 В 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большинстве случаев необходимо исключить белок из рациона. Чтобы свести к минимуму потери эндогенного белка и затормозить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глюконеогенез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назначают парентеральное или зондовое питание. Больной должен получать достаточное количество калорий в виде углеводов и жиров. Если возникает гипергликемия, назначают инсулин. </a:t>
            </a:r>
            <a:endParaRPr lang="ru-RU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При метаболическом ацидозе определяют уровень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лактата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плазме, поскольку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лактацидоз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может усиливаться при избыточном введении глюкозы. В таких случаях глюкозу назначают в количестве, обеспечивающем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нормогликемию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 увеличивают содержание жира в рационе. </a:t>
            </a:r>
            <a:endParaRPr lang="ru-RU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Бикарбонат вводят в дозах, достаточных для поддержания его концентрации в плазме на уровне 10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мэкв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или выше. При угрозе смерти мозга или его необратимого повреждения проводят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перитонеальный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диализ или обменное переливание крови.</a:t>
            </a:r>
          </a:p>
        </p:txBody>
      </p:sp>
    </p:spTree>
    <p:extLst>
      <p:ext uri="{BB962C8B-B14F-4D97-AF65-F5344CB8AC3E}">
        <p14:creationId xmlns:p14="http://schemas.microsoft.com/office/powerpoint/2010/main" val="286687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0824" y="304800"/>
            <a:ext cx="9650161" cy="4473388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Безбелковое питание, которое назначают при острых нарушениях метаболизма, опасно тем, что распад эндогенного белка приводит к накоплению тех аминокислот, катаболизм которых нарушен. После установления диагноза для коррекции уровней аминокислот в плазме применяют аминокислотные смеси, составленные с учетом уже известного нарушения. Эти смеси вводят в/в или через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назогастральный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зонд.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При болезни кленового сиропа применяют смесь аминокислот с разветвленным радикалом (лейцина, изолейцина 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валина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). Эти аминокислоты получают из натуральных продуктов. Периодически определяют концентрацию аминокислот в плазме и корректируют содержание лейцина, изолейцина 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валина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 питательной смеси. У грудных детей потребление аминокислот в пересчете на азот должно быть не менее 1,5 г/кг/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а в старшем возрасте — 1 г/кг/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Напомним, что 1 г азота содержится в 6,25 г белка.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7670" y="4942877"/>
            <a:ext cx="1873624" cy="9368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1294" y="4931403"/>
            <a:ext cx="1470211" cy="94828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5647" y="4942877"/>
            <a:ext cx="788892" cy="940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38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0776" y="526849"/>
            <a:ext cx="9278471" cy="5348514"/>
          </a:xfrm>
        </p:spPr>
        <p:txBody>
          <a:bodyPr>
            <a:noAutofit/>
          </a:bodyPr>
          <a:lstStyle/>
          <a:p>
            <a:pPr marL="0" indent="358775" algn="just">
              <a:buNone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При нарушениях цикла мочевины используют смеси незаменимых аминокислот. Их назначают в небольших количествах, чтобы не допустить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гипераммониемии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Смеси незаменимых аминокислот для в/в введения не выпускаются, поэтому их назначают внутрь. Нужное количество аминокислот можно растворить в очень небольшом объеме. </a:t>
            </a: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buNone/>
            </a:pP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Гипераммониемия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не связанная с первичным нарушением метаболизма аминокислот, требует особого подхода. При уровне аммиака 500 мкг%, угрожающем поражением ЦНС, проводят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перитонеальный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диализ. Постоянно контролируют ВЧД. У новорожденных применяют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неинвазивные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методы мониторинга или наблюдают за родничком. У детей старшего возраста иногда требуется измерение ВЧД с помощью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субдуральной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или субарахноидальной канюли-болта.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95" y="2784119"/>
            <a:ext cx="2406540" cy="2307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365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0824" y="125506"/>
            <a:ext cx="9861176" cy="1999129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Лечение: осмотические средства (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маннитол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); снижение объема внеклеточной жидкости (диализ);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барбитуратная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кома (эффективность не доказана); ИВЛ в режиме гипервентиляции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351" y="3641232"/>
            <a:ext cx="2409471" cy="321676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4751" y="2217730"/>
            <a:ext cx="3602649" cy="24192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3423" y="2990075"/>
            <a:ext cx="3186165" cy="2787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881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21858" y="161365"/>
            <a:ext cx="9699813" cy="542161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ДЛИТЕЛЬНОЕ ЛЕЧЕНИЕ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Общие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правила такие же, как при лечении острых нарушений метаболизма. Ограничивают прием субстратов и вводят продукты нарушенных биохимических реакций; ограничивают прием белка или других метаболитов; поддерживают максимальную активность фермента; стараются избежать усиления катаболизма. Лечение назначает и контролирует специалист по наследственным нарушениям обмена веществ.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Гиперфенилаланинемии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Гиперфенилаланинемии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— очень хорошо изученная группа заболеваний. Все они обусловлены нарушениями обмена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фенилаланина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На примере этих болезней удобнее всего объяснять принципы диагностики и лечения наследственных нарушений обмена веществ.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31976"/>
            <a:ext cx="2728064" cy="202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47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83223" y="0"/>
            <a:ext cx="9699812" cy="603393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большинства больных с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гиперфенилаланинемией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имеется частичная или полная недостаточность апофермента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фенилаланингидроксилазы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 Примерно у 1% больных нарушен синтез или восстановление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дигидробиоптерина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кофактора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фенилаланингидроксилазы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 Восстановленная форма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кофактора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тетрагидробиоптерин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участвует также в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гидроксилировании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тирозина и триптофана с образованием L-ДОФА и серотонина. Недостаточность фермента приводит к дефициту этих медиаторов, который проявляется другим заболеванием, труднее поддающимся лечению. Поэтому у всех больных с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гиперфенилаланинемией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необходимо определять не только активность фермента, но и уровень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кофактора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11923"/>
            <a:ext cx="1770530" cy="1770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07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0824" y="179294"/>
            <a:ext cx="9663952" cy="554018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Полная недостаточность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фенилаланингидроксилазы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 обычно сопровождается значительным повышением концентрации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фенилаланина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 в плазме (&gt; 1200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/л) и требует пожизненного ограничения приема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фенилаланина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 с пищей, чтобы его уровень не превышал 600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/л. Это классическая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фенилкетонурия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. При частичной недостаточности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фенилаланингидроксилазы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 накапливается меньше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фенилаланина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. Цель лечения: снизить уровень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фенилаланина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 до 600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/л (по возможности еще ниже).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46612"/>
            <a:ext cx="2315883" cy="1736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9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94314" y="229663"/>
            <a:ext cx="8911687" cy="735767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21858" y="1600201"/>
            <a:ext cx="9260541" cy="4525963"/>
          </a:xfrm>
        </p:spPr>
        <p:txBody>
          <a:bodyPr/>
          <a:lstStyle/>
          <a:p>
            <a:pPr marL="0" indent="358775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Ограничивают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прием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фенилаланина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 пищей; назначают вегетарианскую диету с добавлением белковых или аминокислотных смесей, не содержащих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фенилаланин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либо содержащих его в небольших количествах. Белковые или аминокислотные смеси должны включать достаточно незаменимых аминокислот.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6289" y="4392706"/>
            <a:ext cx="2589712" cy="142865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588" y="3285564"/>
            <a:ext cx="1591236" cy="1591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330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12141" y="470649"/>
            <a:ext cx="9538446" cy="4525963"/>
          </a:xfrm>
          <a:scene3d>
            <a:camera prst="perspectiveRight"/>
            <a:lightRig rig="threePt" dir="t"/>
          </a:scene3d>
        </p:spPr>
        <p:txBody>
          <a:bodyPr>
            <a:normAutofit/>
          </a:bodyPr>
          <a:lstStyle/>
          <a:p>
            <a:pPr marL="0" indent="358775" algn="just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Ранее было принято прекращать диетотерапию начиная с 6 лет (поскольку головной мозг наиболее чувствителен к токсическому действию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фенилаланина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именно до этого возраста). В последнее время установлено, что головной мозг страдает от избытка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фенилаланина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протяжении всей жизни, поэтому диету не отменяют. Правильное лечение позволяет предупредить умственную отсталость и сохранить работоспособность. Прогнозировать отдаленные последствия заболевания (через 20—30 лет) трудно.</a:t>
            </a:r>
          </a:p>
        </p:txBody>
      </p:sp>
    </p:spTree>
    <p:extLst>
      <p:ext uri="{BB962C8B-B14F-4D97-AF65-F5344CB8AC3E}">
        <p14:creationId xmlns:p14="http://schemas.microsoft.com/office/powerpoint/2010/main" val="101295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9787" y="381001"/>
            <a:ext cx="9744635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Разработка и широкое внедрение методов лечения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фенилкетонурии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привели к тому, что многие больные женщины достигли детородного возраста. У детей таких женщин нередко наблюдаются микроцефалия и врожденные пороки сердца; повышен риск умственной отсталости. Поскольку дети женщин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фенилкетонурией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являются носителями только одного рецессивного мутантного гена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фенилаланингидроксилазы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нарушения развития у них объясняются повышенным уровнем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фенилаланина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крови беременной (материнская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фенилкетонурия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). Уровень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фенилаланина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безопасный для беременной и не препятствующий нормальному постнатальному развитию, может быть опасным для плода. Поэтому концентрация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фенилаланина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плазме беременной не должна превышать 350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/л. Беременным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фенилкетонурией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назначают диету с ограничением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фенилаланина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0957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73751" y="983153"/>
            <a:ext cx="9518249" cy="4661679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buFont typeface="+mj-lt"/>
              <a:buAutoNum type="arabicPeriod"/>
            </a:pPr>
            <a:r>
              <a:rPr 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Fernandes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J,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Saudubray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J-M, Tada K (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eds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), Inborn Metabolic Diseases: Diagnosis and Treatment. Heidelberg: Springer, 1990. 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+mj-lt"/>
              <a:buAutoNum type="arabicPeriod"/>
            </a:pPr>
            <a:r>
              <a:rPr 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McKusick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VA. Mendelian Inheritance in Man (10th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ed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). Baltimore: Johns Hopkins Press, 1992. 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+mj-lt"/>
              <a:buAutoNum type="arabicPeriod"/>
            </a:pPr>
            <a:r>
              <a:rPr 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Scriver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CR, et al (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eds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). The Metabolic Basis of Inherited Disease (6th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ed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). New York: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McGrawHill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, 1989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+mj-lt"/>
              <a:buAutoNum type="arabicPeriod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Brown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G, et al. Regression of coronary artery disease as a result of intensive lipid lowering therapy in men with high levels of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apolipoprotein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B. N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Engl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J Med 323:1289, 1990. 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+mj-lt"/>
              <a:buAutoNum type="arabicPeriod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Ginsberg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HN. Lipoprotein physiology in non-diabetic and diabetic states: Relationship to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atherogenesis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 Diabetes Care 14:839, 1991. 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+mj-lt"/>
              <a:buAutoNum type="arabicPeriod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Grundy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SM. HMG-Co-A Reductase inhibitors for treatment of hypercholesterolemia. N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Engl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J Med 319:24, 1988. 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+mj-lt"/>
              <a:buAutoNum type="arabicPeriod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Grundy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SM, Vega GL. Two different views of the relationship of hypertriglyceridemia to coronary heart disease: Implications of treatment. Arch Intern Med 152:28, 1992. 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+mj-lt"/>
              <a:buAutoNum type="arabicPeriod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Havel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RJ. Lowering cholesterol 1988: Rationale mechanisms and means. J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Clin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Invest 81:1653, 1988. 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+mj-lt"/>
              <a:buAutoNum type="arabicPeriod"/>
            </a:pPr>
            <a:r>
              <a:rPr 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Henkin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Y, et al. Secondary hyperlipidemia: Inadvertent effects of drugs in clinical practice. JAMA 267:961,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1992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673789" y="194442"/>
            <a:ext cx="4320988" cy="639276"/>
          </a:xfrm>
          <a:prstGeom prst="rect">
            <a:avLst/>
          </a:prstGeom>
          <a:gradFill rotWithShape="1">
            <a:gsLst>
              <a:gs pos="0">
                <a:srgbClr val="C2C923">
                  <a:lumMod val="110000"/>
                  <a:satMod val="105000"/>
                  <a:tint val="67000"/>
                </a:srgbClr>
              </a:gs>
              <a:gs pos="50000">
                <a:srgbClr val="C2C923">
                  <a:lumMod val="105000"/>
                  <a:satMod val="103000"/>
                  <a:tint val="73000"/>
                </a:srgbClr>
              </a:gs>
              <a:gs pos="100000">
                <a:srgbClr val="C2C923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C2C923"/>
            </a:solidFill>
            <a:prstDash val="solid"/>
            <a:miter lim="800000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2800" b="1">
                <a:ln w="0"/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>
                <a:ln w="0"/>
                <a:solidFill>
                  <a:srgbClr val="282F3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Литература: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31388" y="5651693"/>
            <a:ext cx="860612" cy="120630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4015" y="5658552"/>
            <a:ext cx="937373" cy="11925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7161" y="5658552"/>
            <a:ext cx="3526854" cy="1199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97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37885" y="4192525"/>
            <a:ext cx="6515413" cy="835454"/>
          </a:xfrm>
        </p:spPr>
        <p:txBody>
          <a:bodyPr>
            <a:noAutofit/>
          </a:bodyPr>
          <a:lstStyle/>
          <a:p>
            <a:r>
              <a:rPr lang="ru-RU" sz="4400" dirty="0" smtClean="0">
                <a:solidFill>
                  <a:schemeClr val="bg1"/>
                </a:solidFill>
              </a:rPr>
              <a:t>СПАСИБО ЗА ВНИМАНИЕ!</a:t>
            </a:r>
            <a:endParaRPr lang="en-US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51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1190</TotalTime>
  <Words>4694</Words>
  <Application>Microsoft Office PowerPoint</Application>
  <PresentationFormat>Широкоэкранный</PresentationFormat>
  <Paragraphs>173</Paragraphs>
  <Slides>60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60</vt:i4>
      </vt:variant>
    </vt:vector>
  </HeadingPairs>
  <TitlesOfParts>
    <vt:vector size="66" baseType="lpstr">
      <vt:lpstr>Arial</vt:lpstr>
      <vt:lpstr>Calibri</vt:lpstr>
      <vt:lpstr>Times New Roman</vt:lpstr>
      <vt:lpstr>Wingdings</vt:lpstr>
      <vt:lpstr>Wingdings 3</vt:lpstr>
      <vt:lpstr>Office Theme</vt:lpstr>
      <vt:lpstr>Презентация PowerPoint</vt:lpstr>
      <vt:lpstr>Презентация PowerPoint</vt:lpstr>
      <vt:lpstr>Гипогликемия у взрослых </vt:lpstr>
      <vt:lpstr>Принципы обследования </vt:lpstr>
      <vt:lpstr>Реакция эндокринной системы на гипогликемию</vt:lpstr>
      <vt:lpstr>Презентация PowerPoint</vt:lpstr>
      <vt:lpstr>Клинические проявления гипогликемии</vt:lpstr>
      <vt:lpstr>Неврологические симптомы</vt:lpstr>
      <vt:lpstr>Презентация PowerPoint</vt:lpstr>
      <vt:lpstr>Инсулинома</vt:lpstr>
      <vt:lpstr>Презентация PowerPoint</vt:lpstr>
      <vt:lpstr>Стимуляционные пробы</vt:lpstr>
      <vt:lpstr>Презентация PowerPoint</vt:lpstr>
      <vt:lpstr>Лечение</vt:lpstr>
      <vt:lpstr>ДИСЛИПОПРОТЕИДЕМИЯ</vt:lpstr>
      <vt:lpstr>Лабораторная диагностика дислипопротеидемий</vt:lpstr>
      <vt:lpstr>Гиперхолестеринемия </vt:lpstr>
      <vt:lpstr>Презентация PowerPoint</vt:lpstr>
      <vt:lpstr>Низкий уровень холестерина ЛПВ</vt:lpstr>
      <vt:lpstr>Гипертриглицеридемия</vt:lpstr>
      <vt:lpstr>Возможные механизмы развития атеросклероза при гипертриглицеридемии:</vt:lpstr>
      <vt:lpstr>Лабораторная диагностика гипертриглицеридемии</vt:lpstr>
      <vt:lpstr>Классификация дислипопротеидемий. </vt:lpstr>
      <vt:lpstr>Первичные гиперлипопротеидемии</vt:lpstr>
      <vt:lpstr>Первичные дислипопротеидемии, обусловленные нарушениями обмена ЛПВП</vt:lpstr>
      <vt:lpstr>В. Первичные дислипопротеидемии с низким риском атеросклероза</vt:lpstr>
      <vt:lpstr>Вторичные дислипопротеидемии.</vt:lpstr>
      <vt:lpstr>Диета</vt:lpstr>
      <vt:lpstr>Сахарный диабет. Преобладающее нарушение обмена липидов при сахарном диабете — гипертриглицеридемия, обусловленная повышением уровня ЛПОНП и хиломикронов. Причины накопления ЛПОНП и хиломикронов: </vt:lpstr>
      <vt:lpstr>Болезни почек</vt:lpstr>
      <vt:lpstr>Гипотиреоз</vt:lpstr>
      <vt:lpstr>Лечение дислипопротеидемий</vt:lpstr>
      <vt:lpstr>Презентация PowerPoint</vt:lpstr>
      <vt:lpstr>Диетотерапия</vt:lpstr>
      <vt:lpstr>Медикаментозное лечение</vt:lpstr>
      <vt:lpstr>Для лечения дислипопротеидемий применяют 5 групп препаратов. Обязательное условие эффективности лечения — точный подбор доз. </vt:lpstr>
      <vt:lpstr>Наследственные нарушения обмена веществ</vt:lpstr>
      <vt:lpstr>Диагностика </vt:lpstr>
      <vt:lpstr>Лабораторная диагностика</vt:lpstr>
      <vt:lpstr>Лизосомные болезни накопления</vt:lpstr>
      <vt:lpstr>Неврологическое и офтальмологическое обследование</vt:lpstr>
      <vt:lpstr>Определение активности ферментов</vt:lpstr>
      <vt:lpstr>Презентация PowerPoint</vt:lpstr>
      <vt:lpstr>Лечение</vt:lpstr>
      <vt:lpstr>Презентация PowerPoint</vt:lpstr>
      <vt:lpstr>Презентация PowerPoint</vt:lpstr>
      <vt:lpstr>Витаминные добавки эффективны лишь при сохраненной чувствительности дефектной ферментной системы к витаминам. Назначают только тот витамин (кофактор), который в норме участвует в нарушенной биохимической реакции. Такой подход возможен в двух случаях заместительная терапия наследственных ферментопатий</vt:lpstr>
      <vt:lpstr>Презентация PowerPoint</vt:lpstr>
      <vt:lpstr>Лечение острых нарушений обмена веществ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Лечение.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rg-adguard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№7: Metabolic disorders. Hereditary metabolic disorders.</dc:title>
  <dc:creator>M.Aysacheva</dc:creator>
  <cp:lastModifiedBy>Учетная запись Майкрософт</cp:lastModifiedBy>
  <cp:revision>80</cp:revision>
  <dcterms:created xsi:type="dcterms:W3CDTF">2022-05-20T08:36:07Z</dcterms:created>
  <dcterms:modified xsi:type="dcterms:W3CDTF">2022-06-08T03:28:48Z</dcterms:modified>
</cp:coreProperties>
</file>