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39" r:id="rId2"/>
    <p:sldId id="342" r:id="rId3"/>
    <p:sldId id="343" r:id="rId4"/>
    <p:sldId id="340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308" r:id="rId14"/>
    <p:sldId id="309" r:id="rId15"/>
    <p:sldId id="310" r:id="rId16"/>
    <p:sldId id="312" r:id="rId17"/>
    <p:sldId id="313" r:id="rId18"/>
    <p:sldId id="314" r:id="rId19"/>
    <p:sldId id="315" r:id="rId20"/>
    <p:sldId id="332" r:id="rId21"/>
    <p:sldId id="333" r:id="rId22"/>
    <p:sldId id="334" r:id="rId23"/>
    <p:sldId id="335" r:id="rId24"/>
    <p:sldId id="336" r:id="rId25"/>
    <p:sldId id="321" r:id="rId26"/>
    <p:sldId id="322" r:id="rId27"/>
    <p:sldId id="323" r:id="rId28"/>
    <p:sldId id="324" r:id="rId29"/>
    <p:sldId id="325" r:id="rId30"/>
    <p:sldId id="270" r:id="rId31"/>
    <p:sldId id="271" r:id="rId32"/>
    <p:sldId id="272" r:id="rId33"/>
    <p:sldId id="273" r:id="rId34"/>
    <p:sldId id="274" r:id="rId35"/>
    <p:sldId id="275" r:id="rId36"/>
    <p:sldId id="276" r:id="rId37"/>
    <p:sldId id="277" r:id="rId38"/>
    <p:sldId id="278" r:id="rId39"/>
    <p:sldId id="279" r:id="rId40"/>
    <p:sldId id="280" r:id="rId41"/>
    <p:sldId id="282" r:id="rId42"/>
    <p:sldId id="283" r:id="rId43"/>
    <p:sldId id="284" r:id="rId44"/>
    <p:sldId id="285" r:id="rId45"/>
    <p:sldId id="286" r:id="rId46"/>
    <p:sldId id="287" r:id="rId47"/>
    <p:sldId id="288" r:id="rId48"/>
    <p:sldId id="289" r:id="rId49"/>
    <p:sldId id="290" r:id="rId50"/>
    <p:sldId id="291" r:id="rId51"/>
    <p:sldId id="292" r:id="rId52"/>
    <p:sldId id="293" r:id="rId53"/>
    <p:sldId id="294" r:id="rId54"/>
    <p:sldId id="295" r:id="rId55"/>
    <p:sldId id="296" r:id="rId56"/>
    <p:sldId id="297" r:id="rId57"/>
    <p:sldId id="298" r:id="rId58"/>
    <p:sldId id="299" r:id="rId59"/>
    <p:sldId id="300" r:id="rId60"/>
    <p:sldId id="301" r:id="rId61"/>
    <p:sldId id="302" r:id="rId62"/>
    <p:sldId id="337" r:id="rId63"/>
    <p:sldId id="341" r:id="rId6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0A1B5D5-9B99-4C35-A422-299274C87663}" styleName="Средний стиль 1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8A107856-5554-42FB-B03E-39F5DBC370BA}" styleName="Средний стиль 4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C4B1156A-380E-4F78-BDF5-A606A8083BF9}" styleName="Средний стиль 4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1171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image" Target="../media/image17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775E17A-EA8F-434E-8A24-ACE7726F1F7F}" type="doc">
      <dgm:prSet loTypeId="urn:microsoft.com/office/officeart/2005/8/layout/vList3" loCatId="list" qsTypeId="urn:microsoft.com/office/officeart/2005/8/quickstyle/3d3" qsCatId="3D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2C3A2610-A838-44DF-9AEB-06FB41E08AF9}">
      <dgm:prSet custT="1"/>
      <dgm:spPr/>
      <dgm:t>
        <a:bodyPr/>
        <a:lstStyle/>
        <a:p>
          <a:pPr rtl="0"/>
          <a:r>
            <a:rPr lang="ru-RU" sz="1600" dirty="0" smtClean="0">
              <a:latin typeface="Arial" panose="020B0604020202020204" pitchFamily="34" charset="0"/>
              <a:cs typeface="Arial" panose="020B0604020202020204" pitchFamily="34" charset="0"/>
            </a:rPr>
            <a:t>1) Концентрация глюкозы в плазме всегда превышает ее концентрацию в венозной крови на 10—15%. Зная концентрацию глюкозы в венозной крови, можно рассчитать ее концентрацию в плазме. Для этого надо умножить концентрацию в крови на 1,15. </a:t>
          </a:r>
          <a:endParaRPr lang="ru-RU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E723DA7-67AD-4E98-B61F-E5B14B6EDE6D}" type="parTrans" cxnId="{AD49CBBB-53B1-4E54-965D-A4E35A562DD1}">
      <dgm:prSet/>
      <dgm:spPr/>
      <dgm:t>
        <a:bodyPr/>
        <a:lstStyle/>
        <a:p>
          <a:endParaRPr lang="ru-RU"/>
        </a:p>
      </dgm:t>
    </dgm:pt>
    <dgm:pt modelId="{57FA409D-79AE-48E4-9A05-6BB039BF5CCC}" type="sibTrans" cxnId="{AD49CBBB-53B1-4E54-965D-A4E35A562DD1}">
      <dgm:prSet/>
      <dgm:spPr/>
      <dgm:t>
        <a:bodyPr/>
        <a:lstStyle/>
        <a:p>
          <a:endParaRPr lang="ru-RU"/>
        </a:p>
      </dgm:t>
    </dgm:pt>
    <dgm:pt modelId="{59E785EB-7D57-453B-8F21-FA2BE9A60583}">
      <dgm:prSet custT="1"/>
      <dgm:spPr/>
      <dgm:t>
        <a:bodyPr/>
        <a:lstStyle/>
        <a:p>
          <a:pPr rtl="0"/>
          <a:r>
            <a:rPr lang="ru-RU" sz="2400" dirty="0" smtClean="0">
              <a:latin typeface="Arial" panose="020B0604020202020204" pitchFamily="34" charset="0"/>
              <a:cs typeface="Arial" panose="020B0604020202020204" pitchFamily="34" charset="0"/>
            </a:rPr>
            <a:t>2) Концентрация глюкозы в капиллярной крови натощак 495 примерно равна концентрации глюкозы в венозной крови. </a:t>
          </a:r>
          <a:endParaRPr lang="ru-RU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A7841F-9023-4E5E-ABBE-BD0A0111E619}" type="parTrans" cxnId="{F1875F8B-BA25-4A65-B326-7098B7540AE7}">
      <dgm:prSet/>
      <dgm:spPr/>
      <dgm:t>
        <a:bodyPr/>
        <a:lstStyle/>
        <a:p>
          <a:endParaRPr lang="ru-RU"/>
        </a:p>
      </dgm:t>
    </dgm:pt>
    <dgm:pt modelId="{BAC57B84-68F5-4033-8450-F3E3A053A5E0}" type="sibTrans" cxnId="{F1875F8B-BA25-4A65-B326-7098B7540AE7}">
      <dgm:prSet/>
      <dgm:spPr/>
      <dgm:t>
        <a:bodyPr/>
        <a:lstStyle/>
        <a:p>
          <a:endParaRPr lang="ru-RU"/>
        </a:p>
      </dgm:t>
    </dgm:pt>
    <dgm:pt modelId="{8A618A34-95C2-4870-AD7D-F83D8B9CEBFD}">
      <dgm:prSet custT="1"/>
      <dgm:spPr/>
      <dgm:t>
        <a:bodyPr/>
        <a:lstStyle/>
        <a:p>
          <a:pPr rtl="0"/>
          <a:r>
            <a:rPr lang="ru-RU" sz="2400" dirty="0" smtClean="0">
              <a:latin typeface="Arial" panose="020B0604020202020204" pitchFamily="34" charset="0"/>
              <a:cs typeface="Arial" panose="020B0604020202020204" pitchFamily="34" charset="0"/>
            </a:rPr>
            <a:t>3) Концентрация глюкозы в капиллярной крови после приема пищи превышает ее концентрацию в венозной крови на 1—1,1 </a:t>
          </a:r>
          <a:r>
            <a:rPr lang="ru-RU" sz="2400" dirty="0" err="1" smtClean="0">
              <a:latin typeface="Arial" panose="020B0604020202020204" pitchFamily="34" charset="0"/>
              <a:cs typeface="Arial" panose="020B0604020202020204" pitchFamily="34" charset="0"/>
            </a:rPr>
            <a:t>ммоль</a:t>
          </a:r>
          <a:r>
            <a:rPr lang="ru-RU" sz="2400" dirty="0" smtClean="0">
              <a:latin typeface="Arial" panose="020B0604020202020204" pitchFamily="34" charset="0"/>
              <a:cs typeface="Arial" panose="020B0604020202020204" pitchFamily="34" charset="0"/>
            </a:rPr>
            <a:t>/л. </a:t>
          </a:r>
          <a:endParaRPr lang="ru-RU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306C869-0A79-4308-B5C3-DF97F4CECC78}" type="parTrans" cxnId="{400FF43E-0E96-4750-B194-9BE64D1167FD}">
      <dgm:prSet/>
      <dgm:spPr/>
      <dgm:t>
        <a:bodyPr/>
        <a:lstStyle/>
        <a:p>
          <a:endParaRPr lang="ru-RU"/>
        </a:p>
      </dgm:t>
    </dgm:pt>
    <dgm:pt modelId="{53EF89B7-B716-438F-BB94-4A01F9D00430}" type="sibTrans" cxnId="{400FF43E-0E96-4750-B194-9BE64D1167FD}">
      <dgm:prSet/>
      <dgm:spPr/>
      <dgm:t>
        <a:bodyPr/>
        <a:lstStyle/>
        <a:p>
          <a:endParaRPr lang="ru-RU"/>
        </a:p>
      </dgm:t>
    </dgm:pt>
    <dgm:pt modelId="{952A781B-B543-4299-8220-BC53C6D24846}" type="pres">
      <dgm:prSet presAssocID="{E775E17A-EA8F-434E-8A24-ACE7726F1F7F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DA9DA0B-9533-4640-8C7F-B7E83DBFC3BB}" type="pres">
      <dgm:prSet presAssocID="{2C3A2610-A838-44DF-9AEB-06FB41E08AF9}" presName="composite" presStyleCnt="0"/>
      <dgm:spPr/>
      <dgm:t>
        <a:bodyPr/>
        <a:lstStyle/>
        <a:p>
          <a:endParaRPr lang="ru-RU"/>
        </a:p>
      </dgm:t>
    </dgm:pt>
    <dgm:pt modelId="{F88DE3F0-9A5F-4019-AFC4-C57201BD0B86}" type="pres">
      <dgm:prSet presAssocID="{2C3A2610-A838-44DF-9AEB-06FB41E08AF9}" presName="imgShp" presStyleLbl="fgImgPlace1" presStyleIdx="0" presStyleCnt="3" custLinFactNeighborX="-83333" custLinFactNeighborY="1011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8985D932-0BB6-4CE1-B761-0E06229C1C1E}" type="pres">
      <dgm:prSet presAssocID="{2C3A2610-A838-44DF-9AEB-06FB41E08AF9}" presName="txShp" presStyleLbl="node1" presStyleIdx="0" presStyleCnt="3" custScaleX="13787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F3DC9B-F791-4103-8E87-9262BA8029E4}" type="pres">
      <dgm:prSet presAssocID="{57FA409D-79AE-48E4-9A05-6BB039BF5CCC}" presName="spacing" presStyleCnt="0"/>
      <dgm:spPr/>
      <dgm:t>
        <a:bodyPr/>
        <a:lstStyle/>
        <a:p>
          <a:endParaRPr lang="ru-RU"/>
        </a:p>
      </dgm:t>
    </dgm:pt>
    <dgm:pt modelId="{E67FB54A-BAC1-40B7-8038-026451AB3FCD}" type="pres">
      <dgm:prSet presAssocID="{59E785EB-7D57-453B-8F21-FA2BE9A60583}" presName="composite" presStyleCnt="0"/>
      <dgm:spPr/>
      <dgm:t>
        <a:bodyPr/>
        <a:lstStyle/>
        <a:p>
          <a:endParaRPr lang="ru-RU"/>
        </a:p>
      </dgm:t>
    </dgm:pt>
    <dgm:pt modelId="{B7DB80A3-480E-4C8F-B1B8-C31485DFB2BE}" type="pres">
      <dgm:prSet presAssocID="{59E785EB-7D57-453B-8F21-FA2BE9A60583}" presName="imgShp" presStyleLbl="fgImgPlace1" presStyleIdx="1" presStyleCnt="3" custLinFactNeighborX="-83333" custLinFactNeighborY="1011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C2DF9A06-CD68-4D19-A593-06A0850057F1}" type="pres">
      <dgm:prSet presAssocID="{59E785EB-7D57-453B-8F21-FA2BE9A60583}" presName="txShp" presStyleLbl="node1" presStyleIdx="1" presStyleCnt="3" custScaleX="1394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38127FF-0708-4692-9671-9627D9129654}" type="pres">
      <dgm:prSet presAssocID="{BAC57B84-68F5-4033-8450-F3E3A053A5E0}" presName="spacing" presStyleCnt="0"/>
      <dgm:spPr/>
      <dgm:t>
        <a:bodyPr/>
        <a:lstStyle/>
        <a:p>
          <a:endParaRPr lang="ru-RU"/>
        </a:p>
      </dgm:t>
    </dgm:pt>
    <dgm:pt modelId="{6A8CB2AC-BD7F-44BE-8061-40A028FF1E70}" type="pres">
      <dgm:prSet presAssocID="{8A618A34-95C2-4870-AD7D-F83D8B9CEBFD}" presName="composite" presStyleCnt="0"/>
      <dgm:spPr/>
      <dgm:t>
        <a:bodyPr/>
        <a:lstStyle/>
        <a:p>
          <a:endParaRPr lang="ru-RU"/>
        </a:p>
      </dgm:t>
    </dgm:pt>
    <dgm:pt modelId="{52A8EDF2-543F-4696-9762-22C64957B6CE}" type="pres">
      <dgm:prSet presAssocID="{8A618A34-95C2-4870-AD7D-F83D8B9CEBFD}" presName="imgShp" presStyleLbl="fgImgPlace1" presStyleIdx="2" presStyleCnt="3" custLinFactNeighborX="-83333" custLinFactNeighborY="-2022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C2AF80A8-16FB-41CC-882D-C9A05C1E89A0}" type="pres">
      <dgm:prSet presAssocID="{8A618A34-95C2-4870-AD7D-F83D8B9CEBFD}" presName="txShp" presStyleLbl="node1" presStyleIdx="2" presStyleCnt="3" custScaleX="13924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1875F8B-BA25-4A65-B326-7098B7540AE7}" srcId="{E775E17A-EA8F-434E-8A24-ACE7726F1F7F}" destId="{59E785EB-7D57-453B-8F21-FA2BE9A60583}" srcOrd="1" destOrd="0" parTransId="{65A7841F-9023-4E5E-ABBE-BD0A0111E619}" sibTransId="{BAC57B84-68F5-4033-8450-F3E3A053A5E0}"/>
    <dgm:cxn modelId="{400FF43E-0E96-4750-B194-9BE64D1167FD}" srcId="{E775E17A-EA8F-434E-8A24-ACE7726F1F7F}" destId="{8A618A34-95C2-4870-AD7D-F83D8B9CEBFD}" srcOrd="2" destOrd="0" parTransId="{D306C869-0A79-4308-B5C3-DF97F4CECC78}" sibTransId="{53EF89B7-B716-438F-BB94-4A01F9D00430}"/>
    <dgm:cxn modelId="{F1E5CE93-B3E3-42C6-A4A3-E2E297C8B2C5}" type="presOf" srcId="{8A618A34-95C2-4870-AD7D-F83D8B9CEBFD}" destId="{C2AF80A8-16FB-41CC-882D-C9A05C1E89A0}" srcOrd="0" destOrd="0" presId="urn:microsoft.com/office/officeart/2005/8/layout/vList3"/>
    <dgm:cxn modelId="{03F75094-EBBB-4C80-9B9D-1D60625B073C}" type="presOf" srcId="{2C3A2610-A838-44DF-9AEB-06FB41E08AF9}" destId="{8985D932-0BB6-4CE1-B761-0E06229C1C1E}" srcOrd="0" destOrd="0" presId="urn:microsoft.com/office/officeart/2005/8/layout/vList3"/>
    <dgm:cxn modelId="{C6D17B39-9F55-4648-9986-904F1702055E}" type="presOf" srcId="{E775E17A-EA8F-434E-8A24-ACE7726F1F7F}" destId="{952A781B-B543-4299-8220-BC53C6D24846}" srcOrd="0" destOrd="0" presId="urn:microsoft.com/office/officeart/2005/8/layout/vList3"/>
    <dgm:cxn modelId="{AD49CBBB-53B1-4E54-965D-A4E35A562DD1}" srcId="{E775E17A-EA8F-434E-8A24-ACE7726F1F7F}" destId="{2C3A2610-A838-44DF-9AEB-06FB41E08AF9}" srcOrd="0" destOrd="0" parTransId="{EE723DA7-67AD-4E98-B61F-E5B14B6EDE6D}" sibTransId="{57FA409D-79AE-48E4-9A05-6BB039BF5CCC}"/>
    <dgm:cxn modelId="{F76BBE59-EA04-41DC-8456-BC5E70050217}" type="presOf" srcId="{59E785EB-7D57-453B-8F21-FA2BE9A60583}" destId="{C2DF9A06-CD68-4D19-A593-06A0850057F1}" srcOrd="0" destOrd="0" presId="urn:microsoft.com/office/officeart/2005/8/layout/vList3"/>
    <dgm:cxn modelId="{F6C40A29-22CC-4599-8276-F405CC149972}" type="presParOf" srcId="{952A781B-B543-4299-8220-BC53C6D24846}" destId="{ADA9DA0B-9533-4640-8C7F-B7E83DBFC3BB}" srcOrd="0" destOrd="0" presId="urn:microsoft.com/office/officeart/2005/8/layout/vList3"/>
    <dgm:cxn modelId="{976B8790-764F-40AC-AE31-35177387A80F}" type="presParOf" srcId="{ADA9DA0B-9533-4640-8C7F-B7E83DBFC3BB}" destId="{F88DE3F0-9A5F-4019-AFC4-C57201BD0B86}" srcOrd="0" destOrd="0" presId="urn:microsoft.com/office/officeart/2005/8/layout/vList3"/>
    <dgm:cxn modelId="{55D9E7FC-5B90-45FF-9B65-30DB3DAC08AF}" type="presParOf" srcId="{ADA9DA0B-9533-4640-8C7F-B7E83DBFC3BB}" destId="{8985D932-0BB6-4CE1-B761-0E06229C1C1E}" srcOrd="1" destOrd="0" presId="urn:microsoft.com/office/officeart/2005/8/layout/vList3"/>
    <dgm:cxn modelId="{6155A0AF-254B-4939-9067-97B3969809A5}" type="presParOf" srcId="{952A781B-B543-4299-8220-BC53C6D24846}" destId="{9DF3DC9B-F791-4103-8E87-9262BA8029E4}" srcOrd="1" destOrd="0" presId="urn:microsoft.com/office/officeart/2005/8/layout/vList3"/>
    <dgm:cxn modelId="{EC5D8E78-68D4-41FA-8015-8AE68EE11006}" type="presParOf" srcId="{952A781B-B543-4299-8220-BC53C6D24846}" destId="{E67FB54A-BAC1-40B7-8038-026451AB3FCD}" srcOrd="2" destOrd="0" presId="urn:microsoft.com/office/officeart/2005/8/layout/vList3"/>
    <dgm:cxn modelId="{63C561BC-4FC4-4854-B9FE-B8E6ED3EB9A1}" type="presParOf" srcId="{E67FB54A-BAC1-40B7-8038-026451AB3FCD}" destId="{B7DB80A3-480E-4C8F-B1B8-C31485DFB2BE}" srcOrd="0" destOrd="0" presId="urn:microsoft.com/office/officeart/2005/8/layout/vList3"/>
    <dgm:cxn modelId="{188D45F3-1F2D-4208-81AE-F7581CBD010C}" type="presParOf" srcId="{E67FB54A-BAC1-40B7-8038-026451AB3FCD}" destId="{C2DF9A06-CD68-4D19-A593-06A0850057F1}" srcOrd="1" destOrd="0" presId="urn:microsoft.com/office/officeart/2005/8/layout/vList3"/>
    <dgm:cxn modelId="{BD4A1E2A-E56C-4A01-B3C2-1002FD9EBA69}" type="presParOf" srcId="{952A781B-B543-4299-8220-BC53C6D24846}" destId="{238127FF-0708-4692-9671-9627D9129654}" srcOrd="3" destOrd="0" presId="urn:microsoft.com/office/officeart/2005/8/layout/vList3"/>
    <dgm:cxn modelId="{BF79144F-403A-4F29-8E5E-8494B84DA2DD}" type="presParOf" srcId="{952A781B-B543-4299-8220-BC53C6D24846}" destId="{6A8CB2AC-BD7F-44BE-8061-40A028FF1E70}" srcOrd="4" destOrd="0" presId="urn:microsoft.com/office/officeart/2005/8/layout/vList3"/>
    <dgm:cxn modelId="{2BF0BFF6-DB7F-4098-AE88-6BCE6AFD8515}" type="presParOf" srcId="{6A8CB2AC-BD7F-44BE-8061-40A028FF1E70}" destId="{52A8EDF2-543F-4696-9762-22C64957B6CE}" srcOrd="0" destOrd="0" presId="urn:microsoft.com/office/officeart/2005/8/layout/vList3"/>
    <dgm:cxn modelId="{AA0C2160-B8CD-4135-A175-DB21DA3FA697}" type="presParOf" srcId="{6A8CB2AC-BD7F-44BE-8061-40A028FF1E70}" destId="{C2AF80A8-16FB-41CC-882D-C9A05C1E89A0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8DF51BF-B8F3-439B-9714-1C76CAB7203E}" type="doc">
      <dgm:prSet loTypeId="urn:microsoft.com/office/officeart/2005/8/layout/vList2" loCatId="list" qsTypeId="urn:microsoft.com/office/officeart/2005/8/quickstyle/simple3" qsCatId="simple" csTypeId="urn:microsoft.com/office/officeart/2005/8/colors/colorful2" csCatId="colorful"/>
      <dgm:spPr/>
      <dgm:t>
        <a:bodyPr/>
        <a:lstStyle/>
        <a:p>
          <a:endParaRPr lang="ru-RU"/>
        </a:p>
      </dgm:t>
    </dgm:pt>
    <dgm:pt modelId="{15E14F81-B474-487C-B3A5-8C8540AB0B02}">
      <dgm:prSet custT="1"/>
      <dgm:spPr/>
      <dgm:t>
        <a:bodyPr/>
        <a:lstStyle/>
        <a:p>
          <a:pPr algn="just" rtl="0"/>
          <a:r>
            <a:rPr lang="ru-RU" sz="2800" dirty="0" smtClean="0">
              <a:latin typeface="Arial" panose="020B0604020202020204" pitchFamily="34" charset="0"/>
              <a:cs typeface="Arial" panose="020B0604020202020204" pitchFamily="34" charset="0"/>
            </a:rPr>
            <a:t>а. Критерий ВОЗ (1985 г.): если при двух или более независимых определениях (в разные дни) уровень глюкозы </a:t>
          </a:r>
          <a:r>
            <a:rPr lang="en-US" sz="2800" u="sng" dirty="0" smtClean="0">
              <a:latin typeface="Arial" panose="020B0604020202020204" pitchFamily="34" charset="0"/>
              <a:cs typeface="Arial" panose="020B0604020202020204" pitchFamily="34" charset="0"/>
            </a:rPr>
            <a:t>&gt;</a:t>
          </a:r>
          <a:r>
            <a:rPr lang="ru-RU" sz="2800" dirty="0" smtClean="0">
              <a:latin typeface="Arial" panose="020B0604020202020204" pitchFamily="34" charset="0"/>
              <a:cs typeface="Arial" panose="020B0604020202020204" pitchFamily="34" charset="0"/>
            </a:rPr>
            <a:t> 7,8 </a:t>
          </a:r>
          <a:r>
            <a:rPr lang="ru-RU" sz="2800" dirty="0" err="1" smtClean="0">
              <a:latin typeface="Arial" panose="020B0604020202020204" pitchFamily="34" charset="0"/>
              <a:cs typeface="Arial" panose="020B0604020202020204" pitchFamily="34" charset="0"/>
            </a:rPr>
            <a:t>ммоль</a:t>
          </a:r>
          <a:r>
            <a:rPr lang="ru-RU" sz="2800" dirty="0" smtClean="0">
              <a:latin typeface="Arial" panose="020B0604020202020204" pitchFamily="34" charset="0"/>
              <a:cs typeface="Arial" panose="020B0604020202020204" pitchFamily="34" charset="0"/>
            </a:rPr>
            <a:t>/л, сахарный диабет не вызывает сомнений. </a:t>
          </a:r>
          <a:endParaRPr lang="ru-RU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4307078-B6AC-4A90-A2F6-6F7CB495B1DA}" type="parTrans" cxnId="{D0DEB841-FC1F-4BA5-9E1D-FF1184FC103D}">
      <dgm:prSet/>
      <dgm:spPr/>
      <dgm:t>
        <a:bodyPr/>
        <a:lstStyle/>
        <a:p>
          <a:pPr algn="just"/>
          <a:endParaRPr lang="ru-RU" sz="2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1BE94F0-D8B6-4561-BCA3-76628C855F9B}" type="sibTrans" cxnId="{D0DEB841-FC1F-4BA5-9E1D-FF1184FC103D}">
      <dgm:prSet/>
      <dgm:spPr/>
      <dgm:t>
        <a:bodyPr/>
        <a:lstStyle/>
        <a:p>
          <a:pPr algn="just"/>
          <a:endParaRPr lang="ru-RU" sz="2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291EDDF-5741-4C88-8864-517450D04690}">
      <dgm:prSet custT="1"/>
      <dgm:spPr/>
      <dgm:t>
        <a:bodyPr/>
        <a:lstStyle/>
        <a:p>
          <a:pPr algn="just" rtl="0"/>
          <a:r>
            <a:rPr lang="ru-RU" sz="2800" dirty="0" smtClean="0">
              <a:latin typeface="Arial" panose="020B0604020202020204" pitchFamily="34" charset="0"/>
              <a:cs typeface="Arial" panose="020B0604020202020204" pitchFamily="34" charset="0"/>
            </a:rPr>
            <a:t>б. Критерий Международного комитета экспертов при Американской диабетической ассоциации (1998 г.): если при двух или более независимых определениях (в разные дни) уровень глюкозы </a:t>
          </a:r>
          <a:r>
            <a:rPr lang="en-US" sz="2800" u="sng" dirty="0" smtClean="0">
              <a:latin typeface="Arial" panose="020B0604020202020204" pitchFamily="34" charset="0"/>
              <a:cs typeface="Arial" panose="020B0604020202020204" pitchFamily="34" charset="0"/>
            </a:rPr>
            <a:t>&gt;</a:t>
          </a:r>
          <a:r>
            <a:rPr lang="ru-RU" sz="2800" dirty="0" smtClean="0">
              <a:latin typeface="Arial" panose="020B0604020202020204" pitchFamily="34" charset="0"/>
              <a:cs typeface="Arial" panose="020B0604020202020204" pitchFamily="34" charset="0"/>
            </a:rPr>
            <a:t> 7,0 </a:t>
          </a:r>
          <a:r>
            <a:rPr lang="ru-RU" sz="2800" dirty="0" err="1" smtClean="0">
              <a:latin typeface="Arial" panose="020B0604020202020204" pitchFamily="34" charset="0"/>
              <a:cs typeface="Arial" panose="020B0604020202020204" pitchFamily="34" charset="0"/>
            </a:rPr>
            <a:t>ммоль</a:t>
          </a:r>
          <a:r>
            <a:rPr lang="ru-RU" sz="2800" dirty="0" smtClean="0">
              <a:latin typeface="Arial" panose="020B0604020202020204" pitchFamily="34" charset="0"/>
              <a:cs typeface="Arial" panose="020B0604020202020204" pitchFamily="34" charset="0"/>
            </a:rPr>
            <a:t>/л, сахарный диабет не вызывает сомнений.</a:t>
          </a:r>
          <a:endParaRPr lang="ru-RU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DE1458F-0366-48F5-BD70-DAE6038E5EEB}" type="parTrans" cxnId="{04DD95F6-0BCA-4111-B5E0-6A04B1B474F8}">
      <dgm:prSet/>
      <dgm:spPr/>
      <dgm:t>
        <a:bodyPr/>
        <a:lstStyle/>
        <a:p>
          <a:pPr algn="just"/>
          <a:endParaRPr lang="ru-RU" sz="2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728EE53-E90F-4401-BEA0-563416A18A08}" type="sibTrans" cxnId="{04DD95F6-0BCA-4111-B5E0-6A04B1B474F8}">
      <dgm:prSet/>
      <dgm:spPr/>
      <dgm:t>
        <a:bodyPr/>
        <a:lstStyle/>
        <a:p>
          <a:pPr algn="just"/>
          <a:endParaRPr lang="ru-RU" sz="2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7971A52-4262-45BD-9218-2D0D97699D60}" type="pres">
      <dgm:prSet presAssocID="{D8DF51BF-B8F3-439B-9714-1C76CAB7203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7CB4053-65B4-47D2-8DE3-4E0FC70B0DB9}" type="pres">
      <dgm:prSet presAssocID="{15E14F81-B474-487C-B3A5-8C8540AB0B02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51748CF-E2A1-42B6-86AE-87F8FA774E21}" type="pres">
      <dgm:prSet presAssocID="{F1BE94F0-D8B6-4561-BCA3-76628C855F9B}" presName="spacer" presStyleCnt="0"/>
      <dgm:spPr/>
      <dgm:t>
        <a:bodyPr/>
        <a:lstStyle/>
        <a:p>
          <a:endParaRPr lang="ru-RU"/>
        </a:p>
      </dgm:t>
    </dgm:pt>
    <dgm:pt modelId="{FC34696C-6076-4767-8260-74266A1788BA}" type="pres">
      <dgm:prSet presAssocID="{B291EDDF-5741-4C88-8864-517450D04690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4DD95F6-0BCA-4111-B5E0-6A04B1B474F8}" srcId="{D8DF51BF-B8F3-439B-9714-1C76CAB7203E}" destId="{B291EDDF-5741-4C88-8864-517450D04690}" srcOrd="1" destOrd="0" parTransId="{9DE1458F-0366-48F5-BD70-DAE6038E5EEB}" sibTransId="{F728EE53-E90F-4401-BEA0-563416A18A08}"/>
    <dgm:cxn modelId="{7F258614-EF63-460D-AA37-44F4699AFF4A}" type="presOf" srcId="{B291EDDF-5741-4C88-8864-517450D04690}" destId="{FC34696C-6076-4767-8260-74266A1788BA}" srcOrd="0" destOrd="0" presId="urn:microsoft.com/office/officeart/2005/8/layout/vList2"/>
    <dgm:cxn modelId="{FA133F77-DC9A-4FF7-AA45-621EE8B1B6EF}" type="presOf" srcId="{D8DF51BF-B8F3-439B-9714-1C76CAB7203E}" destId="{B7971A52-4262-45BD-9218-2D0D97699D60}" srcOrd="0" destOrd="0" presId="urn:microsoft.com/office/officeart/2005/8/layout/vList2"/>
    <dgm:cxn modelId="{D0DEB841-FC1F-4BA5-9E1D-FF1184FC103D}" srcId="{D8DF51BF-B8F3-439B-9714-1C76CAB7203E}" destId="{15E14F81-B474-487C-B3A5-8C8540AB0B02}" srcOrd="0" destOrd="0" parTransId="{F4307078-B6AC-4A90-A2F6-6F7CB495B1DA}" sibTransId="{F1BE94F0-D8B6-4561-BCA3-76628C855F9B}"/>
    <dgm:cxn modelId="{1679E819-C6EA-4C83-919B-1663E57BFB90}" type="presOf" srcId="{15E14F81-B474-487C-B3A5-8C8540AB0B02}" destId="{77CB4053-65B4-47D2-8DE3-4E0FC70B0DB9}" srcOrd="0" destOrd="0" presId="urn:microsoft.com/office/officeart/2005/8/layout/vList2"/>
    <dgm:cxn modelId="{F9267500-CE16-4542-9196-96319C9F1417}" type="presParOf" srcId="{B7971A52-4262-45BD-9218-2D0D97699D60}" destId="{77CB4053-65B4-47D2-8DE3-4E0FC70B0DB9}" srcOrd="0" destOrd="0" presId="urn:microsoft.com/office/officeart/2005/8/layout/vList2"/>
    <dgm:cxn modelId="{BDF9EE6F-FA51-4730-99D6-C891307D6093}" type="presParOf" srcId="{B7971A52-4262-45BD-9218-2D0D97699D60}" destId="{751748CF-E2A1-42B6-86AE-87F8FA774E21}" srcOrd="1" destOrd="0" presId="urn:microsoft.com/office/officeart/2005/8/layout/vList2"/>
    <dgm:cxn modelId="{92DAAEBC-C34E-4477-AEF8-656A3D0D90C1}" type="presParOf" srcId="{B7971A52-4262-45BD-9218-2D0D97699D60}" destId="{FC34696C-6076-4767-8260-74266A1788BA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59CE3C8-EC19-4478-BF3E-DB5A903F3758}" type="doc">
      <dgm:prSet loTypeId="urn:microsoft.com/office/officeart/2005/8/layout/process4" loCatId="process" qsTypeId="urn:microsoft.com/office/officeart/2005/8/quickstyle/simple5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1CC2C4E4-9AFA-4DB3-8F57-E76023F1C96C}">
      <dgm:prSet custT="1"/>
      <dgm:spPr>
        <a:solidFill>
          <a:srgbClr val="0070C0"/>
        </a:solidFill>
      </dgm:spPr>
      <dgm:t>
        <a:bodyPr/>
        <a:lstStyle/>
        <a:p>
          <a:pPr rtl="0"/>
          <a:r>
            <a:rPr lang="ru-RU" sz="4800" dirty="0" smtClean="0">
              <a:latin typeface="Arial" panose="020B0604020202020204" pitchFamily="34" charset="0"/>
              <a:cs typeface="Arial" panose="020B0604020202020204" pitchFamily="34" charset="0"/>
            </a:rPr>
            <a:t>Методика</a:t>
          </a:r>
          <a:endParaRPr lang="ru-RU" sz="4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9143D33-AD7B-429F-8D60-004BDA6EFDA4}" type="parTrans" cxnId="{CFFA140B-EE83-4996-ACD5-9C4DC3D1B5F7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8701BA9-B83A-49CA-A069-5D7216E5322B}" type="sibTrans" cxnId="{CFFA140B-EE83-4996-ACD5-9C4DC3D1B5F7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29B322F-9605-4607-8B93-5F9F0DC59C67}">
      <dgm:prSet custT="1"/>
      <dgm:spPr/>
      <dgm:t>
        <a:bodyPr/>
        <a:lstStyle/>
        <a:p>
          <a:pPr rtl="0"/>
          <a:r>
            <a:rPr lang="ru-RU" sz="1400" dirty="0" smtClean="0">
              <a:latin typeface="Arial" panose="020B0604020202020204" pitchFamily="34" charset="0"/>
              <a:cs typeface="Arial" panose="020B0604020202020204" pitchFamily="34" charset="0"/>
            </a:rPr>
            <a:t>В течение 3 </a:t>
          </a:r>
          <a:r>
            <a:rPr lang="ru-RU" sz="1400" dirty="0" err="1" smtClean="0">
              <a:latin typeface="Arial" panose="020B0604020202020204" pitchFamily="34" charset="0"/>
              <a:cs typeface="Arial" panose="020B0604020202020204" pitchFamily="34" charset="0"/>
            </a:rPr>
            <a:t>сут</a:t>
          </a:r>
          <a:r>
            <a:rPr lang="ru-RU" sz="1400" dirty="0" smtClean="0">
              <a:latin typeface="Arial" panose="020B0604020202020204" pitchFamily="34" charset="0"/>
              <a:cs typeface="Arial" panose="020B0604020202020204" pitchFamily="34" charset="0"/>
            </a:rPr>
            <a:t> перед тестом обследуемый должен получать по 150—200 г углеводов в сутки; потребление воды не ограничивается. </a:t>
          </a:r>
          <a:endParaRPr lang="ru-RU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0CC485F-4F58-45DE-9967-DA4802DBEE70}" type="parTrans" cxnId="{7D07643B-4389-4F7C-B2B6-43A7AC000071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CFCB953-D837-4824-863F-4B403886A9B0}" type="sibTrans" cxnId="{7D07643B-4389-4F7C-B2B6-43A7AC000071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E52070A-54B1-43A6-B26E-B1DBFC87B919}">
      <dgm:prSet custT="1"/>
      <dgm:spPr/>
      <dgm:t>
        <a:bodyPr/>
        <a:lstStyle/>
        <a:p>
          <a:pPr rtl="0"/>
          <a:r>
            <a:rPr lang="ru-RU" sz="1400" dirty="0" smtClean="0">
              <a:latin typeface="Arial" panose="020B0604020202020204" pitchFamily="34" charset="0"/>
              <a:cs typeface="Arial" panose="020B0604020202020204" pitchFamily="34" charset="0"/>
            </a:rPr>
            <a:t>Тест проводят натощак. Последний прием пищи допускается не позже чем за 10 ч до начала пробы. </a:t>
          </a:r>
          <a:endParaRPr lang="ru-RU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001D6D5-7EB0-406E-90DE-812736966168}" type="parTrans" cxnId="{494E4CAB-0FC3-4303-8005-3E6631B0921B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EA4D5A6-73F1-457C-8CDC-6F781491ADAF}" type="sibTrans" cxnId="{494E4CAB-0FC3-4303-8005-3E6631B0921B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6D0C825-886B-46B3-A4F6-8EDFDADF18DF}">
      <dgm:prSet custT="1"/>
      <dgm:spPr/>
      <dgm:t>
        <a:bodyPr/>
        <a:lstStyle/>
        <a:p>
          <a:pPr rtl="0"/>
          <a:r>
            <a:rPr lang="ru-RU" sz="1400" dirty="0" smtClean="0">
              <a:latin typeface="Arial" panose="020B0604020202020204" pitchFamily="34" charset="0"/>
              <a:cs typeface="Arial" panose="020B0604020202020204" pitchFamily="34" charset="0"/>
            </a:rPr>
            <a:t>Если планируется определять концентрацию глюкозы в плазме, устанавливают венозный катетер. Чаще определяют концентрацию глюкозы в капиллярной крови из пальца. </a:t>
          </a:r>
          <a:endParaRPr lang="ru-RU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253FE5B-F428-4B12-B806-8C99B9972581}" type="parTrans" cxnId="{ACCB20F2-9768-4625-8D7F-CB61A71858FD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D600C4B-9A3E-4162-B74B-BE29E8FBBE3E}" type="sibTrans" cxnId="{ACCB20F2-9768-4625-8D7F-CB61A71858FD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8BD16CC-9A25-44B8-9F4D-92ABF5B841E1}">
      <dgm:prSet custT="1"/>
      <dgm:spPr/>
      <dgm:t>
        <a:bodyPr/>
        <a:lstStyle/>
        <a:p>
          <a:pPr rtl="0"/>
          <a:r>
            <a:rPr lang="ru-RU" sz="1400" smtClean="0">
              <a:latin typeface="Arial" panose="020B0604020202020204" pitchFamily="34" charset="0"/>
              <a:cs typeface="Arial" panose="020B0604020202020204" pitchFamily="34" charset="0"/>
            </a:rPr>
            <a:t>Обследуемому дают глюкозу в виде раствора. Для подростков, молодых людей и лиц старшего возраста 75 г глюкозы растворяют в 250—300 мл воды. Для детей доза глюкозы составляет 1,75 г/кг, но в сумме не более 75 г. </a:t>
          </a:r>
          <a:endParaRPr lang="ru-RU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E6FA132-335E-4392-A668-59AEDDD030D7}" type="parTrans" cxnId="{BD6D2934-EB17-40D0-B8EA-E3E77B915924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A679BE9-DE15-41E6-8826-5B64ABDA2E75}" type="sibTrans" cxnId="{BD6D2934-EB17-40D0-B8EA-E3E77B915924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A0DAD25-8B51-48CA-A568-3575E8CF5913}">
      <dgm:prSet custT="1"/>
      <dgm:spPr/>
      <dgm:t>
        <a:bodyPr/>
        <a:lstStyle/>
        <a:p>
          <a:pPr rtl="0"/>
          <a:r>
            <a:rPr lang="ru-RU" sz="1400" smtClean="0">
              <a:latin typeface="Arial" panose="020B0604020202020204" pitchFamily="34" charset="0"/>
              <a:cs typeface="Arial" panose="020B0604020202020204" pitchFamily="34" charset="0"/>
            </a:rPr>
            <a:t>Кровь берут перед приемом глюкозы и через 30, 60, 90 и 120 мин после приема глюкозы.</a:t>
          </a:r>
          <a:endParaRPr lang="ru-RU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B637D1A-FBF2-470F-8384-80DE87E9AFC1}" type="parTrans" cxnId="{D69E0BE4-414C-4B58-AF36-2ABC9BC4A5B7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D3B02F2-1612-4655-BF03-D466ED70E8E5}" type="sibTrans" cxnId="{D69E0BE4-414C-4B58-AF36-2ABC9BC4A5B7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ECBC289-C7B6-49A2-8667-B4E62A031A10}" type="pres">
      <dgm:prSet presAssocID="{759CE3C8-EC19-4478-BF3E-DB5A903F375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FF1196C-86EF-46AD-A034-CA2F116BF976}" type="pres">
      <dgm:prSet presAssocID="{1CC2C4E4-9AFA-4DB3-8F57-E76023F1C96C}" presName="boxAndChildren" presStyleCnt="0"/>
      <dgm:spPr/>
      <dgm:t>
        <a:bodyPr/>
        <a:lstStyle/>
        <a:p>
          <a:endParaRPr lang="ru-RU"/>
        </a:p>
      </dgm:t>
    </dgm:pt>
    <dgm:pt modelId="{737078C2-B0D5-48AB-84A7-4669986671A1}" type="pres">
      <dgm:prSet presAssocID="{1CC2C4E4-9AFA-4DB3-8F57-E76023F1C96C}" presName="parentTextBox" presStyleLbl="node1" presStyleIdx="0" presStyleCnt="1"/>
      <dgm:spPr/>
      <dgm:t>
        <a:bodyPr/>
        <a:lstStyle/>
        <a:p>
          <a:endParaRPr lang="ru-RU"/>
        </a:p>
      </dgm:t>
    </dgm:pt>
    <dgm:pt modelId="{E2A0F20A-8C09-4FB1-9D87-9F829E905E7D}" type="pres">
      <dgm:prSet presAssocID="{1CC2C4E4-9AFA-4DB3-8F57-E76023F1C96C}" presName="entireBox" presStyleLbl="node1" presStyleIdx="0" presStyleCnt="1" custScaleY="131620" custLinFactNeighborY="4079"/>
      <dgm:spPr/>
      <dgm:t>
        <a:bodyPr/>
        <a:lstStyle/>
        <a:p>
          <a:endParaRPr lang="ru-RU"/>
        </a:p>
      </dgm:t>
    </dgm:pt>
    <dgm:pt modelId="{B66484F6-AC54-4C43-9EC8-16B69C0150DE}" type="pres">
      <dgm:prSet presAssocID="{1CC2C4E4-9AFA-4DB3-8F57-E76023F1C96C}" presName="descendantBox" presStyleCnt="0"/>
      <dgm:spPr/>
      <dgm:t>
        <a:bodyPr/>
        <a:lstStyle/>
        <a:p>
          <a:endParaRPr lang="ru-RU"/>
        </a:p>
      </dgm:t>
    </dgm:pt>
    <dgm:pt modelId="{2FF52879-61BF-4676-B2D8-D821471B48E9}" type="pres">
      <dgm:prSet presAssocID="{329B322F-9605-4607-8B93-5F9F0DC59C67}" presName="childTextBox" presStyleLbl="fgAccFollowNode1" presStyleIdx="0" presStyleCnt="5" custScaleY="1773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ECC25F-C67F-4D65-9A22-D2FDDB61242A}" type="pres">
      <dgm:prSet presAssocID="{3E52070A-54B1-43A6-B26E-B1DBFC87B919}" presName="childTextBox" presStyleLbl="fgAccFollowNode1" presStyleIdx="1" presStyleCnt="5" custScaleY="1773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357E79-741D-46C2-89F3-3F70751616DB}" type="pres">
      <dgm:prSet presAssocID="{16D0C825-886B-46B3-A4F6-8EDFDADF18DF}" presName="childTextBox" presStyleLbl="fgAccFollowNode1" presStyleIdx="2" presStyleCnt="5" custScaleY="1773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D14187D-D41C-4386-813D-F3471C000F4C}" type="pres">
      <dgm:prSet presAssocID="{28BD16CC-9A25-44B8-9F4D-92ABF5B841E1}" presName="childTextBox" presStyleLbl="fgAccFollowNode1" presStyleIdx="3" presStyleCnt="5" custScaleY="1773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7FEBEF-FCD9-458A-8AD2-27ABCB3C2E51}" type="pres">
      <dgm:prSet presAssocID="{9A0DAD25-8B51-48CA-A568-3575E8CF5913}" presName="childTextBox" presStyleLbl="fgAccFollowNode1" presStyleIdx="4" presStyleCnt="5" custScaleY="1773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CCB20F2-9768-4625-8D7F-CB61A71858FD}" srcId="{1CC2C4E4-9AFA-4DB3-8F57-E76023F1C96C}" destId="{16D0C825-886B-46B3-A4F6-8EDFDADF18DF}" srcOrd="2" destOrd="0" parTransId="{2253FE5B-F428-4B12-B806-8C99B9972581}" sibTransId="{BD600C4B-9A3E-4162-B74B-BE29E8FBBE3E}"/>
    <dgm:cxn modelId="{CFFA140B-EE83-4996-ACD5-9C4DC3D1B5F7}" srcId="{759CE3C8-EC19-4478-BF3E-DB5A903F3758}" destId="{1CC2C4E4-9AFA-4DB3-8F57-E76023F1C96C}" srcOrd="0" destOrd="0" parTransId="{59143D33-AD7B-429F-8D60-004BDA6EFDA4}" sibTransId="{08701BA9-B83A-49CA-A069-5D7216E5322B}"/>
    <dgm:cxn modelId="{7D07643B-4389-4F7C-B2B6-43A7AC000071}" srcId="{1CC2C4E4-9AFA-4DB3-8F57-E76023F1C96C}" destId="{329B322F-9605-4607-8B93-5F9F0DC59C67}" srcOrd="0" destOrd="0" parTransId="{50CC485F-4F58-45DE-9967-DA4802DBEE70}" sibTransId="{7CFCB953-D837-4824-863F-4B403886A9B0}"/>
    <dgm:cxn modelId="{494E4CAB-0FC3-4303-8005-3E6631B0921B}" srcId="{1CC2C4E4-9AFA-4DB3-8F57-E76023F1C96C}" destId="{3E52070A-54B1-43A6-B26E-B1DBFC87B919}" srcOrd="1" destOrd="0" parTransId="{A001D6D5-7EB0-406E-90DE-812736966168}" sibTransId="{FEA4D5A6-73F1-457C-8CDC-6F781491ADAF}"/>
    <dgm:cxn modelId="{6E52649C-0C8E-448E-8D36-8DC7CA12C63D}" type="presOf" srcId="{329B322F-9605-4607-8B93-5F9F0DC59C67}" destId="{2FF52879-61BF-4676-B2D8-D821471B48E9}" srcOrd="0" destOrd="0" presId="urn:microsoft.com/office/officeart/2005/8/layout/process4"/>
    <dgm:cxn modelId="{864AFD57-A3CE-48DA-822A-7B03A831840E}" type="presOf" srcId="{759CE3C8-EC19-4478-BF3E-DB5A903F3758}" destId="{EECBC289-C7B6-49A2-8667-B4E62A031A10}" srcOrd="0" destOrd="0" presId="urn:microsoft.com/office/officeart/2005/8/layout/process4"/>
    <dgm:cxn modelId="{BD6D2934-EB17-40D0-B8EA-E3E77B915924}" srcId="{1CC2C4E4-9AFA-4DB3-8F57-E76023F1C96C}" destId="{28BD16CC-9A25-44B8-9F4D-92ABF5B841E1}" srcOrd="3" destOrd="0" parTransId="{1E6FA132-335E-4392-A668-59AEDDD030D7}" sibTransId="{AA679BE9-DE15-41E6-8826-5B64ABDA2E75}"/>
    <dgm:cxn modelId="{55C0F9DB-111F-49E9-8C07-DC7D538D1717}" type="presOf" srcId="{28BD16CC-9A25-44B8-9F4D-92ABF5B841E1}" destId="{6D14187D-D41C-4386-813D-F3471C000F4C}" srcOrd="0" destOrd="0" presId="urn:microsoft.com/office/officeart/2005/8/layout/process4"/>
    <dgm:cxn modelId="{D69E0BE4-414C-4B58-AF36-2ABC9BC4A5B7}" srcId="{1CC2C4E4-9AFA-4DB3-8F57-E76023F1C96C}" destId="{9A0DAD25-8B51-48CA-A568-3575E8CF5913}" srcOrd="4" destOrd="0" parTransId="{6B637D1A-FBF2-470F-8384-80DE87E9AFC1}" sibTransId="{ED3B02F2-1612-4655-BF03-D466ED70E8E5}"/>
    <dgm:cxn modelId="{EA78AF0C-C5D6-4337-9233-BFDEF7B6F212}" type="presOf" srcId="{16D0C825-886B-46B3-A4F6-8EDFDADF18DF}" destId="{A5357E79-741D-46C2-89F3-3F70751616DB}" srcOrd="0" destOrd="0" presId="urn:microsoft.com/office/officeart/2005/8/layout/process4"/>
    <dgm:cxn modelId="{76DCB8CF-A60D-415B-A746-4867E40C7DD5}" type="presOf" srcId="{1CC2C4E4-9AFA-4DB3-8F57-E76023F1C96C}" destId="{E2A0F20A-8C09-4FB1-9D87-9F829E905E7D}" srcOrd="1" destOrd="0" presId="urn:microsoft.com/office/officeart/2005/8/layout/process4"/>
    <dgm:cxn modelId="{A0528EF3-D350-4E0E-86EB-B17B6480E821}" type="presOf" srcId="{3E52070A-54B1-43A6-B26E-B1DBFC87B919}" destId="{A8ECC25F-C67F-4D65-9A22-D2FDDB61242A}" srcOrd="0" destOrd="0" presId="urn:microsoft.com/office/officeart/2005/8/layout/process4"/>
    <dgm:cxn modelId="{B781055F-BF5A-4306-9AD0-EC1477BD5DC8}" type="presOf" srcId="{1CC2C4E4-9AFA-4DB3-8F57-E76023F1C96C}" destId="{737078C2-B0D5-48AB-84A7-4669986671A1}" srcOrd="0" destOrd="0" presId="urn:microsoft.com/office/officeart/2005/8/layout/process4"/>
    <dgm:cxn modelId="{C1561AB0-7190-46AE-9ED9-BD1482BAECF9}" type="presOf" srcId="{9A0DAD25-8B51-48CA-A568-3575E8CF5913}" destId="{F97FEBEF-FCD9-458A-8AD2-27ABCB3C2E51}" srcOrd="0" destOrd="0" presId="urn:microsoft.com/office/officeart/2005/8/layout/process4"/>
    <dgm:cxn modelId="{9FF33ECB-0D3A-43C6-BEB6-6E26EE3BA5CA}" type="presParOf" srcId="{EECBC289-C7B6-49A2-8667-B4E62A031A10}" destId="{7FF1196C-86EF-46AD-A034-CA2F116BF976}" srcOrd="0" destOrd="0" presId="urn:microsoft.com/office/officeart/2005/8/layout/process4"/>
    <dgm:cxn modelId="{057CC69A-7D66-4407-9AF5-91116A5ACC23}" type="presParOf" srcId="{7FF1196C-86EF-46AD-A034-CA2F116BF976}" destId="{737078C2-B0D5-48AB-84A7-4669986671A1}" srcOrd="0" destOrd="0" presId="urn:microsoft.com/office/officeart/2005/8/layout/process4"/>
    <dgm:cxn modelId="{7B5396DE-5533-4121-92B8-6D978BB73490}" type="presParOf" srcId="{7FF1196C-86EF-46AD-A034-CA2F116BF976}" destId="{E2A0F20A-8C09-4FB1-9D87-9F829E905E7D}" srcOrd="1" destOrd="0" presId="urn:microsoft.com/office/officeart/2005/8/layout/process4"/>
    <dgm:cxn modelId="{1D90F36E-E819-4D11-AD15-8D497863D5F8}" type="presParOf" srcId="{7FF1196C-86EF-46AD-A034-CA2F116BF976}" destId="{B66484F6-AC54-4C43-9EC8-16B69C0150DE}" srcOrd="2" destOrd="0" presId="urn:microsoft.com/office/officeart/2005/8/layout/process4"/>
    <dgm:cxn modelId="{AF4506D8-A64D-4FC2-88D8-7B0262A3D581}" type="presParOf" srcId="{B66484F6-AC54-4C43-9EC8-16B69C0150DE}" destId="{2FF52879-61BF-4676-B2D8-D821471B48E9}" srcOrd="0" destOrd="0" presId="urn:microsoft.com/office/officeart/2005/8/layout/process4"/>
    <dgm:cxn modelId="{595896D0-D4D7-4B72-9147-A787DBBEE45D}" type="presParOf" srcId="{B66484F6-AC54-4C43-9EC8-16B69C0150DE}" destId="{A8ECC25F-C67F-4D65-9A22-D2FDDB61242A}" srcOrd="1" destOrd="0" presId="urn:microsoft.com/office/officeart/2005/8/layout/process4"/>
    <dgm:cxn modelId="{D5C5C72E-9CF0-49D3-BC01-018DFECF5558}" type="presParOf" srcId="{B66484F6-AC54-4C43-9EC8-16B69C0150DE}" destId="{A5357E79-741D-46C2-89F3-3F70751616DB}" srcOrd="2" destOrd="0" presId="urn:microsoft.com/office/officeart/2005/8/layout/process4"/>
    <dgm:cxn modelId="{E72C3C1E-7BE6-4F42-959B-AEB2002B47BA}" type="presParOf" srcId="{B66484F6-AC54-4C43-9EC8-16B69C0150DE}" destId="{6D14187D-D41C-4386-813D-F3471C000F4C}" srcOrd="3" destOrd="0" presId="urn:microsoft.com/office/officeart/2005/8/layout/process4"/>
    <dgm:cxn modelId="{EC719AC2-AE9F-4371-BDDC-D24B9D212B39}" type="presParOf" srcId="{B66484F6-AC54-4C43-9EC8-16B69C0150DE}" destId="{F97FEBEF-FCD9-458A-8AD2-27ABCB3C2E51}" srcOrd="4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811E25A-EDBC-407A-8C83-A3A154AF6A83}" type="doc">
      <dgm:prSet loTypeId="urn:microsoft.com/office/officeart/2005/8/layout/vList5" loCatId="list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523E9980-2807-4F9E-BF72-F08F936524A7}">
      <dgm:prSet custT="1"/>
      <dgm:spPr/>
      <dgm:t>
        <a:bodyPr/>
        <a:lstStyle/>
        <a:p>
          <a:pPr rtl="0"/>
          <a:r>
            <a:rPr lang="ru-RU" sz="2400" dirty="0" smtClean="0">
              <a:latin typeface="Arial" panose="020B0604020202020204" pitchFamily="34" charset="0"/>
              <a:cs typeface="Arial" panose="020B0604020202020204" pitchFamily="34" charset="0"/>
            </a:rPr>
            <a:t>1. Уровень глюкозы в моче не всегда соответствует уровню глюкозы в крови (поскольку почечный порог для глюкозы у разных больных различается). </a:t>
          </a:r>
          <a:endParaRPr lang="ru-RU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7B3BD88-31A1-472E-89A8-B55480237111}" type="parTrans" cxnId="{78BA6527-AEC9-4F9C-AF86-8F6BCC8B9ACF}">
      <dgm:prSet/>
      <dgm:spPr/>
      <dgm:t>
        <a:bodyPr/>
        <a:lstStyle/>
        <a:p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CFDC314-48AA-4A72-8857-BBD22F2CEEF5}" type="sibTrans" cxnId="{78BA6527-AEC9-4F9C-AF86-8F6BCC8B9ACF}">
      <dgm:prSet/>
      <dgm:spPr/>
      <dgm:t>
        <a:bodyPr/>
        <a:lstStyle/>
        <a:p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8382A3F-1151-46A1-AD57-2B279B853A09}">
      <dgm:prSet custT="1"/>
      <dgm:spPr/>
      <dgm:t>
        <a:bodyPr/>
        <a:lstStyle/>
        <a:p>
          <a:pPr rtl="0"/>
          <a:r>
            <a:rPr lang="ru-RU" sz="2400" dirty="0" smtClean="0">
              <a:latin typeface="Arial" panose="020B0604020202020204" pitchFamily="34" charset="0"/>
              <a:cs typeface="Arial" panose="020B0604020202020204" pitchFamily="34" charset="0"/>
            </a:rPr>
            <a:t>2. </a:t>
          </a:r>
          <a:r>
            <a:rPr lang="ru-RU" sz="2400" dirty="0" err="1" smtClean="0">
              <a:latin typeface="Arial" panose="020B0604020202020204" pitchFamily="34" charset="0"/>
              <a:cs typeface="Arial" panose="020B0604020202020204" pitchFamily="34" charset="0"/>
            </a:rPr>
            <a:t>Глюкозурия</a:t>
          </a:r>
          <a:r>
            <a:rPr lang="ru-RU" sz="2400" dirty="0" smtClean="0">
              <a:latin typeface="Arial" panose="020B0604020202020204" pitchFamily="34" charset="0"/>
              <a:cs typeface="Arial" panose="020B0604020202020204" pitchFamily="34" charset="0"/>
            </a:rPr>
            <a:t> может наблюдаться не только при сахарном диабете, но и при болезнях почек, беременности, синдроме </a:t>
          </a:r>
          <a:r>
            <a:rPr lang="ru-RU" sz="2400" dirty="0" err="1" smtClean="0">
              <a:latin typeface="Arial" panose="020B0604020202020204" pitchFamily="34" charset="0"/>
              <a:cs typeface="Arial" panose="020B0604020202020204" pitchFamily="34" charset="0"/>
            </a:rPr>
            <a:t>Фанкони</a:t>
          </a:r>
          <a:r>
            <a:rPr lang="ru-RU" sz="2400" dirty="0" smtClean="0">
              <a:latin typeface="Arial" panose="020B0604020202020204" pitchFamily="34" charset="0"/>
              <a:cs typeface="Arial" panose="020B0604020202020204" pitchFamily="34" charset="0"/>
            </a:rPr>
            <a:t> и других состояниях.</a:t>
          </a:r>
          <a:endParaRPr lang="ru-RU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D368EB1-8144-4373-A71B-2647EED509AC}" type="parTrans" cxnId="{25A65D5F-0F9A-4BFE-942E-71E454EAEBC1}">
      <dgm:prSet/>
      <dgm:spPr/>
      <dgm:t>
        <a:bodyPr/>
        <a:lstStyle/>
        <a:p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1304F6D-2C83-492E-8A43-D0DCAA1C8426}" type="sibTrans" cxnId="{25A65D5F-0F9A-4BFE-942E-71E454EAEBC1}">
      <dgm:prSet/>
      <dgm:spPr/>
      <dgm:t>
        <a:bodyPr/>
        <a:lstStyle/>
        <a:p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77CF834-1BF5-4107-A9F9-6A7CAC85BD9A}" type="pres">
      <dgm:prSet presAssocID="{2811E25A-EDBC-407A-8C83-A3A154AF6A8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FD9D3A0-7437-4A7C-90D6-A0BC475D396A}" type="pres">
      <dgm:prSet presAssocID="{523E9980-2807-4F9E-BF72-F08F936524A7}" presName="linNode" presStyleCnt="0"/>
      <dgm:spPr/>
      <dgm:t>
        <a:bodyPr/>
        <a:lstStyle/>
        <a:p>
          <a:endParaRPr lang="ru-RU"/>
        </a:p>
      </dgm:t>
    </dgm:pt>
    <dgm:pt modelId="{F67035FF-2F49-4950-924B-6F1E0E4DA549}" type="pres">
      <dgm:prSet presAssocID="{523E9980-2807-4F9E-BF72-F08F936524A7}" presName="parentText" presStyleLbl="node1" presStyleIdx="0" presStyleCnt="2" custScaleX="26815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BB7C1A-CD2E-4AC3-A250-F0A5EB2227C8}" type="pres">
      <dgm:prSet presAssocID="{FCFDC314-48AA-4A72-8857-BBD22F2CEEF5}" presName="sp" presStyleCnt="0"/>
      <dgm:spPr/>
      <dgm:t>
        <a:bodyPr/>
        <a:lstStyle/>
        <a:p>
          <a:endParaRPr lang="ru-RU"/>
        </a:p>
      </dgm:t>
    </dgm:pt>
    <dgm:pt modelId="{468D5F29-26A6-44A0-B77B-D983B8BFDBCB}" type="pres">
      <dgm:prSet presAssocID="{E8382A3F-1151-46A1-AD57-2B279B853A09}" presName="linNode" presStyleCnt="0"/>
      <dgm:spPr/>
      <dgm:t>
        <a:bodyPr/>
        <a:lstStyle/>
        <a:p>
          <a:endParaRPr lang="ru-RU"/>
        </a:p>
      </dgm:t>
    </dgm:pt>
    <dgm:pt modelId="{0C209169-E98D-410B-AF1E-1C2D106EA9C1}" type="pres">
      <dgm:prSet presAssocID="{E8382A3F-1151-46A1-AD57-2B279B853A09}" presName="parentText" presStyleLbl="node1" presStyleIdx="1" presStyleCnt="2" custScaleX="26674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5A65D5F-0F9A-4BFE-942E-71E454EAEBC1}" srcId="{2811E25A-EDBC-407A-8C83-A3A154AF6A83}" destId="{E8382A3F-1151-46A1-AD57-2B279B853A09}" srcOrd="1" destOrd="0" parTransId="{5D368EB1-8144-4373-A71B-2647EED509AC}" sibTransId="{41304F6D-2C83-492E-8A43-D0DCAA1C8426}"/>
    <dgm:cxn modelId="{8390518E-5088-4CA0-BFEB-3198C905208C}" type="presOf" srcId="{E8382A3F-1151-46A1-AD57-2B279B853A09}" destId="{0C209169-E98D-410B-AF1E-1C2D106EA9C1}" srcOrd="0" destOrd="0" presId="urn:microsoft.com/office/officeart/2005/8/layout/vList5"/>
    <dgm:cxn modelId="{94A37672-1046-4414-80ED-893DEF4AB404}" type="presOf" srcId="{523E9980-2807-4F9E-BF72-F08F936524A7}" destId="{F67035FF-2F49-4950-924B-6F1E0E4DA549}" srcOrd="0" destOrd="0" presId="urn:microsoft.com/office/officeart/2005/8/layout/vList5"/>
    <dgm:cxn modelId="{78BA6527-AEC9-4F9C-AF86-8F6BCC8B9ACF}" srcId="{2811E25A-EDBC-407A-8C83-A3A154AF6A83}" destId="{523E9980-2807-4F9E-BF72-F08F936524A7}" srcOrd="0" destOrd="0" parTransId="{27B3BD88-31A1-472E-89A8-B55480237111}" sibTransId="{FCFDC314-48AA-4A72-8857-BBD22F2CEEF5}"/>
    <dgm:cxn modelId="{6690AC83-748D-4602-8876-CE8D64AEED11}" type="presOf" srcId="{2811E25A-EDBC-407A-8C83-A3A154AF6A83}" destId="{277CF834-1BF5-4107-A9F9-6A7CAC85BD9A}" srcOrd="0" destOrd="0" presId="urn:microsoft.com/office/officeart/2005/8/layout/vList5"/>
    <dgm:cxn modelId="{E70A1635-632A-4CD0-B7EE-0CA1ED3EE55E}" type="presParOf" srcId="{277CF834-1BF5-4107-A9F9-6A7CAC85BD9A}" destId="{6FD9D3A0-7437-4A7C-90D6-A0BC475D396A}" srcOrd="0" destOrd="0" presId="urn:microsoft.com/office/officeart/2005/8/layout/vList5"/>
    <dgm:cxn modelId="{8E08845E-718D-486F-8249-C0FC8A1BE379}" type="presParOf" srcId="{6FD9D3A0-7437-4A7C-90D6-A0BC475D396A}" destId="{F67035FF-2F49-4950-924B-6F1E0E4DA549}" srcOrd="0" destOrd="0" presId="urn:microsoft.com/office/officeart/2005/8/layout/vList5"/>
    <dgm:cxn modelId="{46A0442C-6188-403E-A6FF-382EAB72FE4F}" type="presParOf" srcId="{277CF834-1BF5-4107-A9F9-6A7CAC85BD9A}" destId="{CFBB7C1A-CD2E-4AC3-A250-F0A5EB2227C8}" srcOrd="1" destOrd="0" presId="urn:microsoft.com/office/officeart/2005/8/layout/vList5"/>
    <dgm:cxn modelId="{BF3F295C-B319-4B26-AB13-C2B87C28865E}" type="presParOf" srcId="{277CF834-1BF5-4107-A9F9-6A7CAC85BD9A}" destId="{468D5F29-26A6-44A0-B77B-D983B8BFDBCB}" srcOrd="2" destOrd="0" presId="urn:microsoft.com/office/officeart/2005/8/layout/vList5"/>
    <dgm:cxn modelId="{B7A88CC9-4BA2-4EA1-8CB7-FDC661F47B19}" type="presParOf" srcId="{468D5F29-26A6-44A0-B77B-D983B8BFDBCB}" destId="{0C209169-E98D-410B-AF1E-1C2D106EA9C1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816641A-DA4E-4FF9-AC2F-2DE7DF65FE06}" type="doc">
      <dgm:prSet loTypeId="urn:microsoft.com/office/officeart/2009/3/layout/RandomtoResultProcess" loCatId="process" qsTypeId="urn:microsoft.com/office/officeart/2005/8/quickstyle/simple5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A288F5F2-B610-44D7-ACC5-D89598971EAC}">
      <dgm:prSet custT="1"/>
      <dgm:spPr/>
      <dgm:t>
        <a:bodyPr/>
        <a:lstStyle/>
        <a:p>
          <a:pPr rtl="0"/>
          <a:r>
            <a:rPr lang="ru-RU" sz="3200" b="1" dirty="0" err="1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Кетонурия</a:t>
          </a:r>
          <a:endParaRPr lang="ru-RU" sz="3200" b="1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3183827-A890-4874-97B5-00366B929C6F}" type="parTrans" cxnId="{A8F24CB5-D801-4486-8FDC-2A8F1F896929}">
      <dgm:prSet/>
      <dgm:spPr/>
      <dgm:t>
        <a:bodyPr/>
        <a:lstStyle/>
        <a:p>
          <a:endParaRPr lang="ru-RU"/>
        </a:p>
      </dgm:t>
    </dgm:pt>
    <dgm:pt modelId="{60B9CDF6-EF43-4D34-8AC6-5B93822EEA5B}" type="sibTrans" cxnId="{A8F24CB5-D801-4486-8FDC-2A8F1F896929}">
      <dgm:prSet/>
      <dgm:spPr/>
      <dgm:t>
        <a:bodyPr/>
        <a:lstStyle/>
        <a:p>
          <a:endParaRPr lang="ru-RU"/>
        </a:p>
      </dgm:t>
    </dgm:pt>
    <dgm:pt modelId="{B5231904-DD15-4BBC-954F-875701C34F58}">
      <dgm:prSet custT="1"/>
      <dgm:spPr/>
      <dgm:t>
        <a:bodyPr/>
        <a:lstStyle/>
        <a:p>
          <a:pPr marL="0" indent="355600" algn="just" rtl="0"/>
          <a:r>
            <a:rPr lang="ru-RU" sz="2400" dirty="0" smtClean="0">
              <a:latin typeface="Arial" panose="020B0604020202020204" pitchFamily="34" charset="0"/>
              <a:cs typeface="Arial" panose="020B0604020202020204" pitchFamily="34" charset="0"/>
            </a:rPr>
            <a:t>Выявление кетоновых тел в моче заставляет заподозрить инсулинозависимый сахарный диабет и без клинических проявлений заболевания. При наличии симптомов инсулинозависимого сахарного диабета кетоновые тела определяют с целью выявления и оценки тяжести диабетического </a:t>
          </a:r>
          <a:r>
            <a:rPr lang="ru-RU" sz="2400" dirty="0" err="1" smtClean="0">
              <a:latin typeface="Arial" panose="020B0604020202020204" pitchFamily="34" charset="0"/>
              <a:cs typeface="Arial" panose="020B0604020202020204" pitchFamily="34" charset="0"/>
            </a:rPr>
            <a:t>кетоацидоза</a:t>
          </a:r>
          <a:r>
            <a:rPr lang="ru-RU" sz="2400" dirty="0" smtClean="0">
              <a:latin typeface="Arial" panose="020B0604020202020204" pitchFamily="34" charset="0"/>
              <a:cs typeface="Arial" panose="020B0604020202020204" pitchFamily="34" charset="0"/>
            </a:rPr>
            <a:t>. Следует помнить, что </a:t>
          </a:r>
          <a:r>
            <a:rPr lang="ru-RU" sz="2400" dirty="0" err="1" smtClean="0">
              <a:latin typeface="Arial" panose="020B0604020202020204" pitchFamily="34" charset="0"/>
              <a:cs typeface="Arial" panose="020B0604020202020204" pitchFamily="34" charset="0"/>
            </a:rPr>
            <a:t>кетонурия</a:t>
          </a:r>
          <a:r>
            <a:rPr lang="ru-RU" sz="2400" dirty="0" smtClean="0">
              <a:latin typeface="Arial" panose="020B0604020202020204" pitchFamily="34" charset="0"/>
              <a:cs typeface="Arial" panose="020B0604020202020204" pitchFamily="34" charset="0"/>
            </a:rPr>
            <a:t> наблюдается при некоторых формах гипогликемии голодания.</a:t>
          </a:r>
          <a:endParaRPr lang="ru-RU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D1D2CA5-C689-4749-B3CA-4DE3453456EB}" type="parTrans" cxnId="{54312050-A53A-456A-AF12-31D6AE279AFB}">
      <dgm:prSet/>
      <dgm:spPr/>
      <dgm:t>
        <a:bodyPr/>
        <a:lstStyle/>
        <a:p>
          <a:endParaRPr lang="ru-RU"/>
        </a:p>
      </dgm:t>
    </dgm:pt>
    <dgm:pt modelId="{04E0F153-9E6B-49AF-AF86-214322DB5E57}" type="sibTrans" cxnId="{54312050-A53A-456A-AF12-31D6AE279AFB}">
      <dgm:prSet/>
      <dgm:spPr/>
      <dgm:t>
        <a:bodyPr/>
        <a:lstStyle/>
        <a:p>
          <a:endParaRPr lang="ru-RU"/>
        </a:p>
      </dgm:t>
    </dgm:pt>
    <dgm:pt modelId="{30DD704A-1AC8-4BB6-9038-04B7206B1423}" type="pres">
      <dgm:prSet presAssocID="{B816641A-DA4E-4FF9-AC2F-2DE7DF65FE06}" presName="Name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F6622453-B5D1-42C6-AF7B-029BE0C16E38}" type="pres">
      <dgm:prSet presAssocID="{A288F5F2-B610-44D7-ACC5-D89598971EAC}" presName="chaos" presStyleCnt="0"/>
      <dgm:spPr/>
      <dgm:t>
        <a:bodyPr/>
        <a:lstStyle/>
        <a:p>
          <a:endParaRPr lang="ru-RU"/>
        </a:p>
      </dgm:t>
    </dgm:pt>
    <dgm:pt modelId="{46F53E6B-DEFC-482D-B5E6-01666E8B62C3}" type="pres">
      <dgm:prSet presAssocID="{A288F5F2-B610-44D7-ACC5-D89598971EAC}" presName="parTx1" presStyleLbl="revTx" presStyleIdx="0" presStyleCnt="2" custScaleX="85348" custScaleY="62863" custLinFactNeighborX="-2403" custLinFactNeighborY="-27312"/>
      <dgm:spPr/>
      <dgm:t>
        <a:bodyPr/>
        <a:lstStyle/>
        <a:p>
          <a:endParaRPr lang="ru-RU"/>
        </a:p>
      </dgm:t>
    </dgm:pt>
    <dgm:pt modelId="{52C50F2D-36D0-4E9B-8DC9-37AE8D4B4FEA}" type="pres">
      <dgm:prSet presAssocID="{A288F5F2-B610-44D7-ACC5-D89598971EAC}" presName="desTx1" presStyleLbl="revTx" presStyleIdx="1" presStyleCnt="2" custScaleX="213271" custScaleY="14785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9DD070-70F8-449C-AC69-9AD0ED71D350}" type="pres">
      <dgm:prSet presAssocID="{A288F5F2-B610-44D7-ACC5-D89598971EAC}" presName="c1" presStyleLbl="node1" presStyleIdx="0" presStyleCnt="18" custScaleX="117572" custScaleY="115828" custLinFactNeighborX="-18827" custLinFactNeighborY="-63809"/>
      <dgm:spPr/>
      <dgm:t>
        <a:bodyPr/>
        <a:lstStyle/>
        <a:p>
          <a:endParaRPr lang="ru-RU"/>
        </a:p>
      </dgm:t>
    </dgm:pt>
    <dgm:pt modelId="{48086B1D-350E-44F3-945F-BB34F486F4DB}" type="pres">
      <dgm:prSet presAssocID="{A288F5F2-B610-44D7-ACC5-D89598971EAC}" presName="c2" presStyleLbl="node1" presStyleIdx="1" presStyleCnt="18" custScaleX="117572" custScaleY="115828" custLinFactNeighborX="-18827" custLinFactNeighborY="-63809"/>
      <dgm:spPr/>
      <dgm:t>
        <a:bodyPr/>
        <a:lstStyle/>
        <a:p>
          <a:endParaRPr lang="ru-RU"/>
        </a:p>
      </dgm:t>
    </dgm:pt>
    <dgm:pt modelId="{A5492C75-F62C-4524-B54C-3FEA7DFA247D}" type="pres">
      <dgm:prSet presAssocID="{A288F5F2-B610-44D7-ACC5-D89598971EAC}" presName="c3" presStyleLbl="node1" presStyleIdx="2" presStyleCnt="18" custScaleX="117573" custScaleY="115828" custLinFactNeighborX="-11981" custLinFactNeighborY="-40605"/>
      <dgm:spPr/>
      <dgm:t>
        <a:bodyPr/>
        <a:lstStyle/>
        <a:p>
          <a:endParaRPr lang="ru-RU"/>
        </a:p>
      </dgm:t>
    </dgm:pt>
    <dgm:pt modelId="{559FCAD0-C47D-431C-A4E7-E0F305AF4FB0}" type="pres">
      <dgm:prSet presAssocID="{A288F5F2-B610-44D7-ACC5-D89598971EAC}" presName="c4" presStyleLbl="node1" presStyleIdx="3" presStyleCnt="18" custScaleX="117572" custScaleY="115828" custLinFactNeighborX="-7439" custLinFactNeighborY="-48626"/>
      <dgm:spPr/>
      <dgm:t>
        <a:bodyPr/>
        <a:lstStyle/>
        <a:p>
          <a:endParaRPr lang="ru-RU"/>
        </a:p>
      </dgm:t>
    </dgm:pt>
    <dgm:pt modelId="{182744B0-1C74-44AE-98BF-C3D359270EEA}" type="pres">
      <dgm:prSet presAssocID="{A288F5F2-B610-44D7-ACC5-D89598971EAC}" presName="c5" presStyleLbl="node1" presStyleIdx="4" presStyleCnt="18" custScaleX="117572" custScaleY="115828" custLinFactNeighborX="-7439" custLinFactNeighborY="-26272"/>
      <dgm:spPr/>
      <dgm:t>
        <a:bodyPr/>
        <a:lstStyle/>
        <a:p>
          <a:endParaRPr lang="ru-RU"/>
        </a:p>
      </dgm:t>
    </dgm:pt>
    <dgm:pt modelId="{0BF21E1A-FE67-43D7-BD1C-E6A10C3F4BFC}" type="pres">
      <dgm:prSet presAssocID="{A288F5F2-B610-44D7-ACC5-D89598971EAC}" presName="c6" presStyleLbl="node1" presStyleIdx="5" presStyleCnt="18" custScaleX="117572" custScaleY="115828" custLinFactNeighborX="-18827" custLinFactNeighborY="-63809"/>
      <dgm:spPr/>
      <dgm:t>
        <a:bodyPr/>
        <a:lstStyle/>
        <a:p>
          <a:endParaRPr lang="ru-RU"/>
        </a:p>
      </dgm:t>
    </dgm:pt>
    <dgm:pt modelId="{92A9BA70-E599-47B9-95AC-FF2BAB9C881B}" type="pres">
      <dgm:prSet presAssocID="{A288F5F2-B610-44D7-ACC5-D89598971EAC}" presName="c7" presStyleLbl="node1" presStyleIdx="6" presStyleCnt="18" custScaleX="117573" custScaleY="115828" custLinFactNeighborX="-11981" custLinFactNeighborY="-40605"/>
      <dgm:spPr/>
      <dgm:t>
        <a:bodyPr/>
        <a:lstStyle/>
        <a:p>
          <a:endParaRPr lang="ru-RU"/>
        </a:p>
      </dgm:t>
    </dgm:pt>
    <dgm:pt modelId="{2E4A20FA-AEC2-40BB-B084-DA41B31EBD16}" type="pres">
      <dgm:prSet presAssocID="{A288F5F2-B610-44D7-ACC5-D89598971EAC}" presName="c8" presStyleLbl="node1" presStyleIdx="7" presStyleCnt="18" custScaleX="117572" custScaleY="115828" custLinFactNeighborX="-18827" custLinFactNeighborY="-63809"/>
      <dgm:spPr/>
      <dgm:t>
        <a:bodyPr/>
        <a:lstStyle/>
        <a:p>
          <a:endParaRPr lang="ru-RU"/>
        </a:p>
      </dgm:t>
    </dgm:pt>
    <dgm:pt modelId="{AAEA6E95-E5C9-4FD7-9C23-BB0D07B6F401}" type="pres">
      <dgm:prSet presAssocID="{A288F5F2-B610-44D7-ACC5-D89598971EAC}" presName="c9" presStyleLbl="node1" presStyleIdx="8" presStyleCnt="18" custScaleX="117572" custScaleY="115828" custLinFactNeighborX="-18827" custLinFactNeighborY="-63809"/>
      <dgm:spPr/>
      <dgm:t>
        <a:bodyPr/>
        <a:lstStyle/>
        <a:p>
          <a:endParaRPr lang="ru-RU"/>
        </a:p>
      </dgm:t>
    </dgm:pt>
    <dgm:pt modelId="{EAD32E26-DB83-4C2A-9227-0AD8E244A299}" type="pres">
      <dgm:prSet presAssocID="{A288F5F2-B610-44D7-ACC5-D89598971EAC}" presName="c10" presStyleLbl="node1" presStyleIdx="9" presStyleCnt="18" custScaleX="117573" custScaleY="115828" custLinFactNeighborX="-7322" custLinFactNeighborY="-24815"/>
      <dgm:spPr/>
      <dgm:t>
        <a:bodyPr/>
        <a:lstStyle/>
        <a:p>
          <a:endParaRPr lang="ru-RU"/>
        </a:p>
      </dgm:t>
    </dgm:pt>
    <dgm:pt modelId="{E929DD3D-22E2-4FEC-8416-4B6292E8949B}" type="pres">
      <dgm:prSet presAssocID="{A288F5F2-B610-44D7-ACC5-D89598971EAC}" presName="c11" presStyleLbl="node1" presStyleIdx="10" presStyleCnt="18" custScaleX="117572" custScaleY="115828" custLinFactY="-66295" custLinFactNeighborX="-30214" custLinFactNeighborY="-100000"/>
      <dgm:spPr/>
      <dgm:t>
        <a:bodyPr/>
        <a:lstStyle/>
        <a:p>
          <a:endParaRPr lang="ru-RU"/>
        </a:p>
      </dgm:t>
    </dgm:pt>
    <dgm:pt modelId="{E27414A5-D23F-4F88-A767-1283805422BF}" type="pres">
      <dgm:prSet presAssocID="{A288F5F2-B610-44D7-ACC5-D89598971EAC}" presName="c12" presStyleLbl="node1" presStyleIdx="11" presStyleCnt="18" custScaleX="117573" custScaleY="115828" custLinFactY="-5823" custLinFactNeighborX="-19227" custLinFactNeighborY="-100000"/>
      <dgm:spPr/>
      <dgm:t>
        <a:bodyPr/>
        <a:lstStyle/>
        <a:p>
          <a:endParaRPr lang="ru-RU"/>
        </a:p>
      </dgm:t>
    </dgm:pt>
    <dgm:pt modelId="{FF1DB6DE-9D29-433B-9CC7-7DBAB416C045}" type="pres">
      <dgm:prSet presAssocID="{A288F5F2-B610-44D7-ACC5-D89598971EAC}" presName="c13" presStyleLbl="node1" presStyleIdx="12" presStyleCnt="18" custScaleX="117573" custScaleY="115828" custLinFactNeighborX="-13219" custLinFactNeighborY="-72754"/>
      <dgm:spPr/>
      <dgm:t>
        <a:bodyPr/>
        <a:lstStyle/>
        <a:p>
          <a:endParaRPr lang="ru-RU"/>
        </a:p>
      </dgm:t>
    </dgm:pt>
    <dgm:pt modelId="{D0A2AB9D-4858-45C2-863D-FBF2E54B6B3E}" type="pres">
      <dgm:prSet presAssocID="{A288F5F2-B610-44D7-ACC5-D89598971EAC}" presName="c14" presStyleLbl="node1" presStyleIdx="13" presStyleCnt="18" custScaleX="117572" custScaleY="115828" custLinFactY="-66295" custLinFactNeighborX="-30214" custLinFactNeighborY="-100000"/>
      <dgm:spPr/>
      <dgm:t>
        <a:bodyPr/>
        <a:lstStyle/>
        <a:p>
          <a:endParaRPr lang="ru-RU"/>
        </a:p>
      </dgm:t>
    </dgm:pt>
    <dgm:pt modelId="{FE97297A-F50F-4625-9EBD-ADB32B18302A}" type="pres">
      <dgm:prSet presAssocID="{A288F5F2-B610-44D7-ACC5-D89598971EAC}" presName="c15" presStyleLbl="node1" presStyleIdx="14" presStyleCnt="18" custScaleX="117573" custScaleY="115828" custLinFactY="-5823" custLinFactNeighborX="-19227" custLinFactNeighborY="-100000"/>
      <dgm:spPr/>
      <dgm:t>
        <a:bodyPr/>
        <a:lstStyle/>
        <a:p>
          <a:endParaRPr lang="ru-RU"/>
        </a:p>
      </dgm:t>
    </dgm:pt>
    <dgm:pt modelId="{6BF84433-B0FD-4660-A296-0D2BAF9C759A}" type="pres">
      <dgm:prSet presAssocID="{A288F5F2-B610-44D7-ACC5-D89598971EAC}" presName="c16" presStyleLbl="node1" presStyleIdx="15" presStyleCnt="18" custScaleX="117572" custScaleY="115828" custLinFactY="-66295" custLinFactNeighborX="-30214" custLinFactNeighborY="-100000"/>
      <dgm:spPr/>
      <dgm:t>
        <a:bodyPr/>
        <a:lstStyle/>
        <a:p>
          <a:endParaRPr lang="ru-RU"/>
        </a:p>
      </dgm:t>
    </dgm:pt>
    <dgm:pt modelId="{878EF5D8-87A3-4C97-A83E-973A3443C756}" type="pres">
      <dgm:prSet presAssocID="{A288F5F2-B610-44D7-ACC5-D89598971EAC}" presName="c17" presStyleLbl="node1" presStyleIdx="16" presStyleCnt="18" custScaleX="117573" custScaleY="115828" custLinFactNeighborX="-13219" custLinFactNeighborY="-72754"/>
      <dgm:spPr/>
      <dgm:t>
        <a:bodyPr/>
        <a:lstStyle/>
        <a:p>
          <a:endParaRPr lang="ru-RU"/>
        </a:p>
      </dgm:t>
    </dgm:pt>
    <dgm:pt modelId="{4220581B-23CE-4EB1-B914-08CEEEBD29FC}" type="pres">
      <dgm:prSet presAssocID="{A288F5F2-B610-44D7-ACC5-D89598971EAC}" presName="c18" presStyleLbl="node1" presStyleIdx="17" presStyleCnt="18" custScaleX="117573" custScaleY="115828" custLinFactY="-5823" custLinFactNeighborX="-19227" custLinFactNeighborY="-100000"/>
      <dgm:spPr/>
      <dgm:t>
        <a:bodyPr/>
        <a:lstStyle/>
        <a:p>
          <a:endParaRPr lang="ru-RU"/>
        </a:p>
      </dgm:t>
    </dgm:pt>
  </dgm:ptLst>
  <dgm:cxnLst>
    <dgm:cxn modelId="{E04CFAEA-EAA0-4E11-9E58-F0377C22BF49}" type="presOf" srcId="{A288F5F2-B610-44D7-ACC5-D89598971EAC}" destId="{46F53E6B-DEFC-482D-B5E6-01666E8B62C3}" srcOrd="0" destOrd="0" presId="urn:microsoft.com/office/officeart/2009/3/layout/RandomtoResultProcess"/>
    <dgm:cxn modelId="{54312050-A53A-456A-AF12-31D6AE279AFB}" srcId="{A288F5F2-B610-44D7-ACC5-D89598971EAC}" destId="{B5231904-DD15-4BBC-954F-875701C34F58}" srcOrd="0" destOrd="0" parTransId="{ED1D2CA5-C689-4749-B3CA-4DE3453456EB}" sibTransId="{04E0F153-9E6B-49AF-AF86-214322DB5E57}"/>
    <dgm:cxn modelId="{059F2188-45BD-4B82-8C67-B6BCF93F0F40}" type="presOf" srcId="{B5231904-DD15-4BBC-954F-875701C34F58}" destId="{52C50F2D-36D0-4E9B-8DC9-37AE8D4B4FEA}" srcOrd="0" destOrd="0" presId="urn:microsoft.com/office/officeart/2009/3/layout/RandomtoResultProcess"/>
    <dgm:cxn modelId="{AE56FA19-358A-4F61-8058-1E9918E04BBB}" type="presOf" srcId="{B816641A-DA4E-4FF9-AC2F-2DE7DF65FE06}" destId="{30DD704A-1AC8-4BB6-9038-04B7206B1423}" srcOrd="0" destOrd="0" presId="urn:microsoft.com/office/officeart/2009/3/layout/RandomtoResultProcess"/>
    <dgm:cxn modelId="{A8F24CB5-D801-4486-8FDC-2A8F1F896929}" srcId="{B816641A-DA4E-4FF9-AC2F-2DE7DF65FE06}" destId="{A288F5F2-B610-44D7-ACC5-D89598971EAC}" srcOrd="0" destOrd="0" parTransId="{A3183827-A890-4874-97B5-00366B929C6F}" sibTransId="{60B9CDF6-EF43-4D34-8AC6-5B93822EEA5B}"/>
    <dgm:cxn modelId="{6FEF7B8B-874D-4E62-AE24-ABC4B6E84C5B}" type="presParOf" srcId="{30DD704A-1AC8-4BB6-9038-04B7206B1423}" destId="{F6622453-B5D1-42C6-AF7B-029BE0C16E38}" srcOrd="0" destOrd="0" presId="urn:microsoft.com/office/officeart/2009/3/layout/RandomtoResultProcess"/>
    <dgm:cxn modelId="{ECF3A179-53F1-47A2-8DDB-D936CE9E8AEB}" type="presParOf" srcId="{F6622453-B5D1-42C6-AF7B-029BE0C16E38}" destId="{46F53E6B-DEFC-482D-B5E6-01666E8B62C3}" srcOrd="0" destOrd="0" presId="urn:microsoft.com/office/officeart/2009/3/layout/RandomtoResultProcess"/>
    <dgm:cxn modelId="{62B5AA9C-14AE-4DB4-8101-4F65FC40F432}" type="presParOf" srcId="{F6622453-B5D1-42C6-AF7B-029BE0C16E38}" destId="{52C50F2D-36D0-4E9B-8DC9-37AE8D4B4FEA}" srcOrd="1" destOrd="0" presId="urn:microsoft.com/office/officeart/2009/3/layout/RandomtoResultProcess"/>
    <dgm:cxn modelId="{69552A09-1BBA-41EA-90EF-53E96CE2C1FA}" type="presParOf" srcId="{F6622453-B5D1-42C6-AF7B-029BE0C16E38}" destId="{A29DD070-70F8-449C-AC69-9AD0ED71D350}" srcOrd="2" destOrd="0" presId="urn:microsoft.com/office/officeart/2009/3/layout/RandomtoResultProcess"/>
    <dgm:cxn modelId="{E5B2946E-0748-4FBC-A3D0-CA85CDCFB587}" type="presParOf" srcId="{F6622453-B5D1-42C6-AF7B-029BE0C16E38}" destId="{48086B1D-350E-44F3-945F-BB34F486F4DB}" srcOrd="3" destOrd="0" presId="urn:microsoft.com/office/officeart/2009/3/layout/RandomtoResultProcess"/>
    <dgm:cxn modelId="{E8B2DA3B-F75F-43D6-8CCB-5F459EAD459A}" type="presParOf" srcId="{F6622453-B5D1-42C6-AF7B-029BE0C16E38}" destId="{A5492C75-F62C-4524-B54C-3FEA7DFA247D}" srcOrd="4" destOrd="0" presId="urn:microsoft.com/office/officeart/2009/3/layout/RandomtoResultProcess"/>
    <dgm:cxn modelId="{0C19A134-25DA-493C-917D-076CD7D70D8D}" type="presParOf" srcId="{F6622453-B5D1-42C6-AF7B-029BE0C16E38}" destId="{559FCAD0-C47D-431C-A4E7-E0F305AF4FB0}" srcOrd="5" destOrd="0" presId="urn:microsoft.com/office/officeart/2009/3/layout/RandomtoResultProcess"/>
    <dgm:cxn modelId="{E46AA3DF-4F34-49E2-84B9-5388F5A5D6EC}" type="presParOf" srcId="{F6622453-B5D1-42C6-AF7B-029BE0C16E38}" destId="{182744B0-1C74-44AE-98BF-C3D359270EEA}" srcOrd="6" destOrd="0" presId="urn:microsoft.com/office/officeart/2009/3/layout/RandomtoResultProcess"/>
    <dgm:cxn modelId="{5C3569A5-CF6C-4852-B0FF-3631E3E81D3D}" type="presParOf" srcId="{F6622453-B5D1-42C6-AF7B-029BE0C16E38}" destId="{0BF21E1A-FE67-43D7-BD1C-E6A10C3F4BFC}" srcOrd="7" destOrd="0" presId="urn:microsoft.com/office/officeart/2009/3/layout/RandomtoResultProcess"/>
    <dgm:cxn modelId="{0D2D3B3B-3CF1-48B0-ABB1-6B594271EE7E}" type="presParOf" srcId="{F6622453-B5D1-42C6-AF7B-029BE0C16E38}" destId="{92A9BA70-E599-47B9-95AC-FF2BAB9C881B}" srcOrd="8" destOrd="0" presId="urn:microsoft.com/office/officeart/2009/3/layout/RandomtoResultProcess"/>
    <dgm:cxn modelId="{0CC043E3-A799-46E8-B544-A842B64CEBC7}" type="presParOf" srcId="{F6622453-B5D1-42C6-AF7B-029BE0C16E38}" destId="{2E4A20FA-AEC2-40BB-B084-DA41B31EBD16}" srcOrd="9" destOrd="0" presId="urn:microsoft.com/office/officeart/2009/3/layout/RandomtoResultProcess"/>
    <dgm:cxn modelId="{2087997B-B85A-4ECB-A39A-CBF113BFC7E8}" type="presParOf" srcId="{F6622453-B5D1-42C6-AF7B-029BE0C16E38}" destId="{AAEA6E95-E5C9-4FD7-9C23-BB0D07B6F401}" srcOrd="10" destOrd="0" presId="urn:microsoft.com/office/officeart/2009/3/layout/RandomtoResultProcess"/>
    <dgm:cxn modelId="{5658BCC9-9C9B-4DD4-AE3D-B299A41E0113}" type="presParOf" srcId="{F6622453-B5D1-42C6-AF7B-029BE0C16E38}" destId="{EAD32E26-DB83-4C2A-9227-0AD8E244A299}" srcOrd="11" destOrd="0" presId="urn:microsoft.com/office/officeart/2009/3/layout/RandomtoResultProcess"/>
    <dgm:cxn modelId="{A6BCE062-E66C-4658-BA01-C6E3DF49020B}" type="presParOf" srcId="{F6622453-B5D1-42C6-AF7B-029BE0C16E38}" destId="{E929DD3D-22E2-4FEC-8416-4B6292E8949B}" srcOrd="12" destOrd="0" presId="urn:microsoft.com/office/officeart/2009/3/layout/RandomtoResultProcess"/>
    <dgm:cxn modelId="{F377A6A3-6BAC-4B52-8ACF-C9DB9559D294}" type="presParOf" srcId="{F6622453-B5D1-42C6-AF7B-029BE0C16E38}" destId="{E27414A5-D23F-4F88-A767-1283805422BF}" srcOrd="13" destOrd="0" presId="urn:microsoft.com/office/officeart/2009/3/layout/RandomtoResultProcess"/>
    <dgm:cxn modelId="{6C01265A-642F-4225-9163-6D37893EB268}" type="presParOf" srcId="{F6622453-B5D1-42C6-AF7B-029BE0C16E38}" destId="{FF1DB6DE-9D29-433B-9CC7-7DBAB416C045}" srcOrd="14" destOrd="0" presId="urn:microsoft.com/office/officeart/2009/3/layout/RandomtoResultProcess"/>
    <dgm:cxn modelId="{AA5A90A7-A57F-4E6F-AD92-7897DAE0DED4}" type="presParOf" srcId="{F6622453-B5D1-42C6-AF7B-029BE0C16E38}" destId="{D0A2AB9D-4858-45C2-863D-FBF2E54B6B3E}" srcOrd="15" destOrd="0" presId="urn:microsoft.com/office/officeart/2009/3/layout/RandomtoResultProcess"/>
    <dgm:cxn modelId="{C93E5525-42EA-4CE8-A792-6F97B90083F8}" type="presParOf" srcId="{F6622453-B5D1-42C6-AF7B-029BE0C16E38}" destId="{FE97297A-F50F-4625-9EBD-ADB32B18302A}" srcOrd="16" destOrd="0" presId="urn:microsoft.com/office/officeart/2009/3/layout/RandomtoResultProcess"/>
    <dgm:cxn modelId="{12DFF92D-56E5-4DCF-A9FA-77A6ADFAC345}" type="presParOf" srcId="{F6622453-B5D1-42C6-AF7B-029BE0C16E38}" destId="{6BF84433-B0FD-4660-A296-0D2BAF9C759A}" srcOrd="17" destOrd="0" presId="urn:microsoft.com/office/officeart/2009/3/layout/RandomtoResultProcess"/>
    <dgm:cxn modelId="{17F79F27-D208-4790-AE80-18DB7CB9DA70}" type="presParOf" srcId="{F6622453-B5D1-42C6-AF7B-029BE0C16E38}" destId="{878EF5D8-87A3-4C97-A83E-973A3443C756}" srcOrd="18" destOrd="0" presId="urn:microsoft.com/office/officeart/2009/3/layout/RandomtoResultProcess"/>
    <dgm:cxn modelId="{75B78D0C-F353-4B1B-9076-25638984D6CF}" type="presParOf" srcId="{F6622453-B5D1-42C6-AF7B-029BE0C16E38}" destId="{4220581B-23CE-4EB1-B914-08CEEEBD29FC}" srcOrd="19" destOrd="0" presId="urn:microsoft.com/office/officeart/2009/3/layout/RandomtoResult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547F5AE-501A-4ABE-A702-1CEF321A96A1}" type="doc">
      <dgm:prSet loTypeId="urn:microsoft.com/office/officeart/2005/8/layout/hierarchy4" loCatId="list" qsTypeId="urn:microsoft.com/office/officeart/2005/8/quickstyle/simple5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69D6213B-9388-4190-BA81-1DB6D4CBA449}">
      <dgm:prSet custT="1"/>
      <dgm:spPr>
        <a:solidFill>
          <a:schemeClr val="accent4">
            <a:lumMod val="75000"/>
          </a:schemeClr>
        </a:solidFill>
      </dgm:spPr>
      <dgm:t>
        <a:bodyPr/>
        <a:lstStyle/>
        <a:p>
          <a:pPr algn="just" rtl="0"/>
          <a:r>
            <a:rPr lang="ru-RU" sz="2000" dirty="0" smtClean="0">
              <a:latin typeface="Arial" panose="020B0604020202020204" pitchFamily="34" charset="0"/>
              <a:cs typeface="Arial" panose="020B0604020202020204" pitchFamily="34" charset="0"/>
            </a:rPr>
            <a:t>1. У здоровых людей базальный уровень C-пептида в сыворотке (т. е. уровень </a:t>
          </a:r>
          <a:r>
            <a:rPr lang="ru-RU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Cпептида</a:t>
          </a:r>
          <a:r>
            <a:rPr lang="ru-RU" sz="2000" dirty="0" smtClean="0">
              <a:latin typeface="Arial" panose="020B0604020202020204" pitchFamily="34" charset="0"/>
              <a:cs typeface="Arial" panose="020B0604020202020204" pitchFamily="34" charset="0"/>
            </a:rPr>
            <a:t> натощак) составляет 0,1—1,22 </a:t>
          </a:r>
          <a:r>
            <a:rPr lang="ru-RU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нмоль</a:t>
          </a:r>
          <a:r>
            <a:rPr lang="ru-RU" sz="2000" dirty="0" smtClean="0">
              <a:latin typeface="Arial" panose="020B0604020202020204" pitchFamily="34" charset="0"/>
              <a:cs typeface="Arial" panose="020B0604020202020204" pitchFamily="34" charset="0"/>
            </a:rPr>
            <a:t>/л. При инсулинозависимом сахарном диабете базальный уровень C-пептида, как правило, не определяется. При </a:t>
          </a:r>
          <a:r>
            <a:rPr lang="ru-RU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инсулинонезависимом</a:t>
          </a:r>
          <a:r>
            <a:rPr lang="ru-RU" sz="2000" dirty="0" smtClean="0">
              <a:latin typeface="Arial" panose="020B0604020202020204" pitchFamily="34" charset="0"/>
              <a:cs typeface="Arial" panose="020B0604020202020204" pitchFamily="34" charset="0"/>
            </a:rPr>
            <a:t> сахарном диабете базальный уровень C-пептида нормальный или слегка повышен.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BE2BBAF-BD42-4F4C-8669-F4E83E6466DB}" type="parTrans" cxnId="{6DF4F2EA-D145-41C4-B73D-DC1851DA2151}">
      <dgm:prSet/>
      <dgm:spPr/>
      <dgm:t>
        <a:bodyPr/>
        <a:lstStyle/>
        <a:p>
          <a:endParaRPr lang="ru-RU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BE5509A-650A-4FBC-92F8-C0F416C1FE00}" type="sibTrans" cxnId="{6DF4F2EA-D145-41C4-B73D-DC1851DA2151}">
      <dgm:prSet/>
      <dgm:spPr/>
      <dgm:t>
        <a:bodyPr/>
        <a:lstStyle/>
        <a:p>
          <a:endParaRPr lang="ru-RU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96726F7-967D-44D5-B4FE-C62E226106DB}">
      <dgm:prSet custT="1"/>
      <dgm:spPr>
        <a:solidFill>
          <a:srgbClr val="00B050"/>
        </a:solidFill>
      </dgm:spPr>
      <dgm:t>
        <a:bodyPr/>
        <a:lstStyle/>
        <a:p>
          <a:pPr algn="just" rtl="0"/>
          <a:r>
            <a:rPr lang="ru-RU" sz="2000" dirty="0" smtClean="0">
              <a:latin typeface="Arial" panose="020B0604020202020204" pitchFamily="34" charset="0"/>
              <a:cs typeface="Arial" panose="020B0604020202020204" pitchFamily="34" charset="0"/>
            </a:rPr>
            <a:t>2. Уровень C-пептида в сыворотке у здоровых людей после стимуляции глюкагоном, глюкозой или </a:t>
          </a:r>
          <a:r>
            <a:rPr lang="ru-RU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сустакалом</a:t>
          </a:r>
          <a:r>
            <a:rPr lang="ru-RU" sz="2000" dirty="0" smtClean="0">
              <a:latin typeface="Arial" panose="020B0604020202020204" pitchFamily="34" charset="0"/>
              <a:cs typeface="Arial" panose="020B0604020202020204" pitchFamily="34" charset="0"/>
            </a:rPr>
            <a:t> (питательная смесь с высоким содержанием кукурузного крахмала и сахарозы) возрастает до 3 </a:t>
          </a:r>
          <a:r>
            <a:rPr lang="ru-RU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нмоль</a:t>
          </a:r>
          <a:r>
            <a:rPr lang="ru-RU" sz="2000" dirty="0" smtClean="0">
              <a:latin typeface="Arial" panose="020B0604020202020204" pitchFamily="34" charset="0"/>
              <a:cs typeface="Arial" panose="020B0604020202020204" pitchFamily="34" charset="0"/>
            </a:rPr>
            <a:t>/л. У больных инсулинозависимым сахарным диабетом уровень C-пептида после стимуляции не повышается.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722B963-841F-4233-BAD0-6B671F0F38E3}" type="parTrans" cxnId="{53D50B0B-5C35-4010-9808-8C6D831D47A9}">
      <dgm:prSet/>
      <dgm:spPr/>
      <dgm:t>
        <a:bodyPr/>
        <a:lstStyle/>
        <a:p>
          <a:endParaRPr lang="ru-RU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F4A4A60-B792-4F37-9CB4-E52008AAB7C3}" type="sibTrans" cxnId="{53D50B0B-5C35-4010-9808-8C6D831D47A9}">
      <dgm:prSet/>
      <dgm:spPr/>
      <dgm:t>
        <a:bodyPr/>
        <a:lstStyle/>
        <a:p>
          <a:endParaRPr lang="ru-RU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C160114-C3C7-4533-BE33-3136D333B3B2}" type="pres">
      <dgm:prSet presAssocID="{2547F5AE-501A-4ABE-A702-1CEF321A96A1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F2799B2D-AC02-4CDD-9653-2FA13831436F}" type="pres">
      <dgm:prSet presAssocID="{69D6213B-9388-4190-BA81-1DB6D4CBA449}" presName="vertOne" presStyleCnt="0"/>
      <dgm:spPr/>
      <dgm:t>
        <a:bodyPr/>
        <a:lstStyle/>
        <a:p>
          <a:endParaRPr lang="ru-RU"/>
        </a:p>
      </dgm:t>
    </dgm:pt>
    <dgm:pt modelId="{81ECE538-0702-41B8-96C5-1F16890C1A74}" type="pres">
      <dgm:prSet presAssocID="{69D6213B-9388-4190-BA81-1DB6D4CBA449}" presName="txOne" presStyleLbl="node0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71FA194-FBD8-4B0D-8CBC-243F3AFFFF1E}" type="pres">
      <dgm:prSet presAssocID="{69D6213B-9388-4190-BA81-1DB6D4CBA449}" presName="horzOne" presStyleCnt="0"/>
      <dgm:spPr/>
      <dgm:t>
        <a:bodyPr/>
        <a:lstStyle/>
        <a:p>
          <a:endParaRPr lang="ru-RU"/>
        </a:p>
      </dgm:t>
    </dgm:pt>
    <dgm:pt modelId="{D719FAAD-72B7-459D-9C27-46E275F930AA}" type="pres">
      <dgm:prSet presAssocID="{8BE5509A-650A-4FBC-92F8-C0F416C1FE00}" presName="sibSpaceOne" presStyleCnt="0"/>
      <dgm:spPr/>
      <dgm:t>
        <a:bodyPr/>
        <a:lstStyle/>
        <a:p>
          <a:endParaRPr lang="ru-RU"/>
        </a:p>
      </dgm:t>
    </dgm:pt>
    <dgm:pt modelId="{19C64B95-F6C9-40E0-9812-5FC25AE86FB5}" type="pres">
      <dgm:prSet presAssocID="{596726F7-967D-44D5-B4FE-C62E226106DB}" presName="vertOne" presStyleCnt="0"/>
      <dgm:spPr/>
      <dgm:t>
        <a:bodyPr/>
        <a:lstStyle/>
        <a:p>
          <a:endParaRPr lang="ru-RU"/>
        </a:p>
      </dgm:t>
    </dgm:pt>
    <dgm:pt modelId="{B455EB15-42C0-4373-8CA9-D42AE2B2AB04}" type="pres">
      <dgm:prSet presAssocID="{596726F7-967D-44D5-B4FE-C62E226106DB}" presName="txOne" presStyleLbl="node0" presStyleIdx="1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31ADF07-705D-4F8D-94DB-E423E90FA3B8}" type="pres">
      <dgm:prSet presAssocID="{596726F7-967D-44D5-B4FE-C62E226106DB}" presName="horzOne" presStyleCnt="0"/>
      <dgm:spPr/>
      <dgm:t>
        <a:bodyPr/>
        <a:lstStyle/>
        <a:p>
          <a:endParaRPr lang="ru-RU"/>
        </a:p>
      </dgm:t>
    </dgm:pt>
  </dgm:ptLst>
  <dgm:cxnLst>
    <dgm:cxn modelId="{E8DD7E06-5D51-4ABC-9735-5680477E4DBE}" type="presOf" srcId="{2547F5AE-501A-4ABE-A702-1CEF321A96A1}" destId="{DC160114-C3C7-4533-BE33-3136D333B3B2}" srcOrd="0" destOrd="0" presId="urn:microsoft.com/office/officeart/2005/8/layout/hierarchy4"/>
    <dgm:cxn modelId="{AC18C4DA-57D8-4E6D-AE20-67F38FBF5E6C}" type="presOf" srcId="{596726F7-967D-44D5-B4FE-C62E226106DB}" destId="{B455EB15-42C0-4373-8CA9-D42AE2B2AB04}" srcOrd="0" destOrd="0" presId="urn:microsoft.com/office/officeart/2005/8/layout/hierarchy4"/>
    <dgm:cxn modelId="{53D50B0B-5C35-4010-9808-8C6D831D47A9}" srcId="{2547F5AE-501A-4ABE-A702-1CEF321A96A1}" destId="{596726F7-967D-44D5-B4FE-C62E226106DB}" srcOrd="1" destOrd="0" parTransId="{7722B963-841F-4233-BAD0-6B671F0F38E3}" sibTransId="{FF4A4A60-B792-4F37-9CB4-E52008AAB7C3}"/>
    <dgm:cxn modelId="{22788756-4F66-4CAA-BED7-A8EC1E6EDFA0}" type="presOf" srcId="{69D6213B-9388-4190-BA81-1DB6D4CBA449}" destId="{81ECE538-0702-41B8-96C5-1F16890C1A74}" srcOrd="0" destOrd="0" presId="urn:microsoft.com/office/officeart/2005/8/layout/hierarchy4"/>
    <dgm:cxn modelId="{6DF4F2EA-D145-41C4-B73D-DC1851DA2151}" srcId="{2547F5AE-501A-4ABE-A702-1CEF321A96A1}" destId="{69D6213B-9388-4190-BA81-1DB6D4CBA449}" srcOrd="0" destOrd="0" parTransId="{1BE2BBAF-BD42-4F4C-8669-F4E83E6466DB}" sibTransId="{8BE5509A-650A-4FBC-92F8-C0F416C1FE00}"/>
    <dgm:cxn modelId="{7336B370-F122-4A53-B261-4454E6C4A68A}" type="presParOf" srcId="{DC160114-C3C7-4533-BE33-3136D333B3B2}" destId="{F2799B2D-AC02-4CDD-9653-2FA13831436F}" srcOrd="0" destOrd="0" presId="urn:microsoft.com/office/officeart/2005/8/layout/hierarchy4"/>
    <dgm:cxn modelId="{90491AF5-0C52-4025-BAB7-053A5D9730F7}" type="presParOf" srcId="{F2799B2D-AC02-4CDD-9653-2FA13831436F}" destId="{81ECE538-0702-41B8-96C5-1F16890C1A74}" srcOrd="0" destOrd="0" presId="urn:microsoft.com/office/officeart/2005/8/layout/hierarchy4"/>
    <dgm:cxn modelId="{C4EB5A3F-5153-42EC-B30E-A67F4CFCE059}" type="presParOf" srcId="{F2799B2D-AC02-4CDD-9653-2FA13831436F}" destId="{371FA194-FBD8-4B0D-8CBC-243F3AFFFF1E}" srcOrd="1" destOrd="0" presId="urn:microsoft.com/office/officeart/2005/8/layout/hierarchy4"/>
    <dgm:cxn modelId="{49675F4C-AC6E-4E68-AB44-35AD75A95F57}" type="presParOf" srcId="{DC160114-C3C7-4533-BE33-3136D333B3B2}" destId="{D719FAAD-72B7-459D-9C27-46E275F930AA}" srcOrd="1" destOrd="0" presId="urn:microsoft.com/office/officeart/2005/8/layout/hierarchy4"/>
    <dgm:cxn modelId="{41B6D97B-A952-41D1-A196-4BECEC596F39}" type="presParOf" srcId="{DC160114-C3C7-4533-BE33-3136D333B3B2}" destId="{19C64B95-F6C9-40E0-9812-5FC25AE86FB5}" srcOrd="2" destOrd="0" presId="urn:microsoft.com/office/officeart/2005/8/layout/hierarchy4"/>
    <dgm:cxn modelId="{E7F77E22-DBE4-4738-B9FE-B92E0283DA59}" type="presParOf" srcId="{19C64B95-F6C9-40E0-9812-5FC25AE86FB5}" destId="{B455EB15-42C0-4373-8CA9-D42AE2B2AB04}" srcOrd="0" destOrd="0" presId="urn:microsoft.com/office/officeart/2005/8/layout/hierarchy4"/>
    <dgm:cxn modelId="{C71DE258-92DF-45D5-8F33-50CBE3A546F5}" type="presParOf" srcId="{19C64B95-F6C9-40E0-9812-5FC25AE86FB5}" destId="{D31ADF07-705D-4F8D-94DB-E423E90FA3B8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10C209D2-7884-4CFE-A58A-BAB11E2AAC73}" type="doc">
      <dgm:prSet loTypeId="urn:microsoft.com/office/officeart/2005/8/layout/vList2" loCatId="list" qsTypeId="urn:microsoft.com/office/officeart/2005/8/quickstyle/simple3" qsCatId="simple" csTypeId="urn:microsoft.com/office/officeart/2005/8/colors/colorful5" csCatId="colorful"/>
      <dgm:spPr/>
      <dgm:t>
        <a:bodyPr/>
        <a:lstStyle/>
        <a:p>
          <a:endParaRPr lang="ru-RU"/>
        </a:p>
      </dgm:t>
    </dgm:pt>
    <dgm:pt modelId="{B0B73B0A-2209-46A5-A5FA-E22B591EF4B0}">
      <dgm:prSet/>
      <dgm:spPr/>
      <dgm:t>
        <a:bodyPr/>
        <a:lstStyle/>
        <a:p>
          <a:pPr rtl="0"/>
          <a:r>
            <a:rPr lang="ru-RU" smtClean="0">
              <a:latin typeface="Arial" panose="020B0604020202020204" pitchFamily="34" charset="0"/>
              <a:cs typeface="Arial" panose="020B0604020202020204" pitchFamily="34" charset="0"/>
            </a:rPr>
            <a:t>а. У здоровых: </a:t>
          </a:r>
          <a:r>
            <a:rPr lang="en-US" u="sng" smtClean="0">
              <a:latin typeface="Arial" panose="020B0604020202020204" pitchFamily="34" charset="0"/>
              <a:cs typeface="Arial" panose="020B0604020202020204" pitchFamily="34" charset="0"/>
            </a:rPr>
            <a:t>&gt;</a:t>
          </a:r>
          <a:r>
            <a:rPr lang="ru-RU" smtClean="0">
              <a:latin typeface="Arial" panose="020B0604020202020204" pitchFamily="34" charset="0"/>
              <a:cs typeface="Arial" panose="020B0604020202020204" pitchFamily="34" charset="0"/>
            </a:rPr>
            <a:t> 10 нмоль. </a:t>
          </a:r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01C761B-ECF3-4CE0-9B0E-10900E2B4A75}" type="parTrans" cxnId="{F736BF1B-37C1-4191-A702-7791D370C3B5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742FFF2-66D2-4D12-AEC8-AEA86187C442}" type="sibTrans" cxnId="{F736BF1B-37C1-4191-A702-7791D370C3B5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879AF34-D241-4E1A-B161-3CB476651DEB}">
      <dgm:prSet/>
      <dgm:spPr/>
      <dgm:t>
        <a:bodyPr/>
        <a:lstStyle/>
        <a:p>
          <a:pPr rtl="0"/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б. У больных инсулинозависимым сахарным диабетом: &lt; 3 </a:t>
          </a:r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нмоль</a:t>
          </a:r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 (обычно &lt; 0,7 </a:t>
          </a:r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нмоль</a:t>
          </a:r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). </a:t>
          </a:r>
          <a:endParaRPr lang="ru-RU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CB6F74C-11A7-4677-A1AB-A02F515B1F80}" type="parTrans" cxnId="{268C1C41-6DC3-4800-A484-55CC952FEC1C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69904DB-B744-4132-8904-479999132D6C}" type="sibTrans" cxnId="{268C1C41-6DC3-4800-A484-55CC952FEC1C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F3B84AF-BCDA-4B71-87A4-EA5E10F59990}">
      <dgm:prSet/>
      <dgm:spPr/>
      <dgm:t>
        <a:bodyPr/>
        <a:lstStyle/>
        <a:p>
          <a:pPr rtl="0"/>
          <a:r>
            <a:rPr lang="ru-RU" smtClean="0">
              <a:latin typeface="Arial" panose="020B0604020202020204" pitchFamily="34" charset="0"/>
              <a:cs typeface="Arial" panose="020B0604020202020204" pitchFamily="34" charset="0"/>
            </a:rPr>
            <a:t>в. У больных инсулинонезависимым сахарным диабетом с относительным дефицитом инсулина: &lt; 10 нмоль. </a:t>
          </a:r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50D2C5F-DF7E-4799-83A2-583D87382211}" type="parTrans" cxnId="{6B36A707-CE22-4D1B-A462-7189B0842452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EFB2A48-6A5A-4A2F-8C49-84A0D9E40E2A}" type="sibTrans" cxnId="{6B36A707-CE22-4D1B-A462-7189B0842452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5AEC7DC-4129-4072-94FC-E956242BD488}">
      <dgm:prSet/>
      <dgm:spPr/>
      <dgm:t>
        <a:bodyPr/>
        <a:lstStyle/>
        <a:p>
          <a:pPr rtl="0"/>
          <a:r>
            <a:rPr lang="ru-RU" smtClean="0">
              <a:latin typeface="Arial" panose="020B0604020202020204" pitchFamily="34" charset="0"/>
              <a:cs typeface="Arial" panose="020B0604020202020204" pitchFamily="34" charset="0"/>
            </a:rPr>
            <a:t>г. У больных инсулинонезависимым сахарным диабетом с ожирением и инсулинорезистентностью: </a:t>
          </a:r>
          <a:r>
            <a:rPr lang="en-US" u="sng" smtClean="0">
              <a:latin typeface="Arial" panose="020B0604020202020204" pitchFamily="34" charset="0"/>
              <a:cs typeface="Arial" panose="020B0604020202020204" pitchFamily="34" charset="0"/>
            </a:rPr>
            <a:t>&gt;</a:t>
          </a:r>
          <a:r>
            <a:rPr lang="en-US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mtClean="0">
              <a:latin typeface="Arial" panose="020B0604020202020204" pitchFamily="34" charset="0"/>
              <a:cs typeface="Arial" panose="020B0604020202020204" pitchFamily="34" charset="0"/>
            </a:rPr>
            <a:t>20 нмоль.</a:t>
          </a:r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CD3A446-5516-4DC5-9DCD-83C9CC8D3448}" type="parTrans" cxnId="{6A11B795-C411-4BE6-B65C-C21215600A9B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65C20DB-6EDF-4A5E-A261-478193DA5470}" type="sibTrans" cxnId="{6A11B795-C411-4BE6-B65C-C21215600A9B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8B6FBFB-258F-4F29-AFF7-8DA87F22796B}" type="pres">
      <dgm:prSet presAssocID="{10C209D2-7884-4CFE-A58A-BAB11E2AAC7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B20BF49-EB2B-4119-B924-3727393DE4AD}" type="pres">
      <dgm:prSet presAssocID="{B0B73B0A-2209-46A5-A5FA-E22B591EF4B0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7A5EEB-1367-4C7E-B846-AAF190759360}" type="pres">
      <dgm:prSet presAssocID="{C742FFF2-66D2-4D12-AEC8-AEA86187C442}" presName="spacer" presStyleCnt="0"/>
      <dgm:spPr/>
    </dgm:pt>
    <dgm:pt modelId="{76ED776B-9C67-48CA-BAC9-CD42DB9BFA5B}" type="pres">
      <dgm:prSet presAssocID="{A879AF34-D241-4E1A-B161-3CB476651DEB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14B98C-799C-46E1-9C5F-C01590631EB0}" type="pres">
      <dgm:prSet presAssocID="{969904DB-B744-4132-8904-479999132D6C}" presName="spacer" presStyleCnt="0"/>
      <dgm:spPr/>
    </dgm:pt>
    <dgm:pt modelId="{2BAA35D8-4EA9-4F16-AC24-FF6AA345DB7F}" type="pres">
      <dgm:prSet presAssocID="{0F3B84AF-BCDA-4B71-87A4-EA5E10F59990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2090E4-078E-45AF-ADFD-F8895F2F0028}" type="pres">
      <dgm:prSet presAssocID="{EEFB2A48-6A5A-4A2F-8C49-84A0D9E40E2A}" presName="spacer" presStyleCnt="0"/>
      <dgm:spPr/>
    </dgm:pt>
    <dgm:pt modelId="{941B5F51-9D10-4823-BB6A-7852CBAA645C}" type="pres">
      <dgm:prSet presAssocID="{45AEC7DC-4129-4072-94FC-E956242BD488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B81D945-EF6D-417F-B8B1-4C2375420DE0}" type="presOf" srcId="{A879AF34-D241-4E1A-B161-3CB476651DEB}" destId="{76ED776B-9C67-48CA-BAC9-CD42DB9BFA5B}" srcOrd="0" destOrd="0" presId="urn:microsoft.com/office/officeart/2005/8/layout/vList2"/>
    <dgm:cxn modelId="{2AC0F67A-BC79-47CA-94FE-868ECDA8CDFF}" type="presOf" srcId="{10C209D2-7884-4CFE-A58A-BAB11E2AAC73}" destId="{38B6FBFB-258F-4F29-AFF7-8DA87F22796B}" srcOrd="0" destOrd="0" presId="urn:microsoft.com/office/officeart/2005/8/layout/vList2"/>
    <dgm:cxn modelId="{268C1C41-6DC3-4800-A484-55CC952FEC1C}" srcId="{10C209D2-7884-4CFE-A58A-BAB11E2AAC73}" destId="{A879AF34-D241-4E1A-B161-3CB476651DEB}" srcOrd="1" destOrd="0" parTransId="{2CB6F74C-11A7-4677-A1AB-A02F515B1F80}" sibTransId="{969904DB-B744-4132-8904-479999132D6C}"/>
    <dgm:cxn modelId="{6A11B795-C411-4BE6-B65C-C21215600A9B}" srcId="{10C209D2-7884-4CFE-A58A-BAB11E2AAC73}" destId="{45AEC7DC-4129-4072-94FC-E956242BD488}" srcOrd="3" destOrd="0" parTransId="{ECD3A446-5516-4DC5-9DCD-83C9CC8D3448}" sibTransId="{A65C20DB-6EDF-4A5E-A261-478193DA5470}"/>
    <dgm:cxn modelId="{62BE5242-AC3F-4870-848B-7AFBC3C4907D}" type="presOf" srcId="{B0B73B0A-2209-46A5-A5FA-E22B591EF4B0}" destId="{7B20BF49-EB2B-4119-B924-3727393DE4AD}" srcOrd="0" destOrd="0" presId="urn:microsoft.com/office/officeart/2005/8/layout/vList2"/>
    <dgm:cxn modelId="{DAA4BB78-B8A9-4997-ADE9-D74D847EFAD0}" type="presOf" srcId="{0F3B84AF-BCDA-4B71-87A4-EA5E10F59990}" destId="{2BAA35D8-4EA9-4F16-AC24-FF6AA345DB7F}" srcOrd="0" destOrd="0" presId="urn:microsoft.com/office/officeart/2005/8/layout/vList2"/>
    <dgm:cxn modelId="{6B36A707-CE22-4D1B-A462-7189B0842452}" srcId="{10C209D2-7884-4CFE-A58A-BAB11E2AAC73}" destId="{0F3B84AF-BCDA-4B71-87A4-EA5E10F59990}" srcOrd="2" destOrd="0" parTransId="{A50D2C5F-DF7E-4799-83A2-583D87382211}" sibTransId="{EEFB2A48-6A5A-4A2F-8C49-84A0D9E40E2A}"/>
    <dgm:cxn modelId="{21930337-6D0F-42A1-9970-91887E317F31}" type="presOf" srcId="{45AEC7DC-4129-4072-94FC-E956242BD488}" destId="{941B5F51-9D10-4823-BB6A-7852CBAA645C}" srcOrd="0" destOrd="0" presId="urn:microsoft.com/office/officeart/2005/8/layout/vList2"/>
    <dgm:cxn modelId="{F736BF1B-37C1-4191-A702-7791D370C3B5}" srcId="{10C209D2-7884-4CFE-A58A-BAB11E2AAC73}" destId="{B0B73B0A-2209-46A5-A5FA-E22B591EF4B0}" srcOrd="0" destOrd="0" parTransId="{101C761B-ECF3-4CE0-9B0E-10900E2B4A75}" sibTransId="{C742FFF2-66D2-4D12-AEC8-AEA86187C442}"/>
    <dgm:cxn modelId="{771D21E7-9073-49BB-90CB-18C844D1C5FB}" type="presParOf" srcId="{38B6FBFB-258F-4F29-AFF7-8DA87F22796B}" destId="{7B20BF49-EB2B-4119-B924-3727393DE4AD}" srcOrd="0" destOrd="0" presId="urn:microsoft.com/office/officeart/2005/8/layout/vList2"/>
    <dgm:cxn modelId="{FC283783-9036-4477-89AA-46E1FB083945}" type="presParOf" srcId="{38B6FBFB-258F-4F29-AFF7-8DA87F22796B}" destId="{AA7A5EEB-1367-4C7E-B846-AAF190759360}" srcOrd="1" destOrd="0" presId="urn:microsoft.com/office/officeart/2005/8/layout/vList2"/>
    <dgm:cxn modelId="{B75DDE87-E44A-4CA7-AEE7-24F09262FE18}" type="presParOf" srcId="{38B6FBFB-258F-4F29-AFF7-8DA87F22796B}" destId="{76ED776B-9C67-48CA-BAC9-CD42DB9BFA5B}" srcOrd="2" destOrd="0" presId="urn:microsoft.com/office/officeart/2005/8/layout/vList2"/>
    <dgm:cxn modelId="{B385A49D-56C7-46A6-A99B-D4F299DCABDE}" type="presParOf" srcId="{38B6FBFB-258F-4F29-AFF7-8DA87F22796B}" destId="{4C14B98C-799C-46E1-9C5F-C01590631EB0}" srcOrd="3" destOrd="0" presId="urn:microsoft.com/office/officeart/2005/8/layout/vList2"/>
    <dgm:cxn modelId="{F42C3406-37E5-4FAF-A239-56B543A3DEE7}" type="presParOf" srcId="{38B6FBFB-258F-4F29-AFF7-8DA87F22796B}" destId="{2BAA35D8-4EA9-4F16-AC24-FF6AA345DB7F}" srcOrd="4" destOrd="0" presId="urn:microsoft.com/office/officeart/2005/8/layout/vList2"/>
    <dgm:cxn modelId="{C855FCFF-7C77-41AD-AD7D-0B108F1582DA}" type="presParOf" srcId="{38B6FBFB-258F-4F29-AFF7-8DA87F22796B}" destId="{DC2090E4-078E-45AF-ADFD-F8895F2F0028}" srcOrd="5" destOrd="0" presId="urn:microsoft.com/office/officeart/2005/8/layout/vList2"/>
    <dgm:cxn modelId="{064518D4-7393-4D9D-9210-FC56A2A1618E}" type="presParOf" srcId="{38B6FBFB-258F-4F29-AFF7-8DA87F22796B}" destId="{941B5F51-9D10-4823-BB6A-7852CBAA645C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615E670F-0DC5-4604-BCC1-FF63FB4FA331}" type="doc">
      <dgm:prSet loTypeId="urn:microsoft.com/office/officeart/2005/8/layout/chevron2" loCatId="list" qsTypeId="urn:microsoft.com/office/officeart/2005/8/quickstyle/simple5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84FAC689-25AA-41BD-85E4-30626E4B5682}">
      <dgm:prSet custT="1"/>
      <dgm:spPr/>
      <dgm:t>
        <a:bodyPr/>
        <a:lstStyle/>
        <a:p>
          <a:pPr rtl="0"/>
          <a:r>
            <a:rPr lang="en-US" sz="2000" dirty="0" smtClean="0">
              <a:latin typeface="Arial" panose="020B0604020202020204" pitchFamily="34" charset="0"/>
              <a:cs typeface="Arial" panose="020B0604020202020204" pitchFamily="34" charset="0"/>
            </a:rPr>
            <a:t>1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EDF9D38-5278-4A69-927B-95DDDEA51260}" type="parTrans" cxnId="{3D339CAD-CDD9-4D65-9F23-68E981E8EF77}">
      <dgm:prSet/>
      <dgm:spPr/>
      <dgm:t>
        <a:bodyPr/>
        <a:lstStyle/>
        <a:p>
          <a:endParaRPr lang="ru-RU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74158FD-C1CC-439E-8595-D664713EA927}" type="sibTrans" cxnId="{3D339CAD-CDD9-4D65-9F23-68E981E8EF77}">
      <dgm:prSet/>
      <dgm:spPr/>
      <dgm:t>
        <a:bodyPr/>
        <a:lstStyle/>
        <a:p>
          <a:endParaRPr lang="ru-RU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896D423-4E90-41C3-9D47-A7BAD737F1D6}">
      <dgm:prSet custT="1"/>
      <dgm:spPr/>
      <dgm:t>
        <a:bodyPr/>
        <a:lstStyle/>
        <a:p>
          <a:pPr rtl="0"/>
          <a:r>
            <a:rPr lang="en-US" sz="2000" dirty="0" smtClean="0">
              <a:latin typeface="Arial" panose="020B0604020202020204" pitchFamily="34" charset="0"/>
              <a:cs typeface="Arial" panose="020B0604020202020204" pitchFamily="34" charset="0"/>
            </a:rPr>
            <a:t>2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EB75246-86E0-441D-B03A-0A376D5378D3}" type="parTrans" cxnId="{75813FE3-1663-44DE-85C5-0B63C05DD46C}">
      <dgm:prSet/>
      <dgm:spPr/>
      <dgm:t>
        <a:bodyPr/>
        <a:lstStyle/>
        <a:p>
          <a:endParaRPr lang="ru-RU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3BE679-543B-46CE-9094-E2257AF9A755}" type="sibTrans" cxnId="{75813FE3-1663-44DE-85C5-0B63C05DD46C}">
      <dgm:prSet/>
      <dgm:spPr/>
      <dgm:t>
        <a:bodyPr/>
        <a:lstStyle/>
        <a:p>
          <a:endParaRPr lang="ru-RU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07794E2-63FB-4B79-B4BC-10923E4303ED}">
      <dgm:prSet custT="1"/>
      <dgm:spPr/>
      <dgm:t>
        <a:bodyPr/>
        <a:lstStyle/>
        <a:p>
          <a:pPr rtl="0"/>
          <a:r>
            <a:rPr lang="en-US" sz="2000" dirty="0" smtClean="0">
              <a:latin typeface="Arial" panose="020B0604020202020204" pitchFamily="34" charset="0"/>
              <a:cs typeface="Arial" panose="020B0604020202020204" pitchFamily="34" charset="0"/>
            </a:rPr>
            <a:t>3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1431F41-0AAA-4D5E-A457-1C57391ECB41}" type="parTrans" cxnId="{FAE08669-9ED0-4AD9-AFEF-355B236BE352}">
      <dgm:prSet/>
      <dgm:spPr/>
      <dgm:t>
        <a:bodyPr/>
        <a:lstStyle/>
        <a:p>
          <a:endParaRPr lang="ru-RU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18E242B-C64B-43FD-A033-2FFD228A5165}" type="sibTrans" cxnId="{FAE08669-9ED0-4AD9-AFEF-355B236BE352}">
      <dgm:prSet/>
      <dgm:spPr/>
      <dgm:t>
        <a:bodyPr/>
        <a:lstStyle/>
        <a:p>
          <a:endParaRPr lang="ru-RU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19D1BD4-3D24-45BF-A89E-EBC2F5593299}">
      <dgm:prSet custT="1"/>
      <dgm:spPr/>
      <dgm:t>
        <a:bodyPr/>
        <a:lstStyle/>
        <a:p>
          <a:pPr rtl="0"/>
          <a:r>
            <a:rPr lang="en-US" sz="2000" dirty="0" smtClean="0">
              <a:latin typeface="Arial" panose="020B0604020202020204" pitchFamily="34" charset="0"/>
              <a:cs typeface="Arial" panose="020B0604020202020204" pitchFamily="34" charset="0"/>
            </a:rPr>
            <a:t>4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99B57E0-A576-417C-BA55-A1C8ECE72F9F}" type="parTrans" cxnId="{03FBA3E9-F14A-4B52-8AB0-5DA69126C18B}">
      <dgm:prSet/>
      <dgm:spPr/>
      <dgm:t>
        <a:bodyPr/>
        <a:lstStyle/>
        <a:p>
          <a:endParaRPr lang="ru-RU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3C6BAEB-6BD0-4D65-AB97-6AADF0A52211}" type="sibTrans" cxnId="{03FBA3E9-F14A-4B52-8AB0-5DA69126C18B}">
      <dgm:prSet/>
      <dgm:spPr/>
      <dgm:t>
        <a:bodyPr/>
        <a:lstStyle/>
        <a:p>
          <a:endParaRPr lang="ru-RU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4D4C653-D52D-4F37-920A-693FC59132BB}">
      <dgm:prSet custT="1"/>
      <dgm:spPr/>
      <dgm:t>
        <a:bodyPr/>
        <a:lstStyle/>
        <a:p>
          <a:pPr rtl="0"/>
          <a:r>
            <a:rPr lang="en-US" sz="2000" dirty="0" smtClean="0">
              <a:latin typeface="Arial" panose="020B0604020202020204" pitchFamily="34" charset="0"/>
              <a:cs typeface="Arial" panose="020B0604020202020204" pitchFamily="34" charset="0"/>
            </a:rPr>
            <a:t>5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BB2940-1AD6-41D2-A30B-216B5BA74A49}" type="parTrans" cxnId="{F289AB6C-7716-468B-8902-624CDCA84A07}">
      <dgm:prSet/>
      <dgm:spPr/>
      <dgm:t>
        <a:bodyPr/>
        <a:lstStyle/>
        <a:p>
          <a:endParaRPr lang="ru-RU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FF4411E-AAAA-46E3-99D9-AE27D9DFE03E}" type="sibTrans" cxnId="{F289AB6C-7716-468B-8902-624CDCA84A07}">
      <dgm:prSet/>
      <dgm:spPr/>
      <dgm:t>
        <a:bodyPr/>
        <a:lstStyle/>
        <a:p>
          <a:endParaRPr lang="ru-RU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40818CD-A459-4FF7-8567-8B249ACB3210}">
      <dgm:prSet custT="1"/>
      <dgm:spPr/>
      <dgm:t>
        <a:bodyPr/>
        <a:lstStyle/>
        <a:p>
          <a:pPr rtl="0"/>
          <a:r>
            <a:rPr lang="en-US" sz="2000" dirty="0" smtClean="0">
              <a:latin typeface="Arial" panose="020B0604020202020204" pitchFamily="34" charset="0"/>
              <a:cs typeface="Arial" panose="020B0604020202020204" pitchFamily="34" charset="0"/>
            </a:rPr>
            <a:t>6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0E88F48-81FC-47CE-A382-B50CA304454A}" type="parTrans" cxnId="{EA43075F-9451-483F-923C-326CE5372190}">
      <dgm:prSet/>
      <dgm:spPr/>
      <dgm:t>
        <a:bodyPr/>
        <a:lstStyle/>
        <a:p>
          <a:endParaRPr lang="ru-RU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F29101D-FEF2-476B-9B8E-7DE7F8BFB4A6}" type="sibTrans" cxnId="{EA43075F-9451-483F-923C-326CE5372190}">
      <dgm:prSet/>
      <dgm:spPr/>
      <dgm:t>
        <a:bodyPr/>
        <a:lstStyle/>
        <a:p>
          <a:endParaRPr lang="ru-RU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E948E84-3E87-42F9-8C00-0652379272A1}">
      <dgm:prSet custT="1"/>
      <dgm:spPr/>
      <dgm:t>
        <a:bodyPr/>
        <a:lstStyle/>
        <a:p>
          <a:pPr rtl="0"/>
          <a:r>
            <a:rPr lang="en-US" sz="2000" dirty="0" smtClean="0">
              <a:latin typeface="Arial" panose="020B0604020202020204" pitchFamily="34" charset="0"/>
              <a:cs typeface="Arial" panose="020B0604020202020204" pitchFamily="34" charset="0"/>
            </a:rPr>
            <a:t>7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4719486-E4CC-4983-8384-F6E4F0B9B9DB}" type="parTrans" cxnId="{340BA46F-B7CA-4598-9E0F-8751324F260C}">
      <dgm:prSet/>
      <dgm:spPr/>
      <dgm:t>
        <a:bodyPr/>
        <a:lstStyle/>
        <a:p>
          <a:endParaRPr lang="ru-RU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D374FAC-9647-4C96-8A4B-CDD7F15D70F8}" type="sibTrans" cxnId="{340BA46F-B7CA-4598-9E0F-8751324F260C}">
      <dgm:prSet/>
      <dgm:spPr/>
      <dgm:t>
        <a:bodyPr/>
        <a:lstStyle/>
        <a:p>
          <a:endParaRPr lang="ru-RU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C76D2FA-7084-4B07-A157-1F9A8FFCFAB0}">
      <dgm:prSet custT="1"/>
      <dgm:spPr/>
      <dgm:t>
        <a:bodyPr/>
        <a:lstStyle/>
        <a:p>
          <a:pPr rtl="0"/>
          <a:r>
            <a:rPr lang="ru-RU" sz="1600" dirty="0" smtClean="0">
              <a:latin typeface="Arial" panose="020B0604020202020204" pitchFamily="34" charset="0"/>
              <a:cs typeface="Arial" panose="020B0604020202020204" pitchFamily="34" charset="0"/>
            </a:rPr>
            <a:t>Возраст больного. </a:t>
          </a:r>
          <a:endParaRPr lang="ru-RU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3941DA7-D8A1-4B72-A787-77AEDD29FA2D}" type="parTrans" cxnId="{BF31A1CD-117C-4937-8792-A64A2502F595}">
      <dgm:prSet/>
      <dgm:spPr/>
      <dgm:t>
        <a:bodyPr/>
        <a:lstStyle/>
        <a:p>
          <a:endParaRPr lang="ru-RU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BC77434-AAE3-42A1-97B9-422BFDCB36E2}" type="sibTrans" cxnId="{BF31A1CD-117C-4937-8792-A64A2502F595}">
      <dgm:prSet/>
      <dgm:spPr/>
      <dgm:t>
        <a:bodyPr/>
        <a:lstStyle/>
        <a:p>
          <a:endParaRPr lang="ru-RU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D11AC4C-6B11-411A-A515-3BB255200770}">
      <dgm:prSet custT="1"/>
      <dgm:spPr/>
      <dgm:t>
        <a:bodyPr/>
        <a:lstStyle/>
        <a:p>
          <a:pPr rtl="0"/>
          <a:r>
            <a:rPr lang="ru-RU" sz="1600" dirty="0" smtClean="0">
              <a:latin typeface="Arial" panose="020B0604020202020204" pitchFamily="34" charset="0"/>
              <a:cs typeface="Arial" panose="020B0604020202020204" pitchFamily="34" charset="0"/>
            </a:rPr>
            <a:t> Уровень остаточной секреции инсулина (степень сохранности бета-клеток). </a:t>
          </a:r>
          <a:endParaRPr lang="ru-RU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477CC52-1399-4E43-9920-0449B5BDEBD0}" type="parTrans" cxnId="{3A5C2D12-286B-489C-9518-0742D3AE18B6}">
      <dgm:prSet/>
      <dgm:spPr/>
      <dgm:t>
        <a:bodyPr/>
        <a:lstStyle/>
        <a:p>
          <a:endParaRPr lang="ru-RU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E944597-72E9-42C4-8820-516764E46E45}" type="sibTrans" cxnId="{3A5C2D12-286B-489C-9518-0742D3AE18B6}">
      <dgm:prSet/>
      <dgm:spPr/>
      <dgm:t>
        <a:bodyPr/>
        <a:lstStyle/>
        <a:p>
          <a:endParaRPr lang="ru-RU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D679C05-DFC5-4233-9FFD-A35458265A3E}">
      <dgm:prSet custT="1"/>
      <dgm:spPr/>
      <dgm:t>
        <a:bodyPr/>
        <a:lstStyle/>
        <a:p>
          <a:pPr rtl="0"/>
          <a:r>
            <a:rPr lang="ru-RU" sz="1600" dirty="0" smtClean="0">
              <a:latin typeface="Arial" panose="020B0604020202020204" pitchFamily="34" charset="0"/>
              <a:cs typeface="Arial" panose="020B0604020202020204" pitchFamily="34" charset="0"/>
            </a:rPr>
            <a:t>Потребность больного в инсулине. </a:t>
          </a:r>
          <a:endParaRPr lang="ru-RU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AEA1E8-3430-41B2-8BD1-6C3F1A24ACE9}" type="parTrans" cxnId="{91AFC58E-4133-43F0-8E04-4039A96154DE}">
      <dgm:prSet/>
      <dgm:spPr/>
      <dgm:t>
        <a:bodyPr/>
        <a:lstStyle/>
        <a:p>
          <a:endParaRPr lang="ru-RU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62EAA6B-3FC8-4F6A-9262-72086C94AE60}" type="sibTrans" cxnId="{91AFC58E-4133-43F0-8E04-4039A96154DE}">
      <dgm:prSet/>
      <dgm:spPr/>
      <dgm:t>
        <a:bodyPr/>
        <a:lstStyle/>
        <a:p>
          <a:endParaRPr lang="ru-RU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338976C-931A-4EC6-A521-1F502ECD24C1}">
      <dgm:prSet custT="1"/>
      <dgm:spPr/>
      <dgm:t>
        <a:bodyPr/>
        <a:lstStyle/>
        <a:p>
          <a:pPr rtl="0"/>
          <a:r>
            <a:rPr lang="ru-RU" sz="1600" dirty="0" smtClean="0">
              <a:latin typeface="Arial" panose="020B0604020202020204" pitchFamily="34" charset="0"/>
              <a:cs typeface="Arial" panose="020B0604020202020204" pitchFamily="34" charset="0"/>
            </a:rPr>
            <a:t>Потребность в питательных веществах и энергии. </a:t>
          </a:r>
          <a:endParaRPr lang="ru-RU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5187ACA-A22F-4A88-9856-86603153EA94}" type="parTrans" cxnId="{03B7E3A9-1ABE-450C-BDA9-0DFDCA573F41}">
      <dgm:prSet/>
      <dgm:spPr/>
      <dgm:t>
        <a:bodyPr/>
        <a:lstStyle/>
        <a:p>
          <a:endParaRPr lang="ru-RU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D145557-393D-45C4-8C94-46AEE6C5DAF8}" type="sibTrans" cxnId="{03B7E3A9-1ABE-450C-BDA9-0DFDCA573F41}">
      <dgm:prSet/>
      <dgm:spPr/>
      <dgm:t>
        <a:bodyPr/>
        <a:lstStyle/>
        <a:p>
          <a:endParaRPr lang="ru-RU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1E04421-5C55-42E5-B824-760792782506}">
      <dgm:prSet custT="1"/>
      <dgm:spPr/>
      <dgm:t>
        <a:bodyPr/>
        <a:lstStyle/>
        <a:p>
          <a:pPr rtl="0"/>
          <a:r>
            <a:rPr lang="ru-RU" sz="1600" dirty="0" smtClean="0">
              <a:latin typeface="Arial" panose="020B0604020202020204" pitchFamily="34" charset="0"/>
              <a:cs typeface="Arial" panose="020B0604020202020204" pitchFamily="34" charset="0"/>
            </a:rPr>
            <a:t>Образ жизни и физическую активность больного. </a:t>
          </a:r>
          <a:endParaRPr lang="ru-RU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7BB56F-EF42-45C7-A3EF-545702AA1189}" type="parTrans" cxnId="{6A9522A5-C96A-45D1-A2D6-B073523DE4C3}">
      <dgm:prSet/>
      <dgm:spPr/>
      <dgm:t>
        <a:bodyPr/>
        <a:lstStyle/>
        <a:p>
          <a:endParaRPr lang="ru-RU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1FF98B-A5AC-48D3-A4F4-B1027EF7DBC2}" type="sibTrans" cxnId="{6A9522A5-C96A-45D1-A2D6-B073523DE4C3}">
      <dgm:prSet/>
      <dgm:spPr/>
      <dgm:t>
        <a:bodyPr/>
        <a:lstStyle/>
        <a:p>
          <a:endParaRPr lang="ru-RU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0944B8A-5F94-464A-A5BB-E5DA1E7EE9E7}">
      <dgm:prSet custT="1"/>
      <dgm:spPr/>
      <dgm:t>
        <a:bodyPr/>
        <a:lstStyle/>
        <a:p>
          <a:pPr rtl="0"/>
          <a:r>
            <a:rPr lang="ru-RU" sz="1600" dirty="0" smtClean="0">
              <a:latin typeface="Arial" panose="020B0604020202020204" pitchFamily="34" charset="0"/>
              <a:cs typeface="Arial" panose="020B0604020202020204" pitchFamily="34" charset="0"/>
            </a:rPr>
            <a:t>Психологический климат в семье больного. </a:t>
          </a:r>
          <a:endParaRPr lang="ru-RU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06D1A9F-86EB-45E8-9C6E-E47130C6EF83}" type="parTrans" cxnId="{727AAF3E-F220-4909-BCF3-E9750F2C9461}">
      <dgm:prSet/>
      <dgm:spPr/>
      <dgm:t>
        <a:bodyPr/>
        <a:lstStyle/>
        <a:p>
          <a:endParaRPr lang="ru-RU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40C2AAD-5C35-4FF2-BFCD-3FD6382C77A7}" type="sibTrans" cxnId="{727AAF3E-F220-4909-BCF3-E9750F2C9461}">
      <dgm:prSet/>
      <dgm:spPr/>
      <dgm:t>
        <a:bodyPr/>
        <a:lstStyle/>
        <a:p>
          <a:endParaRPr lang="ru-RU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2E70B02-6D62-40C9-BBC9-D147E19CADBF}">
      <dgm:prSet custT="1"/>
      <dgm:spPr/>
      <dgm:t>
        <a:bodyPr/>
        <a:lstStyle/>
        <a:p>
          <a:pPr algn="just" rtl="0"/>
          <a:r>
            <a:rPr lang="ru-RU" sz="1400" dirty="0" smtClean="0">
              <a:latin typeface="Arial" panose="020B0604020202020204" pitchFamily="34" charset="0"/>
              <a:cs typeface="Arial" panose="020B0604020202020204" pitchFamily="34" charset="0"/>
            </a:rPr>
            <a:t>Возможности амбулаторного лечения (они определяются тяжестью симптомов, а также способностью больного или его родственников самостоятельно контролировать уровень глюкозы в крови и корректировать дозы инсулина).</a:t>
          </a:r>
          <a:endParaRPr lang="ru-RU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E9CED92-51F2-4B7C-81F3-13B07042F704}" type="parTrans" cxnId="{92FF4499-BE7F-4FBA-B63F-A12AFE603461}">
      <dgm:prSet/>
      <dgm:spPr/>
      <dgm:t>
        <a:bodyPr/>
        <a:lstStyle/>
        <a:p>
          <a:endParaRPr lang="ru-RU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A7734DB-5C9C-48DD-8B29-6D7047A7B5D6}" type="sibTrans" cxnId="{92FF4499-BE7F-4FBA-B63F-A12AFE603461}">
      <dgm:prSet/>
      <dgm:spPr/>
      <dgm:t>
        <a:bodyPr/>
        <a:lstStyle/>
        <a:p>
          <a:endParaRPr lang="ru-RU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DAF8519-8B6F-41C3-8649-8FA3FB209E91}" type="pres">
      <dgm:prSet presAssocID="{615E670F-0DC5-4604-BCC1-FF63FB4FA331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91D3F6A-7A0C-4E5C-8B98-4D04FEC7072E}" type="pres">
      <dgm:prSet presAssocID="{84FAC689-25AA-41BD-85E4-30626E4B5682}" presName="composite" presStyleCnt="0"/>
      <dgm:spPr/>
      <dgm:t>
        <a:bodyPr/>
        <a:lstStyle/>
        <a:p>
          <a:endParaRPr lang="ru-RU"/>
        </a:p>
      </dgm:t>
    </dgm:pt>
    <dgm:pt modelId="{47862ABE-9821-4147-9465-76AEB1A4BF34}" type="pres">
      <dgm:prSet presAssocID="{84FAC689-25AA-41BD-85E4-30626E4B5682}" presName="parentText" presStyleLbl="alignNode1" presStyleIdx="0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2F6C19-0B06-4619-A5CD-7B128C0ABAA9}" type="pres">
      <dgm:prSet presAssocID="{84FAC689-25AA-41BD-85E4-30626E4B5682}" presName="descendantText" presStyleLbl="alignAcc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1BCF55-D746-4655-A757-D325989A1D65}" type="pres">
      <dgm:prSet presAssocID="{274158FD-C1CC-439E-8595-D664713EA927}" presName="sp" presStyleCnt="0"/>
      <dgm:spPr/>
      <dgm:t>
        <a:bodyPr/>
        <a:lstStyle/>
        <a:p>
          <a:endParaRPr lang="ru-RU"/>
        </a:p>
      </dgm:t>
    </dgm:pt>
    <dgm:pt modelId="{5EE52305-7BD1-4CD4-B36F-7CCA5053F328}" type="pres">
      <dgm:prSet presAssocID="{D896D423-4E90-41C3-9D47-A7BAD737F1D6}" presName="composite" presStyleCnt="0"/>
      <dgm:spPr/>
      <dgm:t>
        <a:bodyPr/>
        <a:lstStyle/>
        <a:p>
          <a:endParaRPr lang="ru-RU"/>
        </a:p>
      </dgm:t>
    </dgm:pt>
    <dgm:pt modelId="{30976051-9CE5-4D02-9117-BBDC50D66CF9}" type="pres">
      <dgm:prSet presAssocID="{D896D423-4E90-41C3-9D47-A7BAD737F1D6}" presName="parentText" presStyleLbl="alignNode1" presStyleIdx="1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0E08934-D1FB-42F2-A292-1B02BC134B04}" type="pres">
      <dgm:prSet presAssocID="{D896D423-4E90-41C3-9D47-A7BAD737F1D6}" presName="descendantText" presStyleLbl="alignAcc1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2D04AB-B9D8-4004-88DD-8053149B2990}" type="pres">
      <dgm:prSet presAssocID="{C83BE679-543B-46CE-9094-E2257AF9A755}" presName="sp" presStyleCnt="0"/>
      <dgm:spPr/>
      <dgm:t>
        <a:bodyPr/>
        <a:lstStyle/>
        <a:p>
          <a:endParaRPr lang="ru-RU"/>
        </a:p>
      </dgm:t>
    </dgm:pt>
    <dgm:pt modelId="{7A4DDD56-6742-47AA-84B9-E3F798C0D1B2}" type="pres">
      <dgm:prSet presAssocID="{D07794E2-63FB-4B79-B4BC-10923E4303ED}" presName="composite" presStyleCnt="0"/>
      <dgm:spPr/>
      <dgm:t>
        <a:bodyPr/>
        <a:lstStyle/>
        <a:p>
          <a:endParaRPr lang="ru-RU"/>
        </a:p>
      </dgm:t>
    </dgm:pt>
    <dgm:pt modelId="{C70F9C25-07E8-47DE-91B6-94D51EEC5B54}" type="pres">
      <dgm:prSet presAssocID="{D07794E2-63FB-4B79-B4BC-10923E4303ED}" presName="parentText" presStyleLbl="alignNode1" presStyleIdx="2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222C9CD-82FD-415E-B206-6CE4B9FD73D5}" type="pres">
      <dgm:prSet presAssocID="{D07794E2-63FB-4B79-B4BC-10923E4303ED}" presName="descendantText" presStyleLbl="alignAcc1" presStyleIdx="2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9B3C54-C9B5-459F-9A6B-FE46B0A22637}" type="pres">
      <dgm:prSet presAssocID="{C18E242B-C64B-43FD-A033-2FFD228A5165}" presName="sp" presStyleCnt="0"/>
      <dgm:spPr/>
      <dgm:t>
        <a:bodyPr/>
        <a:lstStyle/>
        <a:p>
          <a:endParaRPr lang="ru-RU"/>
        </a:p>
      </dgm:t>
    </dgm:pt>
    <dgm:pt modelId="{20ED420E-E2D1-4C46-893C-BB527CCDD51A}" type="pres">
      <dgm:prSet presAssocID="{E19D1BD4-3D24-45BF-A89E-EBC2F5593299}" presName="composite" presStyleCnt="0"/>
      <dgm:spPr/>
      <dgm:t>
        <a:bodyPr/>
        <a:lstStyle/>
        <a:p>
          <a:endParaRPr lang="ru-RU"/>
        </a:p>
      </dgm:t>
    </dgm:pt>
    <dgm:pt modelId="{DF23ACAE-1EF4-4C89-9D6B-1F05C9781C91}" type="pres">
      <dgm:prSet presAssocID="{E19D1BD4-3D24-45BF-A89E-EBC2F5593299}" presName="parentText" presStyleLbl="alignNode1" presStyleIdx="3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6E8D940-6AF1-44D9-BD31-0CCC67EF3941}" type="pres">
      <dgm:prSet presAssocID="{E19D1BD4-3D24-45BF-A89E-EBC2F5593299}" presName="descendantText" presStyleLbl="alignAcc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ECCA79-3B7D-4627-90C2-A2B27B6C8E13}" type="pres">
      <dgm:prSet presAssocID="{03C6BAEB-6BD0-4D65-AB97-6AADF0A52211}" presName="sp" presStyleCnt="0"/>
      <dgm:spPr/>
      <dgm:t>
        <a:bodyPr/>
        <a:lstStyle/>
        <a:p>
          <a:endParaRPr lang="ru-RU"/>
        </a:p>
      </dgm:t>
    </dgm:pt>
    <dgm:pt modelId="{67335C44-579E-429C-8347-9F4DC70B7398}" type="pres">
      <dgm:prSet presAssocID="{14D4C653-D52D-4F37-920A-693FC59132BB}" presName="composite" presStyleCnt="0"/>
      <dgm:spPr/>
      <dgm:t>
        <a:bodyPr/>
        <a:lstStyle/>
        <a:p>
          <a:endParaRPr lang="ru-RU"/>
        </a:p>
      </dgm:t>
    </dgm:pt>
    <dgm:pt modelId="{7E69BB41-FE93-4EE6-8B32-42C9BD51F4C9}" type="pres">
      <dgm:prSet presAssocID="{14D4C653-D52D-4F37-920A-693FC59132BB}" presName="parentText" presStyleLbl="alignNode1" presStyleIdx="4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6631B42-E9E2-47D9-B9DE-B3E681D891C1}" type="pres">
      <dgm:prSet presAssocID="{14D4C653-D52D-4F37-920A-693FC59132BB}" presName="descendantText" presStyleLbl="alignAcc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1998607-9754-464B-8E5F-1BFFE0194B8F}" type="pres">
      <dgm:prSet presAssocID="{3FF4411E-AAAA-46E3-99D9-AE27D9DFE03E}" presName="sp" presStyleCnt="0"/>
      <dgm:spPr/>
      <dgm:t>
        <a:bodyPr/>
        <a:lstStyle/>
        <a:p>
          <a:endParaRPr lang="ru-RU"/>
        </a:p>
      </dgm:t>
    </dgm:pt>
    <dgm:pt modelId="{70188B07-E803-4982-B3CC-317BE1AC9E06}" type="pres">
      <dgm:prSet presAssocID="{A40818CD-A459-4FF7-8567-8B249ACB3210}" presName="composite" presStyleCnt="0"/>
      <dgm:spPr/>
      <dgm:t>
        <a:bodyPr/>
        <a:lstStyle/>
        <a:p>
          <a:endParaRPr lang="ru-RU"/>
        </a:p>
      </dgm:t>
    </dgm:pt>
    <dgm:pt modelId="{9C40A01E-AFD7-4E62-9CCE-8483A24E426F}" type="pres">
      <dgm:prSet presAssocID="{A40818CD-A459-4FF7-8567-8B249ACB3210}" presName="parentText" presStyleLbl="alignNode1" presStyleIdx="5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023256-668B-491B-B02A-7D76B08BBB4E}" type="pres">
      <dgm:prSet presAssocID="{A40818CD-A459-4FF7-8567-8B249ACB3210}" presName="descendantText" presStyleLbl="alignAcc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D92AA96-2AB7-4831-9D82-70B1ED18A2A9}" type="pres">
      <dgm:prSet presAssocID="{5F29101D-FEF2-476B-9B8E-7DE7F8BFB4A6}" presName="sp" presStyleCnt="0"/>
      <dgm:spPr/>
      <dgm:t>
        <a:bodyPr/>
        <a:lstStyle/>
        <a:p>
          <a:endParaRPr lang="ru-RU"/>
        </a:p>
      </dgm:t>
    </dgm:pt>
    <dgm:pt modelId="{C8016C20-5041-44E3-861F-9890652DD2BB}" type="pres">
      <dgm:prSet presAssocID="{1E948E84-3E87-42F9-8C00-0652379272A1}" presName="composite" presStyleCnt="0"/>
      <dgm:spPr/>
      <dgm:t>
        <a:bodyPr/>
        <a:lstStyle/>
        <a:p>
          <a:endParaRPr lang="ru-RU"/>
        </a:p>
      </dgm:t>
    </dgm:pt>
    <dgm:pt modelId="{56C976B1-1F0C-429B-8694-60B42E6B09DE}" type="pres">
      <dgm:prSet presAssocID="{1E948E84-3E87-42F9-8C00-0652379272A1}" presName="parentText" presStyleLbl="alignNode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6483D66-92BC-4C5A-AC1E-68DEA14A98D8}" type="pres">
      <dgm:prSet presAssocID="{1E948E84-3E87-42F9-8C00-0652379272A1}" presName="descendantText" presStyleLbl="alignAcc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3B7E3A9-1ABE-450C-BDA9-0DFDCA573F41}" srcId="{E19D1BD4-3D24-45BF-A89E-EBC2F5593299}" destId="{F338976C-931A-4EC6-A521-1F502ECD24C1}" srcOrd="0" destOrd="0" parTransId="{75187ACA-A22F-4A88-9856-86603153EA94}" sibTransId="{CD145557-393D-45C4-8C94-46AEE6C5DAF8}"/>
    <dgm:cxn modelId="{03FBA3E9-F14A-4B52-8AB0-5DA69126C18B}" srcId="{615E670F-0DC5-4604-BCC1-FF63FB4FA331}" destId="{E19D1BD4-3D24-45BF-A89E-EBC2F5593299}" srcOrd="3" destOrd="0" parTransId="{499B57E0-A576-417C-BA55-A1C8ECE72F9F}" sibTransId="{03C6BAEB-6BD0-4D65-AB97-6AADF0A52211}"/>
    <dgm:cxn modelId="{6C955F05-1C49-47A3-8BA1-B0A3E84C77C8}" type="presOf" srcId="{1E948E84-3E87-42F9-8C00-0652379272A1}" destId="{56C976B1-1F0C-429B-8694-60B42E6B09DE}" srcOrd="0" destOrd="0" presId="urn:microsoft.com/office/officeart/2005/8/layout/chevron2"/>
    <dgm:cxn modelId="{C3AFCA07-C36F-46C1-9216-D8508AB666DE}" type="presOf" srcId="{D896D423-4E90-41C3-9D47-A7BAD737F1D6}" destId="{30976051-9CE5-4D02-9117-BBDC50D66CF9}" srcOrd="0" destOrd="0" presId="urn:microsoft.com/office/officeart/2005/8/layout/chevron2"/>
    <dgm:cxn modelId="{727AAF3E-F220-4909-BCF3-E9750F2C9461}" srcId="{A40818CD-A459-4FF7-8567-8B249ACB3210}" destId="{20944B8A-5F94-464A-A5BB-E5DA1E7EE9E7}" srcOrd="0" destOrd="0" parTransId="{E06D1A9F-86EB-45E8-9C6E-E47130C6EF83}" sibTransId="{E40C2AAD-5C35-4FF2-BFCD-3FD6382C77A7}"/>
    <dgm:cxn modelId="{91AFC58E-4133-43F0-8E04-4039A96154DE}" srcId="{D07794E2-63FB-4B79-B4BC-10923E4303ED}" destId="{3D679C05-DFC5-4233-9FFD-A35458265A3E}" srcOrd="0" destOrd="0" parTransId="{A2AEA1E8-3430-41B2-8BD1-6C3F1A24ACE9}" sibTransId="{B62EAA6B-3FC8-4F6A-9262-72086C94AE60}"/>
    <dgm:cxn modelId="{677540EE-0A0A-48B4-AFDF-6870DC9D4619}" type="presOf" srcId="{E19D1BD4-3D24-45BF-A89E-EBC2F5593299}" destId="{DF23ACAE-1EF4-4C89-9D6B-1F05C9781C91}" srcOrd="0" destOrd="0" presId="urn:microsoft.com/office/officeart/2005/8/layout/chevron2"/>
    <dgm:cxn modelId="{FAE08669-9ED0-4AD9-AFEF-355B236BE352}" srcId="{615E670F-0DC5-4604-BCC1-FF63FB4FA331}" destId="{D07794E2-63FB-4B79-B4BC-10923E4303ED}" srcOrd="2" destOrd="0" parTransId="{31431F41-0AAA-4D5E-A457-1C57391ECB41}" sibTransId="{C18E242B-C64B-43FD-A033-2FFD228A5165}"/>
    <dgm:cxn modelId="{17EB7038-5F20-40C6-99A0-29EA3D60B60D}" type="presOf" srcId="{8D11AC4C-6B11-411A-A515-3BB255200770}" destId="{70E08934-D1FB-42F2-A292-1B02BC134B04}" srcOrd="0" destOrd="0" presId="urn:microsoft.com/office/officeart/2005/8/layout/chevron2"/>
    <dgm:cxn modelId="{5ED84FBA-A284-4DF8-9209-D8E9ACE501A8}" type="presOf" srcId="{42E70B02-6D62-40C9-BBC9-D147E19CADBF}" destId="{C6483D66-92BC-4C5A-AC1E-68DEA14A98D8}" srcOrd="0" destOrd="0" presId="urn:microsoft.com/office/officeart/2005/8/layout/chevron2"/>
    <dgm:cxn modelId="{92FF4499-BE7F-4FBA-B63F-A12AFE603461}" srcId="{1E948E84-3E87-42F9-8C00-0652379272A1}" destId="{42E70B02-6D62-40C9-BBC9-D147E19CADBF}" srcOrd="0" destOrd="0" parTransId="{FE9CED92-51F2-4B7C-81F3-13B07042F704}" sibTransId="{8A7734DB-5C9C-48DD-8B29-6D7047A7B5D6}"/>
    <dgm:cxn modelId="{75813FE3-1663-44DE-85C5-0B63C05DD46C}" srcId="{615E670F-0DC5-4604-BCC1-FF63FB4FA331}" destId="{D896D423-4E90-41C3-9D47-A7BAD737F1D6}" srcOrd="1" destOrd="0" parTransId="{5EB75246-86E0-441D-B03A-0A376D5378D3}" sibTransId="{C83BE679-543B-46CE-9094-E2257AF9A755}"/>
    <dgm:cxn modelId="{17EE854C-1FE1-4C72-A663-8DA4DFB977D1}" type="presOf" srcId="{71E04421-5C55-42E5-B824-760792782506}" destId="{86631B42-E9E2-47D9-B9DE-B3E681D891C1}" srcOrd="0" destOrd="0" presId="urn:microsoft.com/office/officeart/2005/8/layout/chevron2"/>
    <dgm:cxn modelId="{BF31A1CD-117C-4937-8792-A64A2502F595}" srcId="{84FAC689-25AA-41BD-85E4-30626E4B5682}" destId="{5C76D2FA-7084-4B07-A157-1F9A8FFCFAB0}" srcOrd="0" destOrd="0" parTransId="{B3941DA7-D8A1-4B72-A787-77AEDD29FA2D}" sibTransId="{1BC77434-AAE3-42A1-97B9-422BFDCB36E2}"/>
    <dgm:cxn modelId="{C94CEC0C-487A-4729-B8C8-0726453A1216}" type="presOf" srcId="{5C76D2FA-7084-4B07-A157-1F9A8FFCFAB0}" destId="{192F6C19-0B06-4619-A5CD-7B128C0ABAA9}" srcOrd="0" destOrd="0" presId="urn:microsoft.com/office/officeart/2005/8/layout/chevron2"/>
    <dgm:cxn modelId="{F289AB6C-7716-468B-8902-624CDCA84A07}" srcId="{615E670F-0DC5-4604-BCC1-FF63FB4FA331}" destId="{14D4C653-D52D-4F37-920A-693FC59132BB}" srcOrd="4" destOrd="0" parTransId="{1DBB2940-1AD6-41D2-A30B-216B5BA74A49}" sibTransId="{3FF4411E-AAAA-46E3-99D9-AE27D9DFE03E}"/>
    <dgm:cxn modelId="{EA43075F-9451-483F-923C-326CE5372190}" srcId="{615E670F-0DC5-4604-BCC1-FF63FB4FA331}" destId="{A40818CD-A459-4FF7-8567-8B249ACB3210}" srcOrd="5" destOrd="0" parTransId="{40E88F48-81FC-47CE-A382-B50CA304454A}" sibTransId="{5F29101D-FEF2-476B-9B8E-7DE7F8BFB4A6}"/>
    <dgm:cxn modelId="{91739D9F-897A-4E2F-A297-809263383BE2}" type="presOf" srcId="{F338976C-931A-4EC6-A521-1F502ECD24C1}" destId="{66E8D940-6AF1-44D9-BD31-0CCC67EF3941}" srcOrd="0" destOrd="0" presId="urn:microsoft.com/office/officeart/2005/8/layout/chevron2"/>
    <dgm:cxn modelId="{0A562C0D-AC73-4BCD-8603-F379DE07E15C}" type="presOf" srcId="{D07794E2-63FB-4B79-B4BC-10923E4303ED}" destId="{C70F9C25-07E8-47DE-91B6-94D51EEC5B54}" srcOrd="0" destOrd="0" presId="urn:microsoft.com/office/officeart/2005/8/layout/chevron2"/>
    <dgm:cxn modelId="{5223D700-EFA0-4497-9973-0969EDF7D673}" type="presOf" srcId="{14D4C653-D52D-4F37-920A-693FC59132BB}" destId="{7E69BB41-FE93-4EE6-8B32-42C9BD51F4C9}" srcOrd="0" destOrd="0" presId="urn:microsoft.com/office/officeart/2005/8/layout/chevron2"/>
    <dgm:cxn modelId="{CE99D280-19B3-4ACA-9739-FD054F89D049}" type="presOf" srcId="{20944B8A-5F94-464A-A5BB-E5DA1E7EE9E7}" destId="{0F023256-668B-491B-B02A-7D76B08BBB4E}" srcOrd="0" destOrd="0" presId="urn:microsoft.com/office/officeart/2005/8/layout/chevron2"/>
    <dgm:cxn modelId="{3A5C2D12-286B-489C-9518-0742D3AE18B6}" srcId="{D896D423-4E90-41C3-9D47-A7BAD737F1D6}" destId="{8D11AC4C-6B11-411A-A515-3BB255200770}" srcOrd="0" destOrd="0" parTransId="{0477CC52-1399-4E43-9920-0449B5BDEBD0}" sibTransId="{9E944597-72E9-42C4-8820-516764E46E45}"/>
    <dgm:cxn modelId="{6A9522A5-C96A-45D1-A2D6-B073523DE4C3}" srcId="{14D4C653-D52D-4F37-920A-693FC59132BB}" destId="{71E04421-5C55-42E5-B824-760792782506}" srcOrd="0" destOrd="0" parTransId="{A27BB56F-EF42-45C7-A3EF-545702AA1189}" sibTransId="{AF1FF98B-A5AC-48D3-A4F4-B1027EF7DBC2}"/>
    <dgm:cxn modelId="{340BA46F-B7CA-4598-9E0F-8751324F260C}" srcId="{615E670F-0DC5-4604-BCC1-FF63FB4FA331}" destId="{1E948E84-3E87-42F9-8C00-0652379272A1}" srcOrd="6" destOrd="0" parTransId="{D4719486-E4CC-4983-8384-F6E4F0B9B9DB}" sibTransId="{6D374FAC-9647-4C96-8A4B-CDD7F15D70F8}"/>
    <dgm:cxn modelId="{7E090E4C-E1A2-46BD-9486-8B8F79AE7438}" type="presOf" srcId="{84FAC689-25AA-41BD-85E4-30626E4B5682}" destId="{47862ABE-9821-4147-9465-76AEB1A4BF34}" srcOrd="0" destOrd="0" presId="urn:microsoft.com/office/officeart/2005/8/layout/chevron2"/>
    <dgm:cxn modelId="{74635376-4F09-4A26-9896-F69D7D36927F}" type="presOf" srcId="{615E670F-0DC5-4604-BCC1-FF63FB4FA331}" destId="{2DAF8519-8B6F-41C3-8649-8FA3FB209E91}" srcOrd="0" destOrd="0" presId="urn:microsoft.com/office/officeart/2005/8/layout/chevron2"/>
    <dgm:cxn modelId="{3D339CAD-CDD9-4D65-9F23-68E981E8EF77}" srcId="{615E670F-0DC5-4604-BCC1-FF63FB4FA331}" destId="{84FAC689-25AA-41BD-85E4-30626E4B5682}" srcOrd="0" destOrd="0" parTransId="{3EDF9D38-5278-4A69-927B-95DDDEA51260}" sibTransId="{274158FD-C1CC-439E-8595-D664713EA927}"/>
    <dgm:cxn modelId="{B6ECE5FF-925B-40C4-A2A4-68A2EB4EBEFF}" type="presOf" srcId="{3D679C05-DFC5-4233-9FFD-A35458265A3E}" destId="{C222C9CD-82FD-415E-B206-6CE4B9FD73D5}" srcOrd="0" destOrd="0" presId="urn:microsoft.com/office/officeart/2005/8/layout/chevron2"/>
    <dgm:cxn modelId="{B6D0C50D-4AB7-461E-95F7-CE5C21AD58D8}" type="presOf" srcId="{A40818CD-A459-4FF7-8567-8B249ACB3210}" destId="{9C40A01E-AFD7-4E62-9CCE-8483A24E426F}" srcOrd="0" destOrd="0" presId="urn:microsoft.com/office/officeart/2005/8/layout/chevron2"/>
    <dgm:cxn modelId="{E7B96970-4A20-480D-8953-40589FCD434D}" type="presParOf" srcId="{2DAF8519-8B6F-41C3-8649-8FA3FB209E91}" destId="{491D3F6A-7A0C-4E5C-8B98-4D04FEC7072E}" srcOrd="0" destOrd="0" presId="urn:microsoft.com/office/officeart/2005/8/layout/chevron2"/>
    <dgm:cxn modelId="{AD0A71B5-B0C0-4ACB-A73F-E5BC7637D6B8}" type="presParOf" srcId="{491D3F6A-7A0C-4E5C-8B98-4D04FEC7072E}" destId="{47862ABE-9821-4147-9465-76AEB1A4BF34}" srcOrd="0" destOrd="0" presId="urn:microsoft.com/office/officeart/2005/8/layout/chevron2"/>
    <dgm:cxn modelId="{FEF6061B-7EC1-46FC-9354-636AE9E3BF0B}" type="presParOf" srcId="{491D3F6A-7A0C-4E5C-8B98-4D04FEC7072E}" destId="{192F6C19-0B06-4619-A5CD-7B128C0ABAA9}" srcOrd="1" destOrd="0" presId="urn:microsoft.com/office/officeart/2005/8/layout/chevron2"/>
    <dgm:cxn modelId="{2F44B2DD-DCD5-4716-97A4-58056C38F317}" type="presParOf" srcId="{2DAF8519-8B6F-41C3-8649-8FA3FB209E91}" destId="{981BCF55-D746-4655-A757-D325989A1D65}" srcOrd="1" destOrd="0" presId="urn:microsoft.com/office/officeart/2005/8/layout/chevron2"/>
    <dgm:cxn modelId="{A69553E4-B8A8-49E4-8A7A-755BD4616E6F}" type="presParOf" srcId="{2DAF8519-8B6F-41C3-8649-8FA3FB209E91}" destId="{5EE52305-7BD1-4CD4-B36F-7CCA5053F328}" srcOrd="2" destOrd="0" presId="urn:microsoft.com/office/officeart/2005/8/layout/chevron2"/>
    <dgm:cxn modelId="{5DADF99A-7237-4A7C-B054-417AE4F91E56}" type="presParOf" srcId="{5EE52305-7BD1-4CD4-B36F-7CCA5053F328}" destId="{30976051-9CE5-4D02-9117-BBDC50D66CF9}" srcOrd="0" destOrd="0" presId="urn:microsoft.com/office/officeart/2005/8/layout/chevron2"/>
    <dgm:cxn modelId="{0B6A7959-063A-464A-981E-AD04C7D4B53B}" type="presParOf" srcId="{5EE52305-7BD1-4CD4-B36F-7CCA5053F328}" destId="{70E08934-D1FB-42F2-A292-1B02BC134B04}" srcOrd="1" destOrd="0" presId="urn:microsoft.com/office/officeart/2005/8/layout/chevron2"/>
    <dgm:cxn modelId="{4A8FA1C0-81DA-4A0A-9F14-6FE9259D66BE}" type="presParOf" srcId="{2DAF8519-8B6F-41C3-8649-8FA3FB209E91}" destId="{DE2D04AB-B9D8-4004-88DD-8053149B2990}" srcOrd="3" destOrd="0" presId="urn:microsoft.com/office/officeart/2005/8/layout/chevron2"/>
    <dgm:cxn modelId="{4A09C18C-C81E-43A2-B365-944C74CCA95A}" type="presParOf" srcId="{2DAF8519-8B6F-41C3-8649-8FA3FB209E91}" destId="{7A4DDD56-6742-47AA-84B9-E3F798C0D1B2}" srcOrd="4" destOrd="0" presId="urn:microsoft.com/office/officeart/2005/8/layout/chevron2"/>
    <dgm:cxn modelId="{2AF0C185-136B-421E-9AD3-6674713AF32C}" type="presParOf" srcId="{7A4DDD56-6742-47AA-84B9-E3F798C0D1B2}" destId="{C70F9C25-07E8-47DE-91B6-94D51EEC5B54}" srcOrd="0" destOrd="0" presId="urn:microsoft.com/office/officeart/2005/8/layout/chevron2"/>
    <dgm:cxn modelId="{76B63B53-F06A-4FA1-A179-066CDF4AFBCA}" type="presParOf" srcId="{7A4DDD56-6742-47AA-84B9-E3F798C0D1B2}" destId="{C222C9CD-82FD-415E-B206-6CE4B9FD73D5}" srcOrd="1" destOrd="0" presId="urn:microsoft.com/office/officeart/2005/8/layout/chevron2"/>
    <dgm:cxn modelId="{40FE10D0-46BC-4190-B1E5-41E25F8E7D88}" type="presParOf" srcId="{2DAF8519-8B6F-41C3-8649-8FA3FB209E91}" destId="{1E9B3C54-C9B5-459F-9A6B-FE46B0A22637}" srcOrd="5" destOrd="0" presId="urn:microsoft.com/office/officeart/2005/8/layout/chevron2"/>
    <dgm:cxn modelId="{0BFC231E-29A4-4BE6-886B-62DEFFD92B00}" type="presParOf" srcId="{2DAF8519-8B6F-41C3-8649-8FA3FB209E91}" destId="{20ED420E-E2D1-4C46-893C-BB527CCDD51A}" srcOrd="6" destOrd="0" presId="urn:microsoft.com/office/officeart/2005/8/layout/chevron2"/>
    <dgm:cxn modelId="{B169D6AF-C1E2-4FA2-A163-915735BBA53F}" type="presParOf" srcId="{20ED420E-E2D1-4C46-893C-BB527CCDD51A}" destId="{DF23ACAE-1EF4-4C89-9D6B-1F05C9781C91}" srcOrd="0" destOrd="0" presId="urn:microsoft.com/office/officeart/2005/8/layout/chevron2"/>
    <dgm:cxn modelId="{E437A106-EECF-4466-8B8B-080E8C1FB0E4}" type="presParOf" srcId="{20ED420E-E2D1-4C46-893C-BB527CCDD51A}" destId="{66E8D940-6AF1-44D9-BD31-0CCC67EF3941}" srcOrd="1" destOrd="0" presId="urn:microsoft.com/office/officeart/2005/8/layout/chevron2"/>
    <dgm:cxn modelId="{185617CE-4BBE-4E3A-B748-FCAB0D57B546}" type="presParOf" srcId="{2DAF8519-8B6F-41C3-8649-8FA3FB209E91}" destId="{1AECCA79-3B7D-4627-90C2-A2B27B6C8E13}" srcOrd="7" destOrd="0" presId="urn:microsoft.com/office/officeart/2005/8/layout/chevron2"/>
    <dgm:cxn modelId="{3219951E-572A-4BEA-BF54-C64111376CD7}" type="presParOf" srcId="{2DAF8519-8B6F-41C3-8649-8FA3FB209E91}" destId="{67335C44-579E-429C-8347-9F4DC70B7398}" srcOrd="8" destOrd="0" presId="urn:microsoft.com/office/officeart/2005/8/layout/chevron2"/>
    <dgm:cxn modelId="{F82EF523-7812-4187-9951-659F12D6079A}" type="presParOf" srcId="{67335C44-579E-429C-8347-9F4DC70B7398}" destId="{7E69BB41-FE93-4EE6-8B32-42C9BD51F4C9}" srcOrd="0" destOrd="0" presId="urn:microsoft.com/office/officeart/2005/8/layout/chevron2"/>
    <dgm:cxn modelId="{C6BF8EB0-4E38-4EB2-9FF4-D7220587CC1A}" type="presParOf" srcId="{67335C44-579E-429C-8347-9F4DC70B7398}" destId="{86631B42-E9E2-47D9-B9DE-B3E681D891C1}" srcOrd="1" destOrd="0" presId="urn:microsoft.com/office/officeart/2005/8/layout/chevron2"/>
    <dgm:cxn modelId="{1E243F45-CB1D-4F4B-A3FC-88B3BC1672C4}" type="presParOf" srcId="{2DAF8519-8B6F-41C3-8649-8FA3FB209E91}" destId="{E1998607-9754-464B-8E5F-1BFFE0194B8F}" srcOrd="9" destOrd="0" presId="urn:microsoft.com/office/officeart/2005/8/layout/chevron2"/>
    <dgm:cxn modelId="{2C275F8E-2230-4A3B-BFB4-4955C5A1436E}" type="presParOf" srcId="{2DAF8519-8B6F-41C3-8649-8FA3FB209E91}" destId="{70188B07-E803-4982-B3CC-317BE1AC9E06}" srcOrd="10" destOrd="0" presId="urn:microsoft.com/office/officeart/2005/8/layout/chevron2"/>
    <dgm:cxn modelId="{867BAA79-A62A-4CAE-B923-14E234BE05AB}" type="presParOf" srcId="{70188B07-E803-4982-B3CC-317BE1AC9E06}" destId="{9C40A01E-AFD7-4E62-9CCE-8483A24E426F}" srcOrd="0" destOrd="0" presId="urn:microsoft.com/office/officeart/2005/8/layout/chevron2"/>
    <dgm:cxn modelId="{5AC5D2B3-4E60-463C-AB49-86BB127E4389}" type="presParOf" srcId="{70188B07-E803-4982-B3CC-317BE1AC9E06}" destId="{0F023256-668B-491B-B02A-7D76B08BBB4E}" srcOrd="1" destOrd="0" presId="urn:microsoft.com/office/officeart/2005/8/layout/chevron2"/>
    <dgm:cxn modelId="{80C1D7F7-DB05-465F-9932-7FA38B4BE784}" type="presParOf" srcId="{2DAF8519-8B6F-41C3-8649-8FA3FB209E91}" destId="{0D92AA96-2AB7-4831-9D82-70B1ED18A2A9}" srcOrd="11" destOrd="0" presId="urn:microsoft.com/office/officeart/2005/8/layout/chevron2"/>
    <dgm:cxn modelId="{3AA4A2F3-7753-4064-A2A4-53F30AFC35CF}" type="presParOf" srcId="{2DAF8519-8B6F-41C3-8649-8FA3FB209E91}" destId="{C8016C20-5041-44E3-861F-9890652DD2BB}" srcOrd="12" destOrd="0" presId="urn:microsoft.com/office/officeart/2005/8/layout/chevron2"/>
    <dgm:cxn modelId="{07A4E320-381B-4807-90A9-D43460FA8838}" type="presParOf" srcId="{C8016C20-5041-44E3-861F-9890652DD2BB}" destId="{56C976B1-1F0C-429B-8694-60B42E6B09DE}" srcOrd="0" destOrd="0" presId="urn:microsoft.com/office/officeart/2005/8/layout/chevron2"/>
    <dgm:cxn modelId="{D4166BF7-8A56-4C02-AC5D-097F19C3BA31}" type="presParOf" srcId="{C8016C20-5041-44E3-861F-9890652DD2BB}" destId="{C6483D66-92BC-4C5A-AC1E-68DEA14A98D8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782E6A1B-436F-434B-B243-A99FE93CED0B}" type="doc">
      <dgm:prSet loTypeId="urn:microsoft.com/office/officeart/2005/8/layout/matrix3" loCatId="matrix" qsTypeId="urn:microsoft.com/office/officeart/2005/8/quickstyle/simple5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405B4D07-2B2A-435F-9F30-240B55EE9002}">
      <dgm:prSet custT="1"/>
      <dgm:spPr/>
      <dgm:t>
        <a:bodyPr/>
        <a:lstStyle/>
        <a:p>
          <a:pPr rtl="0"/>
          <a:r>
            <a:rPr lang="en-US" sz="1400" dirty="0" smtClean="0">
              <a:latin typeface="Arial" panose="020B0604020202020204" pitchFamily="34" charset="0"/>
              <a:cs typeface="Arial" panose="020B0604020202020204" pitchFamily="34" charset="0"/>
            </a:rPr>
            <a:t>1.</a:t>
          </a:r>
          <a:r>
            <a:rPr lang="ru-RU" sz="1400" dirty="0" smtClean="0">
              <a:latin typeface="Arial" panose="020B0604020202020204" pitchFamily="34" charset="0"/>
              <a:cs typeface="Arial" panose="020B0604020202020204" pitchFamily="34" charset="0"/>
            </a:rPr>
            <a:t>Инсулинозависимый сахарный диабет поражает преимущественно детей, подростков и молодых людей, но может начинаться в любом возрасте. </a:t>
          </a:r>
          <a:endParaRPr lang="ru-RU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DC80673-4515-40C6-934C-CABA6387026B}" type="parTrans" cxnId="{066803CD-7B4A-4BA6-B2B5-A5BB671BF3D4}">
      <dgm:prSet/>
      <dgm:spPr/>
      <dgm:t>
        <a:bodyPr/>
        <a:lstStyle/>
        <a:p>
          <a:endParaRPr lang="ru-RU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869DC0B-4E9B-49B8-A983-F76AEB81ECD1}" type="sibTrans" cxnId="{066803CD-7B4A-4BA6-B2B5-A5BB671BF3D4}">
      <dgm:prSet/>
      <dgm:spPr/>
      <dgm:t>
        <a:bodyPr/>
        <a:lstStyle/>
        <a:p>
          <a:endParaRPr lang="ru-RU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4C9A195-9581-46CD-BEED-98A6DA3EB784}">
      <dgm:prSet custT="1"/>
      <dgm:spPr/>
      <dgm:t>
        <a:bodyPr/>
        <a:lstStyle/>
        <a:p>
          <a:pPr rtl="0"/>
          <a:r>
            <a:rPr lang="ru-RU" sz="1600" dirty="0" smtClean="0">
              <a:latin typeface="Arial" panose="020B0604020202020204" pitchFamily="34" charset="0"/>
              <a:cs typeface="Arial" panose="020B0604020202020204" pitchFamily="34" charset="0"/>
            </a:rPr>
            <a:t>2. Хроническая гипергликемия и другие метаболические нарушения при инсулинозависимом сахарном диабете приводят к развитию многообразных осложнений, в первую очередь — нефропатии, </a:t>
          </a:r>
          <a:r>
            <a:rPr lang="ru-RU" sz="1600" dirty="0" err="1" smtClean="0">
              <a:latin typeface="Arial" panose="020B0604020202020204" pitchFamily="34" charset="0"/>
              <a:cs typeface="Arial" panose="020B0604020202020204" pitchFamily="34" charset="0"/>
            </a:rPr>
            <a:t>ретинопатии</a:t>
          </a:r>
          <a:r>
            <a:rPr lang="ru-RU" sz="1600" dirty="0" smtClean="0">
              <a:latin typeface="Arial" panose="020B0604020202020204" pitchFamily="34" charset="0"/>
              <a:cs typeface="Arial" panose="020B0604020202020204" pitchFamily="34" charset="0"/>
            </a:rPr>
            <a:t> и </a:t>
          </a:r>
          <a:r>
            <a:rPr lang="ru-RU" sz="1600" dirty="0" err="1" smtClean="0">
              <a:latin typeface="Arial" panose="020B0604020202020204" pitchFamily="34" charset="0"/>
              <a:cs typeface="Arial" panose="020B0604020202020204" pitchFamily="34" charset="0"/>
            </a:rPr>
            <a:t>нейропатии</a:t>
          </a:r>
          <a:r>
            <a:rPr lang="ru-RU" sz="1600" dirty="0" smtClean="0">
              <a:latin typeface="Arial" panose="020B0604020202020204" pitchFamily="34" charset="0"/>
              <a:cs typeface="Arial" panose="020B0604020202020204" pitchFamily="34" charset="0"/>
            </a:rPr>
            <a:t>. </a:t>
          </a:r>
          <a:endParaRPr lang="ru-RU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8544C71-500F-47E7-AF51-65C01D305F65}" type="parTrans" cxnId="{5DD3644C-2126-4B02-A3E4-68D51D019F68}">
      <dgm:prSet/>
      <dgm:spPr/>
      <dgm:t>
        <a:bodyPr/>
        <a:lstStyle/>
        <a:p>
          <a:endParaRPr lang="ru-RU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AC7BB44-32DE-41AF-B71E-116B6A03E9D6}" type="sibTrans" cxnId="{5DD3644C-2126-4B02-A3E4-68D51D019F68}">
      <dgm:prSet/>
      <dgm:spPr/>
      <dgm:t>
        <a:bodyPr/>
        <a:lstStyle/>
        <a:p>
          <a:endParaRPr lang="ru-RU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C05BC0-DECA-4DFA-8859-09051E2380CD}">
      <dgm:prSet custT="1"/>
      <dgm:spPr/>
      <dgm:t>
        <a:bodyPr/>
        <a:lstStyle/>
        <a:p>
          <a:pPr rtl="0"/>
          <a:r>
            <a:rPr lang="ru-RU" sz="1600" dirty="0" smtClean="0">
              <a:latin typeface="Arial" panose="020B0604020202020204" pitchFamily="34" charset="0"/>
              <a:cs typeface="Arial" panose="020B0604020202020204" pitchFamily="34" charset="0"/>
            </a:rPr>
            <a:t>3. Ни один из современных способов лечения не предупреждает хронических осложнений инсулинозависимого сахарного диабета. Важнейшая задача — отсрочить эти осложнения. </a:t>
          </a:r>
          <a:endParaRPr lang="ru-RU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A2C966D-A7BD-4F42-82F9-C32C1B3338C6}" type="parTrans" cxnId="{87658914-E1C0-477F-BB55-9252D68F9F1B}">
      <dgm:prSet/>
      <dgm:spPr/>
      <dgm:t>
        <a:bodyPr/>
        <a:lstStyle/>
        <a:p>
          <a:endParaRPr lang="ru-RU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E7442E-6099-4AA2-AF73-6A4A97C0AC52}" type="sibTrans" cxnId="{87658914-E1C0-477F-BB55-9252D68F9F1B}">
      <dgm:prSet/>
      <dgm:spPr/>
      <dgm:t>
        <a:bodyPr/>
        <a:lstStyle/>
        <a:p>
          <a:endParaRPr lang="ru-RU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1A4A2C7-2C04-4713-92E5-13481DCFBAB0}">
      <dgm:prSet custT="1"/>
      <dgm:spPr/>
      <dgm:t>
        <a:bodyPr/>
        <a:lstStyle/>
        <a:p>
          <a:pPr rtl="0"/>
          <a:r>
            <a:rPr lang="ru-RU" sz="2000" dirty="0" smtClean="0">
              <a:latin typeface="Arial" panose="020B0604020202020204" pitchFamily="34" charset="0"/>
              <a:cs typeface="Arial" panose="020B0604020202020204" pitchFamily="34" charset="0"/>
            </a:rPr>
            <a:t>4. Правильный режим питания — один из существенных компонентов терапии. 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5A12F88-29A9-4331-8FE9-6C8CC1FB86B4}" type="parTrans" cxnId="{95BEBB59-6B86-4470-AA09-0AA3E9D864D9}">
      <dgm:prSet/>
      <dgm:spPr/>
      <dgm:t>
        <a:bodyPr/>
        <a:lstStyle/>
        <a:p>
          <a:endParaRPr lang="ru-RU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44A7F0A-ACDF-40B7-BD9E-3F11AF54FBEB}" type="sibTrans" cxnId="{95BEBB59-6B86-4470-AA09-0AA3E9D864D9}">
      <dgm:prSet/>
      <dgm:spPr/>
      <dgm:t>
        <a:bodyPr/>
        <a:lstStyle/>
        <a:p>
          <a:endParaRPr lang="ru-RU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17EAEB7-9395-4761-957C-73C465A0A71F}">
      <dgm:prSet/>
      <dgm:spPr/>
      <dgm:t>
        <a:bodyPr/>
        <a:lstStyle/>
        <a:p>
          <a:endParaRPr lang="ru-RU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1B027E7-F362-4A1E-9C81-B1FC50EE576D}" type="parTrans" cxnId="{6F4FD560-579C-4C3F-855C-7E6FC627126A}">
      <dgm:prSet/>
      <dgm:spPr/>
      <dgm:t>
        <a:bodyPr/>
        <a:lstStyle/>
        <a:p>
          <a:endParaRPr lang="ru-RU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92F227D-7B99-4E14-9C40-1F04562150C0}" type="sibTrans" cxnId="{6F4FD560-579C-4C3F-855C-7E6FC627126A}">
      <dgm:prSet/>
      <dgm:spPr/>
      <dgm:t>
        <a:bodyPr/>
        <a:lstStyle/>
        <a:p>
          <a:endParaRPr lang="ru-RU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6D1B515-6788-4727-8638-65D3706ADFEE}" type="pres">
      <dgm:prSet presAssocID="{782E6A1B-436F-434B-B243-A99FE93CED0B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0A2E605-EBA6-4ACC-9472-72668BC5AD5B}" type="pres">
      <dgm:prSet presAssocID="{782E6A1B-436F-434B-B243-A99FE93CED0B}" presName="diamond" presStyleLbl="bgShp" presStyleIdx="0" presStyleCnt="1"/>
      <dgm:spPr>
        <a:solidFill>
          <a:schemeClr val="accent4">
            <a:lumMod val="40000"/>
            <a:lumOff val="6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endParaRPr lang="ru-RU"/>
        </a:p>
      </dgm:t>
    </dgm:pt>
    <dgm:pt modelId="{4299CDCE-0864-41C8-9258-7FD8D2A64890}" type="pres">
      <dgm:prSet presAssocID="{782E6A1B-436F-434B-B243-A99FE93CED0B}" presName="quad1" presStyleLbl="node1" presStyleIdx="0" presStyleCnt="4" custScaleX="163153" custScaleY="110662" custLinFactX="70804" custLinFactNeighborX="100000" custLinFactNeighborY="-1549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6E5EF8-A304-4BC7-81B7-85EF9D11817C}" type="pres">
      <dgm:prSet presAssocID="{782E6A1B-436F-434B-B243-A99FE93CED0B}" presName="quad2" presStyleLbl="node1" presStyleIdx="1" presStyleCnt="4" custScaleX="165754" custScaleY="110459" custLinFactX="-94172" custLinFactNeighborX="-100000" custLinFactNeighborY="-1172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9EA60B-70D4-4CCC-AAD6-D61B23B02722}" type="pres">
      <dgm:prSet presAssocID="{782E6A1B-436F-434B-B243-A99FE93CED0B}" presName="quad3" presStyleLbl="node1" presStyleIdx="2" presStyleCnt="4" custScaleX="168220" custScaleY="108605" custLinFactNeighborX="-77535" custLinFactNeighborY="-136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D418D2E-2958-484A-9A4C-2578C870DBF3}" type="pres">
      <dgm:prSet presAssocID="{782E6A1B-436F-434B-B243-A99FE93CED0B}" presName="quad4" presStyleLbl="node1" presStyleIdx="3" presStyleCnt="4" custScaleX="161956" custScaleY="103225" custLinFactNeighborX="65116" custLinFactNeighborY="-476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7658914-E1C0-477F-BB55-9252D68F9F1B}" srcId="{782E6A1B-436F-434B-B243-A99FE93CED0B}" destId="{67C05BC0-DECA-4DFA-8859-09051E2380CD}" srcOrd="2" destOrd="0" parTransId="{2A2C966D-A7BD-4F42-82F9-C32C1B3338C6}" sibTransId="{65E7442E-6099-4AA2-AF73-6A4A97C0AC52}"/>
    <dgm:cxn modelId="{6F4FD560-579C-4C3F-855C-7E6FC627126A}" srcId="{782E6A1B-436F-434B-B243-A99FE93CED0B}" destId="{F17EAEB7-9395-4761-957C-73C465A0A71F}" srcOrd="4" destOrd="0" parTransId="{51B027E7-F362-4A1E-9C81-B1FC50EE576D}" sibTransId="{F92F227D-7B99-4E14-9C40-1F04562150C0}"/>
    <dgm:cxn modelId="{8C35B8C5-38BC-43FB-9DD1-B5F432AFE795}" type="presOf" srcId="{405B4D07-2B2A-435F-9F30-240B55EE9002}" destId="{4299CDCE-0864-41C8-9258-7FD8D2A64890}" srcOrd="0" destOrd="0" presId="urn:microsoft.com/office/officeart/2005/8/layout/matrix3"/>
    <dgm:cxn modelId="{A3FD3F6A-6004-4CAE-8772-59C8693CA110}" type="presOf" srcId="{67C05BC0-DECA-4DFA-8859-09051E2380CD}" destId="{DE9EA60B-70D4-4CCC-AAD6-D61B23B02722}" srcOrd="0" destOrd="0" presId="urn:microsoft.com/office/officeart/2005/8/layout/matrix3"/>
    <dgm:cxn modelId="{066803CD-7B4A-4BA6-B2B5-A5BB671BF3D4}" srcId="{782E6A1B-436F-434B-B243-A99FE93CED0B}" destId="{405B4D07-2B2A-435F-9F30-240B55EE9002}" srcOrd="0" destOrd="0" parTransId="{3DC80673-4515-40C6-934C-CABA6387026B}" sibTransId="{5869DC0B-4E9B-49B8-A983-F76AEB81ECD1}"/>
    <dgm:cxn modelId="{95BEBB59-6B86-4470-AA09-0AA3E9D864D9}" srcId="{782E6A1B-436F-434B-B243-A99FE93CED0B}" destId="{11A4A2C7-2C04-4713-92E5-13481DCFBAB0}" srcOrd="3" destOrd="0" parTransId="{25A12F88-29A9-4331-8FE9-6C8CC1FB86B4}" sibTransId="{644A7F0A-ACDF-40B7-BD9E-3F11AF54FBEB}"/>
    <dgm:cxn modelId="{5DD3644C-2126-4B02-A3E4-68D51D019F68}" srcId="{782E6A1B-436F-434B-B243-A99FE93CED0B}" destId="{24C9A195-9581-46CD-BEED-98A6DA3EB784}" srcOrd="1" destOrd="0" parTransId="{D8544C71-500F-47E7-AF51-65C01D305F65}" sibTransId="{FAC7BB44-32DE-41AF-B71E-116B6A03E9D6}"/>
    <dgm:cxn modelId="{E289F207-2B41-4938-95BA-AAA6616E0F21}" type="presOf" srcId="{24C9A195-9581-46CD-BEED-98A6DA3EB784}" destId="{CE6E5EF8-A304-4BC7-81B7-85EF9D11817C}" srcOrd="0" destOrd="0" presId="urn:microsoft.com/office/officeart/2005/8/layout/matrix3"/>
    <dgm:cxn modelId="{D8231520-1975-41C3-9C2F-1608DF5B2026}" type="presOf" srcId="{782E6A1B-436F-434B-B243-A99FE93CED0B}" destId="{B6D1B515-6788-4727-8638-65D3706ADFEE}" srcOrd="0" destOrd="0" presId="urn:microsoft.com/office/officeart/2005/8/layout/matrix3"/>
    <dgm:cxn modelId="{E279AD60-839E-4FE6-BD86-158C132B7039}" type="presOf" srcId="{11A4A2C7-2C04-4713-92E5-13481DCFBAB0}" destId="{6D418D2E-2958-484A-9A4C-2578C870DBF3}" srcOrd="0" destOrd="0" presId="urn:microsoft.com/office/officeart/2005/8/layout/matrix3"/>
    <dgm:cxn modelId="{3E831ECE-A4F7-41A9-B188-31DC09EB04F9}" type="presParOf" srcId="{B6D1B515-6788-4727-8638-65D3706ADFEE}" destId="{10A2E605-EBA6-4ACC-9472-72668BC5AD5B}" srcOrd="0" destOrd="0" presId="urn:microsoft.com/office/officeart/2005/8/layout/matrix3"/>
    <dgm:cxn modelId="{385AF4C1-FA21-42A5-AAE3-DBB978460A3E}" type="presParOf" srcId="{B6D1B515-6788-4727-8638-65D3706ADFEE}" destId="{4299CDCE-0864-41C8-9258-7FD8D2A64890}" srcOrd="1" destOrd="0" presId="urn:microsoft.com/office/officeart/2005/8/layout/matrix3"/>
    <dgm:cxn modelId="{863FA575-22C4-439E-B458-656DEFF5283A}" type="presParOf" srcId="{B6D1B515-6788-4727-8638-65D3706ADFEE}" destId="{CE6E5EF8-A304-4BC7-81B7-85EF9D11817C}" srcOrd="2" destOrd="0" presId="urn:microsoft.com/office/officeart/2005/8/layout/matrix3"/>
    <dgm:cxn modelId="{46756F77-21E5-4DDC-8721-A12B45A3B7AF}" type="presParOf" srcId="{B6D1B515-6788-4727-8638-65D3706ADFEE}" destId="{DE9EA60B-70D4-4CCC-AAD6-D61B23B02722}" srcOrd="3" destOrd="0" presId="urn:microsoft.com/office/officeart/2005/8/layout/matrix3"/>
    <dgm:cxn modelId="{AE577FFB-7A72-4F32-9161-60FAEAE71FD6}" type="presParOf" srcId="{B6D1B515-6788-4727-8638-65D3706ADFEE}" destId="{6D418D2E-2958-484A-9A4C-2578C870DBF3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21126BED-F028-40BE-A91F-01DB9EF4BAEC}" type="doc">
      <dgm:prSet loTypeId="urn:microsoft.com/office/officeart/2005/8/layout/pyramid2" loCatId="pyramid" qsTypeId="urn:microsoft.com/office/officeart/2005/8/quickstyle/simple5" qsCatId="simple" csTypeId="urn:microsoft.com/office/officeart/2005/8/colors/accent2_5" csCatId="accent2" phldr="1"/>
      <dgm:spPr/>
      <dgm:t>
        <a:bodyPr/>
        <a:lstStyle/>
        <a:p>
          <a:endParaRPr lang="ru-RU"/>
        </a:p>
      </dgm:t>
    </dgm:pt>
    <dgm:pt modelId="{9DFB9AB1-624F-435A-B7EF-DFFD199AD4C9}">
      <dgm:prSet custT="1"/>
      <dgm:spPr/>
      <dgm:t>
        <a:bodyPr/>
        <a:lstStyle/>
        <a:p>
          <a:pPr algn="just" rtl="0"/>
          <a:r>
            <a:rPr lang="ru-RU" sz="1400" dirty="0" smtClean="0">
              <a:latin typeface="Arial" panose="020B0604020202020204" pitchFamily="34" charset="0"/>
              <a:cs typeface="Arial" panose="020B0604020202020204" pitchFamily="34" charset="0"/>
            </a:rPr>
            <a:t>Общая суточная доза инсулина: 0,6—1,0 </a:t>
          </a:r>
          <a:r>
            <a:rPr lang="ru-RU" sz="1400" dirty="0" err="1" smtClean="0">
              <a:latin typeface="Arial" panose="020B0604020202020204" pitchFamily="34" charset="0"/>
              <a:cs typeface="Arial" panose="020B0604020202020204" pitchFamily="34" charset="0"/>
            </a:rPr>
            <a:t>ед</a:t>
          </a:r>
          <a:r>
            <a:rPr lang="ru-RU" sz="1400" dirty="0" smtClean="0">
              <a:latin typeface="Arial" panose="020B0604020202020204" pitchFamily="34" charset="0"/>
              <a:cs typeface="Arial" panose="020B0604020202020204" pitchFamily="34" charset="0"/>
            </a:rPr>
            <a:t>/кг. </a:t>
          </a:r>
          <a:endParaRPr lang="ru-RU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5FB69AE-3F97-476C-A46B-73AF20E901CB}" type="parTrans" cxnId="{0F0B1236-BADB-4E88-8C73-83BB09F28BDA}">
      <dgm:prSet/>
      <dgm:spPr/>
      <dgm:t>
        <a:bodyPr/>
        <a:lstStyle/>
        <a:p>
          <a:pPr algn="just"/>
          <a:endParaRPr lang="ru-RU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5FAFDC6-AE01-4199-B412-BA1ED7FFD04C}" type="sibTrans" cxnId="{0F0B1236-BADB-4E88-8C73-83BB09F28BDA}">
      <dgm:prSet/>
      <dgm:spPr/>
      <dgm:t>
        <a:bodyPr/>
        <a:lstStyle/>
        <a:p>
          <a:pPr algn="just"/>
          <a:endParaRPr lang="ru-RU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A4B2295-4638-45A6-87A0-44F47AC5B37C}">
      <dgm:prSet custT="1"/>
      <dgm:spPr/>
      <dgm:t>
        <a:bodyPr/>
        <a:lstStyle/>
        <a:p>
          <a:pPr algn="just" rtl="0"/>
          <a:r>
            <a:rPr lang="ru-RU" sz="1400" dirty="0" smtClean="0">
              <a:latin typeface="Arial" panose="020B0604020202020204" pitchFamily="34" charset="0"/>
              <a:cs typeface="Arial" panose="020B0604020202020204" pitchFamily="34" charset="0"/>
            </a:rPr>
            <a:t>2. Соотношение количеств инсулина короткого действия и инсулина NPH: 25% и 75%. </a:t>
          </a:r>
          <a:endParaRPr lang="ru-RU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743DD69-487D-414D-AD4A-94F613A6DCF7}" type="parTrans" cxnId="{EF484B26-DC6A-4CD7-9CC8-73B6E7A1DFB5}">
      <dgm:prSet/>
      <dgm:spPr/>
      <dgm:t>
        <a:bodyPr/>
        <a:lstStyle/>
        <a:p>
          <a:pPr algn="just"/>
          <a:endParaRPr lang="ru-RU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9984287-EBF3-41C2-9DE6-E20324347DE8}" type="sibTrans" cxnId="{EF484B26-DC6A-4CD7-9CC8-73B6E7A1DFB5}">
      <dgm:prSet/>
      <dgm:spPr/>
      <dgm:t>
        <a:bodyPr/>
        <a:lstStyle/>
        <a:p>
          <a:pPr algn="just"/>
          <a:endParaRPr lang="ru-RU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AA9DED-AB0E-4F63-A36C-D052E4C1BDD7}">
      <dgm:prSet custT="1"/>
      <dgm:spPr/>
      <dgm:t>
        <a:bodyPr/>
        <a:lstStyle/>
        <a:p>
          <a:pPr algn="just" rtl="0"/>
          <a:r>
            <a:rPr lang="ru-RU" sz="1400" dirty="0" smtClean="0">
              <a:latin typeface="Arial" panose="020B0604020202020204" pitchFamily="34" charset="0"/>
              <a:cs typeface="Arial" panose="020B0604020202020204" pitchFamily="34" charset="0"/>
            </a:rPr>
            <a:t>3. Распределение количеств инсулина короткого действия: 40% вводят перед завтраком, 30% — перед обедом и 30% — перед ужином. </a:t>
          </a:r>
          <a:endParaRPr lang="ru-RU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C3FC002-9401-45F9-A1D8-7AE3A05C3C90}" type="parTrans" cxnId="{A06E0370-340E-4163-97D9-B7F33ED57EC5}">
      <dgm:prSet/>
      <dgm:spPr/>
      <dgm:t>
        <a:bodyPr/>
        <a:lstStyle/>
        <a:p>
          <a:pPr algn="just"/>
          <a:endParaRPr lang="ru-RU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1DB054A-5027-46E0-95B2-D6E873314C9F}" type="sibTrans" cxnId="{A06E0370-340E-4163-97D9-B7F33ED57EC5}">
      <dgm:prSet/>
      <dgm:spPr/>
      <dgm:t>
        <a:bodyPr/>
        <a:lstStyle/>
        <a:p>
          <a:pPr algn="just"/>
          <a:endParaRPr lang="ru-RU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502291D-717E-42E5-9AA7-A6964274B811}">
      <dgm:prSet custT="1"/>
      <dgm:spPr/>
      <dgm:t>
        <a:bodyPr/>
        <a:lstStyle/>
        <a:p>
          <a:pPr algn="just" rtl="0"/>
          <a:r>
            <a:rPr lang="ru-RU" sz="1400" dirty="0" smtClean="0">
              <a:latin typeface="Arial" panose="020B0604020202020204" pitchFamily="34" charset="0"/>
              <a:cs typeface="Arial" panose="020B0604020202020204" pitchFamily="34" charset="0"/>
            </a:rPr>
            <a:t>4. Дозу инсулина NPH корректируют через день по результатам измерения уровня глюкозы в крови натощак. </a:t>
          </a:r>
          <a:endParaRPr lang="ru-RU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17BBA7-A088-4989-B83F-6309695048DB}" type="parTrans" cxnId="{C00338D9-EB5C-4168-8DEA-EFFAF191D64C}">
      <dgm:prSet/>
      <dgm:spPr/>
      <dgm:t>
        <a:bodyPr/>
        <a:lstStyle/>
        <a:p>
          <a:pPr algn="just"/>
          <a:endParaRPr lang="ru-RU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B067E77-B3A2-4EE2-9D22-BE0C1CE92A3E}" type="sibTrans" cxnId="{C00338D9-EB5C-4168-8DEA-EFFAF191D64C}">
      <dgm:prSet/>
      <dgm:spPr/>
      <dgm:t>
        <a:bodyPr/>
        <a:lstStyle/>
        <a:p>
          <a:pPr algn="just"/>
          <a:endParaRPr lang="ru-RU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34591EB-7F72-4FCF-8213-6FA1E667F61D}">
      <dgm:prSet custT="1"/>
      <dgm:spPr/>
      <dgm:t>
        <a:bodyPr/>
        <a:lstStyle/>
        <a:p>
          <a:pPr algn="just" rtl="0"/>
          <a:r>
            <a:rPr lang="ru-RU" sz="1400" dirty="0" smtClean="0">
              <a:latin typeface="Arial" panose="020B0604020202020204" pitchFamily="34" charset="0"/>
              <a:cs typeface="Arial" panose="020B0604020202020204" pitchFamily="34" charset="0"/>
            </a:rPr>
            <a:t>а. Если уровень глюкозы &lt; 3,3 </a:t>
          </a:r>
          <a:r>
            <a:rPr lang="ru-RU" sz="1400" dirty="0" err="1" smtClean="0">
              <a:latin typeface="Arial" panose="020B0604020202020204" pitchFamily="34" charset="0"/>
              <a:cs typeface="Arial" panose="020B0604020202020204" pitchFamily="34" charset="0"/>
            </a:rPr>
            <a:t>ммоль</a:t>
          </a:r>
          <a:r>
            <a:rPr lang="ru-RU" sz="1400" dirty="0" smtClean="0">
              <a:latin typeface="Arial" panose="020B0604020202020204" pitchFamily="34" charset="0"/>
              <a:cs typeface="Arial" panose="020B0604020202020204" pitchFamily="34" charset="0"/>
            </a:rPr>
            <a:t>/л, суточную дозу уменьшают на 2 ед. </a:t>
          </a:r>
          <a:endParaRPr lang="ru-RU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38EFE94-2462-4115-80FE-E26584345D9D}" type="parTrans" cxnId="{FFDC4097-0F53-421E-B4AB-00C1BE8E0DA3}">
      <dgm:prSet/>
      <dgm:spPr/>
      <dgm:t>
        <a:bodyPr/>
        <a:lstStyle/>
        <a:p>
          <a:pPr algn="just"/>
          <a:endParaRPr lang="ru-RU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3DE5A4C-B0BE-418E-AA0C-198D1E524B1C}" type="sibTrans" cxnId="{FFDC4097-0F53-421E-B4AB-00C1BE8E0DA3}">
      <dgm:prSet/>
      <dgm:spPr/>
      <dgm:t>
        <a:bodyPr/>
        <a:lstStyle/>
        <a:p>
          <a:pPr algn="just"/>
          <a:endParaRPr lang="ru-RU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A2CBF27-3840-47A5-B960-8E5DC199473A}">
      <dgm:prSet custT="1"/>
      <dgm:spPr/>
      <dgm:t>
        <a:bodyPr/>
        <a:lstStyle/>
        <a:p>
          <a:pPr algn="just" rtl="0"/>
          <a:r>
            <a:rPr lang="ru-RU" sz="1400" dirty="0" smtClean="0">
              <a:latin typeface="Arial" panose="020B0604020202020204" pitchFamily="34" charset="0"/>
              <a:cs typeface="Arial" panose="020B0604020202020204" pitchFamily="34" charset="0"/>
            </a:rPr>
            <a:t>б. Если уровень глюкозы &gt; 5,0 </a:t>
          </a:r>
          <a:r>
            <a:rPr lang="ru-RU" sz="1400" dirty="0" err="1" smtClean="0">
              <a:latin typeface="Arial" panose="020B0604020202020204" pitchFamily="34" charset="0"/>
              <a:cs typeface="Arial" panose="020B0604020202020204" pitchFamily="34" charset="0"/>
            </a:rPr>
            <a:t>ммоль</a:t>
          </a:r>
          <a:r>
            <a:rPr lang="ru-RU" sz="1400" dirty="0" smtClean="0">
              <a:latin typeface="Arial" panose="020B0604020202020204" pitchFamily="34" charset="0"/>
              <a:cs typeface="Arial" panose="020B0604020202020204" pitchFamily="34" charset="0"/>
            </a:rPr>
            <a:t>/л, суточную дозу увеличивают на 2 ед.</a:t>
          </a:r>
          <a:endParaRPr lang="ru-RU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448FA81-2A50-49C9-98E6-BD08761F4612}" type="parTrans" cxnId="{DF9AD457-50F9-409C-838E-B6488DA3A789}">
      <dgm:prSet/>
      <dgm:spPr/>
      <dgm:t>
        <a:bodyPr/>
        <a:lstStyle/>
        <a:p>
          <a:pPr algn="just"/>
          <a:endParaRPr lang="ru-RU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2CC3DE3-C707-482E-80B0-DFB67352D8DA}" type="sibTrans" cxnId="{DF9AD457-50F9-409C-838E-B6488DA3A789}">
      <dgm:prSet/>
      <dgm:spPr/>
      <dgm:t>
        <a:bodyPr/>
        <a:lstStyle/>
        <a:p>
          <a:pPr algn="just"/>
          <a:endParaRPr lang="ru-RU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DCBEB3-9285-42C1-AE9C-BF1065D4E44F}" type="pres">
      <dgm:prSet presAssocID="{21126BED-F028-40BE-A91F-01DB9EF4BAEC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FCBB53B1-590A-4892-A100-7896D971CE0C}" type="pres">
      <dgm:prSet presAssocID="{21126BED-F028-40BE-A91F-01DB9EF4BAEC}" presName="pyramid" presStyleLbl="node1" presStyleIdx="0" presStyleCnt="1" custLinFactNeighborX="-67832" custLinFactNeighborY="-1018"/>
      <dgm:spPr/>
      <dgm:t>
        <a:bodyPr/>
        <a:lstStyle/>
        <a:p>
          <a:endParaRPr lang="ru-RU"/>
        </a:p>
      </dgm:t>
    </dgm:pt>
    <dgm:pt modelId="{F8352847-CCC7-4509-AF3A-FB5F43107B9F}" type="pres">
      <dgm:prSet presAssocID="{21126BED-F028-40BE-A91F-01DB9EF4BAEC}" presName="theList" presStyleCnt="0"/>
      <dgm:spPr/>
      <dgm:t>
        <a:bodyPr/>
        <a:lstStyle/>
        <a:p>
          <a:endParaRPr lang="ru-RU"/>
        </a:p>
      </dgm:t>
    </dgm:pt>
    <dgm:pt modelId="{2B92E971-7CB9-4DDB-B375-CEB961049F46}" type="pres">
      <dgm:prSet presAssocID="{9DFB9AB1-624F-435A-B7EF-DFFD199AD4C9}" presName="aNode" presStyleLbl="fgAcc1" presStyleIdx="0" presStyleCnt="6" custScaleX="177886" custLinFactY="-15770" custLinFactNeighborX="-36998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752CDF-73DD-4B3B-A735-9387CC33CA7C}" type="pres">
      <dgm:prSet presAssocID="{9DFB9AB1-624F-435A-B7EF-DFFD199AD4C9}" presName="aSpace" presStyleCnt="0"/>
      <dgm:spPr/>
      <dgm:t>
        <a:bodyPr/>
        <a:lstStyle/>
        <a:p>
          <a:endParaRPr lang="ru-RU"/>
        </a:p>
      </dgm:t>
    </dgm:pt>
    <dgm:pt modelId="{1633C767-21E7-4D01-9B65-43D4B4ED6484}" type="pres">
      <dgm:prSet presAssocID="{9A4B2295-4638-45A6-87A0-44F47AC5B37C}" presName="aNode" presStyleLbl="fgAcc1" presStyleIdx="1" presStyleCnt="6" custScaleX="178196" custLinFactNeighborX="-18913" custLinFactNeighborY="-3749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C865CF-27BF-45B0-87DA-E89EC0D3D3A4}" type="pres">
      <dgm:prSet presAssocID="{9A4B2295-4638-45A6-87A0-44F47AC5B37C}" presName="aSpace" presStyleCnt="0"/>
      <dgm:spPr/>
      <dgm:t>
        <a:bodyPr/>
        <a:lstStyle/>
        <a:p>
          <a:endParaRPr lang="ru-RU"/>
        </a:p>
      </dgm:t>
    </dgm:pt>
    <dgm:pt modelId="{E24F1B96-5907-466B-B999-0FAE826880D7}" type="pres">
      <dgm:prSet presAssocID="{4EAA9DED-AB0E-4F63-A36C-D052E4C1BDD7}" presName="aNode" presStyleLbl="fgAcc1" presStyleIdx="2" presStyleCnt="6" custScaleX="176782" custLinFactY="1709" custLinFactNeighborX="-3369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DB16BE3-38D3-4DC8-8A13-2D44C6B32BB1}" type="pres">
      <dgm:prSet presAssocID="{4EAA9DED-AB0E-4F63-A36C-D052E4C1BDD7}" presName="aSpace" presStyleCnt="0"/>
      <dgm:spPr/>
      <dgm:t>
        <a:bodyPr/>
        <a:lstStyle/>
        <a:p>
          <a:endParaRPr lang="ru-RU"/>
        </a:p>
      </dgm:t>
    </dgm:pt>
    <dgm:pt modelId="{25CBF31F-D0B8-4FBF-9A89-BCB23E25D5FB}" type="pres">
      <dgm:prSet presAssocID="{8502291D-717E-42E5-9AA7-A6964274B811}" presName="aNode" presStyleLbl="fgAcc1" presStyleIdx="3" presStyleCnt="6" custScaleX="175988" custLinFactY="21267" custLinFactNeighborX="12480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2D6492F-7DC8-478D-9E68-9C0839E91361}" type="pres">
      <dgm:prSet presAssocID="{8502291D-717E-42E5-9AA7-A6964274B811}" presName="aSpace" presStyleCnt="0"/>
      <dgm:spPr/>
      <dgm:t>
        <a:bodyPr/>
        <a:lstStyle/>
        <a:p>
          <a:endParaRPr lang="ru-RU"/>
        </a:p>
      </dgm:t>
    </dgm:pt>
    <dgm:pt modelId="{26BE7A16-8BB2-4EB7-8A76-A69DED386465}" type="pres">
      <dgm:prSet presAssocID="{834591EB-7F72-4FCF-8213-6FA1E667F61D}" presName="aNode" presStyleLbl="fgAcc1" presStyleIdx="4" presStyleCnt="6" custScaleX="176697" custLinFactY="46413" custLinFactNeighborX="24617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3B7675A-0842-4439-9AF2-FF69B3762468}" type="pres">
      <dgm:prSet presAssocID="{834591EB-7F72-4FCF-8213-6FA1E667F61D}" presName="aSpace" presStyleCnt="0"/>
      <dgm:spPr/>
      <dgm:t>
        <a:bodyPr/>
        <a:lstStyle/>
        <a:p>
          <a:endParaRPr lang="ru-RU"/>
        </a:p>
      </dgm:t>
    </dgm:pt>
    <dgm:pt modelId="{4E753149-C22A-4972-981D-F78881081D49}" type="pres">
      <dgm:prSet presAssocID="{8A2CBF27-3840-47A5-B960-8E5DC199473A}" presName="aNode" presStyleLbl="fgAcc1" presStyleIdx="5" presStyleCnt="6" custScaleX="174401" custScaleY="102529" custLinFactY="80390" custLinFactNeighborX="38469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D872B2-F574-4FA7-A2D1-14F40B83EE25}" type="pres">
      <dgm:prSet presAssocID="{8A2CBF27-3840-47A5-B960-8E5DC199473A}" presName="aSpace" presStyleCnt="0"/>
      <dgm:spPr/>
      <dgm:t>
        <a:bodyPr/>
        <a:lstStyle/>
        <a:p>
          <a:endParaRPr lang="ru-RU"/>
        </a:p>
      </dgm:t>
    </dgm:pt>
  </dgm:ptLst>
  <dgm:cxnLst>
    <dgm:cxn modelId="{DF9AD457-50F9-409C-838E-B6488DA3A789}" srcId="{21126BED-F028-40BE-A91F-01DB9EF4BAEC}" destId="{8A2CBF27-3840-47A5-B960-8E5DC199473A}" srcOrd="5" destOrd="0" parTransId="{E448FA81-2A50-49C9-98E6-BD08761F4612}" sibTransId="{52CC3DE3-C707-482E-80B0-DFB67352D8DA}"/>
    <dgm:cxn modelId="{C00338D9-EB5C-4168-8DEA-EFFAF191D64C}" srcId="{21126BED-F028-40BE-A91F-01DB9EF4BAEC}" destId="{8502291D-717E-42E5-9AA7-A6964274B811}" srcOrd="3" destOrd="0" parTransId="{6517BBA7-A088-4989-B83F-6309695048DB}" sibTransId="{8B067E77-B3A2-4EE2-9D22-BE0C1CE92A3E}"/>
    <dgm:cxn modelId="{D5264CF7-35AA-4D3C-A5F7-70DDC4F5FF24}" type="presOf" srcId="{834591EB-7F72-4FCF-8213-6FA1E667F61D}" destId="{26BE7A16-8BB2-4EB7-8A76-A69DED386465}" srcOrd="0" destOrd="0" presId="urn:microsoft.com/office/officeart/2005/8/layout/pyramid2"/>
    <dgm:cxn modelId="{41BCD4C5-D475-4A36-8BAD-9405922BA650}" type="presOf" srcId="{21126BED-F028-40BE-A91F-01DB9EF4BAEC}" destId="{5BDCBEB3-9285-42C1-AE9C-BF1065D4E44F}" srcOrd="0" destOrd="0" presId="urn:microsoft.com/office/officeart/2005/8/layout/pyramid2"/>
    <dgm:cxn modelId="{C75D2919-F53B-4B80-9D20-09A741BA358A}" type="presOf" srcId="{8A2CBF27-3840-47A5-B960-8E5DC199473A}" destId="{4E753149-C22A-4972-981D-F78881081D49}" srcOrd="0" destOrd="0" presId="urn:microsoft.com/office/officeart/2005/8/layout/pyramid2"/>
    <dgm:cxn modelId="{FFDC4097-0F53-421E-B4AB-00C1BE8E0DA3}" srcId="{21126BED-F028-40BE-A91F-01DB9EF4BAEC}" destId="{834591EB-7F72-4FCF-8213-6FA1E667F61D}" srcOrd="4" destOrd="0" parTransId="{838EFE94-2462-4115-80FE-E26584345D9D}" sibTransId="{D3DE5A4C-B0BE-418E-AA0C-198D1E524B1C}"/>
    <dgm:cxn modelId="{EF484B26-DC6A-4CD7-9CC8-73B6E7A1DFB5}" srcId="{21126BED-F028-40BE-A91F-01DB9EF4BAEC}" destId="{9A4B2295-4638-45A6-87A0-44F47AC5B37C}" srcOrd="1" destOrd="0" parTransId="{7743DD69-487D-414D-AD4A-94F613A6DCF7}" sibTransId="{09984287-EBF3-41C2-9DE6-E20324347DE8}"/>
    <dgm:cxn modelId="{0F0B1236-BADB-4E88-8C73-83BB09F28BDA}" srcId="{21126BED-F028-40BE-A91F-01DB9EF4BAEC}" destId="{9DFB9AB1-624F-435A-B7EF-DFFD199AD4C9}" srcOrd="0" destOrd="0" parTransId="{C5FB69AE-3F97-476C-A46B-73AF20E901CB}" sibTransId="{25FAFDC6-AE01-4199-B412-BA1ED7FFD04C}"/>
    <dgm:cxn modelId="{31BA70A1-5635-49CA-AAA4-0CF33CBC6C4D}" type="presOf" srcId="{8502291D-717E-42E5-9AA7-A6964274B811}" destId="{25CBF31F-D0B8-4FBF-9A89-BCB23E25D5FB}" srcOrd="0" destOrd="0" presId="urn:microsoft.com/office/officeart/2005/8/layout/pyramid2"/>
    <dgm:cxn modelId="{26B78D90-A9BD-40FC-9E7A-D1A79326F089}" type="presOf" srcId="{4EAA9DED-AB0E-4F63-A36C-D052E4C1BDD7}" destId="{E24F1B96-5907-466B-B999-0FAE826880D7}" srcOrd="0" destOrd="0" presId="urn:microsoft.com/office/officeart/2005/8/layout/pyramid2"/>
    <dgm:cxn modelId="{1FC507C2-F697-43B1-A929-26D669C33FCD}" type="presOf" srcId="{9DFB9AB1-624F-435A-B7EF-DFFD199AD4C9}" destId="{2B92E971-7CB9-4DDB-B375-CEB961049F46}" srcOrd="0" destOrd="0" presId="urn:microsoft.com/office/officeart/2005/8/layout/pyramid2"/>
    <dgm:cxn modelId="{B40007C9-BBFF-447B-B2DB-73A4D6F6CE29}" type="presOf" srcId="{9A4B2295-4638-45A6-87A0-44F47AC5B37C}" destId="{1633C767-21E7-4D01-9B65-43D4B4ED6484}" srcOrd="0" destOrd="0" presId="urn:microsoft.com/office/officeart/2005/8/layout/pyramid2"/>
    <dgm:cxn modelId="{A06E0370-340E-4163-97D9-B7F33ED57EC5}" srcId="{21126BED-F028-40BE-A91F-01DB9EF4BAEC}" destId="{4EAA9DED-AB0E-4F63-A36C-D052E4C1BDD7}" srcOrd="2" destOrd="0" parTransId="{7C3FC002-9401-45F9-A1D8-7AE3A05C3C90}" sibTransId="{F1DB054A-5027-46E0-95B2-D6E873314C9F}"/>
    <dgm:cxn modelId="{7C544F0E-68AE-4415-B2ED-4158A8CD6785}" type="presParOf" srcId="{5BDCBEB3-9285-42C1-AE9C-BF1065D4E44F}" destId="{FCBB53B1-590A-4892-A100-7896D971CE0C}" srcOrd="0" destOrd="0" presId="urn:microsoft.com/office/officeart/2005/8/layout/pyramid2"/>
    <dgm:cxn modelId="{6215FA4E-19A6-462F-8AC6-E2BF0B486C98}" type="presParOf" srcId="{5BDCBEB3-9285-42C1-AE9C-BF1065D4E44F}" destId="{F8352847-CCC7-4509-AF3A-FB5F43107B9F}" srcOrd="1" destOrd="0" presId="urn:microsoft.com/office/officeart/2005/8/layout/pyramid2"/>
    <dgm:cxn modelId="{BB44A2B4-964F-4787-BC67-8723BDED9EA3}" type="presParOf" srcId="{F8352847-CCC7-4509-AF3A-FB5F43107B9F}" destId="{2B92E971-7CB9-4DDB-B375-CEB961049F46}" srcOrd="0" destOrd="0" presId="urn:microsoft.com/office/officeart/2005/8/layout/pyramid2"/>
    <dgm:cxn modelId="{F9E6EDDB-D124-4CB2-9205-CF6A3EE0175F}" type="presParOf" srcId="{F8352847-CCC7-4509-AF3A-FB5F43107B9F}" destId="{0B752CDF-73DD-4B3B-A735-9387CC33CA7C}" srcOrd="1" destOrd="0" presId="urn:microsoft.com/office/officeart/2005/8/layout/pyramid2"/>
    <dgm:cxn modelId="{5CB88595-210B-4EA1-A946-9EABF1713BBB}" type="presParOf" srcId="{F8352847-CCC7-4509-AF3A-FB5F43107B9F}" destId="{1633C767-21E7-4D01-9B65-43D4B4ED6484}" srcOrd="2" destOrd="0" presId="urn:microsoft.com/office/officeart/2005/8/layout/pyramid2"/>
    <dgm:cxn modelId="{819E584B-021E-4F0F-BD00-06F267E26712}" type="presParOf" srcId="{F8352847-CCC7-4509-AF3A-FB5F43107B9F}" destId="{DCC865CF-27BF-45B0-87DA-E89EC0D3D3A4}" srcOrd="3" destOrd="0" presId="urn:microsoft.com/office/officeart/2005/8/layout/pyramid2"/>
    <dgm:cxn modelId="{60AD7414-CB5E-43C0-AF2D-14023AE33230}" type="presParOf" srcId="{F8352847-CCC7-4509-AF3A-FB5F43107B9F}" destId="{E24F1B96-5907-466B-B999-0FAE826880D7}" srcOrd="4" destOrd="0" presId="urn:microsoft.com/office/officeart/2005/8/layout/pyramid2"/>
    <dgm:cxn modelId="{D29EDBE9-3090-43CE-B8D3-4C6C5AF45584}" type="presParOf" srcId="{F8352847-CCC7-4509-AF3A-FB5F43107B9F}" destId="{6DB16BE3-38D3-4DC8-8A13-2D44C6B32BB1}" srcOrd="5" destOrd="0" presId="urn:microsoft.com/office/officeart/2005/8/layout/pyramid2"/>
    <dgm:cxn modelId="{86667A66-C6E9-4377-B2DE-17C73E2378D3}" type="presParOf" srcId="{F8352847-CCC7-4509-AF3A-FB5F43107B9F}" destId="{25CBF31F-D0B8-4FBF-9A89-BCB23E25D5FB}" srcOrd="6" destOrd="0" presId="urn:microsoft.com/office/officeart/2005/8/layout/pyramid2"/>
    <dgm:cxn modelId="{094D10E7-F66C-467F-A553-C216C12F73DE}" type="presParOf" srcId="{F8352847-CCC7-4509-AF3A-FB5F43107B9F}" destId="{D2D6492F-7DC8-478D-9E68-9C0839E91361}" srcOrd="7" destOrd="0" presId="urn:microsoft.com/office/officeart/2005/8/layout/pyramid2"/>
    <dgm:cxn modelId="{CB54841F-5656-4B5E-A9F8-A9F253ED7C26}" type="presParOf" srcId="{F8352847-CCC7-4509-AF3A-FB5F43107B9F}" destId="{26BE7A16-8BB2-4EB7-8A76-A69DED386465}" srcOrd="8" destOrd="0" presId="urn:microsoft.com/office/officeart/2005/8/layout/pyramid2"/>
    <dgm:cxn modelId="{A8C750C0-2F8D-42FC-81E5-124948AD5D4C}" type="presParOf" srcId="{F8352847-CCC7-4509-AF3A-FB5F43107B9F}" destId="{53B7675A-0842-4439-9AF2-FF69B3762468}" srcOrd="9" destOrd="0" presId="urn:microsoft.com/office/officeart/2005/8/layout/pyramid2"/>
    <dgm:cxn modelId="{2294233C-29F2-43F4-BE67-9B31085FC8CE}" type="presParOf" srcId="{F8352847-CCC7-4509-AF3A-FB5F43107B9F}" destId="{4E753149-C22A-4972-981D-F78881081D49}" srcOrd="10" destOrd="0" presId="urn:microsoft.com/office/officeart/2005/8/layout/pyramid2"/>
    <dgm:cxn modelId="{AFE16426-5B5F-435B-B61B-4CA8DDB38421}" type="presParOf" srcId="{F8352847-CCC7-4509-AF3A-FB5F43107B9F}" destId="{10D872B2-F574-4FA7-A2D1-14F40B83EE25}" srcOrd="11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FD7605F5-D96B-47CB-9642-6084404EC8C7}" type="doc">
      <dgm:prSet loTypeId="urn:microsoft.com/office/officeart/2005/8/layout/vList2" loCatId="list" qsTypeId="urn:microsoft.com/office/officeart/2005/8/quickstyle/simple3" qsCatId="simple" csTypeId="urn:microsoft.com/office/officeart/2005/8/colors/colorful3" csCatId="colorful"/>
      <dgm:spPr/>
      <dgm:t>
        <a:bodyPr/>
        <a:lstStyle/>
        <a:p>
          <a:endParaRPr lang="ru-RU"/>
        </a:p>
      </dgm:t>
    </dgm:pt>
    <dgm:pt modelId="{FD26FA92-25B1-4959-97D5-EE11DDF72D66}">
      <dgm:prSet custT="1"/>
      <dgm:spPr/>
      <dgm:t>
        <a:bodyPr/>
        <a:lstStyle/>
        <a:p>
          <a:pPr algn="just" rtl="0"/>
          <a:r>
            <a:rPr lang="ru-RU" sz="1400" smtClean="0">
              <a:latin typeface="Arial" panose="020B0604020202020204" pitchFamily="34" charset="0"/>
              <a:cs typeface="Arial" panose="020B0604020202020204" pitchFamily="34" charset="0"/>
            </a:rPr>
            <a:t>1. Для большинства детей и подростков сразу после клинического проявления инсулинозависимого сахарного диабета доза инсулина составляет примерно 1,0 ед/кг/сут. Половину общей суточной дозы вводят в утренние и дневные часы, вторую половину — вечером. </a:t>
          </a:r>
          <a:endParaRPr lang="ru-RU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45CBD9E-0E21-4373-929A-817F06DACD46}" type="parTrans" cxnId="{10B0F551-3A2D-40D0-8559-70A261917499}">
      <dgm:prSet/>
      <dgm:spPr/>
      <dgm:t>
        <a:bodyPr/>
        <a:lstStyle/>
        <a:p>
          <a:pPr algn="just"/>
          <a:endParaRPr lang="ru-RU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1E056F4-BD3F-4572-9C67-5A950B174652}" type="sibTrans" cxnId="{10B0F551-3A2D-40D0-8559-70A261917499}">
      <dgm:prSet/>
      <dgm:spPr/>
      <dgm:t>
        <a:bodyPr/>
        <a:lstStyle/>
        <a:p>
          <a:pPr algn="just"/>
          <a:endParaRPr lang="ru-RU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9448C52-A6DC-45B9-8897-A0A39BB8041D}">
      <dgm:prSet custT="1"/>
      <dgm:spPr/>
      <dgm:t>
        <a:bodyPr/>
        <a:lstStyle/>
        <a:p>
          <a:pPr algn="just" rtl="0"/>
          <a:r>
            <a:rPr lang="ru-RU" sz="1400" smtClean="0">
              <a:latin typeface="Arial" panose="020B0604020202020204" pitchFamily="34" charset="0"/>
              <a:cs typeface="Arial" panose="020B0604020202020204" pitchFamily="34" charset="0"/>
            </a:rPr>
            <a:t>2. Через несколько лет после клинического проявления инсулинозависимого сахарного диабета потребность в инсулине у большинства детей и подростков снижается до 0,6—0,8 ед/кг/сут. Если используется режим двух инъекций в сутки, то две трети общей суточной дозы вводят за 30 мин до завтрака (инъекция инсулина короткого действия плюс инъекция инсулина средней длительности действия; соотношение доз: 1 ед инсулина короткого действия на каждые 3—4 ед инсулина средней длительности</a:t>
          </a:r>
          <a:r>
            <a:rPr lang="en-US" sz="140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400" smtClean="0">
              <a:latin typeface="Arial" panose="020B0604020202020204" pitchFamily="34" charset="0"/>
              <a:cs typeface="Arial" panose="020B0604020202020204" pitchFamily="34" charset="0"/>
            </a:rPr>
            <a:t>действия). Оставшуюся треть общей суточной дозы вводят за 30 мин до ужина (соотношение доз: 1 ед инсулина короткого действия на каждые 1—2 ед инсулина средней длительности действия). </a:t>
          </a:r>
          <a:endParaRPr lang="ru-RU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4C7C3A5-2EA3-4E72-AE3F-1DA955079C33}" type="parTrans" cxnId="{54CA8593-C055-42DF-8347-44FB4EADEDE8}">
      <dgm:prSet/>
      <dgm:spPr/>
      <dgm:t>
        <a:bodyPr/>
        <a:lstStyle/>
        <a:p>
          <a:pPr algn="just"/>
          <a:endParaRPr lang="ru-RU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9A8487F-C5DF-450C-A5B6-C5503CA3CDE3}" type="sibTrans" cxnId="{54CA8593-C055-42DF-8347-44FB4EADEDE8}">
      <dgm:prSet/>
      <dgm:spPr/>
      <dgm:t>
        <a:bodyPr/>
        <a:lstStyle/>
        <a:p>
          <a:pPr algn="just"/>
          <a:endParaRPr lang="ru-RU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574ABB4-5EAD-4A65-823E-E2F03986260E}">
      <dgm:prSet custT="1"/>
      <dgm:spPr/>
      <dgm:t>
        <a:bodyPr/>
        <a:lstStyle/>
        <a:p>
          <a:pPr algn="just" rtl="0"/>
          <a:r>
            <a:rPr lang="ru-RU" sz="1400" smtClean="0">
              <a:latin typeface="Arial" panose="020B0604020202020204" pitchFamily="34" charset="0"/>
              <a:cs typeface="Arial" panose="020B0604020202020204" pitchFamily="34" charset="0"/>
            </a:rPr>
            <a:t>3. Во время пубертатного ускорения роста потребность в инсулине может увеличиваться до 1,0—1,5 ед/кг/сут; в последующие годы она снижается. </a:t>
          </a:r>
          <a:endParaRPr lang="ru-RU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364F2F4-DF57-460A-ACB3-E24A4CC1C626}" type="parTrans" cxnId="{4042FC3A-C5E6-4E2C-AB02-2394572A4A3C}">
      <dgm:prSet/>
      <dgm:spPr/>
      <dgm:t>
        <a:bodyPr/>
        <a:lstStyle/>
        <a:p>
          <a:pPr algn="just"/>
          <a:endParaRPr lang="ru-RU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D8018C6-18A7-4AD8-97AD-532834921D04}" type="sibTrans" cxnId="{4042FC3A-C5E6-4E2C-AB02-2394572A4A3C}">
      <dgm:prSet/>
      <dgm:spPr/>
      <dgm:t>
        <a:bodyPr/>
        <a:lstStyle/>
        <a:p>
          <a:pPr algn="just"/>
          <a:endParaRPr lang="ru-RU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13159FF-F6FE-45DA-8941-FCB1950DD066}" type="pres">
      <dgm:prSet presAssocID="{FD7605F5-D96B-47CB-9642-6084404EC8C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50A4204-220D-411F-A625-05DBD8C6C6A0}" type="pres">
      <dgm:prSet presAssocID="{FD26FA92-25B1-4959-97D5-EE11DDF72D66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3F4DD9-14F4-4819-8D76-E1B1F6EF5DD7}" type="pres">
      <dgm:prSet presAssocID="{61E056F4-BD3F-4572-9C67-5A950B174652}" presName="spacer" presStyleCnt="0"/>
      <dgm:spPr/>
      <dgm:t>
        <a:bodyPr/>
        <a:lstStyle/>
        <a:p>
          <a:endParaRPr lang="ru-RU"/>
        </a:p>
      </dgm:t>
    </dgm:pt>
    <dgm:pt modelId="{DDEE29D0-D6AC-4109-A3DB-54368D9B1714}" type="pres">
      <dgm:prSet presAssocID="{29448C52-A6DC-45B9-8897-A0A39BB8041D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42AF20-1DBB-44C8-B556-01950BC25C79}" type="pres">
      <dgm:prSet presAssocID="{99A8487F-C5DF-450C-A5B6-C5503CA3CDE3}" presName="spacer" presStyleCnt="0"/>
      <dgm:spPr/>
      <dgm:t>
        <a:bodyPr/>
        <a:lstStyle/>
        <a:p>
          <a:endParaRPr lang="ru-RU"/>
        </a:p>
      </dgm:t>
    </dgm:pt>
    <dgm:pt modelId="{76E6173A-F5D5-4791-8D5B-3A25B82BE39F}" type="pres">
      <dgm:prSet presAssocID="{B574ABB4-5EAD-4A65-823E-E2F03986260E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4BBE59E-1806-411B-82F5-57BFFE6E3F9C}" type="presOf" srcId="{B574ABB4-5EAD-4A65-823E-E2F03986260E}" destId="{76E6173A-F5D5-4791-8D5B-3A25B82BE39F}" srcOrd="0" destOrd="0" presId="urn:microsoft.com/office/officeart/2005/8/layout/vList2"/>
    <dgm:cxn modelId="{2641E977-2CB4-4215-8E7E-6B16ECA961A9}" type="presOf" srcId="{FD7605F5-D96B-47CB-9642-6084404EC8C7}" destId="{B13159FF-F6FE-45DA-8941-FCB1950DD066}" srcOrd="0" destOrd="0" presId="urn:microsoft.com/office/officeart/2005/8/layout/vList2"/>
    <dgm:cxn modelId="{54CA8593-C055-42DF-8347-44FB4EADEDE8}" srcId="{FD7605F5-D96B-47CB-9642-6084404EC8C7}" destId="{29448C52-A6DC-45B9-8897-A0A39BB8041D}" srcOrd="1" destOrd="0" parTransId="{24C7C3A5-2EA3-4E72-AE3F-1DA955079C33}" sibTransId="{99A8487F-C5DF-450C-A5B6-C5503CA3CDE3}"/>
    <dgm:cxn modelId="{A2F8329D-A077-40C8-A678-469834EDE667}" type="presOf" srcId="{FD26FA92-25B1-4959-97D5-EE11DDF72D66}" destId="{950A4204-220D-411F-A625-05DBD8C6C6A0}" srcOrd="0" destOrd="0" presId="urn:microsoft.com/office/officeart/2005/8/layout/vList2"/>
    <dgm:cxn modelId="{10B0F551-3A2D-40D0-8559-70A261917499}" srcId="{FD7605F5-D96B-47CB-9642-6084404EC8C7}" destId="{FD26FA92-25B1-4959-97D5-EE11DDF72D66}" srcOrd="0" destOrd="0" parTransId="{645CBD9E-0E21-4373-929A-817F06DACD46}" sibTransId="{61E056F4-BD3F-4572-9C67-5A950B174652}"/>
    <dgm:cxn modelId="{2AEFC7A7-57DA-4892-81FE-51A74F22977D}" type="presOf" srcId="{29448C52-A6DC-45B9-8897-A0A39BB8041D}" destId="{DDEE29D0-D6AC-4109-A3DB-54368D9B1714}" srcOrd="0" destOrd="0" presId="urn:microsoft.com/office/officeart/2005/8/layout/vList2"/>
    <dgm:cxn modelId="{4042FC3A-C5E6-4E2C-AB02-2394572A4A3C}" srcId="{FD7605F5-D96B-47CB-9642-6084404EC8C7}" destId="{B574ABB4-5EAD-4A65-823E-E2F03986260E}" srcOrd="2" destOrd="0" parTransId="{5364F2F4-DF57-460A-ACB3-E24A4CC1C626}" sibTransId="{2D8018C6-18A7-4AD8-97AD-532834921D04}"/>
    <dgm:cxn modelId="{0C0D8DDE-E5BB-45AC-9B3F-228AA43CB1EC}" type="presParOf" srcId="{B13159FF-F6FE-45DA-8941-FCB1950DD066}" destId="{950A4204-220D-411F-A625-05DBD8C6C6A0}" srcOrd="0" destOrd="0" presId="urn:microsoft.com/office/officeart/2005/8/layout/vList2"/>
    <dgm:cxn modelId="{DB846C11-B8A5-47AA-9FB6-0CE1CB79A6E6}" type="presParOf" srcId="{B13159FF-F6FE-45DA-8941-FCB1950DD066}" destId="{9E3F4DD9-14F4-4819-8D76-E1B1F6EF5DD7}" srcOrd="1" destOrd="0" presId="urn:microsoft.com/office/officeart/2005/8/layout/vList2"/>
    <dgm:cxn modelId="{B674D610-14DF-494C-A8C4-AE89EC186008}" type="presParOf" srcId="{B13159FF-F6FE-45DA-8941-FCB1950DD066}" destId="{DDEE29D0-D6AC-4109-A3DB-54368D9B1714}" srcOrd="2" destOrd="0" presId="urn:microsoft.com/office/officeart/2005/8/layout/vList2"/>
    <dgm:cxn modelId="{4F20EF98-5255-4D45-B31E-18CBA55BFA0C}" type="presParOf" srcId="{B13159FF-F6FE-45DA-8941-FCB1950DD066}" destId="{0B42AF20-1DBB-44C8-B556-01950BC25C79}" srcOrd="3" destOrd="0" presId="urn:microsoft.com/office/officeart/2005/8/layout/vList2"/>
    <dgm:cxn modelId="{572E7438-0C14-4082-9E2E-8AFF19464C74}" type="presParOf" srcId="{B13159FF-F6FE-45DA-8941-FCB1950DD066}" destId="{76E6173A-F5D5-4791-8D5B-3A25B82BE39F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1FACBEBF-C89F-4BEC-AB45-5D6B9F1C074B}" type="doc">
      <dgm:prSet loTypeId="urn:microsoft.com/office/officeart/2005/8/layout/vList2" loCatId="list" qsTypeId="urn:microsoft.com/office/officeart/2005/8/quickstyle/simple3" qsCatId="simple" csTypeId="urn:microsoft.com/office/officeart/2005/8/colors/colorful5" csCatId="colorful"/>
      <dgm:spPr/>
      <dgm:t>
        <a:bodyPr/>
        <a:lstStyle/>
        <a:p>
          <a:endParaRPr lang="ru-RU"/>
        </a:p>
      </dgm:t>
    </dgm:pt>
    <dgm:pt modelId="{EA99DD76-9136-49BE-9D16-E1511F466BD8}">
      <dgm:prSet/>
      <dgm:spPr/>
      <dgm:t>
        <a:bodyPr/>
        <a:lstStyle/>
        <a:p>
          <a:pPr algn="just" rtl="0"/>
          <a:r>
            <a:rPr lang="ru-RU" smtClean="0">
              <a:latin typeface="Arial" panose="020B0604020202020204" pitchFamily="34" charset="0"/>
              <a:cs typeface="Arial" panose="020B0604020202020204" pitchFamily="34" charset="0"/>
            </a:rPr>
            <a:t>Необходимо наметить желаемые уровни глюкозы крови натощак и после еды и стараться их поддерживать. Эти уровни намечают строго индивидуально.</a:t>
          </a:r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4B66F46-7EAA-4BB8-85AC-F676F608E792}" type="parTrans" cxnId="{F2987772-CF56-444C-BB74-91A3A174C09C}">
      <dgm:prSet/>
      <dgm:spPr/>
      <dgm:t>
        <a:bodyPr/>
        <a:lstStyle/>
        <a:p>
          <a:pPr algn="just"/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0192C6-EF75-4BC5-9E87-F9513215BC80}" type="sibTrans" cxnId="{F2987772-CF56-444C-BB74-91A3A174C09C}">
      <dgm:prSet/>
      <dgm:spPr/>
      <dgm:t>
        <a:bodyPr/>
        <a:lstStyle/>
        <a:p>
          <a:pPr algn="just"/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7729AFB-3E89-451D-8A7C-474A935FDD34}">
      <dgm:prSet/>
      <dgm:spPr/>
      <dgm:t>
        <a:bodyPr/>
        <a:lstStyle/>
        <a:p>
          <a:pPr algn="just" rtl="0"/>
          <a:r>
            <a:rPr lang="ru-RU" smtClean="0">
              <a:latin typeface="Arial" panose="020B0604020202020204" pitchFamily="34" charset="0"/>
              <a:cs typeface="Arial" panose="020B0604020202020204" pitchFamily="34" charset="0"/>
            </a:rPr>
            <a:t>Нужно как можно лучше имитировать физиологические колебания уровня инсулина.</a:t>
          </a:r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094F98C-B179-406B-9085-E0E05794DEE6}" type="parTrans" cxnId="{AEB16B27-29A5-4327-98E8-2DA7C81AF755}">
      <dgm:prSet/>
      <dgm:spPr/>
      <dgm:t>
        <a:bodyPr/>
        <a:lstStyle/>
        <a:p>
          <a:pPr algn="just"/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A170470-E7F1-49D7-B020-9F866B153EEB}" type="sibTrans" cxnId="{AEB16B27-29A5-4327-98E8-2DA7C81AF755}">
      <dgm:prSet/>
      <dgm:spPr/>
      <dgm:t>
        <a:bodyPr/>
        <a:lstStyle/>
        <a:p>
          <a:pPr algn="just"/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5FD497A-6474-4CEC-BE2A-C08FCFB77457}">
      <dgm:prSet/>
      <dgm:spPr/>
      <dgm:t>
        <a:bodyPr/>
        <a:lstStyle/>
        <a:p>
          <a:pPr algn="just" rtl="0"/>
          <a:r>
            <a:rPr lang="ru-RU" smtClean="0">
              <a:latin typeface="Arial" panose="020B0604020202020204" pitchFamily="34" charset="0"/>
              <a:cs typeface="Arial" panose="020B0604020202020204" pitchFamily="34" charset="0"/>
            </a:rPr>
            <a:t>Поддерживают равновесие между дозами инсулина, питанием и физической активностью.</a:t>
          </a:r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BAB1B2C-6BED-4458-8557-EFD92B4E7C8B}" type="parTrans" cxnId="{1064A810-4345-440B-A75E-00004F176462}">
      <dgm:prSet/>
      <dgm:spPr/>
      <dgm:t>
        <a:bodyPr/>
        <a:lstStyle/>
        <a:p>
          <a:pPr algn="just"/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8C26B92-CAB6-461D-9557-68C35D6F402F}" type="sibTrans" cxnId="{1064A810-4345-440B-A75E-00004F176462}">
      <dgm:prSet/>
      <dgm:spPr/>
      <dgm:t>
        <a:bodyPr/>
        <a:lstStyle/>
        <a:p>
          <a:pPr algn="just"/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74FC35B-2C13-4607-81B6-15CEFC5984A0}">
      <dgm:prSet/>
      <dgm:spPr/>
      <dgm:t>
        <a:bodyPr/>
        <a:lstStyle/>
        <a:p>
          <a:pPr algn="just" rtl="0"/>
          <a:r>
            <a:rPr lang="ru-RU" smtClean="0">
              <a:latin typeface="Arial" panose="020B0604020202020204" pitchFamily="34" charset="0"/>
              <a:cs typeface="Arial" panose="020B0604020202020204" pitchFamily="34" charset="0"/>
            </a:rPr>
            <a:t>Самостоятельный контроль уровня глюкозы крови</a:t>
          </a:r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8A3BC3-02AD-4E3B-9053-9AA19501D437}" type="parTrans" cxnId="{704D4404-BD7F-4EB2-807A-1726D6BFF839}">
      <dgm:prSet/>
      <dgm:spPr/>
      <dgm:t>
        <a:bodyPr/>
        <a:lstStyle/>
        <a:p>
          <a:pPr algn="just"/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E843C2D-4ACE-4988-BC26-528F3F090299}" type="sibTrans" cxnId="{704D4404-BD7F-4EB2-807A-1726D6BFF839}">
      <dgm:prSet/>
      <dgm:spPr/>
      <dgm:t>
        <a:bodyPr/>
        <a:lstStyle/>
        <a:p>
          <a:pPr algn="just"/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ED35EE6-5C87-454C-9174-82E7631890A7}">
      <dgm:prSet/>
      <dgm:spPr/>
      <dgm:t>
        <a:bodyPr/>
        <a:lstStyle/>
        <a:p>
          <a:pPr algn="just" rtl="0"/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Самостоятельная коррекция схемы инсулинотерапии и диеты в зависимости от уровня глюкозы крови и образа жизни.</a:t>
          </a:r>
          <a:endParaRPr lang="ru-RU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B3069A8-F894-4C04-9403-B85CDFEC7F10}" type="parTrans" cxnId="{4F8F4E3D-D51B-41F4-88F6-172E188289C7}">
      <dgm:prSet/>
      <dgm:spPr/>
      <dgm:t>
        <a:bodyPr/>
        <a:lstStyle/>
        <a:p>
          <a:pPr algn="just"/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2CF5F3E-8F6B-4CFD-B6CD-723DA8A68738}" type="sibTrans" cxnId="{4F8F4E3D-D51B-41F4-88F6-172E188289C7}">
      <dgm:prSet/>
      <dgm:spPr/>
      <dgm:t>
        <a:bodyPr/>
        <a:lstStyle/>
        <a:p>
          <a:pPr algn="just"/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071F704-C525-42C8-A45D-42D9E72749C6}" type="pres">
      <dgm:prSet presAssocID="{1FACBEBF-C89F-4BEC-AB45-5D6B9F1C074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9F9F619-824D-42BE-86D8-BB5B5562980D}" type="pres">
      <dgm:prSet presAssocID="{EA99DD76-9136-49BE-9D16-E1511F466BD8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F5DEC3-A1D0-499E-82BD-B103D3EF74FD}" type="pres">
      <dgm:prSet presAssocID="{C80192C6-EF75-4BC5-9E87-F9513215BC80}" presName="spacer" presStyleCnt="0"/>
      <dgm:spPr/>
    </dgm:pt>
    <dgm:pt modelId="{51D290C6-7DC8-4941-BB98-9A95D031445C}" type="pres">
      <dgm:prSet presAssocID="{D7729AFB-3E89-451D-8A7C-474A935FDD34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07D0A8-CBE8-427C-AEF4-1171A64687BA}" type="pres">
      <dgm:prSet presAssocID="{3A170470-E7F1-49D7-B020-9F866B153EEB}" presName="spacer" presStyleCnt="0"/>
      <dgm:spPr/>
    </dgm:pt>
    <dgm:pt modelId="{26A62DBF-C949-4025-969E-7E8CE3ED1561}" type="pres">
      <dgm:prSet presAssocID="{35FD497A-6474-4CEC-BE2A-C08FCFB77457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65B1F33-63AD-4437-A381-5A7995B9E2BE}" type="pres">
      <dgm:prSet presAssocID="{78C26B92-CAB6-461D-9557-68C35D6F402F}" presName="spacer" presStyleCnt="0"/>
      <dgm:spPr/>
    </dgm:pt>
    <dgm:pt modelId="{AA8331AD-8E8A-48DD-92DE-2D049E627475}" type="pres">
      <dgm:prSet presAssocID="{E74FC35B-2C13-4607-81B6-15CEFC5984A0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38113C-59E7-4207-B5EE-F5B5ED397B1D}" type="pres">
      <dgm:prSet presAssocID="{EE843C2D-4ACE-4988-BC26-528F3F090299}" presName="spacer" presStyleCnt="0"/>
      <dgm:spPr/>
    </dgm:pt>
    <dgm:pt modelId="{A5CCF661-37C2-45BC-9F94-A3755A0F6BB3}" type="pres">
      <dgm:prSet presAssocID="{0ED35EE6-5C87-454C-9174-82E7631890A7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3D27BCA-2399-488A-834B-30F28D5EAA6C}" type="presOf" srcId="{1FACBEBF-C89F-4BEC-AB45-5D6B9F1C074B}" destId="{C071F704-C525-42C8-A45D-42D9E72749C6}" srcOrd="0" destOrd="0" presId="urn:microsoft.com/office/officeart/2005/8/layout/vList2"/>
    <dgm:cxn modelId="{AEB16B27-29A5-4327-98E8-2DA7C81AF755}" srcId="{1FACBEBF-C89F-4BEC-AB45-5D6B9F1C074B}" destId="{D7729AFB-3E89-451D-8A7C-474A935FDD34}" srcOrd="1" destOrd="0" parTransId="{4094F98C-B179-406B-9085-E0E05794DEE6}" sibTransId="{3A170470-E7F1-49D7-B020-9F866B153EEB}"/>
    <dgm:cxn modelId="{0F565C5B-4BE1-476B-A9AF-8F17A9AA57DE}" type="presOf" srcId="{E74FC35B-2C13-4607-81B6-15CEFC5984A0}" destId="{AA8331AD-8E8A-48DD-92DE-2D049E627475}" srcOrd="0" destOrd="0" presId="urn:microsoft.com/office/officeart/2005/8/layout/vList2"/>
    <dgm:cxn modelId="{5C76F69E-A326-4B9A-8985-56A633E31CC7}" type="presOf" srcId="{35FD497A-6474-4CEC-BE2A-C08FCFB77457}" destId="{26A62DBF-C949-4025-969E-7E8CE3ED1561}" srcOrd="0" destOrd="0" presId="urn:microsoft.com/office/officeart/2005/8/layout/vList2"/>
    <dgm:cxn modelId="{0DBE909A-7167-49AC-BDB1-29F10B7E2A9B}" type="presOf" srcId="{EA99DD76-9136-49BE-9D16-E1511F466BD8}" destId="{E9F9F619-824D-42BE-86D8-BB5B5562980D}" srcOrd="0" destOrd="0" presId="urn:microsoft.com/office/officeart/2005/8/layout/vList2"/>
    <dgm:cxn modelId="{F2987772-CF56-444C-BB74-91A3A174C09C}" srcId="{1FACBEBF-C89F-4BEC-AB45-5D6B9F1C074B}" destId="{EA99DD76-9136-49BE-9D16-E1511F466BD8}" srcOrd="0" destOrd="0" parTransId="{34B66F46-7EAA-4BB8-85AC-F676F608E792}" sibTransId="{C80192C6-EF75-4BC5-9E87-F9513215BC80}"/>
    <dgm:cxn modelId="{704D4404-BD7F-4EB2-807A-1726D6BFF839}" srcId="{1FACBEBF-C89F-4BEC-AB45-5D6B9F1C074B}" destId="{E74FC35B-2C13-4607-81B6-15CEFC5984A0}" srcOrd="3" destOrd="0" parTransId="{C88A3BC3-02AD-4E3B-9053-9AA19501D437}" sibTransId="{EE843C2D-4ACE-4988-BC26-528F3F090299}"/>
    <dgm:cxn modelId="{4F8F4E3D-D51B-41F4-88F6-172E188289C7}" srcId="{1FACBEBF-C89F-4BEC-AB45-5D6B9F1C074B}" destId="{0ED35EE6-5C87-454C-9174-82E7631890A7}" srcOrd="4" destOrd="0" parTransId="{6B3069A8-F894-4C04-9403-B85CDFEC7F10}" sibTransId="{52CF5F3E-8F6B-4CFD-B6CD-723DA8A68738}"/>
    <dgm:cxn modelId="{1064A810-4345-440B-A75E-00004F176462}" srcId="{1FACBEBF-C89F-4BEC-AB45-5D6B9F1C074B}" destId="{35FD497A-6474-4CEC-BE2A-C08FCFB77457}" srcOrd="2" destOrd="0" parTransId="{FBAB1B2C-6BED-4458-8557-EFD92B4E7C8B}" sibTransId="{78C26B92-CAB6-461D-9557-68C35D6F402F}"/>
    <dgm:cxn modelId="{AB44EE15-5D42-4ACB-8BEF-77CF7DB9827F}" type="presOf" srcId="{D7729AFB-3E89-451D-8A7C-474A935FDD34}" destId="{51D290C6-7DC8-4941-BB98-9A95D031445C}" srcOrd="0" destOrd="0" presId="urn:microsoft.com/office/officeart/2005/8/layout/vList2"/>
    <dgm:cxn modelId="{44E0D242-2D20-4BC1-BB0A-35DF5DF51161}" type="presOf" srcId="{0ED35EE6-5C87-454C-9174-82E7631890A7}" destId="{A5CCF661-37C2-45BC-9F94-A3755A0F6BB3}" srcOrd="0" destOrd="0" presId="urn:microsoft.com/office/officeart/2005/8/layout/vList2"/>
    <dgm:cxn modelId="{6950AE4F-07FA-427A-B06A-82B53EEB0BD3}" type="presParOf" srcId="{C071F704-C525-42C8-A45D-42D9E72749C6}" destId="{E9F9F619-824D-42BE-86D8-BB5B5562980D}" srcOrd="0" destOrd="0" presId="urn:microsoft.com/office/officeart/2005/8/layout/vList2"/>
    <dgm:cxn modelId="{A01F558D-C408-4F9D-B383-ACDF458DB84D}" type="presParOf" srcId="{C071F704-C525-42C8-A45D-42D9E72749C6}" destId="{DBF5DEC3-A1D0-499E-82BD-B103D3EF74FD}" srcOrd="1" destOrd="0" presId="urn:microsoft.com/office/officeart/2005/8/layout/vList2"/>
    <dgm:cxn modelId="{0BC02BD0-BBA5-4449-984A-DD74B515940A}" type="presParOf" srcId="{C071F704-C525-42C8-A45D-42D9E72749C6}" destId="{51D290C6-7DC8-4941-BB98-9A95D031445C}" srcOrd="2" destOrd="0" presId="urn:microsoft.com/office/officeart/2005/8/layout/vList2"/>
    <dgm:cxn modelId="{30DCFE72-997E-4965-AFE2-FD54F4DD6D0A}" type="presParOf" srcId="{C071F704-C525-42C8-A45D-42D9E72749C6}" destId="{AB07D0A8-CBE8-427C-AEF4-1171A64687BA}" srcOrd="3" destOrd="0" presId="urn:microsoft.com/office/officeart/2005/8/layout/vList2"/>
    <dgm:cxn modelId="{8F305C12-97BE-47E3-9758-CAC3AC74960D}" type="presParOf" srcId="{C071F704-C525-42C8-A45D-42D9E72749C6}" destId="{26A62DBF-C949-4025-969E-7E8CE3ED1561}" srcOrd="4" destOrd="0" presId="urn:microsoft.com/office/officeart/2005/8/layout/vList2"/>
    <dgm:cxn modelId="{B4E05CF7-7BF9-4F5E-A6BB-73DF1D5A6450}" type="presParOf" srcId="{C071F704-C525-42C8-A45D-42D9E72749C6}" destId="{B65B1F33-63AD-4437-A381-5A7995B9E2BE}" srcOrd="5" destOrd="0" presId="urn:microsoft.com/office/officeart/2005/8/layout/vList2"/>
    <dgm:cxn modelId="{6031CF13-4AE8-4414-936C-506F70A8B89C}" type="presParOf" srcId="{C071F704-C525-42C8-A45D-42D9E72749C6}" destId="{AA8331AD-8E8A-48DD-92DE-2D049E627475}" srcOrd="6" destOrd="0" presId="urn:microsoft.com/office/officeart/2005/8/layout/vList2"/>
    <dgm:cxn modelId="{2F60F3C5-B6C9-460B-A9BD-44B2063D0870}" type="presParOf" srcId="{C071F704-C525-42C8-A45D-42D9E72749C6}" destId="{3038113C-59E7-4207-B5EE-F5B5ED397B1D}" srcOrd="7" destOrd="0" presId="urn:microsoft.com/office/officeart/2005/8/layout/vList2"/>
    <dgm:cxn modelId="{268E7F77-80F9-4A92-85FC-EBA0A7C8E5E8}" type="presParOf" srcId="{C071F704-C525-42C8-A45D-42D9E72749C6}" destId="{A5CCF661-37C2-45BC-9F94-A3755A0F6BB3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2BEF849E-B927-4F5B-8751-54DA6203D4B2}" type="doc">
      <dgm:prSet loTypeId="urn:microsoft.com/office/officeart/2005/8/layout/vList2" loCatId="list" qsTypeId="urn:microsoft.com/office/officeart/2005/8/quickstyle/simple1" qsCatId="simple" csTypeId="urn:microsoft.com/office/officeart/2005/8/colors/colorful3" csCatId="colorful"/>
      <dgm:spPr/>
      <dgm:t>
        <a:bodyPr/>
        <a:lstStyle/>
        <a:p>
          <a:endParaRPr lang="ru-RU"/>
        </a:p>
      </dgm:t>
    </dgm:pt>
    <dgm:pt modelId="{EAE1AC84-C047-4C16-8A91-C534F974438A}">
      <dgm:prSet custT="1"/>
      <dgm:spPr/>
      <dgm:t>
        <a:bodyPr/>
        <a:lstStyle/>
        <a:p>
          <a:pPr rtl="0"/>
          <a:r>
            <a:rPr lang="ru-RU" sz="2400" smtClean="0">
              <a:latin typeface="Arial" panose="020B0604020202020204" pitchFamily="34" charset="0"/>
              <a:cs typeface="Arial" panose="020B0604020202020204" pitchFamily="34" charset="0"/>
            </a:rPr>
            <a:t>Обучение больных.</a:t>
          </a:r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9DE7418-3B20-42B4-8242-4748DDCE13C3}" type="parTrans" cxnId="{E879438F-79E0-417F-96FA-010188030451}">
      <dgm:prSet/>
      <dgm:spPr/>
      <dgm:t>
        <a:bodyPr/>
        <a:lstStyle/>
        <a:p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954B2D2-EE0F-4248-A565-4A56BBEDD26C}" type="sibTrans" cxnId="{E879438F-79E0-417F-96FA-010188030451}">
      <dgm:prSet/>
      <dgm:spPr/>
      <dgm:t>
        <a:bodyPr/>
        <a:lstStyle/>
        <a:p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306B1FE-1C4F-467C-9481-A88D630C6A89}">
      <dgm:prSet custT="1"/>
      <dgm:spPr/>
      <dgm:t>
        <a:bodyPr/>
        <a:lstStyle/>
        <a:p>
          <a:pPr rtl="0"/>
          <a:r>
            <a:rPr lang="ru-RU" sz="2400" smtClean="0">
              <a:latin typeface="Arial" panose="020B0604020202020204" pitchFamily="34" charset="0"/>
              <a:cs typeface="Arial" panose="020B0604020202020204" pitchFamily="34" charset="0"/>
            </a:rPr>
            <a:t>Тесный контакт больного с врачом или с диабетологической бригадой.</a:t>
          </a:r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9BCCA24-A965-4AFD-9D06-CB698BB83114}" type="parTrans" cxnId="{1DA03ED3-505F-436C-9113-9B48C5DBFCB9}">
      <dgm:prSet/>
      <dgm:spPr/>
      <dgm:t>
        <a:bodyPr/>
        <a:lstStyle/>
        <a:p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2F21B6C-B77E-4DE8-8F0B-0075488765E3}" type="sibTrans" cxnId="{1DA03ED3-505F-436C-9113-9B48C5DBFCB9}">
      <dgm:prSet/>
      <dgm:spPr/>
      <dgm:t>
        <a:bodyPr/>
        <a:lstStyle/>
        <a:p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08E9F8F-3C20-4A4A-8A9D-8380666A1038}">
      <dgm:prSet custT="1"/>
      <dgm:spPr/>
      <dgm:t>
        <a:bodyPr/>
        <a:lstStyle/>
        <a:p>
          <a:pPr rtl="0"/>
          <a:r>
            <a:rPr lang="ru-RU" sz="2400" dirty="0" smtClean="0">
              <a:latin typeface="Arial" panose="020B0604020202020204" pitchFamily="34" charset="0"/>
              <a:cs typeface="Arial" panose="020B0604020202020204" pitchFamily="34" charset="0"/>
            </a:rPr>
            <a:t>Мотивация больного.</a:t>
          </a:r>
          <a:endParaRPr lang="ru-RU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A6EE2EB-B0AD-47FB-8E6C-11B38F832BE5}" type="parTrans" cxnId="{9753A655-92A9-451B-9BA4-62B8FC5ED828}">
      <dgm:prSet/>
      <dgm:spPr/>
      <dgm:t>
        <a:bodyPr/>
        <a:lstStyle/>
        <a:p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B391D76-D97C-4687-B9D7-7C088E3B1533}" type="sibTrans" cxnId="{9753A655-92A9-451B-9BA4-62B8FC5ED828}">
      <dgm:prSet/>
      <dgm:spPr/>
      <dgm:t>
        <a:bodyPr/>
        <a:lstStyle/>
        <a:p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955C95-6441-4395-A042-5778627F7914}">
      <dgm:prSet custT="1"/>
      <dgm:spPr/>
      <dgm:t>
        <a:bodyPr/>
        <a:lstStyle/>
        <a:p>
          <a:pPr rtl="0"/>
          <a:r>
            <a:rPr lang="ru-RU" sz="2400" smtClean="0">
              <a:latin typeface="Arial" panose="020B0604020202020204" pitchFamily="34" charset="0"/>
              <a:cs typeface="Arial" panose="020B0604020202020204" pitchFamily="34" charset="0"/>
            </a:rPr>
            <a:t>Психологическая поддержка.</a:t>
          </a:r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248B788-6AA8-455D-BC73-BCD1DEBC722E}" type="parTrans" cxnId="{5049BF3E-4B5D-4D86-B287-DF89BDCEB0CF}">
      <dgm:prSet/>
      <dgm:spPr/>
      <dgm:t>
        <a:bodyPr/>
        <a:lstStyle/>
        <a:p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ED50CE2-9DEC-49F9-8E77-FF23A946CA64}" type="sibTrans" cxnId="{5049BF3E-4B5D-4D86-B287-DF89BDCEB0CF}">
      <dgm:prSet/>
      <dgm:spPr/>
      <dgm:t>
        <a:bodyPr/>
        <a:lstStyle/>
        <a:p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2B235CE-9537-4B39-9533-593E0EC96615}">
      <dgm:prSet custT="1"/>
      <dgm:spPr/>
      <dgm:t>
        <a:bodyPr/>
        <a:lstStyle/>
        <a:p>
          <a:pPr rtl="0"/>
          <a:r>
            <a:rPr lang="ru-RU" sz="2400" smtClean="0">
              <a:latin typeface="Arial" panose="020B0604020202020204" pitchFamily="34" charset="0"/>
              <a:cs typeface="Arial" panose="020B0604020202020204" pitchFamily="34" charset="0"/>
            </a:rPr>
            <a:t>Оценка эффективности интенсивной инсулинотерапии</a:t>
          </a:r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74D6296-AF07-491F-9047-E165A9B6ACBA}" type="parTrans" cxnId="{385ABE1C-5C79-4FC9-BDDD-4FF04E9D57BE}">
      <dgm:prSet/>
      <dgm:spPr/>
      <dgm:t>
        <a:bodyPr/>
        <a:lstStyle/>
        <a:p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B07E853-DAAA-4DF3-81F3-18B109C4D58B}" type="sibTrans" cxnId="{385ABE1C-5C79-4FC9-BDDD-4FF04E9D57BE}">
      <dgm:prSet/>
      <dgm:spPr/>
      <dgm:t>
        <a:bodyPr/>
        <a:lstStyle/>
        <a:p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99305CF-3377-4E1B-A6B4-D1B0C13FBC53}" type="pres">
      <dgm:prSet presAssocID="{2BEF849E-B927-4F5B-8751-54DA6203D4B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9C846C3-0FD0-4E79-9CA6-2BFD635ED553}" type="pres">
      <dgm:prSet presAssocID="{EAE1AC84-C047-4C16-8A91-C534F974438A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3EE7140-C3AF-47D5-9AAE-61E23EB9ADB5}" type="pres">
      <dgm:prSet presAssocID="{1954B2D2-EE0F-4248-A565-4A56BBEDD26C}" presName="spacer" presStyleCnt="0"/>
      <dgm:spPr/>
      <dgm:t>
        <a:bodyPr/>
        <a:lstStyle/>
        <a:p>
          <a:endParaRPr lang="ru-RU"/>
        </a:p>
      </dgm:t>
    </dgm:pt>
    <dgm:pt modelId="{659CD454-D81C-4FC1-9FCD-297FC36F2CE4}" type="pres">
      <dgm:prSet presAssocID="{9306B1FE-1C4F-467C-9481-A88D630C6A89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079086-57E8-46EF-A317-D6C06F3BF41B}" type="pres">
      <dgm:prSet presAssocID="{52F21B6C-B77E-4DE8-8F0B-0075488765E3}" presName="spacer" presStyleCnt="0"/>
      <dgm:spPr/>
      <dgm:t>
        <a:bodyPr/>
        <a:lstStyle/>
        <a:p>
          <a:endParaRPr lang="ru-RU"/>
        </a:p>
      </dgm:t>
    </dgm:pt>
    <dgm:pt modelId="{B42FDCBE-7EE1-4D91-A381-974066D77639}" type="pres">
      <dgm:prSet presAssocID="{408E9F8F-3C20-4A4A-8A9D-8380666A1038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5E33E2-0C3D-45DE-9131-99F06051DA69}" type="pres">
      <dgm:prSet presAssocID="{6B391D76-D97C-4687-B9D7-7C088E3B1533}" presName="spacer" presStyleCnt="0"/>
      <dgm:spPr/>
      <dgm:t>
        <a:bodyPr/>
        <a:lstStyle/>
        <a:p>
          <a:endParaRPr lang="ru-RU"/>
        </a:p>
      </dgm:t>
    </dgm:pt>
    <dgm:pt modelId="{53EE0C61-3A83-4103-8A0F-C3981654432D}" type="pres">
      <dgm:prSet presAssocID="{1D955C95-6441-4395-A042-5778627F7914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DE3BB6C-F047-415E-9DFA-92AF40CDF56F}" type="pres">
      <dgm:prSet presAssocID="{CED50CE2-9DEC-49F9-8E77-FF23A946CA64}" presName="spacer" presStyleCnt="0"/>
      <dgm:spPr/>
      <dgm:t>
        <a:bodyPr/>
        <a:lstStyle/>
        <a:p>
          <a:endParaRPr lang="ru-RU"/>
        </a:p>
      </dgm:t>
    </dgm:pt>
    <dgm:pt modelId="{2BF8BD4A-76A7-4C65-BF23-3CE16E0418C4}" type="pres">
      <dgm:prSet presAssocID="{82B235CE-9537-4B39-9533-593E0EC96615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753A655-92A9-451B-9BA4-62B8FC5ED828}" srcId="{2BEF849E-B927-4F5B-8751-54DA6203D4B2}" destId="{408E9F8F-3C20-4A4A-8A9D-8380666A1038}" srcOrd="2" destOrd="0" parTransId="{9A6EE2EB-B0AD-47FB-8E6C-11B38F832BE5}" sibTransId="{6B391D76-D97C-4687-B9D7-7C088E3B1533}"/>
    <dgm:cxn modelId="{B623B71D-DF3A-4EBC-AB66-258C0982F548}" type="presOf" srcId="{EAE1AC84-C047-4C16-8A91-C534F974438A}" destId="{E9C846C3-0FD0-4E79-9CA6-2BFD635ED553}" srcOrd="0" destOrd="0" presId="urn:microsoft.com/office/officeart/2005/8/layout/vList2"/>
    <dgm:cxn modelId="{51335C24-D4C7-44ED-A867-B19614D257E6}" type="presOf" srcId="{2BEF849E-B927-4F5B-8751-54DA6203D4B2}" destId="{199305CF-3377-4E1B-A6B4-D1B0C13FBC53}" srcOrd="0" destOrd="0" presId="urn:microsoft.com/office/officeart/2005/8/layout/vList2"/>
    <dgm:cxn modelId="{A78DFE9A-1131-4E43-A465-BCE84551D9B8}" type="presOf" srcId="{408E9F8F-3C20-4A4A-8A9D-8380666A1038}" destId="{B42FDCBE-7EE1-4D91-A381-974066D77639}" srcOrd="0" destOrd="0" presId="urn:microsoft.com/office/officeart/2005/8/layout/vList2"/>
    <dgm:cxn modelId="{5049BF3E-4B5D-4D86-B287-DF89BDCEB0CF}" srcId="{2BEF849E-B927-4F5B-8751-54DA6203D4B2}" destId="{1D955C95-6441-4395-A042-5778627F7914}" srcOrd="3" destOrd="0" parTransId="{B248B788-6AA8-455D-BC73-BCD1DEBC722E}" sibTransId="{CED50CE2-9DEC-49F9-8E77-FF23A946CA64}"/>
    <dgm:cxn modelId="{385ABE1C-5C79-4FC9-BDDD-4FF04E9D57BE}" srcId="{2BEF849E-B927-4F5B-8751-54DA6203D4B2}" destId="{82B235CE-9537-4B39-9533-593E0EC96615}" srcOrd="4" destOrd="0" parTransId="{174D6296-AF07-491F-9047-E165A9B6ACBA}" sibTransId="{7B07E853-DAAA-4DF3-81F3-18B109C4D58B}"/>
    <dgm:cxn modelId="{24A4A327-972A-4DB5-9FBD-1EADCD727EB9}" type="presOf" srcId="{9306B1FE-1C4F-467C-9481-A88D630C6A89}" destId="{659CD454-D81C-4FC1-9FCD-297FC36F2CE4}" srcOrd="0" destOrd="0" presId="urn:microsoft.com/office/officeart/2005/8/layout/vList2"/>
    <dgm:cxn modelId="{1DA03ED3-505F-436C-9113-9B48C5DBFCB9}" srcId="{2BEF849E-B927-4F5B-8751-54DA6203D4B2}" destId="{9306B1FE-1C4F-467C-9481-A88D630C6A89}" srcOrd="1" destOrd="0" parTransId="{39BCCA24-A965-4AFD-9D06-CB698BB83114}" sibTransId="{52F21B6C-B77E-4DE8-8F0B-0075488765E3}"/>
    <dgm:cxn modelId="{E879438F-79E0-417F-96FA-010188030451}" srcId="{2BEF849E-B927-4F5B-8751-54DA6203D4B2}" destId="{EAE1AC84-C047-4C16-8A91-C534F974438A}" srcOrd="0" destOrd="0" parTransId="{59DE7418-3B20-42B4-8242-4748DDCE13C3}" sibTransId="{1954B2D2-EE0F-4248-A565-4A56BBEDD26C}"/>
    <dgm:cxn modelId="{296F382E-9E59-497B-8A26-CA7052695356}" type="presOf" srcId="{1D955C95-6441-4395-A042-5778627F7914}" destId="{53EE0C61-3A83-4103-8A0F-C3981654432D}" srcOrd="0" destOrd="0" presId="urn:microsoft.com/office/officeart/2005/8/layout/vList2"/>
    <dgm:cxn modelId="{96B66143-5136-408C-8DCC-87D9BB5F6D59}" type="presOf" srcId="{82B235CE-9537-4B39-9533-593E0EC96615}" destId="{2BF8BD4A-76A7-4C65-BF23-3CE16E0418C4}" srcOrd="0" destOrd="0" presId="urn:microsoft.com/office/officeart/2005/8/layout/vList2"/>
    <dgm:cxn modelId="{97940ACA-AFFA-4710-A4AD-022F42ED19F3}" type="presParOf" srcId="{199305CF-3377-4E1B-A6B4-D1B0C13FBC53}" destId="{E9C846C3-0FD0-4E79-9CA6-2BFD635ED553}" srcOrd="0" destOrd="0" presId="urn:microsoft.com/office/officeart/2005/8/layout/vList2"/>
    <dgm:cxn modelId="{E09A75E9-AAC4-4766-838B-B6BC6FF30E93}" type="presParOf" srcId="{199305CF-3377-4E1B-A6B4-D1B0C13FBC53}" destId="{53EE7140-C3AF-47D5-9AAE-61E23EB9ADB5}" srcOrd="1" destOrd="0" presId="urn:microsoft.com/office/officeart/2005/8/layout/vList2"/>
    <dgm:cxn modelId="{FAE031C0-F338-46D8-B379-C9998EC61DEA}" type="presParOf" srcId="{199305CF-3377-4E1B-A6B4-D1B0C13FBC53}" destId="{659CD454-D81C-4FC1-9FCD-297FC36F2CE4}" srcOrd="2" destOrd="0" presId="urn:microsoft.com/office/officeart/2005/8/layout/vList2"/>
    <dgm:cxn modelId="{AE7EA601-9DB0-4159-BACD-B68BDA25CA59}" type="presParOf" srcId="{199305CF-3377-4E1B-A6B4-D1B0C13FBC53}" destId="{03079086-57E8-46EF-A317-D6C06F3BF41B}" srcOrd="3" destOrd="0" presId="urn:microsoft.com/office/officeart/2005/8/layout/vList2"/>
    <dgm:cxn modelId="{FA612A67-B510-43D1-85DE-BFDA7DFB51D8}" type="presParOf" srcId="{199305CF-3377-4E1B-A6B4-D1B0C13FBC53}" destId="{B42FDCBE-7EE1-4D91-A381-974066D77639}" srcOrd="4" destOrd="0" presId="urn:microsoft.com/office/officeart/2005/8/layout/vList2"/>
    <dgm:cxn modelId="{4908D520-30D6-4CC0-90DD-97B03C87B2E9}" type="presParOf" srcId="{199305CF-3377-4E1B-A6B4-D1B0C13FBC53}" destId="{0F5E33E2-0C3D-45DE-9131-99F06051DA69}" srcOrd="5" destOrd="0" presId="urn:microsoft.com/office/officeart/2005/8/layout/vList2"/>
    <dgm:cxn modelId="{989F4BF9-4300-4C63-B693-0CC57FD60FA5}" type="presParOf" srcId="{199305CF-3377-4E1B-A6B4-D1B0C13FBC53}" destId="{53EE0C61-3A83-4103-8A0F-C3981654432D}" srcOrd="6" destOrd="0" presId="urn:microsoft.com/office/officeart/2005/8/layout/vList2"/>
    <dgm:cxn modelId="{6D157CD5-66A1-4614-BD15-59D3C71D01B5}" type="presParOf" srcId="{199305CF-3377-4E1B-A6B4-D1B0C13FBC53}" destId="{5DE3BB6C-F047-415E-9DFA-92AF40CDF56F}" srcOrd="7" destOrd="0" presId="urn:microsoft.com/office/officeart/2005/8/layout/vList2"/>
    <dgm:cxn modelId="{A15BD876-F99F-4DBC-8502-5A51C4DB8048}" type="presParOf" srcId="{199305CF-3377-4E1B-A6B4-D1B0C13FBC53}" destId="{2BF8BD4A-76A7-4C65-BF23-3CE16E0418C4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524DBBCA-541A-4CB7-AC66-28CA0FA8979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D5EE5EF-A1C8-429B-9B55-14F06B57D9B7}">
      <dgm:prSet custT="1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algn="ctr" rtl="0"/>
          <a:r>
            <a:rPr lang="ru-RU" sz="2400" b="1" dirty="0" smtClean="0">
              <a:latin typeface="Arial" panose="020B0604020202020204" pitchFamily="34" charset="0"/>
              <a:cs typeface="Arial" panose="020B0604020202020204" pitchFamily="34" charset="0"/>
            </a:rPr>
            <a:t>Симптомы</a:t>
          </a:r>
          <a:endParaRPr lang="ru-RU" sz="2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21EA4C7-BD57-4254-B277-3C975C57D530}" type="parTrans" cxnId="{67422FDF-50B1-4903-9C68-462D5F275334}">
      <dgm:prSet/>
      <dgm:spPr/>
      <dgm:t>
        <a:bodyPr/>
        <a:lstStyle/>
        <a:p>
          <a:pPr algn="just"/>
          <a:endParaRPr lang="ru-RU" sz="1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CAAB771-1A51-4E06-BEEA-A23C9D2626DC}" type="sibTrans" cxnId="{67422FDF-50B1-4903-9C68-462D5F275334}">
      <dgm:prSet/>
      <dgm:spPr/>
      <dgm:t>
        <a:bodyPr/>
        <a:lstStyle/>
        <a:p>
          <a:pPr algn="just"/>
          <a:endParaRPr lang="ru-RU" sz="1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9673FF5-3321-4092-9A33-5F81D40B74B7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algn="just" rtl="0"/>
          <a:r>
            <a:rPr lang="ru-RU" sz="1600" dirty="0" smtClean="0">
              <a:latin typeface="Arial" panose="020B0604020202020204" pitchFamily="34" charset="0"/>
              <a:cs typeface="Arial" panose="020B0604020202020204" pitchFamily="34" charset="0"/>
            </a:rPr>
            <a:t>1.Самые частые симптомы: полидипсия, полиурия и слабость; тяжесть этих симптомов зависит от степени и продолжительности гипергликемии. </a:t>
          </a:r>
          <a:endParaRPr lang="ru-RU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B24E177-982B-4B73-99C7-1A0B70B47E5B}" type="parTrans" cxnId="{1D107676-D953-4AE4-B932-F8D902B9319B}">
      <dgm:prSet/>
      <dgm:spPr/>
      <dgm:t>
        <a:bodyPr/>
        <a:lstStyle/>
        <a:p>
          <a:pPr algn="just"/>
          <a:endParaRPr lang="ru-RU" sz="1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D798697-79E0-4E92-9BEA-88CFAC36B509}" type="sibTrans" cxnId="{1D107676-D953-4AE4-B932-F8D902B9319B}">
      <dgm:prSet/>
      <dgm:spPr/>
      <dgm:t>
        <a:bodyPr/>
        <a:lstStyle/>
        <a:p>
          <a:pPr algn="just"/>
          <a:endParaRPr lang="ru-RU" sz="1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4905AB-E6E2-48D5-89D0-2428AA063798}">
      <dgm:prSet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algn="just" rtl="0"/>
          <a:r>
            <a:rPr lang="ru-RU" sz="1200" dirty="0" smtClean="0">
              <a:latin typeface="Arial" panose="020B0604020202020204" pitchFamily="34" charset="0"/>
              <a:cs typeface="Arial" panose="020B0604020202020204" pitchFamily="34" charset="0"/>
            </a:rPr>
            <a:t>2. Больные могут жаловаться на отсутствие аппетита, тошноту, рвоту, боль в животе. Боль в животе при диабетическом </a:t>
          </a:r>
          <a:r>
            <a:rPr lang="ru-RU" sz="1200" dirty="0" err="1" smtClean="0">
              <a:latin typeface="Arial" panose="020B0604020202020204" pitchFamily="34" charset="0"/>
              <a:cs typeface="Arial" panose="020B0604020202020204" pitchFamily="34" charset="0"/>
            </a:rPr>
            <a:t>кетоацидозе</a:t>
          </a:r>
          <a:r>
            <a:rPr lang="ru-RU" sz="1200" dirty="0" smtClean="0">
              <a:latin typeface="Arial" panose="020B0604020202020204" pitchFamily="34" charset="0"/>
              <a:cs typeface="Arial" panose="020B0604020202020204" pitchFamily="34" charset="0"/>
            </a:rPr>
            <a:t> может имитировать различные хирургические заболевания. Считается, что эти жалобы обусловлены </a:t>
          </a:r>
          <a:r>
            <a:rPr lang="ru-RU" sz="1200" dirty="0" err="1" smtClean="0">
              <a:latin typeface="Arial" panose="020B0604020202020204" pitchFamily="34" charset="0"/>
              <a:cs typeface="Arial" panose="020B0604020202020204" pitchFamily="34" charset="0"/>
            </a:rPr>
            <a:t>кетонемией</a:t>
          </a:r>
          <a:r>
            <a:rPr lang="ru-RU" sz="1200" dirty="0" smtClean="0">
              <a:latin typeface="Arial" panose="020B0604020202020204" pitchFamily="34" charset="0"/>
              <a:cs typeface="Arial" panose="020B0604020202020204" pitchFamily="34" charset="0"/>
            </a:rPr>
            <a:t>. У некоторых больных имеется повышенная чувствительность к кетоновым телам. Даже следовые их количества вызывают тошноту и рвоту, а через несколько часов возникает диабетический </a:t>
          </a:r>
          <a:r>
            <a:rPr lang="ru-RU" sz="1200" dirty="0" err="1" smtClean="0">
              <a:latin typeface="Arial" panose="020B0604020202020204" pitchFamily="34" charset="0"/>
              <a:cs typeface="Arial" panose="020B0604020202020204" pitchFamily="34" charset="0"/>
            </a:rPr>
            <a:t>кетоацидоз</a:t>
          </a:r>
          <a:r>
            <a:rPr lang="ru-RU" sz="1200" dirty="0" smtClean="0">
              <a:latin typeface="Arial" panose="020B0604020202020204" pitchFamily="34" charset="0"/>
              <a:cs typeface="Arial" panose="020B0604020202020204" pitchFamily="34" charset="0"/>
            </a:rPr>
            <a:t>. </a:t>
          </a:r>
          <a:endParaRPr lang="ru-RU" sz="1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8BCFC99-42F9-4F23-8A7A-78384DABE0CD}" type="parTrans" cxnId="{FC76F28B-CE38-4B1F-99DE-78FDC073834A}">
      <dgm:prSet/>
      <dgm:spPr/>
      <dgm:t>
        <a:bodyPr/>
        <a:lstStyle/>
        <a:p>
          <a:pPr algn="just"/>
          <a:endParaRPr lang="ru-RU" sz="1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5C94FF7-F6A5-4001-8633-60BAD7F36062}" type="sibTrans" cxnId="{FC76F28B-CE38-4B1F-99DE-78FDC073834A}">
      <dgm:prSet/>
      <dgm:spPr/>
      <dgm:t>
        <a:bodyPr/>
        <a:lstStyle/>
        <a:p>
          <a:pPr algn="just"/>
          <a:endParaRPr lang="ru-RU" sz="1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0C253D4-AC64-46E6-9F5E-D0AD853B3478}">
      <dgm:prSet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algn="just" rtl="0"/>
          <a:r>
            <a:rPr lang="ru-RU" sz="1600" dirty="0" smtClean="0">
              <a:latin typeface="Arial" panose="020B0604020202020204" pitchFamily="34" charset="0"/>
              <a:cs typeface="Arial" panose="020B0604020202020204" pitchFamily="34" charset="0"/>
            </a:rPr>
            <a:t>3. Потеря калия при осмотическом диурезе может вызвать кишечную непроходимость либо острое расширение желудка, что приведет к тяжелой рвоте и аспирации содержимого желудка. </a:t>
          </a:r>
          <a:endParaRPr lang="ru-RU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66F4CA1-C332-4350-8A3C-79D5973694CE}" type="parTrans" cxnId="{29586728-B3D7-4489-8107-0B63775B4FC9}">
      <dgm:prSet/>
      <dgm:spPr/>
      <dgm:t>
        <a:bodyPr/>
        <a:lstStyle/>
        <a:p>
          <a:pPr algn="just"/>
          <a:endParaRPr lang="ru-RU" sz="1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B47071F-9B0B-4FD5-A2C4-1348015478A4}" type="sibTrans" cxnId="{29586728-B3D7-4489-8107-0B63775B4FC9}">
      <dgm:prSet/>
      <dgm:spPr/>
      <dgm:t>
        <a:bodyPr/>
        <a:lstStyle/>
        <a:p>
          <a:pPr algn="just"/>
          <a:endParaRPr lang="ru-RU" sz="1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ABC7747-4BFB-4730-876A-C4ECB5B3E6B0}">
      <dgm:prSet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pPr algn="just" rtl="0"/>
          <a:r>
            <a:rPr lang="ru-RU" sz="1600" dirty="0" smtClean="0">
              <a:latin typeface="Arial" panose="020B0604020202020204" pitchFamily="34" charset="0"/>
              <a:cs typeface="Arial" panose="020B0604020202020204" pitchFamily="34" charset="0"/>
            </a:rPr>
            <a:t>4. Когда </a:t>
          </a:r>
          <a:r>
            <a:rPr lang="ru-RU" sz="1600" dirty="0" err="1" smtClean="0">
              <a:latin typeface="Arial" panose="020B0604020202020204" pitchFamily="34" charset="0"/>
              <a:cs typeface="Arial" panose="020B0604020202020204" pitchFamily="34" charset="0"/>
            </a:rPr>
            <a:t>pH</a:t>
          </a:r>
          <a:r>
            <a:rPr lang="ru-RU" sz="1600" dirty="0" smtClean="0">
              <a:latin typeface="Arial" panose="020B0604020202020204" pitchFamily="34" charset="0"/>
              <a:cs typeface="Arial" panose="020B0604020202020204" pitchFamily="34" charset="0"/>
            </a:rPr>
            <a:t> падает ниже 7,2, появляется дыхание </a:t>
          </a:r>
          <a:r>
            <a:rPr lang="ru-RU" sz="1600" dirty="0" err="1" smtClean="0">
              <a:latin typeface="Arial" panose="020B0604020202020204" pitchFamily="34" charset="0"/>
              <a:cs typeface="Arial" panose="020B0604020202020204" pitchFamily="34" charset="0"/>
            </a:rPr>
            <a:t>Куссмауля</a:t>
          </a:r>
          <a:r>
            <a:rPr lang="ru-RU" sz="1600" dirty="0" smtClean="0">
              <a:latin typeface="Arial" panose="020B0604020202020204" pitchFamily="34" charset="0"/>
              <a:cs typeface="Arial" panose="020B0604020202020204" pitchFamily="34" charset="0"/>
            </a:rPr>
            <a:t> — редкое, шумное, глубокое дыхание. Это респираторная компенсация метаболического ацидоза. </a:t>
          </a:r>
          <a:endParaRPr lang="ru-RU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811DA61-E749-4C0E-A404-14A60C0A0923}" type="parTrans" cxnId="{C61FAAB3-4247-4B49-A64F-2F0AF43F6694}">
      <dgm:prSet/>
      <dgm:spPr/>
      <dgm:t>
        <a:bodyPr/>
        <a:lstStyle/>
        <a:p>
          <a:pPr algn="just"/>
          <a:endParaRPr lang="ru-RU" sz="1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B767FCD-C7CB-4235-87D8-3F430AB3257B}" type="sibTrans" cxnId="{C61FAAB3-4247-4B49-A64F-2F0AF43F6694}">
      <dgm:prSet/>
      <dgm:spPr/>
      <dgm:t>
        <a:bodyPr/>
        <a:lstStyle/>
        <a:p>
          <a:pPr algn="just"/>
          <a:endParaRPr lang="ru-RU" sz="1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942718C-BAC1-4E81-A4BB-94F1FE87AA81}">
      <dgm:prSet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pPr algn="just" rtl="0"/>
          <a:r>
            <a:rPr lang="ru-RU" sz="1600" dirty="0" smtClean="0">
              <a:latin typeface="Arial" panose="020B0604020202020204" pitchFamily="34" charset="0"/>
              <a:cs typeface="Arial" panose="020B0604020202020204" pitchFamily="34" charset="0"/>
            </a:rPr>
            <a:t>5. Неврологические нарушения наблюдаются у 80% больных. 10% больных поступает в клинику в состоянии комы. </a:t>
          </a:r>
          <a:endParaRPr lang="ru-RU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02A2A4-1D08-43A4-AA26-9E866C610DFF}" type="parTrans" cxnId="{68C7166B-3FCB-43E4-83DC-34EF5458671C}">
      <dgm:prSet/>
      <dgm:spPr/>
      <dgm:t>
        <a:bodyPr/>
        <a:lstStyle/>
        <a:p>
          <a:pPr algn="just"/>
          <a:endParaRPr lang="ru-RU" sz="1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5607501-0F1A-4C4E-B17A-FD9955DE79A1}" type="sibTrans" cxnId="{68C7166B-3FCB-43E4-83DC-34EF5458671C}">
      <dgm:prSet/>
      <dgm:spPr/>
      <dgm:t>
        <a:bodyPr/>
        <a:lstStyle/>
        <a:p>
          <a:pPr algn="just"/>
          <a:endParaRPr lang="ru-RU" sz="1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8FAD848-5881-4BFD-971A-EE282A42290E}" type="pres">
      <dgm:prSet presAssocID="{524DBBCA-541A-4CB7-AC66-28CA0FA8979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6711F2F-3B35-4E08-B90A-C585F766BE4A}" type="pres">
      <dgm:prSet presAssocID="{5D5EE5EF-A1C8-429B-9B55-14F06B57D9B7}" presName="parentText" presStyleLbl="node1" presStyleIdx="0" presStyleCnt="6" custScaleX="58001" custScaleY="93796" custLinFactNeighborX="2984" custLinFactNeighborY="-897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3FA515C-3714-4BC7-8F56-A3F8868BC6C7}" type="pres">
      <dgm:prSet presAssocID="{2CAAB771-1A51-4E06-BEEA-A23C9D2626DC}" presName="spacer" presStyleCnt="0"/>
      <dgm:spPr/>
    </dgm:pt>
    <dgm:pt modelId="{26DF84CC-CCA2-43BD-9E08-2C7FDAA4FE61}" type="pres">
      <dgm:prSet presAssocID="{A9673FF5-3321-4092-9A33-5F81D40B74B7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CC828F-DA17-4CE6-B69B-D107862ADB47}" type="pres">
      <dgm:prSet presAssocID="{CD798697-79E0-4E92-9BEA-88CFAC36B509}" presName="spacer" presStyleCnt="0"/>
      <dgm:spPr/>
    </dgm:pt>
    <dgm:pt modelId="{E6AC42AE-BE7D-453C-8E84-4E7AF13D399A}" type="pres">
      <dgm:prSet presAssocID="{3B4905AB-E6E2-48D5-89D0-2428AA063798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3D830C-1BBD-4604-B266-C6FE5F041AB7}" type="pres">
      <dgm:prSet presAssocID="{75C94FF7-F6A5-4001-8633-60BAD7F36062}" presName="spacer" presStyleCnt="0"/>
      <dgm:spPr/>
    </dgm:pt>
    <dgm:pt modelId="{44D9C880-12BB-47E8-946B-4DF240500551}" type="pres">
      <dgm:prSet presAssocID="{20C253D4-AC64-46E6-9F5E-D0AD853B3478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889C18-1B79-4297-A03D-082A84F17E1A}" type="pres">
      <dgm:prSet presAssocID="{FB47071F-9B0B-4FD5-A2C4-1348015478A4}" presName="spacer" presStyleCnt="0"/>
      <dgm:spPr/>
    </dgm:pt>
    <dgm:pt modelId="{4E6BB251-3B88-4B13-A556-4538D1EAA367}" type="pres">
      <dgm:prSet presAssocID="{5ABC7747-4BFB-4730-876A-C4ECB5B3E6B0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15AF81-20DD-460F-8CE3-E53935EE1A99}" type="pres">
      <dgm:prSet presAssocID="{EB767FCD-C7CB-4235-87D8-3F430AB3257B}" presName="spacer" presStyleCnt="0"/>
      <dgm:spPr/>
    </dgm:pt>
    <dgm:pt modelId="{0BFB5F73-3A4D-4DFF-86A5-FA919FE1E32B}" type="pres">
      <dgm:prSet presAssocID="{B942718C-BAC1-4E81-A4BB-94F1FE87AA81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C76F28B-CE38-4B1F-99DE-78FDC073834A}" srcId="{524DBBCA-541A-4CB7-AC66-28CA0FA8979A}" destId="{3B4905AB-E6E2-48D5-89D0-2428AA063798}" srcOrd="2" destOrd="0" parTransId="{08BCFC99-42F9-4F23-8A7A-78384DABE0CD}" sibTransId="{75C94FF7-F6A5-4001-8633-60BAD7F36062}"/>
    <dgm:cxn modelId="{5621545A-40A9-4D83-9E25-0A4B9459EC7C}" type="presOf" srcId="{524DBBCA-541A-4CB7-AC66-28CA0FA8979A}" destId="{88FAD848-5881-4BFD-971A-EE282A42290E}" srcOrd="0" destOrd="0" presId="urn:microsoft.com/office/officeart/2005/8/layout/vList2"/>
    <dgm:cxn modelId="{C61FAAB3-4247-4B49-A64F-2F0AF43F6694}" srcId="{524DBBCA-541A-4CB7-AC66-28CA0FA8979A}" destId="{5ABC7747-4BFB-4730-876A-C4ECB5B3E6B0}" srcOrd="4" destOrd="0" parTransId="{2811DA61-E749-4C0E-A404-14A60C0A0923}" sibTransId="{EB767FCD-C7CB-4235-87D8-3F430AB3257B}"/>
    <dgm:cxn modelId="{1D107676-D953-4AE4-B932-F8D902B9319B}" srcId="{524DBBCA-541A-4CB7-AC66-28CA0FA8979A}" destId="{A9673FF5-3321-4092-9A33-5F81D40B74B7}" srcOrd="1" destOrd="0" parTransId="{2B24E177-982B-4B73-99C7-1A0B70B47E5B}" sibTransId="{CD798697-79E0-4E92-9BEA-88CFAC36B509}"/>
    <dgm:cxn modelId="{EFD95FAF-0A7A-4E05-A957-9ED03A22AB8A}" type="presOf" srcId="{5D5EE5EF-A1C8-429B-9B55-14F06B57D9B7}" destId="{B6711F2F-3B35-4E08-B90A-C585F766BE4A}" srcOrd="0" destOrd="0" presId="urn:microsoft.com/office/officeart/2005/8/layout/vList2"/>
    <dgm:cxn modelId="{AA9766A2-B14F-4180-A9A5-D56FADBF220E}" type="presOf" srcId="{3B4905AB-E6E2-48D5-89D0-2428AA063798}" destId="{E6AC42AE-BE7D-453C-8E84-4E7AF13D399A}" srcOrd="0" destOrd="0" presId="urn:microsoft.com/office/officeart/2005/8/layout/vList2"/>
    <dgm:cxn modelId="{DE584903-E247-4080-B0C7-67FB7593BACB}" type="presOf" srcId="{20C253D4-AC64-46E6-9F5E-D0AD853B3478}" destId="{44D9C880-12BB-47E8-946B-4DF240500551}" srcOrd="0" destOrd="0" presId="urn:microsoft.com/office/officeart/2005/8/layout/vList2"/>
    <dgm:cxn modelId="{68C7166B-3FCB-43E4-83DC-34EF5458671C}" srcId="{524DBBCA-541A-4CB7-AC66-28CA0FA8979A}" destId="{B942718C-BAC1-4E81-A4BB-94F1FE87AA81}" srcOrd="5" destOrd="0" parTransId="{4E02A2A4-1D08-43A4-AA26-9E866C610DFF}" sibTransId="{75607501-0F1A-4C4E-B17A-FD9955DE79A1}"/>
    <dgm:cxn modelId="{768FA887-EA80-45BA-8893-091916FAAA18}" type="presOf" srcId="{5ABC7747-4BFB-4730-876A-C4ECB5B3E6B0}" destId="{4E6BB251-3B88-4B13-A556-4538D1EAA367}" srcOrd="0" destOrd="0" presId="urn:microsoft.com/office/officeart/2005/8/layout/vList2"/>
    <dgm:cxn modelId="{29586728-B3D7-4489-8107-0B63775B4FC9}" srcId="{524DBBCA-541A-4CB7-AC66-28CA0FA8979A}" destId="{20C253D4-AC64-46E6-9F5E-D0AD853B3478}" srcOrd="3" destOrd="0" parTransId="{066F4CA1-C332-4350-8A3C-79D5973694CE}" sibTransId="{FB47071F-9B0B-4FD5-A2C4-1348015478A4}"/>
    <dgm:cxn modelId="{374B5B8C-A9B4-430D-A7B1-1D23DF7D443E}" type="presOf" srcId="{B942718C-BAC1-4E81-A4BB-94F1FE87AA81}" destId="{0BFB5F73-3A4D-4DFF-86A5-FA919FE1E32B}" srcOrd="0" destOrd="0" presId="urn:microsoft.com/office/officeart/2005/8/layout/vList2"/>
    <dgm:cxn modelId="{CFEBDBF2-AC85-48C1-A641-ACDA88A16F9D}" type="presOf" srcId="{A9673FF5-3321-4092-9A33-5F81D40B74B7}" destId="{26DF84CC-CCA2-43BD-9E08-2C7FDAA4FE61}" srcOrd="0" destOrd="0" presId="urn:microsoft.com/office/officeart/2005/8/layout/vList2"/>
    <dgm:cxn modelId="{67422FDF-50B1-4903-9C68-462D5F275334}" srcId="{524DBBCA-541A-4CB7-AC66-28CA0FA8979A}" destId="{5D5EE5EF-A1C8-429B-9B55-14F06B57D9B7}" srcOrd="0" destOrd="0" parTransId="{621EA4C7-BD57-4254-B277-3C975C57D530}" sibTransId="{2CAAB771-1A51-4E06-BEEA-A23C9D2626DC}"/>
    <dgm:cxn modelId="{E7218E76-CDFF-4AE3-81CA-76D8277B39FE}" type="presParOf" srcId="{88FAD848-5881-4BFD-971A-EE282A42290E}" destId="{B6711F2F-3B35-4E08-B90A-C585F766BE4A}" srcOrd="0" destOrd="0" presId="urn:microsoft.com/office/officeart/2005/8/layout/vList2"/>
    <dgm:cxn modelId="{EC4B98B4-0FF3-427C-B8FB-B88D1988BFAD}" type="presParOf" srcId="{88FAD848-5881-4BFD-971A-EE282A42290E}" destId="{23FA515C-3714-4BC7-8F56-A3F8868BC6C7}" srcOrd="1" destOrd="0" presId="urn:microsoft.com/office/officeart/2005/8/layout/vList2"/>
    <dgm:cxn modelId="{A90C4525-98FE-4E3E-A70B-42ACE3729961}" type="presParOf" srcId="{88FAD848-5881-4BFD-971A-EE282A42290E}" destId="{26DF84CC-CCA2-43BD-9E08-2C7FDAA4FE61}" srcOrd="2" destOrd="0" presId="urn:microsoft.com/office/officeart/2005/8/layout/vList2"/>
    <dgm:cxn modelId="{73E4E4E9-252D-4736-9FB8-EFC452CDF01A}" type="presParOf" srcId="{88FAD848-5881-4BFD-971A-EE282A42290E}" destId="{27CC828F-DA17-4CE6-B69B-D107862ADB47}" srcOrd="3" destOrd="0" presId="urn:microsoft.com/office/officeart/2005/8/layout/vList2"/>
    <dgm:cxn modelId="{9357CA42-BEF3-47F4-A09F-E5F89D58C4DF}" type="presParOf" srcId="{88FAD848-5881-4BFD-971A-EE282A42290E}" destId="{E6AC42AE-BE7D-453C-8E84-4E7AF13D399A}" srcOrd="4" destOrd="0" presId="urn:microsoft.com/office/officeart/2005/8/layout/vList2"/>
    <dgm:cxn modelId="{D0687653-B6D5-4FA0-BA99-5CAFF6DC70F2}" type="presParOf" srcId="{88FAD848-5881-4BFD-971A-EE282A42290E}" destId="{B93D830C-1BBD-4604-B266-C6FE5F041AB7}" srcOrd="5" destOrd="0" presId="urn:microsoft.com/office/officeart/2005/8/layout/vList2"/>
    <dgm:cxn modelId="{D163D6BF-E980-4FC9-A391-ABA1949E5B3C}" type="presParOf" srcId="{88FAD848-5881-4BFD-971A-EE282A42290E}" destId="{44D9C880-12BB-47E8-946B-4DF240500551}" srcOrd="6" destOrd="0" presId="urn:microsoft.com/office/officeart/2005/8/layout/vList2"/>
    <dgm:cxn modelId="{0F182288-560C-44E9-BEB5-9653CFFFEE59}" type="presParOf" srcId="{88FAD848-5881-4BFD-971A-EE282A42290E}" destId="{27889C18-1B79-4297-A03D-082A84F17E1A}" srcOrd="7" destOrd="0" presId="urn:microsoft.com/office/officeart/2005/8/layout/vList2"/>
    <dgm:cxn modelId="{FF0AADEA-06B9-4033-A348-6ADF33425485}" type="presParOf" srcId="{88FAD848-5881-4BFD-971A-EE282A42290E}" destId="{4E6BB251-3B88-4B13-A556-4538D1EAA367}" srcOrd="8" destOrd="0" presId="urn:microsoft.com/office/officeart/2005/8/layout/vList2"/>
    <dgm:cxn modelId="{F5E9F341-8F83-4BA9-A9B7-E70AEB82FF3E}" type="presParOf" srcId="{88FAD848-5881-4BFD-971A-EE282A42290E}" destId="{DC15AF81-20DD-460F-8CE3-E53935EE1A99}" srcOrd="9" destOrd="0" presId="urn:microsoft.com/office/officeart/2005/8/layout/vList2"/>
    <dgm:cxn modelId="{BBA0E634-2CC8-48C4-A038-7B46E6DA328F}" type="presParOf" srcId="{88FAD848-5881-4BFD-971A-EE282A42290E}" destId="{0BFB5F73-3A4D-4DFF-86A5-FA919FE1E32B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709B3B9F-86E0-4453-83B9-7FE487C0A69B}" type="doc">
      <dgm:prSet loTypeId="urn:microsoft.com/office/officeart/2005/8/layout/chevron2" loCatId="list" qsTypeId="urn:microsoft.com/office/officeart/2005/8/quickstyle/simple5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CA5C0080-FD92-4DA0-AB62-B5A49249505F}">
      <dgm:prSet custT="1"/>
      <dgm:spPr/>
      <dgm:t>
        <a:bodyPr/>
        <a:lstStyle/>
        <a:p>
          <a:pPr algn="just" rtl="0"/>
          <a:endParaRPr lang="ru-RU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E54511D-DD05-44A0-A0BB-B929FEC82928}" type="parTrans" cxnId="{88F7D5F1-6B76-4E21-81AC-BB86863FD25C}">
      <dgm:prSet/>
      <dgm:spPr/>
      <dgm:t>
        <a:bodyPr/>
        <a:lstStyle/>
        <a:p>
          <a:pPr algn="just"/>
          <a:endParaRPr lang="ru-RU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8A88373-2BE8-403B-BE20-8B384A09F362}" type="sibTrans" cxnId="{88F7D5F1-6B76-4E21-81AC-BB86863FD25C}">
      <dgm:prSet/>
      <dgm:spPr/>
      <dgm:t>
        <a:bodyPr/>
        <a:lstStyle/>
        <a:p>
          <a:pPr algn="just"/>
          <a:endParaRPr lang="ru-RU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937DCB8-C218-4475-925D-AEAFC15EEAB1}">
      <dgm:prSet custT="1"/>
      <dgm:spPr/>
      <dgm:t>
        <a:bodyPr/>
        <a:lstStyle/>
        <a:p>
          <a:pPr algn="just" rtl="0"/>
          <a:endParaRPr lang="ru-RU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D2827CA-EE82-46F9-B7F3-24222FE973FA}" type="parTrans" cxnId="{4F7D82D9-8A70-4968-A855-6BDF7E5A4F32}">
      <dgm:prSet/>
      <dgm:spPr/>
      <dgm:t>
        <a:bodyPr/>
        <a:lstStyle/>
        <a:p>
          <a:pPr algn="just"/>
          <a:endParaRPr lang="ru-RU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5F59716-BB59-4C07-BDFA-9BF374F6FEB4}" type="sibTrans" cxnId="{4F7D82D9-8A70-4968-A855-6BDF7E5A4F32}">
      <dgm:prSet/>
      <dgm:spPr/>
      <dgm:t>
        <a:bodyPr/>
        <a:lstStyle/>
        <a:p>
          <a:pPr algn="just"/>
          <a:endParaRPr lang="ru-RU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17E6CD9-3CB6-4F97-BC84-E977C2BEAE87}">
      <dgm:prSet custT="1"/>
      <dgm:spPr/>
      <dgm:t>
        <a:bodyPr/>
        <a:lstStyle/>
        <a:p>
          <a:pPr algn="just" rtl="0"/>
          <a:endParaRPr lang="ru-RU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93B513E-472D-4B4A-BB7A-675997CFE445}" type="parTrans" cxnId="{8B0431A5-E05E-48B9-9F13-E5C2729B1382}">
      <dgm:prSet/>
      <dgm:spPr/>
      <dgm:t>
        <a:bodyPr/>
        <a:lstStyle/>
        <a:p>
          <a:pPr algn="just"/>
          <a:endParaRPr lang="ru-RU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14CCEB9-F056-4372-8EFF-F6F819B2BD50}" type="sibTrans" cxnId="{8B0431A5-E05E-48B9-9F13-E5C2729B1382}">
      <dgm:prSet/>
      <dgm:spPr/>
      <dgm:t>
        <a:bodyPr/>
        <a:lstStyle/>
        <a:p>
          <a:pPr algn="just"/>
          <a:endParaRPr lang="ru-RU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F19520E-95DF-4117-A73A-F070A3FCAB12}">
      <dgm:prSet custT="1"/>
      <dgm:spPr/>
      <dgm:t>
        <a:bodyPr/>
        <a:lstStyle/>
        <a:p>
          <a:pPr algn="just" rtl="0"/>
          <a:endParaRPr lang="ru-RU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159CDC5-AF5B-4E65-AFA3-B0E86EF251D4}" type="parTrans" cxnId="{66204315-D075-49EA-834E-2CB2CAD0E012}">
      <dgm:prSet/>
      <dgm:spPr/>
      <dgm:t>
        <a:bodyPr/>
        <a:lstStyle/>
        <a:p>
          <a:pPr algn="just"/>
          <a:endParaRPr lang="ru-RU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27404D8-7A61-4550-A455-C3B00E093C4D}" type="sibTrans" cxnId="{66204315-D075-49EA-834E-2CB2CAD0E012}">
      <dgm:prSet/>
      <dgm:spPr/>
      <dgm:t>
        <a:bodyPr/>
        <a:lstStyle/>
        <a:p>
          <a:pPr algn="just"/>
          <a:endParaRPr lang="ru-RU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677BCED-FCD9-46D5-B582-F774176B6899}">
      <dgm:prSet custT="1"/>
      <dgm:spPr/>
      <dgm:t>
        <a:bodyPr/>
        <a:lstStyle/>
        <a:p>
          <a:pPr algn="just" rtl="0"/>
          <a:r>
            <a:rPr lang="ru-RU" sz="1600" dirty="0" smtClean="0">
              <a:latin typeface="Arial" panose="020B0604020202020204" pitchFamily="34" charset="0"/>
              <a:cs typeface="Arial" panose="020B0604020202020204" pitchFamily="34" charset="0"/>
            </a:rPr>
            <a:t>Обычно имеется гипотермия. Повышение температуры тела свидетельствует об инфекции, которую необходимо как можно быстрее устранить. </a:t>
          </a:r>
          <a:endParaRPr lang="ru-RU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EB29733-58D5-42A3-AFD8-6068CD5C49F2}" type="parTrans" cxnId="{051762D9-959C-44DE-B498-6DAD5605C18D}">
      <dgm:prSet/>
      <dgm:spPr/>
      <dgm:t>
        <a:bodyPr/>
        <a:lstStyle/>
        <a:p>
          <a:pPr algn="just"/>
          <a:endParaRPr lang="ru-RU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D0CF9E1-1959-4E12-B7BC-3D7E10312326}" type="sibTrans" cxnId="{051762D9-959C-44DE-B498-6DAD5605C18D}">
      <dgm:prSet/>
      <dgm:spPr/>
      <dgm:t>
        <a:bodyPr/>
        <a:lstStyle/>
        <a:p>
          <a:pPr algn="just"/>
          <a:endParaRPr lang="ru-RU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0BFBCE2-5096-4F2D-9EB1-E92F8F5B7A77}">
      <dgm:prSet custT="1"/>
      <dgm:spPr/>
      <dgm:t>
        <a:bodyPr/>
        <a:lstStyle/>
        <a:p>
          <a:pPr algn="just" rtl="0"/>
          <a:r>
            <a:rPr lang="ru-RU" sz="1600" dirty="0" smtClean="0">
              <a:latin typeface="Arial" panose="020B0604020202020204" pitchFamily="34" charset="0"/>
              <a:cs typeface="Arial" panose="020B0604020202020204" pitchFamily="34" charset="0"/>
            </a:rPr>
            <a:t>Характерны гипервентиляция либо дыхание </a:t>
          </a:r>
          <a:r>
            <a:rPr lang="ru-RU" sz="1600" dirty="0" err="1" smtClean="0">
              <a:latin typeface="Arial" panose="020B0604020202020204" pitchFamily="34" charset="0"/>
              <a:cs typeface="Arial" panose="020B0604020202020204" pitchFamily="34" charset="0"/>
            </a:rPr>
            <a:t>Куссмауля</a:t>
          </a:r>
          <a:r>
            <a:rPr lang="ru-RU" sz="1600" dirty="0" smtClean="0">
              <a:latin typeface="Arial" panose="020B0604020202020204" pitchFamily="34" charset="0"/>
              <a:cs typeface="Arial" panose="020B0604020202020204" pitchFamily="34" charset="0"/>
            </a:rPr>
            <a:t>. Изменяется главным образом глубина дыхания, а не частота. Выраженность нарушений дыхания зависит от степени метаболического ацидоза. </a:t>
          </a:r>
          <a:endParaRPr lang="ru-RU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B32F87A-E58A-418A-A796-AB494D191D19}" type="parTrans" cxnId="{FBF3EEEE-BD51-4C5E-BE57-D11CC01EA7A6}">
      <dgm:prSet/>
      <dgm:spPr/>
      <dgm:t>
        <a:bodyPr/>
        <a:lstStyle/>
        <a:p>
          <a:pPr algn="just"/>
          <a:endParaRPr lang="ru-RU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548AB87-4112-40F8-B579-E705B63ABA09}" type="sibTrans" cxnId="{FBF3EEEE-BD51-4C5E-BE57-D11CC01EA7A6}">
      <dgm:prSet/>
      <dgm:spPr/>
      <dgm:t>
        <a:bodyPr/>
        <a:lstStyle/>
        <a:p>
          <a:pPr algn="just"/>
          <a:endParaRPr lang="ru-RU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2A5B445-165C-44B9-B312-B48006051D7D}">
      <dgm:prSet custT="1"/>
      <dgm:spPr/>
      <dgm:t>
        <a:bodyPr/>
        <a:lstStyle/>
        <a:p>
          <a:pPr algn="just" rtl="0"/>
          <a:r>
            <a:rPr lang="ru-RU" sz="1600" dirty="0" smtClean="0">
              <a:latin typeface="Arial" panose="020B0604020202020204" pitchFamily="34" charset="0"/>
              <a:cs typeface="Arial" panose="020B0604020202020204" pitchFamily="34" charset="0"/>
            </a:rPr>
            <a:t>Часто отмечается тахикардия. Если нет сильной дегидратации, АД остается нормальным. </a:t>
          </a:r>
          <a:endParaRPr lang="ru-RU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90AD36A-B2DD-4358-8E8A-6C3891B358FD}" type="parTrans" cxnId="{C128BD34-87A1-4997-A28A-873BE631BC58}">
      <dgm:prSet/>
      <dgm:spPr/>
      <dgm:t>
        <a:bodyPr/>
        <a:lstStyle/>
        <a:p>
          <a:pPr algn="just"/>
          <a:endParaRPr lang="ru-RU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3F4AA70-0D54-48E7-A630-9C52947E49FD}" type="sibTrans" cxnId="{C128BD34-87A1-4997-A28A-873BE631BC58}">
      <dgm:prSet/>
      <dgm:spPr/>
      <dgm:t>
        <a:bodyPr/>
        <a:lstStyle/>
        <a:p>
          <a:pPr algn="just"/>
          <a:endParaRPr lang="ru-RU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B36655-817E-4222-83BB-086E7638AB54}">
      <dgm:prSet custT="1"/>
      <dgm:spPr/>
      <dgm:t>
        <a:bodyPr/>
        <a:lstStyle/>
        <a:p>
          <a:pPr algn="just" rtl="0"/>
          <a:r>
            <a:rPr lang="ru-RU" sz="1600" dirty="0" smtClean="0">
              <a:latin typeface="Arial" panose="020B0604020202020204" pitchFamily="34" charset="0"/>
              <a:cs typeface="Arial" panose="020B0604020202020204" pitchFamily="34" charset="0"/>
            </a:rPr>
            <a:t>Нередко ощущается затхлый либо фруктовый запах изо рта. Дыхание </a:t>
          </a:r>
          <a:r>
            <a:rPr lang="ru-RU" sz="1600" dirty="0" err="1" smtClean="0">
              <a:latin typeface="Arial" panose="020B0604020202020204" pitchFamily="34" charset="0"/>
              <a:cs typeface="Arial" panose="020B0604020202020204" pitchFamily="34" charset="0"/>
            </a:rPr>
            <a:t>Куссмауля</a:t>
          </a:r>
          <a:r>
            <a:rPr lang="ru-RU" sz="1600" dirty="0" smtClean="0">
              <a:latin typeface="Arial" panose="020B0604020202020204" pitchFamily="34" charset="0"/>
              <a:cs typeface="Arial" panose="020B0604020202020204" pitchFamily="34" charset="0"/>
            </a:rPr>
            <a:t> сопровождается резким запахом ацетона. </a:t>
          </a:r>
          <a:endParaRPr lang="ru-RU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8FD06A5-79D9-4E50-AE4E-5A95E5ED056A}" type="parTrans" cxnId="{C2A9F5F4-7489-4118-B486-BFA9C59D5627}">
      <dgm:prSet/>
      <dgm:spPr/>
      <dgm:t>
        <a:bodyPr/>
        <a:lstStyle/>
        <a:p>
          <a:pPr algn="just"/>
          <a:endParaRPr lang="ru-RU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E028BEC-05BD-4C3C-838C-BBF8E2C7C450}" type="sibTrans" cxnId="{C2A9F5F4-7489-4118-B486-BFA9C59D5627}">
      <dgm:prSet/>
      <dgm:spPr/>
      <dgm:t>
        <a:bodyPr/>
        <a:lstStyle/>
        <a:p>
          <a:pPr algn="just"/>
          <a:endParaRPr lang="ru-RU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F09AF4D-F300-4214-873B-DC561C02DB71}" type="pres">
      <dgm:prSet presAssocID="{709B3B9F-86E0-4453-83B9-7FE487C0A69B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81A5D21-EC1A-4DBE-B2EA-F715C61FC0AB}" type="pres">
      <dgm:prSet presAssocID="{CA5C0080-FD92-4DA0-AB62-B5A49249505F}" presName="composite" presStyleCnt="0"/>
      <dgm:spPr/>
      <dgm:t>
        <a:bodyPr/>
        <a:lstStyle/>
        <a:p>
          <a:endParaRPr lang="ru-RU"/>
        </a:p>
      </dgm:t>
    </dgm:pt>
    <dgm:pt modelId="{EA19CEA6-D108-458D-ABA5-784E8B0DEA52}" type="pres">
      <dgm:prSet presAssocID="{CA5C0080-FD92-4DA0-AB62-B5A49249505F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AC87EDB-D0CE-4E99-B87E-A6D842FE6589}" type="pres">
      <dgm:prSet presAssocID="{CA5C0080-FD92-4DA0-AB62-B5A49249505F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220FE69-BFCA-451C-ADC8-C7D9EC8F0B6F}" type="pres">
      <dgm:prSet presAssocID="{D8A88373-2BE8-403B-BE20-8B384A09F362}" presName="sp" presStyleCnt="0"/>
      <dgm:spPr/>
      <dgm:t>
        <a:bodyPr/>
        <a:lstStyle/>
        <a:p>
          <a:endParaRPr lang="ru-RU"/>
        </a:p>
      </dgm:t>
    </dgm:pt>
    <dgm:pt modelId="{954599EF-8A93-45F1-8FFB-22BD8C98A315}" type="pres">
      <dgm:prSet presAssocID="{8937DCB8-C218-4475-925D-AEAFC15EEAB1}" presName="composite" presStyleCnt="0"/>
      <dgm:spPr/>
      <dgm:t>
        <a:bodyPr/>
        <a:lstStyle/>
        <a:p>
          <a:endParaRPr lang="ru-RU"/>
        </a:p>
      </dgm:t>
    </dgm:pt>
    <dgm:pt modelId="{D1F13C7B-6D66-40D6-979D-94AEC20C7009}" type="pres">
      <dgm:prSet presAssocID="{8937DCB8-C218-4475-925D-AEAFC15EEAB1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50A576-00BF-4A41-A9DD-11FFBD097D04}" type="pres">
      <dgm:prSet presAssocID="{8937DCB8-C218-4475-925D-AEAFC15EEAB1}" presName="descendantText" presStyleLbl="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CEF5871-B375-493E-B80D-074A8C26CC85}" type="pres">
      <dgm:prSet presAssocID="{35F59716-BB59-4C07-BDFA-9BF374F6FEB4}" presName="sp" presStyleCnt="0"/>
      <dgm:spPr/>
      <dgm:t>
        <a:bodyPr/>
        <a:lstStyle/>
        <a:p>
          <a:endParaRPr lang="ru-RU"/>
        </a:p>
      </dgm:t>
    </dgm:pt>
    <dgm:pt modelId="{C1BB1993-3AA9-4036-AA9B-FA89E2D93046}" type="pres">
      <dgm:prSet presAssocID="{717E6CD9-3CB6-4F97-BC84-E977C2BEAE87}" presName="composite" presStyleCnt="0"/>
      <dgm:spPr/>
      <dgm:t>
        <a:bodyPr/>
        <a:lstStyle/>
        <a:p>
          <a:endParaRPr lang="ru-RU"/>
        </a:p>
      </dgm:t>
    </dgm:pt>
    <dgm:pt modelId="{20F4DED2-CD71-416A-B614-053815F46CE0}" type="pres">
      <dgm:prSet presAssocID="{717E6CD9-3CB6-4F97-BC84-E977C2BEAE87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107B1A-BB86-4961-BB74-73454FBD6336}" type="pres">
      <dgm:prSet presAssocID="{717E6CD9-3CB6-4F97-BC84-E977C2BEAE87}" presName="descendantText" presStyleLbl="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143C2E-29CD-4D39-BCEE-6646E22735C6}" type="pres">
      <dgm:prSet presAssocID="{214CCEB9-F056-4372-8EFF-F6F819B2BD50}" presName="sp" presStyleCnt="0"/>
      <dgm:spPr/>
      <dgm:t>
        <a:bodyPr/>
        <a:lstStyle/>
        <a:p>
          <a:endParaRPr lang="ru-RU"/>
        </a:p>
      </dgm:t>
    </dgm:pt>
    <dgm:pt modelId="{47126208-01AF-4F1F-A286-1E1677B75BF3}" type="pres">
      <dgm:prSet presAssocID="{5F19520E-95DF-4117-A73A-F070A3FCAB12}" presName="composite" presStyleCnt="0"/>
      <dgm:spPr/>
      <dgm:t>
        <a:bodyPr/>
        <a:lstStyle/>
        <a:p>
          <a:endParaRPr lang="ru-RU"/>
        </a:p>
      </dgm:t>
    </dgm:pt>
    <dgm:pt modelId="{D28C5190-8F0B-41CF-929B-867FA220891E}" type="pres">
      <dgm:prSet presAssocID="{5F19520E-95DF-4117-A73A-F070A3FCAB12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4B309B-AF75-4068-B695-0944B93965EC}" type="pres">
      <dgm:prSet presAssocID="{5F19520E-95DF-4117-A73A-F070A3FCAB12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B0431A5-E05E-48B9-9F13-E5C2729B1382}" srcId="{709B3B9F-86E0-4453-83B9-7FE487C0A69B}" destId="{717E6CD9-3CB6-4F97-BC84-E977C2BEAE87}" srcOrd="2" destOrd="0" parTransId="{A93B513E-472D-4B4A-BB7A-675997CFE445}" sibTransId="{214CCEB9-F056-4372-8EFF-F6F819B2BD50}"/>
    <dgm:cxn modelId="{FBF3EEEE-BD51-4C5E-BE57-D11CC01EA7A6}" srcId="{8937DCB8-C218-4475-925D-AEAFC15EEAB1}" destId="{90BFBCE2-5096-4F2D-9EB1-E92F8F5B7A77}" srcOrd="0" destOrd="0" parTransId="{6B32F87A-E58A-418A-A796-AB494D191D19}" sibTransId="{0548AB87-4112-40F8-B579-E705B63ABA09}"/>
    <dgm:cxn modelId="{42239698-A5B5-4BE8-96C7-B6B62FF6A1E0}" type="presOf" srcId="{E2A5B445-165C-44B9-B312-B48006051D7D}" destId="{45107B1A-BB86-4961-BB74-73454FBD6336}" srcOrd="0" destOrd="0" presId="urn:microsoft.com/office/officeart/2005/8/layout/chevron2"/>
    <dgm:cxn modelId="{46BED2DE-AFB8-493F-8325-B1235B79F6E4}" type="presOf" srcId="{3CB36655-817E-4222-83BB-086E7638AB54}" destId="{454B309B-AF75-4068-B695-0944B93965EC}" srcOrd="0" destOrd="0" presId="urn:microsoft.com/office/officeart/2005/8/layout/chevron2"/>
    <dgm:cxn modelId="{ECF3C5E7-3DB8-4024-A844-9FB8453A52CB}" type="presOf" srcId="{CA5C0080-FD92-4DA0-AB62-B5A49249505F}" destId="{EA19CEA6-D108-458D-ABA5-784E8B0DEA52}" srcOrd="0" destOrd="0" presId="urn:microsoft.com/office/officeart/2005/8/layout/chevron2"/>
    <dgm:cxn modelId="{88F7D5F1-6B76-4E21-81AC-BB86863FD25C}" srcId="{709B3B9F-86E0-4453-83B9-7FE487C0A69B}" destId="{CA5C0080-FD92-4DA0-AB62-B5A49249505F}" srcOrd="0" destOrd="0" parTransId="{6E54511D-DD05-44A0-A0BB-B929FEC82928}" sibTransId="{D8A88373-2BE8-403B-BE20-8B384A09F362}"/>
    <dgm:cxn modelId="{2D33B49C-C78E-4C47-801A-DAC9BA16BA52}" type="presOf" srcId="{709B3B9F-86E0-4453-83B9-7FE487C0A69B}" destId="{BF09AF4D-F300-4214-873B-DC561C02DB71}" srcOrd="0" destOrd="0" presId="urn:microsoft.com/office/officeart/2005/8/layout/chevron2"/>
    <dgm:cxn modelId="{C128BD34-87A1-4997-A28A-873BE631BC58}" srcId="{717E6CD9-3CB6-4F97-BC84-E977C2BEAE87}" destId="{E2A5B445-165C-44B9-B312-B48006051D7D}" srcOrd="0" destOrd="0" parTransId="{590AD36A-B2DD-4358-8E8A-6C3891B358FD}" sibTransId="{03F4AA70-0D54-48E7-A630-9C52947E49FD}"/>
    <dgm:cxn modelId="{FFB3A99F-B403-4F62-B7BF-B04BBC316C40}" type="presOf" srcId="{5677BCED-FCD9-46D5-B582-F774176B6899}" destId="{9AC87EDB-D0CE-4E99-B87E-A6D842FE6589}" srcOrd="0" destOrd="0" presId="urn:microsoft.com/office/officeart/2005/8/layout/chevron2"/>
    <dgm:cxn modelId="{4F7D82D9-8A70-4968-A855-6BDF7E5A4F32}" srcId="{709B3B9F-86E0-4453-83B9-7FE487C0A69B}" destId="{8937DCB8-C218-4475-925D-AEAFC15EEAB1}" srcOrd="1" destOrd="0" parTransId="{BD2827CA-EE82-46F9-B7F3-24222FE973FA}" sibTransId="{35F59716-BB59-4C07-BDFA-9BF374F6FEB4}"/>
    <dgm:cxn modelId="{28F5E71A-0EE2-4170-A675-01AE18B6177C}" type="presOf" srcId="{717E6CD9-3CB6-4F97-BC84-E977C2BEAE87}" destId="{20F4DED2-CD71-416A-B614-053815F46CE0}" srcOrd="0" destOrd="0" presId="urn:microsoft.com/office/officeart/2005/8/layout/chevron2"/>
    <dgm:cxn modelId="{C48FFF11-AB4B-495E-9F96-558A7035507C}" type="presOf" srcId="{90BFBCE2-5096-4F2D-9EB1-E92F8F5B7A77}" destId="{0950A576-00BF-4A41-A9DD-11FFBD097D04}" srcOrd="0" destOrd="0" presId="urn:microsoft.com/office/officeart/2005/8/layout/chevron2"/>
    <dgm:cxn modelId="{47653C6F-1E71-4B38-8490-C3DF6ECDB43D}" type="presOf" srcId="{8937DCB8-C218-4475-925D-AEAFC15EEAB1}" destId="{D1F13C7B-6D66-40D6-979D-94AEC20C7009}" srcOrd="0" destOrd="0" presId="urn:microsoft.com/office/officeart/2005/8/layout/chevron2"/>
    <dgm:cxn modelId="{491A3EC4-6BE4-4A24-AC78-0DDF61D739AC}" type="presOf" srcId="{5F19520E-95DF-4117-A73A-F070A3FCAB12}" destId="{D28C5190-8F0B-41CF-929B-867FA220891E}" srcOrd="0" destOrd="0" presId="urn:microsoft.com/office/officeart/2005/8/layout/chevron2"/>
    <dgm:cxn modelId="{051762D9-959C-44DE-B498-6DAD5605C18D}" srcId="{CA5C0080-FD92-4DA0-AB62-B5A49249505F}" destId="{5677BCED-FCD9-46D5-B582-F774176B6899}" srcOrd="0" destOrd="0" parTransId="{5EB29733-58D5-42A3-AFD8-6068CD5C49F2}" sibTransId="{2D0CF9E1-1959-4E12-B7BC-3D7E10312326}"/>
    <dgm:cxn modelId="{C2A9F5F4-7489-4118-B486-BFA9C59D5627}" srcId="{5F19520E-95DF-4117-A73A-F070A3FCAB12}" destId="{3CB36655-817E-4222-83BB-086E7638AB54}" srcOrd="0" destOrd="0" parTransId="{78FD06A5-79D9-4E50-AE4E-5A95E5ED056A}" sibTransId="{8E028BEC-05BD-4C3C-838C-BBF8E2C7C450}"/>
    <dgm:cxn modelId="{66204315-D075-49EA-834E-2CB2CAD0E012}" srcId="{709B3B9F-86E0-4453-83B9-7FE487C0A69B}" destId="{5F19520E-95DF-4117-A73A-F070A3FCAB12}" srcOrd="3" destOrd="0" parTransId="{D159CDC5-AF5B-4E65-AFA3-B0E86EF251D4}" sibTransId="{427404D8-7A61-4550-A455-C3B00E093C4D}"/>
    <dgm:cxn modelId="{7016B968-5AEE-4036-8803-615A87B74508}" type="presParOf" srcId="{BF09AF4D-F300-4214-873B-DC561C02DB71}" destId="{781A5D21-EC1A-4DBE-B2EA-F715C61FC0AB}" srcOrd="0" destOrd="0" presId="urn:microsoft.com/office/officeart/2005/8/layout/chevron2"/>
    <dgm:cxn modelId="{C216E175-7221-46CB-8617-9BF7313D7653}" type="presParOf" srcId="{781A5D21-EC1A-4DBE-B2EA-F715C61FC0AB}" destId="{EA19CEA6-D108-458D-ABA5-784E8B0DEA52}" srcOrd="0" destOrd="0" presId="urn:microsoft.com/office/officeart/2005/8/layout/chevron2"/>
    <dgm:cxn modelId="{A6233580-B1FD-47B1-9007-2B331CA0C1B6}" type="presParOf" srcId="{781A5D21-EC1A-4DBE-B2EA-F715C61FC0AB}" destId="{9AC87EDB-D0CE-4E99-B87E-A6D842FE6589}" srcOrd="1" destOrd="0" presId="urn:microsoft.com/office/officeart/2005/8/layout/chevron2"/>
    <dgm:cxn modelId="{D1658349-AA1D-46B7-9CB2-8B27E505C0D2}" type="presParOf" srcId="{BF09AF4D-F300-4214-873B-DC561C02DB71}" destId="{3220FE69-BFCA-451C-ADC8-C7D9EC8F0B6F}" srcOrd="1" destOrd="0" presId="urn:microsoft.com/office/officeart/2005/8/layout/chevron2"/>
    <dgm:cxn modelId="{9A7EE0F1-B293-4074-8E16-F3B988677CC5}" type="presParOf" srcId="{BF09AF4D-F300-4214-873B-DC561C02DB71}" destId="{954599EF-8A93-45F1-8FFB-22BD8C98A315}" srcOrd="2" destOrd="0" presId="urn:microsoft.com/office/officeart/2005/8/layout/chevron2"/>
    <dgm:cxn modelId="{36646E81-1CAE-4DEE-B428-5B6E8FA78C01}" type="presParOf" srcId="{954599EF-8A93-45F1-8FFB-22BD8C98A315}" destId="{D1F13C7B-6D66-40D6-979D-94AEC20C7009}" srcOrd="0" destOrd="0" presId="urn:microsoft.com/office/officeart/2005/8/layout/chevron2"/>
    <dgm:cxn modelId="{ED0202B9-A563-4B3A-BBDB-B31CA8A3C7D6}" type="presParOf" srcId="{954599EF-8A93-45F1-8FFB-22BD8C98A315}" destId="{0950A576-00BF-4A41-A9DD-11FFBD097D04}" srcOrd="1" destOrd="0" presId="urn:microsoft.com/office/officeart/2005/8/layout/chevron2"/>
    <dgm:cxn modelId="{A048C175-601B-4FC5-9A5C-CD48F8B130A3}" type="presParOf" srcId="{BF09AF4D-F300-4214-873B-DC561C02DB71}" destId="{8CEF5871-B375-493E-B80D-074A8C26CC85}" srcOrd="3" destOrd="0" presId="urn:microsoft.com/office/officeart/2005/8/layout/chevron2"/>
    <dgm:cxn modelId="{179732F8-FA6E-4B6C-99B7-32243FDA6C25}" type="presParOf" srcId="{BF09AF4D-F300-4214-873B-DC561C02DB71}" destId="{C1BB1993-3AA9-4036-AA9B-FA89E2D93046}" srcOrd="4" destOrd="0" presId="urn:microsoft.com/office/officeart/2005/8/layout/chevron2"/>
    <dgm:cxn modelId="{E2E9EEAC-1E1E-496D-87B1-E61C39EE5F22}" type="presParOf" srcId="{C1BB1993-3AA9-4036-AA9B-FA89E2D93046}" destId="{20F4DED2-CD71-416A-B614-053815F46CE0}" srcOrd="0" destOrd="0" presId="urn:microsoft.com/office/officeart/2005/8/layout/chevron2"/>
    <dgm:cxn modelId="{68E26649-1B79-46BB-A368-4F08E2615039}" type="presParOf" srcId="{C1BB1993-3AA9-4036-AA9B-FA89E2D93046}" destId="{45107B1A-BB86-4961-BB74-73454FBD6336}" srcOrd="1" destOrd="0" presId="urn:microsoft.com/office/officeart/2005/8/layout/chevron2"/>
    <dgm:cxn modelId="{CFDBF26B-5EC3-441A-A814-A0F78C57EEEE}" type="presParOf" srcId="{BF09AF4D-F300-4214-873B-DC561C02DB71}" destId="{92143C2E-29CD-4D39-BCEE-6646E22735C6}" srcOrd="5" destOrd="0" presId="urn:microsoft.com/office/officeart/2005/8/layout/chevron2"/>
    <dgm:cxn modelId="{70217DCE-0CD6-4183-9BB3-494E6EAC1C31}" type="presParOf" srcId="{BF09AF4D-F300-4214-873B-DC561C02DB71}" destId="{47126208-01AF-4F1F-A286-1E1677B75BF3}" srcOrd="6" destOrd="0" presId="urn:microsoft.com/office/officeart/2005/8/layout/chevron2"/>
    <dgm:cxn modelId="{1030DD79-D01B-477C-88D9-3051A90307E4}" type="presParOf" srcId="{47126208-01AF-4F1F-A286-1E1677B75BF3}" destId="{D28C5190-8F0B-41CF-929B-867FA220891E}" srcOrd="0" destOrd="0" presId="urn:microsoft.com/office/officeart/2005/8/layout/chevron2"/>
    <dgm:cxn modelId="{4B948970-111D-443B-AE7D-D89476BF178E}" type="presParOf" srcId="{47126208-01AF-4F1F-A286-1E1677B75BF3}" destId="{454B309B-AF75-4068-B695-0944B93965EC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80C9A374-5460-470D-9056-89448ED4DB93}" type="doc">
      <dgm:prSet loTypeId="urn:microsoft.com/office/officeart/2005/8/layout/chevron2" loCatId="list" qsTypeId="urn:microsoft.com/office/officeart/2005/8/quickstyle/simple5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6F8E6884-91DA-475C-B3B6-3224A85530AC}">
      <dgm:prSet custT="1"/>
      <dgm:spPr/>
      <dgm:t>
        <a:bodyPr/>
        <a:lstStyle/>
        <a:p>
          <a:pPr rtl="0"/>
          <a:endParaRPr lang="ru-RU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1BEB0AD-97AE-44D0-8F95-63836A115447}" type="parTrans" cxnId="{3D99D2A9-4C23-40A1-8BAF-51BD3DE20243}">
      <dgm:prSet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7ADAFE-92EC-4D77-BF85-EA22E747D611}" type="sibTrans" cxnId="{3D99D2A9-4C23-40A1-8BAF-51BD3DE20243}">
      <dgm:prSet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8837A23-6B02-4D7D-8DE1-7031BEBEE330}">
      <dgm:prSet custT="1"/>
      <dgm:spPr/>
      <dgm:t>
        <a:bodyPr/>
        <a:lstStyle/>
        <a:p>
          <a:pPr rtl="0"/>
          <a:endParaRPr lang="ru-RU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2551584-C74B-4891-A82E-3311C7BF94EB}" type="parTrans" cxnId="{0AD29E06-DC82-47B1-8374-C5426E4D188F}">
      <dgm:prSet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D1CC741-C00A-4D2D-885C-BAD031140920}" type="sibTrans" cxnId="{0AD29E06-DC82-47B1-8374-C5426E4D188F}">
      <dgm:prSet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6EC30ED-3F28-42D0-80E3-C9D69DF730BB}">
      <dgm:prSet custT="1"/>
      <dgm:spPr/>
      <dgm:t>
        <a:bodyPr/>
        <a:lstStyle/>
        <a:p>
          <a:pPr rtl="0"/>
          <a:endParaRPr lang="ru-RU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AA09F39-9D89-49FA-BAD5-5CC52906AFC9}" type="parTrans" cxnId="{F0B8B986-09AF-40F3-AC3B-20C4E84EEEC4}">
      <dgm:prSet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A043BF2-B10B-4CD5-9986-3D2FD0A9A09A}" type="sibTrans" cxnId="{F0B8B986-09AF-40F3-AC3B-20C4E84EEEC4}">
      <dgm:prSet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4750356-50A5-46AC-8F6C-C1D01B573E57}">
      <dgm:prSet custT="1"/>
      <dgm:spPr/>
      <dgm:t>
        <a:bodyPr/>
        <a:lstStyle/>
        <a:p>
          <a:pPr rtl="0"/>
          <a:endParaRPr lang="ru-RU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DB2909-EB9F-4890-B84F-8F968F11995F}" type="parTrans" cxnId="{867D7B75-3B8F-44AA-8D26-9E10199072B3}">
      <dgm:prSet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DAC6343-275A-456D-904E-A72F8DAA9CA0}" type="sibTrans" cxnId="{867D7B75-3B8F-44AA-8D26-9E10199072B3}">
      <dgm:prSet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F5DBBB1-FAE9-47F4-A941-B72B1582B86D}">
      <dgm:prSet custT="1"/>
      <dgm:spPr/>
      <dgm:t>
        <a:bodyPr/>
        <a:lstStyle/>
        <a:p>
          <a:pPr rtl="0"/>
          <a:endParaRPr lang="ru-RU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D555512-C831-40D4-B131-D264A90F9348}" type="parTrans" cxnId="{16997A7E-2920-4D7E-BB90-292570303D7B}">
      <dgm:prSet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3273C36-D044-4A1B-9DC4-EDCBAD788F6F}" type="sibTrans" cxnId="{16997A7E-2920-4D7E-BB90-292570303D7B}">
      <dgm:prSet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3CE204E-8A3F-4ACF-A1EB-FF575B4B79F0}">
      <dgm:prSet custT="1"/>
      <dgm:spPr/>
      <dgm:t>
        <a:bodyPr/>
        <a:lstStyle/>
        <a:p>
          <a:pPr rtl="0"/>
          <a:r>
            <a:rPr lang="ru-RU" sz="1800" smtClean="0">
              <a:latin typeface="Arial" panose="020B0604020202020204" pitchFamily="34" charset="0"/>
              <a:cs typeface="Arial" panose="020B0604020202020204" pitchFamily="34" charset="0"/>
            </a:rPr>
            <a:t>Снижение тургора кожи отражает степень дегидратации. </a:t>
          </a:r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1F76164-20B8-4D9C-958B-80944BAEC03B}" type="parTrans" cxnId="{9AACA4DB-F483-49A9-8693-27FB9C55866D}">
      <dgm:prSet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8114591-9941-479D-BB3A-A35F36E8F068}" type="sibTrans" cxnId="{9AACA4DB-F483-49A9-8693-27FB9C55866D}">
      <dgm:prSet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3D7F5E2-5DED-4B0E-8312-6C73F218B3E8}">
      <dgm:prSet custT="1"/>
      <dgm:spPr/>
      <dgm:t>
        <a:bodyPr/>
        <a:lstStyle/>
        <a:p>
          <a:pPr rtl="0"/>
          <a:r>
            <a:rPr lang="ru-RU" sz="1800" smtClean="0">
              <a:latin typeface="Arial" panose="020B0604020202020204" pitchFamily="34" charset="0"/>
              <a:cs typeface="Arial" panose="020B0604020202020204" pitchFamily="34" charset="0"/>
            </a:rPr>
            <a:t>Может отмечаться гипорефлексия, вызванная гипокалиемией.</a:t>
          </a:r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089B204-EEC3-4062-BB71-42CFD943C9DA}" type="parTrans" cxnId="{7591D6D5-E563-405E-91B8-0960BC08178D}">
      <dgm:prSet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6B629F2-86DB-472C-B56A-FB2AFBF24AAC}" type="sibTrans" cxnId="{7591D6D5-E563-405E-91B8-0960BC08178D}">
      <dgm:prSet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E1EB4C-0A8F-45E5-BCEA-B0562461E834}">
      <dgm:prSet custT="1"/>
      <dgm:spPr/>
      <dgm:t>
        <a:bodyPr/>
        <a:lstStyle/>
        <a:p>
          <a:pPr rtl="0"/>
          <a:r>
            <a:rPr lang="ru-RU" sz="1800" smtClean="0">
              <a:latin typeface="Arial" panose="020B0604020202020204" pitchFamily="34" charset="0"/>
              <a:cs typeface="Arial" panose="020B0604020202020204" pitchFamily="34" charset="0"/>
            </a:rPr>
            <a:t>Признаки острого живота обусловлены тяжелой кетонемией. </a:t>
          </a:r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6D35C80-1F79-46A1-9A29-780C57ABE578}" type="parTrans" cxnId="{4816A7FE-4727-4864-8993-C25647F19344}">
      <dgm:prSet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FF542F8-2875-498D-B4F6-CA3BB8C38AB2}" type="sibTrans" cxnId="{4816A7FE-4727-4864-8993-C25647F19344}">
      <dgm:prSet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4505C4E-2599-423C-93AE-55D3C2FA3F5D}">
      <dgm:prSet custT="1"/>
      <dgm:spPr/>
      <dgm:t>
        <a:bodyPr/>
        <a:lstStyle/>
        <a:p>
          <a:pPr rtl="0"/>
          <a:r>
            <a:rPr lang="ru-RU" sz="1800" smtClean="0">
              <a:latin typeface="Arial" panose="020B0604020202020204" pitchFamily="34" charset="0"/>
              <a:cs typeface="Arial" panose="020B0604020202020204" pitchFamily="34" charset="0"/>
            </a:rPr>
            <a:t>При очень тяжелом диабетическом кетоацидозе наблюдаются артериальная гипотония, сопор, кома, хаотические движения глазных яблок, неподвижные расширенные зрачки и, наконец, смерть. </a:t>
          </a:r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AF912B1-49CF-456D-AD45-0972A523CAAE}" type="parTrans" cxnId="{94E9BFB9-F55D-4537-8FA3-9A6B0D6AA476}">
      <dgm:prSet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6446C28-8532-40B2-95F7-47F0C8D82EAC}" type="sibTrans" cxnId="{94E9BFB9-F55D-4537-8FA3-9A6B0D6AA476}">
      <dgm:prSet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82BF51B-52D2-454D-BC44-5D4A70D98F87}">
      <dgm:prSet custT="1"/>
      <dgm:spPr/>
      <dgm:t>
        <a:bodyPr/>
        <a:lstStyle/>
        <a:p>
          <a:pPr rtl="0"/>
          <a:r>
            <a:rPr lang="ru-RU" sz="1800" smtClean="0">
              <a:latin typeface="Arial" panose="020B0604020202020204" pitchFamily="34" charset="0"/>
              <a:cs typeface="Arial" panose="020B0604020202020204" pitchFamily="34" charset="0"/>
            </a:rPr>
            <a:t>Другие симптомы могут быть обусловлены заболеваниями, провоцирующими диабетический кетоацидоз.</a:t>
          </a:r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D5524F7-EED8-48D4-A42E-F743C3C03127}" type="parTrans" cxnId="{2AC94B69-84F7-4D4D-A2FF-A291C527FA6C}">
      <dgm:prSet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FD8CBDF-D8CB-41C8-94A0-8C023C3B246B}" type="sibTrans" cxnId="{2AC94B69-84F7-4D4D-A2FF-A291C527FA6C}">
      <dgm:prSet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0670CAA-2561-4B78-917F-BB948DDD8528}" type="pres">
      <dgm:prSet presAssocID="{80C9A374-5460-470D-9056-89448ED4DB93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2760955-ED56-4058-A3D4-5F61115662FE}" type="pres">
      <dgm:prSet presAssocID="{6F8E6884-91DA-475C-B3B6-3224A85530AC}" presName="composite" presStyleCnt="0"/>
      <dgm:spPr/>
      <dgm:t>
        <a:bodyPr/>
        <a:lstStyle/>
        <a:p>
          <a:endParaRPr lang="ru-RU"/>
        </a:p>
      </dgm:t>
    </dgm:pt>
    <dgm:pt modelId="{A71221EB-4CC9-4885-88DC-D16D64DEAFAF}" type="pres">
      <dgm:prSet presAssocID="{6F8E6884-91DA-475C-B3B6-3224A85530AC}" presName="parentText" presStyleLbl="align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C939A8-0813-45EB-A5EF-74D1A76B6743}" type="pres">
      <dgm:prSet presAssocID="{6F8E6884-91DA-475C-B3B6-3224A85530AC}" presName="descendantText" presStyleLbl="alignAcc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BE73096-4F7F-4812-B095-C4CCB7393DF0}" type="pres">
      <dgm:prSet presAssocID="{657ADAFE-92EC-4D77-BF85-EA22E747D611}" presName="sp" presStyleCnt="0"/>
      <dgm:spPr/>
      <dgm:t>
        <a:bodyPr/>
        <a:lstStyle/>
        <a:p>
          <a:endParaRPr lang="ru-RU"/>
        </a:p>
      </dgm:t>
    </dgm:pt>
    <dgm:pt modelId="{FB7A3554-01B7-417D-9E84-5E95ACAD4E37}" type="pres">
      <dgm:prSet presAssocID="{58837A23-6B02-4D7D-8DE1-7031BEBEE330}" presName="composite" presStyleCnt="0"/>
      <dgm:spPr/>
      <dgm:t>
        <a:bodyPr/>
        <a:lstStyle/>
        <a:p>
          <a:endParaRPr lang="ru-RU"/>
        </a:p>
      </dgm:t>
    </dgm:pt>
    <dgm:pt modelId="{3B3F7841-BE62-4BBD-ABAF-67F8206CD21D}" type="pres">
      <dgm:prSet presAssocID="{58837A23-6B02-4D7D-8DE1-7031BEBEE330}" presName="parentText" presStyleLbl="align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47DB89-84A8-4426-BAA6-D38A29CE5A63}" type="pres">
      <dgm:prSet presAssocID="{58837A23-6B02-4D7D-8DE1-7031BEBEE330}" presName="descendantText" presStyleLbl="alignAcc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AE13BB-5025-411B-9611-198EB0D45320}" type="pres">
      <dgm:prSet presAssocID="{DD1CC741-C00A-4D2D-885C-BAD031140920}" presName="sp" presStyleCnt="0"/>
      <dgm:spPr/>
      <dgm:t>
        <a:bodyPr/>
        <a:lstStyle/>
        <a:p>
          <a:endParaRPr lang="ru-RU"/>
        </a:p>
      </dgm:t>
    </dgm:pt>
    <dgm:pt modelId="{84EA59B4-63A5-4D3F-9667-773B28B14817}" type="pres">
      <dgm:prSet presAssocID="{66EC30ED-3F28-42D0-80E3-C9D69DF730BB}" presName="composite" presStyleCnt="0"/>
      <dgm:spPr/>
      <dgm:t>
        <a:bodyPr/>
        <a:lstStyle/>
        <a:p>
          <a:endParaRPr lang="ru-RU"/>
        </a:p>
      </dgm:t>
    </dgm:pt>
    <dgm:pt modelId="{98A98664-B5A9-4D2F-8EC8-0F7734F39BA7}" type="pres">
      <dgm:prSet presAssocID="{66EC30ED-3F28-42D0-80E3-C9D69DF730BB}" presName="parentText" presStyleLbl="align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F232EAA-F28F-498E-9EA8-8A87F75D094F}" type="pres">
      <dgm:prSet presAssocID="{66EC30ED-3F28-42D0-80E3-C9D69DF730BB}" presName="descendantText" presStyleLbl="alignAcc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7296AFC-656B-4558-B363-3AE611F1702E}" type="pres">
      <dgm:prSet presAssocID="{5A043BF2-B10B-4CD5-9986-3D2FD0A9A09A}" presName="sp" presStyleCnt="0"/>
      <dgm:spPr/>
      <dgm:t>
        <a:bodyPr/>
        <a:lstStyle/>
        <a:p>
          <a:endParaRPr lang="ru-RU"/>
        </a:p>
      </dgm:t>
    </dgm:pt>
    <dgm:pt modelId="{1B9FB522-7791-4586-8B82-428293F8926F}" type="pres">
      <dgm:prSet presAssocID="{64750356-50A5-46AC-8F6C-C1D01B573E57}" presName="composite" presStyleCnt="0"/>
      <dgm:spPr/>
      <dgm:t>
        <a:bodyPr/>
        <a:lstStyle/>
        <a:p>
          <a:endParaRPr lang="ru-RU"/>
        </a:p>
      </dgm:t>
    </dgm:pt>
    <dgm:pt modelId="{6E80B2BE-FD05-48C6-BB0B-7DFF7CF169C1}" type="pres">
      <dgm:prSet presAssocID="{64750356-50A5-46AC-8F6C-C1D01B573E57}" presName="parentText" presStyleLbl="align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6D09D0-F4BA-4F66-AD44-06B6D0CCE4A4}" type="pres">
      <dgm:prSet presAssocID="{64750356-50A5-46AC-8F6C-C1D01B573E57}" presName="descendantText" presStyleLbl="alignAcc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780066-4279-4EE4-B76A-0977CA56B38C}" type="pres">
      <dgm:prSet presAssocID="{9DAC6343-275A-456D-904E-A72F8DAA9CA0}" presName="sp" presStyleCnt="0"/>
      <dgm:spPr/>
      <dgm:t>
        <a:bodyPr/>
        <a:lstStyle/>
        <a:p>
          <a:endParaRPr lang="ru-RU"/>
        </a:p>
      </dgm:t>
    </dgm:pt>
    <dgm:pt modelId="{434EF408-7EB3-47CA-A3F1-E4DC1C501E6B}" type="pres">
      <dgm:prSet presAssocID="{CF5DBBB1-FAE9-47F4-A941-B72B1582B86D}" presName="composite" presStyleCnt="0"/>
      <dgm:spPr/>
      <dgm:t>
        <a:bodyPr/>
        <a:lstStyle/>
        <a:p>
          <a:endParaRPr lang="ru-RU"/>
        </a:p>
      </dgm:t>
    </dgm:pt>
    <dgm:pt modelId="{78DE6E0A-FBBD-4DA2-BF09-6A1F88339DBA}" type="pres">
      <dgm:prSet presAssocID="{CF5DBBB1-FAE9-47F4-A941-B72B1582B86D}" presName="parentText" presStyleLbl="align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3992C3E-8915-45BA-A7EC-3992C55DE23D}" type="pres">
      <dgm:prSet presAssocID="{CF5DBBB1-FAE9-47F4-A941-B72B1582B86D}" presName="descendantText" presStyleLbl="alignAcc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944F115-C1BE-4C80-8D83-0E7DD849348F}" type="presOf" srcId="{58837A23-6B02-4D7D-8DE1-7031BEBEE330}" destId="{3B3F7841-BE62-4BBD-ABAF-67F8206CD21D}" srcOrd="0" destOrd="0" presId="urn:microsoft.com/office/officeart/2005/8/layout/chevron2"/>
    <dgm:cxn modelId="{3D99D2A9-4C23-40A1-8BAF-51BD3DE20243}" srcId="{80C9A374-5460-470D-9056-89448ED4DB93}" destId="{6F8E6884-91DA-475C-B3B6-3224A85530AC}" srcOrd="0" destOrd="0" parTransId="{11BEB0AD-97AE-44D0-8F95-63836A115447}" sibTransId="{657ADAFE-92EC-4D77-BF85-EA22E747D611}"/>
    <dgm:cxn modelId="{7E5D478B-2076-4A1C-B417-D634B2A39B37}" type="presOf" srcId="{74505C4E-2599-423C-93AE-55D3C2FA3F5D}" destId="{1F6D09D0-F4BA-4F66-AD44-06B6D0CCE4A4}" srcOrd="0" destOrd="0" presId="urn:microsoft.com/office/officeart/2005/8/layout/chevron2"/>
    <dgm:cxn modelId="{0993D88A-8FA8-4BDB-8BE9-3F521D3A8CAE}" type="presOf" srcId="{B3CE204E-8A3F-4ACF-A1EB-FF575B4B79F0}" destId="{9BC939A8-0813-45EB-A5EF-74D1A76B6743}" srcOrd="0" destOrd="0" presId="urn:microsoft.com/office/officeart/2005/8/layout/chevron2"/>
    <dgm:cxn modelId="{AA5EEC01-51EA-401F-8B6F-D16037BF5B66}" type="presOf" srcId="{1DE1EB4C-0A8F-45E5-BCEA-B0562461E834}" destId="{7F232EAA-F28F-498E-9EA8-8A87F75D094F}" srcOrd="0" destOrd="0" presId="urn:microsoft.com/office/officeart/2005/8/layout/chevron2"/>
    <dgm:cxn modelId="{CC04251A-D4CE-4172-8C76-763545A1C62D}" type="presOf" srcId="{CF5DBBB1-FAE9-47F4-A941-B72B1582B86D}" destId="{78DE6E0A-FBBD-4DA2-BF09-6A1F88339DBA}" srcOrd="0" destOrd="0" presId="urn:microsoft.com/office/officeart/2005/8/layout/chevron2"/>
    <dgm:cxn modelId="{0451E001-D515-4BDF-84B5-875E98D2871E}" type="presOf" srcId="{93D7F5E2-5DED-4B0E-8312-6C73F218B3E8}" destId="{5247DB89-84A8-4426-BAA6-D38A29CE5A63}" srcOrd="0" destOrd="0" presId="urn:microsoft.com/office/officeart/2005/8/layout/chevron2"/>
    <dgm:cxn modelId="{16997A7E-2920-4D7E-BB90-292570303D7B}" srcId="{80C9A374-5460-470D-9056-89448ED4DB93}" destId="{CF5DBBB1-FAE9-47F4-A941-B72B1582B86D}" srcOrd="4" destOrd="0" parTransId="{FD555512-C831-40D4-B131-D264A90F9348}" sibTransId="{63273C36-D044-4A1B-9DC4-EDCBAD788F6F}"/>
    <dgm:cxn modelId="{202D3A28-576D-44BD-B27F-11F5CC920BB7}" type="presOf" srcId="{80C9A374-5460-470D-9056-89448ED4DB93}" destId="{40670CAA-2561-4B78-917F-BB948DDD8528}" srcOrd="0" destOrd="0" presId="urn:microsoft.com/office/officeart/2005/8/layout/chevron2"/>
    <dgm:cxn modelId="{0AD29E06-DC82-47B1-8374-C5426E4D188F}" srcId="{80C9A374-5460-470D-9056-89448ED4DB93}" destId="{58837A23-6B02-4D7D-8DE1-7031BEBEE330}" srcOrd="1" destOrd="0" parTransId="{02551584-C74B-4891-A82E-3311C7BF94EB}" sibTransId="{DD1CC741-C00A-4D2D-885C-BAD031140920}"/>
    <dgm:cxn modelId="{85219BE7-2706-4437-A9BB-B164754F87E8}" type="presOf" srcId="{6F8E6884-91DA-475C-B3B6-3224A85530AC}" destId="{A71221EB-4CC9-4885-88DC-D16D64DEAFAF}" srcOrd="0" destOrd="0" presId="urn:microsoft.com/office/officeart/2005/8/layout/chevron2"/>
    <dgm:cxn modelId="{94E9BFB9-F55D-4537-8FA3-9A6B0D6AA476}" srcId="{64750356-50A5-46AC-8F6C-C1D01B573E57}" destId="{74505C4E-2599-423C-93AE-55D3C2FA3F5D}" srcOrd="0" destOrd="0" parTransId="{3AF912B1-49CF-456D-AD45-0972A523CAAE}" sibTransId="{36446C28-8532-40B2-95F7-47F0C8D82EAC}"/>
    <dgm:cxn modelId="{867D7B75-3B8F-44AA-8D26-9E10199072B3}" srcId="{80C9A374-5460-470D-9056-89448ED4DB93}" destId="{64750356-50A5-46AC-8F6C-C1D01B573E57}" srcOrd="3" destOrd="0" parTransId="{1DDB2909-EB9F-4890-B84F-8F968F11995F}" sibTransId="{9DAC6343-275A-456D-904E-A72F8DAA9CA0}"/>
    <dgm:cxn modelId="{7591D6D5-E563-405E-91B8-0960BC08178D}" srcId="{58837A23-6B02-4D7D-8DE1-7031BEBEE330}" destId="{93D7F5E2-5DED-4B0E-8312-6C73F218B3E8}" srcOrd="0" destOrd="0" parTransId="{F089B204-EEC3-4062-BB71-42CFD943C9DA}" sibTransId="{66B629F2-86DB-472C-B56A-FB2AFBF24AAC}"/>
    <dgm:cxn modelId="{4816A7FE-4727-4864-8993-C25647F19344}" srcId="{66EC30ED-3F28-42D0-80E3-C9D69DF730BB}" destId="{1DE1EB4C-0A8F-45E5-BCEA-B0562461E834}" srcOrd="0" destOrd="0" parTransId="{46D35C80-1F79-46A1-9A29-780C57ABE578}" sibTransId="{0FF542F8-2875-498D-B4F6-CA3BB8C38AB2}"/>
    <dgm:cxn modelId="{9AACA4DB-F483-49A9-8693-27FB9C55866D}" srcId="{6F8E6884-91DA-475C-B3B6-3224A85530AC}" destId="{B3CE204E-8A3F-4ACF-A1EB-FF575B4B79F0}" srcOrd="0" destOrd="0" parTransId="{D1F76164-20B8-4D9C-958B-80944BAEC03B}" sibTransId="{88114591-9941-479D-BB3A-A35F36E8F068}"/>
    <dgm:cxn modelId="{042F193B-9684-4B1E-984D-1AEAE7FD72BD}" type="presOf" srcId="{D82BF51B-52D2-454D-BC44-5D4A70D98F87}" destId="{93992C3E-8915-45BA-A7EC-3992C55DE23D}" srcOrd="0" destOrd="0" presId="urn:microsoft.com/office/officeart/2005/8/layout/chevron2"/>
    <dgm:cxn modelId="{2AC94B69-84F7-4D4D-A2FF-A291C527FA6C}" srcId="{CF5DBBB1-FAE9-47F4-A941-B72B1582B86D}" destId="{D82BF51B-52D2-454D-BC44-5D4A70D98F87}" srcOrd="0" destOrd="0" parTransId="{ED5524F7-EED8-48D4-A42E-F743C3C03127}" sibTransId="{9FD8CBDF-D8CB-41C8-94A0-8C023C3B246B}"/>
    <dgm:cxn modelId="{095F4FE7-1B0A-4815-931B-D2EFECF858B3}" type="presOf" srcId="{66EC30ED-3F28-42D0-80E3-C9D69DF730BB}" destId="{98A98664-B5A9-4D2F-8EC8-0F7734F39BA7}" srcOrd="0" destOrd="0" presId="urn:microsoft.com/office/officeart/2005/8/layout/chevron2"/>
    <dgm:cxn modelId="{68E14C51-2C75-48A3-9F02-1CF0E1B1AEEC}" type="presOf" srcId="{64750356-50A5-46AC-8F6C-C1D01B573E57}" destId="{6E80B2BE-FD05-48C6-BB0B-7DFF7CF169C1}" srcOrd="0" destOrd="0" presId="urn:microsoft.com/office/officeart/2005/8/layout/chevron2"/>
    <dgm:cxn modelId="{F0B8B986-09AF-40F3-AC3B-20C4E84EEEC4}" srcId="{80C9A374-5460-470D-9056-89448ED4DB93}" destId="{66EC30ED-3F28-42D0-80E3-C9D69DF730BB}" srcOrd="2" destOrd="0" parTransId="{FAA09F39-9D89-49FA-BAD5-5CC52906AFC9}" sibTransId="{5A043BF2-B10B-4CD5-9986-3D2FD0A9A09A}"/>
    <dgm:cxn modelId="{6B18A86B-7856-4992-9888-4443BE5A6F04}" type="presParOf" srcId="{40670CAA-2561-4B78-917F-BB948DDD8528}" destId="{D2760955-ED56-4058-A3D4-5F61115662FE}" srcOrd="0" destOrd="0" presId="urn:microsoft.com/office/officeart/2005/8/layout/chevron2"/>
    <dgm:cxn modelId="{97786DAB-5662-4C29-B84D-33FBAB2DDE0D}" type="presParOf" srcId="{D2760955-ED56-4058-A3D4-5F61115662FE}" destId="{A71221EB-4CC9-4885-88DC-D16D64DEAFAF}" srcOrd="0" destOrd="0" presId="urn:microsoft.com/office/officeart/2005/8/layout/chevron2"/>
    <dgm:cxn modelId="{4925D15F-B317-4D12-A8BA-9011A3BF0BCA}" type="presParOf" srcId="{D2760955-ED56-4058-A3D4-5F61115662FE}" destId="{9BC939A8-0813-45EB-A5EF-74D1A76B6743}" srcOrd="1" destOrd="0" presId="urn:microsoft.com/office/officeart/2005/8/layout/chevron2"/>
    <dgm:cxn modelId="{38B01B69-5695-4D72-B4AF-89743AF6D763}" type="presParOf" srcId="{40670CAA-2561-4B78-917F-BB948DDD8528}" destId="{7BE73096-4F7F-4812-B095-C4CCB7393DF0}" srcOrd="1" destOrd="0" presId="urn:microsoft.com/office/officeart/2005/8/layout/chevron2"/>
    <dgm:cxn modelId="{CC60616B-2B30-4789-B9AE-CFDD96D5132F}" type="presParOf" srcId="{40670CAA-2561-4B78-917F-BB948DDD8528}" destId="{FB7A3554-01B7-417D-9E84-5E95ACAD4E37}" srcOrd="2" destOrd="0" presId="urn:microsoft.com/office/officeart/2005/8/layout/chevron2"/>
    <dgm:cxn modelId="{DF69DADB-E74E-467F-9A54-D1590160E123}" type="presParOf" srcId="{FB7A3554-01B7-417D-9E84-5E95ACAD4E37}" destId="{3B3F7841-BE62-4BBD-ABAF-67F8206CD21D}" srcOrd="0" destOrd="0" presId="urn:microsoft.com/office/officeart/2005/8/layout/chevron2"/>
    <dgm:cxn modelId="{43A157CF-6D60-4979-BF69-00634D291623}" type="presParOf" srcId="{FB7A3554-01B7-417D-9E84-5E95ACAD4E37}" destId="{5247DB89-84A8-4426-BAA6-D38A29CE5A63}" srcOrd="1" destOrd="0" presId="urn:microsoft.com/office/officeart/2005/8/layout/chevron2"/>
    <dgm:cxn modelId="{48EF821E-BAA1-45DF-855F-20B52989DEAD}" type="presParOf" srcId="{40670CAA-2561-4B78-917F-BB948DDD8528}" destId="{E6AE13BB-5025-411B-9611-198EB0D45320}" srcOrd="3" destOrd="0" presId="urn:microsoft.com/office/officeart/2005/8/layout/chevron2"/>
    <dgm:cxn modelId="{CFB9DB75-5EE6-460C-822F-06C3F28E7744}" type="presParOf" srcId="{40670CAA-2561-4B78-917F-BB948DDD8528}" destId="{84EA59B4-63A5-4D3F-9667-773B28B14817}" srcOrd="4" destOrd="0" presId="urn:microsoft.com/office/officeart/2005/8/layout/chevron2"/>
    <dgm:cxn modelId="{03CEF9D7-0E81-4616-800A-B9BADCEFD7CB}" type="presParOf" srcId="{84EA59B4-63A5-4D3F-9667-773B28B14817}" destId="{98A98664-B5A9-4D2F-8EC8-0F7734F39BA7}" srcOrd="0" destOrd="0" presId="urn:microsoft.com/office/officeart/2005/8/layout/chevron2"/>
    <dgm:cxn modelId="{2CCE5F07-DEEE-467E-A15F-EF093CC5696A}" type="presParOf" srcId="{84EA59B4-63A5-4D3F-9667-773B28B14817}" destId="{7F232EAA-F28F-498E-9EA8-8A87F75D094F}" srcOrd="1" destOrd="0" presId="urn:microsoft.com/office/officeart/2005/8/layout/chevron2"/>
    <dgm:cxn modelId="{BB7AECE2-6F00-4F22-BBD6-6E478B2B3678}" type="presParOf" srcId="{40670CAA-2561-4B78-917F-BB948DDD8528}" destId="{A7296AFC-656B-4558-B363-3AE611F1702E}" srcOrd="5" destOrd="0" presId="urn:microsoft.com/office/officeart/2005/8/layout/chevron2"/>
    <dgm:cxn modelId="{8C4A2ADE-D0F1-4D63-B65D-B13B58FE7A65}" type="presParOf" srcId="{40670CAA-2561-4B78-917F-BB948DDD8528}" destId="{1B9FB522-7791-4586-8B82-428293F8926F}" srcOrd="6" destOrd="0" presId="urn:microsoft.com/office/officeart/2005/8/layout/chevron2"/>
    <dgm:cxn modelId="{50684C68-6D22-4C75-AABB-EA5576872D4C}" type="presParOf" srcId="{1B9FB522-7791-4586-8B82-428293F8926F}" destId="{6E80B2BE-FD05-48C6-BB0B-7DFF7CF169C1}" srcOrd="0" destOrd="0" presId="urn:microsoft.com/office/officeart/2005/8/layout/chevron2"/>
    <dgm:cxn modelId="{98BACA5C-958A-4B59-8A4D-031DE56D71CD}" type="presParOf" srcId="{1B9FB522-7791-4586-8B82-428293F8926F}" destId="{1F6D09D0-F4BA-4F66-AD44-06B6D0CCE4A4}" srcOrd="1" destOrd="0" presId="urn:microsoft.com/office/officeart/2005/8/layout/chevron2"/>
    <dgm:cxn modelId="{C80D8E48-7948-478A-95C0-F029CA8F76EC}" type="presParOf" srcId="{40670CAA-2561-4B78-917F-BB948DDD8528}" destId="{A0780066-4279-4EE4-B76A-0977CA56B38C}" srcOrd="7" destOrd="0" presId="urn:microsoft.com/office/officeart/2005/8/layout/chevron2"/>
    <dgm:cxn modelId="{5F27B01B-6630-41EF-A12E-7193F4C23806}" type="presParOf" srcId="{40670CAA-2561-4B78-917F-BB948DDD8528}" destId="{434EF408-7EB3-47CA-A3F1-E4DC1C501E6B}" srcOrd="8" destOrd="0" presId="urn:microsoft.com/office/officeart/2005/8/layout/chevron2"/>
    <dgm:cxn modelId="{E4A5B675-B903-4168-868F-7C06E3B6A187}" type="presParOf" srcId="{434EF408-7EB3-47CA-A3F1-E4DC1C501E6B}" destId="{78DE6E0A-FBBD-4DA2-BF09-6A1F88339DBA}" srcOrd="0" destOrd="0" presId="urn:microsoft.com/office/officeart/2005/8/layout/chevron2"/>
    <dgm:cxn modelId="{75513D86-4190-42F2-8D1A-FCBF8AF0D4BC}" type="presParOf" srcId="{434EF408-7EB3-47CA-A3F1-E4DC1C501E6B}" destId="{93992C3E-8915-45BA-A7EC-3992C55DE23D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F19E3E8E-D023-4B21-A318-CF0F6A1C0E38}" type="doc">
      <dgm:prSet loTypeId="urn:microsoft.com/office/officeart/2005/8/layout/chevron2" loCatId="process" qsTypeId="urn:microsoft.com/office/officeart/2005/8/quickstyle/simple5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99DB7AA6-B451-45EC-9A60-EFF971CB19DB}">
      <dgm:prSet custT="1"/>
      <dgm:spPr/>
      <dgm:t>
        <a:bodyPr anchor="b"/>
        <a:lstStyle/>
        <a:p>
          <a:pPr rtl="0"/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1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6228B02-7385-41AF-8C9B-7752141FE6AE}" type="parTrans" cxnId="{38291B2B-FB00-4A7D-B81D-DD82A40645BD}">
      <dgm:prSet/>
      <dgm:spPr/>
      <dgm:t>
        <a:bodyPr/>
        <a:lstStyle/>
        <a:p>
          <a:endParaRPr lang="ru-RU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245C867-CCDF-449C-9485-DF8F5CE06031}" type="sibTrans" cxnId="{38291B2B-FB00-4A7D-B81D-DD82A40645BD}">
      <dgm:prSet/>
      <dgm:spPr/>
      <dgm:t>
        <a:bodyPr/>
        <a:lstStyle/>
        <a:p>
          <a:endParaRPr lang="ru-RU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974A8E8-204E-4677-AACC-F585B7A2FB28}">
      <dgm:prSet custT="1"/>
      <dgm:spPr/>
      <dgm:t>
        <a:bodyPr anchor="b"/>
        <a:lstStyle/>
        <a:p>
          <a:pPr rtl="0"/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2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3AE9F76-E10F-4E3B-A41C-7894BFC9846E}" type="parTrans" cxnId="{0639C3AB-6160-4F75-9933-80CA89AD497B}">
      <dgm:prSet/>
      <dgm:spPr/>
      <dgm:t>
        <a:bodyPr/>
        <a:lstStyle/>
        <a:p>
          <a:endParaRPr lang="ru-RU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F72CAE3-AE28-49B5-8576-D28FC8461586}" type="sibTrans" cxnId="{0639C3AB-6160-4F75-9933-80CA89AD497B}">
      <dgm:prSet/>
      <dgm:spPr/>
      <dgm:t>
        <a:bodyPr/>
        <a:lstStyle/>
        <a:p>
          <a:endParaRPr lang="ru-RU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A8A53F3-BC70-4B30-BCB9-4152646EFD61}">
      <dgm:prSet custT="1"/>
      <dgm:spPr/>
      <dgm:t>
        <a:bodyPr anchor="b"/>
        <a:lstStyle/>
        <a:p>
          <a:pPr rtl="0"/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3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AD2FF46-EF21-4A1C-BD9F-79EF0615B62D}" type="parTrans" cxnId="{AA806A59-230B-42E8-9772-5D0A8599E896}">
      <dgm:prSet/>
      <dgm:spPr/>
      <dgm:t>
        <a:bodyPr/>
        <a:lstStyle/>
        <a:p>
          <a:endParaRPr lang="ru-RU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E66E490-1B2F-46BF-88F4-527BDF3DA952}" type="sibTrans" cxnId="{AA806A59-230B-42E8-9772-5D0A8599E896}">
      <dgm:prSet/>
      <dgm:spPr/>
      <dgm:t>
        <a:bodyPr/>
        <a:lstStyle/>
        <a:p>
          <a:endParaRPr lang="ru-RU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1DE3021-CEAD-428A-800F-AD9688D4B5AF}">
      <dgm:prSet custT="1"/>
      <dgm:spPr/>
      <dgm:t>
        <a:bodyPr anchor="b"/>
        <a:lstStyle/>
        <a:p>
          <a:pPr rtl="0"/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4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EDA50CF-EA28-40E9-A1E5-CD19B5D2C862}" type="parTrans" cxnId="{3CD4F938-DAD7-4A96-8DD3-6B41B844E963}">
      <dgm:prSet/>
      <dgm:spPr/>
      <dgm:t>
        <a:bodyPr/>
        <a:lstStyle/>
        <a:p>
          <a:endParaRPr lang="ru-RU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39C54A8-6427-42D5-A098-3D5B9D6FBDDF}" type="sibTrans" cxnId="{3CD4F938-DAD7-4A96-8DD3-6B41B844E963}">
      <dgm:prSet/>
      <dgm:spPr/>
      <dgm:t>
        <a:bodyPr/>
        <a:lstStyle/>
        <a:p>
          <a:endParaRPr lang="ru-RU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E8A662B-3636-476A-BA64-AACA3801550B}">
      <dgm:prSet custT="1"/>
      <dgm:spPr/>
      <dgm:t>
        <a:bodyPr/>
        <a:lstStyle/>
        <a:p>
          <a:pPr algn="just" rtl="0"/>
          <a:r>
            <a:rPr lang="ru-RU" sz="1600" dirty="0" smtClean="0">
              <a:latin typeface="Arial" panose="020B0604020202020204" pitchFamily="34" charset="0"/>
              <a:cs typeface="Arial" panose="020B0604020202020204" pitchFamily="34" charset="0"/>
            </a:rPr>
            <a:t>Уровень ацетона (образуется путем </a:t>
          </a:r>
          <a:r>
            <a:rPr lang="ru-RU" sz="1600" dirty="0" err="1" smtClean="0">
              <a:latin typeface="Arial" panose="020B0604020202020204" pitchFamily="34" charset="0"/>
              <a:cs typeface="Arial" panose="020B0604020202020204" pitchFamily="34" charset="0"/>
            </a:rPr>
            <a:t>неферментативного</a:t>
          </a:r>
          <a:r>
            <a:rPr lang="ru-RU" sz="16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600" dirty="0" err="1" smtClean="0">
              <a:latin typeface="Arial" panose="020B0604020202020204" pitchFamily="34" charset="0"/>
              <a:cs typeface="Arial" panose="020B0604020202020204" pitchFamily="34" charset="0"/>
            </a:rPr>
            <a:t>декарбоксилирования</a:t>
          </a:r>
          <a:r>
            <a:rPr lang="ru-RU" sz="1600" dirty="0" smtClean="0">
              <a:latin typeface="Arial" panose="020B0604020202020204" pitchFamily="34" charset="0"/>
              <a:cs typeface="Arial" panose="020B0604020202020204" pitchFamily="34" charset="0"/>
            </a:rPr>
            <a:t> ацетоуксусной кислоты) в сыворотке повышен и обычно в 3—4 раза превышает уровень ацетоуксусной кислоты. В отличие от других кетоновых тел, ацетон не играет роли в развитии ацидоза. </a:t>
          </a:r>
          <a:endParaRPr lang="ru-RU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73F68D5-DACE-4112-B395-8FE6BB6DBD54}" type="parTrans" cxnId="{B44470CA-B083-48A7-BDED-DBB495C86BC1}">
      <dgm:prSet/>
      <dgm:spPr/>
      <dgm:t>
        <a:bodyPr/>
        <a:lstStyle/>
        <a:p>
          <a:endParaRPr lang="ru-RU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A62A459-4EFE-4B32-90DE-8DA8691F97A3}" type="sibTrans" cxnId="{B44470CA-B083-48A7-BDED-DBB495C86BC1}">
      <dgm:prSet/>
      <dgm:spPr/>
      <dgm:t>
        <a:bodyPr/>
        <a:lstStyle/>
        <a:p>
          <a:endParaRPr lang="ru-RU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CE93679-4F88-4616-A8FB-A63FE5A4725B}">
      <dgm:prSet custT="1"/>
      <dgm:spPr/>
      <dgm:t>
        <a:bodyPr/>
        <a:lstStyle/>
        <a:p>
          <a:pPr algn="just" rtl="0"/>
          <a:r>
            <a:rPr lang="ru-RU" sz="1600" dirty="0" smtClean="0">
              <a:latin typeface="Arial" panose="020B0604020202020204" pitchFamily="34" charset="0"/>
              <a:cs typeface="Arial" panose="020B0604020202020204" pitchFamily="34" charset="0"/>
            </a:rPr>
            <a:t>Соотношение бета-оксимасляной кислоты и ацетоуксусной кислоты при легком диабетическом </a:t>
          </a:r>
          <a:r>
            <a:rPr lang="ru-RU" sz="1600" dirty="0" err="1" smtClean="0">
              <a:latin typeface="Arial" panose="020B0604020202020204" pitchFamily="34" charset="0"/>
              <a:cs typeface="Arial" panose="020B0604020202020204" pitchFamily="34" charset="0"/>
            </a:rPr>
            <a:t>кетоацидозе</a:t>
          </a:r>
          <a:r>
            <a:rPr lang="ru-RU" sz="1600" dirty="0" smtClean="0">
              <a:latin typeface="Arial" panose="020B0604020202020204" pitchFamily="34" charset="0"/>
              <a:cs typeface="Arial" panose="020B0604020202020204" pitchFamily="34" charset="0"/>
            </a:rPr>
            <a:t> составляет 3:1, а при тяжелом диабетическом </a:t>
          </a:r>
          <a:r>
            <a:rPr lang="ru-RU" sz="1600" dirty="0" err="1" smtClean="0">
              <a:latin typeface="Arial" panose="020B0604020202020204" pitchFamily="34" charset="0"/>
              <a:cs typeface="Arial" panose="020B0604020202020204" pitchFamily="34" charset="0"/>
            </a:rPr>
            <a:t>кетоацидозе</a:t>
          </a:r>
          <a:r>
            <a:rPr lang="ru-RU" sz="1600" dirty="0" smtClean="0">
              <a:latin typeface="Arial" panose="020B0604020202020204" pitchFamily="34" charset="0"/>
              <a:cs typeface="Arial" panose="020B0604020202020204" pitchFamily="34" charset="0"/>
            </a:rPr>
            <a:t> достигает 15:1. </a:t>
          </a:r>
          <a:endParaRPr lang="ru-RU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AC6718E-4A6E-4DC2-B46C-8CDB2002EC1A}" type="parTrans" cxnId="{BF0DFECA-727A-48DB-9B60-79992D3457CC}">
      <dgm:prSet/>
      <dgm:spPr/>
      <dgm:t>
        <a:bodyPr/>
        <a:lstStyle/>
        <a:p>
          <a:endParaRPr lang="ru-RU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8E70B85-ED74-485A-80DC-76302AA0CA77}" type="sibTrans" cxnId="{BF0DFECA-727A-48DB-9B60-79992D3457CC}">
      <dgm:prSet/>
      <dgm:spPr/>
      <dgm:t>
        <a:bodyPr/>
        <a:lstStyle/>
        <a:p>
          <a:endParaRPr lang="ru-RU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801CF95-0127-47A0-BDB3-AC32511FAC52}">
      <dgm:prSet custT="1"/>
      <dgm:spPr/>
      <dgm:t>
        <a:bodyPr/>
        <a:lstStyle/>
        <a:p>
          <a:pPr algn="just" rtl="0"/>
          <a:r>
            <a:rPr lang="ru-RU" sz="1400" dirty="0" smtClean="0">
              <a:latin typeface="Arial" panose="020B0604020202020204" pitchFamily="34" charset="0"/>
              <a:cs typeface="Arial" panose="020B0604020202020204" pitchFamily="34" charset="0"/>
            </a:rPr>
            <a:t>При измерении уровня кетоновых тел в сыворотке и моче с помощью тест-полосок надо помнить, что </a:t>
          </a:r>
          <a:r>
            <a:rPr lang="ru-RU" sz="1400" dirty="0" err="1" smtClean="0">
              <a:latin typeface="Arial" panose="020B0604020202020204" pitchFamily="34" charset="0"/>
              <a:cs typeface="Arial" panose="020B0604020202020204" pitchFamily="34" charset="0"/>
            </a:rPr>
            <a:t>нитропруссид</a:t>
          </a:r>
          <a:r>
            <a:rPr lang="ru-RU" sz="1400" dirty="0" smtClean="0">
              <a:latin typeface="Arial" panose="020B0604020202020204" pitchFamily="34" charset="0"/>
              <a:cs typeface="Arial" panose="020B0604020202020204" pitchFamily="34" charset="0"/>
            </a:rPr>
            <a:t> натрия реагирует с ацетоуксусной кислотой, не реагирует с бета-оксимасляной кислотой и слабо реагирует с ацетоном. Поэтому невысокие значения концентрации кетоновых тел, полученные с помощью этих </a:t>
          </a:r>
          <a:r>
            <a:rPr lang="ru-RU" sz="1400" dirty="0" err="1" smtClean="0">
              <a:latin typeface="Arial" panose="020B0604020202020204" pitchFamily="34" charset="0"/>
              <a:cs typeface="Arial" panose="020B0604020202020204" pitchFamily="34" charset="0"/>
            </a:rPr>
            <a:t>тестполосок</a:t>
          </a:r>
          <a:r>
            <a:rPr lang="ru-RU" sz="1400" dirty="0" smtClean="0">
              <a:latin typeface="Arial" panose="020B0604020202020204" pitchFamily="34" charset="0"/>
              <a:cs typeface="Arial" panose="020B0604020202020204" pitchFamily="34" charset="0"/>
            </a:rPr>
            <a:t>, не означают отсутствия диабетического </a:t>
          </a:r>
          <a:r>
            <a:rPr lang="ru-RU" sz="1400" dirty="0" err="1" smtClean="0">
              <a:latin typeface="Arial" panose="020B0604020202020204" pitchFamily="34" charset="0"/>
              <a:cs typeface="Arial" panose="020B0604020202020204" pitchFamily="34" charset="0"/>
            </a:rPr>
            <a:t>кетоацидоза</a:t>
          </a:r>
          <a:r>
            <a:rPr lang="ru-RU" sz="1400" dirty="0" smtClean="0">
              <a:latin typeface="Arial" panose="020B0604020202020204" pitchFamily="34" charset="0"/>
              <a:cs typeface="Arial" panose="020B0604020202020204" pitchFamily="34" charset="0"/>
            </a:rPr>
            <a:t>. </a:t>
          </a:r>
          <a:endParaRPr lang="ru-RU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05FBB58-26F1-4CC3-95F9-E0C0FFA148D0}" type="parTrans" cxnId="{02CE10E8-3358-48D0-AE17-9C1C1B395906}">
      <dgm:prSet/>
      <dgm:spPr/>
      <dgm:t>
        <a:bodyPr/>
        <a:lstStyle/>
        <a:p>
          <a:endParaRPr lang="ru-RU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8AE55F5-BA3F-4B23-B55D-86EFE3E3AE53}" type="sibTrans" cxnId="{02CE10E8-3358-48D0-AE17-9C1C1B395906}">
      <dgm:prSet/>
      <dgm:spPr/>
      <dgm:t>
        <a:bodyPr/>
        <a:lstStyle/>
        <a:p>
          <a:endParaRPr lang="ru-RU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073C5C9-EE7F-4375-9610-FB39EF4F53A6}">
      <dgm:prSet custT="1"/>
      <dgm:spPr/>
      <dgm:t>
        <a:bodyPr/>
        <a:lstStyle/>
        <a:p>
          <a:pPr algn="just" rtl="0"/>
          <a:r>
            <a:rPr lang="ru-RU" sz="1600" dirty="0" smtClean="0">
              <a:latin typeface="Arial" panose="020B0604020202020204" pitchFamily="34" charset="0"/>
              <a:cs typeface="Arial" panose="020B0604020202020204" pitchFamily="34" charset="0"/>
            </a:rPr>
            <a:t>По мере устранения диабетического </a:t>
          </a:r>
          <a:r>
            <a:rPr lang="ru-RU" sz="1600" dirty="0" err="1" smtClean="0">
              <a:latin typeface="Arial" panose="020B0604020202020204" pitchFamily="34" charset="0"/>
              <a:cs typeface="Arial" panose="020B0604020202020204" pitchFamily="34" charset="0"/>
            </a:rPr>
            <a:t>кетоацидоза</a:t>
          </a:r>
          <a:r>
            <a:rPr lang="ru-RU" sz="1600" dirty="0" smtClean="0">
              <a:latin typeface="Arial" panose="020B0604020202020204" pitchFamily="34" charset="0"/>
              <a:cs typeface="Arial" panose="020B0604020202020204" pitchFamily="34" charset="0"/>
            </a:rPr>
            <a:t> бета-оксимасляная кислота превращается в ацетоуксусную кислоту. Поэтому концентрация кетоновых тел, измеренная с помощью тест-полосок, увеличивается. Однако это не означает, что диабетический </a:t>
          </a:r>
          <a:r>
            <a:rPr lang="ru-RU" sz="1600" dirty="0" err="1" smtClean="0">
              <a:latin typeface="Arial" panose="020B0604020202020204" pitchFamily="34" charset="0"/>
              <a:cs typeface="Arial" panose="020B0604020202020204" pitchFamily="34" charset="0"/>
            </a:rPr>
            <a:t>кетоацидоз</a:t>
          </a:r>
          <a:r>
            <a:rPr lang="ru-RU" sz="1600" dirty="0" smtClean="0">
              <a:latin typeface="Arial" panose="020B0604020202020204" pitchFamily="34" charset="0"/>
              <a:cs typeface="Arial" panose="020B0604020202020204" pitchFamily="34" charset="0"/>
            </a:rPr>
            <a:t> усиливается. </a:t>
          </a:r>
          <a:endParaRPr lang="ru-RU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C9EA2F4-ACD7-477E-9945-2105668CBF17}" type="parTrans" cxnId="{18906170-F99B-4CD7-8BEC-89D40F522DCB}">
      <dgm:prSet/>
      <dgm:spPr/>
      <dgm:t>
        <a:bodyPr/>
        <a:lstStyle/>
        <a:p>
          <a:endParaRPr lang="ru-RU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26E8EF2-7579-426A-9842-B499D6963554}" type="sibTrans" cxnId="{18906170-F99B-4CD7-8BEC-89D40F522DCB}">
      <dgm:prSet/>
      <dgm:spPr/>
      <dgm:t>
        <a:bodyPr/>
        <a:lstStyle/>
        <a:p>
          <a:endParaRPr lang="ru-RU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D2414A5-F0FA-442F-A4FA-4924D9930E31}" type="pres">
      <dgm:prSet presAssocID="{F19E3E8E-D023-4B21-A318-CF0F6A1C0E38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B4D8467-9BF4-4AA6-BA41-15A26058558F}" type="pres">
      <dgm:prSet presAssocID="{99DB7AA6-B451-45EC-9A60-EFF971CB19DB}" presName="composite" presStyleCnt="0"/>
      <dgm:spPr/>
      <dgm:t>
        <a:bodyPr/>
        <a:lstStyle/>
        <a:p>
          <a:endParaRPr lang="ru-RU"/>
        </a:p>
      </dgm:t>
    </dgm:pt>
    <dgm:pt modelId="{B54E1016-C28D-4F33-841A-7ED50F2D4D84}" type="pres">
      <dgm:prSet presAssocID="{99DB7AA6-B451-45EC-9A60-EFF971CB19DB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5881A89-135D-421F-8B73-7C36837CDA66}" type="pres">
      <dgm:prSet presAssocID="{99DB7AA6-B451-45EC-9A60-EFF971CB19DB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5978833-1F77-4AD1-8435-0EA35FEA439E}" type="pres">
      <dgm:prSet presAssocID="{7245C867-CCDF-449C-9485-DF8F5CE06031}" presName="sp" presStyleCnt="0"/>
      <dgm:spPr/>
      <dgm:t>
        <a:bodyPr/>
        <a:lstStyle/>
        <a:p>
          <a:endParaRPr lang="ru-RU"/>
        </a:p>
      </dgm:t>
    </dgm:pt>
    <dgm:pt modelId="{2978E49D-92E8-4D06-8AD7-7FD98A22DD9D}" type="pres">
      <dgm:prSet presAssocID="{0974A8E8-204E-4677-AACC-F585B7A2FB28}" presName="composite" presStyleCnt="0"/>
      <dgm:spPr/>
      <dgm:t>
        <a:bodyPr/>
        <a:lstStyle/>
        <a:p>
          <a:endParaRPr lang="ru-RU"/>
        </a:p>
      </dgm:t>
    </dgm:pt>
    <dgm:pt modelId="{A2DA4F2B-5C61-4210-8071-31F6BD8A60F5}" type="pres">
      <dgm:prSet presAssocID="{0974A8E8-204E-4677-AACC-F585B7A2FB28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B3459A7-EAB9-4545-B51E-A8912F794669}" type="pres">
      <dgm:prSet presAssocID="{0974A8E8-204E-4677-AACC-F585B7A2FB28}" presName="descendantText" presStyleLbl="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9625A0-C1C1-4E0D-A7C9-BFD10493D7C0}" type="pres">
      <dgm:prSet presAssocID="{BF72CAE3-AE28-49B5-8576-D28FC8461586}" presName="sp" presStyleCnt="0"/>
      <dgm:spPr/>
      <dgm:t>
        <a:bodyPr/>
        <a:lstStyle/>
        <a:p>
          <a:endParaRPr lang="ru-RU"/>
        </a:p>
      </dgm:t>
    </dgm:pt>
    <dgm:pt modelId="{9BAE301F-412F-4727-AEE7-E47B5A668482}" type="pres">
      <dgm:prSet presAssocID="{CA8A53F3-BC70-4B30-BCB9-4152646EFD61}" presName="composite" presStyleCnt="0"/>
      <dgm:spPr/>
      <dgm:t>
        <a:bodyPr/>
        <a:lstStyle/>
        <a:p>
          <a:endParaRPr lang="ru-RU"/>
        </a:p>
      </dgm:t>
    </dgm:pt>
    <dgm:pt modelId="{54F52985-929B-49FC-A71C-F835FF89FE2D}" type="pres">
      <dgm:prSet presAssocID="{CA8A53F3-BC70-4B30-BCB9-4152646EFD61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13D2E22-21D6-4FC2-A1E5-4445BE5AD24A}" type="pres">
      <dgm:prSet presAssocID="{CA8A53F3-BC70-4B30-BCB9-4152646EFD61}" presName="descendantText" presStyleLbl="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1EA3964-9EB5-4BF4-8A1E-41C546CDCFD7}" type="pres">
      <dgm:prSet presAssocID="{5E66E490-1B2F-46BF-88F4-527BDF3DA952}" presName="sp" presStyleCnt="0"/>
      <dgm:spPr/>
      <dgm:t>
        <a:bodyPr/>
        <a:lstStyle/>
        <a:p>
          <a:endParaRPr lang="ru-RU"/>
        </a:p>
      </dgm:t>
    </dgm:pt>
    <dgm:pt modelId="{E099EDB9-7736-4825-A9C3-6974466C1ADC}" type="pres">
      <dgm:prSet presAssocID="{E1DE3021-CEAD-428A-800F-AD9688D4B5AF}" presName="composite" presStyleCnt="0"/>
      <dgm:spPr/>
      <dgm:t>
        <a:bodyPr/>
        <a:lstStyle/>
        <a:p>
          <a:endParaRPr lang="ru-RU"/>
        </a:p>
      </dgm:t>
    </dgm:pt>
    <dgm:pt modelId="{99390114-31A2-454D-B81D-89E493717745}" type="pres">
      <dgm:prSet presAssocID="{E1DE3021-CEAD-428A-800F-AD9688D4B5AF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CDD6B9-2B36-470E-8E0E-378250BD43B0}" type="pres">
      <dgm:prSet presAssocID="{E1DE3021-CEAD-428A-800F-AD9688D4B5AF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8906170-F99B-4CD7-8BEC-89D40F522DCB}" srcId="{E1DE3021-CEAD-428A-800F-AD9688D4B5AF}" destId="{0073C5C9-EE7F-4375-9610-FB39EF4F53A6}" srcOrd="0" destOrd="0" parTransId="{1C9EA2F4-ACD7-477E-9945-2105668CBF17}" sibTransId="{026E8EF2-7579-426A-9842-B499D6963554}"/>
    <dgm:cxn modelId="{0639C3AB-6160-4F75-9933-80CA89AD497B}" srcId="{F19E3E8E-D023-4B21-A318-CF0F6A1C0E38}" destId="{0974A8E8-204E-4677-AACC-F585B7A2FB28}" srcOrd="1" destOrd="0" parTransId="{B3AE9F76-E10F-4E3B-A41C-7894BFC9846E}" sibTransId="{BF72CAE3-AE28-49B5-8576-D28FC8461586}"/>
    <dgm:cxn modelId="{38291B2B-FB00-4A7D-B81D-DD82A40645BD}" srcId="{F19E3E8E-D023-4B21-A318-CF0F6A1C0E38}" destId="{99DB7AA6-B451-45EC-9A60-EFF971CB19DB}" srcOrd="0" destOrd="0" parTransId="{96228B02-7385-41AF-8C9B-7752141FE6AE}" sibTransId="{7245C867-CCDF-449C-9485-DF8F5CE06031}"/>
    <dgm:cxn modelId="{7333E79C-641D-48B1-B4A7-57E8D3683537}" type="presOf" srcId="{3801CF95-0127-47A0-BDB3-AC32511FAC52}" destId="{713D2E22-21D6-4FC2-A1E5-4445BE5AD24A}" srcOrd="0" destOrd="0" presId="urn:microsoft.com/office/officeart/2005/8/layout/chevron2"/>
    <dgm:cxn modelId="{3CD4F938-DAD7-4A96-8DD3-6B41B844E963}" srcId="{F19E3E8E-D023-4B21-A318-CF0F6A1C0E38}" destId="{E1DE3021-CEAD-428A-800F-AD9688D4B5AF}" srcOrd="3" destOrd="0" parTransId="{FEDA50CF-EA28-40E9-A1E5-CD19B5D2C862}" sibTransId="{639C54A8-6427-42D5-A098-3D5B9D6FBDDF}"/>
    <dgm:cxn modelId="{F0865E7B-E146-4B79-9147-F37C78160378}" type="presOf" srcId="{F19E3E8E-D023-4B21-A318-CF0F6A1C0E38}" destId="{FD2414A5-F0FA-442F-A4FA-4924D9930E31}" srcOrd="0" destOrd="0" presId="urn:microsoft.com/office/officeart/2005/8/layout/chevron2"/>
    <dgm:cxn modelId="{9C5E8929-B17B-4915-872C-5D384B0ADE3F}" type="presOf" srcId="{E1DE3021-CEAD-428A-800F-AD9688D4B5AF}" destId="{99390114-31A2-454D-B81D-89E493717745}" srcOrd="0" destOrd="0" presId="urn:microsoft.com/office/officeart/2005/8/layout/chevron2"/>
    <dgm:cxn modelId="{B44470CA-B083-48A7-BDED-DBB495C86BC1}" srcId="{99DB7AA6-B451-45EC-9A60-EFF971CB19DB}" destId="{0E8A662B-3636-476A-BA64-AACA3801550B}" srcOrd="0" destOrd="0" parTransId="{073F68D5-DACE-4112-B395-8FE6BB6DBD54}" sibTransId="{2A62A459-4EFE-4B32-90DE-8DA8691F97A3}"/>
    <dgm:cxn modelId="{AA806A59-230B-42E8-9772-5D0A8599E896}" srcId="{F19E3E8E-D023-4B21-A318-CF0F6A1C0E38}" destId="{CA8A53F3-BC70-4B30-BCB9-4152646EFD61}" srcOrd="2" destOrd="0" parTransId="{1AD2FF46-EF21-4A1C-BD9F-79EF0615B62D}" sibTransId="{5E66E490-1B2F-46BF-88F4-527BDF3DA952}"/>
    <dgm:cxn modelId="{02CE10E8-3358-48D0-AE17-9C1C1B395906}" srcId="{CA8A53F3-BC70-4B30-BCB9-4152646EFD61}" destId="{3801CF95-0127-47A0-BDB3-AC32511FAC52}" srcOrd="0" destOrd="0" parTransId="{F05FBB58-26F1-4CC3-95F9-E0C0FFA148D0}" sibTransId="{68AE55F5-BA3F-4B23-B55D-86EFE3E3AE53}"/>
    <dgm:cxn modelId="{1EAA611F-A09C-4E74-8ED3-F047F2A5AE11}" type="presOf" srcId="{0974A8E8-204E-4677-AACC-F585B7A2FB28}" destId="{A2DA4F2B-5C61-4210-8071-31F6BD8A60F5}" srcOrd="0" destOrd="0" presId="urn:microsoft.com/office/officeart/2005/8/layout/chevron2"/>
    <dgm:cxn modelId="{834B43D6-1771-4F7B-989D-79625CE8C795}" type="presOf" srcId="{CA8A53F3-BC70-4B30-BCB9-4152646EFD61}" destId="{54F52985-929B-49FC-A71C-F835FF89FE2D}" srcOrd="0" destOrd="0" presId="urn:microsoft.com/office/officeart/2005/8/layout/chevron2"/>
    <dgm:cxn modelId="{BF0DFECA-727A-48DB-9B60-79992D3457CC}" srcId="{0974A8E8-204E-4677-AACC-F585B7A2FB28}" destId="{6CE93679-4F88-4616-A8FB-A63FE5A4725B}" srcOrd="0" destOrd="0" parTransId="{FAC6718E-4A6E-4DC2-B46C-8CDB2002EC1A}" sibTransId="{B8E70B85-ED74-485A-80DC-76302AA0CA77}"/>
    <dgm:cxn modelId="{DDB407E6-1C79-4178-9657-EFF796E064CB}" type="presOf" srcId="{6CE93679-4F88-4616-A8FB-A63FE5A4725B}" destId="{BB3459A7-EAB9-4545-B51E-A8912F794669}" srcOrd="0" destOrd="0" presId="urn:microsoft.com/office/officeart/2005/8/layout/chevron2"/>
    <dgm:cxn modelId="{80591433-5B51-4FE8-9406-E88E1D92ACC6}" type="presOf" srcId="{0073C5C9-EE7F-4375-9610-FB39EF4F53A6}" destId="{4CCDD6B9-2B36-470E-8E0E-378250BD43B0}" srcOrd="0" destOrd="0" presId="urn:microsoft.com/office/officeart/2005/8/layout/chevron2"/>
    <dgm:cxn modelId="{4B4E5B4A-C0BA-4CC6-BD03-8EC94B82FDA1}" type="presOf" srcId="{99DB7AA6-B451-45EC-9A60-EFF971CB19DB}" destId="{B54E1016-C28D-4F33-841A-7ED50F2D4D84}" srcOrd="0" destOrd="0" presId="urn:microsoft.com/office/officeart/2005/8/layout/chevron2"/>
    <dgm:cxn modelId="{D1ED0D12-7B1D-4819-8B9D-84DA1479F1A6}" type="presOf" srcId="{0E8A662B-3636-476A-BA64-AACA3801550B}" destId="{95881A89-135D-421F-8B73-7C36837CDA66}" srcOrd="0" destOrd="0" presId="urn:microsoft.com/office/officeart/2005/8/layout/chevron2"/>
    <dgm:cxn modelId="{5C579D99-AF36-45F7-9126-E9FFDAE537D2}" type="presParOf" srcId="{FD2414A5-F0FA-442F-A4FA-4924D9930E31}" destId="{0B4D8467-9BF4-4AA6-BA41-15A26058558F}" srcOrd="0" destOrd="0" presId="urn:microsoft.com/office/officeart/2005/8/layout/chevron2"/>
    <dgm:cxn modelId="{6A2C7D6D-C60A-46A8-A200-D8BACE227466}" type="presParOf" srcId="{0B4D8467-9BF4-4AA6-BA41-15A26058558F}" destId="{B54E1016-C28D-4F33-841A-7ED50F2D4D84}" srcOrd="0" destOrd="0" presId="urn:microsoft.com/office/officeart/2005/8/layout/chevron2"/>
    <dgm:cxn modelId="{EB4957EC-6E1A-4B28-9971-42F4A76DC4FD}" type="presParOf" srcId="{0B4D8467-9BF4-4AA6-BA41-15A26058558F}" destId="{95881A89-135D-421F-8B73-7C36837CDA66}" srcOrd="1" destOrd="0" presId="urn:microsoft.com/office/officeart/2005/8/layout/chevron2"/>
    <dgm:cxn modelId="{B9FCDEBD-634F-428E-8377-30B14C379E47}" type="presParOf" srcId="{FD2414A5-F0FA-442F-A4FA-4924D9930E31}" destId="{65978833-1F77-4AD1-8435-0EA35FEA439E}" srcOrd="1" destOrd="0" presId="urn:microsoft.com/office/officeart/2005/8/layout/chevron2"/>
    <dgm:cxn modelId="{91BEAEF2-363B-4284-A7C8-67AA7782992F}" type="presParOf" srcId="{FD2414A5-F0FA-442F-A4FA-4924D9930E31}" destId="{2978E49D-92E8-4D06-8AD7-7FD98A22DD9D}" srcOrd="2" destOrd="0" presId="urn:microsoft.com/office/officeart/2005/8/layout/chevron2"/>
    <dgm:cxn modelId="{7683C456-5847-4A99-AAAC-2BABF7395FA1}" type="presParOf" srcId="{2978E49D-92E8-4D06-8AD7-7FD98A22DD9D}" destId="{A2DA4F2B-5C61-4210-8071-31F6BD8A60F5}" srcOrd="0" destOrd="0" presId="urn:microsoft.com/office/officeart/2005/8/layout/chevron2"/>
    <dgm:cxn modelId="{E7F1A12A-0D08-41F9-826C-B4C4E716070B}" type="presParOf" srcId="{2978E49D-92E8-4D06-8AD7-7FD98A22DD9D}" destId="{BB3459A7-EAB9-4545-B51E-A8912F794669}" srcOrd="1" destOrd="0" presId="urn:microsoft.com/office/officeart/2005/8/layout/chevron2"/>
    <dgm:cxn modelId="{4F13AFFA-DDB9-40F4-A681-855F07EE4F26}" type="presParOf" srcId="{FD2414A5-F0FA-442F-A4FA-4924D9930E31}" destId="{919625A0-C1C1-4E0D-A7C9-BFD10493D7C0}" srcOrd="3" destOrd="0" presId="urn:microsoft.com/office/officeart/2005/8/layout/chevron2"/>
    <dgm:cxn modelId="{7B962B12-F340-4BE4-9F06-94260FBC2FC1}" type="presParOf" srcId="{FD2414A5-F0FA-442F-A4FA-4924D9930E31}" destId="{9BAE301F-412F-4727-AEE7-E47B5A668482}" srcOrd="4" destOrd="0" presId="urn:microsoft.com/office/officeart/2005/8/layout/chevron2"/>
    <dgm:cxn modelId="{C864E60B-7D9F-4B9B-AFA1-29803D38357F}" type="presParOf" srcId="{9BAE301F-412F-4727-AEE7-E47B5A668482}" destId="{54F52985-929B-49FC-A71C-F835FF89FE2D}" srcOrd="0" destOrd="0" presId="urn:microsoft.com/office/officeart/2005/8/layout/chevron2"/>
    <dgm:cxn modelId="{8A10CB89-93E7-44C0-994D-C3F0A9F85524}" type="presParOf" srcId="{9BAE301F-412F-4727-AEE7-E47B5A668482}" destId="{713D2E22-21D6-4FC2-A1E5-4445BE5AD24A}" srcOrd="1" destOrd="0" presId="urn:microsoft.com/office/officeart/2005/8/layout/chevron2"/>
    <dgm:cxn modelId="{4CC0DACD-A29A-4996-9EC7-FF44B2A1B9F7}" type="presParOf" srcId="{FD2414A5-F0FA-442F-A4FA-4924D9930E31}" destId="{11EA3964-9EB5-4BF4-8A1E-41C546CDCFD7}" srcOrd="5" destOrd="0" presId="urn:microsoft.com/office/officeart/2005/8/layout/chevron2"/>
    <dgm:cxn modelId="{B8787B2C-B82B-43F9-A8CA-BDF774E0DDA2}" type="presParOf" srcId="{FD2414A5-F0FA-442F-A4FA-4924D9930E31}" destId="{E099EDB9-7736-4825-A9C3-6974466C1ADC}" srcOrd="6" destOrd="0" presId="urn:microsoft.com/office/officeart/2005/8/layout/chevron2"/>
    <dgm:cxn modelId="{1AF547EE-3C50-4991-9F49-ED3F82287340}" type="presParOf" srcId="{E099EDB9-7736-4825-A9C3-6974466C1ADC}" destId="{99390114-31A2-454D-B81D-89E493717745}" srcOrd="0" destOrd="0" presId="urn:microsoft.com/office/officeart/2005/8/layout/chevron2"/>
    <dgm:cxn modelId="{9B8F75A6-B7C9-4E5E-9624-04845F03364F}" type="presParOf" srcId="{E099EDB9-7736-4825-A9C3-6974466C1ADC}" destId="{4CCDD6B9-2B36-470E-8E0E-378250BD43B0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3B364476-73C1-4AAE-B501-0D14575410BA}" type="doc">
      <dgm:prSet loTypeId="urn:microsoft.com/office/officeart/2005/8/layout/lProcess2" loCatId="list" qsTypeId="urn:microsoft.com/office/officeart/2005/8/quickstyle/simple5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0BB92EB3-DB01-475B-8DD3-5177F1A5FF7D}">
      <dgm:prSet custT="1"/>
      <dgm:spPr/>
      <dgm:t>
        <a:bodyPr/>
        <a:lstStyle/>
        <a:p>
          <a:pPr rtl="0"/>
          <a:r>
            <a:rPr lang="ru-RU" sz="6000" dirty="0" smtClean="0">
              <a:latin typeface="Arial" panose="020B0604020202020204" pitchFamily="34" charset="0"/>
              <a:cs typeface="Arial" panose="020B0604020202020204" pitchFamily="34" charset="0"/>
            </a:rPr>
            <a:t>4</a:t>
          </a:r>
          <a:endParaRPr lang="ru-RU" sz="6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F4E1581-E52B-46CE-9C58-C122C2A29613}" type="sibTrans" cxnId="{4E167F3D-A0A5-484D-98D4-090FDB34AC68}">
      <dgm:prSet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8DB196D-D11C-4F66-BC6C-21A214A4872C}" type="parTrans" cxnId="{4E167F3D-A0A5-484D-98D4-090FDB34AC68}">
      <dgm:prSet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FF8A340-D704-4A57-B991-E8B1A18295FE}">
      <dgm:prSet custT="1"/>
      <dgm:spPr/>
      <dgm:t>
        <a:bodyPr/>
        <a:lstStyle/>
        <a:p>
          <a:pPr rtl="0"/>
          <a:r>
            <a:rPr lang="ru-RU" sz="6000" dirty="0" smtClean="0">
              <a:latin typeface="Arial" panose="020B0604020202020204" pitchFamily="34" charset="0"/>
              <a:cs typeface="Arial" panose="020B0604020202020204" pitchFamily="34" charset="0"/>
            </a:rPr>
            <a:t>3</a:t>
          </a:r>
          <a:endParaRPr lang="ru-RU" sz="6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EDAC32E-FFCB-408F-8326-B85AF666F18B}" type="sibTrans" cxnId="{E9285FD3-6F8A-49BB-AD6C-B8D4B4542422}">
      <dgm:prSet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8AE3A43-8968-4A5F-A549-9B4056200183}" type="parTrans" cxnId="{E9285FD3-6F8A-49BB-AD6C-B8D4B4542422}">
      <dgm:prSet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9EED210-8D8A-44A2-9C92-B14766DE6634}">
      <dgm:prSet custT="1"/>
      <dgm:spPr/>
      <dgm:t>
        <a:bodyPr/>
        <a:lstStyle/>
        <a:p>
          <a:pPr algn="just" rtl="0"/>
          <a:r>
            <a:rPr lang="ru-RU" sz="1600" dirty="0" smtClean="0">
              <a:latin typeface="Arial" panose="020B0604020202020204" pitchFamily="34" charset="0"/>
              <a:cs typeface="Arial" panose="020B0604020202020204" pitchFamily="34" charset="0"/>
            </a:rPr>
            <a:t>Ацидоз обусловлен главным образом накоплением в плазме бета-оксимасляной и ацетоуксусной кислот. </a:t>
          </a:r>
          <a:endParaRPr lang="ru-RU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89ADFC9-FFA9-4D8E-9E7E-84D33A50CAD0}">
      <dgm:prSet custT="1"/>
      <dgm:spPr/>
      <dgm:t>
        <a:bodyPr/>
        <a:lstStyle/>
        <a:p>
          <a:pPr rtl="0"/>
          <a:r>
            <a:rPr lang="ru-RU" sz="6000" dirty="0" smtClean="0">
              <a:latin typeface="Arial" panose="020B0604020202020204" pitchFamily="34" charset="0"/>
              <a:cs typeface="Arial" panose="020B0604020202020204" pitchFamily="34" charset="0"/>
            </a:rPr>
            <a:t>2</a:t>
          </a:r>
          <a:endParaRPr lang="ru-RU" sz="6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E92C825-F58C-4993-B020-E07042024F4B}" type="sibTrans" cxnId="{FBC07D7B-07E4-4DA8-824D-594B16F04C6A}">
      <dgm:prSet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DFED062-50E8-402A-9D6D-727EF5DD37C2}" type="parTrans" cxnId="{FBC07D7B-07E4-4DA8-824D-594B16F04C6A}">
      <dgm:prSet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E9FE2C1-4B01-46F3-9A8F-5D21738377F4}" type="sibTrans" cxnId="{54F974A2-EB49-4E93-AA46-7A17DA8720AA}">
      <dgm:prSet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38ECBF9-D093-4562-8F66-37D82E05AF9C}" type="parTrans" cxnId="{54F974A2-EB49-4E93-AA46-7A17DA8720AA}">
      <dgm:prSet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99DC981-6904-492B-ADD4-CEF2F1E3718C}">
      <dgm:prSet custT="1"/>
      <dgm:spPr/>
      <dgm:t>
        <a:bodyPr/>
        <a:lstStyle/>
        <a:p>
          <a:pPr algn="just" rtl="0"/>
          <a:r>
            <a:rPr lang="ru-RU" sz="1600" dirty="0" smtClean="0">
              <a:latin typeface="Arial" panose="020B0604020202020204" pitchFamily="34" charset="0"/>
              <a:cs typeface="Arial" panose="020B0604020202020204" pitchFamily="34" charset="0"/>
            </a:rPr>
            <a:t>Метаболический ацидоз характеризуется концентрацией бикарбоната в сыворотке &lt; 15 </a:t>
          </a:r>
          <a:r>
            <a:rPr lang="ru-RU" sz="1600" dirty="0" err="1" smtClean="0">
              <a:latin typeface="Arial" panose="020B0604020202020204" pitchFamily="34" charset="0"/>
              <a:cs typeface="Arial" panose="020B0604020202020204" pitchFamily="34" charset="0"/>
            </a:rPr>
            <a:t>мэкв</a:t>
          </a:r>
          <a:r>
            <a:rPr lang="ru-RU" sz="1600" dirty="0" smtClean="0">
              <a:latin typeface="Arial" panose="020B0604020202020204" pitchFamily="34" charset="0"/>
              <a:cs typeface="Arial" panose="020B0604020202020204" pitchFamily="34" charset="0"/>
            </a:rPr>
            <a:t>/л и </a:t>
          </a:r>
          <a:r>
            <a:rPr lang="ru-RU" sz="1600" dirty="0" err="1" smtClean="0">
              <a:latin typeface="Arial" panose="020B0604020202020204" pitchFamily="34" charset="0"/>
              <a:cs typeface="Arial" panose="020B0604020202020204" pitchFamily="34" charset="0"/>
            </a:rPr>
            <a:t>pH</a:t>
          </a:r>
          <a:r>
            <a:rPr lang="ru-RU" sz="1600" dirty="0" smtClean="0">
              <a:latin typeface="Arial" panose="020B0604020202020204" pitchFamily="34" charset="0"/>
              <a:cs typeface="Arial" panose="020B0604020202020204" pitchFamily="34" charset="0"/>
            </a:rPr>
            <a:t> артериальной крови &lt; 7,35. При тяжелом диабетическом </a:t>
          </a:r>
          <a:r>
            <a:rPr lang="ru-RU" sz="1600" dirty="0" err="1" smtClean="0">
              <a:latin typeface="Arial" panose="020B0604020202020204" pitchFamily="34" charset="0"/>
              <a:cs typeface="Arial" panose="020B0604020202020204" pitchFamily="34" charset="0"/>
            </a:rPr>
            <a:t>кетоацидозе</a:t>
          </a:r>
          <a:r>
            <a:rPr lang="ru-RU" sz="16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600" dirty="0" err="1" smtClean="0">
              <a:latin typeface="Arial" panose="020B0604020202020204" pitchFamily="34" charset="0"/>
              <a:cs typeface="Arial" panose="020B0604020202020204" pitchFamily="34" charset="0"/>
            </a:rPr>
            <a:t>pH</a:t>
          </a:r>
          <a:r>
            <a:rPr lang="ru-RU" sz="1600" dirty="0" smtClean="0">
              <a:latin typeface="Arial" panose="020B0604020202020204" pitchFamily="34" charset="0"/>
              <a:cs typeface="Arial" panose="020B0604020202020204" pitchFamily="34" charset="0"/>
            </a:rPr>
            <a:t> &lt; 7,0. </a:t>
          </a:r>
          <a:endParaRPr lang="ru-RU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95CBF84-7586-424F-9C66-3D023EB07E29}">
      <dgm:prSet custT="1"/>
      <dgm:spPr/>
      <dgm:t>
        <a:bodyPr/>
        <a:lstStyle/>
        <a:p>
          <a:pPr rtl="0"/>
          <a:r>
            <a:rPr lang="ru-RU" sz="6000" dirty="0" smtClean="0">
              <a:latin typeface="Arial" panose="020B0604020202020204" pitchFamily="34" charset="0"/>
              <a:cs typeface="Arial" panose="020B0604020202020204" pitchFamily="34" charset="0"/>
            </a:rPr>
            <a:t>1</a:t>
          </a:r>
          <a:endParaRPr lang="ru-RU" sz="6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89C0DE6-80BF-48BB-A214-ABF423F2F4EF}" type="sibTrans" cxnId="{A274DA45-72E7-4B04-BDF8-107F33602F9F}">
      <dgm:prSet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5CEDE76-2B59-4EB5-812B-346ECEF2E98F}" type="parTrans" cxnId="{A274DA45-72E7-4B04-BDF8-107F33602F9F}">
      <dgm:prSet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EEB9F0D-331D-4F90-9FA9-C1E8D05535EC}" type="sibTrans" cxnId="{E3C9E075-DD11-4F8D-8392-BAF644AD3DE0}">
      <dgm:prSet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676948C-09FD-47F3-A56C-0231A255EB31}" type="parTrans" cxnId="{E3C9E075-DD11-4F8D-8392-BAF644AD3DE0}">
      <dgm:prSet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7153783-D603-4E8A-A3A8-123964ACDD10}">
      <dgm:prSet custT="1"/>
      <dgm:spPr/>
      <dgm:t>
        <a:bodyPr/>
        <a:lstStyle/>
        <a:p>
          <a:pPr algn="just" rtl="0"/>
          <a:r>
            <a:rPr lang="ru-RU" sz="1600" dirty="0" smtClean="0">
              <a:latin typeface="Arial" panose="020B0604020202020204" pitchFamily="34" charset="0"/>
              <a:cs typeface="Arial" panose="020B0604020202020204" pitchFamily="34" charset="0"/>
            </a:rPr>
            <a:t>Недостаточное кровоснабжение тканей вызывает </a:t>
          </a:r>
          <a:r>
            <a:rPr lang="ru-RU" sz="1600" dirty="0" err="1" smtClean="0">
              <a:latin typeface="Arial" panose="020B0604020202020204" pitchFamily="34" charset="0"/>
              <a:cs typeface="Arial" panose="020B0604020202020204" pitchFamily="34" charset="0"/>
            </a:rPr>
            <a:t>лактацидоз</a:t>
          </a:r>
          <a:r>
            <a:rPr lang="ru-RU" sz="1600" dirty="0" smtClean="0">
              <a:latin typeface="Arial" panose="020B0604020202020204" pitchFamily="34" charset="0"/>
              <a:cs typeface="Arial" panose="020B0604020202020204" pitchFamily="34" charset="0"/>
            </a:rPr>
            <a:t>.  </a:t>
          </a:r>
          <a:endParaRPr lang="ru-RU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485EFF7-CA38-496A-A95D-FE3C1A3F6916}" type="parTrans" cxnId="{42689ED6-D5BE-4D55-AE66-D24C900D2874}">
      <dgm:prSet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75017DA-893A-4224-A816-419839278A86}" type="sibTrans" cxnId="{42689ED6-D5BE-4D55-AE66-D24C900D2874}">
      <dgm:prSet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48C33AA-96EC-4BDB-8FA0-6F6F1CF02027}">
      <dgm:prSet custT="1"/>
      <dgm:spPr/>
      <dgm:t>
        <a:bodyPr/>
        <a:lstStyle/>
        <a:p>
          <a:pPr algn="just" rtl="0"/>
          <a:r>
            <a:rPr lang="ru-RU" sz="1600" dirty="0" err="1" smtClean="0">
              <a:latin typeface="Arial" panose="020B0604020202020204" pitchFamily="34" charset="0"/>
              <a:cs typeface="Arial" panose="020B0604020202020204" pitchFamily="34" charset="0"/>
            </a:rPr>
            <a:t>Гиперхлоремический</a:t>
          </a:r>
          <a:r>
            <a:rPr lang="ru-RU" sz="1600" dirty="0" smtClean="0">
              <a:latin typeface="Arial" panose="020B0604020202020204" pitchFamily="34" charset="0"/>
              <a:cs typeface="Arial" panose="020B0604020202020204" pitchFamily="34" charset="0"/>
            </a:rPr>
            <a:t> ацидоз может развиться на фоне </a:t>
          </a:r>
          <a:r>
            <a:rPr lang="ru-RU" sz="1600" dirty="0" err="1" smtClean="0">
              <a:latin typeface="Arial" panose="020B0604020202020204" pitchFamily="34" charset="0"/>
              <a:cs typeface="Arial" panose="020B0604020202020204" pitchFamily="34" charset="0"/>
            </a:rPr>
            <a:t>инфузионной</a:t>
          </a:r>
          <a:r>
            <a:rPr lang="ru-RU" sz="1600" dirty="0" smtClean="0">
              <a:latin typeface="Arial" panose="020B0604020202020204" pitchFamily="34" charset="0"/>
              <a:cs typeface="Arial" panose="020B0604020202020204" pitchFamily="34" charset="0"/>
            </a:rPr>
            <a:t> терапии и некоторое время сохраняться после устранения диабетического </a:t>
          </a:r>
          <a:r>
            <a:rPr lang="ru-RU" sz="1600" dirty="0" err="1" smtClean="0">
              <a:latin typeface="Arial" panose="020B0604020202020204" pitchFamily="34" charset="0"/>
              <a:cs typeface="Arial" panose="020B0604020202020204" pitchFamily="34" charset="0"/>
            </a:rPr>
            <a:t>кетоацидоза</a:t>
          </a:r>
          <a:r>
            <a:rPr lang="ru-RU" sz="1600" dirty="0" smtClean="0">
              <a:latin typeface="Arial" panose="020B0604020202020204" pitchFamily="34" charset="0"/>
              <a:cs typeface="Arial" panose="020B0604020202020204" pitchFamily="34" charset="0"/>
            </a:rPr>
            <a:t> из-за введения избытка хлорида. </a:t>
          </a:r>
          <a:endParaRPr lang="ru-RU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A162370-CA64-4DB9-B7FE-9F9FC21DA6CC}" type="parTrans" cxnId="{37DE0C7A-8A4A-4281-AE35-8F6A40834A98}">
      <dgm:prSet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603C4D5-7D5C-4187-9F7B-26A77FCD5D3E}" type="sibTrans" cxnId="{37DE0C7A-8A4A-4281-AE35-8F6A40834A98}">
      <dgm:prSet/>
      <dgm:spPr/>
      <dgm:t>
        <a:bodyPr/>
        <a:lstStyle/>
        <a:p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A4C9FD1-AF64-473B-BD2C-EFC3B9474A09}" type="pres">
      <dgm:prSet presAssocID="{3B364476-73C1-4AAE-B501-0D14575410BA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ECD4DB2-712E-4687-BC8A-30B44CDDBB0D}" type="pres">
      <dgm:prSet presAssocID="{295CBF84-7586-424F-9C66-3D023EB07E29}" presName="compNode" presStyleCnt="0"/>
      <dgm:spPr/>
    </dgm:pt>
    <dgm:pt modelId="{402D1A0A-33CB-4DF8-B06D-F674BFC129B8}" type="pres">
      <dgm:prSet presAssocID="{295CBF84-7586-424F-9C66-3D023EB07E29}" presName="aNode" presStyleLbl="bgShp" presStyleIdx="0" presStyleCnt="4"/>
      <dgm:spPr/>
      <dgm:t>
        <a:bodyPr/>
        <a:lstStyle/>
        <a:p>
          <a:endParaRPr lang="ru-RU"/>
        </a:p>
      </dgm:t>
    </dgm:pt>
    <dgm:pt modelId="{685D2D54-FF64-4A51-9137-79532F77786F}" type="pres">
      <dgm:prSet presAssocID="{295CBF84-7586-424F-9C66-3D023EB07E29}" presName="textNode" presStyleLbl="bgShp" presStyleIdx="0" presStyleCnt="4"/>
      <dgm:spPr/>
      <dgm:t>
        <a:bodyPr/>
        <a:lstStyle/>
        <a:p>
          <a:endParaRPr lang="ru-RU"/>
        </a:p>
      </dgm:t>
    </dgm:pt>
    <dgm:pt modelId="{FC02F1C1-5D55-476F-B5FC-817C0E76A262}" type="pres">
      <dgm:prSet presAssocID="{295CBF84-7586-424F-9C66-3D023EB07E29}" presName="compChildNode" presStyleCnt="0"/>
      <dgm:spPr/>
    </dgm:pt>
    <dgm:pt modelId="{6E5245DE-5035-47AE-8BCD-0A5E7665566E}" type="pres">
      <dgm:prSet presAssocID="{295CBF84-7586-424F-9C66-3D023EB07E29}" presName="theInnerList" presStyleCnt="0"/>
      <dgm:spPr/>
    </dgm:pt>
    <dgm:pt modelId="{5F3991FB-DD87-4F5C-AEC3-F585BAD10DBB}" type="pres">
      <dgm:prSet presAssocID="{C99DC981-6904-492B-ADD4-CEF2F1E3718C}" presName="childNode" presStyleLbl="node1" presStyleIdx="0" presStyleCnt="4" custScaleY="108682" custLinFactNeighborX="3118" custLinFactNeighborY="2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D9F87B3-DFBF-47C1-AF7C-91B7A097F14E}" type="pres">
      <dgm:prSet presAssocID="{295CBF84-7586-424F-9C66-3D023EB07E29}" presName="aSpace" presStyleCnt="0"/>
      <dgm:spPr/>
    </dgm:pt>
    <dgm:pt modelId="{E15C9FA1-6A95-4533-A73D-60A71D1EBD06}" type="pres">
      <dgm:prSet presAssocID="{B89ADFC9-FFA9-4D8E-9E7E-84D33A50CAD0}" presName="compNode" presStyleCnt="0"/>
      <dgm:spPr/>
    </dgm:pt>
    <dgm:pt modelId="{BD6C241D-848D-43D8-A006-684FAF54FE1B}" type="pres">
      <dgm:prSet presAssocID="{B89ADFC9-FFA9-4D8E-9E7E-84D33A50CAD0}" presName="aNode" presStyleLbl="bgShp" presStyleIdx="1" presStyleCnt="4"/>
      <dgm:spPr/>
      <dgm:t>
        <a:bodyPr/>
        <a:lstStyle/>
        <a:p>
          <a:endParaRPr lang="ru-RU"/>
        </a:p>
      </dgm:t>
    </dgm:pt>
    <dgm:pt modelId="{D31F774B-441C-4218-AC8B-96D809EB463A}" type="pres">
      <dgm:prSet presAssocID="{B89ADFC9-FFA9-4D8E-9E7E-84D33A50CAD0}" presName="textNode" presStyleLbl="bgShp" presStyleIdx="1" presStyleCnt="4"/>
      <dgm:spPr/>
      <dgm:t>
        <a:bodyPr/>
        <a:lstStyle/>
        <a:p>
          <a:endParaRPr lang="ru-RU"/>
        </a:p>
      </dgm:t>
    </dgm:pt>
    <dgm:pt modelId="{1698E496-C438-4318-9406-89442B0DB377}" type="pres">
      <dgm:prSet presAssocID="{B89ADFC9-FFA9-4D8E-9E7E-84D33A50CAD0}" presName="compChildNode" presStyleCnt="0"/>
      <dgm:spPr/>
    </dgm:pt>
    <dgm:pt modelId="{45E8078D-4671-4A6A-BCB9-DA78644C253D}" type="pres">
      <dgm:prSet presAssocID="{B89ADFC9-FFA9-4D8E-9E7E-84D33A50CAD0}" presName="theInnerList" presStyleCnt="0"/>
      <dgm:spPr/>
    </dgm:pt>
    <dgm:pt modelId="{E1369292-4687-46CD-BB4F-28A9D9B4A414}" type="pres">
      <dgm:prSet presAssocID="{C9EED210-8D8A-44A2-9C92-B14766DE6634}" presName="childNode" presStyleLbl="node1" presStyleIdx="1" presStyleCnt="4" custScaleY="108701" custLinFactNeighborX="3118" custLinFactNeighborY="2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A7BED7-E6E9-4091-9542-A15608846E18}" type="pres">
      <dgm:prSet presAssocID="{B89ADFC9-FFA9-4D8E-9E7E-84D33A50CAD0}" presName="aSpace" presStyleCnt="0"/>
      <dgm:spPr/>
    </dgm:pt>
    <dgm:pt modelId="{DCA8B0A0-3CC0-4593-ABB0-D136B09009F6}" type="pres">
      <dgm:prSet presAssocID="{8FF8A340-D704-4A57-B991-E8B1A18295FE}" presName="compNode" presStyleCnt="0"/>
      <dgm:spPr/>
    </dgm:pt>
    <dgm:pt modelId="{A4DDFC45-3421-4A8D-9051-BE45485C67B9}" type="pres">
      <dgm:prSet presAssocID="{8FF8A340-D704-4A57-B991-E8B1A18295FE}" presName="aNode" presStyleLbl="bgShp" presStyleIdx="2" presStyleCnt="4"/>
      <dgm:spPr/>
      <dgm:t>
        <a:bodyPr/>
        <a:lstStyle/>
        <a:p>
          <a:endParaRPr lang="ru-RU"/>
        </a:p>
      </dgm:t>
    </dgm:pt>
    <dgm:pt modelId="{B0426651-31A3-4D4E-BAC5-52102E47C814}" type="pres">
      <dgm:prSet presAssocID="{8FF8A340-D704-4A57-B991-E8B1A18295FE}" presName="textNode" presStyleLbl="bgShp" presStyleIdx="2" presStyleCnt="4"/>
      <dgm:spPr/>
      <dgm:t>
        <a:bodyPr/>
        <a:lstStyle/>
        <a:p>
          <a:endParaRPr lang="ru-RU"/>
        </a:p>
      </dgm:t>
    </dgm:pt>
    <dgm:pt modelId="{8E729A61-F442-438F-BB76-A3B6EA2F6B51}" type="pres">
      <dgm:prSet presAssocID="{8FF8A340-D704-4A57-B991-E8B1A18295FE}" presName="compChildNode" presStyleCnt="0"/>
      <dgm:spPr/>
    </dgm:pt>
    <dgm:pt modelId="{78A21E29-361B-44DA-85C6-9799C08A9B18}" type="pres">
      <dgm:prSet presAssocID="{8FF8A340-D704-4A57-B991-E8B1A18295FE}" presName="theInnerList" presStyleCnt="0"/>
      <dgm:spPr/>
    </dgm:pt>
    <dgm:pt modelId="{AF99DD58-B66C-4CE5-B481-6268BF7C309B}" type="pres">
      <dgm:prSet presAssocID="{D7153783-D603-4E8A-A3A8-123964ACDD10}" presName="childNode" presStyleLbl="node1" presStyleIdx="2" presStyleCnt="4" custScaleY="108682" custLinFactNeighborX="3118" custLinFactNeighborY="2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76F837A-0431-4069-BE4E-F88B2141455F}" type="pres">
      <dgm:prSet presAssocID="{8FF8A340-D704-4A57-B991-E8B1A18295FE}" presName="aSpace" presStyleCnt="0"/>
      <dgm:spPr/>
    </dgm:pt>
    <dgm:pt modelId="{EDD2FC67-D956-4A5A-9B08-E47884000152}" type="pres">
      <dgm:prSet presAssocID="{0BB92EB3-DB01-475B-8DD3-5177F1A5FF7D}" presName="compNode" presStyleCnt="0"/>
      <dgm:spPr/>
    </dgm:pt>
    <dgm:pt modelId="{E5A6CD72-2C95-4620-9C36-9F58EEF8A6F7}" type="pres">
      <dgm:prSet presAssocID="{0BB92EB3-DB01-475B-8DD3-5177F1A5FF7D}" presName="aNode" presStyleLbl="bgShp" presStyleIdx="3" presStyleCnt="4"/>
      <dgm:spPr/>
      <dgm:t>
        <a:bodyPr/>
        <a:lstStyle/>
        <a:p>
          <a:endParaRPr lang="ru-RU"/>
        </a:p>
      </dgm:t>
    </dgm:pt>
    <dgm:pt modelId="{DE0DB2FD-1180-4DCC-B980-666C703B2482}" type="pres">
      <dgm:prSet presAssocID="{0BB92EB3-DB01-475B-8DD3-5177F1A5FF7D}" presName="textNode" presStyleLbl="bgShp" presStyleIdx="3" presStyleCnt="4"/>
      <dgm:spPr/>
      <dgm:t>
        <a:bodyPr/>
        <a:lstStyle/>
        <a:p>
          <a:endParaRPr lang="ru-RU"/>
        </a:p>
      </dgm:t>
    </dgm:pt>
    <dgm:pt modelId="{3FF0D45B-5624-411F-9B55-DB5C8BAEFF9A}" type="pres">
      <dgm:prSet presAssocID="{0BB92EB3-DB01-475B-8DD3-5177F1A5FF7D}" presName="compChildNode" presStyleCnt="0"/>
      <dgm:spPr/>
    </dgm:pt>
    <dgm:pt modelId="{9FFB3A97-DDF4-4B4F-A5D7-7FF14566D1D8}" type="pres">
      <dgm:prSet presAssocID="{0BB92EB3-DB01-475B-8DD3-5177F1A5FF7D}" presName="theInnerList" presStyleCnt="0"/>
      <dgm:spPr/>
    </dgm:pt>
    <dgm:pt modelId="{2C020EC2-5F0B-4070-8F10-5E168983186A}" type="pres">
      <dgm:prSet presAssocID="{A48C33AA-96EC-4BDB-8FA0-6F6F1CF02027}" presName="childNode" presStyleLbl="node1" presStyleIdx="3" presStyleCnt="4" custScaleY="108682" custLinFactNeighborX="155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9285FD3-6F8A-49BB-AD6C-B8D4B4542422}" srcId="{3B364476-73C1-4AAE-B501-0D14575410BA}" destId="{8FF8A340-D704-4A57-B991-E8B1A18295FE}" srcOrd="2" destOrd="0" parTransId="{38AE3A43-8968-4A5F-A549-9B4056200183}" sibTransId="{FEDAC32E-FFCB-408F-8326-B85AF666F18B}"/>
    <dgm:cxn modelId="{84B3DCC8-6638-4560-AB09-AD3EB55759E1}" type="presOf" srcId="{C9EED210-8D8A-44A2-9C92-B14766DE6634}" destId="{E1369292-4687-46CD-BB4F-28A9D9B4A414}" srcOrd="0" destOrd="0" presId="urn:microsoft.com/office/officeart/2005/8/layout/lProcess2"/>
    <dgm:cxn modelId="{4E167F3D-A0A5-484D-98D4-090FDB34AC68}" srcId="{3B364476-73C1-4AAE-B501-0D14575410BA}" destId="{0BB92EB3-DB01-475B-8DD3-5177F1A5FF7D}" srcOrd="3" destOrd="0" parTransId="{B8DB196D-D11C-4F66-BC6C-21A214A4872C}" sibTransId="{FF4E1581-E52B-46CE-9C58-C122C2A29613}"/>
    <dgm:cxn modelId="{8EC3FEA4-8D1A-4E98-951A-5D5B93AFA052}" type="presOf" srcId="{295CBF84-7586-424F-9C66-3D023EB07E29}" destId="{402D1A0A-33CB-4DF8-B06D-F674BFC129B8}" srcOrd="0" destOrd="0" presId="urn:microsoft.com/office/officeart/2005/8/layout/lProcess2"/>
    <dgm:cxn modelId="{37DE0C7A-8A4A-4281-AE35-8F6A40834A98}" srcId="{0BB92EB3-DB01-475B-8DD3-5177F1A5FF7D}" destId="{A48C33AA-96EC-4BDB-8FA0-6F6F1CF02027}" srcOrd="0" destOrd="0" parTransId="{8A162370-CA64-4DB9-B7FE-9F9FC21DA6CC}" sibTransId="{2603C4D5-7D5C-4187-9F7B-26A77FCD5D3E}"/>
    <dgm:cxn modelId="{42689ED6-D5BE-4D55-AE66-D24C900D2874}" srcId="{8FF8A340-D704-4A57-B991-E8B1A18295FE}" destId="{D7153783-D603-4E8A-A3A8-123964ACDD10}" srcOrd="0" destOrd="0" parTransId="{3485EFF7-CA38-496A-A95D-FE3C1A3F6916}" sibTransId="{175017DA-893A-4224-A816-419839278A86}"/>
    <dgm:cxn modelId="{FF3AF8E0-32FC-42DC-B3F0-0511E920AA8A}" type="presOf" srcId="{8FF8A340-D704-4A57-B991-E8B1A18295FE}" destId="{B0426651-31A3-4D4E-BAC5-52102E47C814}" srcOrd="1" destOrd="0" presId="urn:microsoft.com/office/officeart/2005/8/layout/lProcess2"/>
    <dgm:cxn modelId="{3AFB3378-4C34-4E2D-A14C-CE400574E3E6}" type="presOf" srcId="{B89ADFC9-FFA9-4D8E-9E7E-84D33A50CAD0}" destId="{D31F774B-441C-4218-AC8B-96D809EB463A}" srcOrd="1" destOrd="0" presId="urn:microsoft.com/office/officeart/2005/8/layout/lProcess2"/>
    <dgm:cxn modelId="{7AD7F7B1-482D-4FB2-9CAE-58019E747FD9}" type="presOf" srcId="{D7153783-D603-4E8A-A3A8-123964ACDD10}" destId="{AF99DD58-B66C-4CE5-B481-6268BF7C309B}" srcOrd="0" destOrd="0" presId="urn:microsoft.com/office/officeart/2005/8/layout/lProcess2"/>
    <dgm:cxn modelId="{FBC07D7B-07E4-4DA8-824D-594B16F04C6A}" srcId="{3B364476-73C1-4AAE-B501-0D14575410BA}" destId="{B89ADFC9-FFA9-4D8E-9E7E-84D33A50CAD0}" srcOrd="1" destOrd="0" parTransId="{DDFED062-50E8-402A-9D6D-727EF5DD37C2}" sibTransId="{FE92C825-F58C-4993-B020-E07042024F4B}"/>
    <dgm:cxn modelId="{E2087CAC-4758-42DD-B37C-AA5CA70B5A6D}" type="presOf" srcId="{0BB92EB3-DB01-475B-8DD3-5177F1A5FF7D}" destId="{DE0DB2FD-1180-4DCC-B980-666C703B2482}" srcOrd="1" destOrd="0" presId="urn:microsoft.com/office/officeart/2005/8/layout/lProcess2"/>
    <dgm:cxn modelId="{E06044FC-2F8A-4DE2-BA4F-08355E93007F}" type="presOf" srcId="{8FF8A340-D704-4A57-B991-E8B1A18295FE}" destId="{A4DDFC45-3421-4A8D-9051-BE45485C67B9}" srcOrd="0" destOrd="0" presId="urn:microsoft.com/office/officeart/2005/8/layout/lProcess2"/>
    <dgm:cxn modelId="{7B459514-E202-44E5-9508-9AA829112BE6}" type="presOf" srcId="{B89ADFC9-FFA9-4D8E-9E7E-84D33A50CAD0}" destId="{BD6C241D-848D-43D8-A006-684FAF54FE1B}" srcOrd="0" destOrd="0" presId="urn:microsoft.com/office/officeart/2005/8/layout/lProcess2"/>
    <dgm:cxn modelId="{E3C9E075-DD11-4F8D-8392-BAF644AD3DE0}" srcId="{295CBF84-7586-424F-9C66-3D023EB07E29}" destId="{C99DC981-6904-492B-ADD4-CEF2F1E3718C}" srcOrd="0" destOrd="0" parTransId="{3676948C-09FD-47F3-A56C-0231A255EB31}" sibTransId="{9EEB9F0D-331D-4F90-9FA9-C1E8D05535EC}"/>
    <dgm:cxn modelId="{D464D327-D355-492E-B4B1-4412167C8781}" type="presOf" srcId="{295CBF84-7586-424F-9C66-3D023EB07E29}" destId="{685D2D54-FF64-4A51-9137-79532F77786F}" srcOrd="1" destOrd="0" presId="urn:microsoft.com/office/officeart/2005/8/layout/lProcess2"/>
    <dgm:cxn modelId="{A274DA45-72E7-4B04-BDF8-107F33602F9F}" srcId="{3B364476-73C1-4AAE-B501-0D14575410BA}" destId="{295CBF84-7586-424F-9C66-3D023EB07E29}" srcOrd="0" destOrd="0" parTransId="{45CEDE76-2B59-4EB5-812B-346ECEF2E98F}" sibTransId="{E89C0DE6-80BF-48BB-A214-ABF423F2F4EF}"/>
    <dgm:cxn modelId="{8C2233E3-CC81-4D98-AD38-3FE42746F74E}" type="presOf" srcId="{C99DC981-6904-492B-ADD4-CEF2F1E3718C}" destId="{5F3991FB-DD87-4F5C-AEC3-F585BAD10DBB}" srcOrd="0" destOrd="0" presId="urn:microsoft.com/office/officeart/2005/8/layout/lProcess2"/>
    <dgm:cxn modelId="{21F2C6F6-BB44-4FAF-A5CB-84FD61D21CFC}" type="presOf" srcId="{A48C33AA-96EC-4BDB-8FA0-6F6F1CF02027}" destId="{2C020EC2-5F0B-4070-8F10-5E168983186A}" srcOrd="0" destOrd="0" presId="urn:microsoft.com/office/officeart/2005/8/layout/lProcess2"/>
    <dgm:cxn modelId="{83A5456F-2AF8-4C68-8F36-725223596C91}" type="presOf" srcId="{0BB92EB3-DB01-475B-8DD3-5177F1A5FF7D}" destId="{E5A6CD72-2C95-4620-9C36-9F58EEF8A6F7}" srcOrd="0" destOrd="0" presId="urn:microsoft.com/office/officeart/2005/8/layout/lProcess2"/>
    <dgm:cxn modelId="{6FD97C06-4D8A-49E7-A5B8-E8E4E2456E77}" type="presOf" srcId="{3B364476-73C1-4AAE-B501-0D14575410BA}" destId="{9A4C9FD1-AF64-473B-BD2C-EFC3B9474A09}" srcOrd="0" destOrd="0" presId="urn:microsoft.com/office/officeart/2005/8/layout/lProcess2"/>
    <dgm:cxn modelId="{54F974A2-EB49-4E93-AA46-7A17DA8720AA}" srcId="{B89ADFC9-FFA9-4D8E-9E7E-84D33A50CAD0}" destId="{C9EED210-8D8A-44A2-9C92-B14766DE6634}" srcOrd="0" destOrd="0" parTransId="{D38ECBF9-D093-4562-8F66-37D82E05AF9C}" sibTransId="{6E9FE2C1-4B01-46F3-9A8F-5D21738377F4}"/>
    <dgm:cxn modelId="{935203E6-5EC7-4194-A3E7-6B27A4BBA24A}" type="presParOf" srcId="{9A4C9FD1-AF64-473B-BD2C-EFC3B9474A09}" destId="{EECD4DB2-712E-4687-BC8A-30B44CDDBB0D}" srcOrd="0" destOrd="0" presId="urn:microsoft.com/office/officeart/2005/8/layout/lProcess2"/>
    <dgm:cxn modelId="{B1AEB09B-61FD-4247-A841-3C181DA7C409}" type="presParOf" srcId="{EECD4DB2-712E-4687-BC8A-30B44CDDBB0D}" destId="{402D1A0A-33CB-4DF8-B06D-F674BFC129B8}" srcOrd="0" destOrd="0" presId="urn:microsoft.com/office/officeart/2005/8/layout/lProcess2"/>
    <dgm:cxn modelId="{6DFDBB3C-30D5-431A-8C52-349E35807636}" type="presParOf" srcId="{EECD4DB2-712E-4687-BC8A-30B44CDDBB0D}" destId="{685D2D54-FF64-4A51-9137-79532F77786F}" srcOrd="1" destOrd="0" presId="urn:microsoft.com/office/officeart/2005/8/layout/lProcess2"/>
    <dgm:cxn modelId="{A312C29E-C22C-4892-A364-F3DB02DF57B8}" type="presParOf" srcId="{EECD4DB2-712E-4687-BC8A-30B44CDDBB0D}" destId="{FC02F1C1-5D55-476F-B5FC-817C0E76A262}" srcOrd="2" destOrd="0" presId="urn:microsoft.com/office/officeart/2005/8/layout/lProcess2"/>
    <dgm:cxn modelId="{57E898DC-72EB-4591-9881-F20150D91552}" type="presParOf" srcId="{FC02F1C1-5D55-476F-B5FC-817C0E76A262}" destId="{6E5245DE-5035-47AE-8BCD-0A5E7665566E}" srcOrd="0" destOrd="0" presId="urn:microsoft.com/office/officeart/2005/8/layout/lProcess2"/>
    <dgm:cxn modelId="{1542BDCB-521B-4A84-A55E-1113CA98A6C7}" type="presParOf" srcId="{6E5245DE-5035-47AE-8BCD-0A5E7665566E}" destId="{5F3991FB-DD87-4F5C-AEC3-F585BAD10DBB}" srcOrd="0" destOrd="0" presId="urn:microsoft.com/office/officeart/2005/8/layout/lProcess2"/>
    <dgm:cxn modelId="{B64E2ACD-5985-45C7-B5A9-6FBFE2056E2C}" type="presParOf" srcId="{9A4C9FD1-AF64-473B-BD2C-EFC3B9474A09}" destId="{4D9F87B3-DFBF-47C1-AF7C-91B7A097F14E}" srcOrd="1" destOrd="0" presId="urn:microsoft.com/office/officeart/2005/8/layout/lProcess2"/>
    <dgm:cxn modelId="{1F36E45D-5D29-409D-BC30-6E852CDB1E9C}" type="presParOf" srcId="{9A4C9FD1-AF64-473B-BD2C-EFC3B9474A09}" destId="{E15C9FA1-6A95-4533-A73D-60A71D1EBD06}" srcOrd="2" destOrd="0" presId="urn:microsoft.com/office/officeart/2005/8/layout/lProcess2"/>
    <dgm:cxn modelId="{A2DFAC03-6EB1-48CD-86BE-07977956B2C1}" type="presParOf" srcId="{E15C9FA1-6A95-4533-A73D-60A71D1EBD06}" destId="{BD6C241D-848D-43D8-A006-684FAF54FE1B}" srcOrd="0" destOrd="0" presId="urn:microsoft.com/office/officeart/2005/8/layout/lProcess2"/>
    <dgm:cxn modelId="{AEEC9185-D4FF-4212-A133-1753C846F3B3}" type="presParOf" srcId="{E15C9FA1-6A95-4533-A73D-60A71D1EBD06}" destId="{D31F774B-441C-4218-AC8B-96D809EB463A}" srcOrd="1" destOrd="0" presId="urn:microsoft.com/office/officeart/2005/8/layout/lProcess2"/>
    <dgm:cxn modelId="{0A1B9635-EBA7-4F24-8DCB-812E38A9536D}" type="presParOf" srcId="{E15C9FA1-6A95-4533-A73D-60A71D1EBD06}" destId="{1698E496-C438-4318-9406-89442B0DB377}" srcOrd="2" destOrd="0" presId="urn:microsoft.com/office/officeart/2005/8/layout/lProcess2"/>
    <dgm:cxn modelId="{A422AC97-4DC7-4150-850E-C2C99EE24647}" type="presParOf" srcId="{1698E496-C438-4318-9406-89442B0DB377}" destId="{45E8078D-4671-4A6A-BCB9-DA78644C253D}" srcOrd="0" destOrd="0" presId="urn:microsoft.com/office/officeart/2005/8/layout/lProcess2"/>
    <dgm:cxn modelId="{3C82D871-26DD-4CDF-815C-EAD9032899AE}" type="presParOf" srcId="{45E8078D-4671-4A6A-BCB9-DA78644C253D}" destId="{E1369292-4687-46CD-BB4F-28A9D9B4A414}" srcOrd="0" destOrd="0" presId="urn:microsoft.com/office/officeart/2005/8/layout/lProcess2"/>
    <dgm:cxn modelId="{C73A2152-E190-45CB-81CA-18DB8D54F376}" type="presParOf" srcId="{9A4C9FD1-AF64-473B-BD2C-EFC3B9474A09}" destId="{87A7BED7-E6E9-4091-9542-A15608846E18}" srcOrd="3" destOrd="0" presId="urn:microsoft.com/office/officeart/2005/8/layout/lProcess2"/>
    <dgm:cxn modelId="{B9E3B283-40D5-487E-81A8-EA5368072A9A}" type="presParOf" srcId="{9A4C9FD1-AF64-473B-BD2C-EFC3B9474A09}" destId="{DCA8B0A0-3CC0-4593-ABB0-D136B09009F6}" srcOrd="4" destOrd="0" presId="urn:microsoft.com/office/officeart/2005/8/layout/lProcess2"/>
    <dgm:cxn modelId="{23DB0C8F-7522-4964-8D98-896D81E0DD48}" type="presParOf" srcId="{DCA8B0A0-3CC0-4593-ABB0-D136B09009F6}" destId="{A4DDFC45-3421-4A8D-9051-BE45485C67B9}" srcOrd="0" destOrd="0" presId="urn:microsoft.com/office/officeart/2005/8/layout/lProcess2"/>
    <dgm:cxn modelId="{CB5F1522-AD36-4B02-9A52-EA851205D5AD}" type="presParOf" srcId="{DCA8B0A0-3CC0-4593-ABB0-D136B09009F6}" destId="{B0426651-31A3-4D4E-BAC5-52102E47C814}" srcOrd="1" destOrd="0" presId="urn:microsoft.com/office/officeart/2005/8/layout/lProcess2"/>
    <dgm:cxn modelId="{F62B8248-064C-4C86-B867-4BAA493181FB}" type="presParOf" srcId="{DCA8B0A0-3CC0-4593-ABB0-D136B09009F6}" destId="{8E729A61-F442-438F-BB76-A3B6EA2F6B51}" srcOrd="2" destOrd="0" presId="urn:microsoft.com/office/officeart/2005/8/layout/lProcess2"/>
    <dgm:cxn modelId="{2D5C004C-CA45-4324-9950-381642ACB354}" type="presParOf" srcId="{8E729A61-F442-438F-BB76-A3B6EA2F6B51}" destId="{78A21E29-361B-44DA-85C6-9799C08A9B18}" srcOrd="0" destOrd="0" presId="urn:microsoft.com/office/officeart/2005/8/layout/lProcess2"/>
    <dgm:cxn modelId="{30A926A4-BCD2-4178-A0CB-4132198F4A99}" type="presParOf" srcId="{78A21E29-361B-44DA-85C6-9799C08A9B18}" destId="{AF99DD58-B66C-4CE5-B481-6268BF7C309B}" srcOrd="0" destOrd="0" presId="urn:microsoft.com/office/officeart/2005/8/layout/lProcess2"/>
    <dgm:cxn modelId="{9F3D96A2-C779-446A-9411-3961BF215A2D}" type="presParOf" srcId="{9A4C9FD1-AF64-473B-BD2C-EFC3B9474A09}" destId="{F76F837A-0431-4069-BE4E-F88B2141455F}" srcOrd="5" destOrd="0" presId="urn:microsoft.com/office/officeart/2005/8/layout/lProcess2"/>
    <dgm:cxn modelId="{E74C1901-CB54-48E8-993A-2E0B6C6D82A4}" type="presParOf" srcId="{9A4C9FD1-AF64-473B-BD2C-EFC3B9474A09}" destId="{EDD2FC67-D956-4A5A-9B08-E47884000152}" srcOrd="6" destOrd="0" presId="urn:microsoft.com/office/officeart/2005/8/layout/lProcess2"/>
    <dgm:cxn modelId="{2AAAE901-98A1-455E-8BDA-9B7109A2C661}" type="presParOf" srcId="{EDD2FC67-D956-4A5A-9B08-E47884000152}" destId="{E5A6CD72-2C95-4620-9C36-9F58EEF8A6F7}" srcOrd="0" destOrd="0" presId="urn:microsoft.com/office/officeart/2005/8/layout/lProcess2"/>
    <dgm:cxn modelId="{EC2B3314-B399-4C96-84D4-E6CBC52AEFAD}" type="presParOf" srcId="{EDD2FC67-D956-4A5A-9B08-E47884000152}" destId="{DE0DB2FD-1180-4DCC-B980-666C703B2482}" srcOrd="1" destOrd="0" presId="urn:microsoft.com/office/officeart/2005/8/layout/lProcess2"/>
    <dgm:cxn modelId="{9B806192-BBBF-40FC-9F7C-0BB70C1FD487}" type="presParOf" srcId="{EDD2FC67-D956-4A5A-9B08-E47884000152}" destId="{3FF0D45B-5624-411F-9B55-DB5C8BAEFF9A}" srcOrd="2" destOrd="0" presId="urn:microsoft.com/office/officeart/2005/8/layout/lProcess2"/>
    <dgm:cxn modelId="{711A632B-A28A-4A44-BB6A-DF499386141B}" type="presParOf" srcId="{3FF0D45B-5624-411F-9B55-DB5C8BAEFF9A}" destId="{9FFB3A97-DDF4-4B4F-A5D7-7FF14566D1D8}" srcOrd="0" destOrd="0" presId="urn:microsoft.com/office/officeart/2005/8/layout/lProcess2"/>
    <dgm:cxn modelId="{4CCB8964-6AE7-44BE-9337-0C0F30934B0B}" type="presParOf" srcId="{9FFB3A97-DDF4-4B4F-A5D7-7FF14566D1D8}" destId="{2C020EC2-5F0B-4070-8F10-5E168983186A}" srcOrd="0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AC9F5815-A116-478A-8F21-0009FA5C6AE1}" type="doc">
      <dgm:prSet loTypeId="urn:microsoft.com/office/officeart/2005/8/layout/process4" loCatId="list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70D45351-22FF-4BB2-B2AC-BF2FF7DFB7C9}">
      <dgm:prSet custT="1"/>
      <dgm:spPr/>
      <dgm:t>
        <a:bodyPr/>
        <a:lstStyle/>
        <a:p>
          <a:pPr algn="just" rtl="0"/>
          <a:r>
            <a:rPr lang="ru-RU" sz="1400" dirty="0" smtClean="0">
              <a:latin typeface="Arial" panose="020B0604020202020204" pitchFamily="34" charset="0"/>
              <a:cs typeface="Arial" panose="020B0604020202020204" pitchFamily="34" charset="0"/>
            </a:rPr>
            <a:t>1. Концентрация натрия в сыворотке может быть сниженной, нормальной или повышенной. Гипергликемия обязательно сопровождается переходом воды из внутриклеточного пространства во внеклеточное. Такое перераспределение воды, несмотря на </a:t>
          </a:r>
          <a:r>
            <a:rPr lang="ru-RU" sz="1400" dirty="0" err="1" smtClean="0">
              <a:latin typeface="Arial" panose="020B0604020202020204" pitchFamily="34" charset="0"/>
              <a:cs typeface="Arial" panose="020B0604020202020204" pitchFamily="34" charset="0"/>
            </a:rPr>
            <a:t>гиперосмоляльность</a:t>
          </a:r>
          <a:r>
            <a:rPr lang="ru-RU" sz="1400" dirty="0" smtClean="0">
              <a:latin typeface="Arial" panose="020B0604020202020204" pitchFamily="34" charset="0"/>
              <a:cs typeface="Arial" panose="020B0604020202020204" pitchFamily="34" charset="0"/>
            </a:rPr>
            <a:t> плазмы и дегидратацию, может быть причиной кажущейся </a:t>
          </a:r>
          <a:r>
            <a:rPr lang="ru-RU" sz="1400" dirty="0" err="1" smtClean="0">
              <a:latin typeface="Arial" panose="020B0604020202020204" pitchFamily="34" charset="0"/>
              <a:cs typeface="Arial" panose="020B0604020202020204" pitchFamily="34" charset="0"/>
            </a:rPr>
            <a:t>гипонатриемии</a:t>
          </a:r>
          <a:r>
            <a:rPr lang="ru-RU" sz="1400" dirty="0" smtClean="0">
              <a:latin typeface="Arial" panose="020B0604020202020204" pitchFamily="34" charset="0"/>
              <a:cs typeface="Arial" panose="020B0604020202020204" pitchFamily="34" charset="0"/>
            </a:rPr>
            <a:t>. </a:t>
          </a:r>
          <a:r>
            <a:rPr lang="ru-RU" sz="1400" dirty="0" err="1" smtClean="0">
              <a:latin typeface="Arial" panose="020B0604020202020204" pitchFamily="34" charset="0"/>
              <a:cs typeface="Arial" panose="020B0604020202020204" pitchFamily="34" charset="0"/>
            </a:rPr>
            <a:t>Гипертриглицеридемия</a:t>
          </a:r>
          <a:r>
            <a:rPr lang="ru-RU" sz="1400" dirty="0" smtClean="0">
              <a:latin typeface="Arial" panose="020B0604020202020204" pitchFamily="34" charset="0"/>
              <a:cs typeface="Arial" panose="020B0604020202020204" pitchFamily="34" charset="0"/>
            </a:rPr>
            <a:t> также вносит вклад в кажущееся снижение концентрации натрия. </a:t>
          </a:r>
          <a:endParaRPr lang="ru-RU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D6BD5A-8E33-443C-8FD0-FD02FB1836B2}" type="parTrans" cxnId="{CE039808-A380-4A3E-971E-74C3B333DBB3}">
      <dgm:prSet/>
      <dgm:spPr/>
      <dgm:t>
        <a:bodyPr/>
        <a:lstStyle/>
        <a:p>
          <a:pPr algn="just"/>
          <a:endParaRPr lang="ru-RU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7908D00-C0CA-4DED-AAB7-16B889432C49}" type="sibTrans" cxnId="{CE039808-A380-4A3E-971E-74C3B333DBB3}">
      <dgm:prSet/>
      <dgm:spPr/>
      <dgm:t>
        <a:bodyPr/>
        <a:lstStyle/>
        <a:p>
          <a:pPr algn="just"/>
          <a:endParaRPr lang="ru-RU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DB0720-56F8-4280-9263-907C48F203B0}">
      <dgm:prSet custT="1"/>
      <dgm:spPr/>
      <dgm:t>
        <a:bodyPr/>
        <a:lstStyle/>
        <a:p>
          <a:pPr algn="just" rtl="0"/>
          <a:r>
            <a:rPr lang="ru-RU" sz="1400" dirty="0" smtClean="0">
              <a:latin typeface="Arial" panose="020B0604020202020204" pitchFamily="34" charset="0"/>
              <a:cs typeface="Arial" panose="020B0604020202020204" pitchFamily="34" charset="0"/>
            </a:rPr>
            <a:t>2. Уровень калия в сыворотке тоже может быть низким, нормальным или высоким. Уровень калия зависит как от выхода этого катиона из клеток вследствие ацидоза, так и от степени уменьшения объема внеклеточной жидкости. Поэтому нормальный или высокий уровень калия в сыворотке не отражает существующего дефицита калия (этот дефицит обусловлен осмотическим диурезом). Исходно низкая концентрация калия свидетельствует о значительной его потере и требует быстрого восполнения. </a:t>
          </a:r>
          <a:endParaRPr lang="ru-RU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44C7326-915F-45FD-A63A-C45471496938}" type="parTrans" cxnId="{1DE9EDFB-9C9F-4A08-8E0C-63DE867B3554}">
      <dgm:prSet/>
      <dgm:spPr/>
      <dgm:t>
        <a:bodyPr/>
        <a:lstStyle/>
        <a:p>
          <a:pPr algn="just"/>
          <a:endParaRPr lang="ru-RU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1F54DFC-3B4F-4834-96E6-F749D293F6AC}" type="sibTrans" cxnId="{1DE9EDFB-9C9F-4A08-8E0C-63DE867B3554}">
      <dgm:prSet/>
      <dgm:spPr/>
      <dgm:t>
        <a:bodyPr/>
        <a:lstStyle/>
        <a:p>
          <a:pPr algn="just"/>
          <a:endParaRPr lang="ru-RU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E60320E-3A9C-41FA-A966-AEAF10AE4EB6}">
      <dgm:prSet custT="1"/>
      <dgm:spPr/>
      <dgm:t>
        <a:bodyPr/>
        <a:lstStyle/>
        <a:p>
          <a:pPr algn="just" rtl="0"/>
          <a:r>
            <a:rPr lang="ru-RU" sz="1400" dirty="0" smtClean="0">
              <a:latin typeface="Arial" panose="020B0604020202020204" pitchFamily="34" charset="0"/>
              <a:cs typeface="Arial" panose="020B0604020202020204" pitchFamily="34" charset="0"/>
            </a:rPr>
            <a:t>3. Уровень фосфата в сыворотке может быть нормальным, но, как и в случае с калием, это не отражает реального дефицита фосфора. Этот дефицит всегда имеет место на фоне усиления катаболизма, поскольку фосфат переходит из внутриклеточного пространства во внеклеточное и теряется с мочой при осмотическом диурезе. </a:t>
          </a:r>
          <a:endParaRPr lang="ru-RU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07AA65D-B603-422B-8EEA-EDC20986AFA2}" type="parTrans" cxnId="{29415F90-2B22-477D-9F48-21D7D18E2F39}">
      <dgm:prSet/>
      <dgm:spPr/>
      <dgm:t>
        <a:bodyPr/>
        <a:lstStyle/>
        <a:p>
          <a:pPr algn="just"/>
          <a:endParaRPr lang="ru-RU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9E85B0F-AAEE-442F-836F-CC29FC419E76}" type="sibTrans" cxnId="{29415F90-2B22-477D-9F48-21D7D18E2F39}">
      <dgm:prSet/>
      <dgm:spPr/>
      <dgm:t>
        <a:bodyPr/>
        <a:lstStyle/>
        <a:p>
          <a:pPr algn="just"/>
          <a:endParaRPr lang="ru-RU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7B31318-ECA4-4CB8-8D9D-52476D27ACB4}" type="pres">
      <dgm:prSet presAssocID="{AC9F5815-A116-478A-8F21-0009FA5C6AE1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B4DABA2-E4DF-4E2E-A508-AF023B4FE08B}" type="pres">
      <dgm:prSet presAssocID="{1E60320E-3A9C-41FA-A966-AEAF10AE4EB6}" presName="boxAndChildren" presStyleCnt="0"/>
      <dgm:spPr/>
      <dgm:t>
        <a:bodyPr/>
        <a:lstStyle/>
        <a:p>
          <a:endParaRPr lang="ru-RU"/>
        </a:p>
      </dgm:t>
    </dgm:pt>
    <dgm:pt modelId="{52B1ADFB-F378-4BD7-9C28-AC3E0E1114AA}" type="pres">
      <dgm:prSet presAssocID="{1E60320E-3A9C-41FA-A966-AEAF10AE4EB6}" presName="parentTextBox" presStyleLbl="node1" presStyleIdx="0" presStyleCnt="3"/>
      <dgm:spPr/>
      <dgm:t>
        <a:bodyPr/>
        <a:lstStyle/>
        <a:p>
          <a:endParaRPr lang="ru-RU"/>
        </a:p>
      </dgm:t>
    </dgm:pt>
    <dgm:pt modelId="{3E91022D-C3D9-45D4-85A7-2AE250D4E026}" type="pres">
      <dgm:prSet presAssocID="{B1F54DFC-3B4F-4834-96E6-F749D293F6AC}" presName="sp" presStyleCnt="0"/>
      <dgm:spPr/>
      <dgm:t>
        <a:bodyPr/>
        <a:lstStyle/>
        <a:p>
          <a:endParaRPr lang="ru-RU"/>
        </a:p>
      </dgm:t>
    </dgm:pt>
    <dgm:pt modelId="{0DAF7307-5872-4DC4-B7A7-42807A3F016C}" type="pres">
      <dgm:prSet presAssocID="{3CDB0720-56F8-4280-9263-907C48F203B0}" presName="arrowAndChildren" presStyleCnt="0"/>
      <dgm:spPr/>
      <dgm:t>
        <a:bodyPr/>
        <a:lstStyle/>
        <a:p>
          <a:endParaRPr lang="ru-RU"/>
        </a:p>
      </dgm:t>
    </dgm:pt>
    <dgm:pt modelId="{08968899-9464-41AE-B132-57C960A11465}" type="pres">
      <dgm:prSet presAssocID="{3CDB0720-56F8-4280-9263-907C48F203B0}" presName="parentTextArrow" presStyleLbl="node1" presStyleIdx="1" presStyleCnt="3"/>
      <dgm:spPr/>
      <dgm:t>
        <a:bodyPr/>
        <a:lstStyle/>
        <a:p>
          <a:endParaRPr lang="ru-RU"/>
        </a:p>
      </dgm:t>
    </dgm:pt>
    <dgm:pt modelId="{69C9F88F-987F-4A90-AB8F-2C74A05BC7AA}" type="pres">
      <dgm:prSet presAssocID="{A7908D00-C0CA-4DED-AAB7-16B889432C49}" presName="sp" presStyleCnt="0"/>
      <dgm:spPr/>
      <dgm:t>
        <a:bodyPr/>
        <a:lstStyle/>
        <a:p>
          <a:endParaRPr lang="ru-RU"/>
        </a:p>
      </dgm:t>
    </dgm:pt>
    <dgm:pt modelId="{B03AB80B-1334-4DAB-90EA-246670BBB09F}" type="pres">
      <dgm:prSet presAssocID="{70D45351-22FF-4BB2-B2AC-BF2FF7DFB7C9}" presName="arrowAndChildren" presStyleCnt="0"/>
      <dgm:spPr/>
      <dgm:t>
        <a:bodyPr/>
        <a:lstStyle/>
        <a:p>
          <a:endParaRPr lang="ru-RU"/>
        </a:p>
      </dgm:t>
    </dgm:pt>
    <dgm:pt modelId="{CB82E2A8-336A-42DA-88F0-AD0C7C8E7314}" type="pres">
      <dgm:prSet presAssocID="{70D45351-22FF-4BB2-B2AC-BF2FF7DFB7C9}" presName="parentTextArrow" presStyleLbl="node1" presStyleIdx="2" presStyleCnt="3"/>
      <dgm:spPr/>
      <dgm:t>
        <a:bodyPr/>
        <a:lstStyle/>
        <a:p>
          <a:endParaRPr lang="ru-RU"/>
        </a:p>
      </dgm:t>
    </dgm:pt>
  </dgm:ptLst>
  <dgm:cxnLst>
    <dgm:cxn modelId="{E7C80316-FDAC-4930-8815-A5D4D834A81E}" type="presOf" srcId="{70D45351-22FF-4BB2-B2AC-BF2FF7DFB7C9}" destId="{CB82E2A8-336A-42DA-88F0-AD0C7C8E7314}" srcOrd="0" destOrd="0" presId="urn:microsoft.com/office/officeart/2005/8/layout/process4"/>
    <dgm:cxn modelId="{CE039808-A380-4A3E-971E-74C3B333DBB3}" srcId="{AC9F5815-A116-478A-8F21-0009FA5C6AE1}" destId="{70D45351-22FF-4BB2-B2AC-BF2FF7DFB7C9}" srcOrd="0" destOrd="0" parTransId="{3CD6BD5A-8E33-443C-8FD0-FD02FB1836B2}" sibTransId="{A7908D00-C0CA-4DED-AAB7-16B889432C49}"/>
    <dgm:cxn modelId="{1DE9EDFB-9C9F-4A08-8E0C-63DE867B3554}" srcId="{AC9F5815-A116-478A-8F21-0009FA5C6AE1}" destId="{3CDB0720-56F8-4280-9263-907C48F203B0}" srcOrd="1" destOrd="0" parTransId="{F44C7326-915F-45FD-A63A-C45471496938}" sibTransId="{B1F54DFC-3B4F-4834-96E6-F749D293F6AC}"/>
    <dgm:cxn modelId="{F06FCCDC-1B7F-49F9-A50F-14046A9A45F4}" type="presOf" srcId="{1E60320E-3A9C-41FA-A966-AEAF10AE4EB6}" destId="{52B1ADFB-F378-4BD7-9C28-AC3E0E1114AA}" srcOrd="0" destOrd="0" presId="urn:microsoft.com/office/officeart/2005/8/layout/process4"/>
    <dgm:cxn modelId="{92AE4496-1C5F-4E3F-827E-A1747357D2D1}" type="presOf" srcId="{AC9F5815-A116-478A-8F21-0009FA5C6AE1}" destId="{A7B31318-ECA4-4CB8-8D9D-52476D27ACB4}" srcOrd="0" destOrd="0" presId="urn:microsoft.com/office/officeart/2005/8/layout/process4"/>
    <dgm:cxn modelId="{29415F90-2B22-477D-9F48-21D7D18E2F39}" srcId="{AC9F5815-A116-478A-8F21-0009FA5C6AE1}" destId="{1E60320E-3A9C-41FA-A966-AEAF10AE4EB6}" srcOrd="2" destOrd="0" parTransId="{707AA65D-B603-422B-8EEA-EDC20986AFA2}" sibTransId="{E9E85B0F-AAEE-442F-836F-CC29FC419E76}"/>
    <dgm:cxn modelId="{97B671A6-1282-4DFE-A58A-04968B7115A6}" type="presOf" srcId="{3CDB0720-56F8-4280-9263-907C48F203B0}" destId="{08968899-9464-41AE-B132-57C960A11465}" srcOrd="0" destOrd="0" presId="urn:microsoft.com/office/officeart/2005/8/layout/process4"/>
    <dgm:cxn modelId="{AA3CA30F-9BA3-4ED1-8D90-EB7306AFDD59}" type="presParOf" srcId="{A7B31318-ECA4-4CB8-8D9D-52476D27ACB4}" destId="{5B4DABA2-E4DF-4E2E-A508-AF023B4FE08B}" srcOrd="0" destOrd="0" presId="urn:microsoft.com/office/officeart/2005/8/layout/process4"/>
    <dgm:cxn modelId="{5783DE5A-C6F7-4136-A72A-2AE4CE5EDBBC}" type="presParOf" srcId="{5B4DABA2-E4DF-4E2E-A508-AF023B4FE08B}" destId="{52B1ADFB-F378-4BD7-9C28-AC3E0E1114AA}" srcOrd="0" destOrd="0" presId="urn:microsoft.com/office/officeart/2005/8/layout/process4"/>
    <dgm:cxn modelId="{A4916687-6A83-49B8-B787-591E1F16C14E}" type="presParOf" srcId="{A7B31318-ECA4-4CB8-8D9D-52476D27ACB4}" destId="{3E91022D-C3D9-45D4-85A7-2AE250D4E026}" srcOrd="1" destOrd="0" presId="urn:microsoft.com/office/officeart/2005/8/layout/process4"/>
    <dgm:cxn modelId="{5F870A56-1D44-450B-BBCC-BE21641C447F}" type="presParOf" srcId="{A7B31318-ECA4-4CB8-8D9D-52476D27ACB4}" destId="{0DAF7307-5872-4DC4-B7A7-42807A3F016C}" srcOrd="2" destOrd="0" presId="urn:microsoft.com/office/officeart/2005/8/layout/process4"/>
    <dgm:cxn modelId="{837CC871-35A5-4C6A-8AE3-36F3D53D5F3D}" type="presParOf" srcId="{0DAF7307-5872-4DC4-B7A7-42807A3F016C}" destId="{08968899-9464-41AE-B132-57C960A11465}" srcOrd="0" destOrd="0" presId="urn:microsoft.com/office/officeart/2005/8/layout/process4"/>
    <dgm:cxn modelId="{0669B814-CCB6-405F-A2BF-ACF2F791421E}" type="presParOf" srcId="{A7B31318-ECA4-4CB8-8D9D-52476D27ACB4}" destId="{69C9F88F-987F-4A90-AB8F-2C74A05BC7AA}" srcOrd="3" destOrd="0" presId="urn:microsoft.com/office/officeart/2005/8/layout/process4"/>
    <dgm:cxn modelId="{F35A7244-92C9-44A1-9235-0A2F300D3E22}" type="presParOf" srcId="{A7B31318-ECA4-4CB8-8D9D-52476D27ACB4}" destId="{B03AB80B-1334-4DAB-90EA-246670BBB09F}" srcOrd="4" destOrd="0" presId="urn:microsoft.com/office/officeart/2005/8/layout/process4"/>
    <dgm:cxn modelId="{B86FE482-F3EA-4ED8-B709-377382326F19}" type="presParOf" srcId="{B03AB80B-1334-4DAB-90EA-246670BBB09F}" destId="{CB82E2A8-336A-42DA-88F0-AD0C7C8E7314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43116ED5-665C-488D-8C35-CB417F866441}" type="doc">
      <dgm:prSet loTypeId="urn:microsoft.com/office/officeart/2005/8/layout/lProcess3" loCatId="process" qsTypeId="urn:microsoft.com/office/officeart/2005/8/quickstyle/simple5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50B195C5-19B0-4381-8996-8D115B6A0565}">
      <dgm:prSet/>
      <dgm:spPr/>
      <dgm:t>
        <a:bodyPr/>
        <a:lstStyle/>
        <a:p>
          <a:pPr algn="just" rtl="0"/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1. </a:t>
          </a:r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АМК</a:t>
          </a:r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 обычно находится в пределах 20—30 мг%, что отражает умеренное уменьшение объема внеклеточной жидкости. </a:t>
          </a:r>
          <a:endParaRPr lang="ru-RU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F2CCA49-3A60-4684-8A2B-FDFAAC22BD11}" type="parTrans" cxnId="{29285F5D-D437-45B1-B6FD-43C40FCE9475}">
      <dgm:prSet/>
      <dgm:spPr/>
      <dgm:t>
        <a:bodyPr/>
        <a:lstStyle/>
        <a:p>
          <a:pPr algn="just"/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56B1312-DD66-49F3-8DFB-EAC6F689BAC3}" type="sibTrans" cxnId="{29285F5D-D437-45B1-B6FD-43C40FCE9475}">
      <dgm:prSet/>
      <dgm:spPr/>
      <dgm:t>
        <a:bodyPr/>
        <a:lstStyle/>
        <a:p>
          <a:pPr algn="just"/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D8C3874-9290-48A3-B41B-E904EA64ABC6}">
      <dgm:prSet/>
      <dgm:spPr/>
      <dgm:t>
        <a:bodyPr/>
        <a:lstStyle/>
        <a:p>
          <a:pPr algn="just" rtl="0"/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2. Лейкоцитоз при диабетическом </a:t>
          </a:r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кетоацидозе</a:t>
          </a:r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(15000—20000 </a:t>
          </a:r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мкл</a:t>
          </a:r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/1) не обязательно вызван инфекцией или воспалением. </a:t>
          </a:r>
          <a:endParaRPr lang="ru-RU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1D48899-F1F1-4290-A46A-82F934C00167}" type="parTrans" cxnId="{45698584-4910-4393-8574-4767F3A8233F}">
      <dgm:prSet/>
      <dgm:spPr/>
      <dgm:t>
        <a:bodyPr/>
        <a:lstStyle/>
        <a:p>
          <a:pPr algn="just"/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CFA4549-2EEA-44EC-B788-EF72FFD35616}" type="sibTrans" cxnId="{45698584-4910-4393-8574-4767F3A8233F}">
      <dgm:prSet/>
      <dgm:spPr/>
      <dgm:t>
        <a:bodyPr/>
        <a:lstStyle/>
        <a:p>
          <a:pPr algn="just"/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BE75912-A110-4174-9DA1-E04EA70ABECB}">
      <dgm:prSet/>
      <dgm:spPr/>
      <dgm:t>
        <a:bodyPr/>
        <a:lstStyle/>
        <a:p>
          <a:pPr algn="just" rtl="0"/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3. Уровень амилазы в сыворотке иногда повышен. Причина неизвестна. Амилаза может попадать в кровь из поджелудочной железы (но это не свидетельствует о панкреатите) или из слюнных желез. </a:t>
          </a:r>
          <a:endParaRPr lang="ru-RU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6BC4110-C0C8-4403-A579-C7AE2CA739B1}" type="parTrans" cxnId="{BDC73051-B8B1-4FB5-A8B6-877445F05986}">
      <dgm:prSet/>
      <dgm:spPr/>
      <dgm:t>
        <a:bodyPr/>
        <a:lstStyle/>
        <a:p>
          <a:pPr algn="just"/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2401EA7-1CBC-4FE4-930D-13E1FFD57D89}" type="sibTrans" cxnId="{BDC73051-B8B1-4FB5-A8B6-877445F05986}">
      <dgm:prSet/>
      <dgm:spPr/>
      <dgm:t>
        <a:bodyPr/>
        <a:lstStyle/>
        <a:p>
          <a:pPr algn="just"/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0E5670B-E82B-4839-8E59-BD1639191B4F}">
      <dgm:prSet/>
      <dgm:spPr/>
      <dgm:t>
        <a:bodyPr/>
        <a:lstStyle/>
        <a:p>
          <a:pPr algn="just" rtl="0"/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4. Иногда возрастает уровень </a:t>
          </a:r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АлАТ</a:t>
          </a:r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 и </a:t>
          </a:r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АсАТ</a:t>
          </a:r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, но диагностическая значимость этого показателя не установлена. </a:t>
          </a:r>
          <a:endParaRPr lang="ru-RU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3A6859C-D0F5-41BF-A5D8-EE718C67F082}" type="parTrans" cxnId="{8127EA0F-B7A2-4848-8CA8-B0E83EB2F51B}">
      <dgm:prSet/>
      <dgm:spPr/>
      <dgm:t>
        <a:bodyPr/>
        <a:lstStyle/>
        <a:p>
          <a:pPr algn="just"/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515DC23-B898-4522-9933-68991318FD16}" type="sibTrans" cxnId="{8127EA0F-B7A2-4848-8CA8-B0E83EB2F51B}">
      <dgm:prSet/>
      <dgm:spPr/>
      <dgm:t>
        <a:bodyPr/>
        <a:lstStyle/>
        <a:p>
          <a:pPr algn="just"/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6E97276-6DF7-4080-9EC7-F847D6FB369C}">
      <dgm:prSet/>
      <dgm:spPr/>
      <dgm:t>
        <a:bodyPr/>
        <a:lstStyle/>
        <a:p>
          <a:pPr algn="just" rtl="0"/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5. При диабетическом </a:t>
          </a:r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кетоацидозе</a:t>
          </a:r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 наблюдается </a:t>
          </a:r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псевдодисфункция</a:t>
          </a:r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 щитовидной железы </a:t>
          </a:r>
          <a:endParaRPr lang="ru-RU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5C81962-A1B5-4B37-AD54-FDC608A73AFA}" type="parTrans" cxnId="{D4189372-6605-419D-AB44-CF1AB3ECC751}">
      <dgm:prSet/>
      <dgm:spPr/>
      <dgm:t>
        <a:bodyPr/>
        <a:lstStyle/>
        <a:p>
          <a:pPr algn="just"/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47FF3EA-CC56-48A9-8C36-EF8E29DC51D4}" type="sibTrans" cxnId="{D4189372-6605-419D-AB44-CF1AB3ECC751}">
      <dgm:prSet/>
      <dgm:spPr/>
      <dgm:t>
        <a:bodyPr/>
        <a:lstStyle/>
        <a:p>
          <a:pPr algn="just"/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12E8B37-8790-4CE1-84E5-C0C217D17603}" type="pres">
      <dgm:prSet presAssocID="{43116ED5-665C-488D-8C35-CB417F866441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41BD6DBD-8C2B-4A9F-A434-4FEB406B4386}" type="pres">
      <dgm:prSet presAssocID="{50B195C5-19B0-4381-8996-8D115B6A0565}" presName="horFlow" presStyleCnt="0"/>
      <dgm:spPr/>
      <dgm:t>
        <a:bodyPr/>
        <a:lstStyle/>
        <a:p>
          <a:endParaRPr lang="ru-RU"/>
        </a:p>
      </dgm:t>
    </dgm:pt>
    <dgm:pt modelId="{F878C08C-527C-40B0-BF89-9AD6FFD36FD1}" type="pres">
      <dgm:prSet presAssocID="{50B195C5-19B0-4381-8996-8D115B6A0565}" presName="bigChev" presStyleLbl="node1" presStyleIdx="0" presStyleCnt="5" custScaleX="375092" custLinFactNeighborX="71499" custLinFactNeighborY="1655"/>
      <dgm:spPr/>
      <dgm:t>
        <a:bodyPr/>
        <a:lstStyle/>
        <a:p>
          <a:endParaRPr lang="ru-RU"/>
        </a:p>
      </dgm:t>
    </dgm:pt>
    <dgm:pt modelId="{9C8FC53E-CDAF-4D00-8E48-E56189E18931}" type="pres">
      <dgm:prSet presAssocID="{50B195C5-19B0-4381-8996-8D115B6A0565}" presName="vSp" presStyleCnt="0"/>
      <dgm:spPr/>
      <dgm:t>
        <a:bodyPr/>
        <a:lstStyle/>
        <a:p>
          <a:endParaRPr lang="ru-RU"/>
        </a:p>
      </dgm:t>
    </dgm:pt>
    <dgm:pt modelId="{B9664199-84EA-4BE5-9534-0B8090CCEE14}" type="pres">
      <dgm:prSet presAssocID="{BD8C3874-9290-48A3-B41B-E904EA64ABC6}" presName="horFlow" presStyleCnt="0"/>
      <dgm:spPr/>
      <dgm:t>
        <a:bodyPr/>
        <a:lstStyle/>
        <a:p>
          <a:endParaRPr lang="ru-RU"/>
        </a:p>
      </dgm:t>
    </dgm:pt>
    <dgm:pt modelId="{2FF11BA7-CCC3-4F4F-950D-92D875E1FB1C}" type="pres">
      <dgm:prSet presAssocID="{BD8C3874-9290-48A3-B41B-E904EA64ABC6}" presName="bigChev" presStyleLbl="node1" presStyleIdx="1" presStyleCnt="5" custScaleX="373723"/>
      <dgm:spPr/>
      <dgm:t>
        <a:bodyPr/>
        <a:lstStyle/>
        <a:p>
          <a:endParaRPr lang="ru-RU"/>
        </a:p>
      </dgm:t>
    </dgm:pt>
    <dgm:pt modelId="{9013E05A-529E-48CB-B8E3-5A28D2DB8AB8}" type="pres">
      <dgm:prSet presAssocID="{BD8C3874-9290-48A3-B41B-E904EA64ABC6}" presName="vSp" presStyleCnt="0"/>
      <dgm:spPr/>
      <dgm:t>
        <a:bodyPr/>
        <a:lstStyle/>
        <a:p>
          <a:endParaRPr lang="ru-RU"/>
        </a:p>
      </dgm:t>
    </dgm:pt>
    <dgm:pt modelId="{224E9F70-3F0D-4E93-9168-F1212804073C}" type="pres">
      <dgm:prSet presAssocID="{FBE75912-A110-4174-9DA1-E04EA70ABECB}" presName="horFlow" presStyleCnt="0"/>
      <dgm:spPr/>
      <dgm:t>
        <a:bodyPr/>
        <a:lstStyle/>
        <a:p>
          <a:endParaRPr lang="ru-RU"/>
        </a:p>
      </dgm:t>
    </dgm:pt>
    <dgm:pt modelId="{C7D29C98-2818-4F4E-8B44-748E4F58FD32}" type="pres">
      <dgm:prSet presAssocID="{FBE75912-A110-4174-9DA1-E04EA70ABECB}" presName="bigChev" presStyleLbl="node1" presStyleIdx="2" presStyleCnt="5" custScaleX="373042" custLinFactNeighborX="-42579" custLinFactNeighborY="-1098"/>
      <dgm:spPr/>
      <dgm:t>
        <a:bodyPr/>
        <a:lstStyle/>
        <a:p>
          <a:endParaRPr lang="ru-RU"/>
        </a:p>
      </dgm:t>
    </dgm:pt>
    <dgm:pt modelId="{D09701FF-A437-4746-8B50-FC9AF1F454B9}" type="pres">
      <dgm:prSet presAssocID="{FBE75912-A110-4174-9DA1-E04EA70ABECB}" presName="vSp" presStyleCnt="0"/>
      <dgm:spPr/>
      <dgm:t>
        <a:bodyPr/>
        <a:lstStyle/>
        <a:p>
          <a:endParaRPr lang="ru-RU"/>
        </a:p>
      </dgm:t>
    </dgm:pt>
    <dgm:pt modelId="{C479131D-8188-4364-BC67-F9594BF17425}" type="pres">
      <dgm:prSet presAssocID="{60E5670B-E82B-4839-8E59-BD1639191B4F}" presName="horFlow" presStyleCnt="0"/>
      <dgm:spPr/>
      <dgm:t>
        <a:bodyPr/>
        <a:lstStyle/>
        <a:p>
          <a:endParaRPr lang="ru-RU"/>
        </a:p>
      </dgm:t>
    </dgm:pt>
    <dgm:pt modelId="{82BD8EAB-D2EA-4A52-B3E8-C7AE60F1FBA9}" type="pres">
      <dgm:prSet presAssocID="{60E5670B-E82B-4839-8E59-BD1639191B4F}" presName="bigChev" presStyleLbl="node1" presStyleIdx="3" presStyleCnt="5" custScaleX="374406"/>
      <dgm:spPr/>
      <dgm:t>
        <a:bodyPr/>
        <a:lstStyle/>
        <a:p>
          <a:endParaRPr lang="ru-RU"/>
        </a:p>
      </dgm:t>
    </dgm:pt>
    <dgm:pt modelId="{720B867A-87CA-48E4-9CB5-CE98A139691D}" type="pres">
      <dgm:prSet presAssocID="{60E5670B-E82B-4839-8E59-BD1639191B4F}" presName="vSp" presStyleCnt="0"/>
      <dgm:spPr/>
      <dgm:t>
        <a:bodyPr/>
        <a:lstStyle/>
        <a:p>
          <a:endParaRPr lang="ru-RU"/>
        </a:p>
      </dgm:t>
    </dgm:pt>
    <dgm:pt modelId="{2F0D2802-99FC-4F33-AAF3-D4E5C1C4E91A}" type="pres">
      <dgm:prSet presAssocID="{A6E97276-6DF7-4080-9EC7-F847D6FB369C}" presName="horFlow" presStyleCnt="0"/>
      <dgm:spPr/>
      <dgm:t>
        <a:bodyPr/>
        <a:lstStyle/>
        <a:p>
          <a:endParaRPr lang="ru-RU"/>
        </a:p>
      </dgm:t>
    </dgm:pt>
    <dgm:pt modelId="{407FF84D-92F7-424B-8F2D-2569097F88E1}" type="pres">
      <dgm:prSet presAssocID="{A6E97276-6DF7-4080-9EC7-F847D6FB369C}" presName="bigChev" presStyleLbl="node1" presStyleIdx="4" presStyleCnt="5" custScaleX="375780" custLinFactNeighborX="50072" custLinFactNeighborY="18"/>
      <dgm:spPr/>
      <dgm:t>
        <a:bodyPr/>
        <a:lstStyle/>
        <a:p>
          <a:endParaRPr lang="ru-RU"/>
        </a:p>
      </dgm:t>
    </dgm:pt>
  </dgm:ptLst>
  <dgm:cxnLst>
    <dgm:cxn modelId="{BDC73051-B8B1-4FB5-A8B6-877445F05986}" srcId="{43116ED5-665C-488D-8C35-CB417F866441}" destId="{FBE75912-A110-4174-9DA1-E04EA70ABECB}" srcOrd="2" destOrd="0" parTransId="{F6BC4110-C0C8-4403-A579-C7AE2CA739B1}" sibTransId="{E2401EA7-1CBC-4FE4-930D-13E1FFD57D89}"/>
    <dgm:cxn modelId="{038361FE-E9AC-4406-812B-A0C8B238E965}" type="presOf" srcId="{43116ED5-665C-488D-8C35-CB417F866441}" destId="{C12E8B37-8790-4CE1-84E5-C0C217D17603}" srcOrd="0" destOrd="0" presId="urn:microsoft.com/office/officeart/2005/8/layout/lProcess3"/>
    <dgm:cxn modelId="{8127EA0F-B7A2-4848-8CA8-B0E83EB2F51B}" srcId="{43116ED5-665C-488D-8C35-CB417F866441}" destId="{60E5670B-E82B-4839-8E59-BD1639191B4F}" srcOrd="3" destOrd="0" parTransId="{C3A6859C-D0F5-41BF-A5D8-EE718C67F082}" sibTransId="{F515DC23-B898-4522-9933-68991318FD16}"/>
    <dgm:cxn modelId="{265A5B36-E036-43B3-ADD4-F813F51015B1}" type="presOf" srcId="{BD8C3874-9290-48A3-B41B-E904EA64ABC6}" destId="{2FF11BA7-CCC3-4F4F-950D-92D875E1FB1C}" srcOrd="0" destOrd="0" presId="urn:microsoft.com/office/officeart/2005/8/layout/lProcess3"/>
    <dgm:cxn modelId="{35A77FF1-709E-4C4E-85B9-0F08BFB7BC07}" type="presOf" srcId="{FBE75912-A110-4174-9DA1-E04EA70ABECB}" destId="{C7D29C98-2818-4F4E-8B44-748E4F58FD32}" srcOrd="0" destOrd="0" presId="urn:microsoft.com/office/officeart/2005/8/layout/lProcess3"/>
    <dgm:cxn modelId="{9A224E16-C2AE-4520-8B86-C5A51C947BAF}" type="presOf" srcId="{50B195C5-19B0-4381-8996-8D115B6A0565}" destId="{F878C08C-527C-40B0-BF89-9AD6FFD36FD1}" srcOrd="0" destOrd="0" presId="urn:microsoft.com/office/officeart/2005/8/layout/lProcess3"/>
    <dgm:cxn modelId="{D4189372-6605-419D-AB44-CF1AB3ECC751}" srcId="{43116ED5-665C-488D-8C35-CB417F866441}" destId="{A6E97276-6DF7-4080-9EC7-F847D6FB369C}" srcOrd="4" destOrd="0" parTransId="{B5C81962-A1B5-4B37-AD54-FDC608A73AFA}" sibTransId="{B47FF3EA-CC56-48A9-8C36-EF8E29DC51D4}"/>
    <dgm:cxn modelId="{0B7D3770-C256-47CD-B5BC-F5F35FB38346}" type="presOf" srcId="{60E5670B-E82B-4839-8E59-BD1639191B4F}" destId="{82BD8EAB-D2EA-4A52-B3E8-C7AE60F1FBA9}" srcOrd="0" destOrd="0" presId="urn:microsoft.com/office/officeart/2005/8/layout/lProcess3"/>
    <dgm:cxn modelId="{45698584-4910-4393-8574-4767F3A8233F}" srcId="{43116ED5-665C-488D-8C35-CB417F866441}" destId="{BD8C3874-9290-48A3-B41B-E904EA64ABC6}" srcOrd="1" destOrd="0" parTransId="{81D48899-F1F1-4290-A46A-82F934C00167}" sibTransId="{2CFA4549-2EEA-44EC-B788-EF72FFD35616}"/>
    <dgm:cxn modelId="{29285F5D-D437-45B1-B6FD-43C40FCE9475}" srcId="{43116ED5-665C-488D-8C35-CB417F866441}" destId="{50B195C5-19B0-4381-8996-8D115B6A0565}" srcOrd="0" destOrd="0" parTransId="{6F2CCA49-3A60-4684-8A2B-FDFAAC22BD11}" sibTransId="{D56B1312-DD66-49F3-8DFB-EAC6F689BAC3}"/>
    <dgm:cxn modelId="{CE96D4B1-A82B-4674-A85E-32C004B01461}" type="presOf" srcId="{A6E97276-6DF7-4080-9EC7-F847D6FB369C}" destId="{407FF84D-92F7-424B-8F2D-2569097F88E1}" srcOrd="0" destOrd="0" presId="urn:microsoft.com/office/officeart/2005/8/layout/lProcess3"/>
    <dgm:cxn modelId="{B34C1F13-D9C0-4B2E-8E23-00C22E4F345D}" type="presParOf" srcId="{C12E8B37-8790-4CE1-84E5-C0C217D17603}" destId="{41BD6DBD-8C2B-4A9F-A434-4FEB406B4386}" srcOrd="0" destOrd="0" presId="urn:microsoft.com/office/officeart/2005/8/layout/lProcess3"/>
    <dgm:cxn modelId="{B32358EB-F0EB-4B86-A335-7C66556ABA15}" type="presParOf" srcId="{41BD6DBD-8C2B-4A9F-A434-4FEB406B4386}" destId="{F878C08C-527C-40B0-BF89-9AD6FFD36FD1}" srcOrd="0" destOrd="0" presId="urn:microsoft.com/office/officeart/2005/8/layout/lProcess3"/>
    <dgm:cxn modelId="{C3194A5D-4030-43C0-90EC-35CB099C0222}" type="presParOf" srcId="{C12E8B37-8790-4CE1-84E5-C0C217D17603}" destId="{9C8FC53E-CDAF-4D00-8E48-E56189E18931}" srcOrd="1" destOrd="0" presId="urn:microsoft.com/office/officeart/2005/8/layout/lProcess3"/>
    <dgm:cxn modelId="{CC846BDE-EB8B-4D80-97C3-1F5BCB5DF97F}" type="presParOf" srcId="{C12E8B37-8790-4CE1-84E5-C0C217D17603}" destId="{B9664199-84EA-4BE5-9534-0B8090CCEE14}" srcOrd="2" destOrd="0" presId="urn:microsoft.com/office/officeart/2005/8/layout/lProcess3"/>
    <dgm:cxn modelId="{B0D46DE5-96A1-4266-9578-8C3DF3E0AA3D}" type="presParOf" srcId="{B9664199-84EA-4BE5-9534-0B8090CCEE14}" destId="{2FF11BA7-CCC3-4F4F-950D-92D875E1FB1C}" srcOrd="0" destOrd="0" presId="urn:microsoft.com/office/officeart/2005/8/layout/lProcess3"/>
    <dgm:cxn modelId="{0C95C568-8230-45BB-AFC3-C722AABDDFF4}" type="presParOf" srcId="{C12E8B37-8790-4CE1-84E5-C0C217D17603}" destId="{9013E05A-529E-48CB-B8E3-5A28D2DB8AB8}" srcOrd="3" destOrd="0" presId="urn:microsoft.com/office/officeart/2005/8/layout/lProcess3"/>
    <dgm:cxn modelId="{458C65A0-67A0-4590-8B6F-20A39A6F4474}" type="presParOf" srcId="{C12E8B37-8790-4CE1-84E5-C0C217D17603}" destId="{224E9F70-3F0D-4E93-9168-F1212804073C}" srcOrd="4" destOrd="0" presId="urn:microsoft.com/office/officeart/2005/8/layout/lProcess3"/>
    <dgm:cxn modelId="{0859CB5F-EDED-400D-8AC3-F0052E7ABEFB}" type="presParOf" srcId="{224E9F70-3F0D-4E93-9168-F1212804073C}" destId="{C7D29C98-2818-4F4E-8B44-748E4F58FD32}" srcOrd="0" destOrd="0" presId="urn:microsoft.com/office/officeart/2005/8/layout/lProcess3"/>
    <dgm:cxn modelId="{9B392925-0431-467E-AB21-9EA7B179C742}" type="presParOf" srcId="{C12E8B37-8790-4CE1-84E5-C0C217D17603}" destId="{D09701FF-A437-4746-8B50-FC9AF1F454B9}" srcOrd="5" destOrd="0" presId="urn:microsoft.com/office/officeart/2005/8/layout/lProcess3"/>
    <dgm:cxn modelId="{088F4F13-6A6C-4066-A545-234F12A1A681}" type="presParOf" srcId="{C12E8B37-8790-4CE1-84E5-C0C217D17603}" destId="{C479131D-8188-4364-BC67-F9594BF17425}" srcOrd="6" destOrd="0" presId="urn:microsoft.com/office/officeart/2005/8/layout/lProcess3"/>
    <dgm:cxn modelId="{3462E7FF-F997-4F60-AAAE-64711224E97C}" type="presParOf" srcId="{C479131D-8188-4364-BC67-F9594BF17425}" destId="{82BD8EAB-D2EA-4A52-B3E8-C7AE60F1FBA9}" srcOrd="0" destOrd="0" presId="urn:microsoft.com/office/officeart/2005/8/layout/lProcess3"/>
    <dgm:cxn modelId="{AACC4C08-3948-4C08-BD17-6E52AA7AE796}" type="presParOf" srcId="{C12E8B37-8790-4CE1-84E5-C0C217D17603}" destId="{720B867A-87CA-48E4-9CB5-CE98A139691D}" srcOrd="7" destOrd="0" presId="urn:microsoft.com/office/officeart/2005/8/layout/lProcess3"/>
    <dgm:cxn modelId="{27CF2AD2-89B4-4657-B6E2-2AEF3EDDB170}" type="presParOf" srcId="{C12E8B37-8790-4CE1-84E5-C0C217D17603}" destId="{2F0D2802-99FC-4F33-AAF3-D4E5C1C4E91A}" srcOrd="8" destOrd="0" presId="urn:microsoft.com/office/officeart/2005/8/layout/lProcess3"/>
    <dgm:cxn modelId="{205D46ED-DF10-46D8-A42D-0FCD3247CE7C}" type="presParOf" srcId="{2F0D2802-99FC-4F33-AAF3-D4E5C1C4E91A}" destId="{407FF84D-92F7-424B-8F2D-2569097F88E1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317619D3-B0E6-4380-8E76-D03985F3D681}" type="doc">
      <dgm:prSet loTypeId="urn:microsoft.com/office/officeart/2005/8/layout/hierarchy4" loCatId="list" qsTypeId="urn:microsoft.com/office/officeart/2005/8/quickstyle/simple5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4A1E5739-5E86-40FC-9EAF-096593A4F846}">
      <dgm:prSet custT="1"/>
      <dgm:spPr/>
      <dgm:t>
        <a:bodyPr/>
        <a:lstStyle/>
        <a:p>
          <a:pPr algn="just" rtl="0"/>
          <a:r>
            <a:rPr lang="ru-RU" sz="1800" dirty="0" smtClean="0">
              <a:latin typeface="Arial" panose="020B0604020202020204" pitchFamily="34" charset="0"/>
              <a:cs typeface="Arial" panose="020B0604020202020204" pitchFamily="34" charset="0"/>
            </a:rPr>
            <a:t>а. Готовят раствор с нужной концентрацией инсулина короткого действия в 0,9% </a:t>
          </a:r>
          <a:r>
            <a:rPr lang="ru-RU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NaCl</a:t>
          </a:r>
          <a:r>
            <a:rPr lang="ru-RU" sz="1800" dirty="0" smtClean="0">
              <a:latin typeface="Arial" panose="020B0604020202020204" pitchFamily="34" charset="0"/>
              <a:cs typeface="Arial" panose="020B0604020202020204" pitchFamily="34" charset="0"/>
            </a:rPr>
            <a:t>. Например, чтобы получить раствор с концентрацией 0,5 </a:t>
          </a:r>
          <a:r>
            <a:rPr lang="ru-RU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ед</a:t>
          </a:r>
          <a:r>
            <a:rPr lang="ru-RU" sz="1800" dirty="0" smtClean="0">
              <a:latin typeface="Arial" panose="020B0604020202020204" pitchFamily="34" charset="0"/>
              <a:cs typeface="Arial" panose="020B0604020202020204" pitchFamily="34" charset="0"/>
            </a:rPr>
            <a:t>/мл, 125 </a:t>
          </a:r>
          <a:r>
            <a:rPr lang="ru-RU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ед</a:t>
          </a:r>
          <a:r>
            <a:rPr lang="ru-RU" sz="1800" dirty="0" smtClean="0">
              <a:latin typeface="Arial" panose="020B0604020202020204" pitchFamily="34" charset="0"/>
              <a:cs typeface="Arial" panose="020B0604020202020204" pitchFamily="34" charset="0"/>
            </a:rPr>
            <a:t> инсулина растворяют в 250 мл 0,9% </a:t>
          </a:r>
          <a:r>
            <a:rPr lang="ru-RU" sz="1800" dirty="0" err="1" smtClean="0">
              <a:latin typeface="Arial" panose="020B0604020202020204" pitchFamily="34" charset="0"/>
              <a:cs typeface="Arial" panose="020B0604020202020204" pitchFamily="34" charset="0"/>
            </a:rPr>
            <a:t>NaCl</a:t>
          </a:r>
          <a:r>
            <a:rPr lang="ru-RU" sz="1800" dirty="0" smtClean="0">
              <a:latin typeface="Arial" panose="020B0604020202020204" pitchFamily="34" charset="0"/>
              <a:cs typeface="Arial" panose="020B0604020202020204" pitchFamily="34" charset="0"/>
            </a:rPr>
            <a:t>. Для детей конечный объем раствора должен быть не слишком большим, но достаточным для такого разведения инсулина, чтобы в кровь поступали малые его дозы. </a:t>
          </a:r>
          <a:endParaRPr lang="ru-RU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4464869-8120-4625-A417-9D2009972597}" type="parTrans" cxnId="{EEC5F88B-10BC-4D54-BA19-2802FBA2D234}">
      <dgm:prSet/>
      <dgm:spPr/>
      <dgm:t>
        <a:bodyPr/>
        <a:lstStyle/>
        <a:p>
          <a:pPr algn="just"/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98E0F5D-5BAD-49C6-B2C3-36F93849125E}" type="sibTrans" cxnId="{EEC5F88B-10BC-4D54-BA19-2802FBA2D234}">
      <dgm:prSet/>
      <dgm:spPr/>
      <dgm:t>
        <a:bodyPr/>
        <a:lstStyle/>
        <a:p>
          <a:pPr algn="just"/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FAC306E-10F6-4398-BAD5-E8D6717E95B6}">
      <dgm:prSet custT="1"/>
      <dgm:spPr>
        <a:solidFill>
          <a:srgbClr val="00B050"/>
        </a:solidFill>
      </dgm:spPr>
      <dgm:t>
        <a:bodyPr/>
        <a:lstStyle/>
        <a:p>
          <a:pPr algn="just" rtl="0"/>
          <a:r>
            <a:rPr lang="ru-RU" sz="1800" smtClean="0">
              <a:latin typeface="Arial" panose="020B0604020202020204" pitchFamily="34" charset="0"/>
              <a:cs typeface="Arial" panose="020B0604020202020204" pitchFamily="34" charset="0"/>
            </a:rPr>
            <a:t>б. Не нужно промывать катетер раствором инсулина, чтобы насытить связывающие места пластика. Он связывает ничтожно мало инсулина. Насос с регулируемой скоростью подачи может быть соединен с обычным катетером. </a:t>
          </a:r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1E903A4-DD85-456A-BE0E-E1ED65FDCB88}" type="parTrans" cxnId="{94B67DCE-CE70-49AB-A036-5DF4974318B3}">
      <dgm:prSet/>
      <dgm:spPr/>
      <dgm:t>
        <a:bodyPr/>
        <a:lstStyle/>
        <a:p>
          <a:pPr algn="just"/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C4993B4-4359-46B3-B3FE-54D9499D771E}" type="sibTrans" cxnId="{94B67DCE-CE70-49AB-A036-5DF4974318B3}">
      <dgm:prSet/>
      <dgm:spPr/>
      <dgm:t>
        <a:bodyPr/>
        <a:lstStyle/>
        <a:p>
          <a:pPr algn="just"/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C7BD49-0014-4A09-B69D-BAB12DFA076E}">
      <dgm:prSet custT="1"/>
      <dgm:spPr>
        <a:solidFill>
          <a:srgbClr val="00B0F0"/>
        </a:solidFill>
      </dgm:spPr>
      <dgm:t>
        <a:bodyPr/>
        <a:lstStyle/>
        <a:p>
          <a:pPr algn="just" rtl="0"/>
          <a:r>
            <a:rPr lang="ru-RU" sz="1800" smtClean="0">
              <a:latin typeface="Arial" panose="020B0604020202020204" pitchFamily="34" charset="0"/>
              <a:cs typeface="Arial" panose="020B0604020202020204" pitchFamily="34" charset="0"/>
            </a:rPr>
            <a:t>в. Раствор инсулина не нужно вводить струйно (не надо создавать насыщающую дозу). Сразу начинают инфузию с постоянной скоростью. </a:t>
          </a:r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DCA2052-8CD2-4A44-AD31-0FF08E15D1D6}" type="parTrans" cxnId="{479B5FC6-2C02-4222-97A8-C9CB2FD3F357}">
      <dgm:prSet/>
      <dgm:spPr/>
      <dgm:t>
        <a:bodyPr/>
        <a:lstStyle/>
        <a:p>
          <a:pPr algn="just"/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31AF71A-49CA-403D-B02A-B14099A25103}" type="sibTrans" cxnId="{479B5FC6-2C02-4222-97A8-C9CB2FD3F357}">
      <dgm:prSet/>
      <dgm:spPr/>
      <dgm:t>
        <a:bodyPr/>
        <a:lstStyle/>
        <a:p>
          <a:pPr algn="just"/>
          <a:endParaRPr lang="ru-RU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1EB274B-9FCA-4C93-A9F8-74B12967B569}" type="pres">
      <dgm:prSet presAssocID="{317619D3-B0E6-4380-8E76-D03985F3D681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F90BAB5D-172B-409B-B033-816BEB6F888C}" type="pres">
      <dgm:prSet presAssocID="{4A1E5739-5E86-40FC-9EAF-096593A4F846}" presName="vertOne" presStyleCnt="0"/>
      <dgm:spPr/>
      <dgm:t>
        <a:bodyPr/>
        <a:lstStyle/>
        <a:p>
          <a:endParaRPr lang="ru-RU"/>
        </a:p>
      </dgm:t>
    </dgm:pt>
    <dgm:pt modelId="{F8B45373-4986-489B-A204-5EFD6F5C0BDC}" type="pres">
      <dgm:prSet presAssocID="{4A1E5739-5E86-40FC-9EAF-096593A4F846}" presName="txOne" presStyleLbl="node0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8D003CE-5330-4488-BC5D-5D30002C9E9E}" type="pres">
      <dgm:prSet presAssocID="{4A1E5739-5E86-40FC-9EAF-096593A4F846}" presName="horzOne" presStyleCnt="0"/>
      <dgm:spPr/>
      <dgm:t>
        <a:bodyPr/>
        <a:lstStyle/>
        <a:p>
          <a:endParaRPr lang="ru-RU"/>
        </a:p>
      </dgm:t>
    </dgm:pt>
    <dgm:pt modelId="{65F417D4-013E-43E4-8B9F-25C2ADCED491}" type="pres">
      <dgm:prSet presAssocID="{198E0F5D-5BAD-49C6-B2C3-36F93849125E}" presName="sibSpaceOne" presStyleCnt="0"/>
      <dgm:spPr/>
      <dgm:t>
        <a:bodyPr/>
        <a:lstStyle/>
        <a:p>
          <a:endParaRPr lang="ru-RU"/>
        </a:p>
      </dgm:t>
    </dgm:pt>
    <dgm:pt modelId="{54D1CEC3-E9D5-414C-AAEB-1A516E42DA83}" type="pres">
      <dgm:prSet presAssocID="{0FAC306E-10F6-4398-BAD5-E8D6717E95B6}" presName="vertOne" presStyleCnt="0"/>
      <dgm:spPr/>
      <dgm:t>
        <a:bodyPr/>
        <a:lstStyle/>
        <a:p>
          <a:endParaRPr lang="ru-RU"/>
        </a:p>
      </dgm:t>
    </dgm:pt>
    <dgm:pt modelId="{5FAE2BFB-0C72-4A7F-8191-FF1F4A8DABFC}" type="pres">
      <dgm:prSet presAssocID="{0FAC306E-10F6-4398-BAD5-E8D6717E95B6}" presName="txOne" presStyleLbl="node0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3573948-8FF0-41BE-AD88-D1D223C9E2C7}" type="pres">
      <dgm:prSet presAssocID="{0FAC306E-10F6-4398-BAD5-E8D6717E95B6}" presName="horzOne" presStyleCnt="0"/>
      <dgm:spPr/>
      <dgm:t>
        <a:bodyPr/>
        <a:lstStyle/>
        <a:p>
          <a:endParaRPr lang="ru-RU"/>
        </a:p>
      </dgm:t>
    </dgm:pt>
    <dgm:pt modelId="{583FD283-97DF-46E6-9FF0-D2F19680D229}" type="pres">
      <dgm:prSet presAssocID="{5C4993B4-4359-46B3-B3FE-54D9499D771E}" presName="sibSpaceOne" presStyleCnt="0"/>
      <dgm:spPr/>
      <dgm:t>
        <a:bodyPr/>
        <a:lstStyle/>
        <a:p>
          <a:endParaRPr lang="ru-RU"/>
        </a:p>
      </dgm:t>
    </dgm:pt>
    <dgm:pt modelId="{34C2FD08-7E17-4266-906A-8D8BA7852810}" type="pres">
      <dgm:prSet presAssocID="{3BC7BD49-0014-4A09-B69D-BAB12DFA076E}" presName="vertOne" presStyleCnt="0"/>
      <dgm:spPr/>
      <dgm:t>
        <a:bodyPr/>
        <a:lstStyle/>
        <a:p>
          <a:endParaRPr lang="ru-RU"/>
        </a:p>
      </dgm:t>
    </dgm:pt>
    <dgm:pt modelId="{9F07F234-42A8-4AD9-83DB-A15CF6F0BBE9}" type="pres">
      <dgm:prSet presAssocID="{3BC7BD49-0014-4A09-B69D-BAB12DFA076E}" presName="txOne" presStyleLbl="node0" presStyleIdx="2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8046757-6544-4B24-87CA-962F693826BE}" type="pres">
      <dgm:prSet presAssocID="{3BC7BD49-0014-4A09-B69D-BAB12DFA076E}" presName="horzOne" presStyleCnt="0"/>
      <dgm:spPr/>
      <dgm:t>
        <a:bodyPr/>
        <a:lstStyle/>
        <a:p>
          <a:endParaRPr lang="ru-RU"/>
        </a:p>
      </dgm:t>
    </dgm:pt>
  </dgm:ptLst>
  <dgm:cxnLst>
    <dgm:cxn modelId="{EEC5F88B-10BC-4D54-BA19-2802FBA2D234}" srcId="{317619D3-B0E6-4380-8E76-D03985F3D681}" destId="{4A1E5739-5E86-40FC-9EAF-096593A4F846}" srcOrd="0" destOrd="0" parTransId="{64464869-8120-4625-A417-9D2009972597}" sibTransId="{198E0F5D-5BAD-49C6-B2C3-36F93849125E}"/>
    <dgm:cxn modelId="{567DBDA0-DB11-4698-A00C-CF5C02BD1B41}" type="presOf" srcId="{317619D3-B0E6-4380-8E76-D03985F3D681}" destId="{C1EB274B-9FCA-4C93-A9F8-74B12967B569}" srcOrd="0" destOrd="0" presId="urn:microsoft.com/office/officeart/2005/8/layout/hierarchy4"/>
    <dgm:cxn modelId="{479B5FC6-2C02-4222-97A8-C9CB2FD3F357}" srcId="{317619D3-B0E6-4380-8E76-D03985F3D681}" destId="{3BC7BD49-0014-4A09-B69D-BAB12DFA076E}" srcOrd="2" destOrd="0" parTransId="{7DCA2052-8CD2-4A44-AD31-0FF08E15D1D6}" sibTransId="{931AF71A-49CA-403D-B02A-B14099A25103}"/>
    <dgm:cxn modelId="{876CB88A-BCA5-4E20-BE26-77FF66306B93}" type="presOf" srcId="{3BC7BD49-0014-4A09-B69D-BAB12DFA076E}" destId="{9F07F234-42A8-4AD9-83DB-A15CF6F0BBE9}" srcOrd="0" destOrd="0" presId="urn:microsoft.com/office/officeart/2005/8/layout/hierarchy4"/>
    <dgm:cxn modelId="{8639BA53-21BB-407F-A080-528F7AB34DDA}" type="presOf" srcId="{4A1E5739-5E86-40FC-9EAF-096593A4F846}" destId="{F8B45373-4986-489B-A204-5EFD6F5C0BDC}" srcOrd="0" destOrd="0" presId="urn:microsoft.com/office/officeart/2005/8/layout/hierarchy4"/>
    <dgm:cxn modelId="{94B67DCE-CE70-49AB-A036-5DF4974318B3}" srcId="{317619D3-B0E6-4380-8E76-D03985F3D681}" destId="{0FAC306E-10F6-4398-BAD5-E8D6717E95B6}" srcOrd="1" destOrd="0" parTransId="{71E903A4-DD85-456A-BE0E-E1ED65FDCB88}" sibTransId="{5C4993B4-4359-46B3-B3FE-54D9499D771E}"/>
    <dgm:cxn modelId="{F517554A-8DE7-4348-AD22-F294528DAEED}" type="presOf" srcId="{0FAC306E-10F6-4398-BAD5-E8D6717E95B6}" destId="{5FAE2BFB-0C72-4A7F-8191-FF1F4A8DABFC}" srcOrd="0" destOrd="0" presId="urn:microsoft.com/office/officeart/2005/8/layout/hierarchy4"/>
    <dgm:cxn modelId="{85717031-BA04-4235-B1EF-3E64CD32DC42}" type="presParOf" srcId="{C1EB274B-9FCA-4C93-A9F8-74B12967B569}" destId="{F90BAB5D-172B-409B-B033-816BEB6F888C}" srcOrd="0" destOrd="0" presId="urn:microsoft.com/office/officeart/2005/8/layout/hierarchy4"/>
    <dgm:cxn modelId="{BF5CA4BE-FAD6-40D8-A156-3534F7ABCD83}" type="presParOf" srcId="{F90BAB5D-172B-409B-B033-816BEB6F888C}" destId="{F8B45373-4986-489B-A204-5EFD6F5C0BDC}" srcOrd="0" destOrd="0" presId="urn:microsoft.com/office/officeart/2005/8/layout/hierarchy4"/>
    <dgm:cxn modelId="{DBB584FC-2DF9-4D8A-9096-8F4AFB85E506}" type="presParOf" srcId="{F90BAB5D-172B-409B-B033-816BEB6F888C}" destId="{D8D003CE-5330-4488-BC5D-5D30002C9E9E}" srcOrd="1" destOrd="0" presId="urn:microsoft.com/office/officeart/2005/8/layout/hierarchy4"/>
    <dgm:cxn modelId="{1768A387-59F7-4661-BAE2-4784F5604137}" type="presParOf" srcId="{C1EB274B-9FCA-4C93-A9F8-74B12967B569}" destId="{65F417D4-013E-43E4-8B9F-25C2ADCED491}" srcOrd="1" destOrd="0" presId="urn:microsoft.com/office/officeart/2005/8/layout/hierarchy4"/>
    <dgm:cxn modelId="{26E58E85-0F0A-46B7-AAD0-0655DE9D4901}" type="presParOf" srcId="{C1EB274B-9FCA-4C93-A9F8-74B12967B569}" destId="{54D1CEC3-E9D5-414C-AAEB-1A516E42DA83}" srcOrd="2" destOrd="0" presId="urn:microsoft.com/office/officeart/2005/8/layout/hierarchy4"/>
    <dgm:cxn modelId="{CBAE3B09-A50A-4085-B2DE-564E5DB5A2D5}" type="presParOf" srcId="{54D1CEC3-E9D5-414C-AAEB-1A516E42DA83}" destId="{5FAE2BFB-0C72-4A7F-8191-FF1F4A8DABFC}" srcOrd="0" destOrd="0" presId="urn:microsoft.com/office/officeart/2005/8/layout/hierarchy4"/>
    <dgm:cxn modelId="{DCE3E2C2-DDD6-449D-A1A6-F2CFB28FF4AC}" type="presParOf" srcId="{54D1CEC3-E9D5-414C-AAEB-1A516E42DA83}" destId="{63573948-8FF0-41BE-AD88-D1D223C9E2C7}" srcOrd="1" destOrd="0" presId="urn:microsoft.com/office/officeart/2005/8/layout/hierarchy4"/>
    <dgm:cxn modelId="{EDE393F0-E3CE-476E-B13A-DEAF305C326E}" type="presParOf" srcId="{C1EB274B-9FCA-4C93-A9F8-74B12967B569}" destId="{583FD283-97DF-46E6-9FF0-D2F19680D229}" srcOrd="3" destOrd="0" presId="urn:microsoft.com/office/officeart/2005/8/layout/hierarchy4"/>
    <dgm:cxn modelId="{60904891-4BC5-4E8E-8F1B-2984F5A16789}" type="presParOf" srcId="{C1EB274B-9FCA-4C93-A9F8-74B12967B569}" destId="{34C2FD08-7E17-4266-906A-8D8BA7852810}" srcOrd="4" destOrd="0" presId="urn:microsoft.com/office/officeart/2005/8/layout/hierarchy4"/>
    <dgm:cxn modelId="{7F4F7D24-151C-4E93-B3C2-121E5442887F}" type="presParOf" srcId="{34C2FD08-7E17-4266-906A-8D8BA7852810}" destId="{9F07F234-42A8-4AD9-83DB-A15CF6F0BBE9}" srcOrd="0" destOrd="0" presId="urn:microsoft.com/office/officeart/2005/8/layout/hierarchy4"/>
    <dgm:cxn modelId="{9EFB60A3-713B-4264-BE71-6E0A91E24C63}" type="presParOf" srcId="{34C2FD08-7E17-4266-906A-8D8BA7852810}" destId="{38046757-6544-4B24-87CA-962F693826BE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D6D893A4-39B5-45AB-8D9F-A0541B96CE8E}" type="doc">
      <dgm:prSet loTypeId="urn:microsoft.com/office/officeart/2005/8/layout/process4" loCatId="list" qsTypeId="urn:microsoft.com/office/officeart/2005/8/quickstyle/simple5" qsCatId="simple" csTypeId="urn:microsoft.com/office/officeart/2005/8/colors/colorful3" csCatId="colorful"/>
      <dgm:spPr/>
      <dgm:t>
        <a:bodyPr/>
        <a:lstStyle/>
        <a:p>
          <a:endParaRPr lang="ru-RU"/>
        </a:p>
      </dgm:t>
    </dgm:pt>
    <dgm:pt modelId="{4ADFBA03-AB87-4BCF-9293-35B5A5552AE1}">
      <dgm:prSet custT="1"/>
      <dgm:spPr/>
      <dgm:t>
        <a:bodyPr/>
        <a:lstStyle/>
        <a:p>
          <a:pPr algn="just" rtl="0"/>
          <a:r>
            <a:rPr lang="ru-RU" sz="1600" smtClean="0">
              <a:latin typeface="Arial" panose="020B0604020202020204" pitchFamily="34" charset="0"/>
              <a:cs typeface="Arial" panose="020B0604020202020204" pitchFamily="34" charset="0"/>
            </a:rPr>
            <a:t>г. При скорости инфузии инсулина короткого действия 0,1 ед/кг/ч уровень глюкозы в крови должен снижаться со скоростью 4,4—5,6 ммоль/л/ч. </a:t>
          </a:r>
          <a:endParaRPr lang="ru-RU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C36772F-05AA-43C6-825F-6577E7719CAD}" type="parTrans" cxnId="{247F80A3-479F-4D46-BF1A-79EC8210FE06}">
      <dgm:prSet/>
      <dgm:spPr/>
      <dgm:t>
        <a:bodyPr/>
        <a:lstStyle/>
        <a:p>
          <a:pPr algn="just"/>
          <a:endParaRPr lang="ru-RU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148D438-28D3-4550-A6C3-84C08D1F51B7}" type="sibTrans" cxnId="{247F80A3-479F-4D46-BF1A-79EC8210FE06}">
      <dgm:prSet/>
      <dgm:spPr/>
      <dgm:t>
        <a:bodyPr/>
        <a:lstStyle/>
        <a:p>
          <a:pPr algn="just"/>
          <a:endParaRPr lang="ru-RU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DFAFE7D-34A0-4167-93D3-D883214BD6A0}">
      <dgm:prSet custT="1"/>
      <dgm:spPr/>
      <dgm:t>
        <a:bodyPr/>
        <a:lstStyle/>
        <a:p>
          <a:pPr algn="just" rtl="0"/>
          <a:r>
            <a:rPr lang="ru-RU" sz="1600" dirty="0" smtClean="0">
              <a:latin typeface="Arial" panose="020B0604020202020204" pitchFamily="34" charset="0"/>
              <a:cs typeface="Arial" panose="020B0604020202020204" pitchFamily="34" charset="0"/>
            </a:rPr>
            <a:t>д. Для торможения </a:t>
          </a:r>
          <a:r>
            <a:rPr lang="ru-RU" sz="1600" dirty="0" err="1" smtClean="0">
              <a:latin typeface="Arial" panose="020B0604020202020204" pitchFamily="34" charset="0"/>
              <a:cs typeface="Arial" panose="020B0604020202020204" pitchFamily="34" charset="0"/>
            </a:rPr>
            <a:t>липолиза</a:t>
          </a:r>
          <a:r>
            <a:rPr lang="ru-RU" sz="1600" dirty="0" smtClean="0">
              <a:latin typeface="Arial" panose="020B0604020202020204" pitchFamily="34" charset="0"/>
              <a:cs typeface="Arial" panose="020B0604020202020204" pitchFamily="34" charset="0"/>
            </a:rPr>
            <a:t> в тканях и уменьшения ацидоза к </a:t>
          </a:r>
          <a:r>
            <a:rPr lang="ru-RU" sz="1600" dirty="0" err="1" smtClean="0">
              <a:latin typeface="Arial" panose="020B0604020202020204" pitchFamily="34" charset="0"/>
              <a:cs typeface="Arial" panose="020B0604020202020204" pitchFamily="34" charset="0"/>
            </a:rPr>
            <a:t>инфузионному</a:t>
          </a:r>
          <a:r>
            <a:rPr lang="ru-RU" sz="1600" dirty="0" smtClean="0">
              <a:latin typeface="Arial" panose="020B0604020202020204" pitchFamily="34" charset="0"/>
              <a:cs typeface="Arial" panose="020B0604020202020204" pitchFamily="34" charset="0"/>
            </a:rPr>
            <a:t> раствору добавляют глюкозу. Когда уровень глюкозы в крови упадет до 14,0 </a:t>
          </a:r>
          <a:r>
            <a:rPr lang="ru-RU" sz="1600" dirty="0" err="1" smtClean="0">
              <a:latin typeface="Arial" panose="020B0604020202020204" pitchFamily="34" charset="0"/>
              <a:cs typeface="Arial" panose="020B0604020202020204" pitchFamily="34" charset="0"/>
            </a:rPr>
            <a:t>ммоль</a:t>
          </a:r>
          <a:r>
            <a:rPr lang="ru-RU" sz="1600" dirty="0" smtClean="0">
              <a:latin typeface="Arial" panose="020B0604020202020204" pitchFamily="34" charset="0"/>
              <a:cs typeface="Arial" panose="020B0604020202020204" pitchFamily="34" charset="0"/>
            </a:rPr>
            <a:t>/л, к </a:t>
          </a:r>
          <a:r>
            <a:rPr lang="ru-RU" sz="1600" dirty="0" err="1" smtClean="0">
              <a:latin typeface="Arial" panose="020B0604020202020204" pitchFamily="34" charset="0"/>
              <a:cs typeface="Arial" panose="020B0604020202020204" pitchFamily="34" charset="0"/>
            </a:rPr>
            <a:t>инфузионному</a:t>
          </a:r>
          <a:r>
            <a:rPr lang="ru-RU" sz="1600" dirty="0" smtClean="0">
              <a:latin typeface="Arial" panose="020B0604020202020204" pitchFamily="34" charset="0"/>
              <a:cs typeface="Arial" panose="020B0604020202020204" pitchFamily="34" charset="0"/>
            </a:rPr>
            <a:t> раствору добавляют 5% глюкозу. Во время </a:t>
          </a:r>
          <a:r>
            <a:rPr lang="ru-RU" sz="1600" dirty="0" err="1" smtClean="0">
              <a:latin typeface="Arial" panose="020B0604020202020204" pitchFamily="34" charset="0"/>
              <a:cs typeface="Arial" panose="020B0604020202020204" pitchFamily="34" charset="0"/>
            </a:rPr>
            <a:t>инфузионной</a:t>
          </a:r>
          <a:r>
            <a:rPr lang="ru-RU" sz="1600" dirty="0" smtClean="0">
              <a:latin typeface="Arial" panose="020B0604020202020204" pitchFamily="34" charset="0"/>
              <a:cs typeface="Arial" panose="020B0604020202020204" pitchFamily="34" charset="0"/>
            </a:rPr>
            <a:t> терапии концентрацию глюкозы в крови поддерживают на уровне около 11,1 </a:t>
          </a:r>
          <a:r>
            <a:rPr lang="ru-RU" sz="1600" dirty="0" err="1" smtClean="0">
              <a:latin typeface="Arial" panose="020B0604020202020204" pitchFamily="34" charset="0"/>
              <a:cs typeface="Arial" panose="020B0604020202020204" pitchFamily="34" charset="0"/>
            </a:rPr>
            <a:t>ммоль</a:t>
          </a:r>
          <a:r>
            <a:rPr lang="ru-RU" sz="1600" dirty="0" smtClean="0">
              <a:latin typeface="Arial" panose="020B0604020202020204" pitchFamily="34" charset="0"/>
              <a:cs typeface="Arial" panose="020B0604020202020204" pitchFamily="34" charset="0"/>
            </a:rPr>
            <a:t>/л. </a:t>
          </a:r>
          <a:endParaRPr lang="ru-RU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B088A24-C745-47E9-8403-12108C7809C9}" type="parTrans" cxnId="{7E266F59-F0E4-455A-A41C-4A57E95A75BF}">
      <dgm:prSet/>
      <dgm:spPr/>
      <dgm:t>
        <a:bodyPr/>
        <a:lstStyle/>
        <a:p>
          <a:pPr algn="just"/>
          <a:endParaRPr lang="ru-RU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15EF1AF-2F17-4B0D-9FF5-CE22BAF98E8A}" type="sibTrans" cxnId="{7E266F59-F0E4-455A-A41C-4A57E95A75BF}">
      <dgm:prSet/>
      <dgm:spPr/>
      <dgm:t>
        <a:bodyPr/>
        <a:lstStyle/>
        <a:p>
          <a:pPr algn="just"/>
          <a:endParaRPr lang="ru-RU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A9D1D52-5224-4BFA-A81E-C0A075397778}">
      <dgm:prSet custT="1"/>
      <dgm:spPr/>
      <dgm:t>
        <a:bodyPr/>
        <a:lstStyle/>
        <a:p>
          <a:pPr algn="just" rtl="0"/>
          <a:r>
            <a:rPr lang="ru-RU" sz="1600" smtClean="0">
              <a:latin typeface="Arial" panose="020B0604020202020204" pitchFamily="34" charset="0"/>
              <a:cs typeface="Arial" panose="020B0604020202020204" pitchFamily="34" charset="0"/>
            </a:rPr>
            <a:t>е. Капиллярную кровь для определения уровня глюкозы берут каждые 0,5—1 ч. </a:t>
          </a:r>
          <a:endParaRPr lang="ru-RU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D6852B7-4966-4517-AAFE-C6D400B6B949}" type="parTrans" cxnId="{6B4DFA51-157C-4DF7-9C61-60D4B500D973}">
      <dgm:prSet/>
      <dgm:spPr/>
      <dgm:t>
        <a:bodyPr/>
        <a:lstStyle/>
        <a:p>
          <a:pPr algn="just"/>
          <a:endParaRPr lang="ru-RU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74E3CCB-57EA-4829-866E-6CC7274C63D9}" type="sibTrans" cxnId="{6B4DFA51-157C-4DF7-9C61-60D4B500D973}">
      <dgm:prSet/>
      <dgm:spPr/>
      <dgm:t>
        <a:bodyPr/>
        <a:lstStyle/>
        <a:p>
          <a:pPr algn="just"/>
          <a:endParaRPr lang="ru-RU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C1173B9-09C4-4D45-ADF0-C9D39A20F860}">
      <dgm:prSet custT="1"/>
      <dgm:spPr/>
      <dgm:t>
        <a:bodyPr/>
        <a:lstStyle/>
        <a:p>
          <a:pPr algn="just" rtl="0"/>
          <a:r>
            <a:rPr lang="ru-RU" sz="1600" smtClean="0">
              <a:latin typeface="Arial" panose="020B0604020202020204" pitchFamily="34" charset="0"/>
              <a:cs typeface="Arial" panose="020B0604020202020204" pitchFamily="34" charset="0"/>
            </a:rPr>
            <a:t>ж. Если через 1 ч уровень глюкозы не снизился, скорость инфузии удваивают; если еще через час реакция отсутствует, то скорость еще раз удваивают. </a:t>
          </a:r>
          <a:endParaRPr lang="ru-RU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5A19AC2-7601-4404-9F56-82733D8BB5C7}" type="parTrans" cxnId="{E41732FE-6D29-487F-95AE-D4FA24E686EE}">
      <dgm:prSet/>
      <dgm:spPr/>
      <dgm:t>
        <a:bodyPr/>
        <a:lstStyle/>
        <a:p>
          <a:pPr algn="just"/>
          <a:endParaRPr lang="ru-RU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E1AC9BF-0FA8-408D-A8A6-5AAE3676ADF4}" type="sibTrans" cxnId="{E41732FE-6D29-487F-95AE-D4FA24E686EE}">
      <dgm:prSet/>
      <dgm:spPr/>
      <dgm:t>
        <a:bodyPr/>
        <a:lstStyle/>
        <a:p>
          <a:pPr algn="just"/>
          <a:endParaRPr lang="ru-RU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3E41838-D770-4D3A-AA38-A840A86C28BF}">
      <dgm:prSet custT="1"/>
      <dgm:spPr/>
      <dgm:t>
        <a:bodyPr/>
        <a:lstStyle/>
        <a:p>
          <a:pPr algn="just" rtl="0"/>
          <a:r>
            <a:rPr lang="ru-RU" sz="1600" smtClean="0">
              <a:latin typeface="Arial" panose="020B0604020202020204" pitchFamily="34" charset="0"/>
              <a:cs typeface="Arial" panose="020B0604020202020204" pitchFamily="34" charset="0"/>
            </a:rPr>
            <a:t>з. Если через 3—4 ч после начала лечения (даже с коррекцией скорости инфузии) уровень глюкозы в крови не снизился и pH не нормализовался, то причиной может быть недостаточная регидратация, скрытая инфекция или другое сопутствующее заболевание. Если все эти причины исключены, следует заподозрить инсулинорезистентность. </a:t>
          </a:r>
          <a:endParaRPr lang="ru-RU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A3A7101-E18D-4CCA-8BE6-1CB28C21B274}" type="parTrans" cxnId="{B980728D-ED0C-4BEA-9377-7F9FFCD04627}">
      <dgm:prSet/>
      <dgm:spPr/>
      <dgm:t>
        <a:bodyPr/>
        <a:lstStyle/>
        <a:p>
          <a:pPr algn="just"/>
          <a:endParaRPr lang="ru-RU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3E28BBC-0F52-403D-A9BC-EB02CFA7530E}" type="sibTrans" cxnId="{B980728D-ED0C-4BEA-9377-7F9FFCD04627}">
      <dgm:prSet/>
      <dgm:spPr/>
      <dgm:t>
        <a:bodyPr/>
        <a:lstStyle/>
        <a:p>
          <a:pPr algn="just"/>
          <a:endParaRPr lang="ru-RU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4D58526-9248-45BD-8225-CEEA313470EE}" type="pres">
      <dgm:prSet presAssocID="{D6D893A4-39B5-45AB-8D9F-A0541B96CE8E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E51B4A9-33D9-45EA-80F6-141C574B73E0}" type="pres">
      <dgm:prSet presAssocID="{63E41838-D770-4D3A-AA38-A840A86C28BF}" presName="boxAndChildren" presStyleCnt="0"/>
      <dgm:spPr/>
      <dgm:t>
        <a:bodyPr/>
        <a:lstStyle/>
        <a:p>
          <a:endParaRPr lang="ru-RU"/>
        </a:p>
      </dgm:t>
    </dgm:pt>
    <dgm:pt modelId="{51E2FD7A-754A-4648-891F-B981CAC7F38A}" type="pres">
      <dgm:prSet presAssocID="{63E41838-D770-4D3A-AA38-A840A86C28BF}" presName="parentTextBox" presStyleLbl="node1" presStyleIdx="0" presStyleCnt="5"/>
      <dgm:spPr/>
      <dgm:t>
        <a:bodyPr/>
        <a:lstStyle/>
        <a:p>
          <a:endParaRPr lang="ru-RU"/>
        </a:p>
      </dgm:t>
    </dgm:pt>
    <dgm:pt modelId="{29910499-89CF-42AB-9680-A4A5FC91631D}" type="pres">
      <dgm:prSet presAssocID="{1E1AC9BF-0FA8-408D-A8A6-5AAE3676ADF4}" presName="sp" presStyleCnt="0"/>
      <dgm:spPr/>
      <dgm:t>
        <a:bodyPr/>
        <a:lstStyle/>
        <a:p>
          <a:endParaRPr lang="ru-RU"/>
        </a:p>
      </dgm:t>
    </dgm:pt>
    <dgm:pt modelId="{E9A82475-1EED-4F17-9CC8-72860A90EC4C}" type="pres">
      <dgm:prSet presAssocID="{BC1173B9-09C4-4D45-ADF0-C9D39A20F860}" presName="arrowAndChildren" presStyleCnt="0"/>
      <dgm:spPr/>
      <dgm:t>
        <a:bodyPr/>
        <a:lstStyle/>
        <a:p>
          <a:endParaRPr lang="ru-RU"/>
        </a:p>
      </dgm:t>
    </dgm:pt>
    <dgm:pt modelId="{BBF9CF00-0414-4B78-8137-887E616D12CD}" type="pres">
      <dgm:prSet presAssocID="{BC1173B9-09C4-4D45-ADF0-C9D39A20F860}" presName="parentTextArrow" presStyleLbl="node1" presStyleIdx="1" presStyleCnt="5"/>
      <dgm:spPr/>
      <dgm:t>
        <a:bodyPr/>
        <a:lstStyle/>
        <a:p>
          <a:endParaRPr lang="ru-RU"/>
        </a:p>
      </dgm:t>
    </dgm:pt>
    <dgm:pt modelId="{90293BB9-0CB4-4B23-931D-1CA290479A90}" type="pres">
      <dgm:prSet presAssocID="{A74E3CCB-57EA-4829-866E-6CC7274C63D9}" presName="sp" presStyleCnt="0"/>
      <dgm:spPr/>
      <dgm:t>
        <a:bodyPr/>
        <a:lstStyle/>
        <a:p>
          <a:endParaRPr lang="ru-RU"/>
        </a:p>
      </dgm:t>
    </dgm:pt>
    <dgm:pt modelId="{9F321D80-E344-4252-A39A-D23CCE7D4179}" type="pres">
      <dgm:prSet presAssocID="{9A9D1D52-5224-4BFA-A81E-C0A075397778}" presName="arrowAndChildren" presStyleCnt="0"/>
      <dgm:spPr/>
      <dgm:t>
        <a:bodyPr/>
        <a:lstStyle/>
        <a:p>
          <a:endParaRPr lang="ru-RU"/>
        </a:p>
      </dgm:t>
    </dgm:pt>
    <dgm:pt modelId="{0C1C664E-E777-4959-BC76-98B9D290C844}" type="pres">
      <dgm:prSet presAssocID="{9A9D1D52-5224-4BFA-A81E-C0A075397778}" presName="parentTextArrow" presStyleLbl="node1" presStyleIdx="2" presStyleCnt="5"/>
      <dgm:spPr/>
      <dgm:t>
        <a:bodyPr/>
        <a:lstStyle/>
        <a:p>
          <a:endParaRPr lang="ru-RU"/>
        </a:p>
      </dgm:t>
    </dgm:pt>
    <dgm:pt modelId="{20206FDD-0E26-436B-9105-A87E681D9D68}" type="pres">
      <dgm:prSet presAssocID="{D15EF1AF-2F17-4B0D-9FF5-CE22BAF98E8A}" presName="sp" presStyleCnt="0"/>
      <dgm:spPr/>
      <dgm:t>
        <a:bodyPr/>
        <a:lstStyle/>
        <a:p>
          <a:endParaRPr lang="ru-RU"/>
        </a:p>
      </dgm:t>
    </dgm:pt>
    <dgm:pt modelId="{A14D7FE5-20BF-4397-8EE4-855C282509C3}" type="pres">
      <dgm:prSet presAssocID="{8DFAFE7D-34A0-4167-93D3-D883214BD6A0}" presName="arrowAndChildren" presStyleCnt="0"/>
      <dgm:spPr/>
      <dgm:t>
        <a:bodyPr/>
        <a:lstStyle/>
        <a:p>
          <a:endParaRPr lang="ru-RU"/>
        </a:p>
      </dgm:t>
    </dgm:pt>
    <dgm:pt modelId="{274EC7BF-8038-4C85-B93B-D29BE0A19A1A}" type="pres">
      <dgm:prSet presAssocID="{8DFAFE7D-34A0-4167-93D3-D883214BD6A0}" presName="parentTextArrow" presStyleLbl="node1" presStyleIdx="3" presStyleCnt="5"/>
      <dgm:spPr/>
      <dgm:t>
        <a:bodyPr/>
        <a:lstStyle/>
        <a:p>
          <a:endParaRPr lang="ru-RU"/>
        </a:p>
      </dgm:t>
    </dgm:pt>
    <dgm:pt modelId="{B79BFF5D-D97E-4F44-A276-18C00DE55318}" type="pres">
      <dgm:prSet presAssocID="{9148D438-28D3-4550-A6C3-84C08D1F51B7}" presName="sp" presStyleCnt="0"/>
      <dgm:spPr/>
      <dgm:t>
        <a:bodyPr/>
        <a:lstStyle/>
        <a:p>
          <a:endParaRPr lang="ru-RU"/>
        </a:p>
      </dgm:t>
    </dgm:pt>
    <dgm:pt modelId="{85F886D3-FE4C-453C-8E2B-F2A9A256F251}" type="pres">
      <dgm:prSet presAssocID="{4ADFBA03-AB87-4BCF-9293-35B5A5552AE1}" presName="arrowAndChildren" presStyleCnt="0"/>
      <dgm:spPr/>
      <dgm:t>
        <a:bodyPr/>
        <a:lstStyle/>
        <a:p>
          <a:endParaRPr lang="ru-RU"/>
        </a:p>
      </dgm:t>
    </dgm:pt>
    <dgm:pt modelId="{FC2EB2EC-4792-4F34-940F-EB88688D253D}" type="pres">
      <dgm:prSet presAssocID="{4ADFBA03-AB87-4BCF-9293-35B5A5552AE1}" presName="parentTextArrow" presStyleLbl="node1" presStyleIdx="4" presStyleCnt="5"/>
      <dgm:spPr/>
      <dgm:t>
        <a:bodyPr/>
        <a:lstStyle/>
        <a:p>
          <a:endParaRPr lang="ru-RU"/>
        </a:p>
      </dgm:t>
    </dgm:pt>
  </dgm:ptLst>
  <dgm:cxnLst>
    <dgm:cxn modelId="{7E266F59-F0E4-455A-A41C-4A57E95A75BF}" srcId="{D6D893A4-39B5-45AB-8D9F-A0541B96CE8E}" destId="{8DFAFE7D-34A0-4167-93D3-D883214BD6A0}" srcOrd="1" destOrd="0" parTransId="{0B088A24-C745-47E9-8403-12108C7809C9}" sibTransId="{D15EF1AF-2F17-4B0D-9FF5-CE22BAF98E8A}"/>
    <dgm:cxn modelId="{42EC25E0-58FA-47A2-849E-9F67C86EF636}" type="presOf" srcId="{8DFAFE7D-34A0-4167-93D3-D883214BD6A0}" destId="{274EC7BF-8038-4C85-B93B-D29BE0A19A1A}" srcOrd="0" destOrd="0" presId="urn:microsoft.com/office/officeart/2005/8/layout/process4"/>
    <dgm:cxn modelId="{5F2EA9ED-3901-4910-9707-FF4F714CE68E}" type="presOf" srcId="{9A9D1D52-5224-4BFA-A81E-C0A075397778}" destId="{0C1C664E-E777-4959-BC76-98B9D290C844}" srcOrd="0" destOrd="0" presId="urn:microsoft.com/office/officeart/2005/8/layout/process4"/>
    <dgm:cxn modelId="{E41732FE-6D29-487F-95AE-D4FA24E686EE}" srcId="{D6D893A4-39B5-45AB-8D9F-A0541B96CE8E}" destId="{BC1173B9-09C4-4D45-ADF0-C9D39A20F860}" srcOrd="3" destOrd="0" parTransId="{F5A19AC2-7601-4404-9F56-82733D8BB5C7}" sibTransId="{1E1AC9BF-0FA8-408D-A8A6-5AAE3676ADF4}"/>
    <dgm:cxn modelId="{B980728D-ED0C-4BEA-9377-7F9FFCD04627}" srcId="{D6D893A4-39B5-45AB-8D9F-A0541B96CE8E}" destId="{63E41838-D770-4D3A-AA38-A840A86C28BF}" srcOrd="4" destOrd="0" parTransId="{4A3A7101-E18D-4CCA-8BE6-1CB28C21B274}" sibTransId="{E3E28BBC-0F52-403D-A9BC-EB02CFA7530E}"/>
    <dgm:cxn modelId="{A02FDC86-9DE4-4E4A-986F-D8536FA4146E}" type="presOf" srcId="{4ADFBA03-AB87-4BCF-9293-35B5A5552AE1}" destId="{FC2EB2EC-4792-4F34-940F-EB88688D253D}" srcOrd="0" destOrd="0" presId="urn:microsoft.com/office/officeart/2005/8/layout/process4"/>
    <dgm:cxn modelId="{6B4DFA51-157C-4DF7-9C61-60D4B500D973}" srcId="{D6D893A4-39B5-45AB-8D9F-A0541B96CE8E}" destId="{9A9D1D52-5224-4BFA-A81E-C0A075397778}" srcOrd="2" destOrd="0" parTransId="{3D6852B7-4966-4517-AAFE-C6D400B6B949}" sibTransId="{A74E3CCB-57EA-4829-866E-6CC7274C63D9}"/>
    <dgm:cxn modelId="{78FE5869-0403-4D19-8A5C-63F133140F21}" type="presOf" srcId="{63E41838-D770-4D3A-AA38-A840A86C28BF}" destId="{51E2FD7A-754A-4648-891F-B981CAC7F38A}" srcOrd="0" destOrd="0" presId="urn:microsoft.com/office/officeart/2005/8/layout/process4"/>
    <dgm:cxn modelId="{DD3878E8-1FB1-4DD0-B5C8-5E58FA1D89AD}" type="presOf" srcId="{BC1173B9-09C4-4D45-ADF0-C9D39A20F860}" destId="{BBF9CF00-0414-4B78-8137-887E616D12CD}" srcOrd="0" destOrd="0" presId="urn:microsoft.com/office/officeart/2005/8/layout/process4"/>
    <dgm:cxn modelId="{BA911807-036F-4074-913D-14162DB5FACB}" type="presOf" srcId="{D6D893A4-39B5-45AB-8D9F-A0541B96CE8E}" destId="{24D58526-9248-45BD-8225-CEEA313470EE}" srcOrd="0" destOrd="0" presId="urn:microsoft.com/office/officeart/2005/8/layout/process4"/>
    <dgm:cxn modelId="{247F80A3-479F-4D46-BF1A-79EC8210FE06}" srcId="{D6D893A4-39B5-45AB-8D9F-A0541B96CE8E}" destId="{4ADFBA03-AB87-4BCF-9293-35B5A5552AE1}" srcOrd="0" destOrd="0" parTransId="{DC36772F-05AA-43C6-825F-6577E7719CAD}" sibTransId="{9148D438-28D3-4550-A6C3-84C08D1F51B7}"/>
    <dgm:cxn modelId="{4A945272-67F4-48DB-83A2-A69E21428553}" type="presParOf" srcId="{24D58526-9248-45BD-8225-CEEA313470EE}" destId="{BE51B4A9-33D9-45EA-80F6-141C574B73E0}" srcOrd="0" destOrd="0" presId="urn:microsoft.com/office/officeart/2005/8/layout/process4"/>
    <dgm:cxn modelId="{B327FE0D-E730-443C-BABE-3EA9B451478F}" type="presParOf" srcId="{BE51B4A9-33D9-45EA-80F6-141C574B73E0}" destId="{51E2FD7A-754A-4648-891F-B981CAC7F38A}" srcOrd="0" destOrd="0" presId="urn:microsoft.com/office/officeart/2005/8/layout/process4"/>
    <dgm:cxn modelId="{0216B3D4-CCF7-4414-A20F-228FA829B030}" type="presParOf" srcId="{24D58526-9248-45BD-8225-CEEA313470EE}" destId="{29910499-89CF-42AB-9680-A4A5FC91631D}" srcOrd="1" destOrd="0" presId="urn:microsoft.com/office/officeart/2005/8/layout/process4"/>
    <dgm:cxn modelId="{563F1C9F-51F8-4B08-9C05-0BE558F3A33A}" type="presParOf" srcId="{24D58526-9248-45BD-8225-CEEA313470EE}" destId="{E9A82475-1EED-4F17-9CC8-72860A90EC4C}" srcOrd="2" destOrd="0" presId="urn:microsoft.com/office/officeart/2005/8/layout/process4"/>
    <dgm:cxn modelId="{E2491A92-4898-4138-B6A7-4C0B8C235BB3}" type="presParOf" srcId="{E9A82475-1EED-4F17-9CC8-72860A90EC4C}" destId="{BBF9CF00-0414-4B78-8137-887E616D12CD}" srcOrd="0" destOrd="0" presId="urn:microsoft.com/office/officeart/2005/8/layout/process4"/>
    <dgm:cxn modelId="{34D00CF9-F710-456E-9AB3-D6B09E7A4A4C}" type="presParOf" srcId="{24D58526-9248-45BD-8225-CEEA313470EE}" destId="{90293BB9-0CB4-4B23-931D-1CA290479A90}" srcOrd="3" destOrd="0" presId="urn:microsoft.com/office/officeart/2005/8/layout/process4"/>
    <dgm:cxn modelId="{61B126A6-4830-4D30-9C53-0A19955CDB25}" type="presParOf" srcId="{24D58526-9248-45BD-8225-CEEA313470EE}" destId="{9F321D80-E344-4252-A39A-D23CCE7D4179}" srcOrd="4" destOrd="0" presId="urn:microsoft.com/office/officeart/2005/8/layout/process4"/>
    <dgm:cxn modelId="{41DAEA04-8498-4B69-A746-CEB4809DD00D}" type="presParOf" srcId="{9F321D80-E344-4252-A39A-D23CCE7D4179}" destId="{0C1C664E-E777-4959-BC76-98B9D290C844}" srcOrd="0" destOrd="0" presId="urn:microsoft.com/office/officeart/2005/8/layout/process4"/>
    <dgm:cxn modelId="{06460BEC-73F1-428E-9205-D02A80B2198C}" type="presParOf" srcId="{24D58526-9248-45BD-8225-CEEA313470EE}" destId="{20206FDD-0E26-436B-9105-A87E681D9D68}" srcOrd="5" destOrd="0" presId="urn:microsoft.com/office/officeart/2005/8/layout/process4"/>
    <dgm:cxn modelId="{F6E3677F-5F45-4F8C-B887-AA7ADFFD1E48}" type="presParOf" srcId="{24D58526-9248-45BD-8225-CEEA313470EE}" destId="{A14D7FE5-20BF-4397-8EE4-855C282509C3}" srcOrd="6" destOrd="0" presId="urn:microsoft.com/office/officeart/2005/8/layout/process4"/>
    <dgm:cxn modelId="{BC363E63-E90F-4430-B690-DC019A881BC8}" type="presParOf" srcId="{A14D7FE5-20BF-4397-8EE4-855C282509C3}" destId="{274EC7BF-8038-4C85-B93B-D29BE0A19A1A}" srcOrd="0" destOrd="0" presId="urn:microsoft.com/office/officeart/2005/8/layout/process4"/>
    <dgm:cxn modelId="{2982283C-BB47-488B-A950-E412ED56E01A}" type="presParOf" srcId="{24D58526-9248-45BD-8225-CEEA313470EE}" destId="{B79BFF5D-D97E-4F44-A276-18C00DE55318}" srcOrd="7" destOrd="0" presId="urn:microsoft.com/office/officeart/2005/8/layout/process4"/>
    <dgm:cxn modelId="{4F276529-DEBE-4389-AD91-A2CA78A42E0C}" type="presParOf" srcId="{24D58526-9248-45BD-8225-CEEA313470EE}" destId="{85F886D3-FE4C-453C-8E2B-F2A9A256F251}" srcOrd="8" destOrd="0" presId="urn:microsoft.com/office/officeart/2005/8/layout/process4"/>
    <dgm:cxn modelId="{DE7D71BD-A4CC-49C7-8844-F12C394C5DC7}" type="presParOf" srcId="{85F886D3-FE4C-453C-8E2B-F2A9A256F251}" destId="{FC2EB2EC-4792-4F34-940F-EB88688D253D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9/3/layout/RandomtoResultProcess">
  <dgm:title val=""/>
  <dgm:desc val=""/>
  <dgm:catLst>
    <dgm:cat type="process" pri="1275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41" srcId="1" destId="11" srcOrd="0" destOrd="0"/>
        <dgm:cxn modelId="5" srcId="0" destId="2" srcOrd="0" destOrd="0"/>
        <dgm:cxn modelId="51" srcId="2" destId="2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Name0">
    <dgm:varLst>
      <dgm:dir/>
      <dgm:animOne val="branch"/>
      <dgm:animLvl val="lvl"/>
    </dgm:varLst>
    <dgm:choose name="Name1">
      <dgm:if name="Name2" func="var" arg="dir" op="equ" val="norm">
        <dgm:alg type="lin">
          <dgm:param type="fallback" val="2D"/>
          <dgm:param type="nodeVertAlign" val="t"/>
        </dgm:alg>
      </dgm:if>
      <dgm:else name="Name3">
        <dgm:alg type="lin">
          <dgm:param type="fallback" val="2D"/>
          <dgm:param type="nodeVertAlign" val="t"/>
          <dgm:param type="linDir" val="fromR"/>
        </dgm:alg>
      </dgm:else>
    </dgm:choose>
    <dgm:shape xmlns:r="http://schemas.openxmlformats.org/officeDocument/2006/relationships" r:blip="">
      <dgm:adjLst/>
    </dgm:shape>
    <dgm:constrLst>
      <dgm:constr type="userH" refType="h" fact="2"/>
      <dgm:constr type="w" for="ch" forName="chaos" refType="userH" fact="0.681"/>
      <dgm:constr type="h" for="ch" forName="chaos" refType="userH"/>
      <dgm:constr type="w" for="ch" forName="middle" refType="userH" fact="0.6"/>
      <dgm:constr type="h" for="ch" forName="middle" refType="userH"/>
      <dgm:constr type="w" for="ch" forName="last" refType="userH" fact="0.6"/>
      <dgm:constr type="h" for="ch" forName="last" refType="userH"/>
      <dgm:constr type="w" for="ch" forName="chevronComposite1" refType="userH" fact="0.22"/>
      <dgm:constr type="h" for="ch" forName="chevronComposite1" refType="userH" fact="0.52"/>
      <dgm:constr type="w" for="ch" forName="chevronComposite2" refType="userH" fact="0.22"/>
      <dgm:constr type="h" for="ch" forName="chevronComposite2" refType="userH" fact="0.52"/>
      <dgm:constr type="w" for="ch" forName="overlap" refType="userH" fact="-0.04"/>
      <dgm:constr type="h" for="ch" forName="overlap" refType="userH" fact="0.06"/>
      <dgm:constr type="primFontSz" for="des" forName="parTx1" op="equ" val="65"/>
      <dgm:constr type="primFontSz" for="des" forName="parTxMid" refType="primFontSz" refFor="des" refForName="parTx1" op="equ"/>
      <dgm:constr type="primFontSz" for="des" forName="circleTx" refType="primFontSz" refFor="des" refForName="parTx1" op="equ"/>
      <dgm:constr type="primFontSz" for="des" forName="desTx1" op="equ" val="65"/>
      <dgm:constr type="primFontSz" for="des" forName="desTxMid" refType="primFontSz" refFor="des" refForName="desTx1" op="equ"/>
      <dgm:constr type="primFontSz" for="des" forName="desTxN" refType="primFontSz" refFor="des" refForName="desTx1" op="equ"/>
    </dgm:constrLst>
    <dgm:forEach name="Name4" axis="ch" ptType="node">
      <dgm:choose name="Name5">
        <dgm:if name="Name6" axis="self" ptType="node" func="pos" op="equ" val="1">
          <dgm:layoutNode name="chaos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ctrX" for="ch" forName="parTx1" refType="w" fact="0.5"/>
              <dgm:constr type="t" for="ch" forName="parTx1" refType="w" fact="0.32"/>
              <dgm:constr type="w" for="ch" forName="parTx1" refType="w" fact="0.88"/>
              <dgm:constr type="h" for="ch" forName="parTx1" refType="w" fact="0.29"/>
              <dgm:constr type="ctrX" for="ch" forName="desTx1" refType="w" fact="0.5"/>
              <dgm:constr type="b" for="ch" forName="desTx1" refType="h"/>
              <dgm:constr type="w" for="ch" forName="desTx1" refType="w" fact="0.88"/>
              <dgm:constr type="h" for="ch" forName="desTx1" refType="h" fact="0.37"/>
              <dgm:constr type="l" for="ch" forName="c1" refType="w" fact="0.05"/>
              <dgm:constr type="t" for="ch" forName="c1" refType="w" fact="0.23"/>
              <dgm:constr type="w" for="ch" forName="c1" refType="w" fact="0.07"/>
              <dgm:constr type="h" for="ch" forName="c1" refType="w" refFor="ch" refForName="c1"/>
              <dgm:constr type="l" for="ch" forName="c2" refType="w" fact="0.1"/>
              <dgm:constr type="t" for="ch" forName="c2" refType="w" fact="0.13"/>
              <dgm:constr type="w" for="ch" forName="c2" refType="w" fact="0.07"/>
              <dgm:constr type="h" for="ch" forName="c2" refType="w" refFor="ch" refForName="c2"/>
              <dgm:constr type="l" for="ch" forName="c3" refType="w" fact="0.22"/>
              <dgm:constr type="t" for="ch" forName="c3" refType="w" fact="0.15"/>
              <dgm:constr type="w" for="ch" forName="c3" refType="w" fact="0.11"/>
              <dgm:constr type="h" for="ch" forName="c3" refType="w" refFor="ch" refForName="c3"/>
              <dgm:constr type="l" for="ch" forName="c4" refType="w" fact="0.32"/>
              <dgm:constr type="t" for="ch" forName="c4" refType="w" fact="0.04"/>
              <dgm:constr type="w" for="ch" forName="c4" refType="w" fact="0.07"/>
              <dgm:constr type="h" for="ch" forName="c4" refType="w" refFor="ch" refForName="c4"/>
              <dgm:constr type="l" for="ch" forName="c5" refType="w" fact="0.45"/>
              <dgm:constr type="t" for="ch" forName="c5" refType="w" fact="0"/>
              <dgm:constr type="w" for="ch" forName="c5" refType="w" fact="0.07"/>
              <dgm:constr type="h" for="ch" forName="c5" refType="w" refFor="ch" refForName="c5"/>
              <dgm:constr type="l" for="ch" forName="c6" refType="w" fact="0.61"/>
              <dgm:constr type="t" for="ch" forName="c6" refType="w" fact="0.07"/>
              <dgm:constr type="w" for="ch" forName="c6" refType="w" fact="0.07"/>
              <dgm:constr type="h" for="ch" forName="c6" refType="w" refFor="ch" refForName="c6"/>
              <dgm:constr type="l" for="ch" forName="c7" refType="w" fact="0.71"/>
              <dgm:constr type="t" for="ch" forName="c7" refType="w" fact="0.12"/>
              <dgm:constr type="w" for="ch" forName="c7" refType="w" fact="0.11"/>
              <dgm:constr type="h" for="ch" forName="c7" refType="w" refFor="ch" refForName="c7"/>
              <dgm:constr type="l" for="ch" forName="c8" refType="w" fact="0.85"/>
              <dgm:constr type="t" for="ch" forName="c8" refType="w" fact="0.23"/>
              <dgm:constr type="w" for="ch" forName="c8" refType="w" fact="0.07"/>
              <dgm:constr type="h" for="ch" forName="c8" refType="w" refFor="ch" refForName="c8"/>
              <dgm:constr type="l" for="ch" forName="c9" refType="w" fact="0.91"/>
              <dgm:constr type="t" for="ch" forName="c9" refType="w" fact="0.34"/>
              <dgm:constr type="w" for="ch" forName="c9" refType="w" fact="0.07"/>
              <dgm:constr type="h" for="ch" forName="c9" refType="w" refFor="ch" refForName="c9"/>
              <dgm:constr type="l" for="ch" forName="c10" refType="w" fact="0.39"/>
              <dgm:constr type="t" for="ch" forName="c10" refType="w" fact="0.13"/>
              <dgm:constr type="w" for="ch" forName="c10" refType="w" fact="0.18"/>
              <dgm:constr type="h" for="ch" forName="c10" refType="w" refFor="ch" refForName="c10"/>
              <dgm:constr type="l" for="ch" forName="c11" refType="w" fact="0"/>
              <dgm:constr type="t" for="ch" forName="c11" refType="w" fact="0.51"/>
              <dgm:constr type="w" for="ch" forName="c11" refType="w" fact="0.07"/>
              <dgm:constr type="h" for="ch" forName="c11" refType="w" refFor="ch" refForName="c11"/>
              <dgm:constr type="l" for="ch" forName="c12" refType="w" fact="0.06"/>
              <dgm:constr type="t" for="ch" forName="c12" refType="w" fact="0.6"/>
              <dgm:constr type="w" for="ch" forName="c12" refType="w" fact="0.11"/>
              <dgm:constr type="h" for="ch" forName="c12" refType="w" refFor="ch" refForName="c12"/>
              <dgm:constr type="l" for="ch" forName="c13" refType="w" fact="0.21"/>
              <dgm:constr type="t" for="ch" forName="c13" refType="w" fact="0.68"/>
              <dgm:constr type="w" for="ch" forName="c13" refType="w" fact="0.16"/>
              <dgm:constr type="h" for="ch" forName="c13" refType="w" refFor="ch" refForName="c13"/>
              <dgm:constr type="l" for="ch" forName="c14" refType="w" fact="0.42"/>
              <dgm:constr type="t" for="ch" forName="c14" refType="w" fact="0.81"/>
              <dgm:constr type="w" for="ch" forName="c14" refType="w" fact="0.07"/>
              <dgm:constr type="h" for="ch" forName="c14" refType="w" refFor="ch" refForName="c14"/>
              <dgm:constr type="l" for="ch" forName="c15" refType="w" fact="0.46"/>
              <dgm:constr type="t" for="ch" forName="c15" refType="w" fact="0.68"/>
              <dgm:constr type="w" for="ch" forName="c15" refType="w" fact="0.11"/>
              <dgm:constr type="h" for="ch" forName="c15" refType="w" refFor="ch" refForName="c15"/>
              <dgm:constr type="l" for="ch" forName="c16" refType="w" fact="0.56"/>
              <dgm:constr type="t" for="ch" forName="c16" refType="w" fact="0.82"/>
              <dgm:constr type="w" for="ch" forName="c16" refType="w" fact="0.07"/>
              <dgm:constr type="h" for="ch" forName="c16" refType="w" refFor="ch" refForName="c16"/>
              <dgm:constr type="l" for="ch" forName="c17" refType="w" fact="0.65"/>
              <dgm:constr type="t" for="ch" forName="c17" refType="w" fact="0.66"/>
              <dgm:constr type="w" for="ch" forName="c17" refType="w" fact="0.16"/>
              <dgm:constr type="h" for="ch" forName="c17" refType="w" refFor="ch" refForName="c17"/>
              <dgm:constr type="l" for="ch" forName="c18" refType="w" fact="0.87"/>
              <dgm:constr type="t" for="ch" forName="c18" refType="w" fact="0.62"/>
              <dgm:constr type="w" for="ch" forName="c18" refType="w" fact="0.11"/>
              <dgm:constr type="h" for="ch" forName="c18" refType="w" refFor="ch" refForName="c18"/>
            </dgm:constrLst>
            <dgm:layoutNode name="parTx1" styleLbl="revTx">
              <dgm:alg type="tx"/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choose name="Name7">
              <dgm:if name="Name8" axis="ch" ptType="node" func="cnt" op="gte" val="1">
                <dgm:layoutNode name="desTx1" styleLbl="revTx">
                  <dgm:varLst>
                    <dgm:bulletEnabled val="1"/>
                  </dgm:varLst>
                  <dgm:choose name="Name9">
                    <dgm:if name="Name10" axis="ch" ptType="node" func="cnt" op="equ" val="1">
                      <dgm:alg type="tx">
                        <dgm:param type="shpTxLTRAlignCh" val="l"/>
                      </dgm:alg>
                    </dgm:if>
                    <dgm:else name="Name11">
                      <dgm:alg type="tx">
                        <dgm:param type="shpTxLTRAlignCh" val="l"/>
                        <dgm:param type="stBulletLvl" val="1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</dgm:if>
              <dgm:else name="Name12"/>
            </dgm:choose>
            <dgm:layoutNode name="c1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2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3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4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5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6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7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8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9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0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1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2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3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4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5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6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7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8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layoutNode>
        </dgm:if>
        <dgm:if name="Name13" axis="self" ptType="node" func="revPos" op="equ" val="1">
          <dgm:layoutNode name="last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ctrX" for="ch" forName="circleTx" refType="w" fact="0.5"/>
              <dgm:constr type="t" for="ch" forName="circleTx" refType="w" fact="0.117"/>
              <dgm:constr type="w" for="ch" forName="circleTx" refType="h" refFor="ch" refForName="circleTx"/>
              <dgm:constr type="h" for="ch" forName="circleTx" refType="w" fact="0.85"/>
              <dgm:constr type="l" for="ch" forName="desTxN"/>
              <dgm:constr type="b" for="ch" forName="desTxN" refType="h"/>
              <dgm:constr type="w" for="ch" forName="desTxN" refType="w"/>
              <dgm:constr type="h" for="ch" forName="desTxN" refType="h" fact="0.37"/>
              <dgm:constr type="ctrX" for="ch" forName="spN" refType="w" fact="0.5"/>
              <dgm:constr type="t" for="ch" forName="spN"/>
              <dgm:constr type="w" for="ch" forName="spN" refType="w" fact="0.93"/>
              <dgm:constr type="h" for="ch" forName="spN" refType="h" fact="0.01"/>
            </dgm:constrLst>
            <dgm:layoutNode name="circleTx" styleLbl="node1">
              <dgm:alg type="tx"/>
              <dgm:shape xmlns:r="http://schemas.openxmlformats.org/officeDocument/2006/relationships" type="ellipse" r:blip="">
                <dgm:adjLst/>
              </dgm:shape>
              <dgm:presOf axis="self" ptType="node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  <dgm:choose name="Name14">
              <dgm:if name="Name15" axis="ch" ptType="node" func="cnt" op="gte" val="1">
                <dgm:layoutNode name="desTxN" styleLbl="revTx">
                  <dgm:varLst>
                    <dgm:bulletEnabled val="1"/>
                  </dgm:varLst>
                  <dgm:choose name="Name16">
                    <dgm:if name="Name17" axis="ch" ptType="node" func="cnt" op="equ" val="1">
                      <dgm:alg type="tx">
                        <dgm:param type="shpTxLTRAlignCh" val="l"/>
                      </dgm:alg>
                    </dgm:if>
                    <dgm:else name="Name18">
                      <dgm:alg type="tx">
                        <dgm:param type="shpTxLTRAlignCh" val="l"/>
                        <dgm:param type="stBulletLvl" val="1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  <dgm:layoutNode name="spN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layoutNode>
        </dgm:if>
        <dgm:else name="Name20">
          <dgm:layoutNode name="middl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l" for="ch" forName="parTxMid"/>
              <dgm:constr type="t" for="ch" forName="parTxMid" refType="w" fact="0.167"/>
              <dgm:constr type="w" for="ch" forName="parTxMid" refType="w"/>
              <dgm:constr type="h" for="ch" forName="parTxMid" refType="w" fact="0.7"/>
              <dgm:constr type="l" for="ch" forName="desTxMid"/>
              <dgm:constr type="b" for="ch" forName="desTxMid" refType="h"/>
              <dgm:constr type="w" for="ch" forName="desTxMid" refType="w"/>
              <dgm:constr type="h" for="ch" forName="desTxMid" refType="h" fact="0.37"/>
              <dgm:constr type="ctrX" for="ch" forName="spMid" refType="w" fact="0.5"/>
              <dgm:constr type="t" for="ch" forName="spMid"/>
              <dgm:constr type="w" for="ch" forName="spMid" refType="w" fact="0.01"/>
              <dgm:constr type="h" for="ch" forName="spMid" refType="h" fact="0.01"/>
            </dgm:constrLst>
            <dgm:layoutNode name="parTxMid" styleLbl="revTx">
              <dgm:alg type="tx"/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choose name="Name21">
              <dgm:if name="Name22" axis="ch" ptType="node" func="cnt" op="gte" val="1">
                <dgm:layoutNode name="desTxMid" styleLbl="revTx">
                  <dgm:varLst>
                    <dgm:bulletEnabled val="1"/>
                  </dgm:varLst>
                  <dgm:choose name="Name23">
                    <dgm:if name="Name24" axis="ch" ptType="node" func="cnt" op="equ" val="1">
                      <dgm:alg type="tx">
                        <dgm:param type="shpTxLTRAlignCh" val="l"/>
                      </dgm:alg>
                    </dgm:if>
                    <dgm:else name="Name25">
                      <dgm:alg type="tx">
                        <dgm:param type="shpTxLTRAlignCh" val="l"/>
                        <dgm:param type="stBulletLvl" val="1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</dgm:if>
              <dgm:else name="Name26"/>
            </dgm:choose>
            <dgm:layoutNode name="spMid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layoutNode>
        </dgm:else>
      </dgm:choose>
      <dgm:forEach name="Name27" axis="followSib" ptType="sibTrans" cnt="1">
        <dgm:layoutNode name="chevronComposite1" styleLbl="alignImgPlace1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chevron1"/>
            <dgm:constr type="t" for="ch" forName="chevron1" refType="h" fact="0.1923"/>
            <dgm:constr type="w" for="ch" forName="chevron1" refType="w"/>
            <dgm:constr type="b" for="ch" forName="chevron1" refType="h"/>
            <dgm:constr type="l" for="ch" forName="spChevron1"/>
            <dgm:constr type="t" for="ch" forName="spChevron1"/>
            <dgm:constr type="w" for="ch" forName="spChevron1" refType="w" fact="0.01"/>
            <dgm:constr type="h" for="ch" forName="spChevron1" refType="h" fact="0.01"/>
          </dgm:constrLst>
          <dgm:layoutNode name="chevron1">
            <dgm:alg type="sp"/>
            <dgm:choose name="Name28">
              <dgm:if name="Name29" func="var" arg="dir" op="equ" val="norm">
                <dgm:shape xmlns:r="http://schemas.openxmlformats.org/officeDocument/2006/relationships" type="chevron" r:blip="">
                  <dgm:adjLst>
                    <dgm:adj idx="1" val="0.6231"/>
                  </dgm:adjLst>
                </dgm:shape>
              </dgm:if>
              <dgm:else name="Name30">
                <dgm:shape xmlns:r="http://schemas.openxmlformats.org/officeDocument/2006/relationships" rot="180" type="chevron" r:blip="">
                  <dgm:adjLst>
                    <dgm:adj idx="1" val="0.6231"/>
                  </dgm:adjLst>
                </dgm:shape>
              </dgm:else>
            </dgm:choose>
            <dgm:presOf/>
          </dgm:layoutNode>
          <dgm:layoutNode name="spChevron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  <dgm:choose name="Name31">
          <dgm:if name="Name32" axis="root ch" ptType="all node" func="cnt" op="equ" val="2">
            <dgm:layoutNode name="overlap">
              <dgm:alg type="sp"/>
              <dgm:shape xmlns:r="http://schemas.openxmlformats.org/officeDocument/2006/relationships" r:blip="">
                <dgm:adjLst/>
              </dgm:shape>
              <dgm:presOf/>
            </dgm:layoutNode>
            <dgm:layoutNode name="chevronComposite2" styleLbl="alignImgPlace1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l" for="ch" forName="chevron2"/>
                <dgm:constr type="t" for="ch" forName="chevron2" refType="h" fact="0.1923"/>
                <dgm:constr type="w" for="ch" forName="chevron2" refType="w"/>
                <dgm:constr type="b" for="ch" forName="chevron2" refType="h"/>
                <dgm:constr type="l" for="ch" forName="spChevron2"/>
                <dgm:constr type="t" for="ch" forName="spChevron2"/>
                <dgm:constr type="w" for="ch" forName="spChevron2" refType="w" fact="0.01"/>
                <dgm:constr type="h" for="ch" forName="spChevron2" refType="h" fact="0.01"/>
              </dgm:constrLst>
              <dgm:layoutNode name="chevron2">
                <dgm:alg type="sp"/>
                <dgm:choose name="Name33">
                  <dgm:if name="Name34" func="var" arg="dir" op="equ" val="norm">
                    <dgm:shape xmlns:r="http://schemas.openxmlformats.org/officeDocument/2006/relationships" type="chevron" r:blip="">
                      <dgm:adjLst>
                        <dgm:adj idx="1" val="0.6231"/>
                      </dgm:adjLst>
                    </dgm:shape>
                  </dgm:if>
                  <dgm:else name="Name35">
                    <dgm:shape xmlns:r="http://schemas.openxmlformats.org/officeDocument/2006/relationships" rot="180" type="chevron" r:blip="">
                      <dgm:adjLst>
                        <dgm:adj idx="1" val="0.6231"/>
                      </dgm:adjLst>
                    </dgm:shape>
                  </dgm:else>
                </dgm:choose>
                <dgm:presOf/>
              </dgm:layoutNode>
              <dgm:layoutNode name="spChevron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</dgm:layoutNode>
          </dgm:if>
          <dgm:else name="Name36"/>
        </dgm:choos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07435" y="4437112"/>
            <a:ext cx="10657184" cy="1440160"/>
          </a:xfrm>
        </p:spPr>
        <p:txBody>
          <a:bodyPr/>
          <a:lstStyle>
            <a:lvl1pPr>
              <a:defRPr b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fld id="{974308FC-4450-41AF-B979-DE0A7CC883CB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fld id="{AC0E3C3E-27EC-44CA-9484-CC873744BA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6057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fld id="{974308FC-4450-41AF-B979-DE0A7CC883CB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fld id="{AC0E3C3E-27EC-44CA-9484-CC873744BA6B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Номер слайда 5"/>
          <p:cNvSpPr txBox="1">
            <a:spLocks/>
          </p:cNvSpPr>
          <p:nvPr/>
        </p:nvSpPr>
        <p:spPr>
          <a:xfrm>
            <a:off x="8940800" y="65087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rgbClr val="3399F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12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35360" y="292102"/>
            <a:ext cx="9025003" cy="10486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3" name="Текст 2"/>
          <p:cNvSpPr>
            <a:spLocks noGrp="1"/>
          </p:cNvSpPr>
          <p:nvPr>
            <p:ph idx="1"/>
          </p:nvPr>
        </p:nvSpPr>
        <p:spPr>
          <a:xfrm>
            <a:off x="335360" y="1556792"/>
            <a:ext cx="9121013" cy="46085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solidFill>
                  <a:schemeClr val="accent6">
                    <a:lumMod val="75000"/>
                  </a:schemeClr>
                </a:solidFill>
              </a:defRPr>
            </a:lvl1pPr>
            <a:lvl2pPr>
              <a:defRPr>
                <a:solidFill>
                  <a:schemeClr val="accent6">
                    <a:lumMod val="75000"/>
                  </a:schemeClr>
                </a:solidFill>
              </a:defRPr>
            </a:lvl2pPr>
            <a:lvl3pPr>
              <a:defRPr>
                <a:solidFill>
                  <a:schemeClr val="accent6">
                    <a:lumMod val="75000"/>
                  </a:schemeClr>
                </a:solidFill>
              </a:defRPr>
            </a:lvl3pPr>
            <a:lvl4pPr>
              <a:defRPr>
                <a:solidFill>
                  <a:schemeClr val="accent6">
                    <a:lumMod val="75000"/>
                  </a:schemeClr>
                </a:solidFill>
              </a:defRPr>
            </a:lvl4pPr>
            <a:lvl5pPr>
              <a:defRPr>
                <a:solidFill>
                  <a:schemeClr val="accent6">
                    <a:lumMod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74508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95733" y="4406901"/>
            <a:ext cx="7630551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695733" y="2906713"/>
            <a:ext cx="763055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1">
                    <a:lumMod val="9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974308FC-4450-41AF-B979-DE0A7CC883CB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AC0E3C3E-27EC-44CA-9484-CC873744BA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5778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39349" y="2060848"/>
            <a:ext cx="5760640" cy="4093915"/>
          </a:xfrm>
        </p:spPr>
        <p:txBody>
          <a:bodyPr/>
          <a:lstStyle>
            <a:lvl1pPr>
              <a:defRPr sz="2800">
                <a:solidFill>
                  <a:schemeClr val="bg1">
                    <a:lumMod val="95000"/>
                  </a:schemeClr>
                </a:solidFill>
              </a:defRPr>
            </a:lvl1pPr>
            <a:lvl2pPr>
              <a:defRPr sz="2400">
                <a:solidFill>
                  <a:schemeClr val="bg1">
                    <a:lumMod val="95000"/>
                  </a:schemeClr>
                </a:solidFill>
              </a:defRPr>
            </a:lvl2pPr>
            <a:lvl3pPr>
              <a:defRPr sz="2000">
                <a:solidFill>
                  <a:schemeClr val="bg1">
                    <a:lumMod val="95000"/>
                  </a:schemeClr>
                </a:solidFill>
              </a:defRPr>
            </a:lvl3pPr>
            <a:lvl4pPr>
              <a:defRPr sz="1800">
                <a:solidFill>
                  <a:schemeClr val="bg1">
                    <a:lumMod val="95000"/>
                  </a:schemeClr>
                </a:solidFill>
              </a:defRPr>
            </a:lvl4pPr>
            <a:lvl5pPr>
              <a:defRPr sz="1800">
                <a:solidFill>
                  <a:schemeClr val="bg1">
                    <a:lumMod val="9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2011" y="2071390"/>
            <a:ext cx="5760640" cy="4093915"/>
          </a:xfrm>
        </p:spPr>
        <p:txBody>
          <a:bodyPr/>
          <a:lstStyle>
            <a:lvl1pPr>
              <a:defRPr sz="2800">
                <a:solidFill>
                  <a:schemeClr val="bg1">
                    <a:lumMod val="95000"/>
                  </a:schemeClr>
                </a:solidFill>
              </a:defRPr>
            </a:lvl1pPr>
            <a:lvl2pPr>
              <a:defRPr sz="2400">
                <a:solidFill>
                  <a:schemeClr val="bg1">
                    <a:lumMod val="95000"/>
                  </a:schemeClr>
                </a:solidFill>
              </a:defRPr>
            </a:lvl2pPr>
            <a:lvl3pPr>
              <a:defRPr sz="2000">
                <a:solidFill>
                  <a:schemeClr val="bg1">
                    <a:lumMod val="95000"/>
                  </a:schemeClr>
                </a:solidFill>
              </a:defRPr>
            </a:lvl3pPr>
            <a:lvl4pPr>
              <a:defRPr sz="1800">
                <a:solidFill>
                  <a:schemeClr val="bg1">
                    <a:lumMod val="95000"/>
                  </a:schemeClr>
                </a:solidFill>
              </a:defRPr>
            </a:lvl4pPr>
            <a:lvl5pPr>
              <a:defRPr sz="1800">
                <a:solidFill>
                  <a:schemeClr val="bg1">
                    <a:lumMod val="9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974308FC-4450-41AF-B979-DE0A7CC883CB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AC0E3C3E-27EC-44CA-9484-CC873744BA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9239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35360" y="1916832"/>
            <a:ext cx="5568619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35360" y="2556594"/>
            <a:ext cx="5568619" cy="3951288"/>
          </a:xfrm>
        </p:spPr>
        <p:txBody>
          <a:bodyPr/>
          <a:lstStyle>
            <a:lvl1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18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288022" y="1934294"/>
            <a:ext cx="5664629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288022" y="2574056"/>
            <a:ext cx="5664629" cy="3951288"/>
          </a:xfrm>
        </p:spPr>
        <p:txBody>
          <a:bodyPr/>
          <a:lstStyle>
            <a:lvl1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18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1833747" y="6410897"/>
            <a:ext cx="1620652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974308FC-4450-41AF-B979-DE0A7CC883CB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5538912" y="6356351"/>
            <a:ext cx="2199456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9961747" y="6356351"/>
            <a:ext cx="1620652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C0E3C3E-27EC-44CA-9484-CC873744BA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338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974308FC-4450-41AF-B979-DE0A7CC883CB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C0E3C3E-27EC-44CA-9484-CC873744BA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7652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974308FC-4450-41AF-B979-DE0A7CC883CB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C0E3C3E-27EC-44CA-9484-CC873744BA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9339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513622"/>
            <a:ext cx="4011084" cy="921478"/>
          </a:xfrm>
        </p:spPr>
        <p:txBody>
          <a:bodyPr anchor="b"/>
          <a:lstStyle>
            <a:lvl1pPr algn="l">
              <a:defRPr sz="20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51851" y="1916833"/>
            <a:ext cx="6815667" cy="4353347"/>
          </a:xfrm>
        </p:spPr>
        <p:txBody>
          <a:bodyPr/>
          <a:lstStyle>
            <a:lvl1pPr>
              <a:defRPr sz="32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8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974308FC-4450-41AF-B979-DE0A7CC883CB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C0E3C3E-27EC-44CA-9484-CC873744BA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2626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974308FC-4450-41AF-B979-DE0A7CC883CB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C0E3C3E-27EC-44CA-9484-CC873744BA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540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974308FC-4450-41AF-B979-DE0A7CC883CB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C0E3C3E-27EC-44CA-9484-CC873744BA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1026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974308FC-4450-41AF-B979-DE0A7CC883CB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C0E3C3E-27EC-44CA-9484-CC873744BA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6532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308FC-4450-41AF-B979-DE0A7CC883CB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E3C3E-27EC-44CA-9484-CC873744BA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8927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hyperlink" Target="https://presentation-creation.ru/" TargetMode="Externa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5360" y="292102"/>
            <a:ext cx="9025003" cy="10486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35360" y="1556792"/>
            <a:ext cx="9121013" cy="46085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fld id="{974308FC-4450-41AF-B979-DE0A7CC883CB}" type="datetimeFigureOut">
              <a:rPr lang="ru-RU" smtClean="0"/>
              <a:t>08.06.2022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fld id="{AC0E3C3E-27EC-44CA-9484-CC873744BA6B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Рисунок 6">
            <a:hlinkClick r:id="rId15"/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60917" y="45855"/>
            <a:ext cx="1010349" cy="75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152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accent6">
              <a:lumMod val="75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accent6">
              <a:lumMod val="75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accent6">
              <a:lumMod val="7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accent6">
              <a:lumMod val="7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accent6">
              <a:lumMod val="7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accent6">
              <a:lumMod val="7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21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image" Target="../media/image22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1.xml"/><Relationship Id="rId3" Type="http://schemas.openxmlformats.org/officeDocument/2006/relationships/image" Target="../media/image26.png"/><Relationship Id="rId7" Type="http://schemas.openxmlformats.org/officeDocument/2006/relationships/diagramColors" Target="../diagrams/colors11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1.xml"/><Relationship Id="rId5" Type="http://schemas.openxmlformats.org/officeDocument/2006/relationships/diagramLayout" Target="../diagrams/layout11.xml"/><Relationship Id="rId4" Type="http://schemas.openxmlformats.org/officeDocument/2006/relationships/diagramData" Target="../diagrams/data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diagramLayout" Target="../diagrams/layout12.xml"/><Relationship Id="rId7" Type="http://schemas.openxmlformats.org/officeDocument/2006/relationships/image" Target="../media/image32.png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Relationship Id="rId9" Type="http://schemas.openxmlformats.org/officeDocument/2006/relationships/image" Target="../media/image34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diagramLayout" Target="../diagrams/layout13.xml"/><Relationship Id="rId7" Type="http://schemas.openxmlformats.org/officeDocument/2006/relationships/image" Target="../media/image35.png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0.xml"/><Relationship Id="rId2" Type="http://schemas.openxmlformats.org/officeDocument/2006/relationships/diagramData" Target="../diagrams/data2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0.xml"/><Relationship Id="rId5" Type="http://schemas.openxmlformats.org/officeDocument/2006/relationships/diagramColors" Target="../diagrams/colors20.xml"/><Relationship Id="rId4" Type="http://schemas.openxmlformats.org/officeDocument/2006/relationships/diagramQuickStyle" Target="../diagrams/quickStyle20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1.xml"/><Relationship Id="rId2" Type="http://schemas.openxmlformats.org/officeDocument/2006/relationships/diagramData" Target="../diagrams/data2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1.xml"/><Relationship Id="rId5" Type="http://schemas.openxmlformats.org/officeDocument/2006/relationships/diagramColors" Target="../diagrams/colors21.xml"/><Relationship Id="rId4" Type="http://schemas.openxmlformats.org/officeDocument/2006/relationships/diagramQuickStyle" Target="../diagrams/quickStyle2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2.xml"/><Relationship Id="rId2" Type="http://schemas.openxmlformats.org/officeDocument/2006/relationships/diagramData" Target="../diagrams/data2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2.xml"/><Relationship Id="rId5" Type="http://schemas.openxmlformats.org/officeDocument/2006/relationships/diagramColors" Target="../diagrams/colors22.xml"/><Relationship Id="rId4" Type="http://schemas.openxmlformats.org/officeDocument/2006/relationships/diagramQuickStyle" Target="../diagrams/quickStyle2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0439" y="3686447"/>
            <a:ext cx="3645492" cy="2431758"/>
          </a:xfrm>
          <a:prstGeom prst="rect">
            <a:avLst/>
          </a:prstGeo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1773077" y="3342713"/>
            <a:ext cx="9680014" cy="108870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rgbClr val="017BA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90000"/>
              </a:lnSpc>
              <a:spcBef>
                <a:spcPts val="1000"/>
              </a:spcBef>
            </a:pPr>
            <a:r>
              <a:rPr lang="en-US" sz="3200" b="1" dirty="0" smtClean="0">
                <a:solidFill>
                  <a:srgbClr val="00B050"/>
                </a:solidFill>
                <a:latin typeface="Arial" pitchFamily="34" charset="0"/>
                <a:ea typeface="+mn-ea"/>
                <a:cs typeface="Arial" pitchFamily="34" charset="0"/>
              </a:rPr>
              <a:t>Lecture_</a:t>
            </a:r>
            <a:r>
              <a:rPr lang="uz-Latn-UZ" sz="3200" b="1" dirty="0" smtClean="0">
                <a:solidFill>
                  <a:srgbClr val="00B050"/>
                </a:solidFill>
                <a:latin typeface="Arial" pitchFamily="34" charset="0"/>
                <a:ea typeface="+mn-ea"/>
                <a:cs typeface="Arial" pitchFamily="34" charset="0"/>
              </a:rPr>
              <a:t>8 </a:t>
            </a:r>
            <a:r>
              <a:rPr lang="en-US" sz="3200" b="1" dirty="0" smtClean="0">
                <a:solidFill>
                  <a:srgbClr val="00B050"/>
                </a:solidFill>
                <a:latin typeface="Arial" pitchFamily="34" charset="0"/>
                <a:ea typeface="+mn-ea"/>
                <a:cs typeface="Arial" pitchFamily="34" charset="0"/>
              </a:rPr>
              <a:t>Diabetes </a:t>
            </a:r>
            <a:r>
              <a:rPr lang="en-US" sz="3200" b="1" dirty="0">
                <a:solidFill>
                  <a:srgbClr val="00B050"/>
                </a:solidFill>
                <a:latin typeface="Arial" pitchFamily="34" charset="0"/>
                <a:ea typeface="+mn-ea"/>
                <a:cs typeface="Arial" pitchFamily="34" charset="0"/>
              </a:rPr>
              <a:t>mellitus.</a:t>
            </a:r>
            <a:endParaRPr lang="ru-RU" sz="3200" b="1" dirty="0">
              <a:solidFill>
                <a:srgbClr val="00B050"/>
              </a:solidFill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7" name="Заголовок 3"/>
          <p:cNvSpPr txBox="1">
            <a:spLocks/>
          </p:cNvSpPr>
          <p:nvPr/>
        </p:nvSpPr>
        <p:spPr bwMode="auto">
          <a:xfrm>
            <a:off x="7792413" y="547801"/>
            <a:ext cx="4198937" cy="1624242"/>
          </a:xfrm>
          <a:prstGeom prst="rect">
            <a:avLst/>
          </a:prstGeom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ru-RU" sz="2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Андижанский государственный медицинский институт</a:t>
            </a:r>
            <a:br>
              <a:rPr lang="ru-RU" sz="2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en-US" sz="28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2800" b="1" dirty="0" smtClean="0">
                <a:latin typeface="Arial" pitchFamily="34" charset="0"/>
                <a:cs typeface="Arial" pitchFamily="34" charset="0"/>
              </a:rPr>
            </a:b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/>
          <a:srcRect l="5953" r="3527"/>
          <a:stretch/>
        </p:blipFill>
        <p:spPr>
          <a:xfrm>
            <a:off x="919480" y="219418"/>
            <a:ext cx="2121030" cy="1952625"/>
          </a:xfrm>
          <a:prstGeom prst="ellipse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0" y="6396335"/>
            <a:ext cx="5006371" cy="46166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sz="2400" i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Лектор: </a:t>
            </a:r>
            <a:r>
              <a:rPr lang="ru-RU" sz="2400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Айсачева</a:t>
            </a:r>
            <a:r>
              <a:rPr lang="ru-RU" sz="2400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Мафтунабону</a:t>
            </a:r>
            <a:endParaRPr lang="ru-RU" sz="24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1979995" y="4854065"/>
            <a:ext cx="9809909" cy="584775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32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Тема-</a:t>
            </a:r>
            <a:r>
              <a:rPr lang="uz-Latn-UZ" sz="32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r>
              <a:rPr lang="ru-RU" sz="32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ru-RU" sz="32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Сахарный диабет.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566884" y="2454211"/>
            <a:ext cx="936214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course title “</a:t>
            </a:r>
            <a:r>
              <a:rPr lang="uz-Latn-UZ" sz="28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n-US" sz="28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ndocrinology</a:t>
            </a:r>
            <a:r>
              <a:rPr lang="en-US" sz="28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new aspects in diagnosis and treatment"</a:t>
            </a:r>
            <a:endParaRPr lang="ru-RU" sz="2800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3059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09600" y="274641"/>
            <a:ext cx="10972801" cy="715961"/>
          </a:xfrm>
        </p:spPr>
        <p:txBody>
          <a:bodyPr>
            <a:normAutofit fontScale="90000"/>
          </a:bodyPr>
          <a:lstStyle/>
          <a:p>
            <a:r>
              <a:rPr lang="ru-RU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ПЛАН ЛЕКЦИИ </a:t>
            </a:r>
          </a:p>
        </p:txBody>
      </p:sp>
      <p:grpSp>
        <p:nvGrpSpPr>
          <p:cNvPr id="96" name="Группа 95"/>
          <p:cNvGrpSpPr/>
          <p:nvPr/>
        </p:nvGrpSpPr>
        <p:grpSpPr>
          <a:xfrm>
            <a:off x="541556" y="2065373"/>
            <a:ext cx="3871476" cy="3871476"/>
            <a:chOff x="320020" y="1805601"/>
            <a:chExt cx="3871476" cy="3871476"/>
          </a:xfrm>
        </p:grpSpPr>
        <p:sp>
          <p:nvSpPr>
            <p:cNvPr id="5" name="Oval 26"/>
            <p:cNvSpPr/>
            <p:nvPr/>
          </p:nvSpPr>
          <p:spPr>
            <a:xfrm>
              <a:off x="981647" y="2438659"/>
              <a:ext cx="2561558" cy="256155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scene3d>
              <a:camera prst="orthographicFront"/>
              <a:lightRig rig="balanced" dir="t"/>
            </a:scene3d>
            <a:sp3d prstMaterial="powder">
              <a:bevelT w="1270000" h="12700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399"/>
            </a:p>
          </p:txBody>
        </p:sp>
        <p:grpSp>
          <p:nvGrpSpPr>
            <p:cNvPr id="6" name="Group 4"/>
            <p:cNvGrpSpPr/>
            <p:nvPr/>
          </p:nvGrpSpPr>
          <p:grpSpPr>
            <a:xfrm>
              <a:off x="1438727" y="2438662"/>
              <a:ext cx="2085297" cy="2479187"/>
              <a:chOff x="1437138" y="2438661"/>
              <a:chExt cx="2085297" cy="2479187"/>
            </a:xfrm>
          </p:grpSpPr>
          <p:sp>
            <p:nvSpPr>
              <p:cNvPr id="7" name="Freeform 105"/>
              <p:cNvSpPr>
                <a:spLocks/>
              </p:cNvSpPr>
              <p:nvPr/>
            </p:nvSpPr>
            <p:spPr bwMode="auto">
              <a:xfrm>
                <a:off x="2460960" y="2498034"/>
                <a:ext cx="27515" cy="11585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18" y="2"/>
                  </a:cxn>
                  <a:cxn ang="0">
                    <a:pos x="19" y="3"/>
                  </a:cxn>
                  <a:cxn ang="0">
                    <a:pos x="19" y="4"/>
                  </a:cxn>
                  <a:cxn ang="0">
                    <a:pos x="16" y="6"/>
                  </a:cxn>
                  <a:cxn ang="0">
                    <a:pos x="15" y="7"/>
                  </a:cxn>
                  <a:cxn ang="0">
                    <a:pos x="13" y="8"/>
                  </a:cxn>
                  <a:cxn ang="0">
                    <a:pos x="13" y="8"/>
                  </a:cxn>
                  <a:cxn ang="0">
                    <a:pos x="10" y="7"/>
                  </a:cxn>
                  <a:cxn ang="0">
                    <a:pos x="6" y="5"/>
                  </a:cxn>
                  <a:cxn ang="0">
                    <a:pos x="3" y="3"/>
                  </a:cxn>
                  <a:cxn ang="0">
                    <a:pos x="1" y="2"/>
                  </a:cxn>
                  <a:cxn ang="0">
                    <a:pos x="0" y="1"/>
                  </a:cxn>
                  <a:cxn ang="0">
                    <a:pos x="6" y="1"/>
                  </a:cxn>
                  <a:cxn ang="0">
                    <a:pos x="12" y="0"/>
                  </a:cxn>
                </a:cxnLst>
                <a:rect l="0" t="0" r="r" b="b"/>
                <a:pathLst>
                  <a:path w="19" h="8">
                    <a:moveTo>
                      <a:pt x="12" y="0"/>
                    </a:moveTo>
                    <a:lnTo>
                      <a:pt x="18" y="2"/>
                    </a:lnTo>
                    <a:lnTo>
                      <a:pt x="19" y="3"/>
                    </a:lnTo>
                    <a:lnTo>
                      <a:pt x="19" y="4"/>
                    </a:lnTo>
                    <a:lnTo>
                      <a:pt x="16" y="6"/>
                    </a:lnTo>
                    <a:lnTo>
                      <a:pt x="15" y="7"/>
                    </a:lnTo>
                    <a:lnTo>
                      <a:pt x="13" y="8"/>
                    </a:lnTo>
                    <a:lnTo>
                      <a:pt x="13" y="8"/>
                    </a:lnTo>
                    <a:lnTo>
                      <a:pt x="10" y="7"/>
                    </a:lnTo>
                    <a:lnTo>
                      <a:pt x="6" y="5"/>
                    </a:lnTo>
                    <a:lnTo>
                      <a:pt x="3" y="3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6" y="1"/>
                    </a:lnTo>
                    <a:lnTo>
                      <a:pt x="12" y="0"/>
                    </a:lnTo>
                    <a:close/>
                  </a:path>
                </a:pathLst>
              </a:custGeom>
              <a:gradFill>
                <a:gsLst>
                  <a:gs pos="49000">
                    <a:srgbClr val="38659D"/>
                  </a:gs>
                  <a:gs pos="87000">
                    <a:schemeClr val="tx2">
                      <a:lumMod val="75000"/>
                      <a:alpha val="80000"/>
                    </a:schemeClr>
                  </a:gs>
                </a:gsLst>
                <a:lin ang="2700000" scaled="0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99"/>
              </a:p>
            </p:txBody>
          </p:sp>
          <p:sp>
            <p:nvSpPr>
              <p:cNvPr id="8" name="Freeform 106"/>
              <p:cNvSpPr>
                <a:spLocks/>
              </p:cNvSpPr>
              <p:nvPr/>
            </p:nvSpPr>
            <p:spPr bwMode="auto">
              <a:xfrm>
                <a:off x="2239398" y="2621124"/>
                <a:ext cx="56477" cy="43444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12" y="0"/>
                  </a:cxn>
                  <a:cxn ang="0">
                    <a:pos x="13" y="1"/>
                  </a:cxn>
                  <a:cxn ang="0">
                    <a:pos x="18" y="4"/>
                  </a:cxn>
                  <a:cxn ang="0">
                    <a:pos x="25" y="10"/>
                  </a:cxn>
                  <a:cxn ang="0">
                    <a:pos x="27" y="11"/>
                  </a:cxn>
                  <a:cxn ang="0">
                    <a:pos x="31" y="12"/>
                  </a:cxn>
                  <a:cxn ang="0">
                    <a:pos x="34" y="14"/>
                  </a:cxn>
                  <a:cxn ang="0">
                    <a:pos x="37" y="15"/>
                  </a:cxn>
                  <a:cxn ang="0">
                    <a:pos x="39" y="18"/>
                  </a:cxn>
                  <a:cxn ang="0">
                    <a:pos x="39" y="19"/>
                  </a:cxn>
                  <a:cxn ang="0">
                    <a:pos x="38" y="20"/>
                  </a:cxn>
                  <a:cxn ang="0">
                    <a:pos x="37" y="21"/>
                  </a:cxn>
                  <a:cxn ang="0">
                    <a:pos x="36" y="21"/>
                  </a:cxn>
                  <a:cxn ang="0">
                    <a:pos x="33" y="23"/>
                  </a:cxn>
                  <a:cxn ang="0">
                    <a:pos x="32" y="24"/>
                  </a:cxn>
                  <a:cxn ang="0">
                    <a:pos x="31" y="25"/>
                  </a:cxn>
                  <a:cxn ang="0">
                    <a:pos x="30" y="26"/>
                  </a:cxn>
                  <a:cxn ang="0">
                    <a:pos x="30" y="27"/>
                  </a:cxn>
                  <a:cxn ang="0">
                    <a:pos x="29" y="28"/>
                  </a:cxn>
                  <a:cxn ang="0">
                    <a:pos x="29" y="29"/>
                  </a:cxn>
                  <a:cxn ang="0">
                    <a:pos x="29" y="30"/>
                  </a:cxn>
                  <a:cxn ang="0">
                    <a:pos x="28" y="30"/>
                  </a:cxn>
                  <a:cxn ang="0">
                    <a:pos x="27" y="30"/>
                  </a:cxn>
                  <a:cxn ang="0">
                    <a:pos x="20" y="29"/>
                  </a:cxn>
                  <a:cxn ang="0">
                    <a:pos x="13" y="25"/>
                  </a:cxn>
                  <a:cxn ang="0">
                    <a:pos x="6" y="22"/>
                  </a:cxn>
                  <a:cxn ang="0">
                    <a:pos x="2" y="20"/>
                  </a:cxn>
                  <a:cxn ang="0">
                    <a:pos x="0" y="18"/>
                  </a:cxn>
                  <a:cxn ang="0">
                    <a:pos x="0" y="18"/>
                  </a:cxn>
                  <a:cxn ang="0">
                    <a:pos x="1" y="17"/>
                  </a:cxn>
                  <a:cxn ang="0">
                    <a:pos x="2" y="17"/>
                  </a:cxn>
                  <a:cxn ang="0">
                    <a:pos x="2" y="17"/>
                  </a:cxn>
                  <a:cxn ang="0">
                    <a:pos x="4" y="17"/>
                  </a:cxn>
                  <a:cxn ang="0">
                    <a:pos x="5" y="16"/>
                  </a:cxn>
                  <a:cxn ang="0">
                    <a:pos x="6" y="15"/>
                  </a:cxn>
                  <a:cxn ang="0">
                    <a:pos x="6" y="14"/>
                  </a:cxn>
                  <a:cxn ang="0">
                    <a:pos x="7" y="9"/>
                  </a:cxn>
                  <a:cxn ang="0">
                    <a:pos x="7" y="5"/>
                  </a:cxn>
                  <a:cxn ang="0">
                    <a:pos x="6" y="1"/>
                  </a:cxn>
                  <a:cxn ang="0">
                    <a:pos x="8" y="1"/>
                  </a:cxn>
                  <a:cxn ang="0">
                    <a:pos x="10" y="0"/>
                  </a:cxn>
                </a:cxnLst>
                <a:rect l="0" t="0" r="r" b="b"/>
                <a:pathLst>
                  <a:path w="39" h="30">
                    <a:moveTo>
                      <a:pt x="10" y="0"/>
                    </a:moveTo>
                    <a:lnTo>
                      <a:pt x="12" y="0"/>
                    </a:lnTo>
                    <a:lnTo>
                      <a:pt x="13" y="1"/>
                    </a:lnTo>
                    <a:lnTo>
                      <a:pt x="18" y="4"/>
                    </a:lnTo>
                    <a:lnTo>
                      <a:pt x="25" y="10"/>
                    </a:lnTo>
                    <a:lnTo>
                      <a:pt x="27" y="11"/>
                    </a:lnTo>
                    <a:lnTo>
                      <a:pt x="31" y="12"/>
                    </a:lnTo>
                    <a:lnTo>
                      <a:pt x="34" y="14"/>
                    </a:lnTo>
                    <a:lnTo>
                      <a:pt x="37" y="15"/>
                    </a:lnTo>
                    <a:lnTo>
                      <a:pt x="39" y="18"/>
                    </a:lnTo>
                    <a:lnTo>
                      <a:pt x="39" y="19"/>
                    </a:lnTo>
                    <a:lnTo>
                      <a:pt x="38" y="20"/>
                    </a:lnTo>
                    <a:lnTo>
                      <a:pt x="37" y="21"/>
                    </a:lnTo>
                    <a:lnTo>
                      <a:pt x="36" y="21"/>
                    </a:lnTo>
                    <a:lnTo>
                      <a:pt x="33" y="23"/>
                    </a:lnTo>
                    <a:lnTo>
                      <a:pt x="32" y="24"/>
                    </a:lnTo>
                    <a:lnTo>
                      <a:pt x="31" y="25"/>
                    </a:lnTo>
                    <a:lnTo>
                      <a:pt x="30" y="26"/>
                    </a:lnTo>
                    <a:lnTo>
                      <a:pt x="30" y="27"/>
                    </a:lnTo>
                    <a:lnTo>
                      <a:pt x="29" y="28"/>
                    </a:lnTo>
                    <a:lnTo>
                      <a:pt x="29" y="29"/>
                    </a:lnTo>
                    <a:lnTo>
                      <a:pt x="29" y="30"/>
                    </a:lnTo>
                    <a:lnTo>
                      <a:pt x="28" y="30"/>
                    </a:lnTo>
                    <a:lnTo>
                      <a:pt x="27" y="30"/>
                    </a:lnTo>
                    <a:lnTo>
                      <a:pt x="20" y="29"/>
                    </a:lnTo>
                    <a:lnTo>
                      <a:pt x="13" y="25"/>
                    </a:lnTo>
                    <a:lnTo>
                      <a:pt x="6" y="22"/>
                    </a:lnTo>
                    <a:lnTo>
                      <a:pt x="2" y="20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1" y="17"/>
                    </a:lnTo>
                    <a:lnTo>
                      <a:pt x="2" y="17"/>
                    </a:lnTo>
                    <a:lnTo>
                      <a:pt x="2" y="17"/>
                    </a:lnTo>
                    <a:lnTo>
                      <a:pt x="4" y="17"/>
                    </a:lnTo>
                    <a:lnTo>
                      <a:pt x="5" y="16"/>
                    </a:lnTo>
                    <a:lnTo>
                      <a:pt x="6" y="15"/>
                    </a:lnTo>
                    <a:lnTo>
                      <a:pt x="6" y="14"/>
                    </a:lnTo>
                    <a:lnTo>
                      <a:pt x="7" y="9"/>
                    </a:lnTo>
                    <a:lnTo>
                      <a:pt x="7" y="5"/>
                    </a:lnTo>
                    <a:lnTo>
                      <a:pt x="6" y="1"/>
                    </a:lnTo>
                    <a:lnTo>
                      <a:pt x="8" y="1"/>
                    </a:lnTo>
                    <a:lnTo>
                      <a:pt x="10" y="0"/>
                    </a:lnTo>
                    <a:close/>
                  </a:path>
                </a:pathLst>
              </a:custGeom>
              <a:gradFill>
                <a:gsLst>
                  <a:gs pos="49000">
                    <a:srgbClr val="38659D"/>
                  </a:gs>
                  <a:gs pos="87000">
                    <a:schemeClr val="tx2">
                      <a:lumMod val="75000"/>
                      <a:alpha val="80000"/>
                    </a:schemeClr>
                  </a:gs>
                </a:gsLst>
                <a:lin ang="2700000" scaled="0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99"/>
              </a:p>
            </p:txBody>
          </p:sp>
          <p:sp>
            <p:nvSpPr>
              <p:cNvPr id="9" name="Freeform 107"/>
              <p:cNvSpPr>
                <a:spLocks/>
              </p:cNvSpPr>
              <p:nvPr/>
            </p:nvSpPr>
            <p:spPr bwMode="auto">
              <a:xfrm>
                <a:off x="2258223" y="2590714"/>
                <a:ext cx="104265" cy="102817"/>
              </a:xfrm>
              <a:custGeom>
                <a:avLst/>
                <a:gdLst/>
                <a:ahLst/>
                <a:cxnLst>
                  <a:cxn ang="0">
                    <a:pos x="64" y="2"/>
                  </a:cxn>
                  <a:cxn ang="0">
                    <a:pos x="72" y="15"/>
                  </a:cxn>
                  <a:cxn ang="0">
                    <a:pos x="60" y="28"/>
                  </a:cxn>
                  <a:cxn ang="0">
                    <a:pos x="47" y="39"/>
                  </a:cxn>
                  <a:cxn ang="0">
                    <a:pos x="50" y="39"/>
                  </a:cxn>
                  <a:cxn ang="0">
                    <a:pos x="62" y="46"/>
                  </a:cxn>
                  <a:cxn ang="0">
                    <a:pos x="62" y="51"/>
                  </a:cxn>
                  <a:cxn ang="0">
                    <a:pos x="51" y="52"/>
                  </a:cxn>
                  <a:cxn ang="0">
                    <a:pos x="42" y="56"/>
                  </a:cxn>
                  <a:cxn ang="0">
                    <a:pos x="44" y="60"/>
                  </a:cxn>
                  <a:cxn ang="0">
                    <a:pos x="50" y="62"/>
                  </a:cxn>
                  <a:cxn ang="0">
                    <a:pos x="60" y="65"/>
                  </a:cxn>
                  <a:cxn ang="0">
                    <a:pos x="63" y="68"/>
                  </a:cxn>
                  <a:cxn ang="0">
                    <a:pos x="52" y="71"/>
                  </a:cxn>
                  <a:cxn ang="0">
                    <a:pos x="53" y="68"/>
                  </a:cxn>
                  <a:cxn ang="0">
                    <a:pos x="41" y="65"/>
                  </a:cxn>
                  <a:cxn ang="0">
                    <a:pos x="32" y="70"/>
                  </a:cxn>
                  <a:cxn ang="0">
                    <a:pos x="24" y="68"/>
                  </a:cxn>
                  <a:cxn ang="0">
                    <a:pos x="15" y="70"/>
                  </a:cxn>
                  <a:cxn ang="0">
                    <a:pos x="9" y="60"/>
                  </a:cxn>
                  <a:cxn ang="0">
                    <a:pos x="12" y="56"/>
                  </a:cxn>
                  <a:cxn ang="0">
                    <a:pos x="25" y="54"/>
                  </a:cxn>
                  <a:cxn ang="0">
                    <a:pos x="29" y="50"/>
                  </a:cxn>
                  <a:cxn ang="0">
                    <a:pos x="26" y="44"/>
                  </a:cxn>
                  <a:cxn ang="0">
                    <a:pos x="24" y="44"/>
                  </a:cxn>
                  <a:cxn ang="0">
                    <a:pos x="34" y="46"/>
                  </a:cxn>
                  <a:cxn ang="0">
                    <a:pos x="35" y="41"/>
                  </a:cxn>
                  <a:cxn ang="0">
                    <a:pos x="24" y="34"/>
                  </a:cxn>
                  <a:cxn ang="0">
                    <a:pos x="17" y="28"/>
                  </a:cxn>
                  <a:cxn ang="0">
                    <a:pos x="28" y="29"/>
                  </a:cxn>
                  <a:cxn ang="0">
                    <a:pos x="40" y="26"/>
                  </a:cxn>
                  <a:cxn ang="0">
                    <a:pos x="44" y="19"/>
                  </a:cxn>
                  <a:cxn ang="0">
                    <a:pos x="37" y="16"/>
                  </a:cxn>
                  <a:cxn ang="0">
                    <a:pos x="31" y="24"/>
                  </a:cxn>
                  <a:cxn ang="0">
                    <a:pos x="21" y="27"/>
                  </a:cxn>
                  <a:cxn ang="0">
                    <a:pos x="16" y="25"/>
                  </a:cxn>
                  <a:cxn ang="0">
                    <a:pos x="21" y="19"/>
                  </a:cxn>
                  <a:cxn ang="0">
                    <a:pos x="13" y="21"/>
                  </a:cxn>
                  <a:cxn ang="0">
                    <a:pos x="6" y="22"/>
                  </a:cxn>
                  <a:cxn ang="0">
                    <a:pos x="1" y="19"/>
                  </a:cxn>
                  <a:cxn ang="0">
                    <a:pos x="1" y="15"/>
                  </a:cxn>
                  <a:cxn ang="0">
                    <a:pos x="9" y="12"/>
                  </a:cxn>
                  <a:cxn ang="0">
                    <a:pos x="13" y="9"/>
                  </a:cxn>
                  <a:cxn ang="0">
                    <a:pos x="24" y="11"/>
                  </a:cxn>
                  <a:cxn ang="0">
                    <a:pos x="34" y="13"/>
                  </a:cxn>
                  <a:cxn ang="0">
                    <a:pos x="36" y="9"/>
                  </a:cxn>
                  <a:cxn ang="0">
                    <a:pos x="37" y="7"/>
                  </a:cxn>
                  <a:cxn ang="0">
                    <a:pos x="50" y="1"/>
                  </a:cxn>
                </a:cxnLst>
                <a:rect l="0" t="0" r="r" b="b"/>
                <a:pathLst>
                  <a:path w="72" h="71">
                    <a:moveTo>
                      <a:pt x="54" y="0"/>
                    </a:moveTo>
                    <a:lnTo>
                      <a:pt x="59" y="0"/>
                    </a:lnTo>
                    <a:lnTo>
                      <a:pt x="64" y="2"/>
                    </a:lnTo>
                    <a:lnTo>
                      <a:pt x="68" y="5"/>
                    </a:lnTo>
                    <a:lnTo>
                      <a:pt x="71" y="11"/>
                    </a:lnTo>
                    <a:lnTo>
                      <a:pt x="72" y="15"/>
                    </a:lnTo>
                    <a:lnTo>
                      <a:pt x="70" y="19"/>
                    </a:lnTo>
                    <a:lnTo>
                      <a:pt x="66" y="24"/>
                    </a:lnTo>
                    <a:lnTo>
                      <a:pt x="60" y="28"/>
                    </a:lnTo>
                    <a:lnTo>
                      <a:pt x="55" y="32"/>
                    </a:lnTo>
                    <a:lnTo>
                      <a:pt x="50" y="36"/>
                    </a:lnTo>
                    <a:lnTo>
                      <a:pt x="47" y="39"/>
                    </a:lnTo>
                    <a:lnTo>
                      <a:pt x="47" y="40"/>
                    </a:lnTo>
                    <a:lnTo>
                      <a:pt x="49" y="40"/>
                    </a:lnTo>
                    <a:lnTo>
                      <a:pt x="50" y="39"/>
                    </a:lnTo>
                    <a:lnTo>
                      <a:pt x="52" y="39"/>
                    </a:lnTo>
                    <a:lnTo>
                      <a:pt x="59" y="43"/>
                    </a:lnTo>
                    <a:lnTo>
                      <a:pt x="62" y="46"/>
                    </a:lnTo>
                    <a:lnTo>
                      <a:pt x="64" y="50"/>
                    </a:lnTo>
                    <a:lnTo>
                      <a:pt x="64" y="51"/>
                    </a:lnTo>
                    <a:lnTo>
                      <a:pt x="62" y="51"/>
                    </a:lnTo>
                    <a:lnTo>
                      <a:pt x="59" y="51"/>
                    </a:lnTo>
                    <a:lnTo>
                      <a:pt x="55" y="51"/>
                    </a:lnTo>
                    <a:lnTo>
                      <a:pt x="51" y="52"/>
                    </a:lnTo>
                    <a:lnTo>
                      <a:pt x="46" y="53"/>
                    </a:lnTo>
                    <a:lnTo>
                      <a:pt x="42" y="55"/>
                    </a:lnTo>
                    <a:lnTo>
                      <a:pt x="42" y="56"/>
                    </a:lnTo>
                    <a:lnTo>
                      <a:pt x="42" y="57"/>
                    </a:lnTo>
                    <a:lnTo>
                      <a:pt x="43" y="59"/>
                    </a:lnTo>
                    <a:lnTo>
                      <a:pt x="44" y="60"/>
                    </a:lnTo>
                    <a:lnTo>
                      <a:pt x="45" y="60"/>
                    </a:lnTo>
                    <a:lnTo>
                      <a:pt x="47" y="61"/>
                    </a:lnTo>
                    <a:lnTo>
                      <a:pt x="50" y="62"/>
                    </a:lnTo>
                    <a:lnTo>
                      <a:pt x="54" y="63"/>
                    </a:lnTo>
                    <a:lnTo>
                      <a:pt x="57" y="64"/>
                    </a:lnTo>
                    <a:lnTo>
                      <a:pt x="60" y="65"/>
                    </a:lnTo>
                    <a:lnTo>
                      <a:pt x="63" y="66"/>
                    </a:lnTo>
                    <a:lnTo>
                      <a:pt x="64" y="67"/>
                    </a:lnTo>
                    <a:lnTo>
                      <a:pt x="63" y="68"/>
                    </a:lnTo>
                    <a:lnTo>
                      <a:pt x="59" y="70"/>
                    </a:lnTo>
                    <a:lnTo>
                      <a:pt x="53" y="71"/>
                    </a:lnTo>
                    <a:lnTo>
                      <a:pt x="52" y="71"/>
                    </a:lnTo>
                    <a:lnTo>
                      <a:pt x="52" y="70"/>
                    </a:lnTo>
                    <a:lnTo>
                      <a:pt x="53" y="70"/>
                    </a:lnTo>
                    <a:lnTo>
                      <a:pt x="53" y="68"/>
                    </a:lnTo>
                    <a:lnTo>
                      <a:pt x="48" y="66"/>
                    </a:lnTo>
                    <a:lnTo>
                      <a:pt x="42" y="65"/>
                    </a:lnTo>
                    <a:lnTo>
                      <a:pt x="41" y="65"/>
                    </a:lnTo>
                    <a:lnTo>
                      <a:pt x="36" y="70"/>
                    </a:lnTo>
                    <a:lnTo>
                      <a:pt x="35" y="71"/>
                    </a:lnTo>
                    <a:lnTo>
                      <a:pt x="32" y="70"/>
                    </a:lnTo>
                    <a:lnTo>
                      <a:pt x="29" y="69"/>
                    </a:lnTo>
                    <a:lnTo>
                      <a:pt x="26" y="68"/>
                    </a:lnTo>
                    <a:lnTo>
                      <a:pt x="24" y="68"/>
                    </a:lnTo>
                    <a:lnTo>
                      <a:pt x="21" y="69"/>
                    </a:lnTo>
                    <a:lnTo>
                      <a:pt x="18" y="70"/>
                    </a:lnTo>
                    <a:lnTo>
                      <a:pt x="15" y="70"/>
                    </a:lnTo>
                    <a:lnTo>
                      <a:pt x="13" y="69"/>
                    </a:lnTo>
                    <a:lnTo>
                      <a:pt x="10" y="64"/>
                    </a:lnTo>
                    <a:lnTo>
                      <a:pt x="9" y="60"/>
                    </a:lnTo>
                    <a:lnTo>
                      <a:pt x="9" y="58"/>
                    </a:lnTo>
                    <a:lnTo>
                      <a:pt x="10" y="56"/>
                    </a:lnTo>
                    <a:lnTo>
                      <a:pt x="12" y="56"/>
                    </a:lnTo>
                    <a:lnTo>
                      <a:pt x="19" y="55"/>
                    </a:lnTo>
                    <a:lnTo>
                      <a:pt x="22" y="55"/>
                    </a:lnTo>
                    <a:lnTo>
                      <a:pt x="25" y="54"/>
                    </a:lnTo>
                    <a:lnTo>
                      <a:pt x="27" y="54"/>
                    </a:lnTo>
                    <a:lnTo>
                      <a:pt x="29" y="52"/>
                    </a:lnTo>
                    <a:lnTo>
                      <a:pt x="29" y="50"/>
                    </a:lnTo>
                    <a:lnTo>
                      <a:pt x="29" y="46"/>
                    </a:lnTo>
                    <a:lnTo>
                      <a:pt x="28" y="45"/>
                    </a:lnTo>
                    <a:lnTo>
                      <a:pt x="26" y="44"/>
                    </a:lnTo>
                    <a:lnTo>
                      <a:pt x="21" y="44"/>
                    </a:lnTo>
                    <a:lnTo>
                      <a:pt x="21" y="44"/>
                    </a:lnTo>
                    <a:lnTo>
                      <a:pt x="24" y="44"/>
                    </a:lnTo>
                    <a:lnTo>
                      <a:pt x="28" y="44"/>
                    </a:lnTo>
                    <a:lnTo>
                      <a:pt x="31" y="45"/>
                    </a:lnTo>
                    <a:lnTo>
                      <a:pt x="34" y="46"/>
                    </a:lnTo>
                    <a:lnTo>
                      <a:pt x="36" y="45"/>
                    </a:lnTo>
                    <a:lnTo>
                      <a:pt x="37" y="44"/>
                    </a:lnTo>
                    <a:lnTo>
                      <a:pt x="35" y="41"/>
                    </a:lnTo>
                    <a:lnTo>
                      <a:pt x="32" y="38"/>
                    </a:lnTo>
                    <a:lnTo>
                      <a:pt x="28" y="36"/>
                    </a:lnTo>
                    <a:lnTo>
                      <a:pt x="24" y="34"/>
                    </a:lnTo>
                    <a:lnTo>
                      <a:pt x="21" y="32"/>
                    </a:lnTo>
                    <a:lnTo>
                      <a:pt x="17" y="29"/>
                    </a:lnTo>
                    <a:lnTo>
                      <a:pt x="17" y="28"/>
                    </a:lnTo>
                    <a:lnTo>
                      <a:pt x="22" y="28"/>
                    </a:lnTo>
                    <a:lnTo>
                      <a:pt x="24" y="29"/>
                    </a:lnTo>
                    <a:lnTo>
                      <a:pt x="28" y="29"/>
                    </a:lnTo>
                    <a:lnTo>
                      <a:pt x="32" y="28"/>
                    </a:lnTo>
                    <a:lnTo>
                      <a:pt x="36" y="27"/>
                    </a:lnTo>
                    <a:lnTo>
                      <a:pt x="40" y="26"/>
                    </a:lnTo>
                    <a:lnTo>
                      <a:pt x="43" y="24"/>
                    </a:lnTo>
                    <a:lnTo>
                      <a:pt x="44" y="22"/>
                    </a:lnTo>
                    <a:lnTo>
                      <a:pt x="44" y="19"/>
                    </a:lnTo>
                    <a:lnTo>
                      <a:pt x="41" y="16"/>
                    </a:lnTo>
                    <a:lnTo>
                      <a:pt x="39" y="15"/>
                    </a:lnTo>
                    <a:lnTo>
                      <a:pt x="37" y="16"/>
                    </a:lnTo>
                    <a:lnTo>
                      <a:pt x="35" y="18"/>
                    </a:lnTo>
                    <a:lnTo>
                      <a:pt x="34" y="22"/>
                    </a:lnTo>
                    <a:lnTo>
                      <a:pt x="31" y="24"/>
                    </a:lnTo>
                    <a:lnTo>
                      <a:pt x="29" y="26"/>
                    </a:lnTo>
                    <a:lnTo>
                      <a:pt x="25" y="27"/>
                    </a:lnTo>
                    <a:lnTo>
                      <a:pt x="21" y="27"/>
                    </a:lnTo>
                    <a:lnTo>
                      <a:pt x="16" y="26"/>
                    </a:lnTo>
                    <a:lnTo>
                      <a:pt x="16" y="26"/>
                    </a:lnTo>
                    <a:lnTo>
                      <a:pt x="16" y="25"/>
                    </a:lnTo>
                    <a:lnTo>
                      <a:pt x="16" y="24"/>
                    </a:lnTo>
                    <a:lnTo>
                      <a:pt x="21" y="20"/>
                    </a:lnTo>
                    <a:lnTo>
                      <a:pt x="21" y="19"/>
                    </a:lnTo>
                    <a:lnTo>
                      <a:pt x="20" y="19"/>
                    </a:lnTo>
                    <a:lnTo>
                      <a:pt x="17" y="19"/>
                    </a:lnTo>
                    <a:lnTo>
                      <a:pt x="13" y="21"/>
                    </a:lnTo>
                    <a:lnTo>
                      <a:pt x="10" y="22"/>
                    </a:lnTo>
                    <a:lnTo>
                      <a:pt x="7" y="22"/>
                    </a:lnTo>
                    <a:lnTo>
                      <a:pt x="6" y="22"/>
                    </a:lnTo>
                    <a:lnTo>
                      <a:pt x="3" y="21"/>
                    </a:lnTo>
                    <a:lnTo>
                      <a:pt x="2" y="21"/>
                    </a:lnTo>
                    <a:lnTo>
                      <a:pt x="1" y="19"/>
                    </a:lnTo>
                    <a:lnTo>
                      <a:pt x="0" y="18"/>
                    </a:lnTo>
                    <a:lnTo>
                      <a:pt x="0" y="16"/>
                    </a:lnTo>
                    <a:lnTo>
                      <a:pt x="1" y="15"/>
                    </a:lnTo>
                    <a:lnTo>
                      <a:pt x="3" y="14"/>
                    </a:lnTo>
                    <a:lnTo>
                      <a:pt x="7" y="13"/>
                    </a:lnTo>
                    <a:lnTo>
                      <a:pt x="9" y="12"/>
                    </a:lnTo>
                    <a:lnTo>
                      <a:pt x="10" y="11"/>
                    </a:lnTo>
                    <a:lnTo>
                      <a:pt x="12" y="10"/>
                    </a:lnTo>
                    <a:lnTo>
                      <a:pt x="13" y="9"/>
                    </a:lnTo>
                    <a:lnTo>
                      <a:pt x="16" y="8"/>
                    </a:lnTo>
                    <a:lnTo>
                      <a:pt x="20" y="9"/>
                    </a:lnTo>
                    <a:lnTo>
                      <a:pt x="24" y="11"/>
                    </a:lnTo>
                    <a:lnTo>
                      <a:pt x="28" y="13"/>
                    </a:lnTo>
                    <a:lnTo>
                      <a:pt x="32" y="13"/>
                    </a:lnTo>
                    <a:lnTo>
                      <a:pt x="34" y="13"/>
                    </a:lnTo>
                    <a:lnTo>
                      <a:pt x="35" y="12"/>
                    </a:lnTo>
                    <a:lnTo>
                      <a:pt x="35" y="10"/>
                    </a:lnTo>
                    <a:lnTo>
                      <a:pt x="36" y="9"/>
                    </a:lnTo>
                    <a:lnTo>
                      <a:pt x="36" y="8"/>
                    </a:lnTo>
                    <a:lnTo>
                      <a:pt x="37" y="7"/>
                    </a:lnTo>
                    <a:lnTo>
                      <a:pt x="37" y="7"/>
                    </a:lnTo>
                    <a:lnTo>
                      <a:pt x="41" y="4"/>
                    </a:lnTo>
                    <a:lnTo>
                      <a:pt x="45" y="3"/>
                    </a:lnTo>
                    <a:lnTo>
                      <a:pt x="50" y="1"/>
                    </a:lnTo>
                    <a:lnTo>
                      <a:pt x="54" y="0"/>
                    </a:lnTo>
                    <a:close/>
                  </a:path>
                </a:pathLst>
              </a:custGeom>
              <a:gradFill>
                <a:gsLst>
                  <a:gs pos="49000">
                    <a:srgbClr val="38659D"/>
                  </a:gs>
                  <a:gs pos="87000">
                    <a:schemeClr val="tx2">
                      <a:lumMod val="75000"/>
                      <a:alpha val="80000"/>
                    </a:schemeClr>
                  </a:gs>
                </a:gsLst>
                <a:lin ang="2700000" scaled="0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99"/>
              </a:p>
            </p:txBody>
          </p:sp>
          <p:sp>
            <p:nvSpPr>
              <p:cNvPr id="10" name="Freeform 108"/>
              <p:cNvSpPr>
                <a:spLocks/>
              </p:cNvSpPr>
              <p:nvPr/>
            </p:nvSpPr>
            <p:spPr bwMode="auto">
              <a:xfrm>
                <a:off x="2191610" y="2645743"/>
                <a:ext cx="28962" cy="26066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11" y="4"/>
                  </a:cxn>
                  <a:cxn ang="0">
                    <a:pos x="15" y="7"/>
                  </a:cxn>
                  <a:cxn ang="0">
                    <a:pos x="18" y="12"/>
                  </a:cxn>
                  <a:cxn ang="0">
                    <a:pos x="20" y="17"/>
                  </a:cxn>
                  <a:cxn ang="0">
                    <a:pos x="19" y="18"/>
                  </a:cxn>
                  <a:cxn ang="0">
                    <a:pos x="18" y="17"/>
                  </a:cxn>
                  <a:cxn ang="0">
                    <a:pos x="15" y="16"/>
                  </a:cxn>
                  <a:cxn ang="0">
                    <a:pos x="12" y="14"/>
                  </a:cxn>
                  <a:cxn ang="0">
                    <a:pos x="10" y="12"/>
                  </a:cxn>
                  <a:cxn ang="0">
                    <a:pos x="7" y="10"/>
                  </a:cxn>
                  <a:cxn ang="0">
                    <a:pos x="5" y="10"/>
                  </a:cxn>
                  <a:cxn ang="0">
                    <a:pos x="4" y="11"/>
                  </a:cxn>
                  <a:cxn ang="0">
                    <a:pos x="2" y="11"/>
                  </a:cxn>
                  <a:cxn ang="0">
                    <a:pos x="1" y="11"/>
                  </a:cxn>
                  <a:cxn ang="0">
                    <a:pos x="1" y="11"/>
                  </a:cxn>
                  <a:cxn ang="0">
                    <a:pos x="0" y="11"/>
                  </a:cxn>
                  <a:cxn ang="0">
                    <a:pos x="0" y="10"/>
                  </a:cxn>
                  <a:cxn ang="0">
                    <a:pos x="0" y="7"/>
                  </a:cxn>
                  <a:cxn ang="0">
                    <a:pos x="2" y="5"/>
                  </a:cxn>
                  <a:cxn ang="0">
                    <a:pos x="6" y="1"/>
                  </a:cxn>
                  <a:cxn ang="0">
                    <a:pos x="7" y="0"/>
                  </a:cxn>
                </a:cxnLst>
                <a:rect l="0" t="0" r="r" b="b"/>
                <a:pathLst>
                  <a:path w="20" h="18">
                    <a:moveTo>
                      <a:pt x="7" y="0"/>
                    </a:moveTo>
                    <a:lnTo>
                      <a:pt x="11" y="4"/>
                    </a:lnTo>
                    <a:lnTo>
                      <a:pt x="15" y="7"/>
                    </a:lnTo>
                    <a:lnTo>
                      <a:pt x="18" y="12"/>
                    </a:lnTo>
                    <a:lnTo>
                      <a:pt x="20" y="17"/>
                    </a:lnTo>
                    <a:lnTo>
                      <a:pt x="19" y="18"/>
                    </a:lnTo>
                    <a:lnTo>
                      <a:pt x="18" y="17"/>
                    </a:lnTo>
                    <a:lnTo>
                      <a:pt x="15" y="16"/>
                    </a:lnTo>
                    <a:lnTo>
                      <a:pt x="12" y="14"/>
                    </a:lnTo>
                    <a:lnTo>
                      <a:pt x="10" y="12"/>
                    </a:lnTo>
                    <a:lnTo>
                      <a:pt x="7" y="10"/>
                    </a:lnTo>
                    <a:lnTo>
                      <a:pt x="5" y="10"/>
                    </a:lnTo>
                    <a:lnTo>
                      <a:pt x="4" y="11"/>
                    </a:lnTo>
                    <a:lnTo>
                      <a:pt x="2" y="11"/>
                    </a:lnTo>
                    <a:lnTo>
                      <a:pt x="1" y="11"/>
                    </a:lnTo>
                    <a:lnTo>
                      <a:pt x="1" y="11"/>
                    </a:lnTo>
                    <a:lnTo>
                      <a:pt x="0" y="11"/>
                    </a:lnTo>
                    <a:lnTo>
                      <a:pt x="0" y="10"/>
                    </a:lnTo>
                    <a:lnTo>
                      <a:pt x="0" y="7"/>
                    </a:lnTo>
                    <a:lnTo>
                      <a:pt x="2" y="5"/>
                    </a:lnTo>
                    <a:lnTo>
                      <a:pt x="6" y="1"/>
                    </a:lnTo>
                    <a:lnTo>
                      <a:pt x="7" y="0"/>
                    </a:lnTo>
                    <a:close/>
                  </a:path>
                </a:pathLst>
              </a:custGeom>
              <a:gradFill>
                <a:gsLst>
                  <a:gs pos="49000">
                    <a:srgbClr val="38659D"/>
                  </a:gs>
                  <a:gs pos="87000">
                    <a:schemeClr val="tx2">
                      <a:lumMod val="75000"/>
                      <a:alpha val="80000"/>
                    </a:schemeClr>
                  </a:gs>
                </a:gsLst>
                <a:lin ang="2700000" scaled="0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99"/>
              </a:p>
            </p:txBody>
          </p:sp>
          <p:sp>
            <p:nvSpPr>
              <p:cNvPr id="11" name="Freeform 109"/>
              <p:cNvSpPr>
                <a:spLocks/>
              </p:cNvSpPr>
              <p:nvPr/>
            </p:nvSpPr>
            <p:spPr bwMode="auto">
              <a:xfrm>
                <a:off x="2146718" y="2651535"/>
                <a:ext cx="17377" cy="5792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12" y="1"/>
                  </a:cxn>
                  <a:cxn ang="0">
                    <a:pos x="11" y="2"/>
                  </a:cxn>
                  <a:cxn ang="0">
                    <a:pos x="11" y="3"/>
                  </a:cxn>
                  <a:cxn ang="0">
                    <a:pos x="9" y="4"/>
                  </a:cxn>
                  <a:cxn ang="0">
                    <a:pos x="8" y="4"/>
                  </a:cxn>
                  <a:cxn ang="0">
                    <a:pos x="7" y="4"/>
                  </a:cxn>
                  <a:cxn ang="0">
                    <a:pos x="4" y="3"/>
                  </a:cxn>
                  <a:cxn ang="0">
                    <a:pos x="3" y="3"/>
                  </a:cxn>
                  <a:cxn ang="0">
                    <a:pos x="0" y="3"/>
                  </a:cxn>
                  <a:cxn ang="0">
                    <a:pos x="12" y="0"/>
                  </a:cxn>
                </a:cxnLst>
                <a:rect l="0" t="0" r="r" b="b"/>
                <a:pathLst>
                  <a:path w="12" h="4">
                    <a:moveTo>
                      <a:pt x="12" y="0"/>
                    </a:moveTo>
                    <a:lnTo>
                      <a:pt x="12" y="1"/>
                    </a:lnTo>
                    <a:lnTo>
                      <a:pt x="11" y="2"/>
                    </a:lnTo>
                    <a:lnTo>
                      <a:pt x="11" y="3"/>
                    </a:lnTo>
                    <a:lnTo>
                      <a:pt x="9" y="4"/>
                    </a:lnTo>
                    <a:lnTo>
                      <a:pt x="8" y="4"/>
                    </a:lnTo>
                    <a:lnTo>
                      <a:pt x="7" y="4"/>
                    </a:lnTo>
                    <a:lnTo>
                      <a:pt x="4" y="3"/>
                    </a:lnTo>
                    <a:lnTo>
                      <a:pt x="3" y="3"/>
                    </a:lnTo>
                    <a:lnTo>
                      <a:pt x="0" y="3"/>
                    </a:lnTo>
                    <a:lnTo>
                      <a:pt x="12" y="0"/>
                    </a:lnTo>
                    <a:close/>
                  </a:path>
                </a:pathLst>
              </a:custGeom>
              <a:gradFill>
                <a:gsLst>
                  <a:gs pos="49000">
                    <a:srgbClr val="38659D"/>
                  </a:gs>
                  <a:gs pos="87000">
                    <a:schemeClr val="tx2">
                      <a:lumMod val="75000"/>
                      <a:alpha val="80000"/>
                    </a:schemeClr>
                  </a:gs>
                </a:gsLst>
                <a:lin ang="2700000" scaled="0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99"/>
              </a:p>
            </p:txBody>
          </p:sp>
          <p:sp>
            <p:nvSpPr>
              <p:cNvPr id="12" name="Freeform 110"/>
              <p:cNvSpPr>
                <a:spLocks/>
              </p:cNvSpPr>
              <p:nvPr/>
            </p:nvSpPr>
            <p:spPr bwMode="auto">
              <a:xfrm>
                <a:off x="2482683" y="2505275"/>
                <a:ext cx="62270" cy="15930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13" y="0"/>
                  </a:cxn>
                  <a:cxn ang="0">
                    <a:pos x="23" y="0"/>
                  </a:cxn>
                  <a:cxn ang="0">
                    <a:pos x="30" y="0"/>
                  </a:cxn>
                  <a:cxn ang="0">
                    <a:pos x="37" y="1"/>
                  </a:cxn>
                  <a:cxn ang="0">
                    <a:pos x="41" y="2"/>
                  </a:cxn>
                  <a:cxn ang="0">
                    <a:pos x="43" y="3"/>
                  </a:cxn>
                  <a:cxn ang="0">
                    <a:pos x="42" y="4"/>
                  </a:cxn>
                  <a:cxn ang="0">
                    <a:pos x="38" y="5"/>
                  </a:cxn>
                  <a:cxn ang="0">
                    <a:pos x="15" y="11"/>
                  </a:cxn>
                  <a:cxn ang="0">
                    <a:pos x="12" y="9"/>
                  </a:cxn>
                  <a:cxn ang="0">
                    <a:pos x="8" y="9"/>
                  </a:cxn>
                  <a:cxn ang="0">
                    <a:pos x="4" y="8"/>
                  </a:cxn>
                  <a:cxn ang="0">
                    <a:pos x="2" y="6"/>
                  </a:cxn>
                  <a:cxn ang="0">
                    <a:pos x="0" y="4"/>
                  </a:cxn>
                  <a:cxn ang="0">
                    <a:pos x="1" y="2"/>
                  </a:cxn>
                  <a:cxn ang="0">
                    <a:pos x="3" y="1"/>
                  </a:cxn>
                  <a:cxn ang="0">
                    <a:pos x="7" y="0"/>
                  </a:cxn>
                  <a:cxn ang="0">
                    <a:pos x="10" y="0"/>
                  </a:cxn>
                </a:cxnLst>
                <a:rect l="0" t="0" r="r" b="b"/>
                <a:pathLst>
                  <a:path w="43" h="11">
                    <a:moveTo>
                      <a:pt x="10" y="0"/>
                    </a:moveTo>
                    <a:lnTo>
                      <a:pt x="13" y="0"/>
                    </a:lnTo>
                    <a:lnTo>
                      <a:pt x="23" y="0"/>
                    </a:lnTo>
                    <a:lnTo>
                      <a:pt x="30" y="0"/>
                    </a:lnTo>
                    <a:lnTo>
                      <a:pt x="37" y="1"/>
                    </a:lnTo>
                    <a:lnTo>
                      <a:pt x="41" y="2"/>
                    </a:lnTo>
                    <a:lnTo>
                      <a:pt x="43" y="3"/>
                    </a:lnTo>
                    <a:lnTo>
                      <a:pt x="42" y="4"/>
                    </a:lnTo>
                    <a:lnTo>
                      <a:pt x="38" y="5"/>
                    </a:lnTo>
                    <a:lnTo>
                      <a:pt x="15" y="11"/>
                    </a:lnTo>
                    <a:lnTo>
                      <a:pt x="12" y="9"/>
                    </a:lnTo>
                    <a:lnTo>
                      <a:pt x="8" y="9"/>
                    </a:lnTo>
                    <a:lnTo>
                      <a:pt x="4" y="8"/>
                    </a:lnTo>
                    <a:lnTo>
                      <a:pt x="2" y="6"/>
                    </a:lnTo>
                    <a:lnTo>
                      <a:pt x="0" y="4"/>
                    </a:lnTo>
                    <a:lnTo>
                      <a:pt x="1" y="2"/>
                    </a:lnTo>
                    <a:lnTo>
                      <a:pt x="3" y="1"/>
                    </a:lnTo>
                    <a:lnTo>
                      <a:pt x="7" y="0"/>
                    </a:lnTo>
                    <a:lnTo>
                      <a:pt x="10" y="0"/>
                    </a:lnTo>
                    <a:close/>
                  </a:path>
                </a:pathLst>
              </a:custGeom>
              <a:gradFill>
                <a:gsLst>
                  <a:gs pos="49000">
                    <a:srgbClr val="38659D"/>
                  </a:gs>
                  <a:gs pos="87000">
                    <a:schemeClr val="tx2">
                      <a:lumMod val="75000"/>
                      <a:alpha val="80000"/>
                    </a:schemeClr>
                  </a:gs>
                </a:gsLst>
                <a:lin ang="2700000" scaled="0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99"/>
              </a:p>
            </p:txBody>
          </p:sp>
          <p:sp>
            <p:nvSpPr>
              <p:cNvPr id="13" name="Freeform 111"/>
              <p:cNvSpPr>
                <a:spLocks/>
              </p:cNvSpPr>
              <p:nvPr/>
            </p:nvSpPr>
            <p:spPr bwMode="auto">
              <a:xfrm>
                <a:off x="2374073" y="2667464"/>
                <a:ext cx="4345" cy="1449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2" y="0"/>
                  </a:cxn>
                  <a:cxn ang="0">
                    <a:pos x="3" y="0"/>
                  </a:cxn>
                  <a:cxn ang="0">
                    <a:pos x="3" y="1"/>
                  </a:cxn>
                  <a:cxn ang="0">
                    <a:pos x="3" y="1"/>
                  </a:cxn>
                  <a:cxn ang="0">
                    <a:pos x="1" y="1"/>
                  </a:cxn>
                  <a:cxn ang="0">
                    <a:pos x="0" y="1"/>
                  </a:cxn>
                  <a:cxn ang="0">
                    <a:pos x="0" y="0"/>
                  </a:cxn>
                  <a:cxn ang="0">
                    <a:pos x="1" y="0"/>
                  </a:cxn>
                  <a:cxn ang="0">
                    <a:pos x="1" y="0"/>
                  </a:cxn>
                </a:cxnLst>
                <a:rect l="0" t="0" r="r" b="b"/>
                <a:pathLst>
                  <a:path w="3" h="1">
                    <a:moveTo>
                      <a:pt x="1" y="0"/>
                    </a:moveTo>
                    <a:lnTo>
                      <a:pt x="2" y="0"/>
                    </a:lnTo>
                    <a:lnTo>
                      <a:pt x="3" y="0"/>
                    </a:lnTo>
                    <a:lnTo>
                      <a:pt x="3" y="1"/>
                    </a:lnTo>
                    <a:lnTo>
                      <a:pt x="3" y="1"/>
                    </a:lnTo>
                    <a:lnTo>
                      <a:pt x="1" y="1"/>
                    </a:lnTo>
                    <a:lnTo>
                      <a:pt x="0" y="1"/>
                    </a:lnTo>
                    <a:lnTo>
                      <a:pt x="0" y="0"/>
                    </a:lnTo>
                    <a:lnTo>
                      <a:pt x="1" y="0"/>
                    </a:lnTo>
                    <a:lnTo>
                      <a:pt x="1" y="0"/>
                    </a:lnTo>
                    <a:close/>
                  </a:path>
                </a:pathLst>
              </a:custGeom>
              <a:gradFill>
                <a:gsLst>
                  <a:gs pos="49000">
                    <a:srgbClr val="38659D"/>
                  </a:gs>
                  <a:gs pos="87000">
                    <a:schemeClr val="tx2">
                      <a:lumMod val="75000"/>
                      <a:alpha val="80000"/>
                    </a:schemeClr>
                  </a:gs>
                </a:gsLst>
                <a:lin ang="2700000" scaled="0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99"/>
              </a:p>
            </p:txBody>
          </p:sp>
          <p:sp>
            <p:nvSpPr>
              <p:cNvPr id="14" name="Freeform 112"/>
              <p:cNvSpPr>
                <a:spLocks/>
              </p:cNvSpPr>
              <p:nvPr/>
            </p:nvSpPr>
            <p:spPr bwMode="auto">
              <a:xfrm>
                <a:off x="2068520" y="2666017"/>
                <a:ext cx="39100" cy="21722"/>
              </a:xfrm>
              <a:custGeom>
                <a:avLst/>
                <a:gdLst/>
                <a:ahLst/>
                <a:cxnLst>
                  <a:cxn ang="0">
                    <a:pos x="27" y="0"/>
                  </a:cxn>
                  <a:cxn ang="0">
                    <a:pos x="27" y="3"/>
                  </a:cxn>
                  <a:cxn ang="0">
                    <a:pos x="26" y="7"/>
                  </a:cxn>
                  <a:cxn ang="0">
                    <a:pos x="26" y="10"/>
                  </a:cxn>
                  <a:cxn ang="0">
                    <a:pos x="24" y="13"/>
                  </a:cxn>
                  <a:cxn ang="0">
                    <a:pos x="22" y="14"/>
                  </a:cxn>
                  <a:cxn ang="0">
                    <a:pos x="18" y="15"/>
                  </a:cxn>
                  <a:cxn ang="0">
                    <a:pos x="14" y="15"/>
                  </a:cxn>
                  <a:cxn ang="0">
                    <a:pos x="10" y="15"/>
                  </a:cxn>
                  <a:cxn ang="0">
                    <a:pos x="5" y="15"/>
                  </a:cxn>
                  <a:cxn ang="0">
                    <a:pos x="2" y="13"/>
                  </a:cxn>
                  <a:cxn ang="0">
                    <a:pos x="0" y="10"/>
                  </a:cxn>
                  <a:cxn ang="0">
                    <a:pos x="0" y="8"/>
                  </a:cxn>
                  <a:cxn ang="0">
                    <a:pos x="1" y="8"/>
                  </a:cxn>
                  <a:cxn ang="0">
                    <a:pos x="2" y="8"/>
                  </a:cxn>
                  <a:cxn ang="0">
                    <a:pos x="3" y="8"/>
                  </a:cxn>
                  <a:cxn ang="0">
                    <a:pos x="4" y="7"/>
                  </a:cxn>
                  <a:cxn ang="0">
                    <a:pos x="5" y="7"/>
                  </a:cxn>
                  <a:cxn ang="0">
                    <a:pos x="9" y="6"/>
                  </a:cxn>
                  <a:cxn ang="0">
                    <a:pos x="14" y="4"/>
                  </a:cxn>
                  <a:cxn ang="0">
                    <a:pos x="19" y="3"/>
                  </a:cxn>
                  <a:cxn ang="0">
                    <a:pos x="23" y="1"/>
                  </a:cxn>
                  <a:cxn ang="0">
                    <a:pos x="26" y="1"/>
                  </a:cxn>
                  <a:cxn ang="0">
                    <a:pos x="27" y="0"/>
                  </a:cxn>
                </a:cxnLst>
                <a:rect l="0" t="0" r="r" b="b"/>
                <a:pathLst>
                  <a:path w="27" h="15">
                    <a:moveTo>
                      <a:pt x="27" y="0"/>
                    </a:moveTo>
                    <a:lnTo>
                      <a:pt x="27" y="3"/>
                    </a:lnTo>
                    <a:lnTo>
                      <a:pt x="26" y="7"/>
                    </a:lnTo>
                    <a:lnTo>
                      <a:pt x="26" y="10"/>
                    </a:lnTo>
                    <a:lnTo>
                      <a:pt x="24" y="13"/>
                    </a:lnTo>
                    <a:lnTo>
                      <a:pt x="22" y="14"/>
                    </a:lnTo>
                    <a:lnTo>
                      <a:pt x="18" y="15"/>
                    </a:lnTo>
                    <a:lnTo>
                      <a:pt x="14" y="15"/>
                    </a:lnTo>
                    <a:lnTo>
                      <a:pt x="10" y="15"/>
                    </a:lnTo>
                    <a:lnTo>
                      <a:pt x="5" y="15"/>
                    </a:lnTo>
                    <a:lnTo>
                      <a:pt x="2" y="13"/>
                    </a:lnTo>
                    <a:lnTo>
                      <a:pt x="0" y="10"/>
                    </a:lnTo>
                    <a:lnTo>
                      <a:pt x="0" y="8"/>
                    </a:lnTo>
                    <a:lnTo>
                      <a:pt x="1" y="8"/>
                    </a:lnTo>
                    <a:lnTo>
                      <a:pt x="2" y="8"/>
                    </a:lnTo>
                    <a:lnTo>
                      <a:pt x="3" y="8"/>
                    </a:lnTo>
                    <a:lnTo>
                      <a:pt x="4" y="7"/>
                    </a:lnTo>
                    <a:lnTo>
                      <a:pt x="5" y="7"/>
                    </a:lnTo>
                    <a:lnTo>
                      <a:pt x="9" y="6"/>
                    </a:lnTo>
                    <a:lnTo>
                      <a:pt x="14" y="4"/>
                    </a:lnTo>
                    <a:lnTo>
                      <a:pt x="19" y="3"/>
                    </a:lnTo>
                    <a:lnTo>
                      <a:pt x="23" y="1"/>
                    </a:lnTo>
                    <a:lnTo>
                      <a:pt x="26" y="1"/>
                    </a:lnTo>
                    <a:lnTo>
                      <a:pt x="27" y="0"/>
                    </a:lnTo>
                    <a:close/>
                  </a:path>
                </a:pathLst>
              </a:custGeom>
              <a:gradFill>
                <a:gsLst>
                  <a:gs pos="49000">
                    <a:srgbClr val="38659D"/>
                  </a:gs>
                  <a:gs pos="87000">
                    <a:schemeClr val="tx2">
                      <a:lumMod val="75000"/>
                      <a:alpha val="80000"/>
                    </a:schemeClr>
                  </a:gs>
                </a:gsLst>
                <a:lin ang="2700000" scaled="0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99"/>
              </a:p>
            </p:txBody>
          </p:sp>
          <p:sp>
            <p:nvSpPr>
              <p:cNvPr id="15" name="Freeform 113"/>
              <p:cNvSpPr>
                <a:spLocks/>
              </p:cNvSpPr>
              <p:nvPr/>
            </p:nvSpPr>
            <p:spPr bwMode="auto">
              <a:xfrm>
                <a:off x="2198851" y="2689187"/>
                <a:ext cx="26066" cy="28962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8" y="0"/>
                  </a:cxn>
                  <a:cxn ang="0">
                    <a:pos x="15" y="11"/>
                  </a:cxn>
                  <a:cxn ang="0">
                    <a:pos x="18" y="14"/>
                  </a:cxn>
                  <a:cxn ang="0">
                    <a:pos x="18" y="18"/>
                  </a:cxn>
                  <a:cxn ang="0">
                    <a:pos x="16" y="20"/>
                  </a:cxn>
                  <a:cxn ang="0">
                    <a:pos x="13" y="20"/>
                  </a:cxn>
                  <a:cxn ang="0">
                    <a:pos x="10" y="20"/>
                  </a:cxn>
                  <a:cxn ang="0">
                    <a:pos x="7" y="19"/>
                  </a:cxn>
                  <a:cxn ang="0">
                    <a:pos x="4" y="17"/>
                  </a:cxn>
                  <a:cxn ang="0">
                    <a:pos x="1" y="14"/>
                  </a:cxn>
                  <a:cxn ang="0">
                    <a:pos x="0" y="10"/>
                  </a:cxn>
                  <a:cxn ang="0">
                    <a:pos x="0" y="5"/>
                  </a:cxn>
                  <a:cxn ang="0">
                    <a:pos x="0" y="1"/>
                  </a:cxn>
                  <a:cxn ang="0">
                    <a:pos x="1" y="1"/>
                  </a:cxn>
                  <a:cxn ang="0">
                    <a:pos x="3" y="0"/>
                  </a:cxn>
                </a:cxnLst>
                <a:rect l="0" t="0" r="r" b="b"/>
                <a:pathLst>
                  <a:path w="18" h="20">
                    <a:moveTo>
                      <a:pt x="3" y="0"/>
                    </a:moveTo>
                    <a:lnTo>
                      <a:pt x="8" y="0"/>
                    </a:lnTo>
                    <a:lnTo>
                      <a:pt x="15" y="11"/>
                    </a:lnTo>
                    <a:lnTo>
                      <a:pt x="18" y="14"/>
                    </a:lnTo>
                    <a:lnTo>
                      <a:pt x="18" y="18"/>
                    </a:lnTo>
                    <a:lnTo>
                      <a:pt x="16" y="20"/>
                    </a:lnTo>
                    <a:lnTo>
                      <a:pt x="13" y="20"/>
                    </a:lnTo>
                    <a:lnTo>
                      <a:pt x="10" y="20"/>
                    </a:lnTo>
                    <a:lnTo>
                      <a:pt x="7" y="19"/>
                    </a:lnTo>
                    <a:lnTo>
                      <a:pt x="4" y="17"/>
                    </a:lnTo>
                    <a:lnTo>
                      <a:pt x="1" y="14"/>
                    </a:lnTo>
                    <a:lnTo>
                      <a:pt x="0" y="10"/>
                    </a:lnTo>
                    <a:lnTo>
                      <a:pt x="0" y="5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3" y="0"/>
                    </a:lnTo>
                    <a:close/>
                  </a:path>
                </a:pathLst>
              </a:custGeom>
              <a:gradFill>
                <a:gsLst>
                  <a:gs pos="49000">
                    <a:srgbClr val="38659D"/>
                  </a:gs>
                  <a:gs pos="87000">
                    <a:schemeClr val="tx2">
                      <a:lumMod val="75000"/>
                      <a:alpha val="80000"/>
                    </a:schemeClr>
                  </a:gs>
                </a:gsLst>
                <a:lin ang="2700000" scaled="0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99"/>
              </a:p>
            </p:txBody>
          </p:sp>
          <p:sp>
            <p:nvSpPr>
              <p:cNvPr id="16" name="Freeform 114"/>
              <p:cNvSpPr>
                <a:spLocks/>
              </p:cNvSpPr>
              <p:nvPr/>
            </p:nvSpPr>
            <p:spPr bwMode="auto">
              <a:xfrm>
                <a:off x="2230709" y="2683394"/>
                <a:ext cx="120195" cy="40547"/>
              </a:xfrm>
              <a:custGeom>
                <a:avLst/>
                <a:gdLst/>
                <a:ahLst/>
                <a:cxnLst>
                  <a:cxn ang="0">
                    <a:pos x="4" y="0"/>
                  </a:cxn>
                  <a:cxn ang="0">
                    <a:pos x="6" y="0"/>
                  </a:cxn>
                  <a:cxn ang="0">
                    <a:pos x="12" y="1"/>
                  </a:cxn>
                  <a:cxn ang="0">
                    <a:pos x="17" y="2"/>
                  </a:cxn>
                  <a:cxn ang="0">
                    <a:pos x="22" y="4"/>
                  </a:cxn>
                  <a:cxn ang="0">
                    <a:pos x="32" y="14"/>
                  </a:cxn>
                  <a:cxn ang="0">
                    <a:pos x="38" y="18"/>
                  </a:cxn>
                  <a:cxn ang="0">
                    <a:pos x="38" y="18"/>
                  </a:cxn>
                  <a:cxn ang="0">
                    <a:pos x="38" y="17"/>
                  </a:cxn>
                  <a:cxn ang="0">
                    <a:pos x="38" y="16"/>
                  </a:cxn>
                  <a:cxn ang="0">
                    <a:pos x="38" y="15"/>
                  </a:cxn>
                  <a:cxn ang="0">
                    <a:pos x="38" y="15"/>
                  </a:cxn>
                  <a:cxn ang="0">
                    <a:pos x="50" y="17"/>
                  </a:cxn>
                  <a:cxn ang="0">
                    <a:pos x="50" y="16"/>
                  </a:cxn>
                  <a:cxn ang="0">
                    <a:pos x="56" y="13"/>
                  </a:cxn>
                  <a:cxn ang="0">
                    <a:pos x="62" y="13"/>
                  </a:cxn>
                  <a:cxn ang="0">
                    <a:pos x="68" y="13"/>
                  </a:cxn>
                  <a:cxn ang="0">
                    <a:pos x="74" y="16"/>
                  </a:cxn>
                  <a:cxn ang="0">
                    <a:pos x="79" y="20"/>
                  </a:cxn>
                  <a:cxn ang="0">
                    <a:pos x="83" y="25"/>
                  </a:cxn>
                  <a:cxn ang="0">
                    <a:pos x="83" y="27"/>
                  </a:cxn>
                  <a:cxn ang="0">
                    <a:pos x="81" y="28"/>
                  </a:cxn>
                  <a:cxn ang="0">
                    <a:pos x="78" y="28"/>
                  </a:cxn>
                  <a:cxn ang="0">
                    <a:pos x="75" y="27"/>
                  </a:cxn>
                  <a:cxn ang="0">
                    <a:pos x="72" y="27"/>
                  </a:cxn>
                  <a:cxn ang="0">
                    <a:pos x="69" y="27"/>
                  </a:cxn>
                  <a:cxn ang="0">
                    <a:pos x="68" y="26"/>
                  </a:cxn>
                  <a:cxn ang="0">
                    <a:pos x="68" y="25"/>
                  </a:cxn>
                  <a:cxn ang="0">
                    <a:pos x="67" y="24"/>
                  </a:cxn>
                  <a:cxn ang="0">
                    <a:pos x="67" y="23"/>
                  </a:cxn>
                  <a:cxn ang="0">
                    <a:pos x="66" y="23"/>
                  </a:cxn>
                  <a:cxn ang="0">
                    <a:pos x="65" y="22"/>
                  </a:cxn>
                  <a:cxn ang="0">
                    <a:pos x="64" y="23"/>
                  </a:cxn>
                  <a:cxn ang="0">
                    <a:pos x="64" y="26"/>
                  </a:cxn>
                  <a:cxn ang="0">
                    <a:pos x="63" y="27"/>
                  </a:cxn>
                  <a:cxn ang="0">
                    <a:pos x="62" y="28"/>
                  </a:cxn>
                  <a:cxn ang="0">
                    <a:pos x="62" y="28"/>
                  </a:cxn>
                  <a:cxn ang="0">
                    <a:pos x="61" y="27"/>
                  </a:cxn>
                  <a:cxn ang="0">
                    <a:pos x="60" y="27"/>
                  </a:cxn>
                  <a:cxn ang="0">
                    <a:pos x="58" y="26"/>
                  </a:cxn>
                  <a:cxn ang="0">
                    <a:pos x="34" y="19"/>
                  </a:cxn>
                  <a:cxn ang="0">
                    <a:pos x="22" y="15"/>
                  </a:cxn>
                  <a:cxn ang="0">
                    <a:pos x="21" y="15"/>
                  </a:cxn>
                  <a:cxn ang="0">
                    <a:pos x="21" y="14"/>
                  </a:cxn>
                  <a:cxn ang="0">
                    <a:pos x="20" y="12"/>
                  </a:cxn>
                  <a:cxn ang="0">
                    <a:pos x="20" y="11"/>
                  </a:cxn>
                  <a:cxn ang="0">
                    <a:pos x="19" y="9"/>
                  </a:cxn>
                  <a:cxn ang="0">
                    <a:pos x="17" y="7"/>
                  </a:cxn>
                  <a:cxn ang="0">
                    <a:pos x="8" y="7"/>
                  </a:cxn>
                  <a:cxn ang="0">
                    <a:pos x="5" y="7"/>
                  </a:cxn>
                  <a:cxn ang="0">
                    <a:pos x="2" y="6"/>
                  </a:cxn>
                  <a:cxn ang="0">
                    <a:pos x="0" y="3"/>
                  </a:cxn>
                  <a:cxn ang="0">
                    <a:pos x="1" y="2"/>
                  </a:cxn>
                  <a:cxn ang="0">
                    <a:pos x="3" y="0"/>
                  </a:cxn>
                  <a:cxn ang="0">
                    <a:pos x="4" y="0"/>
                  </a:cxn>
                </a:cxnLst>
                <a:rect l="0" t="0" r="r" b="b"/>
                <a:pathLst>
                  <a:path w="83" h="28">
                    <a:moveTo>
                      <a:pt x="4" y="0"/>
                    </a:moveTo>
                    <a:lnTo>
                      <a:pt x="6" y="0"/>
                    </a:lnTo>
                    <a:lnTo>
                      <a:pt x="12" y="1"/>
                    </a:lnTo>
                    <a:lnTo>
                      <a:pt x="17" y="2"/>
                    </a:lnTo>
                    <a:lnTo>
                      <a:pt x="22" y="4"/>
                    </a:lnTo>
                    <a:lnTo>
                      <a:pt x="32" y="14"/>
                    </a:lnTo>
                    <a:lnTo>
                      <a:pt x="38" y="18"/>
                    </a:lnTo>
                    <a:lnTo>
                      <a:pt x="38" y="18"/>
                    </a:lnTo>
                    <a:lnTo>
                      <a:pt x="38" y="17"/>
                    </a:lnTo>
                    <a:lnTo>
                      <a:pt x="38" y="16"/>
                    </a:lnTo>
                    <a:lnTo>
                      <a:pt x="38" y="15"/>
                    </a:lnTo>
                    <a:lnTo>
                      <a:pt x="38" y="15"/>
                    </a:lnTo>
                    <a:lnTo>
                      <a:pt x="50" y="17"/>
                    </a:lnTo>
                    <a:lnTo>
                      <a:pt x="50" y="16"/>
                    </a:lnTo>
                    <a:lnTo>
                      <a:pt x="56" y="13"/>
                    </a:lnTo>
                    <a:lnTo>
                      <a:pt x="62" y="13"/>
                    </a:lnTo>
                    <a:lnTo>
                      <a:pt x="68" y="13"/>
                    </a:lnTo>
                    <a:lnTo>
                      <a:pt x="74" y="16"/>
                    </a:lnTo>
                    <a:lnTo>
                      <a:pt x="79" y="20"/>
                    </a:lnTo>
                    <a:lnTo>
                      <a:pt x="83" y="25"/>
                    </a:lnTo>
                    <a:lnTo>
                      <a:pt x="83" y="27"/>
                    </a:lnTo>
                    <a:lnTo>
                      <a:pt x="81" y="28"/>
                    </a:lnTo>
                    <a:lnTo>
                      <a:pt x="78" y="28"/>
                    </a:lnTo>
                    <a:lnTo>
                      <a:pt x="75" y="27"/>
                    </a:lnTo>
                    <a:lnTo>
                      <a:pt x="72" y="27"/>
                    </a:lnTo>
                    <a:lnTo>
                      <a:pt x="69" y="27"/>
                    </a:lnTo>
                    <a:lnTo>
                      <a:pt x="68" y="26"/>
                    </a:lnTo>
                    <a:lnTo>
                      <a:pt x="68" y="25"/>
                    </a:lnTo>
                    <a:lnTo>
                      <a:pt x="67" y="24"/>
                    </a:lnTo>
                    <a:lnTo>
                      <a:pt x="67" y="23"/>
                    </a:lnTo>
                    <a:lnTo>
                      <a:pt x="66" y="23"/>
                    </a:lnTo>
                    <a:lnTo>
                      <a:pt x="65" y="22"/>
                    </a:lnTo>
                    <a:lnTo>
                      <a:pt x="64" y="23"/>
                    </a:lnTo>
                    <a:lnTo>
                      <a:pt x="64" y="26"/>
                    </a:lnTo>
                    <a:lnTo>
                      <a:pt x="63" y="27"/>
                    </a:lnTo>
                    <a:lnTo>
                      <a:pt x="62" y="28"/>
                    </a:lnTo>
                    <a:lnTo>
                      <a:pt x="62" y="28"/>
                    </a:lnTo>
                    <a:lnTo>
                      <a:pt x="61" y="27"/>
                    </a:lnTo>
                    <a:lnTo>
                      <a:pt x="60" y="27"/>
                    </a:lnTo>
                    <a:lnTo>
                      <a:pt x="58" y="26"/>
                    </a:lnTo>
                    <a:lnTo>
                      <a:pt x="34" y="19"/>
                    </a:lnTo>
                    <a:lnTo>
                      <a:pt x="22" y="15"/>
                    </a:lnTo>
                    <a:lnTo>
                      <a:pt x="21" y="15"/>
                    </a:lnTo>
                    <a:lnTo>
                      <a:pt x="21" y="14"/>
                    </a:lnTo>
                    <a:lnTo>
                      <a:pt x="20" y="12"/>
                    </a:lnTo>
                    <a:lnTo>
                      <a:pt x="20" y="11"/>
                    </a:lnTo>
                    <a:lnTo>
                      <a:pt x="19" y="9"/>
                    </a:lnTo>
                    <a:lnTo>
                      <a:pt x="17" y="7"/>
                    </a:lnTo>
                    <a:lnTo>
                      <a:pt x="8" y="7"/>
                    </a:lnTo>
                    <a:lnTo>
                      <a:pt x="5" y="7"/>
                    </a:lnTo>
                    <a:lnTo>
                      <a:pt x="2" y="6"/>
                    </a:lnTo>
                    <a:lnTo>
                      <a:pt x="0" y="3"/>
                    </a:lnTo>
                    <a:lnTo>
                      <a:pt x="1" y="2"/>
                    </a:lnTo>
                    <a:lnTo>
                      <a:pt x="3" y="0"/>
                    </a:lnTo>
                    <a:lnTo>
                      <a:pt x="4" y="0"/>
                    </a:lnTo>
                    <a:close/>
                  </a:path>
                </a:pathLst>
              </a:custGeom>
              <a:gradFill>
                <a:gsLst>
                  <a:gs pos="49000">
                    <a:srgbClr val="38659D"/>
                  </a:gs>
                  <a:gs pos="87000">
                    <a:schemeClr val="tx2">
                      <a:lumMod val="75000"/>
                      <a:alpha val="80000"/>
                    </a:schemeClr>
                  </a:gs>
                </a:gsLst>
                <a:lin ang="2700000" scaled="0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99"/>
              </a:p>
            </p:txBody>
          </p:sp>
          <p:sp>
            <p:nvSpPr>
              <p:cNvPr id="17" name="Freeform 115"/>
              <p:cNvSpPr>
                <a:spLocks noEditPoints="1"/>
              </p:cNvSpPr>
              <p:nvPr/>
            </p:nvSpPr>
            <p:spPr bwMode="auto">
              <a:xfrm>
                <a:off x="2153958" y="2686290"/>
                <a:ext cx="2896" cy="7241"/>
              </a:xfrm>
              <a:custGeom>
                <a:avLst/>
                <a:gdLst/>
                <a:ahLst/>
                <a:cxnLst>
                  <a:cxn ang="0">
                    <a:pos x="1" y="3"/>
                  </a:cxn>
                  <a:cxn ang="0">
                    <a:pos x="0" y="5"/>
                  </a:cxn>
                  <a:cxn ang="0">
                    <a:pos x="0" y="4"/>
                  </a:cxn>
                  <a:cxn ang="0">
                    <a:pos x="1" y="3"/>
                  </a:cxn>
                  <a:cxn ang="0">
                    <a:pos x="2" y="0"/>
                  </a:cxn>
                  <a:cxn ang="0">
                    <a:pos x="1" y="3"/>
                  </a:cxn>
                  <a:cxn ang="0">
                    <a:pos x="2" y="0"/>
                  </a:cxn>
                </a:cxnLst>
                <a:rect l="0" t="0" r="r" b="b"/>
                <a:pathLst>
                  <a:path w="2" h="5">
                    <a:moveTo>
                      <a:pt x="1" y="3"/>
                    </a:moveTo>
                    <a:lnTo>
                      <a:pt x="0" y="5"/>
                    </a:lnTo>
                    <a:lnTo>
                      <a:pt x="0" y="4"/>
                    </a:lnTo>
                    <a:lnTo>
                      <a:pt x="1" y="3"/>
                    </a:lnTo>
                    <a:close/>
                    <a:moveTo>
                      <a:pt x="2" y="0"/>
                    </a:moveTo>
                    <a:lnTo>
                      <a:pt x="1" y="3"/>
                    </a:lnTo>
                    <a:lnTo>
                      <a:pt x="2" y="0"/>
                    </a:lnTo>
                    <a:close/>
                  </a:path>
                </a:pathLst>
              </a:custGeom>
              <a:gradFill>
                <a:gsLst>
                  <a:gs pos="49000">
                    <a:srgbClr val="38659D"/>
                  </a:gs>
                  <a:gs pos="87000">
                    <a:schemeClr val="tx2">
                      <a:lumMod val="75000"/>
                      <a:alpha val="80000"/>
                    </a:schemeClr>
                  </a:gs>
                </a:gsLst>
                <a:lin ang="2700000" scaled="0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99"/>
              </a:p>
            </p:txBody>
          </p:sp>
          <p:sp>
            <p:nvSpPr>
              <p:cNvPr id="18" name="Freeform 116"/>
              <p:cNvSpPr>
                <a:spLocks noEditPoints="1"/>
              </p:cNvSpPr>
              <p:nvPr/>
            </p:nvSpPr>
            <p:spPr bwMode="auto">
              <a:xfrm>
                <a:off x="2156855" y="2680498"/>
                <a:ext cx="2896" cy="4345"/>
              </a:xfrm>
              <a:custGeom>
                <a:avLst/>
                <a:gdLst/>
                <a:ahLst/>
                <a:cxnLst>
                  <a:cxn ang="0">
                    <a:pos x="1" y="1"/>
                  </a:cxn>
                  <a:cxn ang="0">
                    <a:pos x="1" y="2"/>
                  </a:cxn>
                  <a:cxn ang="0">
                    <a:pos x="0" y="3"/>
                  </a:cxn>
                  <a:cxn ang="0">
                    <a:pos x="1" y="1"/>
                  </a:cxn>
                  <a:cxn ang="0">
                    <a:pos x="2" y="0"/>
                  </a:cxn>
                  <a:cxn ang="0">
                    <a:pos x="2" y="1"/>
                  </a:cxn>
                  <a:cxn ang="0">
                    <a:pos x="1" y="1"/>
                  </a:cxn>
                  <a:cxn ang="0">
                    <a:pos x="2" y="0"/>
                  </a:cxn>
                </a:cxnLst>
                <a:rect l="0" t="0" r="r" b="b"/>
                <a:pathLst>
                  <a:path w="2" h="3">
                    <a:moveTo>
                      <a:pt x="1" y="1"/>
                    </a:moveTo>
                    <a:lnTo>
                      <a:pt x="1" y="2"/>
                    </a:lnTo>
                    <a:lnTo>
                      <a:pt x="0" y="3"/>
                    </a:lnTo>
                    <a:lnTo>
                      <a:pt x="1" y="1"/>
                    </a:lnTo>
                    <a:close/>
                    <a:moveTo>
                      <a:pt x="2" y="0"/>
                    </a:moveTo>
                    <a:lnTo>
                      <a:pt x="2" y="1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gradFill>
                <a:gsLst>
                  <a:gs pos="49000">
                    <a:srgbClr val="38659D"/>
                  </a:gs>
                  <a:gs pos="87000">
                    <a:schemeClr val="tx2">
                      <a:lumMod val="75000"/>
                      <a:alpha val="80000"/>
                    </a:schemeClr>
                  </a:gs>
                </a:gsLst>
                <a:lin ang="2700000" scaled="0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99"/>
              </a:p>
            </p:txBody>
          </p:sp>
          <p:sp>
            <p:nvSpPr>
              <p:cNvPr id="19" name="Freeform 117"/>
              <p:cNvSpPr>
                <a:spLocks/>
              </p:cNvSpPr>
              <p:nvPr/>
            </p:nvSpPr>
            <p:spPr bwMode="auto">
              <a:xfrm>
                <a:off x="2110515" y="2689187"/>
                <a:ext cx="62270" cy="30411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17" y="3"/>
                  </a:cxn>
                  <a:cxn ang="0">
                    <a:pos x="20" y="6"/>
                  </a:cxn>
                  <a:cxn ang="0">
                    <a:pos x="23" y="9"/>
                  </a:cxn>
                  <a:cxn ang="0">
                    <a:pos x="26" y="10"/>
                  </a:cxn>
                  <a:cxn ang="0">
                    <a:pos x="28" y="9"/>
                  </a:cxn>
                  <a:cxn ang="0">
                    <a:pos x="29" y="8"/>
                  </a:cxn>
                  <a:cxn ang="0">
                    <a:pos x="29" y="7"/>
                  </a:cxn>
                  <a:cxn ang="0">
                    <a:pos x="30" y="5"/>
                  </a:cxn>
                  <a:cxn ang="0">
                    <a:pos x="30" y="3"/>
                  </a:cxn>
                  <a:cxn ang="0">
                    <a:pos x="31" y="4"/>
                  </a:cxn>
                  <a:cxn ang="0">
                    <a:pos x="33" y="6"/>
                  </a:cxn>
                  <a:cxn ang="0">
                    <a:pos x="37" y="6"/>
                  </a:cxn>
                  <a:cxn ang="0">
                    <a:pos x="40" y="8"/>
                  </a:cxn>
                  <a:cxn ang="0">
                    <a:pos x="43" y="10"/>
                  </a:cxn>
                  <a:cxn ang="0">
                    <a:pos x="43" y="11"/>
                  </a:cxn>
                  <a:cxn ang="0">
                    <a:pos x="43" y="12"/>
                  </a:cxn>
                  <a:cxn ang="0">
                    <a:pos x="42" y="13"/>
                  </a:cxn>
                  <a:cxn ang="0">
                    <a:pos x="41" y="14"/>
                  </a:cxn>
                  <a:cxn ang="0">
                    <a:pos x="40" y="15"/>
                  </a:cxn>
                  <a:cxn ang="0">
                    <a:pos x="39" y="16"/>
                  </a:cxn>
                  <a:cxn ang="0">
                    <a:pos x="38" y="16"/>
                  </a:cxn>
                  <a:cxn ang="0">
                    <a:pos x="33" y="16"/>
                  </a:cxn>
                  <a:cxn ang="0">
                    <a:pos x="24" y="15"/>
                  </a:cxn>
                  <a:cxn ang="0">
                    <a:pos x="18" y="17"/>
                  </a:cxn>
                  <a:cxn ang="0">
                    <a:pos x="14" y="19"/>
                  </a:cxn>
                  <a:cxn ang="0">
                    <a:pos x="9" y="21"/>
                  </a:cxn>
                  <a:cxn ang="0">
                    <a:pos x="4" y="20"/>
                  </a:cxn>
                  <a:cxn ang="0">
                    <a:pos x="3" y="19"/>
                  </a:cxn>
                  <a:cxn ang="0">
                    <a:pos x="12" y="15"/>
                  </a:cxn>
                  <a:cxn ang="0">
                    <a:pos x="15" y="13"/>
                  </a:cxn>
                  <a:cxn ang="0">
                    <a:pos x="15" y="11"/>
                  </a:cxn>
                  <a:cxn ang="0">
                    <a:pos x="14" y="10"/>
                  </a:cxn>
                  <a:cxn ang="0">
                    <a:pos x="12" y="10"/>
                  </a:cxn>
                  <a:cxn ang="0">
                    <a:pos x="8" y="11"/>
                  </a:cxn>
                  <a:cxn ang="0">
                    <a:pos x="5" y="12"/>
                  </a:cxn>
                  <a:cxn ang="0">
                    <a:pos x="2" y="12"/>
                  </a:cxn>
                  <a:cxn ang="0">
                    <a:pos x="1" y="12"/>
                  </a:cxn>
                  <a:cxn ang="0">
                    <a:pos x="2" y="12"/>
                  </a:cxn>
                  <a:cxn ang="0">
                    <a:pos x="2" y="11"/>
                  </a:cxn>
                  <a:cxn ang="0">
                    <a:pos x="2" y="11"/>
                  </a:cxn>
                  <a:cxn ang="0">
                    <a:pos x="2" y="10"/>
                  </a:cxn>
                  <a:cxn ang="0">
                    <a:pos x="2" y="10"/>
                  </a:cxn>
                  <a:cxn ang="0">
                    <a:pos x="0" y="10"/>
                  </a:cxn>
                  <a:cxn ang="0">
                    <a:pos x="3" y="7"/>
                  </a:cxn>
                  <a:cxn ang="0">
                    <a:pos x="7" y="5"/>
                  </a:cxn>
                  <a:cxn ang="0">
                    <a:pos x="11" y="2"/>
                  </a:cxn>
                  <a:cxn ang="0">
                    <a:pos x="13" y="1"/>
                  </a:cxn>
                  <a:cxn ang="0">
                    <a:pos x="14" y="0"/>
                  </a:cxn>
                </a:cxnLst>
                <a:rect l="0" t="0" r="r" b="b"/>
                <a:pathLst>
                  <a:path w="43" h="21">
                    <a:moveTo>
                      <a:pt x="14" y="0"/>
                    </a:moveTo>
                    <a:lnTo>
                      <a:pt x="17" y="3"/>
                    </a:lnTo>
                    <a:lnTo>
                      <a:pt x="20" y="6"/>
                    </a:lnTo>
                    <a:lnTo>
                      <a:pt x="23" y="9"/>
                    </a:lnTo>
                    <a:lnTo>
                      <a:pt x="26" y="10"/>
                    </a:lnTo>
                    <a:lnTo>
                      <a:pt x="28" y="9"/>
                    </a:lnTo>
                    <a:lnTo>
                      <a:pt x="29" y="8"/>
                    </a:lnTo>
                    <a:lnTo>
                      <a:pt x="29" y="7"/>
                    </a:lnTo>
                    <a:lnTo>
                      <a:pt x="30" y="5"/>
                    </a:lnTo>
                    <a:lnTo>
                      <a:pt x="30" y="3"/>
                    </a:lnTo>
                    <a:lnTo>
                      <a:pt x="31" y="4"/>
                    </a:lnTo>
                    <a:lnTo>
                      <a:pt x="33" y="6"/>
                    </a:lnTo>
                    <a:lnTo>
                      <a:pt x="37" y="6"/>
                    </a:lnTo>
                    <a:lnTo>
                      <a:pt x="40" y="8"/>
                    </a:lnTo>
                    <a:lnTo>
                      <a:pt x="43" y="10"/>
                    </a:lnTo>
                    <a:lnTo>
                      <a:pt x="43" y="11"/>
                    </a:lnTo>
                    <a:lnTo>
                      <a:pt x="43" y="12"/>
                    </a:lnTo>
                    <a:lnTo>
                      <a:pt x="42" y="13"/>
                    </a:lnTo>
                    <a:lnTo>
                      <a:pt x="41" y="14"/>
                    </a:lnTo>
                    <a:lnTo>
                      <a:pt x="40" y="15"/>
                    </a:lnTo>
                    <a:lnTo>
                      <a:pt x="39" y="16"/>
                    </a:lnTo>
                    <a:lnTo>
                      <a:pt x="38" y="16"/>
                    </a:lnTo>
                    <a:lnTo>
                      <a:pt x="33" y="16"/>
                    </a:lnTo>
                    <a:lnTo>
                      <a:pt x="24" y="15"/>
                    </a:lnTo>
                    <a:lnTo>
                      <a:pt x="18" y="17"/>
                    </a:lnTo>
                    <a:lnTo>
                      <a:pt x="14" y="19"/>
                    </a:lnTo>
                    <a:lnTo>
                      <a:pt x="9" y="21"/>
                    </a:lnTo>
                    <a:lnTo>
                      <a:pt x="4" y="20"/>
                    </a:lnTo>
                    <a:lnTo>
                      <a:pt x="3" y="19"/>
                    </a:lnTo>
                    <a:lnTo>
                      <a:pt x="12" y="15"/>
                    </a:lnTo>
                    <a:lnTo>
                      <a:pt x="15" y="13"/>
                    </a:lnTo>
                    <a:lnTo>
                      <a:pt x="15" y="11"/>
                    </a:lnTo>
                    <a:lnTo>
                      <a:pt x="14" y="10"/>
                    </a:lnTo>
                    <a:lnTo>
                      <a:pt x="12" y="10"/>
                    </a:lnTo>
                    <a:lnTo>
                      <a:pt x="8" y="11"/>
                    </a:lnTo>
                    <a:lnTo>
                      <a:pt x="5" y="12"/>
                    </a:lnTo>
                    <a:lnTo>
                      <a:pt x="2" y="12"/>
                    </a:lnTo>
                    <a:lnTo>
                      <a:pt x="1" y="12"/>
                    </a:lnTo>
                    <a:lnTo>
                      <a:pt x="2" y="12"/>
                    </a:lnTo>
                    <a:lnTo>
                      <a:pt x="2" y="11"/>
                    </a:lnTo>
                    <a:lnTo>
                      <a:pt x="2" y="11"/>
                    </a:lnTo>
                    <a:lnTo>
                      <a:pt x="2" y="10"/>
                    </a:lnTo>
                    <a:lnTo>
                      <a:pt x="2" y="10"/>
                    </a:lnTo>
                    <a:lnTo>
                      <a:pt x="0" y="10"/>
                    </a:lnTo>
                    <a:lnTo>
                      <a:pt x="3" y="7"/>
                    </a:lnTo>
                    <a:lnTo>
                      <a:pt x="7" y="5"/>
                    </a:lnTo>
                    <a:lnTo>
                      <a:pt x="11" y="2"/>
                    </a:lnTo>
                    <a:lnTo>
                      <a:pt x="13" y="1"/>
                    </a:lnTo>
                    <a:lnTo>
                      <a:pt x="14" y="0"/>
                    </a:lnTo>
                    <a:close/>
                  </a:path>
                </a:pathLst>
              </a:custGeom>
              <a:gradFill>
                <a:gsLst>
                  <a:gs pos="49000">
                    <a:srgbClr val="38659D"/>
                  </a:gs>
                  <a:gs pos="87000">
                    <a:schemeClr val="tx2">
                      <a:lumMod val="75000"/>
                      <a:alpha val="80000"/>
                    </a:schemeClr>
                  </a:gs>
                </a:gsLst>
                <a:lin ang="2700000" scaled="0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99"/>
              </a:p>
            </p:txBody>
          </p:sp>
          <p:sp>
            <p:nvSpPr>
              <p:cNvPr id="20" name="Freeform 118"/>
              <p:cNvSpPr>
                <a:spLocks/>
              </p:cNvSpPr>
              <p:nvPr/>
            </p:nvSpPr>
            <p:spPr bwMode="auto">
              <a:xfrm>
                <a:off x="1941085" y="2489346"/>
                <a:ext cx="43444" cy="11585"/>
              </a:xfrm>
              <a:custGeom>
                <a:avLst/>
                <a:gdLst/>
                <a:ahLst/>
                <a:cxnLst>
                  <a:cxn ang="0">
                    <a:pos x="22" y="0"/>
                  </a:cxn>
                  <a:cxn ang="0">
                    <a:pos x="30" y="0"/>
                  </a:cxn>
                  <a:cxn ang="0">
                    <a:pos x="29" y="0"/>
                  </a:cxn>
                  <a:cxn ang="0">
                    <a:pos x="26" y="0"/>
                  </a:cxn>
                  <a:cxn ang="0">
                    <a:pos x="23" y="1"/>
                  </a:cxn>
                  <a:cxn ang="0">
                    <a:pos x="19" y="2"/>
                  </a:cxn>
                  <a:cxn ang="0">
                    <a:pos x="17" y="2"/>
                  </a:cxn>
                  <a:cxn ang="0">
                    <a:pos x="10" y="5"/>
                  </a:cxn>
                  <a:cxn ang="0">
                    <a:pos x="3" y="8"/>
                  </a:cxn>
                  <a:cxn ang="0">
                    <a:pos x="1" y="8"/>
                  </a:cxn>
                  <a:cxn ang="0">
                    <a:pos x="0" y="7"/>
                  </a:cxn>
                  <a:cxn ang="0">
                    <a:pos x="0" y="6"/>
                  </a:cxn>
                  <a:cxn ang="0">
                    <a:pos x="2" y="5"/>
                  </a:cxn>
                  <a:cxn ang="0">
                    <a:pos x="5" y="3"/>
                  </a:cxn>
                  <a:cxn ang="0">
                    <a:pos x="7" y="2"/>
                  </a:cxn>
                  <a:cxn ang="0">
                    <a:pos x="8" y="2"/>
                  </a:cxn>
                  <a:cxn ang="0">
                    <a:pos x="15" y="1"/>
                  </a:cxn>
                  <a:cxn ang="0">
                    <a:pos x="22" y="0"/>
                  </a:cxn>
                </a:cxnLst>
                <a:rect l="0" t="0" r="r" b="b"/>
                <a:pathLst>
                  <a:path w="30" h="8">
                    <a:moveTo>
                      <a:pt x="22" y="0"/>
                    </a:moveTo>
                    <a:lnTo>
                      <a:pt x="30" y="0"/>
                    </a:lnTo>
                    <a:lnTo>
                      <a:pt x="29" y="0"/>
                    </a:lnTo>
                    <a:lnTo>
                      <a:pt x="26" y="0"/>
                    </a:lnTo>
                    <a:lnTo>
                      <a:pt x="23" y="1"/>
                    </a:lnTo>
                    <a:lnTo>
                      <a:pt x="19" y="2"/>
                    </a:lnTo>
                    <a:lnTo>
                      <a:pt x="17" y="2"/>
                    </a:lnTo>
                    <a:lnTo>
                      <a:pt x="10" y="5"/>
                    </a:lnTo>
                    <a:lnTo>
                      <a:pt x="3" y="8"/>
                    </a:lnTo>
                    <a:lnTo>
                      <a:pt x="1" y="8"/>
                    </a:lnTo>
                    <a:lnTo>
                      <a:pt x="0" y="7"/>
                    </a:lnTo>
                    <a:lnTo>
                      <a:pt x="0" y="6"/>
                    </a:lnTo>
                    <a:lnTo>
                      <a:pt x="2" y="5"/>
                    </a:lnTo>
                    <a:lnTo>
                      <a:pt x="5" y="3"/>
                    </a:lnTo>
                    <a:lnTo>
                      <a:pt x="7" y="2"/>
                    </a:lnTo>
                    <a:lnTo>
                      <a:pt x="8" y="2"/>
                    </a:lnTo>
                    <a:lnTo>
                      <a:pt x="15" y="1"/>
                    </a:lnTo>
                    <a:lnTo>
                      <a:pt x="22" y="0"/>
                    </a:lnTo>
                    <a:close/>
                  </a:path>
                </a:pathLst>
              </a:custGeom>
              <a:gradFill>
                <a:gsLst>
                  <a:gs pos="49000">
                    <a:srgbClr val="38659D"/>
                  </a:gs>
                  <a:gs pos="87000">
                    <a:schemeClr val="tx2">
                      <a:lumMod val="75000"/>
                      <a:alpha val="80000"/>
                    </a:schemeClr>
                  </a:gs>
                </a:gsLst>
                <a:lin ang="2700000" scaled="0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99"/>
              </a:p>
            </p:txBody>
          </p:sp>
          <p:sp>
            <p:nvSpPr>
              <p:cNvPr id="21" name="Freeform 119"/>
              <p:cNvSpPr>
                <a:spLocks/>
              </p:cNvSpPr>
              <p:nvPr/>
            </p:nvSpPr>
            <p:spPr bwMode="auto">
              <a:xfrm>
                <a:off x="1916466" y="2503827"/>
                <a:ext cx="27515" cy="8689"/>
              </a:xfrm>
              <a:custGeom>
                <a:avLst/>
                <a:gdLst/>
                <a:ahLst/>
                <a:cxnLst>
                  <a:cxn ang="0">
                    <a:pos x="15" y="0"/>
                  </a:cxn>
                  <a:cxn ang="0">
                    <a:pos x="19" y="0"/>
                  </a:cxn>
                  <a:cxn ang="0">
                    <a:pos x="11" y="3"/>
                  </a:cxn>
                  <a:cxn ang="0">
                    <a:pos x="3" y="6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2" y="3"/>
                  </a:cxn>
                  <a:cxn ang="0">
                    <a:pos x="6" y="2"/>
                  </a:cxn>
                  <a:cxn ang="0">
                    <a:pos x="10" y="0"/>
                  </a:cxn>
                  <a:cxn ang="0">
                    <a:pos x="15" y="0"/>
                  </a:cxn>
                </a:cxnLst>
                <a:rect l="0" t="0" r="r" b="b"/>
                <a:pathLst>
                  <a:path w="19" h="6">
                    <a:moveTo>
                      <a:pt x="15" y="0"/>
                    </a:moveTo>
                    <a:lnTo>
                      <a:pt x="19" y="0"/>
                    </a:lnTo>
                    <a:lnTo>
                      <a:pt x="11" y="3"/>
                    </a:lnTo>
                    <a:lnTo>
                      <a:pt x="3" y="6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2" y="3"/>
                    </a:lnTo>
                    <a:lnTo>
                      <a:pt x="6" y="2"/>
                    </a:lnTo>
                    <a:lnTo>
                      <a:pt x="10" y="0"/>
                    </a:lnTo>
                    <a:lnTo>
                      <a:pt x="15" y="0"/>
                    </a:lnTo>
                    <a:close/>
                  </a:path>
                </a:pathLst>
              </a:custGeom>
              <a:gradFill>
                <a:gsLst>
                  <a:gs pos="49000">
                    <a:srgbClr val="38659D"/>
                  </a:gs>
                  <a:gs pos="87000">
                    <a:schemeClr val="tx2">
                      <a:lumMod val="75000"/>
                      <a:alpha val="80000"/>
                    </a:schemeClr>
                  </a:gs>
                </a:gsLst>
                <a:lin ang="2700000" scaled="0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99"/>
              </a:p>
            </p:txBody>
          </p:sp>
          <p:sp>
            <p:nvSpPr>
              <p:cNvPr id="22" name="Freeform 120"/>
              <p:cNvSpPr>
                <a:spLocks noEditPoints="1"/>
              </p:cNvSpPr>
              <p:nvPr/>
            </p:nvSpPr>
            <p:spPr bwMode="auto">
              <a:xfrm>
                <a:off x="1977287" y="2473416"/>
                <a:ext cx="2896" cy="1449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1" y="1"/>
                  </a:cxn>
                  <a:cxn ang="0">
                    <a:pos x="0" y="1"/>
                  </a:cxn>
                  <a:cxn ang="0">
                    <a:pos x="1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1" y="0"/>
                  </a:cxn>
                  <a:cxn ang="0">
                    <a:pos x="1" y="0"/>
                  </a:cxn>
                  <a:cxn ang="0">
                    <a:pos x="2" y="0"/>
                  </a:cxn>
                </a:cxnLst>
                <a:rect l="0" t="0" r="r" b="b"/>
                <a:pathLst>
                  <a:path w="2" h="1">
                    <a:moveTo>
                      <a:pt x="1" y="0"/>
                    </a:moveTo>
                    <a:lnTo>
                      <a:pt x="1" y="1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  <a:moveTo>
                      <a:pt x="2" y="0"/>
                    </a:moveTo>
                    <a:lnTo>
                      <a:pt x="2" y="0"/>
                    </a:lnTo>
                    <a:lnTo>
                      <a:pt x="1" y="0"/>
                    </a:lnTo>
                    <a:lnTo>
                      <a:pt x="1" y="0"/>
                    </a:lnTo>
                    <a:lnTo>
                      <a:pt x="2" y="0"/>
                    </a:lnTo>
                    <a:close/>
                  </a:path>
                </a:pathLst>
              </a:custGeom>
              <a:gradFill>
                <a:gsLst>
                  <a:gs pos="49000">
                    <a:srgbClr val="38659D"/>
                  </a:gs>
                  <a:gs pos="87000">
                    <a:schemeClr val="tx2">
                      <a:lumMod val="75000"/>
                      <a:alpha val="80000"/>
                    </a:schemeClr>
                  </a:gs>
                </a:gsLst>
                <a:lin ang="2700000" scaled="0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99"/>
              </a:p>
            </p:txBody>
          </p:sp>
          <p:sp>
            <p:nvSpPr>
              <p:cNvPr id="23" name="Freeform 121"/>
              <p:cNvSpPr>
                <a:spLocks/>
              </p:cNvSpPr>
              <p:nvPr/>
            </p:nvSpPr>
            <p:spPr bwMode="auto">
              <a:xfrm>
                <a:off x="1987425" y="2705116"/>
                <a:ext cx="99921" cy="60821"/>
              </a:xfrm>
              <a:custGeom>
                <a:avLst/>
                <a:gdLst/>
                <a:ahLst/>
                <a:cxnLst>
                  <a:cxn ang="0">
                    <a:pos x="31" y="0"/>
                  </a:cxn>
                  <a:cxn ang="0">
                    <a:pos x="32" y="0"/>
                  </a:cxn>
                  <a:cxn ang="0">
                    <a:pos x="36" y="1"/>
                  </a:cxn>
                  <a:cxn ang="0">
                    <a:pos x="40" y="2"/>
                  </a:cxn>
                  <a:cxn ang="0">
                    <a:pos x="44" y="4"/>
                  </a:cxn>
                  <a:cxn ang="0">
                    <a:pos x="48" y="6"/>
                  </a:cxn>
                  <a:cxn ang="0">
                    <a:pos x="51" y="8"/>
                  </a:cxn>
                  <a:cxn ang="0">
                    <a:pos x="52" y="8"/>
                  </a:cxn>
                  <a:cxn ang="0">
                    <a:pos x="53" y="8"/>
                  </a:cxn>
                  <a:cxn ang="0">
                    <a:pos x="56" y="7"/>
                  </a:cxn>
                  <a:cxn ang="0">
                    <a:pos x="59" y="7"/>
                  </a:cxn>
                  <a:cxn ang="0">
                    <a:pos x="62" y="7"/>
                  </a:cxn>
                  <a:cxn ang="0">
                    <a:pos x="65" y="7"/>
                  </a:cxn>
                  <a:cxn ang="0">
                    <a:pos x="67" y="8"/>
                  </a:cxn>
                  <a:cxn ang="0">
                    <a:pos x="69" y="11"/>
                  </a:cxn>
                  <a:cxn ang="0">
                    <a:pos x="69" y="14"/>
                  </a:cxn>
                  <a:cxn ang="0">
                    <a:pos x="68" y="18"/>
                  </a:cxn>
                  <a:cxn ang="0">
                    <a:pos x="66" y="20"/>
                  </a:cxn>
                  <a:cxn ang="0">
                    <a:pos x="63" y="21"/>
                  </a:cxn>
                  <a:cxn ang="0">
                    <a:pos x="59" y="21"/>
                  </a:cxn>
                  <a:cxn ang="0">
                    <a:pos x="56" y="22"/>
                  </a:cxn>
                  <a:cxn ang="0">
                    <a:pos x="53" y="22"/>
                  </a:cxn>
                  <a:cxn ang="0">
                    <a:pos x="48" y="24"/>
                  </a:cxn>
                  <a:cxn ang="0">
                    <a:pos x="42" y="26"/>
                  </a:cxn>
                  <a:cxn ang="0">
                    <a:pos x="38" y="27"/>
                  </a:cxn>
                  <a:cxn ang="0">
                    <a:pos x="34" y="29"/>
                  </a:cxn>
                  <a:cxn ang="0">
                    <a:pos x="23" y="40"/>
                  </a:cxn>
                  <a:cxn ang="0">
                    <a:pos x="19" y="41"/>
                  </a:cxn>
                  <a:cxn ang="0">
                    <a:pos x="15" y="42"/>
                  </a:cxn>
                  <a:cxn ang="0">
                    <a:pos x="10" y="40"/>
                  </a:cxn>
                  <a:cxn ang="0">
                    <a:pos x="4" y="36"/>
                  </a:cxn>
                  <a:cxn ang="0">
                    <a:pos x="1" y="33"/>
                  </a:cxn>
                  <a:cxn ang="0">
                    <a:pos x="0" y="30"/>
                  </a:cxn>
                  <a:cxn ang="0">
                    <a:pos x="0" y="28"/>
                  </a:cxn>
                  <a:cxn ang="0">
                    <a:pos x="2" y="26"/>
                  </a:cxn>
                  <a:cxn ang="0">
                    <a:pos x="14" y="20"/>
                  </a:cxn>
                  <a:cxn ang="0">
                    <a:pos x="15" y="17"/>
                  </a:cxn>
                  <a:cxn ang="0">
                    <a:pos x="16" y="16"/>
                  </a:cxn>
                  <a:cxn ang="0">
                    <a:pos x="19" y="16"/>
                  </a:cxn>
                  <a:cxn ang="0">
                    <a:pos x="26" y="12"/>
                  </a:cxn>
                  <a:cxn ang="0">
                    <a:pos x="31" y="7"/>
                  </a:cxn>
                  <a:cxn ang="0">
                    <a:pos x="31" y="1"/>
                  </a:cxn>
                  <a:cxn ang="0">
                    <a:pos x="31" y="0"/>
                  </a:cxn>
                </a:cxnLst>
                <a:rect l="0" t="0" r="r" b="b"/>
                <a:pathLst>
                  <a:path w="69" h="42">
                    <a:moveTo>
                      <a:pt x="31" y="0"/>
                    </a:moveTo>
                    <a:lnTo>
                      <a:pt x="32" y="0"/>
                    </a:lnTo>
                    <a:lnTo>
                      <a:pt x="36" y="1"/>
                    </a:lnTo>
                    <a:lnTo>
                      <a:pt x="40" y="2"/>
                    </a:lnTo>
                    <a:lnTo>
                      <a:pt x="44" y="4"/>
                    </a:lnTo>
                    <a:lnTo>
                      <a:pt x="48" y="6"/>
                    </a:lnTo>
                    <a:lnTo>
                      <a:pt x="51" y="8"/>
                    </a:lnTo>
                    <a:lnTo>
                      <a:pt x="52" y="8"/>
                    </a:lnTo>
                    <a:lnTo>
                      <a:pt x="53" y="8"/>
                    </a:lnTo>
                    <a:lnTo>
                      <a:pt x="56" y="7"/>
                    </a:lnTo>
                    <a:lnTo>
                      <a:pt x="59" y="7"/>
                    </a:lnTo>
                    <a:lnTo>
                      <a:pt x="62" y="7"/>
                    </a:lnTo>
                    <a:lnTo>
                      <a:pt x="65" y="7"/>
                    </a:lnTo>
                    <a:lnTo>
                      <a:pt x="67" y="8"/>
                    </a:lnTo>
                    <a:lnTo>
                      <a:pt x="69" y="11"/>
                    </a:lnTo>
                    <a:lnTo>
                      <a:pt x="69" y="14"/>
                    </a:lnTo>
                    <a:lnTo>
                      <a:pt x="68" y="18"/>
                    </a:lnTo>
                    <a:lnTo>
                      <a:pt x="66" y="20"/>
                    </a:lnTo>
                    <a:lnTo>
                      <a:pt x="63" y="21"/>
                    </a:lnTo>
                    <a:lnTo>
                      <a:pt x="59" y="21"/>
                    </a:lnTo>
                    <a:lnTo>
                      <a:pt x="56" y="22"/>
                    </a:lnTo>
                    <a:lnTo>
                      <a:pt x="53" y="22"/>
                    </a:lnTo>
                    <a:lnTo>
                      <a:pt x="48" y="24"/>
                    </a:lnTo>
                    <a:lnTo>
                      <a:pt x="42" y="26"/>
                    </a:lnTo>
                    <a:lnTo>
                      <a:pt x="38" y="27"/>
                    </a:lnTo>
                    <a:lnTo>
                      <a:pt x="34" y="29"/>
                    </a:lnTo>
                    <a:lnTo>
                      <a:pt x="23" y="40"/>
                    </a:lnTo>
                    <a:lnTo>
                      <a:pt x="19" y="41"/>
                    </a:lnTo>
                    <a:lnTo>
                      <a:pt x="15" y="42"/>
                    </a:lnTo>
                    <a:lnTo>
                      <a:pt x="10" y="40"/>
                    </a:lnTo>
                    <a:lnTo>
                      <a:pt x="4" y="36"/>
                    </a:lnTo>
                    <a:lnTo>
                      <a:pt x="1" y="33"/>
                    </a:lnTo>
                    <a:lnTo>
                      <a:pt x="0" y="30"/>
                    </a:lnTo>
                    <a:lnTo>
                      <a:pt x="0" y="28"/>
                    </a:lnTo>
                    <a:lnTo>
                      <a:pt x="2" y="26"/>
                    </a:lnTo>
                    <a:lnTo>
                      <a:pt x="14" y="20"/>
                    </a:lnTo>
                    <a:lnTo>
                      <a:pt x="15" y="17"/>
                    </a:lnTo>
                    <a:lnTo>
                      <a:pt x="16" y="16"/>
                    </a:lnTo>
                    <a:lnTo>
                      <a:pt x="19" y="16"/>
                    </a:lnTo>
                    <a:lnTo>
                      <a:pt x="26" y="12"/>
                    </a:lnTo>
                    <a:lnTo>
                      <a:pt x="31" y="7"/>
                    </a:lnTo>
                    <a:lnTo>
                      <a:pt x="31" y="1"/>
                    </a:lnTo>
                    <a:lnTo>
                      <a:pt x="31" y="0"/>
                    </a:lnTo>
                    <a:close/>
                  </a:path>
                </a:pathLst>
              </a:custGeom>
              <a:gradFill>
                <a:gsLst>
                  <a:gs pos="49000">
                    <a:srgbClr val="38659D"/>
                  </a:gs>
                  <a:gs pos="87000">
                    <a:schemeClr val="tx2">
                      <a:lumMod val="75000"/>
                      <a:alpha val="80000"/>
                    </a:schemeClr>
                  </a:gs>
                </a:gsLst>
                <a:lin ang="2700000" scaled="0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99"/>
              </a:p>
            </p:txBody>
          </p:sp>
          <p:sp>
            <p:nvSpPr>
              <p:cNvPr id="24" name="Freeform 122"/>
              <p:cNvSpPr>
                <a:spLocks/>
              </p:cNvSpPr>
              <p:nvPr/>
            </p:nvSpPr>
            <p:spPr bwMode="auto">
              <a:xfrm>
                <a:off x="2177128" y="2734078"/>
                <a:ext cx="52132" cy="44892"/>
              </a:xfrm>
              <a:custGeom>
                <a:avLst/>
                <a:gdLst/>
                <a:ahLst/>
                <a:cxnLst>
                  <a:cxn ang="0">
                    <a:pos x="19" y="0"/>
                  </a:cxn>
                  <a:cxn ang="0">
                    <a:pos x="21" y="5"/>
                  </a:cxn>
                  <a:cxn ang="0">
                    <a:pos x="22" y="9"/>
                  </a:cxn>
                  <a:cxn ang="0">
                    <a:pos x="25" y="12"/>
                  </a:cxn>
                  <a:cxn ang="0">
                    <a:pos x="27" y="14"/>
                  </a:cxn>
                  <a:cxn ang="0">
                    <a:pos x="29" y="14"/>
                  </a:cxn>
                  <a:cxn ang="0">
                    <a:pos x="31" y="13"/>
                  </a:cxn>
                  <a:cxn ang="0">
                    <a:pos x="35" y="11"/>
                  </a:cxn>
                  <a:cxn ang="0">
                    <a:pos x="36" y="11"/>
                  </a:cxn>
                  <a:cxn ang="0">
                    <a:pos x="36" y="12"/>
                  </a:cxn>
                  <a:cxn ang="0">
                    <a:pos x="36" y="15"/>
                  </a:cxn>
                  <a:cxn ang="0">
                    <a:pos x="36" y="20"/>
                  </a:cxn>
                  <a:cxn ang="0">
                    <a:pos x="35" y="28"/>
                  </a:cxn>
                  <a:cxn ang="0">
                    <a:pos x="34" y="30"/>
                  </a:cxn>
                  <a:cxn ang="0">
                    <a:pos x="31" y="31"/>
                  </a:cxn>
                  <a:cxn ang="0">
                    <a:pos x="29" y="30"/>
                  </a:cxn>
                  <a:cxn ang="0">
                    <a:pos x="24" y="28"/>
                  </a:cxn>
                  <a:cxn ang="0">
                    <a:pos x="21" y="28"/>
                  </a:cxn>
                  <a:cxn ang="0">
                    <a:pos x="18" y="28"/>
                  </a:cxn>
                  <a:cxn ang="0">
                    <a:pos x="15" y="28"/>
                  </a:cxn>
                  <a:cxn ang="0">
                    <a:pos x="13" y="26"/>
                  </a:cxn>
                  <a:cxn ang="0">
                    <a:pos x="13" y="25"/>
                  </a:cxn>
                  <a:cxn ang="0">
                    <a:pos x="12" y="23"/>
                  </a:cxn>
                  <a:cxn ang="0">
                    <a:pos x="11" y="22"/>
                  </a:cxn>
                  <a:cxn ang="0">
                    <a:pos x="8" y="20"/>
                  </a:cxn>
                  <a:cxn ang="0">
                    <a:pos x="4" y="18"/>
                  </a:cxn>
                  <a:cxn ang="0">
                    <a:pos x="0" y="15"/>
                  </a:cxn>
                  <a:cxn ang="0">
                    <a:pos x="0" y="14"/>
                  </a:cxn>
                  <a:cxn ang="0">
                    <a:pos x="1" y="12"/>
                  </a:cxn>
                  <a:cxn ang="0">
                    <a:pos x="2" y="11"/>
                  </a:cxn>
                  <a:cxn ang="0">
                    <a:pos x="3" y="10"/>
                  </a:cxn>
                  <a:cxn ang="0">
                    <a:pos x="4" y="10"/>
                  </a:cxn>
                  <a:cxn ang="0">
                    <a:pos x="6" y="11"/>
                  </a:cxn>
                  <a:cxn ang="0">
                    <a:pos x="7" y="12"/>
                  </a:cxn>
                  <a:cxn ang="0">
                    <a:pos x="7" y="14"/>
                  </a:cxn>
                  <a:cxn ang="0">
                    <a:pos x="8" y="15"/>
                  </a:cxn>
                  <a:cxn ang="0">
                    <a:pos x="10" y="16"/>
                  </a:cxn>
                  <a:cxn ang="0">
                    <a:pos x="13" y="15"/>
                  </a:cxn>
                  <a:cxn ang="0">
                    <a:pos x="15" y="12"/>
                  </a:cxn>
                  <a:cxn ang="0">
                    <a:pos x="16" y="8"/>
                  </a:cxn>
                  <a:cxn ang="0">
                    <a:pos x="18" y="5"/>
                  </a:cxn>
                  <a:cxn ang="0">
                    <a:pos x="19" y="1"/>
                  </a:cxn>
                  <a:cxn ang="0">
                    <a:pos x="19" y="0"/>
                  </a:cxn>
                </a:cxnLst>
                <a:rect l="0" t="0" r="r" b="b"/>
                <a:pathLst>
                  <a:path w="36" h="31">
                    <a:moveTo>
                      <a:pt x="19" y="0"/>
                    </a:moveTo>
                    <a:lnTo>
                      <a:pt x="21" y="5"/>
                    </a:lnTo>
                    <a:lnTo>
                      <a:pt x="22" y="9"/>
                    </a:lnTo>
                    <a:lnTo>
                      <a:pt x="25" y="12"/>
                    </a:lnTo>
                    <a:lnTo>
                      <a:pt x="27" y="14"/>
                    </a:lnTo>
                    <a:lnTo>
                      <a:pt x="29" y="14"/>
                    </a:lnTo>
                    <a:lnTo>
                      <a:pt x="31" y="13"/>
                    </a:lnTo>
                    <a:lnTo>
                      <a:pt x="35" y="11"/>
                    </a:lnTo>
                    <a:lnTo>
                      <a:pt x="36" y="11"/>
                    </a:lnTo>
                    <a:lnTo>
                      <a:pt x="36" y="12"/>
                    </a:lnTo>
                    <a:lnTo>
                      <a:pt x="36" y="15"/>
                    </a:lnTo>
                    <a:lnTo>
                      <a:pt x="36" y="20"/>
                    </a:lnTo>
                    <a:lnTo>
                      <a:pt x="35" y="28"/>
                    </a:lnTo>
                    <a:lnTo>
                      <a:pt x="34" y="30"/>
                    </a:lnTo>
                    <a:lnTo>
                      <a:pt x="31" y="31"/>
                    </a:lnTo>
                    <a:lnTo>
                      <a:pt x="29" y="30"/>
                    </a:lnTo>
                    <a:lnTo>
                      <a:pt x="24" y="28"/>
                    </a:lnTo>
                    <a:lnTo>
                      <a:pt x="21" y="28"/>
                    </a:lnTo>
                    <a:lnTo>
                      <a:pt x="18" y="28"/>
                    </a:lnTo>
                    <a:lnTo>
                      <a:pt x="15" y="28"/>
                    </a:lnTo>
                    <a:lnTo>
                      <a:pt x="13" y="26"/>
                    </a:lnTo>
                    <a:lnTo>
                      <a:pt x="13" y="25"/>
                    </a:lnTo>
                    <a:lnTo>
                      <a:pt x="12" y="23"/>
                    </a:lnTo>
                    <a:lnTo>
                      <a:pt x="11" y="22"/>
                    </a:lnTo>
                    <a:lnTo>
                      <a:pt x="8" y="20"/>
                    </a:lnTo>
                    <a:lnTo>
                      <a:pt x="4" y="18"/>
                    </a:lnTo>
                    <a:lnTo>
                      <a:pt x="0" y="15"/>
                    </a:lnTo>
                    <a:lnTo>
                      <a:pt x="0" y="14"/>
                    </a:lnTo>
                    <a:lnTo>
                      <a:pt x="1" y="12"/>
                    </a:lnTo>
                    <a:lnTo>
                      <a:pt x="2" y="11"/>
                    </a:lnTo>
                    <a:lnTo>
                      <a:pt x="3" y="10"/>
                    </a:lnTo>
                    <a:lnTo>
                      <a:pt x="4" y="10"/>
                    </a:lnTo>
                    <a:lnTo>
                      <a:pt x="6" y="11"/>
                    </a:lnTo>
                    <a:lnTo>
                      <a:pt x="7" y="12"/>
                    </a:lnTo>
                    <a:lnTo>
                      <a:pt x="7" y="14"/>
                    </a:lnTo>
                    <a:lnTo>
                      <a:pt x="8" y="15"/>
                    </a:lnTo>
                    <a:lnTo>
                      <a:pt x="10" y="16"/>
                    </a:lnTo>
                    <a:lnTo>
                      <a:pt x="13" y="15"/>
                    </a:lnTo>
                    <a:lnTo>
                      <a:pt x="15" y="12"/>
                    </a:lnTo>
                    <a:lnTo>
                      <a:pt x="16" y="8"/>
                    </a:lnTo>
                    <a:lnTo>
                      <a:pt x="18" y="5"/>
                    </a:lnTo>
                    <a:lnTo>
                      <a:pt x="19" y="1"/>
                    </a:lnTo>
                    <a:lnTo>
                      <a:pt x="19" y="0"/>
                    </a:lnTo>
                    <a:close/>
                  </a:path>
                </a:pathLst>
              </a:custGeom>
              <a:gradFill>
                <a:gsLst>
                  <a:gs pos="49000">
                    <a:srgbClr val="38659D"/>
                  </a:gs>
                  <a:gs pos="87000">
                    <a:schemeClr val="tx2">
                      <a:lumMod val="75000"/>
                      <a:alpha val="80000"/>
                    </a:schemeClr>
                  </a:gs>
                </a:gsLst>
                <a:lin ang="2700000" scaled="0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99"/>
              </a:p>
            </p:txBody>
          </p:sp>
          <p:sp>
            <p:nvSpPr>
              <p:cNvPr id="25" name="Freeform 123"/>
              <p:cNvSpPr>
                <a:spLocks/>
              </p:cNvSpPr>
              <p:nvPr/>
            </p:nvSpPr>
            <p:spPr bwMode="auto">
              <a:xfrm>
                <a:off x="2649216" y="2786210"/>
                <a:ext cx="5792" cy="2896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3" y="0"/>
                  </a:cxn>
                  <a:cxn ang="0">
                    <a:pos x="3" y="0"/>
                  </a:cxn>
                  <a:cxn ang="0">
                    <a:pos x="4" y="0"/>
                  </a:cxn>
                  <a:cxn ang="0">
                    <a:pos x="4" y="1"/>
                  </a:cxn>
                  <a:cxn ang="0">
                    <a:pos x="2" y="2"/>
                  </a:cxn>
                  <a:cxn ang="0">
                    <a:pos x="0" y="2"/>
                  </a:cxn>
                  <a:cxn ang="0">
                    <a:pos x="1" y="0"/>
                  </a:cxn>
                  <a:cxn ang="0">
                    <a:pos x="2" y="0"/>
                  </a:cxn>
                </a:cxnLst>
                <a:rect l="0" t="0" r="r" b="b"/>
                <a:pathLst>
                  <a:path w="4" h="2">
                    <a:moveTo>
                      <a:pt x="2" y="0"/>
                    </a:moveTo>
                    <a:lnTo>
                      <a:pt x="3" y="0"/>
                    </a:lnTo>
                    <a:lnTo>
                      <a:pt x="3" y="0"/>
                    </a:lnTo>
                    <a:lnTo>
                      <a:pt x="4" y="0"/>
                    </a:lnTo>
                    <a:lnTo>
                      <a:pt x="4" y="1"/>
                    </a:lnTo>
                    <a:lnTo>
                      <a:pt x="2" y="2"/>
                    </a:lnTo>
                    <a:lnTo>
                      <a:pt x="0" y="2"/>
                    </a:lnTo>
                    <a:lnTo>
                      <a:pt x="1" y="0"/>
                    </a:lnTo>
                    <a:lnTo>
                      <a:pt x="2" y="0"/>
                    </a:lnTo>
                    <a:close/>
                  </a:path>
                </a:pathLst>
              </a:custGeom>
              <a:gradFill>
                <a:gsLst>
                  <a:gs pos="49000">
                    <a:srgbClr val="38659D"/>
                  </a:gs>
                  <a:gs pos="87000">
                    <a:schemeClr val="tx2">
                      <a:lumMod val="75000"/>
                      <a:alpha val="80000"/>
                    </a:schemeClr>
                  </a:gs>
                </a:gsLst>
                <a:lin ang="2700000" scaled="0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99"/>
              </a:p>
            </p:txBody>
          </p:sp>
          <p:sp>
            <p:nvSpPr>
              <p:cNvPr id="26" name="Freeform 124"/>
              <p:cNvSpPr>
                <a:spLocks noEditPoints="1"/>
              </p:cNvSpPr>
              <p:nvPr/>
            </p:nvSpPr>
            <p:spPr bwMode="auto">
              <a:xfrm>
                <a:off x="2362488" y="2547271"/>
                <a:ext cx="495258" cy="362031"/>
              </a:xfrm>
              <a:custGeom>
                <a:avLst/>
                <a:gdLst/>
                <a:ahLst/>
                <a:cxnLst>
                  <a:cxn ang="0">
                    <a:pos x="30" y="17"/>
                  </a:cxn>
                  <a:cxn ang="0">
                    <a:pos x="83" y="11"/>
                  </a:cxn>
                  <a:cxn ang="0">
                    <a:pos x="87" y="8"/>
                  </a:cxn>
                  <a:cxn ang="0">
                    <a:pos x="96" y="15"/>
                  </a:cxn>
                  <a:cxn ang="0">
                    <a:pos x="136" y="28"/>
                  </a:cxn>
                  <a:cxn ang="0">
                    <a:pos x="145" y="32"/>
                  </a:cxn>
                  <a:cxn ang="0">
                    <a:pos x="181" y="44"/>
                  </a:cxn>
                  <a:cxn ang="0">
                    <a:pos x="197" y="52"/>
                  </a:cxn>
                  <a:cxn ang="0">
                    <a:pos x="195" y="65"/>
                  </a:cxn>
                  <a:cxn ang="0">
                    <a:pos x="215" y="70"/>
                  </a:cxn>
                  <a:cxn ang="0">
                    <a:pos x="252" y="78"/>
                  </a:cxn>
                  <a:cxn ang="0">
                    <a:pos x="264" y="89"/>
                  </a:cxn>
                  <a:cxn ang="0">
                    <a:pos x="275" y="102"/>
                  </a:cxn>
                  <a:cxn ang="0">
                    <a:pos x="264" y="121"/>
                  </a:cxn>
                  <a:cxn ang="0">
                    <a:pos x="276" y="130"/>
                  </a:cxn>
                  <a:cxn ang="0">
                    <a:pos x="289" y="151"/>
                  </a:cxn>
                  <a:cxn ang="0">
                    <a:pos x="288" y="179"/>
                  </a:cxn>
                  <a:cxn ang="0">
                    <a:pos x="293" y="186"/>
                  </a:cxn>
                  <a:cxn ang="0">
                    <a:pos x="307" y="209"/>
                  </a:cxn>
                  <a:cxn ang="0">
                    <a:pos x="322" y="221"/>
                  </a:cxn>
                  <a:cxn ang="0">
                    <a:pos x="325" y="228"/>
                  </a:cxn>
                  <a:cxn ang="0">
                    <a:pos x="336" y="250"/>
                  </a:cxn>
                  <a:cxn ang="0">
                    <a:pos x="317" y="235"/>
                  </a:cxn>
                  <a:cxn ang="0">
                    <a:pos x="302" y="243"/>
                  </a:cxn>
                  <a:cxn ang="0">
                    <a:pos x="283" y="233"/>
                  </a:cxn>
                  <a:cxn ang="0">
                    <a:pos x="258" y="218"/>
                  </a:cxn>
                  <a:cxn ang="0">
                    <a:pos x="243" y="206"/>
                  </a:cxn>
                  <a:cxn ang="0">
                    <a:pos x="236" y="208"/>
                  </a:cxn>
                  <a:cxn ang="0">
                    <a:pos x="231" y="191"/>
                  </a:cxn>
                  <a:cxn ang="0">
                    <a:pos x="211" y="192"/>
                  </a:cxn>
                  <a:cxn ang="0">
                    <a:pos x="201" y="181"/>
                  </a:cxn>
                  <a:cxn ang="0">
                    <a:pos x="195" y="179"/>
                  </a:cxn>
                  <a:cxn ang="0">
                    <a:pos x="205" y="165"/>
                  </a:cxn>
                  <a:cxn ang="0">
                    <a:pos x="193" y="156"/>
                  </a:cxn>
                  <a:cxn ang="0">
                    <a:pos x="175" y="139"/>
                  </a:cxn>
                  <a:cxn ang="0">
                    <a:pos x="153" y="137"/>
                  </a:cxn>
                  <a:cxn ang="0">
                    <a:pos x="166" y="133"/>
                  </a:cxn>
                  <a:cxn ang="0">
                    <a:pos x="152" y="126"/>
                  </a:cxn>
                  <a:cxn ang="0">
                    <a:pos x="150" y="125"/>
                  </a:cxn>
                  <a:cxn ang="0">
                    <a:pos x="133" y="123"/>
                  </a:cxn>
                  <a:cxn ang="0">
                    <a:pos x="122" y="113"/>
                  </a:cxn>
                  <a:cxn ang="0">
                    <a:pos x="85" y="96"/>
                  </a:cxn>
                  <a:cxn ang="0">
                    <a:pos x="40" y="92"/>
                  </a:cxn>
                  <a:cxn ang="0">
                    <a:pos x="20" y="90"/>
                  </a:cxn>
                  <a:cxn ang="0">
                    <a:pos x="34" y="82"/>
                  </a:cxn>
                  <a:cxn ang="0">
                    <a:pos x="1" y="72"/>
                  </a:cxn>
                  <a:cxn ang="0">
                    <a:pos x="17" y="62"/>
                  </a:cxn>
                  <a:cxn ang="0">
                    <a:pos x="7" y="55"/>
                  </a:cxn>
                  <a:cxn ang="0">
                    <a:pos x="16" y="39"/>
                  </a:cxn>
                  <a:cxn ang="0">
                    <a:pos x="6" y="32"/>
                  </a:cxn>
                  <a:cxn ang="0">
                    <a:pos x="23" y="34"/>
                  </a:cxn>
                  <a:cxn ang="0">
                    <a:pos x="35" y="24"/>
                  </a:cxn>
                  <a:cxn ang="0">
                    <a:pos x="17" y="20"/>
                  </a:cxn>
                  <a:cxn ang="0">
                    <a:pos x="32" y="4"/>
                  </a:cxn>
                  <a:cxn ang="0">
                    <a:pos x="35" y="8"/>
                  </a:cxn>
                  <a:cxn ang="0">
                    <a:pos x="52" y="14"/>
                  </a:cxn>
                  <a:cxn ang="0">
                    <a:pos x="67" y="9"/>
                  </a:cxn>
                  <a:cxn ang="0">
                    <a:pos x="75" y="12"/>
                  </a:cxn>
                  <a:cxn ang="0">
                    <a:pos x="69" y="0"/>
                  </a:cxn>
                </a:cxnLst>
                <a:rect l="0" t="0" r="r" b="b"/>
                <a:pathLst>
                  <a:path w="342" h="250">
                    <a:moveTo>
                      <a:pt x="28" y="17"/>
                    </a:moveTo>
                    <a:lnTo>
                      <a:pt x="27" y="17"/>
                    </a:lnTo>
                    <a:lnTo>
                      <a:pt x="26" y="17"/>
                    </a:lnTo>
                    <a:lnTo>
                      <a:pt x="25" y="18"/>
                    </a:lnTo>
                    <a:lnTo>
                      <a:pt x="26" y="18"/>
                    </a:lnTo>
                    <a:lnTo>
                      <a:pt x="27" y="17"/>
                    </a:lnTo>
                    <a:lnTo>
                      <a:pt x="30" y="17"/>
                    </a:lnTo>
                    <a:lnTo>
                      <a:pt x="30" y="17"/>
                    </a:lnTo>
                    <a:lnTo>
                      <a:pt x="28" y="17"/>
                    </a:lnTo>
                    <a:close/>
                    <a:moveTo>
                      <a:pt x="69" y="0"/>
                    </a:moveTo>
                    <a:lnTo>
                      <a:pt x="70" y="0"/>
                    </a:lnTo>
                    <a:lnTo>
                      <a:pt x="75" y="1"/>
                    </a:lnTo>
                    <a:lnTo>
                      <a:pt x="80" y="3"/>
                    </a:lnTo>
                    <a:lnTo>
                      <a:pt x="84" y="6"/>
                    </a:lnTo>
                    <a:lnTo>
                      <a:pt x="84" y="9"/>
                    </a:lnTo>
                    <a:lnTo>
                      <a:pt x="83" y="11"/>
                    </a:lnTo>
                    <a:lnTo>
                      <a:pt x="83" y="12"/>
                    </a:lnTo>
                    <a:lnTo>
                      <a:pt x="83" y="13"/>
                    </a:lnTo>
                    <a:lnTo>
                      <a:pt x="84" y="13"/>
                    </a:lnTo>
                    <a:lnTo>
                      <a:pt x="85" y="12"/>
                    </a:lnTo>
                    <a:lnTo>
                      <a:pt x="85" y="11"/>
                    </a:lnTo>
                    <a:lnTo>
                      <a:pt x="85" y="10"/>
                    </a:lnTo>
                    <a:lnTo>
                      <a:pt x="86" y="9"/>
                    </a:lnTo>
                    <a:lnTo>
                      <a:pt x="87" y="8"/>
                    </a:lnTo>
                    <a:lnTo>
                      <a:pt x="87" y="7"/>
                    </a:lnTo>
                    <a:lnTo>
                      <a:pt x="88" y="8"/>
                    </a:lnTo>
                    <a:lnTo>
                      <a:pt x="89" y="9"/>
                    </a:lnTo>
                    <a:lnTo>
                      <a:pt x="90" y="10"/>
                    </a:lnTo>
                    <a:lnTo>
                      <a:pt x="92" y="14"/>
                    </a:lnTo>
                    <a:lnTo>
                      <a:pt x="93" y="15"/>
                    </a:lnTo>
                    <a:lnTo>
                      <a:pt x="95" y="15"/>
                    </a:lnTo>
                    <a:lnTo>
                      <a:pt x="96" y="15"/>
                    </a:lnTo>
                    <a:lnTo>
                      <a:pt x="98" y="15"/>
                    </a:lnTo>
                    <a:lnTo>
                      <a:pt x="101" y="17"/>
                    </a:lnTo>
                    <a:lnTo>
                      <a:pt x="106" y="19"/>
                    </a:lnTo>
                    <a:lnTo>
                      <a:pt x="112" y="21"/>
                    </a:lnTo>
                    <a:lnTo>
                      <a:pt x="118" y="24"/>
                    </a:lnTo>
                    <a:lnTo>
                      <a:pt x="124" y="26"/>
                    </a:lnTo>
                    <a:lnTo>
                      <a:pt x="131" y="29"/>
                    </a:lnTo>
                    <a:lnTo>
                      <a:pt x="136" y="28"/>
                    </a:lnTo>
                    <a:lnTo>
                      <a:pt x="140" y="27"/>
                    </a:lnTo>
                    <a:lnTo>
                      <a:pt x="143" y="27"/>
                    </a:lnTo>
                    <a:lnTo>
                      <a:pt x="148" y="27"/>
                    </a:lnTo>
                    <a:lnTo>
                      <a:pt x="148" y="28"/>
                    </a:lnTo>
                    <a:lnTo>
                      <a:pt x="148" y="28"/>
                    </a:lnTo>
                    <a:lnTo>
                      <a:pt x="147" y="30"/>
                    </a:lnTo>
                    <a:lnTo>
                      <a:pt x="146" y="31"/>
                    </a:lnTo>
                    <a:lnTo>
                      <a:pt x="145" y="32"/>
                    </a:lnTo>
                    <a:lnTo>
                      <a:pt x="145" y="34"/>
                    </a:lnTo>
                    <a:lnTo>
                      <a:pt x="146" y="35"/>
                    </a:lnTo>
                    <a:lnTo>
                      <a:pt x="152" y="35"/>
                    </a:lnTo>
                    <a:lnTo>
                      <a:pt x="159" y="39"/>
                    </a:lnTo>
                    <a:lnTo>
                      <a:pt x="166" y="42"/>
                    </a:lnTo>
                    <a:lnTo>
                      <a:pt x="173" y="45"/>
                    </a:lnTo>
                    <a:lnTo>
                      <a:pt x="177" y="45"/>
                    </a:lnTo>
                    <a:lnTo>
                      <a:pt x="181" y="44"/>
                    </a:lnTo>
                    <a:lnTo>
                      <a:pt x="185" y="43"/>
                    </a:lnTo>
                    <a:lnTo>
                      <a:pt x="188" y="43"/>
                    </a:lnTo>
                    <a:lnTo>
                      <a:pt x="190" y="45"/>
                    </a:lnTo>
                    <a:lnTo>
                      <a:pt x="190" y="47"/>
                    </a:lnTo>
                    <a:lnTo>
                      <a:pt x="191" y="50"/>
                    </a:lnTo>
                    <a:lnTo>
                      <a:pt x="192" y="52"/>
                    </a:lnTo>
                    <a:lnTo>
                      <a:pt x="194" y="53"/>
                    </a:lnTo>
                    <a:lnTo>
                      <a:pt x="197" y="52"/>
                    </a:lnTo>
                    <a:lnTo>
                      <a:pt x="200" y="51"/>
                    </a:lnTo>
                    <a:lnTo>
                      <a:pt x="203" y="51"/>
                    </a:lnTo>
                    <a:lnTo>
                      <a:pt x="205" y="53"/>
                    </a:lnTo>
                    <a:lnTo>
                      <a:pt x="204" y="55"/>
                    </a:lnTo>
                    <a:lnTo>
                      <a:pt x="202" y="58"/>
                    </a:lnTo>
                    <a:lnTo>
                      <a:pt x="199" y="60"/>
                    </a:lnTo>
                    <a:lnTo>
                      <a:pt x="196" y="62"/>
                    </a:lnTo>
                    <a:lnTo>
                      <a:pt x="195" y="65"/>
                    </a:lnTo>
                    <a:lnTo>
                      <a:pt x="195" y="66"/>
                    </a:lnTo>
                    <a:lnTo>
                      <a:pt x="195" y="66"/>
                    </a:lnTo>
                    <a:lnTo>
                      <a:pt x="196" y="66"/>
                    </a:lnTo>
                    <a:lnTo>
                      <a:pt x="197" y="66"/>
                    </a:lnTo>
                    <a:lnTo>
                      <a:pt x="198" y="65"/>
                    </a:lnTo>
                    <a:lnTo>
                      <a:pt x="200" y="65"/>
                    </a:lnTo>
                    <a:lnTo>
                      <a:pt x="208" y="67"/>
                    </a:lnTo>
                    <a:lnTo>
                      <a:pt x="215" y="70"/>
                    </a:lnTo>
                    <a:lnTo>
                      <a:pt x="223" y="72"/>
                    </a:lnTo>
                    <a:lnTo>
                      <a:pt x="231" y="73"/>
                    </a:lnTo>
                    <a:lnTo>
                      <a:pt x="238" y="74"/>
                    </a:lnTo>
                    <a:lnTo>
                      <a:pt x="243" y="74"/>
                    </a:lnTo>
                    <a:lnTo>
                      <a:pt x="248" y="74"/>
                    </a:lnTo>
                    <a:lnTo>
                      <a:pt x="251" y="75"/>
                    </a:lnTo>
                    <a:lnTo>
                      <a:pt x="252" y="76"/>
                    </a:lnTo>
                    <a:lnTo>
                      <a:pt x="252" y="78"/>
                    </a:lnTo>
                    <a:lnTo>
                      <a:pt x="250" y="81"/>
                    </a:lnTo>
                    <a:lnTo>
                      <a:pt x="247" y="86"/>
                    </a:lnTo>
                    <a:lnTo>
                      <a:pt x="252" y="83"/>
                    </a:lnTo>
                    <a:lnTo>
                      <a:pt x="259" y="82"/>
                    </a:lnTo>
                    <a:lnTo>
                      <a:pt x="261" y="82"/>
                    </a:lnTo>
                    <a:lnTo>
                      <a:pt x="264" y="87"/>
                    </a:lnTo>
                    <a:lnTo>
                      <a:pt x="264" y="88"/>
                    </a:lnTo>
                    <a:lnTo>
                      <a:pt x="264" y="89"/>
                    </a:lnTo>
                    <a:lnTo>
                      <a:pt x="263" y="89"/>
                    </a:lnTo>
                    <a:lnTo>
                      <a:pt x="263" y="89"/>
                    </a:lnTo>
                    <a:lnTo>
                      <a:pt x="262" y="89"/>
                    </a:lnTo>
                    <a:lnTo>
                      <a:pt x="262" y="90"/>
                    </a:lnTo>
                    <a:lnTo>
                      <a:pt x="265" y="93"/>
                    </a:lnTo>
                    <a:lnTo>
                      <a:pt x="269" y="97"/>
                    </a:lnTo>
                    <a:lnTo>
                      <a:pt x="272" y="100"/>
                    </a:lnTo>
                    <a:lnTo>
                      <a:pt x="275" y="102"/>
                    </a:lnTo>
                    <a:lnTo>
                      <a:pt x="274" y="106"/>
                    </a:lnTo>
                    <a:lnTo>
                      <a:pt x="271" y="108"/>
                    </a:lnTo>
                    <a:lnTo>
                      <a:pt x="268" y="110"/>
                    </a:lnTo>
                    <a:lnTo>
                      <a:pt x="265" y="112"/>
                    </a:lnTo>
                    <a:lnTo>
                      <a:pt x="262" y="114"/>
                    </a:lnTo>
                    <a:lnTo>
                      <a:pt x="261" y="117"/>
                    </a:lnTo>
                    <a:lnTo>
                      <a:pt x="262" y="120"/>
                    </a:lnTo>
                    <a:lnTo>
                      <a:pt x="264" y="121"/>
                    </a:lnTo>
                    <a:lnTo>
                      <a:pt x="267" y="122"/>
                    </a:lnTo>
                    <a:lnTo>
                      <a:pt x="271" y="122"/>
                    </a:lnTo>
                    <a:lnTo>
                      <a:pt x="273" y="124"/>
                    </a:lnTo>
                    <a:lnTo>
                      <a:pt x="274" y="124"/>
                    </a:lnTo>
                    <a:lnTo>
                      <a:pt x="273" y="126"/>
                    </a:lnTo>
                    <a:lnTo>
                      <a:pt x="273" y="128"/>
                    </a:lnTo>
                    <a:lnTo>
                      <a:pt x="273" y="129"/>
                    </a:lnTo>
                    <a:lnTo>
                      <a:pt x="276" y="130"/>
                    </a:lnTo>
                    <a:lnTo>
                      <a:pt x="276" y="130"/>
                    </a:lnTo>
                    <a:lnTo>
                      <a:pt x="277" y="131"/>
                    </a:lnTo>
                    <a:lnTo>
                      <a:pt x="280" y="135"/>
                    </a:lnTo>
                    <a:lnTo>
                      <a:pt x="284" y="138"/>
                    </a:lnTo>
                    <a:lnTo>
                      <a:pt x="286" y="142"/>
                    </a:lnTo>
                    <a:lnTo>
                      <a:pt x="287" y="144"/>
                    </a:lnTo>
                    <a:lnTo>
                      <a:pt x="289" y="150"/>
                    </a:lnTo>
                    <a:lnTo>
                      <a:pt x="289" y="151"/>
                    </a:lnTo>
                    <a:lnTo>
                      <a:pt x="288" y="156"/>
                    </a:lnTo>
                    <a:lnTo>
                      <a:pt x="287" y="162"/>
                    </a:lnTo>
                    <a:lnTo>
                      <a:pt x="286" y="166"/>
                    </a:lnTo>
                    <a:lnTo>
                      <a:pt x="284" y="169"/>
                    </a:lnTo>
                    <a:lnTo>
                      <a:pt x="283" y="172"/>
                    </a:lnTo>
                    <a:lnTo>
                      <a:pt x="283" y="176"/>
                    </a:lnTo>
                    <a:lnTo>
                      <a:pt x="285" y="178"/>
                    </a:lnTo>
                    <a:lnTo>
                      <a:pt x="288" y="179"/>
                    </a:lnTo>
                    <a:lnTo>
                      <a:pt x="292" y="180"/>
                    </a:lnTo>
                    <a:lnTo>
                      <a:pt x="295" y="181"/>
                    </a:lnTo>
                    <a:lnTo>
                      <a:pt x="297" y="182"/>
                    </a:lnTo>
                    <a:lnTo>
                      <a:pt x="297" y="183"/>
                    </a:lnTo>
                    <a:lnTo>
                      <a:pt x="297" y="184"/>
                    </a:lnTo>
                    <a:lnTo>
                      <a:pt x="294" y="185"/>
                    </a:lnTo>
                    <a:lnTo>
                      <a:pt x="293" y="186"/>
                    </a:lnTo>
                    <a:lnTo>
                      <a:pt x="293" y="186"/>
                    </a:lnTo>
                    <a:lnTo>
                      <a:pt x="296" y="188"/>
                    </a:lnTo>
                    <a:lnTo>
                      <a:pt x="299" y="189"/>
                    </a:lnTo>
                    <a:lnTo>
                      <a:pt x="302" y="190"/>
                    </a:lnTo>
                    <a:lnTo>
                      <a:pt x="306" y="191"/>
                    </a:lnTo>
                    <a:lnTo>
                      <a:pt x="308" y="193"/>
                    </a:lnTo>
                    <a:lnTo>
                      <a:pt x="308" y="195"/>
                    </a:lnTo>
                    <a:lnTo>
                      <a:pt x="306" y="206"/>
                    </a:lnTo>
                    <a:lnTo>
                      <a:pt x="307" y="209"/>
                    </a:lnTo>
                    <a:lnTo>
                      <a:pt x="309" y="211"/>
                    </a:lnTo>
                    <a:lnTo>
                      <a:pt x="314" y="211"/>
                    </a:lnTo>
                    <a:lnTo>
                      <a:pt x="316" y="211"/>
                    </a:lnTo>
                    <a:lnTo>
                      <a:pt x="321" y="216"/>
                    </a:lnTo>
                    <a:lnTo>
                      <a:pt x="324" y="220"/>
                    </a:lnTo>
                    <a:lnTo>
                      <a:pt x="324" y="221"/>
                    </a:lnTo>
                    <a:lnTo>
                      <a:pt x="322" y="221"/>
                    </a:lnTo>
                    <a:lnTo>
                      <a:pt x="322" y="221"/>
                    </a:lnTo>
                    <a:lnTo>
                      <a:pt x="325" y="223"/>
                    </a:lnTo>
                    <a:lnTo>
                      <a:pt x="326" y="224"/>
                    </a:lnTo>
                    <a:lnTo>
                      <a:pt x="328" y="225"/>
                    </a:lnTo>
                    <a:lnTo>
                      <a:pt x="329" y="226"/>
                    </a:lnTo>
                    <a:lnTo>
                      <a:pt x="329" y="227"/>
                    </a:lnTo>
                    <a:lnTo>
                      <a:pt x="329" y="227"/>
                    </a:lnTo>
                    <a:lnTo>
                      <a:pt x="325" y="227"/>
                    </a:lnTo>
                    <a:lnTo>
                      <a:pt x="325" y="228"/>
                    </a:lnTo>
                    <a:lnTo>
                      <a:pt x="329" y="231"/>
                    </a:lnTo>
                    <a:lnTo>
                      <a:pt x="333" y="234"/>
                    </a:lnTo>
                    <a:lnTo>
                      <a:pt x="337" y="237"/>
                    </a:lnTo>
                    <a:lnTo>
                      <a:pt x="340" y="240"/>
                    </a:lnTo>
                    <a:lnTo>
                      <a:pt x="342" y="244"/>
                    </a:lnTo>
                    <a:lnTo>
                      <a:pt x="342" y="246"/>
                    </a:lnTo>
                    <a:lnTo>
                      <a:pt x="339" y="249"/>
                    </a:lnTo>
                    <a:lnTo>
                      <a:pt x="336" y="250"/>
                    </a:lnTo>
                    <a:lnTo>
                      <a:pt x="333" y="250"/>
                    </a:lnTo>
                    <a:lnTo>
                      <a:pt x="331" y="249"/>
                    </a:lnTo>
                    <a:lnTo>
                      <a:pt x="329" y="246"/>
                    </a:lnTo>
                    <a:lnTo>
                      <a:pt x="328" y="242"/>
                    </a:lnTo>
                    <a:lnTo>
                      <a:pt x="326" y="239"/>
                    </a:lnTo>
                    <a:lnTo>
                      <a:pt x="324" y="236"/>
                    </a:lnTo>
                    <a:lnTo>
                      <a:pt x="321" y="235"/>
                    </a:lnTo>
                    <a:lnTo>
                      <a:pt x="317" y="235"/>
                    </a:lnTo>
                    <a:lnTo>
                      <a:pt x="314" y="238"/>
                    </a:lnTo>
                    <a:lnTo>
                      <a:pt x="311" y="241"/>
                    </a:lnTo>
                    <a:lnTo>
                      <a:pt x="309" y="246"/>
                    </a:lnTo>
                    <a:lnTo>
                      <a:pt x="306" y="249"/>
                    </a:lnTo>
                    <a:lnTo>
                      <a:pt x="306" y="249"/>
                    </a:lnTo>
                    <a:lnTo>
                      <a:pt x="306" y="248"/>
                    </a:lnTo>
                    <a:lnTo>
                      <a:pt x="306" y="245"/>
                    </a:lnTo>
                    <a:lnTo>
                      <a:pt x="302" y="243"/>
                    </a:lnTo>
                    <a:lnTo>
                      <a:pt x="298" y="242"/>
                    </a:lnTo>
                    <a:lnTo>
                      <a:pt x="296" y="243"/>
                    </a:lnTo>
                    <a:lnTo>
                      <a:pt x="295" y="244"/>
                    </a:lnTo>
                    <a:lnTo>
                      <a:pt x="293" y="244"/>
                    </a:lnTo>
                    <a:lnTo>
                      <a:pt x="290" y="240"/>
                    </a:lnTo>
                    <a:lnTo>
                      <a:pt x="287" y="236"/>
                    </a:lnTo>
                    <a:lnTo>
                      <a:pt x="284" y="233"/>
                    </a:lnTo>
                    <a:lnTo>
                      <a:pt x="283" y="233"/>
                    </a:lnTo>
                    <a:lnTo>
                      <a:pt x="283" y="235"/>
                    </a:lnTo>
                    <a:lnTo>
                      <a:pt x="283" y="236"/>
                    </a:lnTo>
                    <a:lnTo>
                      <a:pt x="283" y="237"/>
                    </a:lnTo>
                    <a:lnTo>
                      <a:pt x="282" y="237"/>
                    </a:lnTo>
                    <a:lnTo>
                      <a:pt x="275" y="233"/>
                    </a:lnTo>
                    <a:lnTo>
                      <a:pt x="268" y="227"/>
                    </a:lnTo>
                    <a:lnTo>
                      <a:pt x="261" y="221"/>
                    </a:lnTo>
                    <a:lnTo>
                      <a:pt x="258" y="218"/>
                    </a:lnTo>
                    <a:lnTo>
                      <a:pt x="255" y="213"/>
                    </a:lnTo>
                    <a:lnTo>
                      <a:pt x="254" y="209"/>
                    </a:lnTo>
                    <a:lnTo>
                      <a:pt x="251" y="205"/>
                    </a:lnTo>
                    <a:lnTo>
                      <a:pt x="249" y="203"/>
                    </a:lnTo>
                    <a:lnTo>
                      <a:pt x="245" y="200"/>
                    </a:lnTo>
                    <a:lnTo>
                      <a:pt x="243" y="201"/>
                    </a:lnTo>
                    <a:lnTo>
                      <a:pt x="243" y="203"/>
                    </a:lnTo>
                    <a:lnTo>
                      <a:pt x="243" y="206"/>
                    </a:lnTo>
                    <a:lnTo>
                      <a:pt x="243" y="212"/>
                    </a:lnTo>
                    <a:lnTo>
                      <a:pt x="242" y="214"/>
                    </a:lnTo>
                    <a:lnTo>
                      <a:pt x="240" y="214"/>
                    </a:lnTo>
                    <a:lnTo>
                      <a:pt x="239" y="213"/>
                    </a:lnTo>
                    <a:lnTo>
                      <a:pt x="239" y="212"/>
                    </a:lnTo>
                    <a:lnTo>
                      <a:pt x="238" y="211"/>
                    </a:lnTo>
                    <a:lnTo>
                      <a:pt x="237" y="209"/>
                    </a:lnTo>
                    <a:lnTo>
                      <a:pt x="236" y="208"/>
                    </a:lnTo>
                    <a:lnTo>
                      <a:pt x="235" y="207"/>
                    </a:lnTo>
                    <a:lnTo>
                      <a:pt x="233" y="206"/>
                    </a:lnTo>
                    <a:lnTo>
                      <a:pt x="229" y="204"/>
                    </a:lnTo>
                    <a:lnTo>
                      <a:pt x="227" y="203"/>
                    </a:lnTo>
                    <a:lnTo>
                      <a:pt x="225" y="200"/>
                    </a:lnTo>
                    <a:lnTo>
                      <a:pt x="226" y="198"/>
                    </a:lnTo>
                    <a:lnTo>
                      <a:pt x="230" y="194"/>
                    </a:lnTo>
                    <a:lnTo>
                      <a:pt x="231" y="191"/>
                    </a:lnTo>
                    <a:lnTo>
                      <a:pt x="231" y="191"/>
                    </a:lnTo>
                    <a:lnTo>
                      <a:pt x="229" y="191"/>
                    </a:lnTo>
                    <a:lnTo>
                      <a:pt x="227" y="192"/>
                    </a:lnTo>
                    <a:lnTo>
                      <a:pt x="227" y="192"/>
                    </a:lnTo>
                    <a:lnTo>
                      <a:pt x="226" y="192"/>
                    </a:lnTo>
                    <a:lnTo>
                      <a:pt x="215" y="195"/>
                    </a:lnTo>
                    <a:lnTo>
                      <a:pt x="212" y="194"/>
                    </a:lnTo>
                    <a:lnTo>
                      <a:pt x="211" y="192"/>
                    </a:lnTo>
                    <a:lnTo>
                      <a:pt x="212" y="189"/>
                    </a:lnTo>
                    <a:lnTo>
                      <a:pt x="214" y="183"/>
                    </a:lnTo>
                    <a:lnTo>
                      <a:pt x="214" y="180"/>
                    </a:lnTo>
                    <a:lnTo>
                      <a:pt x="213" y="178"/>
                    </a:lnTo>
                    <a:lnTo>
                      <a:pt x="211" y="177"/>
                    </a:lnTo>
                    <a:lnTo>
                      <a:pt x="208" y="178"/>
                    </a:lnTo>
                    <a:lnTo>
                      <a:pt x="204" y="180"/>
                    </a:lnTo>
                    <a:lnTo>
                      <a:pt x="201" y="181"/>
                    </a:lnTo>
                    <a:lnTo>
                      <a:pt x="198" y="182"/>
                    </a:lnTo>
                    <a:lnTo>
                      <a:pt x="197" y="183"/>
                    </a:lnTo>
                    <a:lnTo>
                      <a:pt x="195" y="184"/>
                    </a:lnTo>
                    <a:lnTo>
                      <a:pt x="194" y="184"/>
                    </a:lnTo>
                    <a:lnTo>
                      <a:pt x="193" y="183"/>
                    </a:lnTo>
                    <a:lnTo>
                      <a:pt x="193" y="183"/>
                    </a:lnTo>
                    <a:lnTo>
                      <a:pt x="195" y="180"/>
                    </a:lnTo>
                    <a:lnTo>
                      <a:pt x="195" y="179"/>
                    </a:lnTo>
                    <a:lnTo>
                      <a:pt x="195" y="178"/>
                    </a:lnTo>
                    <a:lnTo>
                      <a:pt x="196" y="177"/>
                    </a:lnTo>
                    <a:lnTo>
                      <a:pt x="198" y="173"/>
                    </a:lnTo>
                    <a:lnTo>
                      <a:pt x="201" y="169"/>
                    </a:lnTo>
                    <a:lnTo>
                      <a:pt x="202" y="166"/>
                    </a:lnTo>
                    <a:lnTo>
                      <a:pt x="203" y="166"/>
                    </a:lnTo>
                    <a:lnTo>
                      <a:pt x="204" y="166"/>
                    </a:lnTo>
                    <a:lnTo>
                      <a:pt x="205" y="165"/>
                    </a:lnTo>
                    <a:lnTo>
                      <a:pt x="205" y="164"/>
                    </a:lnTo>
                    <a:lnTo>
                      <a:pt x="205" y="163"/>
                    </a:lnTo>
                    <a:lnTo>
                      <a:pt x="204" y="161"/>
                    </a:lnTo>
                    <a:lnTo>
                      <a:pt x="201" y="159"/>
                    </a:lnTo>
                    <a:lnTo>
                      <a:pt x="199" y="158"/>
                    </a:lnTo>
                    <a:lnTo>
                      <a:pt x="196" y="157"/>
                    </a:lnTo>
                    <a:lnTo>
                      <a:pt x="193" y="156"/>
                    </a:lnTo>
                    <a:lnTo>
                      <a:pt x="193" y="156"/>
                    </a:lnTo>
                    <a:lnTo>
                      <a:pt x="192" y="155"/>
                    </a:lnTo>
                    <a:lnTo>
                      <a:pt x="192" y="154"/>
                    </a:lnTo>
                    <a:lnTo>
                      <a:pt x="191" y="153"/>
                    </a:lnTo>
                    <a:lnTo>
                      <a:pt x="188" y="150"/>
                    </a:lnTo>
                    <a:lnTo>
                      <a:pt x="185" y="145"/>
                    </a:lnTo>
                    <a:lnTo>
                      <a:pt x="182" y="142"/>
                    </a:lnTo>
                    <a:lnTo>
                      <a:pt x="178" y="139"/>
                    </a:lnTo>
                    <a:lnTo>
                      <a:pt x="175" y="139"/>
                    </a:lnTo>
                    <a:lnTo>
                      <a:pt x="172" y="141"/>
                    </a:lnTo>
                    <a:lnTo>
                      <a:pt x="168" y="142"/>
                    </a:lnTo>
                    <a:lnTo>
                      <a:pt x="167" y="142"/>
                    </a:lnTo>
                    <a:lnTo>
                      <a:pt x="166" y="141"/>
                    </a:lnTo>
                    <a:lnTo>
                      <a:pt x="164" y="141"/>
                    </a:lnTo>
                    <a:lnTo>
                      <a:pt x="150" y="141"/>
                    </a:lnTo>
                    <a:lnTo>
                      <a:pt x="151" y="139"/>
                    </a:lnTo>
                    <a:lnTo>
                      <a:pt x="153" y="137"/>
                    </a:lnTo>
                    <a:lnTo>
                      <a:pt x="157" y="136"/>
                    </a:lnTo>
                    <a:lnTo>
                      <a:pt x="161" y="135"/>
                    </a:lnTo>
                    <a:lnTo>
                      <a:pt x="165" y="134"/>
                    </a:lnTo>
                    <a:lnTo>
                      <a:pt x="168" y="133"/>
                    </a:lnTo>
                    <a:lnTo>
                      <a:pt x="169" y="133"/>
                    </a:lnTo>
                    <a:lnTo>
                      <a:pt x="168" y="132"/>
                    </a:lnTo>
                    <a:lnTo>
                      <a:pt x="168" y="133"/>
                    </a:lnTo>
                    <a:lnTo>
                      <a:pt x="166" y="133"/>
                    </a:lnTo>
                    <a:lnTo>
                      <a:pt x="165" y="134"/>
                    </a:lnTo>
                    <a:lnTo>
                      <a:pt x="164" y="133"/>
                    </a:lnTo>
                    <a:lnTo>
                      <a:pt x="164" y="133"/>
                    </a:lnTo>
                    <a:lnTo>
                      <a:pt x="161" y="130"/>
                    </a:lnTo>
                    <a:lnTo>
                      <a:pt x="158" y="127"/>
                    </a:lnTo>
                    <a:lnTo>
                      <a:pt x="154" y="125"/>
                    </a:lnTo>
                    <a:lnTo>
                      <a:pt x="153" y="125"/>
                    </a:lnTo>
                    <a:lnTo>
                      <a:pt x="152" y="126"/>
                    </a:lnTo>
                    <a:lnTo>
                      <a:pt x="151" y="127"/>
                    </a:lnTo>
                    <a:lnTo>
                      <a:pt x="150" y="128"/>
                    </a:lnTo>
                    <a:lnTo>
                      <a:pt x="150" y="128"/>
                    </a:lnTo>
                    <a:lnTo>
                      <a:pt x="149" y="128"/>
                    </a:lnTo>
                    <a:lnTo>
                      <a:pt x="148" y="128"/>
                    </a:lnTo>
                    <a:lnTo>
                      <a:pt x="148" y="127"/>
                    </a:lnTo>
                    <a:lnTo>
                      <a:pt x="149" y="125"/>
                    </a:lnTo>
                    <a:lnTo>
                      <a:pt x="150" y="125"/>
                    </a:lnTo>
                    <a:lnTo>
                      <a:pt x="150" y="124"/>
                    </a:lnTo>
                    <a:lnTo>
                      <a:pt x="151" y="123"/>
                    </a:lnTo>
                    <a:lnTo>
                      <a:pt x="150" y="123"/>
                    </a:lnTo>
                    <a:lnTo>
                      <a:pt x="145" y="120"/>
                    </a:lnTo>
                    <a:lnTo>
                      <a:pt x="140" y="118"/>
                    </a:lnTo>
                    <a:lnTo>
                      <a:pt x="135" y="119"/>
                    </a:lnTo>
                    <a:lnTo>
                      <a:pt x="134" y="120"/>
                    </a:lnTo>
                    <a:lnTo>
                      <a:pt x="133" y="123"/>
                    </a:lnTo>
                    <a:lnTo>
                      <a:pt x="134" y="125"/>
                    </a:lnTo>
                    <a:lnTo>
                      <a:pt x="134" y="129"/>
                    </a:lnTo>
                    <a:lnTo>
                      <a:pt x="133" y="129"/>
                    </a:lnTo>
                    <a:lnTo>
                      <a:pt x="129" y="127"/>
                    </a:lnTo>
                    <a:lnTo>
                      <a:pt x="127" y="124"/>
                    </a:lnTo>
                    <a:lnTo>
                      <a:pt x="126" y="121"/>
                    </a:lnTo>
                    <a:lnTo>
                      <a:pt x="124" y="116"/>
                    </a:lnTo>
                    <a:lnTo>
                      <a:pt x="122" y="113"/>
                    </a:lnTo>
                    <a:lnTo>
                      <a:pt x="120" y="113"/>
                    </a:lnTo>
                    <a:lnTo>
                      <a:pt x="119" y="114"/>
                    </a:lnTo>
                    <a:lnTo>
                      <a:pt x="117" y="114"/>
                    </a:lnTo>
                    <a:lnTo>
                      <a:pt x="112" y="111"/>
                    </a:lnTo>
                    <a:lnTo>
                      <a:pt x="103" y="102"/>
                    </a:lnTo>
                    <a:lnTo>
                      <a:pt x="98" y="99"/>
                    </a:lnTo>
                    <a:lnTo>
                      <a:pt x="92" y="98"/>
                    </a:lnTo>
                    <a:lnTo>
                      <a:pt x="85" y="96"/>
                    </a:lnTo>
                    <a:lnTo>
                      <a:pt x="79" y="94"/>
                    </a:lnTo>
                    <a:lnTo>
                      <a:pt x="73" y="91"/>
                    </a:lnTo>
                    <a:lnTo>
                      <a:pt x="69" y="89"/>
                    </a:lnTo>
                    <a:lnTo>
                      <a:pt x="64" y="87"/>
                    </a:lnTo>
                    <a:lnTo>
                      <a:pt x="58" y="87"/>
                    </a:lnTo>
                    <a:lnTo>
                      <a:pt x="51" y="88"/>
                    </a:lnTo>
                    <a:lnTo>
                      <a:pt x="44" y="89"/>
                    </a:lnTo>
                    <a:lnTo>
                      <a:pt x="40" y="92"/>
                    </a:lnTo>
                    <a:lnTo>
                      <a:pt x="37" y="93"/>
                    </a:lnTo>
                    <a:lnTo>
                      <a:pt x="36" y="94"/>
                    </a:lnTo>
                    <a:lnTo>
                      <a:pt x="35" y="95"/>
                    </a:lnTo>
                    <a:lnTo>
                      <a:pt x="34" y="95"/>
                    </a:lnTo>
                    <a:lnTo>
                      <a:pt x="31" y="94"/>
                    </a:lnTo>
                    <a:lnTo>
                      <a:pt x="27" y="92"/>
                    </a:lnTo>
                    <a:lnTo>
                      <a:pt x="24" y="91"/>
                    </a:lnTo>
                    <a:lnTo>
                      <a:pt x="20" y="90"/>
                    </a:lnTo>
                    <a:lnTo>
                      <a:pt x="17" y="89"/>
                    </a:lnTo>
                    <a:lnTo>
                      <a:pt x="15" y="88"/>
                    </a:lnTo>
                    <a:lnTo>
                      <a:pt x="15" y="86"/>
                    </a:lnTo>
                    <a:lnTo>
                      <a:pt x="17" y="84"/>
                    </a:lnTo>
                    <a:lnTo>
                      <a:pt x="22" y="84"/>
                    </a:lnTo>
                    <a:lnTo>
                      <a:pt x="30" y="84"/>
                    </a:lnTo>
                    <a:lnTo>
                      <a:pt x="34" y="83"/>
                    </a:lnTo>
                    <a:lnTo>
                      <a:pt x="34" y="82"/>
                    </a:lnTo>
                    <a:lnTo>
                      <a:pt x="34" y="81"/>
                    </a:lnTo>
                    <a:lnTo>
                      <a:pt x="33" y="81"/>
                    </a:lnTo>
                    <a:lnTo>
                      <a:pt x="33" y="80"/>
                    </a:lnTo>
                    <a:lnTo>
                      <a:pt x="32" y="79"/>
                    </a:lnTo>
                    <a:lnTo>
                      <a:pt x="31" y="79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1" y="72"/>
                    </a:lnTo>
                    <a:lnTo>
                      <a:pt x="2" y="71"/>
                    </a:lnTo>
                    <a:lnTo>
                      <a:pt x="4" y="71"/>
                    </a:lnTo>
                    <a:lnTo>
                      <a:pt x="5" y="71"/>
                    </a:lnTo>
                    <a:lnTo>
                      <a:pt x="6" y="71"/>
                    </a:lnTo>
                    <a:lnTo>
                      <a:pt x="9" y="69"/>
                    </a:lnTo>
                    <a:lnTo>
                      <a:pt x="12" y="67"/>
                    </a:lnTo>
                    <a:lnTo>
                      <a:pt x="15" y="65"/>
                    </a:lnTo>
                    <a:lnTo>
                      <a:pt x="17" y="62"/>
                    </a:lnTo>
                    <a:lnTo>
                      <a:pt x="19" y="57"/>
                    </a:lnTo>
                    <a:lnTo>
                      <a:pt x="20" y="54"/>
                    </a:lnTo>
                    <a:lnTo>
                      <a:pt x="19" y="52"/>
                    </a:lnTo>
                    <a:lnTo>
                      <a:pt x="17" y="51"/>
                    </a:lnTo>
                    <a:lnTo>
                      <a:pt x="13" y="52"/>
                    </a:lnTo>
                    <a:lnTo>
                      <a:pt x="10" y="53"/>
                    </a:lnTo>
                    <a:lnTo>
                      <a:pt x="8" y="54"/>
                    </a:lnTo>
                    <a:lnTo>
                      <a:pt x="7" y="55"/>
                    </a:lnTo>
                    <a:lnTo>
                      <a:pt x="6" y="55"/>
                    </a:lnTo>
                    <a:lnTo>
                      <a:pt x="2" y="51"/>
                    </a:lnTo>
                    <a:lnTo>
                      <a:pt x="1" y="48"/>
                    </a:lnTo>
                    <a:lnTo>
                      <a:pt x="2" y="45"/>
                    </a:lnTo>
                    <a:lnTo>
                      <a:pt x="4" y="43"/>
                    </a:lnTo>
                    <a:lnTo>
                      <a:pt x="7" y="42"/>
                    </a:lnTo>
                    <a:lnTo>
                      <a:pt x="13" y="40"/>
                    </a:lnTo>
                    <a:lnTo>
                      <a:pt x="16" y="39"/>
                    </a:lnTo>
                    <a:lnTo>
                      <a:pt x="18" y="38"/>
                    </a:lnTo>
                    <a:lnTo>
                      <a:pt x="19" y="37"/>
                    </a:lnTo>
                    <a:lnTo>
                      <a:pt x="19" y="35"/>
                    </a:lnTo>
                    <a:lnTo>
                      <a:pt x="16" y="35"/>
                    </a:lnTo>
                    <a:lnTo>
                      <a:pt x="14" y="34"/>
                    </a:lnTo>
                    <a:lnTo>
                      <a:pt x="11" y="34"/>
                    </a:lnTo>
                    <a:lnTo>
                      <a:pt x="8" y="34"/>
                    </a:lnTo>
                    <a:lnTo>
                      <a:pt x="6" y="32"/>
                    </a:lnTo>
                    <a:lnTo>
                      <a:pt x="6" y="32"/>
                    </a:lnTo>
                    <a:lnTo>
                      <a:pt x="7" y="30"/>
                    </a:lnTo>
                    <a:lnTo>
                      <a:pt x="10" y="28"/>
                    </a:lnTo>
                    <a:lnTo>
                      <a:pt x="11" y="28"/>
                    </a:lnTo>
                    <a:lnTo>
                      <a:pt x="14" y="29"/>
                    </a:lnTo>
                    <a:lnTo>
                      <a:pt x="16" y="31"/>
                    </a:lnTo>
                    <a:lnTo>
                      <a:pt x="20" y="33"/>
                    </a:lnTo>
                    <a:lnTo>
                      <a:pt x="23" y="34"/>
                    </a:lnTo>
                    <a:lnTo>
                      <a:pt x="24" y="34"/>
                    </a:lnTo>
                    <a:lnTo>
                      <a:pt x="25" y="33"/>
                    </a:lnTo>
                    <a:lnTo>
                      <a:pt x="27" y="31"/>
                    </a:lnTo>
                    <a:lnTo>
                      <a:pt x="29" y="30"/>
                    </a:lnTo>
                    <a:lnTo>
                      <a:pt x="34" y="29"/>
                    </a:lnTo>
                    <a:lnTo>
                      <a:pt x="35" y="28"/>
                    </a:lnTo>
                    <a:lnTo>
                      <a:pt x="36" y="26"/>
                    </a:lnTo>
                    <a:lnTo>
                      <a:pt x="35" y="24"/>
                    </a:lnTo>
                    <a:lnTo>
                      <a:pt x="33" y="24"/>
                    </a:lnTo>
                    <a:lnTo>
                      <a:pt x="29" y="23"/>
                    </a:lnTo>
                    <a:lnTo>
                      <a:pt x="26" y="23"/>
                    </a:lnTo>
                    <a:lnTo>
                      <a:pt x="23" y="23"/>
                    </a:lnTo>
                    <a:lnTo>
                      <a:pt x="21" y="22"/>
                    </a:lnTo>
                    <a:lnTo>
                      <a:pt x="20" y="20"/>
                    </a:lnTo>
                    <a:lnTo>
                      <a:pt x="19" y="20"/>
                    </a:lnTo>
                    <a:lnTo>
                      <a:pt x="17" y="20"/>
                    </a:lnTo>
                    <a:lnTo>
                      <a:pt x="16" y="20"/>
                    </a:lnTo>
                    <a:lnTo>
                      <a:pt x="15" y="19"/>
                    </a:lnTo>
                    <a:lnTo>
                      <a:pt x="14" y="16"/>
                    </a:lnTo>
                    <a:lnTo>
                      <a:pt x="16" y="12"/>
                    </a:lnTo>
                    <a:lnTo>
                      <a:pt x="20" y="9"/>
                    </a:lnTo>
                    <a:lnTo>
                      <a:pt x="24" y="6"/>
                    </a:lnTo>
                    <a:lnTo>
                      <a:pt x="28" y="5"/>
                    </a:lnTo>
                    <a:lnTo>
                      <a:pt x="32" y="4"/>
                    </a:lnTo>
                    <a:lnTo>
                      <a:pt x="34" y="4"/>
                    </a:lnTo>
                    <a:lnTo>
                      <a:pt x="35" y="5"/>
                    </a:lnTo>
                    <a:lnTo>
                      <a:pt x="34" y="8"/>
                    </a:lnTo>
                    <a:lnTo>
                      <a:pt x="33" y="11"/>
                    </a:lnTo>
                    <a:lnTo>
                      <a:pt x="33" y="13"/>
                    </a:lnTo>
                    <a:lnTo>
                      <a:pt x="34" y="14"/>
                    </a:lnTo>
                    <a:lnTo>
                      <a:pt x="35" y="13"/>
                    </a:lnTo>
                    <a:lnTo>
                      <a:pt x="35" y="8"/>
                    </a:lnTo>
                    <a:lnTo>
                      <a:pt x="36" y="6"/>
                    </a:lnTo>
                    <a:lnTo>
                      <a:pt x="37" y="4"/>
                    </a:lnTo>
                    <a:lnTo>
                      <a:pt x="40" y="2"/>
                    </a:lnTo>
                    <a:lnTo>
                      <a:pt x="45" y="2"/>
                    </a:lnTo>
                    <a:lnTo>
                      <a:pt x="49" y="3"/>
                    </a:lnTo>
                    <a:lnTo>
                      <a:pt x="51" y="6"/>
                    </a:lnTo>
                    <a:lnTo>
                      <a:pt x="51" y="10"/>
                    </a:lnTo>
                    <a:lnTo>
                      <a:pt x="52" y="14"/>
                    </a:lnTo>
                    <a:lnTo>
                      <a:pt x="54" y="17"/>
                    </a:lnTo>
                    <a:lnTo>
                      <a:pt x="55" y="17"/>
                    </a:lnTo>
                    <a:lnTo>
                      <a:pt x="55" y="11"/>
                    </a:lnTo>
                    <a:lnTo>
                      <a:pt x="55" y="10"/>
                    </a:lnTo>
                    <a:lnTo>
                      <a:pt x="56" y="10"/>
                    </a:lnTo>
                    <a:lnTo>
                      <a:pt x="59" y="9"/>
                    </a:lnTo>
                    <a:lnTo>
                      <a:pt x="64" y="9"/>
                    </a:lnTo>
                    <a:lnTo>
                      <a:pt x="67" y="9"/>
                    </a:lnTo>
                    <a:lnTo>
                      <a:pt x="70" y="10"/>
                    </a:lnTo>
                    <a:lnTo>
                      <a:pt x="72" y="12"/>
                    </a:lnTo>
                    <a:lnTo>
                      <a:pt x="79" y="16"/>
                    </a:lnTo>
                    <a:lnTo>
                      <a:pt x="81" y="17"/>
                    </a:lnTo>
                    <a:lnTo>
                      <a:pt x="81" y="17"/>
                    </a:lnTo>
                    <a:lnTo>
                      <a:pt x="81" y="16"/>
                    </a:lnTo>
                    <a:lnTo>
                      <a:pt x="79" y="13"/>
                    </a:lnTo>
                    <a:lnTo>
                      <a:pt x="75" y="12"/>
                    </a:lnTo>
                    <a:lnTo>
                      <a:pt x="71" y="11"/>
                    </a:lnTo>
                    <a:lnTo>
                      <a:pt x="68" y="9"/>
                    </a:lnTo>
                    <a:lnTo>
                      <a:pt x="65" y="6"/>
                    </a:lnTo>
                    <a:lnTo>
                      <a:pt x="65" y="5"/>
                    </a:lnTo>
                    <a:lnTo>
                      <a:pt x="65" y="4"/>
                    </a:lnTo>
                    <a:lnTo>
                      <a:pt x="66" y="2"/>
                    </a:lnTo>
                    <a:lnTo>
                      <a:pt x="68" y="1"/>
                    </a:lnTo>
                    <a:lnTo>
                      <a:pt x="69" y="0"/>
                    </a:lnTo>
                    <a:close/>
                  </a:path>
                </a:pathLst>
              </a:custGeom>
              <a:gradFill>
                <a:gsLst>
                  <a:gs pos="49000">
                    <a:srgbClr val="38659D"/>
                  </a:gs>
                  <a:gs pos="87000">
                    <a:schemeClr val="tx2">
                      <a:lumMod val="75000"/>
                      <a:alpha val="80000"/>
                    </a:schemeClr>
                  </a:gs>
                </a:gsLst>
                <a:lin ang="2700000" scaled="0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99"/>
              </a:p>
            </p:txBody>
          </p:sp>
          <p:sp>
            <p:nvSpPr>
              <p:cNvPr id="27" name="Freeform 125"/>
              <p:cNvSpPr>
                <a:spLocks/>
              </p:cNvSpPr>
              <p:nvPr/>
            </p:nvSpPr>
            <p:spPr bwMode="auto">
              <a:xfrm>
                <a:off x="2634735" y="2787659"/>
                <a:ext cx="14481" cy="13034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7" y="0"/>
                  </a:cxn>
                  <a:cxn ang="0">
                    <a:pos x="10" y="1"/>
                  </a:cxn>
                  <a:cxn ang="0">
                    <a:pos x="9" y="4"/>
                  </a:cxn>
                  <a:cxn ang="0">
                    <a:pos x="7" y="7"/>
                  </a:cxn>
                  <a:cxn ang="0">
                    <a:pos x="4" y="9"/>
                  </a:cxn>
                  <a:cxn ang="0">
                    <a:pos x="3" y="9"/>
                  </a:cxn>
                  <a:cxn ang="0">
                    <a:pos x="2" y="8"/>
                  </a:cxn>
                  <a:cxn ang="0">
                    <a:pos x="2" y="7"/>
                  </a:cxn>
                  <a:cxn ang="0">
                    <a:pos x="0" y="4"/>
                  </a:cxn>
                  <a:cxn ang="0">
                    <a:pos x="0" y="2"/>
                  </a:cxn>
                  <a:cxn ang="0">
                    <a:pos x="1" y="1"/>
                  </a:cxn>
                  <a:cxn ang="0">
                    <a:pos x="2" y="0"/>
                  </a:cxn>
                </a:cxnLst>
                <a:rect l="0" t="0" r="r" b="b"/>
                <a:pathLst>
                  <a:path w="10" h="9">
                    <a:moveTo>
                      <a:pt x="2" y="0"/>
                    </a:moveTo>
                    <a:lnTo>
                      <a:pt x="7" y="0"/>
                    </a:lnTo>
                    <a:lnTo>
                      <a:pt x="10" y="1"/>
                    </a:lnTo>
                    <a:lnTo>
                      <a:pt x="9" y="4"/>
                    </a:lnTo>
                    <a:lnTo>
                      <a:pt x="7" y="7"/>
                    </a:lnTo>
                    <a:lnTo>
                      <a:pt x="4" y="9"/>
                    </a:lnTo>
                    <a:lnTo>
                      <a:pt x="3" y="9"/>
                    </a:lnTo>
                    <a:lnTo>
                      <a:pt x="2" y="8"/>
                    </a:lnTo>
                    <a:lnTo>
                      <a:pt x="2" y="7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gradFill>
                <a:gsLst>
                  <a:gs pos="49000">
                    <a:srgbClr val="38659D"/>
                  </a:gs>
                  <a:gs pos="87000">
                    <a:schemeClr val="tx2">
                      <a:lumMod val="75000"/>
                      <a:alpha val="80000"/>
                    </a:schemeClr>
                  </a:gs>
                </a:gsLst>
                <a:lin ang="2700000" scaled="0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99"/>
              </a:p>
            </p:txBody>
          </p:sp>
          <p:sp>
            <p:nvSpPr>
              <p:cNvPr id="28" name="Freeform 126"/>
              <p:cNvSpPr>
                <a:spLocks/>
              </p:cNvSpPr>
              <p:nvPr/>
            </p:nvSpPr>
            <p:spPr bwMode="auto">
              <a:xfrm>
                <a:off x="2025076" y="2738423"/>
                <a:ext cx="160742" cy="94128"/>
              </a:xfrm>
              <a:custGeom>
                <a:avLst/>
                <a:gdLst/>
                <a:ahLst/>
                <a:cxnLst>
                  <a:cxn ang="0">
                    <a:pos x="31" y="1"/>
                  </a:cxn>
                  <a:cxn ang="0">
                    <a:pos x="37" y="4"/>
                  </a:cxn>
                  <a:cxn ang="0">
                    <a:pos x="40" y="7"/>
                  </a:cxn>
                  <a:cxn ang="0">
                    <a:pos x="56" y="8"/>
                  </a:cxn>
                  <a:cxn ang="0">
                    <a:pos x="72" y="12"/>
                  </a:cxn>
                  <a:cxn ang="0">
                    <a:pos x="73" y="16"/>
                  </a:cxn>
                  <a:cxn ang="0">
                    <a:pos x="71" y="21"/>
                  </a:cxn>
                  <a:cxn ang="0">
                    <a:pos x="72" y="24"/>
                  </a:cxn>
                  <a:cxn ang="0">
                    <a:pos x="76" y="21"/>
                  </a:cxn>
                  <a:cxn ang="0">
                    <a:pos x="77" y="20"/>
                  </a:cxn>
                  <a:cxn ang="0">
                    <a:pos x="76" y="18"/>
                  </a:cxn>
                  <a:cxn ang="0">
                    <a:pos x="75" y="13"/>
                  </a:cxn>
                  <a:cxn ang="0">
                    <a:pos x="76" y="5"/>
                  </a:cxn>
                  <a:cxn ang="0">
                    <a:pos x="82" y="1"/>
                  </a:cxn>
                  <a:cxn ang="0">
                    <a:pos x="87" y="4"/>
                  </a:cxn>
                  <a:cxn ang="0">
                    <a:pos x="90" y="9"/>
                  </a:cxn>
                  <a:cxn ang="0">
                    <a:pos x="92" y="29"/>
                  </a:cxn>
                  <a:cxn ang="0">
                    <a:pos x="97" y="40"/>
                  </a:cxn>
                  <a:cxn ang="0">
                    <a:pos x="100" y="42"/>
                  </a:cxn>
                  <a:cxn ang="0">
                    <a:pos x="109" y="46"/>
                  </a:cxn>
                  <a:cxn ang="0">
                    <a:pos x="111" y="50"/>
                  </a:cxn>
                  <a:cxn ang="0">
                    <a:pos x="104" y="58"/>
                  </a:cxn>
                  <a:cxn ang="0">
                    <a:pos x="95" y="63"/>
                  </a:cxn>
                  <a:cxn ang="0">
                    <a:pos x="84" y="64"/>
                  </a:cxn>
                  <a:cxn ang="0">
                    <a:pos x="75" y="60"/>
                  </a:cxn>
                  <a:cxn ang="0">
                    <a:pos x="73" y="54"/>
                  </a:cxn>
                  <a:cxn ang="0">
                    <a:pos x="69" y="52"/>
                  </a:cxn>
                  <a:cxn ang="0">
                    <a:pos x="65" y="57"/>
                  </a:cxn>
                  <a:cxn ang="0">
                    <a:pos x="63" y="59"/>
                  </a:cxn>
                  <a:cxn ang="0">
                    <a:pos x="49" y="62"/>
                  </a:cxn>
                  <a:cxn ang="0">
                    <a:pos x="39" y="63"/>
                  </a:cxn>
                  <a:cxn ang="0">
                    <a:pos x="31" y="61"/>
                  </a:cxn>
                  <a:cxn ang="0">
                    <a:pos x="26" y="54"/>
                  </a:cxn>
                  <a:cxn ang="0">
                    <a:pos x="19" y="50"/>
                  </a:cxn>
                  <a:cxn ang="0">
                    <a:pos x="6" y="46"/>
                  </a:cxn>
                  <a:cxn ang="0">
                    <a:pos x="0" y="39"/>
                  </a:cxn>
                  <a:cxn ang="0">
                    <a:pos x="2" y="36"/>
                  </a:cxn>
                  <a:cxn ang="0">
                    <a:pos x="21" y="36"/>
                  </a:cxn>
                  <a:cxn ang="0">
                    <a:pos x="28" y="34"/>
                  </a:cxn>
                  <a:cxn ang="0">
                    <a:pos x="31" y="31"/>
                  </a:cxn>
                  <a:cxn ang="0">
                    <a:pos x="28" y="30"/>
                  </a:cxn>
                  <a:cxn ang="0">
                    <a:pos x="22" y="31"/>
                  </a:cxn>
                  <a:cxn ang="0">
                    <a:pos x="15" y="29"/>
                  </a:cxn>
                  <a:cxn ang="0">
                    <a:pos x="7" y="23"/>
                  </a:cxn>
                  <a:cxn ang="0">
                    <a:pos x="7" y="21"/>
                  </a:cxn>
                  <a:cxn ang="0">
                    <a:pos x="11" y="21"/>
                  </a:cxn>
                  <a:cxn ang="0">
                    <a:pos x="16" y="20"/>
                  </a:cxn>
                  <a:cxn ang="0">
                    <a:pos x="16" y="15"/>
                  </a:cxn>
                  <a:cxn ang="0">
                    <a:pos x="10" y="15"/>
                  </a:cxn>
                  <a:cxn ang="0">
                    <a:pos x="9" y="13"/>
                  </a:cxn>
                  <a:cxn ang="0">
                    <a:pos x="13" y="10"/>
                  </a:cxn>
                  <a:cxn ang="0">
                    <a:pos x="19" y="8"/>
                  </a:cxn>
                  <a:cxn ang="0">
                    <a:pos x="23" y="3"/>
                  </a:cxn>
                  <a:cxn ang="0">
                    <a:pos x="28" y="0"/>
                  </a:cxn>
                </a:cxnLst>
                <a:rect l="0" t="0" r="r" b="b"/>
                <a:pathLst>
                  <a:path w="111" h="65">
                    <a:moveTo>
                      <a:pt x="28" y="0"/>
                    </a:moveTo>
                    <a:lnTo>
                      <a:pt x="31" y="1"/>
                    </a:lnTo>
                    <a:lnTo>
                      <a:pt x="34" y="3"/>
                    </a:lnTo>
                    <a:lnTo>
                      <a:pt x="37" y="4"/>
                    </a:lnTo>
                    <a:lnTo>
                      <a:pt x="39" y="6"/>
                    </a:lnTo>
                    <a:lnTo>
                      <a:pt x="40" y="7"/>
                    </a:lnTo>
                    <a:lnTo>
                      <a:pt x="48" y="7"/>
                    </a:lnTo>
                    <a:lnTo>
                      <a:pt x="56" y="8"/>
                    </a:lnTo>
                    <a:lnTo>
                      <a:pt x="64" y="9"/>
                    </a:lnTo>
                    <a:lnTo>
                      <a:pt x="72" y="12"/>
                    </a:lnTo>
                    <a:lnTo>
                      <a:pt x="73" y="13"/>
                    </a:lnTo>
                    <a:lnTo>
                      <a:pt x="73" y="16"/>
                    </a:lnTo>
                    <a:lnTo>
                      <a:pt x="72" y="19"/>
                    </a:lnTo>
                    <a:lnTo>
                      <a:pt x="71" y="21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3" y="24"/>
                    </a:lnTo>
                    <a:lnTo>
                      <a:pt x="76" y="21"/>
                    </a:lnTo>
                    <a:lnTo>
                      <a:pt x="77" y="20"/>
                    </a:lnTo>
                    <a:lnTo>
                      <a:pt x="77" y="20"/>
                    </a:lnTo>
                    <a:lnTo>
                      <a:pt x="76" y="19"/>
                    </a:lnTo>
                    <a:lnTo>
                      <a:pt x="76" y="18"/>
                    </a:lnTo>
                    <a:lnTo>
                      <a:pt x="75" y="17"/>
                    </a:lnTo>
                    <a:lnTo>
                      <a:pt x="75" y="13"/>
                    </a:lnTo>
                    <a:lnTo>
                      <a:pt x="75" y="8"/>
                    </a:lnTo>
                    <a:lnTo>
                      <a:pt x="76" y="5"/>
                    </a:lnTo>
                    <a:lnTo>
                      <a:pt x="79" y="2"/>
                    </a:lnTo>
                    <a:lnTo>
                      <a:pt x="82" y="1"/>
                    </a:lnTo>
                    <a:lnTo>
                      <a:pt x="84" y="2"/>
                    </a:lnTo>
                    <a:lnTo>
                      <a:pt x="87" y="4"/>
                    </a:lnTo>
                    <a:lnTo>
                      <a:pt x="89" y="6"/>
                    </a:lnTo>
                    <a:lnTo>
                      <a:pt x="90" y="9"/>
                    </a:lnTo>
                    <a:lnTo>
                      <a:pt x="90" y="15"/>
                    </a:lnTo>
                    <a:lnTo>
                      <a:pt x="92" y="29"/>
                    </a:lnTo>
                    <a:lnTo>
                      <a:pt x="94" y="35"/>
                    </a:lnTo>
                    <a:lnTo>
                      <a:pt x="97" y="40"/>
                    </a:lnTo>
                    <a:lnTo>
                      <a:pt x="98" y="41"/>
                    </a:lnTo>
                    <a:lnTo>
                      <a:pt x="100" y="42"/>
                    </a:lnTo>
                    <a:lnTo>
                      <a:pt x="106" y="44"/>
                    </a:lnTo>
                    <a:lnTo>
                      <a:pt x="109" y="46"/>
                    </a:lnTo>
                    <a:lnTo>
                      <a:pt x="111" y="47"/>
                    </a:lnTo>
                    <a:lnTo>
                      <a:pt x="111" y="50"/>
                    </a:lnTo>
                    <a:lnTo>
                      <a:pt x="109" y="53"/>
                    </a:lnTo>
                    <a:lnTo>
                      <a:pt x="104" y="58"/>
                    </a:lnTo>
                    <a:lnTo>
                      <a:pt x="99" y="61"/>
                    </a:lnTo>
                    <a:lnTo>
                      <a:pt x="95" y="63"/>
                    </a:lnTo>
                    <a:lnTo>
                      <a:pt x="89" y="65"/>
                    </a:lnTo>
                    <a:lnTo>
                      <a:pt x="84" y="64"/>
                    </a:lnTo>
                    <a:lnTo>
                      <a:pt x="77" y="62"/>
                    </a:lnTo>
                    <a:lnTo>
                      <a:pt x="75" y="60"/>
                    </a:lnTo>
                    <a:lnTo>
                      <a:pt x="74" y="57"/>
                    </a:lnTo>
                    <a:lnTo>
                      <a:pt x="73" y="54"/>
                    </a:lnTo>
                    <a:lnTo>
                      <a:pt x="70" y="52"/>
                    </a:lnTo>
                    <a:lnTo>
                      <a:pt x="69" y="52"/>
                    </a:lnTo>
                    <a:lnTo>
                      <a:pt x="66" y="55"/>
                    </a:lnTo>
                    <a:lnTo>
                      <a:pt x="65" y="57"/>
                    </a:lnTo>
                    <a:lnTo>
                      <a:pt x="64" y="58"/>
                    </a:lnTo>
                    <a:lnTo>
                      <a:pt x="63" y="59"/>
                    </a:lnTo>
                    <a:lnTo>
                      <a:pt x="56" y="61"/>
                    </a:lnTo>
                    <a:lnTo>
                      <a:pt x="49" y="62"/>
                    </a:lnTo>
                    <a:lnTo>
                      <a:pt x="44" y="63"/>
                    </a:lnTo>
                    <a:lnTo>
                      <a:pt x="39" y="63"/>
                    </a:lnTo>
                    <a:lnTo>
                      <a:pt x="34" y="63"/>
                    </a:lnTo>
                    <a:lnTo>
                      <a:pt x="31" y="61"/>
                    </a:lnTo>
                    <a:lnTo>
                      <a:pt x="29" y="57"/>
                    </a:lnTo>
                    <a:lnTo>
                      <a:pt x="26" y="54"/>
                    </a:lnTo>
                    <a:lnTo>
                      <a:pt x="24" y="51"/>
                    </a:lnTo>
                    <a:lnTo>
                      <a:pt x="19" y="50"/>
                    </a:lnTo>
                    <a:lnTo>
                      <a:pt x="10" y="48"/>
                    </a:lnTo>
                    <a:lnTo>
                      <a:pt x="6" y="46"/>
                    </a:lnTo>
                    <a:lnTo>
                      <a:pt x="2" y="42"/>
                    </a:lnTo>
                    <a:lnTo>
                      <a:pt x="0" y="39"/>
                    </a:lnTo>
                    <a:lnTo>
                      <a:pt x="0" y="38"/>
                    </a:lnTo>
                    <a:lnTo>
                      <a:pt x="2" y="36"/>
                    </a:lnTo>
                    <a:lnTo>
                      <a:pt x="5" y="36"/>
                    </a:lnTo>
                    <a:lnTo>
                      <a:pt x="21" y="36"/>
                    </a:lnTo>
                    <a:lnTo>
                      <a:pt x="25" y="35"/>
                    </a:lnTo>
                    <a:lnTo>
                      <a:pt x="28" y="34"/>
                    </a:lnTo>
                    <a:lnTo>
                      <a:pt x="30" y="33"/>
                    </a:lnTo>
                    <a:lnTo>
                      <a:pt x="31" y="31"/>
                    </a:lnTo>
                    <a:lnTo>
                      <a:pt x="30" y="30"/>
                    </a:lnTo>
                    <a:lnTo>
                      <a:pt x="28" y="30"/>
                    </a:lnTo>
                    <a:lnTo>
                      <a:pt x="26" y="30"/>
                    </a:lnTo>
                    <a:lnTo>
                      <a:pt x="22" y="31"/>
                    </a:lnTo>
                    <a:lnTo>
                      <a:pt x="20" y="31"/>
                    </a:lnTo>
                    <a:lnTo>
                      <a:pt x="15" y="29"/>
                    </a:lnTo>
                    <a:lnTo>
                      <a:pt x="11" y="26"/>
                    </a:lnTo>
                    <a:lnTo>
                      <a:pt x="7" y="23"/>
                    </a:lnTo>
                    <a:lnTo>
                      <a:pt x="7" y="21"/>
                    </a:lnTo>
                    <a:lnTo>
                      <a:pt x="7" y="21"/>
                    </a:lnTo>
                    <a:lnTo>
                      <a:pt x="9" y="21"/>
                    </a:lnTo>
                    <a:lnTo>
                      <a:pt x="11" y="21"/>
                    </a:lnTo>
                    <a:lnTo>
                      <a:pt x="15" y="21"/>
                    </a:lnTo>
                    <a:lnTo>
                      <a:pt x="16" y="20"/>
                    </a:lnTo>
                    <a:lnTo>
                      <a:pt x="17" y="18"/>
                    </a:lnTo>
                    <a:lnTo>
                      <a:pt x="16" y="15"/>
                    </a:lnTo>
                    <a:lnTo>
                      <a:pt x="16" y="15"/>
                    </a:lnTo>
                    <a:lnTo>
                      <a:pt x="10" y="15"/>
                    </a:lnTo>
                    <a:lnTo>
                      <a:pt x="9" y="14"/>
                    </a:lnTo>
                    <a:lnTo>
                      <a:pt x="9" y="13"/>
                    </a:lnTo>
                    <a:lnTo>
                      <a:pt x="11" y="11"/>
                    </a:lnTo>
                    <a:lnTo>
                      <a:pt x="13" y="10"/>
                    </a:lnTo>
                    <a:lnTo>
                      <a:pt x="16" y="9"/>
                    </a:lnTo>
                    <a:lnTo>
                      <a:pt x="19" y="8"/>
                    </a:lnTo>
                    <a:lnTo>
                      <a:pt x="21" y="6"/>
                    </a:lnTo>
                    <a:lnTo>
                      <a:pt x="23" y="3"/>
                    </a:lnTo>
                    <a:lnTo>
                      <a:pt x="26" y="2"/>
                    </a:lnTo>
                    <a:lnTo>
                      <a:pt x="28" y="0"/>
                    </a:lnTo>
                    <a:close/>
                  </a:path>
                </a:pathLst>
              </a:custGeom>
              <a:gradFill>
                <a:gsLst>
                  <a:gs pos="49000">
                    <a:srgbClr val="38659D"/>
                  </a:gs>
                  <a:gs pos="87000">
                    <a:schemeClr val="tx2">
                      <a:lumMod val="75000"/>
                      <a:alpha val="80000"/>
                    </a:schemeClr>
                  </a:gs>
                </a:gsLst>
                <a:lin ang="2700000" scaled="0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99"/>
              </a:p>
            </p:txBody>
          </p:sp>
          <p:sp>
            <p:nvSpPr>
              <p:cNvPr id="29" name="Freeform 127"/>
              <p:cNvSpPr>
                <a:spLocks/>
              </p:cNvSpPr>
              <p:nvPr/>
            </p:nvSpPr>
            <p:spPr bwMode="auto">
              <a:xfrm>
                <a:off x="2588395" y="2754352"/>
                <a:ext cx="24619" cy="1737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9" y="5"/>
                  </a:cxn>
                  <a:cxn ang="0">
                    <a:pos x="16" y="11"/>
                  </a:cxn>
                  <a:cxn ang="0">
                    <a:pos x="17" y="11"/>
                  </a:cxn>
                  <a:cxn ang="0">
                    <a:pos x="16" y="11"/>
                  </a:cxn>
                  <a:cxn ang="0">
                    <a:pos x="16" y="12"/>
                  </a:cxn>
                  <a:cxn ang="0">
                    <a:pos x="15" y="11"/>
                  </a:cxn>
                  <a:cxn ang="0">
                    <a:pos x="14" y="11"/>
                  </a:cxn>
                  <a:cxn ang="0">
                    <a:pos x="12" y="11"/>
                  </a:cxn>
                  <a:cxn ang="0">
                    <a:pos x="11" y="11"/>
                  </a:cxn>
                  <a:cxn ang="0">
                    <a:pos x="11" y="10"/>
                  </a:cxn>
                  <a:cxn ang="0">
                    <a:pos x="8" y="8"/>
                  </a:cxn>
                  <a:cxn ang="0">
                    <a:pos x="2" y="2"/>
                  </a:cxn>
                  <a:cxn ang="0">
                    <a:pos x="0" y="1"/>
                  </a:cxn>
                  <a:cxn ang="0">
                    <a:pos x="0" y="0"/>
                  </a:cxn>
                </a:cxnLst>
                <a:rect l="0" t="0" r="r" b="b"/>
                <a:pathLst>
                  <a:path w="17" h="12">
                    <a:moveTo>
                      <a:pt x="0" y="0"/>
                    </a:moveTo>
                    <a:lnTo>
                      <a:pt x="9" y="5"/>
                    </a:lnTo>
                    <a:lnTo>
                      <a:pt x="16" y="11"/>
                    </a:lnTo>
                    <a:lnTo>
                      <a:pt x="17" y="11"/>
                    </a:lnTo>
                    <a:lnTo>
                      <a:pt x="16" y="11"/>
                    </a:lnTo>
                    <a:lnTo>
                      <a:pt x="16" y="12"/>
                    </a:lnTo>
                    <a:lnTo>
                      <a:pt x="15" y="11"/>
                    </a:lnTo>
                    <a:lnTo>
                      <a:pt x="14" y="11"/>
                    </a:lnTo>
                    <a:lnTo>
                      <a:pt x="12" y="11"/>
                    </a:lnTo>
                    <a:lnTo>
                      <a:pt x="11" y="11"/>
                    </a:lnTo>
                    <a:lnTo>
                      <a:pt x="11" y="10"/>
                    </a:lnTo>
                    <a:lnTo>
                      <a:pt x="8" y="8"/>
                    </a:lnTo>
                    <a:lnTo>
                      <a:pt x="2" y="2"/>
                    </a:lnTo>
                    <a:lnTo>
                      <a:pt x="0" y="1"/>
                    </a:ln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49000">
                    <a:srgbClr val="38659D"/>
                  </a:gs>
                  <a:gs pos="87000">
                    <a:schemeClr val="tx2">
                      <a:lumMod val="75000"/>
                      <a:alpha val="80000"/>
                    </a:schemeClr>
                  </a:gs>
                </a:gsLst>
                <a:lin ang="2700000" scaled="0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99"/>
              </a:p>
            </p:txBody>
          </p:sp>
          <p:sp>
            <p:nvSpPr>
              <p:cNvPr id="30" name="Freeform 128"/>
              <p:cNvSpPr>
                <a:spLocks/>
              </p:cNvSpPr>
              <p:nvPr/>
            </p:nvSpPr>
            <p:spPr bwMode="auto">
              <a:xfrm>
                <a:off x="2194506" y="2812277"/>
                <a:ext cx="39100" cy="28962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16" y="4"/>
                  </a:cxn>
                  <a:cxn ang="0">
                    <a:pos x="21" y="8"/>
                  </a:cxn>
                  <a:cxn ang="0">
                    <a:pos x="25" y="12"/>
                  </a:cxn>
                  <a:cxn ang="0">
                    <a:pos x="27" y="17"/>
                  </a:cxn>
                  <a:cxn ang="0">
                    <a:pos x="27" y="18"/>
                  </a:cxn>
                  <a:cxn ang="0">
                    <a:pos x="26" y="19"/>
                  </a:cxn>
                  <a:cxn ang="0">
                    <a:pos x="25" y="20"/>
                  </a:cxn>
                  <a:cxn ang="0">
                    <a:pos x="24" y="20"/>
                  </a:cxn>
                  <a:cxn ang="0">
                    <a:pos x="23" y="20"/>
                  </a:cxn>
                  <a:cxn ang="0">
                    <a:pos x="20" y="20"/>
                  </a:cxn>
                  <a:cxn ang="0">
                    <a:pos x="14" y="19"/>
                  </a:cxn>
                  <a:cxn ang="0">
                    <a:pos x="9" y="16"/>
                  </a:cxn>
                  <a:cxn ang="0">
                    <a:pos x="7" y="16"/>
                  </a:cxn>
                  <a:cxn ang="0">
                    <a:pos x="4" y="16"/>
                  </a:cxn>
                  <a:cxn ang="0">
                    <a:pos x="2" y="15"/>
                  </a:cxn>
                  <a:cxn ang="0">
                    <a:pos x="0" y="15"/>
                  </a:cxn>
                  <a:cxn ang="0">
                    <a:pos x="0" y="13"/>
                  </a:cxn>
                  <a:cxn ang="0">
                    <a:pos x="1" y="10"/>
                  </a:cxn>
                  <a:cxn ang="0">
                    <a:pos x="7" y="4"/>
                  </a:cxn>
                  <a:cxn ang="0">
                    <a:pos x="9" y="2"/>
                  </a:cxn>
                  <a:cxn ang="0">
                    <a:pos x="11" y="0"/>
                  </a:cxn>
                  <a:cxn ang="0">
                    <a:pos x="12" y="0"/>
                  </a:cxn>
                </a:cxnLst>
                <a:rect l="0" t="0" r="r" b="b"/>
                <a:pathLst>
                  <a:path w="27" h="20">
                    <a:moveTo>
                      <a:pt x="12" y="0"/>
                    </a:moveTo>
                    <a:lnTo>
                      <a:pt x="16" y="4"/>
                    </a:lnTo>
                    <a:lnTo>
                      <a:pt x="21" y="8"/>
                    </a:lnTo>
                    <a:lnTo>
                      <a:pt x="25" y="12"/>
                    </a:lnTo>
                    <a:lnTo>
                      <a:pt x="27" y="17"/>
                    </a:lnTo>
                    <a:lnTo>
                      <a:pt x="27" y="18"/>
                    </a:lnTo>
                    <a:lnTo>
                      <a:pt x="26" y="19"/>
                    </a:lnTo>
                    <a:lnTo>
                      <a:pt x="25" y="20"/>
                    </a:lnTo>
                    <a:lnTo>
                      <a:pt x="24" y="20"/>
                    </a:lnTo>
                    <a:lnTo>
                      <a:pt x="23" y="20"/>
                    </a:lnTo>
                    <a:lnTo>
                      <a:pt x="20" y="20"/>
                    </a:lnTo>
                    <a:lnTo>
                      <a:pt x="14" y="19"/>
                    </a:lnTo>
                    <a:lnTo>
                      <a:pt x="9" y="16"/>
                    </a:lnTo>
                    <a:lnTo>
                      <a:pt x="7" y="16"/>
                    </a:lnTo>
                    <a:lnTo>
                      <a:pt x="4" y="16"/>
                    </a:lnTo>
                    <a:lnTo>
                      <a:pt x="2" y="15"/>
                    </a:lnTo>
                    <a:lnTo>
                      <a:pt x="0" y="15"/>
                    </a:lnTo>
                    <a:lnTo>
                      <a:pt x="0" y="13"/>
                    </a:lnTo>
                    <a:lnTo>
                      <a:pt x="1" y="10"/>
                    </a:lnTo>
                    <a:lnTo>
                      <a:pt x="7" y="4"/>
                    </a:lnTo>
                    <a:lnTo>
                      <a:pt x="9" y="2"/>
                    </a:lnTo>
                    <a:lnTo>
                      <a:pt x="11" y="0"/>
                    </a:lnTo>
                    <a:lnTo>
                      <a:pt x="12" y="0"/>
                    </a:lnTo>
                    <a:close/>
                  </a:path>
                </a:pathLst>
              </a:custGeom>
              <a:gradFill>
                <a:gsLst>
                  <a:gs pos="49000">
                    <a:srgbClr val="38659D"/>
                  </a:gs>
                  <a:gs pos="87000">
                    <a:schemeClr val="tx2">
                      <a:lumMod val="75000"/>
                      <a:alpha val="80000"/>
                    </a:schemeClr>
                  </a:gs>
                </a:gsLst>
                <a:lin ang="2700000" scaled="0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99"/>
              </a:p>
            </p:txBody>
          </p:sp>
          <p:sp>
            <p:nvSpPr>
              <p:cNvPr id="31" name="Freeform 129"/>
              <p:cNvSpPr>
                <a:spLocks/>
              </p:cNvSpPr>
              <p:nvPr/>
            </p:nvSpPr>
            <p:spPr bwMode="auto">
              <a:xfrm>
                <a:off x="2323389" y="2845584"/>
                <a:ext cx="5792" cy="4345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4" y="0"/>
                  </a:cxn>
                  <a:cxn ang="0">
                    <a:pos x="4" y="0"/>
                  </a:cxn>
                  <a:cxn ang="0">
                    <a:pos x="3" y="2"/>
                  </a:cxn>
                  <a:cxn ang="0">
                    <a:pos x="2" y="3"/>
                  </a:cxn>
                  <a:cxn ang="0">
                    <a:pos x="1" y="3"/>
                  </a:cxn>
                  <a:cxn ang="0">
                    <a:pos x="0" y="3"/>
                  </a:cxn>
                  <a:cxn ang="0">
                    <a:pos x="0" y="0"/>
                  </a:cxn>
                  <a:cxn ang="0">
                    <a:pos x="1" y="0"/>
                  </a:cxn>
                </a:cxnLst>
                <a:rect l="0" t="0" r="r" b="b"/>
                <a:pathLst>
                  <a:path w="4" h="3">
                    <a:moveTo>
                      <a:pt x="1" y="0"/>
                    </a:moveTo>
                    <a:lnTo>
                      <a:pt x="4" y="0"/>
                    </a:lnTo>
                    <a:lnTo>
                      <a:pt x="4" y="0"/>
                    </a:lnTo>
                    <a:lnTo>
                      <a:pt x="3" y="2"/>
                    </a:lnTo>
                    <a:lnTo>
                      <a:pt x="2" y="3"/>
                    </a:lnTo>
                    <a:lnTo>
                      <a:pt x="1" y="3"/>
                    </a:lnTo>
                    <a:lnTo>
                      <a:pt x="0" y="3"/>
                    </a:ln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gradFill>
                <a:gsLst>
                  <a:gs pos="49000">
                    <a:srgbClr val="38659D"/>
                  </a:gs>
                  <a:gs pos="87000">
                    <a:schemeClr val="tx2">
                      <a:lumMod val="75000"/>
                      <a:alpha val="80000"/>
                    </a:schemeClr>
                  </a:gs>
                </a:gsLst>
                <a:lin ang="2700000" scaled="0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99"/>
              </a:p>
            </p:txBody>
          </p:sp>
          <p:sp>
            <p:nvSpPr>
              <p:cNvPr id="32" name="Freeform 130"/>
              <p:cNvSpPr>
                <a:spLocks noEditPoints="1"/>
              </p:cNvSpPr>
              <p:nvPr/>
            </p:nvSpPr>
            <p:spPr bwMode="auto">
              <a:xfrm>
                <a:off x="2284289" y="2734078"/>
                <a:ext cx="328724" cy="218667"/>
              </a:xfrm>
              <a:custGeom>
                <a:avLst/>
                <a:gdLst/>
                <a:ahLst/>
                <a:cxnLst>
                  <a:cxn ang="0">
                    <a:pos x="189" y="67"/>
                  </a:cxn>
                  <a:cxn ang="0">
                    <a:pos x="23" y="0"/>
                  </a:cxn>
                  <a:cxn ang="0">
                    <a:pos x="19" y="10"/>
                  </a:cxn>
                  <a:cxn ang="0">
                    <a:pos x="29" y="33"/>
                  </a:cxn>
                  <a:cxn ang="0">
                    <a:pos x="34" y="32"/>
                  </a:cxn>
                  <a:cxn ang="0">
                    <a:pos x="29" y="26"/>
                  </a:cxn>
                  <a:cxn ang="0">
                    <a:pos x="23" y="13"/>
                  </a:cxn>
                  <a:cxn ang="0">
                    <a:pos x="33" y="14"/>
                  </a:cxn>
                  <a:cxn ang="0">
                    <a:pos x="42" y="1"/>
                  </a:cxn>
                  <a:cxn ang="0">
                    <a:pos x="54" y="16"/>
                  </a:cxn>
                  <a:cxn ang="0">
                    <a:pos x="55" y="19"/>
                  </a:cxn>
                  <a:cxn ang="0">
                    <a:pos x="60" y="20"/>
                  </a:cxn>
                  <a:cxn ang="0">
                    <a:pos x="70" y="10"/>
                  </a:cxn>
                  <a:cxn ang="0">
                    <a:pos x="54" y="3"/>
                  </a:cxn>
                  <a:cxn ang="0">
                    <a:pos x="75" y="9"/>
                  </a:cxn>
                  <a:cxn ang="0">
                    <a:pos x="90" y="25"/>
                  </a:cxn>
                  <a:cxn ang="0">
                    <a:pos x="104" y="28"/>
                  </a:cxn>
                  <a:cxn ang="0">
                    <a:pos x="109" y="25"/>
                  </a:cxn>
                  <a:cxn ang="0">
                    <a:pos x="114" y="41"/>
                  </a:cxn>
                  <a:cxn ang="0">
                    <a:pos x="122" y="31"/>
                  </a:cxn>
                  <a:cxn ang="0">
                    <a:pos x="134" y="34"/>
                  </a:cxn>
                  <a:cxn ang="0">
                    <a:pos x="133" y="44"/>
                  </a:cxn>
                  <a:cxn ang="0">
                    <a:pos x="144" y="42"/>
                  </a:cxn>
                  <a:cxn ang="0">
                    <a:pos x="144" y="51"/>
                  </a:cxn>
                  <a:cxn ang="0">
                    <a:pos x="152" y="54"/>
                  </a:cxn>
                  <a:cxn ang="0">
                    <a:pos x="172" y="65"/>
                  </a:cxn>
                  <a:cxn ang="0">
                    <a:pos x="174" y="64"/>
                  </a:cxn>
                  <a:cxn ang="0">
                    <a:pos x="175" y="60"/>
                  </a:cxn>
                  <a:cxn ang="0">
                    <a:pos x="190" y="65"/>
                  </a:cxn>
                  <a:cxn ang="0">
                    <a:pos x="193" y="69"/>
                  </a:cxn>
                  <a:cxn ang="0">
                    <a:pos x="213" y="71"/>
                  </a:cxn>
                  <a:cxn ang="0">
                    <a:pos x="208" y="72"/>
                  </a:cxn>
                  <a:cxn ang="0">
                    <a:pos x="217" y="79"/>
                  </a:cxn>
                  <a:cxn ang="0">
                    <a:pos x="207" y="81"/>
                  </a:cxn>
                  <a:cxn ang="0">
                    <a:pos x="210" y="97"/>
                  </a:cxn>
                  <a:cxn ang="0">
                    <a:pos x="201" y="83"/>
                  </a:cxn>
                  <a:cxn ang="0">
                    <a:pos x="193" y="84"/>
                  </a:cxn>
                  <a:cxn ang="0">
                    <a:pos x="179" y="98"/>
                  </a:cxn>
                  <a:cxn ang="0">
                    <a:pos x="183" y="96"/>
                  </a:cxn>
                  <a:cxn ang="0">
                    <a:pos x="190" y="103"/>
                  </a:cxn>
                  <a:cxn ang="0">
                    <a:pos x="203" y="104"/>
                  </a:cxn>
                  <a:cxn ang="0">
                    <a:pos x="208" y="109"/>
                  </a:cxn>
                  <a:cxn ang="0">
                    <a:pos x="216" y="113"/>
                  </a:cxn>
                  <a:cxn ang="0">
                    <a:pos x="227" y="135"/>
                  </a:cxn>
                  <a:cxn ang="0">
                    <a:pos x="211" y="151"/>
                  </a:cxn>
                  <a:cxn ang="0">
                    <a:pos x="184" y="138"/>
                  </a:cxn>
                  <a:cxn ang="0">
                    <a:pos x="164" y="133"/>
                  </a:cxn>
                  <a:cxn ang="0">
                    <a:pos x="169" y="130"/>
                  </a:cxn>
                  <a:cxn ang="0">
                    <a:pos x="149" y="123"/>
                  </a:cxn>
                  <a:cxn ang="0">
                    <a:pos x="146" y="101"/>
                  </a:cxn>
                  <a:cxn ang="0">
                    <a:pos x="162" y="87"/>
                  </a:cxn>
                  <a:cxn ang="0">
                    <a:pos x="144" y="80"/>
                  </a:cxn>
                  <a:cxn ang="0">
                    <a:pos x="124" y="66"/>
                  </a:cxn>
                  <a:cxn ang="0">
                    <a:pos x="118" y="65"/>
                  </a:cxn>
                  <a:cxn ang="0">
                    <a:pos x="107" y="60"/>
                  </a:cxn>
                  <a:cxn ang="0">
                    <a:pos x="101" y="55"/>
                  </a:cxn>
                  <a:cxn ang="0">
                    <a:pos x="90" y="48"/>
                  </a:cxn>
                  <a:cxn ang="0">
                    <a:pos x="76" y="38"/>
                  </a:cxn>
                  <a:cxn ang="0">
                    <a:pos x="65" y="49"/>
                  </a:cxn>
                  <a:cxn ang="0">
                    <a:pos x="58" y="50"/>
                  </a:cxn>
                  <a:cxn ang="0">
                    <a:pos x="21" y="43"/>
                  </a:cxn>
                  <a:cxn ang="0">
                    <a:pos x="5" y="18"/>
                  </a:cxn>
                </a:cxnLst>
                <a:rect l="0" t="0" r="r" b="b"/>
                <a:pathLst>
                  <a:path w="227" h="151">
                    <a:moveTo>
                      <a:pt x="184" y="67"/>
                    </a:moveTo>
                    <a:lnTo>
                      <a:pt x="184" y="67"/>
                    </a:lnTo>
                    <a:lnTo>
                      <a:pt x="185" y="68"/>
                    </a:lnTo>
                    <a:lnTo>
                      <a:pt x="187" y="68"/>
                    </a:lnTo>
                    <a:lnTo>
                      <a:pt x="189" y="67"/>
                    </a:lnTo>
                    <a:lnTo>
                      <a:pt x="187" y="67"/>
                    </a:lnTo>
                    <a:lnTo>
                      <a:pt x="186" y="67"/>
                    </a:lnTo>
                    <a:lnTo>
                      <a:pt x="184" y="67"/>
                    </a:lnTo>
                    <a:close/>
                    <a:moveTo>
                      <a:pt x="20" y="0"/>
                    </a:moveTo>
                    <a:lnTo>
                      <a:pt x="23" y="0"/>
                    </a:lnTo>
                    <a:lnTo>
                      <a:pt x="24" y="0"/>
                    </a:lnTo>
                    <a:lnTo>
                      <a:pt x="25" y="1"/>
                    </a:lnTo>
                    <a:lnTo>
                      <a:pt x="25" y="2"/>
                    </a:lnTo>
                    <a:lnTo>
                      <a:pt x="24" y="5"/>
                    </a:lnTo>
                    <a:lnTo>
                      <a:pt x="19" y="10"/>
                    </a:lnTo>
                    <a:lnTo>
                      <a:pt x="18" y="13"/>
                    </a:lnTo>
                    <a:lnTo>
                      <a:pt x="18" y="18"/>
                    </a:lnTo>
                    <a:lnTo>
                      <a:pt x="21" y="23"/>
                    </a:lnTo>
                    <a:lnTo>
                      <a:pt x="24" y="28"/>
                    </a:lnTo>
                    <a:lnTo>
                      <a:pt x="29" y="33"/>
                    </a:lnTo>
                    <a:lnTo>
                      <a:pt x="33" y="35"/>
                    </a:lnTo>
                    <a:lnTo>
                      <a:pt x="33" y="35"/>
                    </a:lnTo>
                    <a:lnTo>
                      <a:pt x="34" y="34"/>
                    </a:lnTo>
                    <a:lnTo>
                      <a:pt x="34" y="33"/>
                    </a:lnTo>
                    <a:lnTo>
                      <a:pt x="34" y="32"/>
                    </a:lnTo>
                    <a:lnTo>
                      <a:pt x="34" y="30"/>
                    </a:lnTo>
                    <a:lnTo>
                      <a:pt x="34" y="29"/>
                    </a:lnTo>
                    <a:lnTo>
                      <a:pt x="33" y="28"/>
                    </a:lnTo>
                    <a:lnTo>
                      <a:pt x="32" y="27"/>
                    </a:lnTo>
                    <a:lnTo>
                      <a:pt x="29" y="26"/>
                    </a:lnTo>
                    <a:lnTo>
                      <a:pt x="23" y="24"/>
                    </a:lnTo>
                    <a:lnTo>
                      <a:pt x="21" y="22"/>
                    </a:lnTo>
                    <a:lnTo>
                      <a:pt x="20" y="20"/>
                    </a:lnTo>
                    <a:lnTo>
                      <a:pt x="20" y="16"/>
                    </a:lnTo>
                    <a:lnTo>
                      <a:pt x="23" y="13"/>
                    </a:lnTo>
                    <a:lnTo>
                      <a:pt x="25" y="12"/>
                    </a:lnTo>
                    <a:lnTo>
                      <a:pt x="27" y="13"/>
                    </a:lnTo>
                    <a:lnTo>
                      <a:pt x="29" y="14"/>
                    </a:lnTo>
                    <a:lnTo>
                      <a:pt x="31" y="14"/>
                    </a:lnTo>
                    <a:lnTo>
                      <a:pt x="33" y="14"/>
                    </a:lnTo>
                    <a:lnTo>
                      <a:pt x="36" y="11"/>
                    </a:lnTo>
                    <a:lnTo>
                      <a:pt x="37" y="8"/>
                    </a:lnTo>
                    <a:lnTo>
                      <a:pt x="38" y="5"/>
                    </a:lnTo>
                    <a:lnTo>
                      <a:pt x="40" y="1"/>
                    </a:lnTo>
                    <a:lnTo>
                      <a:pt x="42" y="1"/>
                    </a:lnTo>
                    <a:lnTo>
                      <a:pt x="45" y="2"/>
                    </a:lnTo>
                    <a:lnTo>
                      <a:pt x="48" y="4"/>
                    </a:lnTo>
                    <a:lnTo>
                      <a:pt x="51" y="8"/>
                    </a:lnTo>
                    <a:lnTo>
                      <a:pt x="54" y="12"/>
                    </a:lnTo>
                    <a:lnTo>
                      <a:pt x="54" y="16"/>
                    </a:lnTo>
                    <a:lnTo>
                      <a:pt x="53" y="20"/>
                    </a:lnTo>
                    <a:lnTo>
                      <a:pt x="54" y="24"/>
                    </a:lnTo>
                    <a:lnTo>
                      <a:pt x="54" y="23"/>
                    </a:lnTo>
                    <a:lnTo>
                      <a:pt x="54" y="21"/>
                    </a:lnTo>
                    <a:lnTo>
                      <a:pt x="55" y="19"/>
                    </a:lnTo>
                    <a:lnTo>
                      <a:pt x="56" y="18"/>
                    </a:lnTo>
                    <a:lnTo>
                      <a:pt x="57" y="18"/>
                    </a:lnTo>
                    <a:lnTo>
                      <a:pt x="58" y="19"/>
                    </a:lnTo>
                    <a:lnTo>
                      <a:pt x="59" y="19"/>
                    </a:lnTo>
                    <a:lnTo>
                      <a:pt x="60" y="20"/>
                    </a:lnTo>
                    <a:lnTo>
                      <a:pt x="60" y="20"/>
                    </a:lnTo>
                    <a:lnTo>
                      <a:pt x="65" y="16"/>
                    </a:lnTo>
                    <a:lnTo>
                      <a:pt x="69" y="12"/>
                    </a:lnTo>
                    <a:lnTo>
                      <a:pt x="72" y="10"/>
                    </a:lnTo>
                    <a:lnTo>
                      <a:pt x="70" y="10"/>
                    </a:lnTo>
                    <a:lnTo>
                      <a:pt x="69" y="9"/>
                    </a:lnTo>
                    <a:lnTo>
                      <a:pt x="68" y="9"/>
                    </a:lnTo>
                    <a:lnTo>
                      <a:pt x="67" y="9"/>
                    </a:lnTo>
                    <a:lnTo>
                      <a:pt x="59" y="6"/>
                    </a:lnTo>
                    <a:lnTo>
                      <a:pt x="54" y="3"/>
                    </a:lnTo>
                    <a:lnTo>
                      <a:pt x="50" y="2"/>
                    </a:lnTo>
                    <a:lnTo>
                      <a:pt x="48" y="1"/>
                    </a:lnTo>
                    <a:lnTo>
                      <a:pt x="47" y="0"/>
                    </a:lnTo>
                    <a:lnTo>
                      <a:pt x="61" y="4"/>
                    </a:lnTo>
                    <a:lnTo>
                      <a:pt x="75" y="9"/>
                    </a:lnTo>
                    <a:lnTo>
                      <a:pt x="77" y="9"/>
                    </a:lnTo>
                    <a:lnTo>
                      <a:pt x="81" y="11"/>
                    </a:lnTo>
                    <a:lnTo>
                      <a:pt x="85" y="15"/>
                    </a:lnTo>
                    <a:lnTo>
                      <a:pt x="88" y="18"/>
                    </a:lnTo>
                    <a:lnTo>
                      <a:pt x="90" y="25"/>
                    </a:lnTo>
                    <a:lnTo>
                      <a:pt x="92" y="28"/>
                    </a:lnTo>
                    <a:lnTo>
                      <a:pt x="95" y="30"/>
                    </a:lnTo>
                    <a:lnTo>
                      <a:pt x="99" y="31"/>
                    </a:lnTo>
                    <a:lnTo>
                      <a:pt x="103" y="30"/>
                    </a:lnTo>
                    <a:lnTo>
                      <a:pt x="104" y="28"/>
                    </a:lnTo>
                    <a:lnTo>
                      <a:pt x="105" y="23"/>
                    </a:lnTo>
                    <a:lnTo>
                      <a:pt x="106" y="21"/>
                    </a:lnTo>
                    <a:lnTo>
                      <a:pt x="107" y="21"/>
                    </a:lnTo>
                    <a:lnTo>
                      <a:pt x="108" y="22"/>
                    </a:lnTo>
                    <a:lnTo>
                      <a:pt x="109" y="25"/>
                    </a:lnTo>
                    <a:lnTo>
                      <a:pt x="109" y="28"/>
                    </a:lnTo>
                    <a:lnTo>
                      <a:pt x="109" y="32"/>
                    </a:lnTo>
                    <a:lnTo>
                      <a:pt x="110" y="35"/>
                    </a:lnTo>
                    <a:lnTo>
                      <a:pt x="112" y="38"/>
                    </a:lnTo>
                    <a:lnTo>
                      <a:pt x="114" y="41"/>
                    </a:lnTo>
                    <a:lnTo>
                      <a:pt x="117" y="41"/>
                    </a:lnTo>
                    <a:lnTo>
                      <a:pt x="121" y="40"/>
                    </a:lnTo>
                    <a:lnTo>
                      <a:pt x="122" y="39"/>
                    </a:lnTo>
                    <a:lnTo>
                      <a:pt x="122" y="34"/>
                    </a:lnTo>
                    <a:lnTo>
                      <a:pt x="122" y="31"/>
                    </a:lnTo>
                    <a:lnTo>
                      <a:pt x="122" y="28"/>
                    </a:lnTo>
                    <a:lnTo>
                      <a:pt x="124" y="27"/>
                    </a:lnTo>
                    <a:lnTo>
                      <a:pt x="127" y="28"/>
                    </a:lnTo>
                    <a:lnTo>
                      <a:pt x="131" y="30"/>
                    </a:lnTo>
                    <a:lnTo>
                      <a:pt x="134" y="34"/>
                    </a:lnTo>
                    <a:lnTo>
                      <a:pt x="135" y="38"/>
                    </a:lnTo>
                    <a:lnTo>
                      <a:pt x="135" y="41"/>
                    </a:lnTo>
                    <a:lnTo>
                      <a:pt x="134" y="42"/>
                    </a:lnTo>
                    <a:lnTo>
                      <a:pt x="133" y="43"/>
                    </a:lnTo>
                    <a:lnTo>
                      <a:pt x="133" y="44"/>
                    </a:lnTo>
                    <a:lnTo>
                      <a:pt x="133" y="44"/>
                    </a:lnTo>
                    <a:lnTo>
                      <a:pt x="133" y="45"/>
                    </a:lnTo>
                    <a:lnTo>
                      <a:pt x="137" y="45"/>
                    </a:lnTo>
                    <a:lnTo>
                      <a:pt x="140" y="44"/>
                    </a:lnTo>
                    <a:lnTo>
                      <a:pt x="144" y="42"/>
                    </a:lnTo>
                    <a:lnTo>
                      <a:pt x="148" y="42"/>
                    </a:lnTo>
                    <a:lnTo>
                      <a:pt x="150" y="43"/>
                    </a:lnTo>
                    <a:lnTo>
                      <a:pt x="151" y="44"/>
                    </a:lnTo>
                    <a:lnTo>
                      <a:pt x="149" y="47"/>
                    </a:lnTo>
                    <a:lnTo>
                      <a:pt x="144" y="51"/>
                    </a:lnTo>
                    <a:lnTo>
                      <a:pt x="142" y="53"/>
                    </a:lnTo>
                    <a:lnTo>
                      <a:pt x="144" y="54"/>
                    </a:lnTo>
                    <a:lnTo>
                      <a:pt x="145" y="55"/>
                    </a:lnTo>
                    <a:lnTo>
                      <a:pt x="150" y="54"/>
                    </a:lnTo>
                    <a:lnTo>
                      <a:pt x="152" y="54"/>
                    </a:lnTo>
                    <a:lnTo>
                      <a:pt x="155" y="55"/>
                    </a:lnTo>
                    <a:lnTo>
                      <a:pt x="158" y="56"/>
                    </a:lnTo>
                    <a:lnTo>
                      <a:pt x="161" y="58"/>
                    </a:lnTo>
                    <a:lnTo>
                      <a:pt x="170" y="64"/>
                    </a:lnTo>
                    <a:lnTo>
                      <a:pt x="172" y="65"/>
                    </a:lnTo>
                    <a:lnTo>
                      <a:pt x="172" y="65"/>
                    </a:lnTo>
                    <a:lnTo>
                      <a:pt x="173" y="65"/>
                    </a:lnTo>
                    <a:lnTo>
                      <a:pt x="174" y="66"/>
                    </a:lnTo>
                    <a:lnTo>
                      <a:pt x="174" y="65"/>
                    </a:lnTo>
                    <a:lnTo>
                      <a:pt x="174" y="64"/>
                    </a:lnTo>
                    <a:lnTo>
                      <a:pt x="174" y="63"/>
                    </a:lnTo>
                    <a:lnTo>
                      <a:pt x="173" y="62"/>
                    </a:lnTo>
                    <a:lnTo>
                      <a:pt x="172" y="61"/>
                    </a:lnTo>
                    <a:lnTo>
                      <a:pt x="173" y="61"/>
                    </a:lnTo>
                    <a:lnTo>
                      <a:pt x="175" y="60"/>
                    </a:lnTo>
                    <a:lnTo>
                      <a:pt x="178" y="60"/>
                    </a:lnTo>
                    <a:lnTo>
                      <a:pt x="181" y="61"/>
                    </a:lnTo>
                    <a:lnTo>
                      <a:pt x="182" y="61"/>
                    </a:lnTo>
                    <a:lnTo>
                      <a:pt x="185" y="62"/>
                    </a:lnTo>
                    <a:lnTo>
                      <a:pt x="190" y="65"/>
                    </a:lnTo>
                    <a:lnTo>
                      <a:pt x="191" y="67"/>
                    </a:lnTo>
                    <a:lnTo>
                      <a:pt x="190" y="67"/>
                    </a:lnTo>
                    <a:lnTo>
                      <a:pt x="192" y="67"/>
                    </a:lnTo>
                    <a:lnTo>
                      <a:pt x="193" y="68"/>
                    </a:lnTo>
                    <a:lnTo>
                      <a:pt x="193" y="69"/>
                    </a:lnTo>
                    <a:lnTo>
                      <a:pt x="194" y="70"/>
                    </a:lnTo>
                    <a:lnTo>
                      <a:pt x="196" y="70"/>
                    </a:lnTo>
                    <a:lnTo>
                      <a:pt x="199" y="69"/>
                    </a:lnTo>
                    <a:lnTo>
                      <a:pt x="207" y="69"/>
                    </a:lnTo>
                    <a:lnTo>
                      <a:pt x="213" y="71"/>
                    </a:lnTo>
                    <a:lnTo>
                      <a:pt x="213" y="71"/>
                    </a:lnTo>
                    <a:lnTo>
                      <a:pt x="209" y="71"/>
                    </a:lnTo>
                    <a:lnTo>
                      <a:pt x="208" y="72"/>
                    </a:lnTo>
                    <a:lnTo>
                      <a:pt x="208" y="72"/>
                    </a:lnTo>
                    <a:lnTo>
                      <a:pt x="208" y="72"/>
                    </a:lnTo>
                    <a:lnTo>
                      <a:pt x="209" y="74"/>
                    </a:lnTo>
                    <a:lnTo>
                      <a:pt x="211" y="74"/>
                    </a:lnTo>
                    <a:lnTo>
                      <a:pt x="214" y="75"/>
                    </a:lnTo>
                    <a:lnTo>
                      <a:pt x="217" y="77"/>
                    </a:lnTo>
                    <a:lnTo>
                      <a:pt x="217" y="79"/>
                    </a:lnTo>
                    <a:lnTo>
                      <a:pt x="216" y="81"/>
                    </a:lnTo>
                    <a:lnTo>
                      <a:pt x="214" y="81"/>
                    </a:lnTo>
                    <a:lnTo>
                      <a:pt x="210" y="80"/>
                    </a:lnTo>
                    <a:lnTo>
                      <a:pt x="208" y="80"/>
                    </a:lnTo>
                    <a:lnTo>
                      <a:pt x="207" y="81"/>
                    </a:lnTo>
                    <a:lnTo>
                      <a:pt x="208" y="86"/>
                    </a:lnTo>
                    <a:lnTo>
                      <a:pt x="210" y="91"/>
                    </a:lnTo>
                    <a:lnTo>
                      <a:pt x="211" y="95"/>
                    </a:lnTo>
                    <a:lnTo>
                      <a:pt x="211" y="96"/>
                    </a:lnTo>
                    <a:lnTo>
                      <a:pt x="210" y="97"/>
                    </a:lnTo>
                    <a:lnTo>
                      <a:pt x="210" y="97"/>
                    </a:lnTo>
                    <a:lnTo>
                      <a:pt x="209" y="97"/>
                    </a:lnTo>
                    <a:lnTo>
                      <a:pt x="206" y="93"/>
                    </a:lnTo>
                    <a:lnTo>
                      <a:pt x="204" y="88"/>
                    </a:lnTo>
                    <a:lnTo>
                      <a:pt x="201" y="83"/>
                    </a:lnTo>
                    <a:lnTo>
                      <a:pt x="197" y="80"/>
                    </a:lnTo>
                    <a:lnTo>
                      <a:pt x="195" y="80"/>
                    </a:lnTo>
                    <a:lnTo>
                      <a:pt x="194" y="81"/>
                    </a:lnTo>
                    <a:lnTo>
                      <a:pt x="193" y="82"/>
                    </a:lnTo>
                    <a:lnTo>
                      <a:pt x="193" y="84"/>
                    </a:lnTo>
                    <a:lnTo>
                      <a:pt x="192" y="85"/>
                    </a:lnTo>
                    <a:lnTo>
                      <a:pt x="191" y="87"/>
                    </a:lnTo>
                    <a:lnTo>
                      <a:pt x="190" y="88"/>
                    </a:lnTo>
                    <a:lnTo>
                      <a:pt x="185" y="93"/>
                    </a:lnTo>
                    <a:lnTo>
                      <a:pt x="179" y="98"/>
                    </a:lnTo>
                    <a:lnTo>
                      <a:pt x="180" y="98"/>
                    </a:lnTo>
                    <a:lnTo>
                      <a:pt x="181" y="97"/>
                    </a:lnTo>
                    <a:lnTo>
                      <a:pt x="181" y="97"/>
                    </a:lnTo>
                    <a:lnTo>
                      <a:pt x="182" y="96"/>
                    </a:lnTo>
                    <a:lnTo>
                      <a:pt x="183" y="96"/>
                    </a:lnTo>
                    <a:lnTo>
                      <a:pt x="185" y="97"/>
                    </a:lnTo>
                    <a:lnTo>
                      <a:pt x="186" y="98"/>
                    </a:lnTo>
                    <a:lnTo>
                      <a:pt x="187" y="100"/>
                    </a:lnTo>
                    <a:lnTo>
                      <a:pt x="189" y="101"/>
                    </a:lnTo>
                    <a:lnTo>
                      <a:pt x="190" y="103"/>
                    </a:lnTo>
                    <a:lnTo>
                      <a:pt x="192" y="105"/>
                    </a:lnTo>
                    <a:lnTo>
                      <a:pt x="195" y="106"/>
                    </a:lnTo>
                    <a:lnTo>
                      <a:pt x="197" y="107"/>
                    </a:lnTo>
                    <a:lnTo>
                      <a:pt x="199" y="106"/>
                    </a:lnTo>
                    <a:lnTo>
                      <a:pt x="203" y="104"/>
                    </a:lnTo>
                    <a:lnTo>
                      <a:pt x="204" y="103"/>
                    </a:lnTo>
                    <a:lnTo>
                      <a:pt x="206" y="104"/>
                    </a:lnTo>
                    <a:lnTo>
                      <a:pt x="209" y="108"/>
                    </a:lnTo>
                    <a:lnTo>
                      <a:pt x="209" y="109"/>
                    </a:lnTo>
                    <a:lnTo>
                      <a:pt x="208" y="109"/>
                    </a:lnTo>
                    <a:lnTo>
                      <a:pt x="206" y="111"/>
                    </a:lnTo>
                    <a:lnTo>
                      <a:pt x="207" y="111"/>
                    </a:lnTo>
                    <a:lnTo>
                      <a:pt x="210" y="112"/>
                    </a:lnTo>
                    <a:lnTo>
                      <a:pt x="213" y="112"/>
                    </a:lnTo>
                    <a:lnTo>
                      <a:pt x="216" y="113"/>
                    </a:lnTo>
                    <a:lnTo>
                      <a:pt x="219" y="117"/>
                    </a:lnTo>
                    <a:lnTo>
                      <a:pt x="222" y="120"/>
                    </a:lnTo>
                    <a:lnTo>
                      <a:pt x="225" y="125"/>
                    </a:lnTo>
                    <a:lnTo>
                      <a:pt x="227" y="130"/>
                    </a:lnTo>
                    <a:lnTo>
                      <a:pt x="227" y="135"/>
                    </a:lnTo>
                    <a:lnTo>
                      <a:pt x="227" y="140"/>
                    </a:lnTo>
                    <a:lnTo>
                      <a:pt x="225" y="145"/>
                    </a:lnTo>
                    <a:lnTo>
                      <a:pt x="221" y="148"/>
                    </a:lnTo>
                    <a:lnTo>
                      <a:pt x="216" y="151"/>
                    </a:lnTo>
                    <a:lnTo>
                      <a:pt x="211" y="151"/>
                    </a:lnTo>
                    <a:lnTo>
                      <a:pt x="207" y="150"/>
                    </a:lnTo>
                    <a:lnTo>
                      <a:pt x="203" y="147"/>
                    </a:lnTo>
                    <a:lnTo>
                      <a:pt x="195" y="142"/>
                    </a:lnTo>
                    <a:lnTo>
                      <a:pt x="191" y="140"/>
                    </a:lnTo>
                    <a:lnTo>
                      <a:pt x="184" y="138"/>
                    </a:lnTo>
                    <a:lnTo>
                      <a:pt x="178" y="137"/>
                    </a:lnTo>
                    <a:lnTo>
                      <a:pt x="170" y="136"/>
                    </a:lnTo>
                    <a:lnTo>
                      <a:pt x="164" y="134"/>
                    </a:lnTo>
                    <a:lnTo>
                      <a:pt x="164" y="134"/>
                    </a:lnTo>
                    <a:lnTo>
                      <a:pt x="164" y="133"/>
                    </a:lnTo>
                    <a:lnTo>
                      <a:pt x="165" y="133"/>
                    </a:lnTo>
                    <a:lnTo>
                      <a:pt x="168" y="132"/>
                    </a:lnTo>
                    <a:lnTo>
                      <a:pt x="170" y="131"/>
                    </a:lnTo>
                    <a:lnTo>
                      <a:pt x="170" y="131"/>
                    </a:lnTo>
                    <a:lnTo>
                      <a:pt x="169" y="130"/>
                    </a:lnTo>
                    <a:lnTo>
                      <a:pt x="165" y="129"/>
                    </a:lnTo>
                    <a:lnTo>
                      <a:pt x="161" y="127"/>
                    </a:lnTo>
                    <a:lnTo>
                      <a:pt x="156" y="125"/>
                    </a:lnTo>
                    <a:lnTo>
                      <a:pt x="152" y="124"/>
                    </a:lnTo>
                    <a:lnTo>
                      <a:pt x="149" y="123"/>
                    </a:lnTo>
                    <a:lnTo>
                      <a:pt x="132" y="118"/>
                    </a:lnTo>
                    <a:lnTo>
                      <a:pt x="135" y="115"/>
                    </a:lnTo>
                    <a:lnTo>
                      <a:pt x="137" y="110"/>
                    </a:lnTo>
                    <a:lnTo>
                      <a:pt x="140" y="106"/>
                    </a:lnTo>
                    <a:lnTo>
                      <a:pt x="146" y="101"/>
                    </a:lnTo>
                    <a:lnTo>
                      <a:pt x="153" y="96"/>
                    </a:lnTo>
                    <a:lnTo>
                      <a:pt x="155" y="94"/>
                    </a:lnTo>
                    <a:lnTo>
                      <a:pt x="159" y="92"/>
                    </a:lnTo>
                    <a:lnTo>
                      <a:pt x="161" y="90"/>
                    </a:lnTo>
                    <a:lnTo>
                      <a:pt x="162" y="87"/>
                    </a:lnTo>
                    <a:lnTo>
                      <a:pt x="162" y="84"/>
                    </a:lnTo>
                    <a:lnTo>
                      <a:pt x="160" y="82"/>
                    </a:lnTo>
                    <a:lnTo>
                      <a:pt x="157" y="81"/>
                    </a:lnTo>
                    <a:lnTo>
                      <a:pt x="153" y="81"/>
                    </a:lnTo>
                    <a:lnTo>
                      <a:pt x="144" y="80"/>
                    </a:lnTo>
                    <a:lnTo>
                      <a:pt x="139" y="79"/>
                    </a:lnTo>
                    <a:lnTo>
                      <a:pt x="136" y="78"/>
                    </a:lnTo>
                    <a:lnTo>
                      <a:pt x="132" y="75"/>
                    </a:lnTo>
                    <a:lnTo>
                      <a:pt x="128" y="70"/>
                    </a:lnTo>
                    <a:lnTo>
                      <a:pt x="124" y="66"/>
                    </a:lnTo>
                    <a:lnTo>
                      <a:pt x="123" y="65"/>
                    </a:lnTo>
                    <a:lnTo>
                      <a:pt x="122" y="65"/>
                    </a:lnTo>
                    <a:lnTo>
                      <a:pt x="120" y="66"/>
                    </a:lnTo>
                    <a:lnTo>
                      <a:pt x="119" y="66"/>
                    </a:lnTo>
                    <a:lnTo>
                      <a:pt x="118" y="65"/>
                    </a:lnTo>
                    <a:lnTo>
                      <a:pt x="117" y="65"/>
                    </a:lnTo>
                    <a:lnTo>
                      <a:pt x="117" y="62"/>
                    </a:lnTo>
                    <a:lnTo>
                      <a:pt x="116" y="61"/>
                    </a:lnTo>
                    <a:lnTo>
                      <a:pt x="113" y="60"/>
                    </a:lnTo>
                    <a:lnTo>
                      <a:pt x="107" y="60"/>
                    </a:lnTo>
                    <a:lnTo>
                      <a:pt x="106" y="59"/>
                    </a:lnTo>
                    <a:lnTo>
                      <a:pt x="105" y="58"/>
                    </a:lnTo>
                    <a:lnTo>
                      <a:pt x="103" y="57"/>
                    </a:lnTo>
                    <a:lnTo>
                      <a:pt x="102" y="56"/>
                    </a:lnTo>
                    <a:lnTo>
                      <a:pt x="101" y="55"/>
                    </a:lnTo>
                    <a:lnTo>
                      <a:pt x="96" y="53"/>
                    </a:lnTo>
                    <a:lnTo>
                      <a:pt x="92" y="51"/>
                    </a:lnTo>
                    <a:lnTo>
                      <a:pt x="91" y="50"/>
                    </a:lnTo>
                    <a:lnTo>
                      <a:pt x="90" y="50"/>
                    </a:lnTo>
                    <a:lnTo>
                      <a:pt x="90" y="48"/>
                    </a:lnTo>
                    <a:lnTo>
                      <a:pt x="89" y="48"/>
                    </a:lnTo>
                    <a:lnTo>
                      <a:pt x="88" y="47"/>
                    </a:lnTo>
                    <a:lnTo>
                      <a:pt x="83" y="43"/>
                    </a:lnTo>
                    <a:lnTo>
                      <a:pt x="80" y="40"/>
                    </a:lnTo>
                    <a:lnTo>
                      <a:pt x="76" y="38"/>
                    </a:lnTo>
                    <a:lnTo>
                      <a:pt x="71" y="38"/>
                    </a:lnTo>
                    <a:lnTo>
                      <a:pt x="68" y="40"/>
                    </a:lnTo>
                    <a:lnTo>
                      <a:pt x="67" y="42"/>
                    </a:lnTo>
                    <a:lnTo>
                      <a:pt x="66" y="46"/>
                    </a:lnTo>
                    <a:lnTo>
                      <a:pt x="65" y="49"/>
                    </a:lnTo>
                    <a:lnTo>
                      <a:pt x="63" y="52"/>
                    </a:lnTo>
                    <a:lnTo>
                      <a:pt x="63" y="52"/>
                    </a:lnTo>
                    <a:lnTo>
                      <a:pt x="62" y="52"/>
                    </a:lnTo>
                    <a:lnTo>
                      <a:pt x="59" y="51"/>
                    </a:lnTo>
                    <a:lnTo>
                      <a:pt x="58" y="50"/>
                    </a:lnTo>
                    <a:lnTo>
                      <a:pt x="58" y="51"/>
                    </a:lnTo>
                    <a:lnTo>
                      <a:pt x="56" y="52"/>
                    </a:lnTo>
                    <a:lnTo>
                      <a:pt x="55" y="52"/>
                    </a:lnTo>
                    <a:lnTo>
                      <a:pt x="38" y="48"/>
                    </a:lnTo>
                    <a:lnTo>
                      <a:pt x="21" y="43"/>
                    </a:lnTo>
                    <a:lnTo>
                      <a:pt x="4" y="37"/>
                    </a:lnTo>
                    <a:lnTo>
                      <a:pt x="1" y="35"/>
                    </a:lnTo>
                    <a:lnTo>
                      <a:pt x="0" y="31"/>
                    </a:lnTo>
                    <a:lnTo>
                      <a:pt x="0" y="27"/>
                    </a:lnTo>
                    <a:lnTo>
                      <a:pt x="5" y="18"/>
                    </a:lnTo>
                    <a:lnTo>
                      <a:pt x="11" y="9"/>
                    </a:lnTo>
                    <a:lnTo>
                      <a:pt x="18" y="1"/>
                    </a:lnTo>
                    <a:lnTo>
                      <a:pt x="20" y="0"/>
                    </a:lnTo>
                    <a:close/>
                  </a:path>
                </a:pathLst>
              </a:custGeom>
              <a:gradFill>
                <a:gsLst>
                  <a:gs pos="49000">
                    <a:srgbClr val="38659D"/>
                  </a:gs>
                  <a:gs pos="87000">
                    <a:schemeClr val="tx2">
                      <a:lumMod val="75000"/>
                      <a:alpha val="80000"/>
                    </a:schemeClr>
                  </a:gs>
                </a:gsLst>
                <a:lin ang="2700000" scaled="0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99"/>
              </a:p>
            </p:txBody>
          </p:sp>
          <p:sp>
            <p:nvSpPr>
              <p:cNvPr id="33" name="Freeform 131"/>
              <p:cNvSpPr>
                <a:spLocks/>
              </p:cNvSpPr>
              <p:nvPr/>
            </p:nvSpPr>
            <p:spPr bwMode="auto">
              <a:xfrm>
                <a:off x="2468202" y="2903509"/>
                <a:ext cx="7241" cy="289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" y="1"/>
                  </a:cxn>
                  <a:cxn ang="0">
                    <a:pos x="4" y="2"/>
                  </a:cxn>
                  <a:cxn ang="0">
                    <a:pos x="3" y="2"/>
                  </a:cxn>
                  <a:cxn ang="0">
                    <a:pos x="1" y="2"/>
                  </a:cxn>
                  <a:cxn ang="0">
                    <a:pos x="1" y="1"/>
                  </a:cxn>
                  <a:cxn ang="0">
                    <a:pos x="0" y="1"/>
                  </a:cxn>
                  <a:cxn ang="0">
                    <a:pos x="0" y="0"/>
                  </a:cxn>
                </a:cxnLst>
                <a:rect l="0" t="0" r="r" b="b"/>
                <a:pathLst>
                  <a:path w="5" h="2">
                    <a:moveTo>
                      <a:pt x="0" y="0"/>
                    </a:moveTo>
                    <a:lnTo>
                      <a:pt x="5" y="1"/>
                    </a:lnTo>
                    <a:lnTo>
                      <a:pt x="4" y="2"/>
                    </a:lnTo>
                    <a:lnTo>
                      <a:pt x="3" y="2"/>
                    </a:lnTo>
                    <a:lnTo>
                      <a:pt x="1" y="2"/>
                    </a:lnTo>
                    <a:lnTo>
                      <a:pt x="1" y="1"/>
                    </a:lnTo>
                    <a:lnTo>
                      <a:pt x="0" y="1"/>
                    </a:ln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49000">
                    <a:srgbClr val="38659D"/>
                  </a:gs>
                  <a:gs pos="87000">
                    <a:schemeClr val="tx2">
                      <a:lumMod val="75000"/>
                      <a:alpha val="80000"/>
                    </a:schemeClr>
                  </a:gs>
                </a:gsLst>
                <a:lin ang="2700000" scaled="0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99"/>
              </a:p>
            </p:txBody>
          </p:sp>
          <p:sp>
            <p:nvSpPr>
              <p:cNvPr id="34" name="Freeform 132"/>
              <p:cNvSpPr>
                <a:spLocks/>
              </p:cNvSpPr>
              <p:nvPr/>
            </p:nvSpPr>
            <p:spPr bwMode="auto">
              <a:xfrm>
                <a:off x="2442135" y="2891924"/>
                <a:ext cx="26066" cy="11585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4" y="0"/>
                  </a:cxn>
                  <a:cxn ang="0">
                    <a:pos x="8" y="1"/>
                  </a:cxn>
                  <a:cxn ang="0">
                    <a:pos x="12" y="2"/>
                  </a:cxn>
                  <a:cxn ang="0">
                    <a:pos x="15" y="3"/>
                  </a:cxn>
                  <a:cxn ang="0">
                    <a:pos x="16" y="3"/>
                  </a:cxn>
                  <a:cxn ang="0">
                    <a:pos x="17" y="4"/>
                  </a:cxn>
                  <a:cxn ang="0">
                    <a:pos x="18" y="8"/>
                  </a:cxn>
                  <a:cxn ang="0">
                    <a:pos x="1" y="1"/>
                  </a:cxn>
                  <a:cxn ang="0">
                    <a:pos x="0" y="0"/>
                  </a:cxn>
                  <a:cxn ang="0">
                    <a:pos x="1" y="0"/>
                  </a:cxn>
                </a:cxnLst>
                <a:rect l="0" t="0" r="r" b="b"/>
                <a:pathLst>
                  <a:path w="18" h="8">
                    <a:moveTo>
                      <a:pt x="1" y="0"/>
                    </a:moveTo>
                    <a:lnTo>
                      <a:pt x="4" y="0"/>
                    </a:lnTo>
                    <a:lnTo>
                      <a:pt x="8" y="1"/>
                    </a:lnTo>
                    <a:lnTo>
                      <a:pt x="12" y="2"/>
                    </a:lnTo>
                    <a:lnTo>
                      <a:pt x="15" y="3"/>
                    </a:lnTo>
                    <a:lnTo>
                      <a:pt x="16" y="3"/>
                    </a:lnTo>
                    <a:lnTo>
                      <a:pt x="17" y="4"/>
                    </a:lnTo>
                    <a:lnTo>
                      <a:pt x="18" y="8"/>
                    </a:lnTo>
                    <a:lnTo>
                      <a:pt x="1" y="1"/>
                    </a:ln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gradFill>
                <a:gsLst>
                  <a:gs pos="49000">
                    <a:srgbClr val="38659D"/>
                  </a:gs>
                  <a:gs pos="87000">
                    <a:schemeClr val="tx2">
                      <a:lumMod val="75000"/>
                      <a:alpha val="80000"/>
                    </a:schemeClr>
                  </a:gs>
                </a:gsLst>
                <a:lin ang="2700000" scaled="0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99"/>
              </a:p>
            </p:txBody>
          </p:sp>
          <p:sp>
            <p:nvSpPr>
              <p:cNvPr id="35" name="Freeform 133"/>
              <p:cNvSpPr>
                <a:spLocks noEditPoints="1"/>
              </p:cNvSpPr>
              <p:nvPr/>
            </p:nvSpPr>
            <p:spPr bwMode="auto">
              <a:xfrm>
                <a:off x="2817199" y="2683394"/>
                <a:ext cx="76751" cy="56477"/>
              </a:xfrm>
              <a:custGeom>
                <a:avLst/>
                <a:gdLst/>
                <a:ahLst/>
                <a:cxnLst>
                  <a:cxn ang="0">
                    <a:pos x="22" y="26"/>
                  </a:cxn>
                  <a:cxn ang="0">
                    <a:pos x="23" y="26"/>
                  </a:cxn>
                  <a:cxn ang="0">
                    <a:pos x="22" y="26"/>
                  </a:cxn>
                  <a:cxn ang="0">
                    <a:pos x="8" y="0"/>
                  </a:cxn>
                  <a:cxn ang="0">
                    <a:pos x="8" y="0"/>
                  </a:cxn>
                  <a:cxn ang="0">
                    <a:pos x="9" y="0"/>
                  </a:cxn>
                  <a:cxn ang="0">
                    <a:pos x="10" y="1"/>
                  </a:cxn>
                  <a:cxn ang="0">
                    <a:pos x="12" y="1"/>
                  </a:cxn>
                  <a:cxn ang="0">
                    <a:pos x="13" y="1"/>
                  </a:cxn>
                  <a:cxn ang="0">
                    <a:pos x="14" y="2"/>
                  </a:cxn>
                  <a:cxn ang="0">
                    <a:pos x="21" y="4"/>
                  </a:cxn>
                  <a:cxn ang="0">
                    <a:pos x="28" y="6"/>
                  </a:cxn>
                  <a:cxn ang="0">
                    <a:pos x="35" y="9"/>
                  </a:cxn>
                  <a:cxn ang="0">
                    <a:pos x="41" y="14"/>
                  </a:cxn>
                  <a:cxn ang="0">
                    <a:pos x="41" y="15"/>
                  </a:cxn>
                  <a:cxn ang="0">
                    <a:pos x="41" y="16"/>
                  </a:cxn>
                  <a:cxn ang="0">
                    <a:pos x="41" y="17"/>
                  </a:cxn>
                  <a:cxn ang="0">
                    <a:pos x="42" y="19"/>
                  </a:cxn>
                  <a:cxn ang="0">
                    <a:pos x="47" y="22"/>
                  </a:cxn>
                  <a:cxn ang="0">
                    <a:pos x="48" y="24"/>
                  </a:cxn>
                  <a:cxn ang="0">
                    <a:pos x="50" y="26"/>
                  </a:cxn>
                  <a:cxn ang="0">
                    <a:pos x="52" y="29"/>
                  </a:cxn>
                  <a:cxn ang="0">
                    <a:pos x="53" y="31"/>
                  </a:cxn>
                  <a:cxn ang="0">
                    <a:pos x="53" y="33"/>
                  </a:cxn>
                  <a:cxn ang="0">
                    <a:pos x="51" y="36"/>
                  </a:cxn>
                  <a:cxn ang="0">
                    <a:pos x="48" y="37"/>
                  </a:cxn>
                  <a:cxn ang="0">
                    <a:pos x="43" y="39"/>
                  </a:cxn>
                  <a:cxn ang="0">
                    <a:pos x="28" y="39"/>
                  </a:cxn>
                  <a:cxn ang="0">
                    <a:pos x="24" y="37"/>
                  </a:cxn>
                  <a:cxn ang="0">
                    <a:pos x="22" y="35"/>
                  </a:cxn>
                  <a:cxn ang="0">
                    <a:pos x="21" y="33"/>
                  </a:cxn>
                  <a:cxn ang="0">
                    <a:pos x="21" y="30"/>
                  </a:cxn>
                  <a:cxn ang="0">
                    <a:pos x="20" y="27"/>
                  </a:cxn>
                  <a:cxn ang="0">
                    <a:pos x="18" y="26"/>
                  </a:cxn>
                  <a:cxn ang="0">
                    <a:pos x="17" y="26"/>
                  </a:cxn>
                  <a:cxn ang="0">
                    <a:pos x="15" y="29"/>
                  </a:cxn>
                  <a:cxn ang="0">
                    <a:pos x="15" y="30"/>
                  </a:cxn>
                  <a:cxn ang="0">
                    <a:pos x="14" y="32"/>
                  </a:cxn>
                  <a:cxn ang="0">
                    <a:pos x="14" y="33"/>
                  </a:cxn>
                  <a:cxn ang="0">
                    <a:pos x="13" y="33"/>
                  </a:cxn>
                  <a:cxn ang="0">
                    <a:pos x="7" y="30"/>
                  </a:cxn>
                  <a:cxn ang="0">
                    <a:pos x="3" y="28"/>
                  </a:cxn>
                  <a:cxn ang="0">
                    <a:pos x="1" y="24"/>
                  </a:cxn>
                  <a:cxn ang="0">
                    <a:pos x="0" y="21"/>
                  </a:cxn>
                  <a:cxn ang="0">
                    <a:pos x="1" y="20"/>
                  </a:cxn>
                  <a:cxn ang="0">
                    <a:pos x="5" y="19"/>
                  </a:cxn>
                  <a:cxn ang="0">
                    <a:pos x="10" y="19"/>
                  </a:cxn>
                  <a:cxn ang="0">
                    <a:pos x="14" y="21"/>
                  </a:cxn>
                  <a:cxn ang="0">
                    <a:pos x="19" y="24"/>
                  </a:cxn>
                  <a:cxn ang="0">
                    <a:pos x="21" y="25"/>
                  </a:cxn>
                  <a:cxn ang="0">
                    <a:pos x="20" y="24"/>
                  </a:cxn>
                  <a:cxn ang="0">
                    <a:pos x="19" y="23"/>
                  </a:cxn>
                  <a:cxn ang="0">
                    <a:pos x="18" y="22"/>
                  </a:cxn>
                  <a:cxn ang="0">
                    <a:pos x="17" y="22"/>
                  </a:cxn>
                  <a:cxn ang="0">
                    <a:pos x="20" y="22"/>
                  </a:cxn>
                  <a:cxn ang="0">
                    <a:pos x="20" y="21"/>
                  </a:cxn>
                  <a:cxn ang="0">
                    <a:pos x="16" y="16"/>
                  </a:cxn>
                  <a:cxn ang="0">
                    <a:pos x="13" y="11"/>
                  </a:cxn>
                  <a:cxn ang="0">
                    <a:pos x="9" y="6"/>
                  </a:cxn>
                  <a:cxn ang="0">
                    <a:pos x="7" y="1"/>
                  </a:cxn>
                  <a:cxn ang="0">
                    <a:pos x="7" y="0"/>
                  </a:cxn>
                  <a:cxn ang="0">
                    <a:pos x="8" y="0"/>
                  </a:cxn>
                </a:cxnLst>
                <a:rect l="0" t="0" r="r" b="b"/>
                <a:pathLst>
                  <a:path w="53" h="39">
                    <a:moveTo>
                      <a:pt x="22" y="26"/>
                    </a:moveTo>
                    <a:lnTo>
                      <a:pt x="23" y="26"/>
                    </a:lnTo>
                    <a:lnTo>
                      <a:pt x="22" y="26"/>
                    </a:lnTo>
                    <a:close/>
                    <a:moveTo>
                      <a:pt x="8" y="0"/>
                    </a:moveTo>
                    <a:lnTo>
                      <a:pt x="8" y="0"/>
                    </a:lnTo>
                    <a:lnTo>
                      <a:pt x="9" y="0"/>
                    </a:lnTo>
                    <a:lnTo>
                      <a:pt x="10" y="1"/>
                    </a:lnTo>
                    <a:lnTo>
                      <a:pt x="12" y="1"/>
                    </a:lnTo>
                    <a:lnTo>
                      <a:pt x="13" y="1"/>
                    </a:lnTo>
                    <a:lnTo>
                      <a:pt x="14" y="2"/>
                    </a:lnTo>
                    <a:lnTo>
                      <a:pt x="21" y="4"/>
                    </a:lnTo>
                    <a:lnTo>
                      <a:pt x="28" y="6"/>
                    </a:lnTo>
                    <a:lnTo>
                      <a:pt x="35" y="9"/>
                    </a:lnTo>
                    <a:lnTo>
                      <a:pt x="41" y="14"/>
                    </a:lnTo>
                    <a:lnTo>
                      <a:pt x="41" y="15"/>
                    </a:lnTo>
                    <a:lnTo>
                      <a:pt x="41" y="16"/>
                    </a:lnTo>
                    <a:lnTo>
                      <a:pt x="41" y="17"/>
                    </a:lnTo>
                    <a:lnTo>
                      <a:pt x="42" y="19"/>
                    </a:lnTo>
                    <a:lnTo>
                      <a:pt x="47" y="22"/>
                    </a:lnTo>
                    <a:lnTo>
                      <a:pt x="48" y="24"/>
                    </a:lnTo>
                    <a:lnTo>
                      <a:pt x="50" y="26"/>
                    </a:lnTo>
                    <a:lnTo>
                      <a:pt x="52" y="29"/>
                    </a:lnTo>
                    <a:lnTo>
                      <a:pt x="53" y="31"/>
                    </a:lnTo>
                    <a:lnTo>
                      <a:pt x="53" y="33"/>
                    </a:lnTo>
                    <a:lnTo>
                      <a:pt x="51" y="36"/>
                    </a:lnTo>
                    <a:lnTo>
                      <a:pt x="48" y="37"/>
                    </a:lnTo>
                    <a:lnTo>
                      <a:pt x="43" y="39"/>
                    </a:lnTo>
                    <a:lnTo>
                      <a:pt x="28" y="39"/>
                    </a:lnTo>
                    <a:lnTo>
                      <a:pt x="24" y="37"/>
                    </a:lnTo>
                    <a:lnTo>
                      <a:pt x="22" y="35"/>
                    </a:lnTo>
                    <a:lnTo>
                      <a:pt x="21" y="33"/>
                    </a:lnTo>
                    <a:lnTo>
                      <a:pt x="21" y="30"/>
                    </a:lnTo>
                    <a:lnTo>
                      <a:pt x="20" y="27"/>
                    </a:lnTo>
                    <a:lnTo>
                      <a:pt x="18" y="26"/>
                    </a:lnTo>
                    <a:lnTo>
                      <a:pt x="17" y="26"/>
                    </a:lnTo>
                    <a:lnTo>
                      <a:pt x="15" y="29"/>
                    </a:lnTo>
                    <a:lnTo>
                      <a:pt x="15" y="30"/>
                    </a:lnTo>
                    <a:lnTo>
                      <a:pt x="14" y="32"/>
                    </a:lnTo>
                    <a:lnTo>
                      <a:pt x="14" y="33"/>
                    </a:lnTo>
                    <a:lnTo>
                      <a:pt x="13" y="33"/>
                    </a:lnTo>
                    <a:lnTo>
                      <a:pt x="7" y="30"/>
                    </a:lnTo>
                    <a:lnTo>
                      <a:pt x="3" y="28"/>
                    </a:lnTo>
                    <a:lnTo>
                      <a:pt x="1" y="24"/>
                    </a:lnTo>
                    <a:lnTo>
                      <a:pt x="0" y="21"/>
                    </a:lnTo>
                    <a:lnTo>
                      <a:pt x="1" y="20"/>
                    </a:lnTo>
                    <a:lnTo>
                      <a:pt x="5" y="19"/>
                    </a:lnTo>
                    <a:lnTo>
                      <a:pt x="10" y="19"/>
                    </a:lnTo>
                    <a:lnTo>
                      <a:pt x="14" y="21"/>
                    </a:lnTo>
                    <a:lnTo>
                      <a:pt x="19" y="24"/>
                    </a:lnTo>
                    <a:lnTo>
                      <a:pt x="21" y="25"/>
                    </a:lnTo>
                    <a:lnTo>
                      <a:pt x="20" y="24"/>
                    </a:lnTo>
                    <a:lnTo>
                      <a:pt x="19" y="23"/>
                    </a:lnTo>
                    <a:lnTo>
                      <a:pt x="18" y="22"/>
                    </a:lnTo>
                    <a:lnTo>
                      <a:pt x="17" y="22"/>
                    </a:lnTo>
                    <a:lnTo>
                      <a:pt x="20" y="22"/>
                    </a:lnTo>
                    <a:lnTo>
                      <a:pt x="20" y="21"/>
                    </a:lnTo>
                    <a:lnTo>
                      <a:pt x="16" y="16"/>
                    </a:lnTo>
                    <a:lnTo>
                      <a:pt x="13" y="11"/>
                    </a:lnTo>
                    <a:lnTo>
                      <a:pt x="9" y="6"/>
                    </a:lnTo>
                    <a:lnTo>
                      <a:pt x="7" y="1"/>
                    </a:lnTo>
                    <a:lnTo>
                      <a:pt x="7" y="0"/>
                    </a:lnTo>
                    <a:lnTo>
                      <a:pt x="8" y="0"/>
                    </a:lnTo>
                    <a:close/>
                  </a:path>
                </a:pathLst>
              </a:custGeom>
              <a:gradFill>
                <a:gsLst>
                  <a:gs pos="49000">
                    <a:srgbClr val="38659D"/>
                  </a:gs>
                  <a:gs pos="87000">
                    <a:schemeClr val="tx2">
                      <a:lumMod val="75000"/>
                      <a:alpha val="80000"/>
                    </a:schemeClr>
                  </a:gs>
                </a:gsLst>
                <a:lin ang="2700000" scaled="0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99"/>
              </a:p>
            </p:txBody>
          </p:sp>
          <p:sp>
            <p:nvSpPr>
              <p:cNvPr id="36" name="Freeform 134"/>
              <p:cNvSpPr>
                <a:spLocks/>
              </p:cNvSpPr>
              <p:nvPr/>
            </p:nvSpPr>
            <p:spPr bwMode="auto">
              <a:xfrm>
                <a:off x="2336422" y="2900613"/>
                <a:ext cx="79647" cy="53581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17" y="0"/>
                  </a:cxn>
                  <a:cxn ang="0">
                    <a:pos x="20" y="2"/>
                  </a:cxn>
                  <a:cxn ang="0">
                    <a:pos x="25" y="4"/>
                  </a:cxn>
                  <a:cxn ang="0">
                    <a:pos x="28" y="6"/>
                  </a:cxn>
                  <a:cxn ang="0">
                    <a:pos x="31" y="7"/>
                  </a:cxn>
                  <a:cxn ang="0">
                    <a:pos x="32" y="8"/>
                  </a:cxn>
                  <a:cxn ang="0">
                    <a:pos x="38" y="15"/>
                  </a:cxn>
                  <a:cxn ang="0">
                    <a:pos x="44" y="21"/>
                  </a:cxn>
                  <a:cxn ang="0">
                    <a:pos x="46" y="23"/>
                  </a:cxn>
                  <a:cxn ang="0">
                    <a:pos x="50" y="24"/>
                  </a:cxn>
                  <a:cxn ang="0">
                    <a:pos x="53" y="25"/>
                  </a:cxn>
                  <a:cxn ang="0">
                    <a:pos x="55" y="27"/>
                  </a:cxn>
                  <a:cxn ang="0">
                    <a:pos x="55" y="29"/>
                  </a:cxn>
                  <a:cxn ang="0">
                    <a:pos x="53" y="30"/>
                  </a:cxn>
                  <a:cxn ang="0">
                    <a:pos x="51" y="30"/>
                  </a:cxn>
                  <a:cxn ang="0">
                    <a:pos x="47" y="29"/>
                  </a:cxn>
                  <a:cxn ang="0">
                    <a:pos x="43" y="28"/>
                  </a:cxn>
                  <a:cxn ang="0">
                    <a:pos x="39" y="26"/>
                  </a:cxn>
                  <a:cxn ang="0">
                    <a:pos x="37" y="24"/>
                  </a:cxn>
                  <a:cxn ang="0">
                    <a:pos x="34" y="23"/>
                  </a:cxn>
                  <a:cxn ang="0">
                    <a:pos x="34" y="21"/>
                  </a:cxn>
                  <a:cxn ang="0">
                    <a:pos x="35" y="20"/>
                  </a:cxn>
                  <a:cxn ang="0">
                    <a:pos x="35" y="19"/>
                  </a:cxn>
                  <a:cxn ang="0">
                    <a:pos x="34" y="19"/>
                  </a:cxn>
                  <a:cxn ang="0">
                    <a:pos x="31" y="23"/>
                  </a:cxn>
                  <a:cxn ang="0">
                    <a:pos x="29" y="28"/>
                  </a:cxn>
                  <a:cxn ang="0">
                    <a:pos x="26" y="32"/>
                  </a:cxn>
                  <a:cxn ang="0">
                    <a:pos x="23" y="35"/>
                  </a:cxn>
                  <a:cxn ang="0">
                    <a:pos x="19" y="37"/>
                  </a:cxn>
                  <a:cxn ang="0">
                    <a:pos x="17" y="37"/>
                  </a:cxn>
                  <a:cxn ang="0">
                    <a:pos x="16" y="35"/>
                  </a:cxn>
                  <a:cxn ang="0">
                    <a:pos x="15" y="32"/>
                  </a:cxn>
                  <a:cxn ang="0">
                    <a:pos x="14" y="29"/>
                  </a:cxn>
                  <a:cxn ang="0">
                    <a:pos x="13" y="28"/>
                  </a:cxn>
                  <a:cxn ang="0">
                    <a:pos x="10" y="28"/>
                  </a:cxn>
                  <a:cxn ang="0">
                    <a:pos x="5" y="31"/>
                  </a:cxn>
                  <a:cxn ang="0">
                    <a:pos x="2" y="32"/>
                  </a:cxn>
                  <a:cxn ang="0">
                    <a:pos x="0" y="31"/>
                  </a:cxn>
                  <a:cxn ang="0">
                    <a:pos x="0" y="30"/>
                  </a:cxn>
                  <a:cxn ang="0">
                    <a:pos x="4" y="26"/>
                  </a:cxn>
                  <a:cxn ang="0">
                    <a:pos x="6" y="24"/>
                  </a:cxn>
                  <a:cxn ang="0">
                    <a:pos x="8" y="22"/>
                  </a:cxn>
                  <a:cxn ang="0">
                    <a:pos x="8" y="21"/>
                  </a:cxn>
                  <a:cxn ang="0">
                    <a:pos x="8" y="20"/>
                  </a:cxn>
                  <a:cxn ang="0">
                    <a:pos x="6" y="19"/>
                  </a:cxn>
                  <a:cxn ang="0">
                    <a:pos x="5" y="18"/>
                  </a:cxn>
                  <a:cxn ang="0">
                    <a:pos x="4" y="16"/>
                  </a:cxn>
                  <a:cxn ang="0">
                    <a:pos x="4" y="15"/>
                  </a:cxn>
                  <a:cxn ang="0">
                    <a:pos x="8" y="11"/>
                  </a:cxn>
                  <a:cxn ang="0">
                    <a:pos x="12" y="8"/>
                  </a:cxn>
                  <a:cxn ang="0">
                    <a:pos x="15" y="5"/>
                  </a:cxn>
                  <a:cxn ang="0">
                    <a:pos x="16" y="4"/>
                  </a:cxn>
                  <a:cxn ang="0">
                    <a:pos x="16" y="2"/>
                  </a:cxn>
                  <a:cxn ang="0">
                    <a:pos x="16" y="1"/>
                  </a:cxn>
                  <a:cxn ang="0">
                    <a:pos x="16" y="0"/>
                  </a:cxn>
                </a:cxnLst>
                <a:rect l="0" t="0" r="r" b="b"/>
                <a:pathLst>
                  <a:path w="55" h="37">
                    <a:moveTo>
                      <a:pt x="16" y="0"/>
                    </a:moveTo>
                    <a:lnTo>
                      <a:pt x="17" y="0"/>
                    </a:lnTo>
                    <a:lnTo>
                      <a:pt x="20" y="2"/>
                    </a:lnTo>
                    <a:lnTo>
                      <a:pt x="25" y="4"/>
                    </a:lnTo>
                    <a:lnTo>
                      <a:pt x="28" y="6"/>
                    </a:lnTo>
                    <a:lnTo>
                      <a:pt x="31" y="7"/>
                    </a:lnTo>
                    <a:lnTo>
                      <a:pt x="32" y="8"/>
                    </a:lnTo>
                    <a:lnTo>
                      <a:pt x="38" y="15"/>
                    </a:lnTo>
                    <a:lnTo>
                      <a:pt x="44" y="21"/>
                    </a:lnTo>
                    <a:lnTo>
                      <a:pt x="46" y="23"/>
                    </a:lnTo>
                    <a:lnTo>
                      <a:pt x="50" y="24"/>
                    </a:lnTo>
                    <a:lnTo>
                      <a:pt x="53" y="25"/>
                    </a:lnTo>
                    <a:lnTo>
                      <a:pt x="55" y="27"/>
                    </a:lnTo>
                    <a:lnTo>
                      <a:pt x="55" y="29"/>
                    </a:lnTo>
                    <a:lnTo>
                      <a:pt x="53" y="30"/>
                    </a:lnTo>
                    <a:lnTo>
                      <a:pt x="51" y="30"/>
                    </a:lnTo>
                    <a:lnTo>
                      <a:pt x="47" y="29"/>
                    </a:lnTo>
                    <a:lnTo>
                      <a:pt x="43" y="28"/>
                    </a:lnTo>
                    <a:lnTo>
                      <a:pt x="39" y="26"/>
                    </a:lnTo>
                    <a:lnTo>
                      <a:pt x="37" y="24"/>
                    </a:lnTo>
                    <a:lnTo>
                      <a:pt x="34" y="23"/>
                    </a:lnTo>
                    <a:lnTo>
                      <a:pt x="34" y="21"/>
                    </a:lnTo>
                    <a:lnTo>
                      <a:pt x="35" y="20"/>
                    </a:lnTo>
                    <a:lnTo>
                      <a:pt x="35" y="19"/>
                    </a:lnTo>
                    <a:lnTo>
                      <a:pt x="34" y="19"/>
                    </a:lnTo>
                    <a:lnTo>
                      <a:pt x="31" y="23"/>
                    </a:lnTo>
                    <a:lnTo>
                      <a:pt x="29" y="28"/>
                    </a:lnTo>
                    <a:lnTo>
                      <a:pt x="26" y="32"/>
                    </a:lnTo>
                    <a:lnTo>
                      <a:pt x="23" y="35"/>
                    </a:lnTo>
                    <a:lnTo>
                      <a:pt x="19" y="37"/>
                    </a:lnTo>
                    <a:lnTo>
                      <a:pt x="17" y="37"/>
                    </a:lnTo>
                    <a:lnTo>
                      <a:pt x="16" y="35"/>
                    </a:lnTo>
                    <a:lnTo>
                      <a:pt x="15" y="32"/>
                    </a:lnTo>
                    <a:lnTo>
                      <a:pt x="14" y="29"/>
                    </a:lnTo>
                    <a:lnTo>
                      <a:pt x="13" y="28"/>
                    </a:lnTo>
                    <a:lnTo>
                      <a:pt x="10" y="28"/>
                    </a:lnTo>
                    <a:lnTo>
                      <a:pt x="5" y="31"/>
                    </a:lnTo>
                    <a:lnTo>
                      <a:pt x="2" y="32"/>
                    </a:lnTo>
                    <a:lnTo>
                      <a:pt x="0" y="31"/>
                    </a:lnTo>
                    <a:lnTo>
                      <a:pt x="0" y="30"/>
                    </a:lnTo>
                    <a:lnTo>
                      <a:pt x="4" y="26"/>
                    </a:lnTo>
                    <a:lnTo>
                      <a:pt x="6" y="24"/>
                    </a:lnTo>
                    <a:lnTo>
                      <a:pt x="8" y="22"/>
                    </a:lnTo>
                    <a:lnTo>
                      <a:pt x="8" y="21"/>
                    </a:lnTo>
                    <a:lnTo>
                      <a:pt x="8" y="20"/>
                    </a:lnTo>
                    <a:lnTo>
                      <a:pt x="6" y="19"/>
                    </a:lnTo>
                    <a:lnTo>
                      <a:pt x="5" y="18"/>
                    </a:lnTo>
                    <a:lnTo>
                      <a:pt x="4" y="16"/>
                    </a:lnTo>
                    <a:lnTo>
                      <a:pt x="4" y="15"/>
                    </a:lnTo>
                    <a:lnTo>
                      <a:pt x="8" y="11"/>
                    </a:lnTo>
                    <a:lnTo>
                      <a:pt x="12" y="8"/>
                    </a:lnTo>
                    <a:lnTo>
                      <a:pt x="15" y="5"/>
                    </a:lnTo>
                    <a:lnTo>
                      <a:pt x="16" y="4"/>
                    </a:lnTo>
                    <a:lnTo>
                      <a:pt x="16" y="2"/>
                    </a:lnTo>
                    <a:lnTo>
                      <a:pt x="16" y="1"/>
                    </a:lnTo>
                    <a:lnTo>
                      <a:pt x="16" y="0"/>
                    </a:lnTo>
                    <a:close/>
                  </a:path>
                </a:pathLst>
              </a:custGeom>
              <a:gradFill>
                <a:gsLst>
                  <a:gs pos="49000">
                    <a:srgbClr val="38659D"/>
                  </a:gs>
                  <a:gs pos="87000">
                    <a:schemeClr val="tx2">
                      <a:lumMod val="75000"/>
                      <a:alpha val="80000"/>
                    </a:schemeClr>
                  </a:gs>
                </a:gsLst>
                <a:lin ang="2700000" scaled="0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99"/>
              </a:p>
            </p:txBody>
          </p:sp>
          <p:sp>
            <p:nvSpPr>
              <p:cNvPr id="37" name="Freeform 135"/>
              <p:cNvSpPr>
                <a:spLocks/>
              </p:cNvSpPr>
              <p:nvPr/>
            </p:nvSpPr>
            <p:spPr bwMode="auto">
              <a:xfrm>
                <a:off x="2458064" y="2932471"/>
                <a:ext cx="11585" cy="2896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2" y="0"/>
                  </a:cxn>
                  <a:cxn ang="0">
                    <a:pos x="3" y="0"/>
                  </a:cxn>
                  <a:cxn ang="0">
                    <a:pos x="4" y="0"/>
                  </a:cxn>
                  <a:cxn ang="0">
                    <a:pos x="5" y="1"/>
                  </a:cxn>
                  <a:cxn ang="0">
                    <a:pos x="6" y="1"/>
                  </a:cxn>
                  <a:cxn ang="0">
                    <a:pos x="7" y="2"/>
                  </a:cxn>
                  <a:cxn ang="0">
                    <a:pos x="8" y="2"/>
                  </a:cxn>
                  <a:cxn ang="0">
                    <a:pos x="4" y="2"/>
                  </a:cxn>
                  <a:cxn ang="0">
                    <a:pos x="2" y="2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1" y="0"/>
                  </a:cxn>
                </a:cxnLst>
                <a:rect l="0" t="0" r="r" b="b"/>
                <a:pathLst>
                  <a:path w="8" h="2">
                    <a:moveTo>
                      <a:pt x="1" y="0"/>
                    </a:moveTo>
                    <a:lnTo>
                      <a:pt x="2" y="0"/>
                    </a:lnTo>
                    <a:lnTo>
                      <a:pt x="3" y="0"/>
                    </a:lnTo>
                    <a:lnTo>
                      <a:pt x="4" y="0"/>
                    </a:lnTo>
                    <a:lnTo>
                      <a:pt x="5" y="1"/>
                    </a:lnTo>
                    <a:lnTo>
                      <a:pt x="6" y="1"/>
                    </a:lnTo>
                    <a:lnTo>
                      <a:pt x="7" y="2"/>
                    </a:lnTo>
                    <a:lnTo>
                      <a:pt x="8" y="2"/>
                    </a:lnTo>
                    <a:lnTo>
                      <a:pt x="4" y="2"/>
                    </a:lnTo>
                    <a:lnTo>
                      <a:pt x="2" y="2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gradFill>
                <a:gsLst>
                  <a:gs pos="49000">
                    <a:srgbClr val="38659D"/>
                  </a:gs>
                  <a:gs pos="87000">
                    <a:schemeClr val="tx2">
                      <a:lumMod val="75000"/>
                      <a:alpha val="80000"/>
                    </a:schemeClr>
                  </a:gs>
                </a:gsLst>
                <a:lin ang="2700000" scaled="0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99"/>
              </a:p>
            </p:txBody>
          </p:sp>
          <p:sp>
            <p:nvSpPr>
              <p:cNvPr id="38" name="Freeform 136"/>
              <p:cNvSpPr>
                <a:spLocks/>
              </p:cNvSpPr>
              <p:nvPr/>
            </p:nvSpPr>
            <p:spPr bwMode="auto">
              <a:xfrm>
                <a:off x="1663045" y="2996189"/>
                <a:ext cx="17377" cy="33307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9" y="0"/>
                  </a:cxn>
                  <a:cxn ang="0">
                    <a:pos x="11" y="1"/>
                  </a:cxn>
                  <a:cxn ang="0">
                    <a:pos x="12" y="1"/>
                  </a:cxn>
                  <a:cxn ang="0">
                    <a:pos x="7" y="12"/>
                  </a:cxn>
                  <a:cxn ang="0">
                    <a:pos x="1" y="22"/>
                  </a:cxn>
                  <a:cxn ang="0">
                    <a:pos x="0" y="23"/>
                  </a:cxn>
                  <a:cxn ang="0">
                    <a:pos x="0" y="21"/>
                  </a:cxn>
                  <a:cxn ang="0">
                    <a:pos x="1" y="20"/>
                  </a:cxn>
                  <a:cxn ang="0">
                    <a:pos x="1" y="19"/>
                  </a:cxn>
                  <a:cxn ang="0">
                    <a:pos x="2" y="17"/>
                  </a:cxn>
                  <a:cxn ang="0">
                    <a:pos x="2" y="15"/>
                  </a:cxn>
                  <a:cxn ang="0">
                    <a:pos x="4" y="11"/>
                  </a:cxn>
                  <a:cxn ang="0">
                    <a:pos x="5" y="6"/>
                  </a:cxn>
                  <a:cxn ang="0">
                    <a:pos x="7" y="1"/>
                  </a:cxn>
                  <a:cxn ang="0">
                    <a:pos x="8" y="0"/>
                  </a:cxn>
                </a:cxnLst>
                <a:rect l="0" t="0" r="r" b="b"/>
                <a:pathLst>
                  <a:path w="12" h="23">
                    <a:moveTo>
                      <a:pt x="8" y="0"/>
                    </a:moveTo>
                    <a:lnTo>
                      <a:pt x="9" y="0"/>
                    </a:lnTo>
                    <a:lnTo>
                      <a:pt x="11" y="1"/>
                    </a:lnTo>
                    <a:lnTo>
                      <a:pt x="12" y="1"/>
                    </a:lnTo>
                    <a:lnTo>
                      <a:pt x="7" y="12"/>
                    </a:lnTo>
                    <a:lnTo>
                      <a:pt x="1" y="22"/>
                    </a:lnTo>
                    <a:lnTo>
                      <a:pt x="0" y="23"/>
                    </a:lnTo>
                    <a:lnTo>
                      <a:pt x="0" y="21"/>
                    </a:lnTo>
                    <a:lnTo>
                      <a:pt x="1" y="20"/>
                    </a:lnTo>
                    <a:lnTo>
                      <a:pt x="1" y="19"/>
                    </a:lnTo>
                    <a:lnTo>
                      <a:pt x="2" y="17"/>
                    </a:lnTo>
                    <a:lnTo>
                      <a:pt x="2" y="15"/>
                    </a:lnTo>
                    <a:lnTo>
                      <a:pt x="4" y="11"/>
                    </a:lnTo>
                    <a:lnTo>
                      <a:pt x="5" y="6"/>
                    </a:lnTo>
                    <a:lnTo>
                      <a:pt x="7" y="1"/>
                    </a:lnTo>
                    <a:lnTo>
                      <a:pt x="8" y="0"/>
                    </a:lnTo>
                    <a:close/>
                  </a:path>
                </a:pathLst>
              </a:custGeom>
              <a:gradFill>
                <a:gsLst>
                  <a:gs pos="49000">
                    <a:srgbClr val="38659D"/>
                  </a:gs>
                  <a:gs pos="87000">
                    <a:schemeClr val="tx2">
                      <a:lumMod val="75000"/>
                      <a:alpha val="80000"/>
                    </a:schemeClr>
                  </a:gs>
                </a:gsLst>
                <a:lin ang="2700000" scaled="0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99"/>
              </a:p>
            </p:txBody>
          </p:sp>
          <p:sp>
            <p:nvSpPr>
              <p:cNvPr id="39" name="Freeform 137"/>
              <p:cNvSpPr>
                <a:spLocks/>
              </p:cNvSpPr>
              <p:nvPr/>
            </p:nvSpPr>
            <p:spPr bwMode="auto">
              <a:xfrm>
                <a:off x="3038762" y="2764489"/>
                <a:ext cx="5792" cy="289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" y="0"/>
                  </a:cxn>
                  <a:cxn ang="0">
                    <a:pos x="2" y="1"/>
                  </a:cxn>
                  <a:cxn ang="0">
                    <a:pos x="3" y="1"/>
                  </a:cxn>
                  <a:cxn ang="0">
                    <a:pos x="4" y="2"/>
                  </a:cxn>
                  <a:cxn ang="0">
                    <a:pos x="2" y="2"/>
                  </a:cxn>
                  <a:cxn ang="0">
                    <a:pos x="0" y="0"/>
                  </a:cxn>
                </a:cxnLst>
                <a:rect l="0" t="0" r="r" b="b"/>
                <a:pathLst>
                  <a:path w="4" h="2">
                    <a:moveTo>
                      <a:pt x="0" y="0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4" y="2"/>
                    </a:lnTo>
                    <a:lnTo>
                      <a:pt x="2" y="2"/>
                    </a:ln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49000">
                    <a:srgbClr val="38659D"/>
                  </a:gs>
                  <a:gs pos="87000">
                    <a:schemeClr val="tx2">
                      <a:lumMod val="75000"/>
                      <a:alpha val="80000"/>
                    </a:schemeClr>
                  </a:gs>
                </a:gsLst>
                <a:lin ang="2700000" scaled="0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99"/>
              </a:p>
            </p:txBody>
          </p:sp>
          <p:sp>
            <p:nvSpPr>
              <p:cNvPr id="40" name="Freeform 138"/>
              <p:cNvSpPr>
                <a:spLocks/>
              </p:cNvSpPr>
              <p:nvPr/>
            </p:nvSpPr>
            <p:spPr bwMode="auto">
              <a:xfrm>
                <a:off x="3035866" y="2761593"/>
                <a:ext cx="2896" cy="289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" y="1"/>
                  </a:cxn>
                  <a:cxn ang="0">
                    <a:pos x="2" y="2"/>
                  </a:cxn>
                  <a:cxn ang="0">
                    <a:pos x="2" y="2"/>
                  </a:cxn>
                  <a:cxn ang="0">
                    <a:pos x="0" y="0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lnTo>
                      <a:pt x="1" y="1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49000">
                    <a:srgbClr val="38659D"/>
                  </a:gs>
                  <a:gs pos="87000">
                    <a:schemeClr val="tx2">
                      <a:lumMod val="75000"/>
                      <a:alpha val="80000"/>
                    </a:schemeClr>
                  </a:gs>
                </a:gsLst>
                <a:lin ang="2700000" scaled="0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99"/>
              </a:p>
            </p:txBody>
          </p:sp>
          <p:sp>
            <p:nvSpPr>
              <p:cNvPr id="41" name="Freeform 139"/>
              <p:cNvSpPr>
                <a:spLocks noEditPoints="1"/>
              </p:cNvSpPr>
              <p:nvPr/>
            </p:nvSpPr>
            <p:spPr bwMode="auto">
              <a:xfrm>
                <a:off x="1668838" y="3029495"/>
                <a:ext cx="11585" cy="44892"/>
              </a:xfrm>
              <a:custGeom>
                <a:avLst/>
                <a:gdLst/>
                <a:ahLst/>
                <a:cxnLst>
                  <a:cxn ang="0">
                    <a:pos x="5" y="11"/>
                  </a:cxn>
                  <a:cxn ang="0">
                    <a:pos x="4" y="17"/>
                  </a:cxn>
                  <a:cxn ang="0">
                    <a:pos x="5" y="18"/>
                  </a:cxn>
                  <a:cxn ang="0">
                    <a:pos x="8" y="21"/>
                  </a:cxn>
                  <a:cxn ang="0">
                    <a:pos x="8" y="22"/>
                  </a:cxn>
                  <a:cxn ang="0">
                    <a:pos x="7" y="25"/>
                  </a:cxn>
                  <a:cxn ang="0">
                    <a:pos x="6" y="28"/>
                  </a:cxn>
                  <a:cxn ang="0">
                    <a:pos x="4" y="31"/>
                  </a:cxn>
                  <a:cxn ang="0">
                    <a:pos x="2" y="31"/>
                  </a:cxn>
                  <a:cxn ang="0">
                    <a:pos x="0" y="30"/>
                  </a:cxn>
                  <a:cxn ang="0">
                    <a:pos x="0" y="28"/>
                  </a:cxn>
                  <a:cxn ang="0">
                    <a:pos x="1" y="25"/>
                  </a:cxn>
                  <a:cxn ang="0">
                    <a:pos x="3" y="20"/>
                  </a:cxn>
                  <a:cxn ang="0">
                    <a:pos x="4" y="15"/>
                  </a:cxn>
                  <a:cxn ang="0">
                    <a:pos x="5" y="11"/>
                  </a:cxn>
                  <a:cxn ang="0">
                    <a:pos x="6" y="2"/>
                  </a:cxn>
                  <a:cxn ang="0">
                    <a:pos x="6" y="5"/>
                  </a:cxn>
                  <a:cxn ang="0">
                    <a:pos x="5" y="11"/>
                  </a:cxn>
                  <a:cxn ang="0">
                    <a:pos x="5" y="8"/>
                  </a:cxn>
                  <a:cxn ang="0">
                    <a:pos x="6" y="2"/>
                  </a:cxn>
                  <a:cxn ang="0">
                    <a:pos x="7" y="0"/>
                  </a:cxn>
                  <a:cxn ang="0">
                    <a:pos x="6" y="2"/>
                  </a:cxn>
                  <a:cxn ang="0">
                    <a:pos x="6" y="1"/>
                  </a:cxn>
                  <a:cxn ang="0">
                    <a:pos x="7" y="0"/>
                  </a:cxn>
                </a:cxnLst>
                <a:rect l="0" t="0" r="r" b="b"/>
                <a:pathLst>
                  <a:path w="8" h="31">
                    <a:moveTo>
                      <a:pt x="5" y="11"/>
                    </a:moveTo>
                    <a:lnTo>
                      <a:pt x="4" y="17"/>
                    </a:lnTo>
                    <a:lnTo>
                      <a:pt x="5" y="18"/>
                    </a:lnTo>
                    <a:lnTo>
                      <a:pt x="8" y="21"/>
                    </a:lnTo>
                    <a:lnTo>
                      <a:pt x="8" y="22"/>
                    </a:lnTo>
                    <a:lnTo>
                      <a:pt x="7" y="25"/>
                    </a:lnTo>
                    <a:lnTo>
                      <a:pt x="6" y="28"/>
                    </a:lnTo>
                    <a:lnTo>
                      <a:pt x="4" y="31"/>
                    </a:lnTo>
                    <a:lnTo>
                      <a:pt x="2" y="31"/>
                    </a:lnTo>
                    <a:lnTo>
                      <a:pt x="0" y="30"/>
                    </a:lnTo>
                    <a:lnTo>
                      <a:pt x="0" y="28"/>
                    </a:lnTo>
                    <a:lnTo>
                      <a:pt x="1" y="25"/>
                    </a:lnTo>
                    <a:lnTo>
                      <a:pt x="3" y="20"/>
                    </a:lnTo>
                    <a:lnTo>
                      <a:pt x="4" y="15"/>
                    </a:lnTo>
                    <a:lnTo>
                      <a:pt x="5" y="11"/>
                    </a:lnTo>
                    <a:close/>
                    <a:moveTo>
                      <a:pt x="6" y="2"/>
                    </a:moveTo>
                    <a:lnTo>
                      <a:pt x="6" y="5"/>
                    </a:lnTo>
                    <a:lnTo>
                      <a:pt x="5" y="11"/>
                    </a:lnTo>
                    <a:lnTo>
                      <a:pt x="5" y="8"/>
                    </a:lnTo>
                    <a:lnTo>
                      <a:pt x="6" y="2"/>
                    </a:lnTo>
                    <a:close/>
                    <a:moveTo>
                      <a:pt x="7" y="0"/>
                    </a:moveTo>
                    <a:lnTo>
                      <a:pt x="6" y="2"/>
                    </a:lnTo>
                    <a:lnTo>
                      <a:pt x="6" y="1"/>
                    </a:lnTo>
                    <a:lnTo>
                      <a:pt x="7" y="0"/>
                    </a:lnTo>
                    <a:close/>
                  </a:path>
                </a:pathLst>
              </a:custGeom>
              <a:gradFill>
                <a:gsLst>
                  <a:gs pos="49000">
                    <a:srgbClr val="38659D"/>
                  </a:gs>
                  <a:gs pos="87000">
                    <a:schemeClr val="tx2">
                      <a:lumMod val="75000"/>
                      <a:alpha val="80000"/>
                    </a:schemeClr>
                  </a:gs>
                </a:gsLst>
                <a:lin ang="2700000" scaled="0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99"/>
              </a:p>
            </p:txBody>
          </p:sp>
          <p:sp>
            <p:nvSpPr>
              <p:cNvPr id="42" name="Freeform 140"/>
              <p:cNvSpPr>
                <a:spLocks/>
              </p:cNvSpPr>
              <p:nvPr/>
            </p:nvSpPr>
            <p:spPr bwMode="auto">
              <a:xfrm>
                <a:off x="3044554" y="2764489"/>
                <a:ext cx="17377" cy="1303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" y="1"/>
                  </a:cxn>
                  <a:cxn ang="0">
                    <a:pos x="5" y="3"/>
                  </a:cxn>
                  <a:cxn ang="0">
                    <a:pos x="6" y="4"/>
                  </a:cxn>
                  <a:cxn ang="0">
                    <a:pos x="6" y="5"/>
                  </a:cxn>
                  <a:cxn ang="0">
                    <a:pos x="8" y="6"/>
                  </a:cxn>
                  <a:cxn ang="0">
                    <a:pos x="9" y="6"/>
                  </a:cxn>
                  <a:cxn ang="0">
                    <a:pos x="12" y="9"/>
                  </a:cxn>
                  <a:cxn ang="0">
                    <a:pos x="7" y="6"/>
                  </a:cxn>
                  <a:cxn ang="0">
                    <a:pos x="2" y="2"/>
                  </a:cxn>
                  <a:cxn ang="0">
                    <a:pos x="1" y="1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2" h="9">
                    <a:moveTo>
                      <a:pt x="0" y="0"/>
                    </a:moveTo>
                    <a:lnTo>
                      <a:pt x="2" y="1"/>
                    </a:lnTo>
                    <a:lnTo>
                      <a:pt x="5" y="3"/>
                    </a:lnTo>
                    <a:lnTo>
                      <a:pt x="6" y="4"/>
                    </a:lnTo>
                    <a:lnTo>
                      <a:pt x="6" y="5"/>
                    </a:lnTo>
                    <a:lnTo>
                      <a:pt x="8" y="6"/>
                    </a:lnTo>
                    <a:lnTo>
                      <a:pt x="9" y="6"/>
                    </a:lnTo>
                    <a:lnTo>
                      <a:pt x="12" y="9"/>
                    </a:lnTo>
                    <a:lnTo>
                      <a:pt x="7" y="6"/>
                    </a:lnTo>
                    <a:lnTo>
                      <a:pt x="2" y="2"/>
                    </a:lnTo>
                    <a:lnTo>
                      <a:pt x="1" y="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49000">
                    <a:srgbClr val="38659D"/>
                  </a:gs>
                  <a:gs pos="87000">
                    <a:schemeClr val="tx2">
                      <a:lumMod val="75000"/>
                      <a:alpha val="80000"/>
                    </a:schemeClr>
                  </a:gs>
                </a:gsLst>
                <a:lin ang="2700000" scaled="0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99"/>
              </a:p>
            </p:txBody>
          </p:sp>
          <p:sp>
            <p:nvSpPr>
              <p:cNvPr id="43" name="Freeform 141"/>
              <p:cNvSpPr>
                <a:spLocks/>
              </p:cNvSpPr>
              <p:nvPr/>
            </p:nvSpPr>
            <p:spPr bwMode="auto">
              <a:xfrm>
                <a:off x="2995318" y="2726838"/>
                <a:ext cx="149157" cy="112954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11" y="1"/>
                  </a:cxn>
                  <a:cxn ang="0">
                    <a:pos x="25" y="12"/>
                  </a:cxn>
                  <a:cxn ang="0">
                    <a:pos x="30" y="18"/>
                  </a:cxn>
                  <a:cxn ang="0">
                    <a:pos x="34" y="21"/>
                  </a:cxn>
                  <a:cxn ang="0">
                    <a:pos x="33" y="20"/>
                  </a:cxn>
                  <a:cxn ang="0">
                    <a:pos x="33" y="18"/>
                  </a:cxn>
                  <a:cxn ang="0">
                    <a:pos x="32" y="16"/>
                  </a:cxn>
                  <a:cxn ang="0">
                    <a:pos x="32" y="16"/>
                  </a:cxn>
                  <a:cxn ang="0">
                    <a:pos x="42" y="21"/>
                  </a:cxn>
                  <a:cxn ang="0">
                    <a:pos x="57" y="29"/>
                  </a:cxn>
                  <a:cxn ang="0">
                    <a:pos x="73" y="39"/>
                  </a:cxn>
                  <a:cxn ang="0">
                    <a:pos x="86" y="50"/>
                  </a:cxn>
                  <a:cxn ang="0">
                    <a:pos x="91" y="55"/>
                  </a:cxn>
                  <a:cxn ang="0">
                    <a:pos x="96" y="66"/>
                  </a:cxn>
                  <a:cxn ang="0">
                    <a:pos x="103" y="78"/>
                  </a:cxn>
                  <a:cxn ang="0">
                    <a:pos x="101" y="75"/>
                  </a:cxn>
                  <a:cxn ang="0">
                    <a:pos x="94" y="67"/>
                  </a:cxn>
                  <a:cxn ang="0">
                    <a:pos x="88" y="59"/>
                  </a:cxn>
                  <a:cxn ang="0">
                    <a:pos x="84" y="57"/>
                  </a:cxn>
                  <a:cxn ang="0">
                    <a:pos x="89" y="62"/>
                  </a:cxn>
                  <a:cxn ang="0">
                    <a:pos x="89" y="65"/>
                  </a:cxn>
                  <a:cxn ang="0">
                    <a:pos x="81" y="57"/>
                  </a:cxn>
                  <a:cxn ang="0">
                    <a:pos x="77" y="54"/>
                  </a:cxn>
                  <a:cxn ang="0">
                    <a:pos x="75" y="55"/>
                  </a:cxn>
                  <a:cxn ang="0">
                    <a:pos x="69" y="47"/>
                  </a:cxn>
                  <a:cxn ang="0">
                    <a:pos x="66" y="43"/>
                  </a:cxn>
                  <a:cxn ang="0">
                    <a:pos x="64" y="41"/>
                  </a:cxn>
                  <a:cxn ang="0">
                    <a:pos x="59" y="37"/>
                  </a:cxn>
                  <a:cxn ang="0">
                    <a:pos x="50" y="29"/>
                  </a:cxn>
                  <a:cxn ang="0">
                    <a:pos x="46" y="28"/>
                  </a:cxn>
                  <a:cxn ang="0">
                    <a:pos x="46" y="31"/>
                  </a:cxn>
                  <a:cxn ang="0">
                    <a:pos x="50" y="34"/>
                  </a:cxn>
                  <a:cxn ang="0">
                    <a:pos x="51" y="37"/>
                  </a:cxn>
                  <a:cxn ang="0">
                    <a:pos x="44" y="32"/>
                  </a:cxn>
                  <a:cxn ang="0">
                    <a:pos x="38" y="26"/>
                  </a:cxn>
                  <a:cxn ang="0">
                    <a:pos x="30" y="23"/>
                  </a:cxn>
                  <a:cxn ang="0">
                    <a:pos x="27" y="20"/>
                  </a:cxn>
                  <a:cxn ang="0">
                    <a:pos x="28" y="21"/>
                  </a:cxn>
                  <a:cxn ang="0">
                    <a:pos x="29" y="23"/>
                  </a:cxn>
                  <a:cxn ang="0">
                    <a:pos x="30" y="24"/>
                  </a:cxn>
                  <a:cxn ang="0">
                    <a:pos x="14" y="12"/>
                  </a:cxn>
                  <a:cxn ang="0">
                    <a:pos x="6" y="7"/>
                  </a:cxn>
                  <a:cxn ang="0">
                    <a:pos x="1" y="3"/>
                  </a:cxn>
                  <a:cxn ang="0">
                    <a:pos x="5" y="3"/>
                  </a:cxn>
                  <a:cxn ang="0">
                    <a:pos x="10" y="5"/>
                  </a:cxn>
                  <a:cxn ang="0">
                    <a:pos x="12" y="7"/>
                  </a:cxn>
                  <a:cxn ang="0">
                    <a:pos x="13" y="9"/>
                  </a:cxn>
                  <a:cxn ang="0">
                    <a:pos x="15" y="10"/>
                  </a:cxn>
                  <a:cxn ang="0">
                    <a:pos x="14" y="6"/>
                  </a:cxn>
                  <a:cxn ang="0">
                    <a:pos x="10" y="0"/>
                  </a:cxn>
                </a:cxnLst>
                <a:rect l="0" t="0" r="r" b="b"/>
                <a:pathLst>
                  <a:path w="103" h="78">
                    <a:moveTo>
                      <a:pt x="10" y="0"/>
                    </a:moveTo>
                    <a:lnTo>
                      <a:pt x="10" y="0"/>
                    </a:lnTo>
                    <a:lnTo>
                      <a:pt x="11" y="0"/>
                    </a:lnTo>
                    <a:lnTo>
                      <a:pt x="11" y="1"/>
                    </a:lnTo>
                    <a:lnTo>
                      <a:pt x="11" y="1"/>
                    </a:lnTo>
                    <a:lnTo>
                      <a:pt x="25" y="12"/>
                    </a:lnTo>
                    <a:lnTo>
                      <a:pt x="28" y="15"/>
                    </a:lnTo>
                    <a:lnTo>
                      <a:pt x="30" y="18"/>
                    </a:lnTo>
                    <a:lnTo>
                      <a:pt x="33" y="21"/>
                    </a:lnTo>
                    <a:lnTo>
                      <a:pt x="34" y="21"/>
                    </a:lnTo>
                    <a:lnTo>
                      <a:pt x="34" y="20"/>
                    </a:lnTo>
                    <a:lnTo>
                      <a:pt x="33" y="20"/>
                    </a:lnTo>
                    <a:lnTo>
                      <a:pt x="33" y="19"/>
                    </a:lnTo>
                    <a:lnTo>
                      <a:pt x="33" y="18"/>
                    </a:lnTo>
                    <a:lnTo>
                      <a:pt x="32" y="17"/>
                    </a:lnTo>
                    <a:lnTo>
                      <a:pt x="32" y="16"/>
                    </a:lnTo>
                    <a:lnTo>
                      <a:pt x="32" y="16"/>
                    </a:lnTo>
                    <a:lnTo>
                      <a:pt x="32" y="16"/>
                    </a:lnTo>
                    <a:lnTo>
                      <a:pt x="38" y="18"/>
                    </a:lnTo>
                    <a:lnTo>
                      <a:pt x="42" y="21"/>
                    </a:lnTo>
                    <a:lnTo>
                      <a:pt x="47" y="24"/>
                    </a:lnTo>
                    <a:lnTo>
                      <a:pt x="57" y="29"/>
                    </a:lnTo>
                    <a:lnTo>
                      <a:pt x="65" y="33"/>
                    </a:lnTo>
                    <a:lnTo>
                      <a:pt x="73" y="39"/>
                    </a:lnTo>
                    <a:lnTo>
                      <a:pt x="82" y="46"/>
                    </a:lnTo>
                    <a:lnTo>
                      <a:pt x="86" y="50"/>
                    </a:lnTo>
                    <a:lnTo>
                      <a:pt x="90" y="54"/>
                    </a:lnTo>
                    <a:lnTo>
                      <a:pt x="91" y="55"/>
                    </a:lnTo>
                    <a:lnTo>
                      <a:pt x="92" y="60"/>
                    </a:lnTo>
                    <a:lnTo>
                      <a:pt x="96" y="66"/>
                    </a:lnTo>
                    <a:lnTo>
                      <a:pt x="100" y="72"/>
                    </a:lnTo>
                    <a:lnTo>
                      <a:pt x="103" y="78"/>
                    </a:lnTo>
                    <a:lnTo>
                      <a:pt x="102" y="77"/>
                    </a:lnTo>
                    <a:lnTo>
                      <a:pt x="101" y="75"/>
                    </a:lnTo>
                    <a:lnTo>
                      <a:pt x="98" y="71"/>
                    </a:lnTo>
                    <a:lnTo>
                      <a:pt x="94" y="67"/>
                    </a:lnTo>
                    <a:lnTo>
                      <a:pt x="91" y="62"/>
                    </a:lnTo>
                    <a:lnTo>
                      <a:pt x="88" y="59"/>
                    </a:lnTo>
                    <a:lnTo>
                      <a:pt x="85" y="56"/>
                    </a:lnTo>
                    <a:lnTo>
                      <a:pt x="84" y="57"/>
                    </a:lnTo>
                    <a:lnTo>
                      <a:pt x="85" y="59"/>
                    </a:lnTo>
                    <a:lnTo>
                      <a:pt x="89" y="62"/>
                    </a:lnTo>
                    <a:lnTo>
                      <a:pt x="90" y="64"/>
                    </a:lnTo>
                    <a:lnTo>
                      <a:pt x="89" y="65"/>
                    </a:lnTo>
                    <a:lnTo>
                      <a:pt x="86" y="63"/>
                    </a:lnTo>
                    <a:lnTo>
                      <a:pt x="81" y="57"/>
                    </a:lnTo>
                    <a:lnTo>
                      <a:pt x="78" y="54"/>
                    </a:lnTo>
                    <a:lnTo>
                      <a:pt x="77" y="54"/>
                    </a:lnTo>
                    <a:lnTo>
                      <a:pt x="77" y="55"/>
                    </a:lnTo>
                    <a:lnTo>
                      <a:pt x="75" y="55"/>
                    </a:lnTo>
                    <a:lnTo>
                      <a:pt x="71" y="50"/>
                    </a:lnTo>
                    <a:lnTo>
                      <a:pt x="69" y="47"/>
                    </a:lnTo>
                    <a:lnTo>
                      <a:pt x="67" y="45"/>
                    </a:lnTo>
                    <a:lnTo>
                      <a:pt x="66" y="43"/>
                    </a:lnTo>
                    <a:lnTo>
                      <a:pt x="65" y="42"/>
                    </a:lnTo>
                    <a:lnTo>
                      <a:pt x="64" y="41"/>
                    </a:lnTo>
                    <a:lnTo>
                      <a:pt x="62" y="39"/>
                    </a:lnTo>
                    <a:lnTo>
                      <a:pt x="59" y="37"/>
                    </a:lnTo>
                    <a:lnTo>
                      <a:pt x="55" y="34"/>
                    </a:lnTo>
                    <a:lnTo>
                      <a:pt x="50" y="29"/>
                    </a:lnTo>
                    <a:lnTo>
                      <a:pt x="48" y="28"/>
                    </a:lnTo>
                    <a:lnTo>
                      <a:pt x="46" y="28"/>
                    </a:lnTo>
                    <a:lnTo>
                      <a:pt x="45" y="29"/>
                    </a:lnTo>
                    <a:lnTo>
                      <a:pt x="46" y="31"/>
                    </a:lnTo>
                    <a:lnTo>
                      <a:pt x="48" y="33"/>
                    </a:lnTo>
                    <a:lnTo>
                      <a:pt x="50" y="34"/>
                    </a:lnTo>
                    <a:lnTo>
                      <a:pt x="52" y="36"/>
                    </a:lnTo>
                    <a:lnTo>
                      <a:pt x="51" y="37"/>
                    </a:lnTo>
                    <a:lnTo>
                      <a:pt x="48" y="37"/>
                    </a:lnTo>
                    <a:lnTo>
                      <a:pt x="44" y="32"/>
                    </a:lnTo>
                    <a:lnTo>
                      <a:pt x="42" y="29"/>
                    </a:lnTo>
                    <a:lnTo>
                      <a:pt x="38" y="26"/>
                    </a:lnTo>
                    <a:lnTo>
                      <a:pt x="32" y="24"/>
                    </a:lnTo>
                    <a:lnTo>
                      <a:pt x="30" y="23"/>
                    </a:lnTo>
                    <a:lnTo>
                      <a:pt x="28" y="21"/>
                    </a:lnTo>
                    <a:lnTo>
                      <a:pt x="27" y="20"/>
                    </a:lnTo>
                    <a:lnTo>
                      <a:pt x="27" y="20"/>
                    </a:lnTo>
                    <a:lnTo>
                      <a:pt x="28" y="21"/>
                    </a:lnTo>
                    <a:lnTo>
                      <a:pt x="29" y="22"/>
                    </a:lnTo>
                    <a:lnTo>
                      <a:pt x="29" y="23"/>
                    </a:lnTo>
                    <a:lnTo>
                      <a:pt x="30" y="24"/>
                    </a:lnTo>
                    <a:lnTo>
                      <a:pt x="30" y="24"/>
                    </a:lnTo>
                    <a:lnTo>
                      <a:pt x="24" y="20"/>
                    </a:lnTo>
                    <a:lnTo>
                      <a:pt x="14" y="12"/>
                    </a:lnTo>
                    <a:lnTo>
                      <a:pt x="11" y="10"/>
                    </a:lnTo>
                    <a:lnTo>
                      <a:pt x="6" y="7"/>
                    </a:lnTo>
                    <a:lnTo>
                      <a:pt x="3" y="4"/>
                    </a:lnTo>
                    <a:lnTo>
                      <a:pt x="1" y="3"/>
                    </a:lnTo>
                    <a:lnTo>
                      <a:pt x="0" y="2"/>
                    </a:lnTo>
                    <a:lnTo>
                      <a:pt x="5" y="3"/>
                    </a:lnTo>
                    <a:lnTo>
                      <a:pt x="9" y="5"/>
                    </a:lnTo>
                    <a:lnTo>
                      <a:pt x="10" y="5"/>
                    </a:lnTo>
                    <a:lnTo>
                      <a:pt x="11" y="6"/>
                    </a:lnTo>
                    <a:lnTo>
                      <a:pt x="12" y="7"/>
                    </a:lnTo>
                    <a:lnTo>
                      <a:pt x="13" y="8"/>
                    </a:lnTo>
                    <a:lnTo>
                      <a:pt x="13" y="9"/>
                    </a:lnTo>
                    <a:lnTo>
                      <a:pt x="14" y="10"/>
                    </a:lnTo>
                    <a:lnTo>
                      <a:pt x="15" y="10"/>
                    </a:lnTo>
                    <a:lnTo>
                      <a:pt x="15" y="10"/>
                    </a:lnTo>
                    <a:lnTo>
                      <a:pt x="14" y="6"/>
                    </a:lnTo>
                    <a:lnTo>
                      <a:pt x="10" y="0"/>
                    </a:lnTo>
                    <a:lnTo>
                      <a:pt x="10" y="0"/>
                    </a:lnTo>
                    <a:close/>
                  </a:path>
                </a:pathLst>
              </a:custGeom>
              <a:gradFill>
                <a:gsLst>
                  <a:gs pos="49000">
                    <a:srgbClr val="38659D"/>
                  </a:gs>
                  <a:gs pos="87000">
                    <a:schemeClr val="tx2">
                      <a:lumMod val="75000"/>
                      <a:alpha val="80000"/>
                    </a:schemeClr>
                  </a:gs>
                </a:gsLst>
                <a:lin ang="2700000" scaled="0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99"/>
              </a:p>
            </p:txBody>
          </p:sp>
          <p:sp>
            <p:nvSpPr>
              <p:cNvPr id="44" name="Freeform 142"/>
              <p:cNvSpPr>
                <a:spLocks/>
              </p:cNvSpPr>
              <p:nvPr/>
            </p:nvSpPr>
            <p:spPr bwMode="auto">
              <a:xfrm>
                <a:off x="1641323" y="3088869"/>
                <a:ext cx="26066" cy="20274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18" y="0"/>
                  </a:cxn>
                  <a:cxn ang="0">
                    <a:pos x="10" y="10"/>
                  </a:cxn>
                  <a:cxn ang="0">
                    <a:pos x="6" y="13"/>
                  </a:cxn>
                  <a:cxn ang="0">
                    <a:pos x="5" y="14"/>
                  </a:cxn>
                  <a:cxn ang="0">
                    <a:pos x="2" y="14"/>
                  </a:cxn>
                  <a:cxn ang="0">
                    <a:pos x="0" y="13"/>
                  </a:cxn>
                  <a:cxn ang="0">
                    <a:pos x="0" y="12"/>
                  </a:cxn>
                  <a:cxn ang="0">
                    <a:pos x="0" y="11"/>
                  </a:cxn>
                  <a:cxn ang="0">
                    <a:pos x="3" y="6"/>
                  </a:cxn>
                  <a:cxn ang="0">
                    <a:pos x="8" y="3"/>
                  </a:cxn>
                  <a:cxn ang="0">
                    <a:pos x="12" y="1"/>
                  </a:cxn>
                  <a:cxn ang="0">
                    <a:pos x="13" y="0"/>
                  </a:cxn>
                </a:cxnLst>
                <a:rect l="0" t="0" r="r" b="b"/>
                <a:pathLst>
                  <a:path w="18" h="14">
                    <a:moveTo>
                      <a:pt x="13" y="0"/>
                    </a:moveTo>
                    <a:lnTo>
                      <a:pt x="18" y="0"/>
                    </a:lnTo>
                    <a:lnTo>
                      <a:pt x="10" y="10"/>
                    </a:lnTo>
                    <a:lnTo>
                      <a:pt x="6" y="13"/>
                    </a:lnTo>
                    <a:lnTo>
                      <a:pt x="5" y="14"/>
                    </a:lnTo>
                    <a:lnTo>
                      <a:pt x="2" y="14"/>
                    </a:lnTo>
                    <a:lnTo>
                      <a:pt x="0" y="13"/>
                    </a:lnTo>
                    <a:lnTo>
                      <a:pt x="0" y="12"/>
                    </a:lnTo>
                    <a:lnTo>
                      <a:pt x="0" y="11"/>
                    </a:lnTo>
                    <a:lnTo>
                      <a:pt x="3" y="6"/>
                    </a:lnTo>
                    <a:lnTo>
                      <a:pt x="8" y="3"/>
                    </a:lnTo>
                    <a:lnTo>
                      <a:pt x="12" y="1"/>
                    </a:lnTo>
                    <a:lnTo>
                      <a:pt x="13" y="0"/>
                    </a:lnTo>
                    <a:close/>
                  </a:path>
                </a:pathLst>
              </a:custGeom>
              <a:gradFill>
                <a:gsLst>
                  <a:gs pos="49000">
                    <a:srgbClr val="38659D"/>
                  </a:gs>
                  <a:gs pos="87000">
                    <a:schemeClr val="tx2">
                      <a:lumMod val="75000"/>
                      <a:alpha val="80000"/>
                    </a:schemeClr>
                  </a:gs>
                </a:gsLst>
                <a:lin ang="2700000" scaled="0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99"/>
              </a:p>
            </p:txBody>
          </p:sp>
          <p:sp>
            <p:nvSpPr>
              <p:cNvPr id="45" name="Freeform 143"/>
              <p:cNvSpPr>
                <a:spLocks/>
              </p:cNvSpPr>
              <p:nvPr/>
            </p:nvSpPr>
            <p:spPr bwMode="auto">
              <a:xfrm>
                <a:off x="3069172" y="2789107"/>
                <a:ext cx="70958" cy="69510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2" y="0"/>
                  </a:cxn>
                  <a:cxn ang="0">
                    <a:pos x="7" y="3"/>
                  </a:cxn>
                  <a:cxn ang="0">
                    <a:pos x="9" y="5"/>
                  </a:cxn>
                  <a:cxn ang="0">
                    <a:pos x="11" y="6"/>
                  </a:cxn>
                  <a:cxn ang="0">
                    <a:pos x="20" y="13"/>
                  </a:cxn>
                  <a:cxn ang="0">
                    <a:pos x="27" y="18"/>
                  </a:cxn>
                  <a:cxn ang="0">
                    <a:pos x="34" y="25"/>
                  </a:cxn>
                  <a:cxn ang="0">
                    <a:pos x="39" y="32"/>
                  </a:cxn>
                  <a:cxn ang="0">
                    <a:pos x="45" y="41"/>
                  </a:cxn>
                  <a:cxn ang="0">
                    <a:pos x="46" y="43"/>
                  </a:cxn>
                  <a:cxn ang="0">
                    <a:pos x="47" y="44"/>
                  </a:cxn>
                  <a:cxn ang="0">
                    <a:pos x="49" y="47"/>
                  </a:cxn>
                  <a:cxn ang="0">
                    <a:pos x="49" y="47"/>
                  </a:cxn>
                  <a:cxn ang="0">
                    <a:pos x="48" y="48"/>
                  </a:cxn>
                  <a:cxn ang="0">
                    <a:pos x="45" y="48"/>
                  </a:cxn>
                  <a:cxn ang="0">
                    <a:pos x="42" y="46"/>
                  </a:cxn>
                  <a:cxn ang="0">
                    <a:pos x="39" y="43"/>
                  </a:cxn>
                  <a:cxn ang="0">
                    <a:pos x="36" y="39"/>
                  </a:cxn>
                  <a:cxn ang="0">
                    <a:pos x="34" y="35"/>
                  </a:cxn>
                  <a:cxn ang="0">
                    <a:pos x="32" y="31"/>
                  </a:cxn>
                  <a:cxn ang="0">
                    <a:pos x="32" y="30"/>
                  </a:cxn>
                  <a:cxn ang="0">
                    <a:pos x="32" y="31"/>
                  </a:cxn>
                  <a:cxn ang="0">
                    <a:pos x="33" y="32"/>
                  </a:cxn>
                  <a:cxn ang="0">
                    <a:pos x="33" y="33"/>
                  </a:cxn>
                  <a:cxn ang="0">
                    <a:pos x="33" y="34"/>
                  </a:cxn>
                  <a:cxn ang="0">
                    <a:pos x="34" y="36"/>
                  </a:cxn>
                  <a:cxn ang="0">
                    <a:pos x="35" y="37"/>
                  </a:cxn>
                  <a:cxn ang="0">
                    <a:pos x="35" y="37"/>
                  </a:cxn>
                  <a:cxn ang="0">
                    <a:pos x="34" y="37"/>
                  </a:cxn>
                  <a:cxn ang="0">
                    <a:pos x="31" y="33"/>
                  </a:cxn>
                  <a:cxn ang="0">
                    <a:pos x="28" y="29"/>
                  </a:cxn>
                  <a:cxn ang="0">
                    <a:pos x="25" y="26"/>
                  </a:cxn>
                  <a:cxn ang="0">
                    <a:pos x="22" y="25"/>
                  </a:cxn>
                  <a:cxn ang="0">
                    <a:pos x="16" y="23"/>
                  </a:cxn>
                  <a:cxn ang="0">
                    <a:pos x="13" y="21"/>
                  </a:cxn>
                  <a:cxn ang="0">
                    <a:pos x="11" y="18"/>
                  </a:cxn>
                  <a:cxn ang="0">
                    <a:pos x="11" y="16"/>
                  </a:cxn>
                  <a:cxn ang="0">
                    <a:pos x="12" y="16"/>
                  </a:cxn>
                  <a:cxn ang="0">
                    <a:pos x="12" y="15"/>
                  </a:cxn>
                  <a:cxn ang="0">
                    <a:pos x="7" y="9"/>
                  </a:cxn>
                  <a:cxn ang="0">
                    <a:pos x="4" y="6"/>
                  </a:cxn>
                  <a:cxn ang="0">
                    <a:pos x="1" y="4"/>
                  </a:cxn>
                  <a:cxn ang="0">
                    <a:pos x="0" y="1"/>
                  </a:cxn>
                  <a:cxn ang="0">
                    <a:pos x="1" y="0"/>
                  </a:cxn>
                </a:cxnLst>
                <a:rect l="0" t="0" r="r" b="b"/>
                <a:pathLst>
                  <a:path w="49" h="48">
                    <a:moveTo>
                      <a:pt x="1" y="0"/>
                    </a:moveTo>
                    <a:lnTo>
                      <a:pt x="2" y="0"/>
                    </a:lnTo>
                    <a:lnTo>
                      <a:pt x="7" y="3"/>
                    </a:lnTo>
                    <a:lnTo>
                      <a:pt x="9" y="5"/>
                    </a:lnTo>
                    <a:lnTo>
                      <a:pt x="11" y="6"/>
                    </a:lnTo>
                    <a:lnTo>
                      <a:pt x="20" y="13"/>
                    </a:lnTo>
                    <a:lnTo>
                      <a:pt x="27" y="18"/>
                    </a:lnTo>
                    <a:lnTo>
                      <a:pt x="34" y="25"/>
                    </a:lnTo>
                    <a:lnTo>
                      <a:pt x="39" y="32"/>
                    </a:lnTo>
                    <a:lnTo>
                      <a:pt x="45" y="41"/>
                    </a:lnTo>
                    <a:lnTo>
                      <a:pt x="46" y="43"/>
                    </a:lnTo>
                    <a:lnTo>
                      <a:pt x="47" y="44"/>
                    </a:lnTo>
                    <a:lnTo>
                      <a:pt x="49" y="47"/>
                    </a:lnTo>
                    <a:lnTo>
                      <a:pt x="49" y="47"/>
                    </a:lnTo>
                    <a:lnTo>
                      <a:pt x="48" y="48"/>
                    </a:lnTo>
                    <a:lnTo>
                      <a:pt x="45" y="48"/>
                    </a:lnTo>
                    <a:lnTo>
                      <a:pt x="42" y="46"/>
                    </a:lnTo>
                    <a:lnTo>
                      <a:pt x="39" y="43"/>
                    </a:lnTo>
                    <a:lnTo>
                      <a:pt x="36" y="39"/>
                    </a:lnTo>
                    <a:lnTo>
                      <a:pt x="34" y="35"/>
                    </a:lnTo>
                    <a:lnTo>
                      <a:pt x="32" y="31"/>
                    </a:lnTo>
                    <a:lnTo>
                      <a:pt x="32" y="30"/>
                    </a:lnTo>
                    <a:lnTo>
                      <a:pt x="32" y="31"/>
                    </a:lnTo>
                    <a:lnTo>
                      <a:pt x="33" y="32"/>
                    </a:lnTo>
                    <a:lnTo>
                      <a:pt x="33" y="33"/>
                    </a:lnTo>
                    <a:lnTo>
                      <a:pt x="33" y="34"/>
                    </a:lnTo>
                    <a:lnTo>
                      <a:pt x="34" y="36"/>
                    </a:lnTo>
                    <a:lnTo>
                      <a:pt x="35" y="37"/>
                    </a:lnTo>
                    <a:lnTo>
                      <a:pt x="35" y="37"/>
                    </a:lnTo>
                    <a:lnTo>
                      <a:pt x="34" y="37"/>
                    </a:lnTo>
                    <a:lnTo>
                      <a:pt x="31" y="33"/>
                    </a:lnTo>
                    <a:lnTo>
                      <a:pt x="28" y="29"/>
                    </a:lnTo>
                    <a:lnTo>
                      <a:pt x="25" y="26"/>
                    </a:lnTo>
                    <a:lnTo>
                      <a:pt x="22" y="25"/>
                    </a:lnTo>
                    <a:lnTo>
                      <a:pt x="16" y="23"/>
                    </a:lnTo>
                    <a:lnTo>
                      <a:pt x="13" y="21"/>
                    </a:lnTo>
                    <a:lnTo>
                      <a:pt x="11" y="18"/>
                    </a:lnTo>
                    <a:lnTo>
                      <a:pt x="11" y="16"/>
                    </a:lnTo>
                    <a:lnTo>
                      <a:pt x="12" y="16"/>
                    </a:lnTo>
                    <a:lnTo>
                      <a:pt x="12" y="15"/>
                    </a:lnTo>
                    <a:lnTo>
                      <a:pt x="7" y="9"/>
                    </a:lnTo>
                    <a:lnTo>
                      <a:pt x="4" y="6"/>
                    </a:lnTo>
                    <a:lnTo>
                      <a:pt x="1" y="4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gradFill>
                <a:gsLst>
                  <a:gs pos="49000">
                    <a:srgbClr val="38659D"/>
                  </a:gs>
                  <a:gs pos="87000">
                    <a:schemeClr val="tx2">
                      <a:lumMod val="75000"/>
                      <a:alpha val="80000"/>
                    </a:schemeClr>
                  </a:gs>
                </a:gsLst>
                <a:lin ang="2700000" scaled="0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99"/>
              </a:p>
            </p:txBody>
          </p:sp>
          <p:sp>
            <p:nvSpPr>
              <p:cNvPr id="46" name="Freeform 144"/>
              <p:cNvSpPr>
                <a:spLocks/>
              </p:cNvSpPr>
              <p:nvPr/>
            </p:nvSpPr>
            <p:spPr bwMode="auto">
              <a:xfrm>
                <a:off x="1668838" y="3193133"/>
                <a:ext cx="41996" cy="78199"/>
              </a:xfrm>
              <a:custGeom>
                <a:avLst/>
                <a:gdLst/>
                <a:ahLst/>
                <a:cxnLst>
                  <a:cxn ang="0">
                    <a:pos x="4" y="0"/>
                  </a:cxn>
                  <a:cxn ang="0">
                    <a:pos x="13" y="6"/>
                  </a:cxn>
                  <a:cxn ang="0">
                    <a:pos x="20" y="13"/>
                  </a:cxn>
                  <a:cxn ang="0">
                    <a:pos x="21" y="14"/>
                  </a:cxn>
                  <a:cxn ang="0">
                    <a:pos x="20" y="15"/>
                  </a:cxn>
                  <a:cxn ang="0">
                    <a:pos x="20" y="15"/>
                  </a:cxn>
                  <a:cxn ang="0">
                    <a:pos x="19" y="16"/>
                  </a:cxn>
                  <a:cxn ang="0">
                    <a:pos x="19" y="17"/>
                  </a:cxn>
                  <a:cxn ang="0">
                    <a:pos x="23" y="27"/>
                  </a:cxn>
                  <a:cxn ang="0">
                    <a:pos x="27" y="37"/>
                  </a:cxn>
                  <a:cxn ang="0">
                    <a:pos x="28" y="40"/>
                  </a:cxn>
                  <a:cxn ang="0">
                    <a:pos x="29" y="43"/>
                  </a:cxn>
                  <a:cxn ang="0">
                    <a:pos x="29" y="50"/>
                  </a:cxn>
                  <a:cxn ang="0">
                    <a:pos x="28" y="53"/>
                  </a:cxn>
                  <a:cxn ang="0">
                    <a:pos x="25" y="54"/>
                  </a:cxn>
                  <a:cxn ang="0">
                    <a:pos x="22" y="54"/>
                  </a:cxn>
                  <a:cxn ang="0">
                    <a:pos x="17" y="51"/>
                  </a:cxn>
                  <a:cxn ang="0">
                    <a:pos x="13" y="47"/>
                  </a:cxn>
                  <a:cxn ang="0">
                    <a:pos x="10" y="42"/>
                  </a:cxn>
                  <a:cxn ang="0">
                    <a:pos x="10" y="41"/>
                  </a:cxn>
                  <a:cxn ang="0">
                    <a:pos x="11" y="40"/>
                  </a:cxn>
                  <a:cxn ang="0">
                    <a:pos x="12" y="40"/>
                  </a:cxn>
                  <a:cxn ang="0">
                    <a:pos x="14" y="39"/>
                  </a:cxn>
                  <a:cxn ang="0">
                    <a:pos x="15" y="38"/>
                  </a:cxn>
                  <a:cxn ang="0">
                    <a:pos x="16" y="38"/>
                  </a:cxn>
                  <a:cxn ang="0">
                    <a:pos x="17" y="37"/>
                  </a:cxn>
                  <a:cxn ang="0">
                    <a:pos x="18" y="36"/>
                  </a:cxn>
                  <a:cxn ang="0">
                    <a:pos x="18" y="36"/>
                  </a:cxn>
                  <a:cxn ang="0">
                    <a:pos x="18" y="35"/>
                  </a:cxn>
                  <a:cxn ang="0">
                    <a:pos x="16" y="34"/>
                  </a:cxn>
                  <a:cxn ang="0">
                    <a:pos x="15" y="35"/>
                  </a:cxn>
                  <a:cxn ang="0">
                    <a:pos x="12" y="37"/>
                  </a:cxn>
                  <a:cxn ang="0">
                    <a:pos x="10" y="38"/>
                  </a:cxn>
                  <a:cxn ang="0">
                    <a:pos x="8" y="38"/>
                  </a:cxn>
                  <a:cxn ang="0">
                    <a:pos x="7" y="36"/>
                  </a:cxn>
                  <a:cxn ang="0">
                    <a:pos x="8" y="34"/>
                  </a:cxn>
                  <a:cxn ang="0">
                    <a:pos x="9" y="31"/>
                  </a:cxn>
                  <a:cxn ang="0">
                    <a:pos x="9" y="29"/>
                  </a:cxn>
                  <a:cxn ang="0">
                    <a:pos x="8" y="28"/>
                  </a:cxn>
                  <a:cxn ang="0">
                    <a:pos x="7" y="27"/>
                  </a:cxn>
                  <a:cxn ang="0">
                    <a:pos x="6" y="27"/>
                  </a:cxn>
                  <a:cxn ang="0">
                    <a:pos x="4" y="27"/>
                  </a:cxn>
                  <a:cxn ang="0">
                    <a:pos x="3" y="27"/>
                  </a:cxn>
                  <a:cxn ang="0">
                    <a:pos x="2" y="26"/>
                  </a:cxn>
                  <a:cxn ang="0">
                    <a:pos x="1" y="25"/>
                  </a:cxn>
                  <a:cxn ang="0">
                    <a:pos x="0" y="22"/>
                  </a:cxn>
                  <a:cxn ang="0">
                    <a:pos x="0" y="17"/>
                  </a:cxn>
                  <a:cxn ang="0">
                    <a:pos x="0" y="12"/>
                  </a:cxn>
                  <a:cxn ang="0">
                    <a:pos x="1" y="8"/>
                  </a:cxn>
                  <a:cxn ang="0">
                    <a:pos x="2" y="3"/>
                  </a:cxn>
                  <a:cxn ang="0">
                    <a:pos x="3" y="1"/>
                  </a:cxn>
                  <a:cxn ang="0">
                    <a:pos x="4" y="0"/>
                  </a:cxn>
                </a:cxnLst>
                <a:rect l="0" t="0" r="r" b="b"/>
                <a:pathLst>
                  <a:path w="29" h="54">
                    <a:moveTo>
                      <a:pt x="4" y="0"/>
                    </a:moveTo>
                    <a:lnTo>
                      <a:pt x="13" y="6"/>
                    </a:lnTo>
                    <a:lnTo>
                      <a:pt x="20" y="13"/>
                    </a:lnTo>
                    <a:lnTo>
                      <a:pt x="21" y="14"/>
                    </a:lnTo>
                    <a:lnTo>
                      <a:pt x="20" y="15"/>
                    </a:lnTo>
                    <a:lnTo>
                      <a:pt x="20" y="15"/>
                    </a:lnTo>
                    <a:lnTo>
                      <a:pt x="19" y="16"/>
                    </a:lnTo>
                    <a:lnTo>
                      <a:pt x="19" y="17"/>
                    </a:lnTo>
                    <a:lnTo>
                      <a:pt x="23" y="27"/>
                    </a:lnTo>
                    <a:lnTo>
                      <a:pt x="27" y="37"/>
                    </a:lnTo>
                    <a:lnTo>
                      <a:pt x="28" y="40"/>
                    </a:lnTo>
                    <a:lnTo>
                      <a:pt x="29" y="43"/>
                    </a:lnTo>
                    <a:lnTo>
                      <a:pt x="29" y="50"/>
                    </a:lnTo>
                    <a:lnTo>
                      <a:pt x="28" y="53"/>
                    </a:lnTo>
                    <a:lnTo>
                      <a:pt x="25" y="54"/>
                    </a:lnTo>
                    <a:lnTo>
                      <a:pt x="22" y="54"/>
                    </a:lnTo>
                    <a:lnTo>
                      <a:pt x="17" y="51"/>
                    </a:lnTo>
                    <a:lnTo>
                      <a:pt x="13" y="47"/>
                    </a:lnTo>
                    <a:lnTo>
                      <a:pt x="10" y="42"/>
                    </a:lnTo>
                    <a:lnTo>
                      <a:pt x="10" y="41"/>
                    </a:lnTo>
                    <a:lnTo>
                      <a:pt x="11" y="40"/>
                    </a:lnTo>
                    <a:lnTo>
                      <a:pt x="12" y="40"/>
                    </a:lnTo>
                    <a:lnTo>
                      <a:pt x="14" y="39"/>
                    </a:lnTo>
                    <a:lnTo>
                      <a:pt x="15" y="38"/>
                    </a:lnTo>
                    <a:lnTo>
                      <a:pt x="16" y="38"/>
                    </a:lnTo>
                    <a:lnTo>
                      <a:pt x="17" y="37"/>
                    </a:lnTo>
                    <a:lnTo>
                      <a:pt x="18" y="36"/>
                    </a:lnTo>
                    <a:lnTo>
                      <a:pt x="18" y="36"/>
                    </a:lnTo>
                    <a:lnTo>
                      <a:pt x="18" y="35"/>
                    </a:lnTo>
                    <a:lnTo>
                      <a:pt x="16" y="34"/>
                    </a:lnTo>
                    <a:lnTo>
                      <a:pt x="15" y="35"/>
                    </a:lnTo>
                    <a:lnTo>
                      <a:pt x="12" y="37"/>
                    </a:lnTo>
                    <a:lnTo>
                      <a:pt x="10" y="38"/>
                    </a:lnTo>
                    <a:lnTo>
                      <a:pt x="8" y="38"/>
                    </a:lnTo>
                    <a:lnTo>
                      <a:pt x="7" y="36"/>
                    </a:lnTo>
                    <a:lnTo>
                      <a:pt x="8" y="34"/>
                    </a:lnTo>
                    <a:lnTo>
                      <a:pt x="9" y="31"/>
                    </a:lnTo>
                    <a:lnTo>
                      <a:pt x="9" y="29"/>
                    </a:lnTo>
                    <a:lnTo>
                      <a:pt x="8" y="28"/>
                    </a:lnTo>
                    <a:lnTo>
                      <a:pt x="7" y="27"/>
                    </a:lnTo>
                    <a:lnTo>
                      <a:pt x="6" y="27"/>
                    </a:lnTo>
                    <a:lnTo>
                      <a:pt x="4" y="27"/>
                    </a:lnTo>
                    <a:lnTo>
                      <a:pt x="3" y="27"/>
                    </a:lnTo>
                    <a:lnTo>
                      <a:pt x="2" y="26"/>
                    </a:lnTo>
                    <a:lnTo>
                      <a:pt x="1" y="25"/>
                    </a:lnTo>
                    <a:lnTo>
                      <a:pt x="0" y="22"/>
                    </a:lnTo>
                    <a:lnTo>
                      <a:pt x="0" y="17"/>
                    </a:lnTo>
                    <a:lnTo>
                      <a:pt x="0" y="12"/>
                    </a:lnTo>
                    <a:lnTo>
                      <a:pt x="1" y="8"/>
                    </a:lnTo>
                    <a:lnTo>
                      <a:pt x="2" y="3"/>
                    </a:lnTo>
                    <a:lnTo>
                      <a:pt x="3" y="1"/>
                    </a:lnTo>
                    <a:lnTo>
                      <a:pt x="4" y="0"/>
                    </a:lnTo>
                    <a:close/>
                  </a:path>
                </a:pathLst>
              </a:custGeom>
              <a:gradFill>
                <a:gsLst>
                  <a:gs pos="49000">
                    <a:srgbClr val="38659D"/>
                  </a:gs>
                  <a:gs pos="87000">
                    <a:schemeClr val="tx2">
                      <a:lumMod val="75000"/>
                      <a:alpha val="80000"/>
                    </a:schemeClr>
                  </a:gs>
                </a:gsLst>
                <a:lin ang="2700000" scaled="0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99"/>
              </a:p>
            </p:txBody>
          </p:sp>
          <p:sp>
            <p:nvSpPr>
              <p:cNvPr id="47" name="Freeform 145"/>
              <p:cNvSpPr>
                <a:spLocks/>
              </p:cNvSpPr>
              <p:nvPr/>
            </p:nvSpPr>
            <p:spPr bwMode="auto">
              <a:xfrm>
                <a:off x="2792581" y="3229336"/>
                <a:ext cx="36204" cy="1448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9" y="2"/>
                  </a:cxn>
                  <a:cxn ang="0">
                    <a:pos x="16" y="4"/>
                  </a:cxn>
                  <a:cxn ang="0">
                    <a:pos x="24" y="8"/>
                  </a:cxn>
                  <a:cxn ang="0">
                    <a:pos x="25" y="9"/>
                  </a:cxn>
                  <a:cxn ang="0">
                    <a:pos x="24" y="9"/>
                  </a:cxn>
                  <a:cxn ang="0">
                    <a:pos x="24" y="9"/>
                  </a:cxn>
                  <a:cxn ang="0">
                    <a:pos x="23" y="10"/>
                  </a:cxn>
                  <a:cxn ang="0">
                    <a:pos x="19" y="10"/>
                  </a:cxn>
                  <a:cxn ang="0">
                    <a:pos x="16" y="8"/>
                  </a:cxn>
                  <a:cxn ang="0">
                    <a:pos x="8" y="4"/>
                  </a:cxn>
                  <a:cxn ang="0">
                    <a:pos x="4" y="2"/>
                  </a:cxn>
                  <a:cxn ang="0">
                    <a:pos x="1" y="0"/>
                  </a:cxn>
                  <a:cxn ang="0">
                    <a:pos x="0" y="0"/>
                  </a:cxn>
                </a:cxnLst>
                <a:rect l="0" t="0" r="r" b="b"/>
                <a:pathLst>
                  <a:path w="25" h="10">
                    <a:moveTo>
                      <a:pt x="0" y="0"/>
                    </a:moveTo>
                    <a:lnTo>
                      <a:pt x="9" y="2"/>
                    </a:lnTo>
                    <a:lnTo>
                      <a:pt x="16" y="4"/>
                    </a:lnTo>
                    <a:lnTo>
                      <a:pt x="24" y="8"/>
                    </a:lnTo>
                    <a:lnTo>
                      <a:pt x="25" y="9"/>
                    </a:lnTo>
                    <a:lnTo>
                      <a:pt x="24" y="9"/>
                    </a:lnTo>
                    <a:lnTo>
                      <a:pt x="24" y="9"/>
                    </a:lnTo>
                    <a:lnTo>
                      <a:pt x="23" y="10"/>
                    </a:lnTo>
                    <a:lnTo>
                      <a:pt x="19" y="10"/>
                    </a:lnTo>
                    <a:lnTo>
                      <a:pt x="16" y="8"/>
                    </a:lnTo>
                    <a:lnTo>
                      <a:pt x="8" y="4"/>
                    </a:lnTo>
                    <a:lnTo>
                      <a:pt x="4" y="2"/>
                    </a:lnTo>
                    <a:lnTo>
                      <a:pt x="1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49000">
                    <a:srgbClr val="38659D"/>
                  </a:gs>
                  <a:gs pos="87000">
                    <a:schemeClr val="tx2">
                      <a:lumMod val="75000"/>
                      <a:alpha val="80000"/>
                    </a:schemeClr>
                  </a:gs>
                </a:gsLst>
                <a:lin ang="2700000" scaled="0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99"/>
              </a:p>
            </p:txBody>
          </p:sp>
          <p:sp>
            <p:nvSpPr>
              <p:cNvPr id="48" name="Freeform 146"/>
              <p:cNvSpPr>
                <a:spLocks/>
              </p:cNvSpPr>
              <p:nvPr/>
            </p:nvSpPr>
            <p:spPr bwMode="auto">
              <a:xfrm>
                <a:off x="2962011" y="3197477"/>
                <a:ext cx="18826" cy="59373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2" y="2"/>
                  </a:cxn>
                  <a:cxn ang="0">
                    <a:pos x="5" y="9"/>
                  </a:cxn>
                  <a:cxn ang="0">
                    <a:pos x="7" y="16"/>
                  </a:cxn>
                  <a:cxn ang="0">
                    <a:pos x="10" y="25"/>
                  </a:cxn>
                  <a:cxn ang="0">
                    <a:pos x="13" y="38"/>
                  </a:cxn>
                  <a:cxn ang="0">
                    <a:pos x="13" y="39"/>
                  </a:cxn>
                  <a:cxn ang="0">
                    <a:pos x="12" y="39"/>
                  </a:cxn>
                  <a:cxn ang="0">
                    <a:pos x="9" y="41"/>
                  </a:cxn>
                  <a:cxn ang="0">
                    <a:pos x="8" y="40"/>
                  </a:cxn>
                  <a:cxn ang="0">
                    <a:pos x="5" y="37"/>
                  </a:cxn>
                  <a:cxn ang="0">
                    <a:pos x="4" y="33"/>
                  </a:cxn>
                  <a:cxn ang="0">
                    <a:pos x="4" y="30"/>
                  </a:cxn>
                  <a:cxn ang="0">
                    <a:pos x="2" y="26"/>
                  </a:cxn>
                  <a:cxn ang="0">
                    <a:pos x="0" y="24"/>
                  </a:cxn>
                  <a:cxn ang="0">
                    <a:pos x="1" y="22"/>
                  </a:cxn>
                  <a:cxn ang="0">
                    <a:pos x="1" y="3"/>
                  </a:cxn>
                  <a:cxn ang="0">
                    <a:pos x="1" y="1"/>
                  </a:cxn>
                  <a:cxn ang="0">
                    <a:pos x="2" y="0"/>
                  </a:cxn>
                </a:cxnLst>
                <a:rect l="0" t="0" r="r" b="b"/>
                <a:pathLst>
                  <a:path w="13" h="41">
                    <a:moveTo>
                      <a:pt x="2" y="0"/>
                    </a:moveTo>
                    <a:lnTo>
                      <a:pt x="2" y="2"/>
                    </a:lnTo>
                    <a:lnTo>
                      <a:pt x="5" y="9"/>
                    </a:lnTo>
                    <a:lnTo>
                      <a:pt x="7" y="16"/>
                    </a:lnTo>
                    <a:lnTo>
                      <a:pt x="10" y="25"/>
                    </a:lnTo>
                    <a:lnTo>
                      <a:pt x="13" y="38"/>
                    </a:lnTo>
                    <a:lnTo>
                      <a:pt x="13" y="39"/>
                    </a:lnTo>
                    <a:lnTo>
                      <a:pt x="12" y="39"/>
                    </a:lnTo>
                    <a:lnTo>
                      <a:pt x="9" y="41"/>
                    </a:lnTo>
                    <a:lnTo>
                      <a:pt x="8" y="40"/>
                    </a:lnTo>
                    <a:lnTo>
                      <a:pt x="5" y="37"/>
                    </a:lnTo>
                    <a:lnTo>
                      <a:pt x="4" y="33"/>
                    </a:lnTo>
                    <a:lnTo>
                      <a:pt x="4" y="30"/>
                    </a:lnTo>
                    <a:lnTo>
                      <a:pt x="2" y="26"/>
                    </a:lnTo>
                    <a:lnTo>
                      <a:pt x="0" y="24"/>
                    </a:lnTo>
                    <a:lnTo>
                      <a:pt x="1" y="22"/>
                    </a:lnTo>
                    <a:lnTo>
                      <a:pt x="1" y="3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gradFill>
                <a:gsLst>
                  <a:gs pos="49000">
                    <a:srgbClr val="38659D"/>
                  </a:gs>
                  <a:gs pos="87000">
                    <a:schemeClr val="tx2">
                      <a:lumMod val="75000"/>
                      <a:alpha val="80000"/>
                    </a:schemeClr>
                  </a:gs>
                </a:gsLst>
                <a:lin ang="2700000" scaled="0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99"/>
              </a:p>
            </p:txBody>
          </p:sp>
          <p:sp>
            <p:nvSpPr>
              <p:cNvPr id="49" name="Freeform 147"/>
              <p:cNvSpPr>
                <a:spLocks/>
              </p:cNvSpPr>
              <p:nvPr/>
            </p:nvSpPr>
            <p:spPr bwMode="auto">
              <a:xfrm>
                <a:off x="2869331" y="3145345"/>
                <a:ext cx="86887" cy="120195"/>
              </a:xfrm>
              <a:custGeom>
                <a:avLst/>
                <a:gdLst/>
                <a:ahLst/>
                <a:cxnLst>
                  <a:cxn ang="0">
                    <a:pos x="10" y="7"/>
                  </a:cxn>
                  <a:cxn ang="0">
                    <a:pos x="12" y="16"/>
                  </a:cxn>
                  <a:cxn ang="0">
                    <a:pos x="20" y="24"/>
                  </a:cxn>
                  <a:cxn ang="0">
                    <a:pos x="25" y="29"/>
                  </a:cxn>
                  <a:cxn ang="0">
                    <a:pos x="23" y="33"/>
                  </a:cxn>
                  <a:cxn ang="0">
                    <a:pos x="22" y="38"/>
                  </a:cxn>
                  <a:cxn ang="0">
                    <a:pos x="22" y="42"/>
                  </a:cxn>
                  <a:cxn ang="0">
                    <a:pos x="28" y="43"/>
                  </a:cxn>
                  <a:cxn ang="0">
                    <a:pos x="34" y="42"/>
                  </a:cxn>
                  <a:cxn ang="0">
                    <a:pos x="35" y="36"/>
                  </a:cxn>
                  <a:cxn ang="0">
                    <a:pos x="37" y="30"/>
                  </a:cxn>
                  <a:cxn ang="0">
                    <a:pos x="41" y="27"/>
                  </a:cxn>
                  <a:cxn ang="0">
                    <a:pos x="48" y="31"/>
                  </a:cxn>
                  <a:cxn ang="0">
                    <a:pos x="48" y="36"/>
                  </a:cxn>
                  <a:cxn ang="0">
                    <a:pos x="47" y="43"/>
                  </a:cxn>
                  <a:cxn ang="0">
                    <a:pos x="48" y="43"/>
                  </a:cxn>
                  <a:cxn ang="0">
                    <a:pos x="53" y="41"/>
                  </a:cxn>
                  <a:cxn ang="0">
                    <a:pos x="53" y="44"/>
                  </a:cxn>
                  <a:cxn ang="0">
                    <a:pos x="50" y="48"/>
                  </a:cxn>
                  <a:cxn ang="0">
                    <a:pos x="51" y="49"/>
                  </a:cxn>
                  <a:cxn ang="0">
                    <a:pos x="55" y="45"/>
                  </a:cxn>
                  <a:cxn ang="0">
                    <a:pos x="60" y="41"/>
                  </a:cxn>
                  <a:cxn ang="0">
                    <a:pos x="59" y="44"/>
                  </a:cxn>
                  <a:cxn ang="0">
                    <a:pos x="55" y="48"/>
                  </a:cxn>
                  <a:cxn ang="0">
                    <a:pos x="55" y="52"/>
                  </a:cxn>
                  <a:cxn ang="0">
                    <a:pos x="56" y="56"/>
                  </a:cxn>
                  <a:cxn ang="0">
                    <a:pos x="56" y="58"/>
                  </a:cxn>
                  <a:cxn ang="0">
                    <a:pos x="54" y="58"/>
                  </a:cxn>
                  <a:cxn ang="0">
                    <a:pos x="56" y="61"/>
                  </a:cxn>
                  <a:cxn ang="0">
                    <a:pos x="58" y="66"/>
                  </a:cxn>
                  <a:cxn ang="0">
                    <a:pos x="51" y="76"/>
                  </a:cxn>
                  <a:cxn ang="0">
                    <a:pos x="47" y="79"/>
                  </a:cxn>
                  <a:cxn ang="0">
                    <a:pos x="49" y="75"/>
                  </a:cxn>
                  <a:cxn ang="0">
                    <a:pos x="54" y="67"/>
                  </a:cxn>
                  <a:cxn ang="0">
                    <a:pos x="51" y="61"/>
                  </a:cxn>
                  <a:cxn ang="0">
                    <a:pos x="44" y="61"/>
                  </a:cxn>
                  <a:cxn ang="0">
                    <a:pos x="39" y="65"/>
                  </a:cxn>
                  <a:cxn ang="0">
                    <a:pos x="37" y="72"/>
                  </a:cxn>
                  <a:cxn ang="0">
                    <a:pos x="31" y="75"/>
                  </a:cxn>
                  <a:cxn ang="0">
                    <a:pos x="18" y="76"/>
                  </a:cxn>
                  <a:cxn ang="0">
                    <a:pos x="13" y="81"/>
                  </a:cxn>
                  <a:cxn ang="0">
                    <a:pos x="7" y="82"/>
                  </a:cxn>
                  <a:cxn ang="0">
                    <a:pos x="6" y="79"/>
                  </a:cxn>
                  <a:cxn ang="0">
                    <a:pos x="10" y="70"/>
                  </a:cxn>
                  <a:cxn ang="0">
                    <a:pos x="12" y="63"/>
                  </a:cxn>
                  <a:cxn ang="0">
                    <a:pos x="8" y="63"/>
                  </a:cxn>
                  <a:cxn ang="0">
                    <a:pos x="4" y="66"/>
                  </a:cxn>
                  <a:cxn ang="0">
                    <a:pos x="1" y="65"/>
                  </a:cxn>
                  <a:cxn ang="0">
                    <a:pos x="3" y="62"/>
                  </a:cxn>
                  <a:cxn ang="0">
                    <a:pos x="4" y="60"/>
                  </a:cxn>
                  <a:cxn ang="0">
                    <a:pos x="1" y="26"/>
                  </a:cxn>
                  <a:cxn ang="0">
                    <a:pos x="0" y="7"/>
                  </a:cxn>
                  <a:cxn ang="0">
                    <a:pos x="4" y="2"/>
                  </a:cxn>
                  <a:cxn ang="0">
                    <a:pos x="6" y="0"/>
                  </a:cxn>
                </a:cxnLst>
                <a:rect l="0" t="0" r="r" b="b"/>
                <a:pathLst>
                  <a:path w="60" h="83">
                    <a:moveTo>
                      <a:pt x="6" y="0"/>
                    </a:moveTo>
                    <a:lnTo>
                      <a:pt x="10" y="7"/>
                    </a:lnTo>
                    <a:lnTo>
                      <a:pt x="12" y="12"/>
                    </a:lnTo>
                    <a:lnTo>
                      <a:pt x="12" y="16"/>
                    </a:lnTo>
                    <a:lnTo>
                      <a:pt x="16" y="20"/>
                    </a:lnTo>
                    <a:lnTo>
                      <a:pt x="20" y="24"/>
                    </a:lnTo>
                    <a:lnTo>
                      <a:pt x="24" y="27"/>
                    </a:lnTo>
                    <a:lnTo>
                      <a:pt x="25" y="29"/>
                    </a:lnTo>
                    <a:lnTo>
                      <a:pt x="24" y="31"/>
                    </a:lnTo>
                    <a:lnTo>
                      <a:pt x="23" y="33"/>
                    </a:lnTo>
                    <a:lnTo>
                      <a:pt x="22" y="35"/>
                    </a:lnTo>
                    <a:lnTo>
                      <a:pt x="22" y="38"/>
                    </a:lnTo>
                    <a:lnTo>
                      <a:pt x="21" y="40"/>
                    </a:lnTo>
                    <a:lnTo>
                      <a:pt x="22" y="42"/>
                    </a:lnTo>
                    <a:lnTo>
                      <a:pt x="25" y="43"/>
                    </a:lnTo>
                    <a:lnTo>
                      <a:pt x="28" y="43"/>
                    </a:lnTo>
                    <a:lnTo>
                      <a:pt x="34" y="43"/>
                    </a:lnTo>
                    <a:lnTo>
                      <a:pt x="34" y="42"/>
                    </a:lnTo>
                    <a:lnTo>
                      <a:pt x="34" y="40"/>
                    </a:lnTo>
                    <a:lnTo>
                      <a:pt x="35" y="36"/>
                    </a:lnTo>
                    <a:lnTo>
                      <a:pt x="36" y="33"/>
                    </a:lnTo>
                    <a:lnTo>
                      <a:pt x="37" y="30"/>
                    </a:lnTo>
                    <a:lnTo>
                      <a:pt x="39" y="28"/>
                    </a:lnTo>
                    <a:lnTo>
                      <a:pt x="41" y="27"/>
                    </a:lnTo>
                    <a:lnTo>
                      <a:pt x="44" y="27"/>
                    </a:lnTo>
                    <a:lnTo>
                      <a:pt x="48" y="31"/>
                    </a:lnTo>
                    <a:lnTo>
                      <a:pt x="48" y="33"/>
                    </a:lnTo>
                    <a:lnTo>
                      <a:pt x="48" y="36"/>
                    </a:lnTo>
                    <a:lnTo>
                      <a:pt x="47" y="40"/>
                    </a:lnTo>
                    <a:lnTo>
                      <a:pt x="47" y="43"/>
                    </a:lnTo>
                    <a:lnTo>
                      <a:pt x="47" y="43"/>
                    </a:lnTo>
                    <a:lnTo>
                      <a:pt x="48" y="43"/>
                    </a:lnTo>
                    <a:lnTo>
                      <a:pt x="52" y="41"/>
                    </a:lnTo>
                    <a:lnTo>
                      <a:pt x="53" y="41"/>
                    </a:lnTo>
                    <a:lnTo>
                      <a:pt x="53" y="42"/>
                    </a:lnTo>
                    <a:lnTo>
                      <a:pt x="53" y="44"/>
                    </a:lnTo>
                    <a:lnTo>
                      <a:pt x="51" y="46"/>
                    </a:lnTo>
                    <a:lnTo>
                      <a:pt x="50" y="48"/>
                    </a:lnTo>
                    <a:lnTo>
                      <a:pt x="50" y="49"/>
                    </a:lnTo>
                    <a:lnTo>
                      <a:pt x="51" y="49"/>
                    </a:lnTo>
                    <a:lnTo>
                      <a:pt x="53" y="48"/>
                    </a:lnTo>
                    <a:lnTo>
                      <a:pt x="55" y="45"/>
                    </a:lnTo>
                    <a:lnTo>
                      <a:pt x="58" y="41"/>
                    </a:lnTo>
                    <a:lnTo>
                      <a:pt x="60" y="41"/>
                    </a:lnTo>
                    <a:lnTo>
                      <a:pt x="60" y="42"/>
                    </a:lnTo>
                    <a:lnTo>
                      <a:pt x="59" y="44"/>
                    </a:lnTo>
                    <a:lnTo>
                      <a:pt x="57" y="46"/>
                    </a:lnTo>
                    <a:lnTo>
                      <a:pt x="55" y="48"/>
                    </a:lnTo>
                    <a:lnTo>
                      <a:pt x="55" y="50"/>
                    </a:lnTo>
                    <a:lnTo>
                      <a:pt x="55" y="52"/>
                    </a:lnTo>
                    <a:lnTo>
                      <a:pt x="55" y="54"/>
                    </a:lnTo>
                    <a:lnTo>
                      <a:pt x="56" y="56"/>
                    </a:lnTo>
                    <a:lnTo>
                      <a:pt x="57" y="58"/>
                    </a:lnTo>
                    <a:lnTo>
                      <a:pt x="56" y="58"/>
                    </a:lnTo>
                    <a:lnTo>
                      <a:pt x="55" y="57"/>
                    </a:lnTo>
                    <a:lnTo>
                      <a:pt x="54" y="58"/>
                    </a:lnTo>
                    <a:lnTo>
                      <a:pt x="55" y="59"/>
                    </a:lnTo>
                    <a:lnTo>
                      <a:pt x="56" y="61"/>
                    </a:lnTo>
                    <a:lnTo>
                      <a:pt x="58" y="63"/>
                    </a:lnTo>
                    <a:lnTo>
                      <a:pt x="58" y="66"/>
                    </a:lnTo>
                    <a:lnTo>
                      <a:pt x="55" y="71"/>
                    </a:lnTo>
                    <a:lnTo>
                      <a:pt x="51" y="76"/>
                    </a:lnTo>
                    <a:lnTo>
                      <a:pt x="47" y="81"/>
                    </a:lnTo>
                    <a:lnTo>
                      <a:pt x="47" y="79"/>
                    </a:lnTo>
                    <a:lnTo>
                      <a:pt x="48" y="79"/>
                    </a:lnTo>
                    <a:lnTo>
                      <a:pt x="49" y="75"/>
                    </a:lnTo>
                    <a:lnTo>
                      <a:pt x="52" y="71"/>
                    </a:lnTo>
                    <a:lnTo>
                      <a:pt x="54" y="67"/>
                    </a:lnTo>
                    <a:lnTo>
                      <a:pt x="53" y="63"/>
                    </a:lnTo>
                    <a:lnTo>
                      <a:pt x="51" y="61"/>
                    </a:lnTo>
                    <a:lnTo>
                      <a:pt x="47" y="61"/>
                    </a:lnTo>
                    <a:lnTo>
                      <a:pt x="44" y="61"/>
                    </a:lnTo>
                    <a:lnTo>
                      <a:pt x="41" y="63"/>
                    </a:lnTo>
                    <a:lnTo>
                      <a:pt x="39" y="65"/>
                    </a:lnTo>
                    <a:lnTo>
                      <a:pt x="38" y="68"/>
                    </a:lnTo>
                    <a:lnTo>
                      <a:pt x="37" y="72"/>
                    </a:lnTo>
                    <a:lnTo>
                      <a:pt x="35" y="74"/>
                    </a:lnTo>
                    <a:lnTo>
                      <a:pt x="31" y="75"/>
                    </a:lnTo>
                    <a:lnTo>
                      <a:pt x="22" y="75"/>
                    </a:lnTo>
                    <a:lnTo>
                      <a:pt x="18" y="76"/>
                    </a:lnTo>
                    <a:lnTo>
                      <a:pt x="15" y="78"/>
                    </a:lnTo>
                    <a:lnTo>
                      <a:pt x="13" y="81"/>
                    </a:lnTo>
                    <a:lnTo>
                      <a:pt x="9" y="83"/>
                    </a:lnTo>
                    <a:lnTo>
                      <a:pt x="7" y="82"/>
                    </a:lnTo>
                    <a:lnTo>
                      <a:pt x="6" y="80"/>
                    </a:lnTo>
                    <a:lnTo>
                      <a:pt x="6" y="79"/>
                    </a:lnTo>
                    <a:lnTo>
                      <a:pt x="7" y="74"/>
                    </a:lnTo>
                    <a:lnTo>
                      <a:pt x="10" y="70"/>
                    </a:lnTo>
                    <a:lnTo>
                      <a:pt x="12" y="67"/>
                    </a:lnTo>
                    <a:lnTo>
                      <a:pt x="12" y="63"/>
                    </a:lnTo>
                    <a:lnTo>
                      <a:pt x="11" y="62"/>
                    </a:lnTo>
                    <a:lnTo>
                      <a:pt x="8" y="63"/>
                    </a:lnTo>
                    <a:lnTo>
                      <a:pt x="6" y="64"/>
                    </a:lnTo>
                    <a:lnTo>
                      <a:pt x="4" y="66"/>
                    </a:lnTo>
                    <a:lnTo>
                      <a:pt x="2" y="66"/>
                    </a:lnTo>
                    <a:lnTo>
                      <a:pt x="1" y="65"/>
                    </a:lnTo>
                    <a:lnTo>
                      <a:pt x="2" y="64"/>
                    </a:lnTo>
                    <a:lnTo>
                      <a:pt x="3" y="62"/>
                    </a:lnTo>
                    <a:lnTo>
                      <a:pt x="4" y="61"/>
                    </a:lnTo>
                    <a:lnTo>
                      <a:pt x="4" y="60"/>
                    </a:lnTo>
                    <a:lnTo>
                      <a:pt x="3" y="43"/>
                    </a:lnTo>
                    <a:lnTo>
                      <a:pt x="1" y="26"/>
                    </a:lnTo>
                    <a:lnTo>
                      <a:pt x="0" y="9"/>
                    </a:lnTo>
                    <a:lnTo>
                      <a:pt x="0" y="7"/>
                    </a:lnTo>
                    <a:lnTo>
                      <a:pt x="2" y="4"/>
                    </a:lnTo>
                    <a:lnTo>
                      <a:pt x="4" y="2"/>
                    </a:lnTo>
                    <a:lnTo>
                      <a:pt x="6" y="1"/>
                    </a:lnTo>
                    <a:lnTo>
                      <a:pt x="6" y="0"/>
                    </a:lnTo>
                    <a:close/>
                  </a:path>
                </a:pathLst>
              </a:custGeom>
              <a:gradFill>
                <a:gsLst>
                  <a:gs pos="49000">
                    <a:srgbClr val="38659D"/>
                  </a:gs>
                  <a:gs pos="87000">
                    <a:schemeClr val="tx2">
                      <a:lumMod val="75000"/>
                      <a:alpha val="80000"/>
                    </a:schemeClr>
                  </a:gs>
                </a:gsLst>
                <a:lin ang="2700000" scaled="0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99"/>
              </a:p>
            </p:txBody>
          </p:sp>
          <p:sp>
            <p:nvSpPr>
              <p:cNvPr id="50" name="Freeform 148"/>
              <p:cNvSpPr>
                <a:spLocks/>
              </p:cNvSpPr>
              <p:nvPr/>
            </p:nvSpPr>
            <p:spPr bwMode="auto">
              <a:xfrm>
                <a:off x="2951875" y="3229336"/>
                <a:ext cx="10137" cy="434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" y="0"/>
                  </a:cxn>
                  <a:cxn ang="0">
                    <a:pos x="5" y="1"/>
                  </a:cxn>
                  <a:cxn ang="0">
                    <a:pos x="6" y="1"/>
                  </a:cxn>
                  <a:cxn ang="0">
                    <a:pos x="7" y="2"/>
                  </a:cxn>
                  <a:cxn ang="0">
                    <a:pos x="7" y="3"/>
                  </a:cxn>
                  <a:cxn ang="0">
                    <a:pos x="7" y="3"/>
                  </a:cxn>
                  <a:cxn ang="0">
                    <a:pos x="5" y="3"/>
                  </a:cxn>
                  <a:cxn ang="0">
                    <a:pos x="3" y="3"/>
                  </a:cxn>
                  <a:cxn ang="0">
                    <a:pos x="0" y="0"/>
                  </a:cxn>
                </a:cxnLst>
                <a:rect l="0" t="0" r="r" b="b"/>
                <a:pathLst>
                  <a:path w="7" h="3">
                    <a:moveTo>
                      <a:pt x="0" y="0"/>
                    </a:moveTo>
                    <a:lnTo>
                      <a:pt x="3" y="0"/>
                    </a:lnTo>
                    <a:lnTo>
                      <a:pt x="5" y="1"/>
                    </a:lnTo>
                    <a:lnTo>
                      <a:pt x="6" y="1"/>
                    </a:lnTo>
                    <a:lnTo>
                      <a:pt x="7" y="2"/>
                    </a:lnTo>
                    <a:lnTo>
                      <a:pt x="7" y="3"/>
                    </a:lnTo>
                    <a:lnTo>
                      <a:pt x="7" y="3"/>
                    </a:lnTo>
                    <a:lnTo>
                      <a:pt x="5" y="3"/>
                    </a:lnTo>
                    <a:lnTo>
                      <a:pt x="3" y="3"/>
                    </a:ln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49000">
                    <a:srgbClr val="38659D"/>
                  </a:gs>
                  <a:gs pos="87000">
                    <a:schemeClr val="tx2">
                      <a:lumMod val="75000"/>
                      <a:alpha val="80000"/>
                    </a:schemeClr>
                  </a:gs>
                </a:gsLst>
                <a:lin ang="2700000" scaled="0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99"/>
              </a:p>
            </p:txBody>
          </p:sp>
          <p:sp>
            <p:nvSpPr>
              <p:cNvPr id="51" name="Freeform 149"/>
              <p:cNvSpPr>
                <a:spLocks/>
              </p:cNvSpPr>
              <p:nvPr/>
            </p:nvSpPr>
            <p:spPr bwMode="auto">
              <a:xfrm>
                <a:off x="2691212" y="3508824"/>
                <a:ext cx="39100" cy="23170"/>
              </a:xfrm>
              <a:custGeom>
                <a:avLst/>
                <a:gdLst/>
                <a:ahLst/>
                <a:cxnLst>
                  <a:cxn ang="0">
                    <a:pos x="27" y="0"/>
                  </a:cxn>
                  <a:cxn ang="0">
                    <a:pos x="7" y="14"/>
                  </a:cxn>
                  <a:cxn ang="0">
                    <a:pos x="5" y="15"/>
                  </a:cxn>
                  <a:cxn ang="0">
                    <a:pos x="3" y="15"/>
                  </a:cxn>
                  <a:cxn ang="0">
                    <a:pos x="2" y="16"/>
                  </a:cxn>
                  <a:cxn ang="0">
                    <a:pos x="1" y="16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9" y="9"/>
                  </a:cxn>
                  <a:cxn ang="0">
                    <a:pos x="17" y="3"/>
                  </a:cxn>
                  <a:cxn ang="0">
                    <a:pos x="24" y="1"/>
                  </a:cxn>
                  <a:cxn ang="0">
                    <a:pos x="26" y="1"/>
                  </a:cxn>
                  <a:cxn ang="0">
                    <a:pos x="27" y="0"/>
                  </a:cxn>
                </a:cxnLst>
                <a:rect l="0" t="0" r="r" b="b"/>
                <a:pathLst>
                  <a:path w="27" h="16">
                    <a:moveTo>
                      <a:pt x="27" y="0"/>
                    </a:moveTo>
                    <a:lnTo>
                      <a:pt x="7" y="14"/>
                    </a:lnTo>
                    <a:lnTo>
                      <a:pt x="5" y="15"/>
                    </a:lnTo>
                    <a:lnTo>
                      <a:pt x="3" y="15"/>
                    </a:lnTo>
                    <a:lnTo>
                      <a:pt x="2" y="16"/>
                    </a:lnTo>
                    <a:lnTo>
                      <a:pt x="1" y="16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9" y="9"/>
                    </a:lnTo>
                    <a:lnTo>
                      <a:pt x="17" y="3"/>
                    </a:lnTo>
                    <a:lnTo>
                      <a:pt x="24" y="1"/>
                    </a:lnTo>
                    <a:lnTo>
                      <a:pt x="26" y="1"/>
                    </a:lnTo>
                    <a:lnTo>
                      <a:pt x="27" y="0"/>
                    </a:lnTo>
                    <a:close/>
                  </a:path>
                </a:pathLst>
              </a:custGeom>
              <a:gradFill>
                <a:gsLst>
                  <a:gs pos="49000">
                    <a:srgbClr val="38659D"/>
                  </a:gs>
                  <a:gs pos="87000">
                    <a:schemeClr val="tx2">
                      <a:lumMod val="75000"/>
                      <a:alpha val="80000"/>
                    </a:schemeClr>
                  </a:gs>
                </a:gsLst>
                <a:lin ang="2700000" scaled="0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99"/>
              </a:p>
            </p:txBody>
          </p:sp>
          <p:sp>
            <p:nvSpPr>
              <p:cNvPr id="52" name="Freeform 150"/>
              <p:cNvSpPr>
                <a:spLocks/>
              </p:cNvSpPr>
              <p:nvPr/>
            </p:nvSpPr>
            <p:spPr bwMode="auto">
              <a:xfrm>
                <a:off x="1755725" y="3853477"/>
                <a:ext cx="7241" cy="1448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" y="6"/>
                  </a:cxn>
                  <a:cxn ang="0">
                    <a:pos x="5" y="10"/>
                  </a:cxn>
                  <a:cxn ang="0">
                    <a:pos x="5" y="10"/>
                  </a:cxn>
                  <a:cxn ang="0">
                    <a:pos x="4" y="10"/>
                  </a:cxn>
                  <a:cxn ang="0">
                    <a:pos x="3" y="10"/>
                  </a:cxn>
                  <a:cxn ang="0">
                    <a:pos x="2" y="9"/>
                  </a:cxn>
                  <a:cxn ang="0">
                    <a:pos x="2" y="8"/>
                  </a:cxn>
                  <a:cxn ang="0">
                    <a:pos x="1" y="8"/>
                  </a:cxn>
                  <a:cxn ang="0">
                    <a:pos x="1" y="7"/>
                  </a:cxn>
                  <a:cxn ang="0">
                    <a:pos x="1" y="5"/>
                  </a:cxn>
                  <a:cxn ang="0">
                    <a:pos x="0" y="4"/>
                  </a:cxn>
                  <a:cxn ang="0">
                    <a:pos x="0" y="2"/>
                  </a:cxn>
                  <a:cxn ang="0">
                    <a:pos x="0" y="1"/>
                  </a:cxn>
                  <a:cxn ang="0">
                    <a:pos x="0" y="0"/>
                  </a:cxn>
                </a:cxnLst>
                <a:rect l="0" t="0" r="r" b="b"/>
                <a:pathLst>
                  <a:path w="5" h="10">
                    <a:moveTo>
                      <a:pt x="0" y="0"/>
                    </a:moveTo>
                    <a:lnTo>
                      <a:pt x="4" y="6"/>
                    </a:lnTo>
                    <a:lnTo>
                      <a:pt x="5" y="10"/>
                    </a:lnTo>
                    <a:lnTo>
                      <a:pt x="5" y="10"/>
                    </a:lnTo>
                    <a:lnTo>
                      <a:pt x="4" y="10"/>
                    </a:lnTo>
                    <a:lnTo>
                      <a:pt x="3" y="10"/>
                    </a:lnTo>
                    <a:lnTo>
                      <a:pt x="2" y="9"/>
                    </a:lnTo>
                    <a:lnTo>
                      <a:pt x="2" y="8"/>
                    </a:lnTo>
                    <a:lnTo>
                      <a:pt x="1" y="8"/>
                    </a:lnTo>
                    <a:lnTo>
                      <a:pt x="1" y="7"/>
                    </a:lnTo>
                    <a:lnTo>
                      <a:pt x="1" y="5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49000">
                    <a:srgbClr val="38659D"/>
                  </a:gs>
                  <a:gs pos="87000">
                    <a:schemeClr val="tx2">
                      <a:lumMod val="75000"/>
                      <a:alpha val="80000"/>
                    </a:schemeClr>
                  </a:gs>
                </a:gsLst>
                <a:lin ang="2700000" scaled="0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99"/>
              </a:p>
            </p:txBody>
          </p:sp>
          <p:sp>
            <p:nvSpPr>
              <p:cNvPr id="53" name="Freeform 151"/>
              <p:cNvSpPr>
                <a:spLocks/>
              </p:cNvSpPr>
              <p:nvPr/>
            </p:nvSpPr>
            <p:spPr bwMode="auto">
              <a:xfrm>
                <a:off x="2685420" y="3951950"/>
                <a:ext cx="10137" cy="21722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4" y="1"/>
                  </a:cxn>
                  <a:cxn ang="0">
                    <a:pos x="6" y="3"/>
                  </a:cxn>
                  <a:cxn ang="0">
                    <a:pos x="7" y="6"/>
                  </a:cxn>
                  <a:cxn ang="0">
                    <a:pos x="6" y="10"/>
                  </a:cxn>
                  <a:cxn ang="0">
                    <a:pos x="4" y="15"/>
                  </a:cxn>
                  <a:cxn ang="0">
                    <a:pos x="4" y="15"/>
                  </a:cxn>
                  <a:cxn ang="0">
                    <a:pos x="3" y="15"/>
                  </a:cxn>
                  <a:cxn ang="0">
                    <a:pos x="2" y="15"/>
                  </a:cxn>
                  <a:cxn ang="0">
                    <a:pos x="1" y="14"/>
                  </a:cxn>
                  <a:cxn ang="0">
                    <a:pos x="0" y="13"/>
                  </a:cxn>
                  <a:cxn ang="0">
                    <a:pos x="1" y="10"/>
                  </a:cxn>
                  <a:cxn ang="0">
                    <a:pos x="3" y="7"/>
                  </a:cxn>
                  <a:cxn ang="0">
                    <a:pos x="4" y="5"/>
                  </a:cxn>
                  <a:cxn ang="0">
                    <a:pos x="3" y="2"/>
                  </a:cxn>
                  <a:cxn ang="0">
                    <a:pos x="2" y="0"/>
                  </a:cxn>
                </a:cxnLst>
                <a:rect l="0" t="0" r="r" b="b"/>
                <a:pathLst>
                  <a:path w="7" h="15">
                    <a:moveTo>
                      <a:pt x="2" y="0"/>
                    </a:moveTo>
                    <a:lnTo>
                      <a:pt x="4" y="1"/>
                    </a:lnTo>
                    <a:lnTo>
                      <a:pt x="6" y="3"/>
                    </a:lnTo>
                    <a:lnTo>
                      <a:pt x="7" y="6"/>
                    </a:lnTo>
                    <a:lnTo>
                      <a:pt x="6" y="10"/>
                    </a:lnTo>
                    <a:lnTo>
                      <a:pt x="4" y="15"/>
                    </a:lnTo>
                    <a:lnTo>
                      <a:pt x="4" y="15"/>
                    </a:lnTo>
                    <a:lnTo>
                      <a:pt x="3" y="15"/>
                    </a:lnTo>
                    <a:lnTo>
                      <a:pt x="2" y="15"/>
                    </a:lnTo>
                    <a:lnTo>
                      <a:pt x="1" y="14"/>
                    </a:lnTo>
                    <a:lnTo>
                      <a:pt x="0" y="13"/>
                    </a:lnTo>
                    <a:lnTo>
                      <a:pt x="1" y="10"/>
                    </a:lnTo>
                    <a:lnTo>
                      <a:pt x="3" y="7"/>
                    </a:lnTo>
                    <a:lnTo>
                      <a:pt x="4" y="5"/>
                    </a:lnTo>
                    <a:lnTo>
                      <a:pt x="3" y="2"/>
                    </a:lnTo>
                    <a:lnTo>
                      <a:pt x="2" y="0"/>
                    </a:lnTo>
                    <a:close/>
                  </a:path>
                </a:pathLst>
              </a:custGeom>
              <a:gradFill>
                <a:gsLst>
                  <a:gs pos="49000">
                    <a:srgbClr val="38659D"/>
                  </a:gs>
                  <a:gs pos="87000">
                    <a:schemeClr val="tx2">
                      <a:lumMod val="75000"/>
                      <a:alpha val="80000"/>
                    </a:schemeClr>
                  </a:gs>
                </a:gsLst>
                <a:lin ang="2700000" scaled="0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99"/>
              </a:p>
            </p:txBody>
          </p:sp>
          <p:sp>
            <p:nvSpPr>
              <p:cNvPr id="54" name="Freeform 152"/>
              <p:cNvSpPr>
                <a:spLocks/>
              </p:cNvSpPr>
              <p:nvPr/>
            </p:nvSpPr>
            <p:spPr bwMode="auto">
              <a:xfrm>
                <a:off x="2669490" y="3947605"/>
                <a:ext cx="18826" cy="434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" y="0"/>
                  </a:cxn>
                  <a:cxn ang="0">
                    <a:pos x="5" y="1"/>
                  </a:cxn>
                  <a:cxn ang="0">
                    <a:pos x="9" y="2"/>
                  </a:cxn>
                  <a:cxn ang="0">
                    <a:pos x="13" y="3"/>
                  </a:cxn>
                  <a:cxn ang="0">
                    <a:pos x="7" y="2"/>
                  </a:cxn>
                  <a:cxn ang="0">
                    <a:pos x="0" y="0"/>
                  </a:cxn>
                </a:cxnLst>
                <a:rect l="0" t="0" r="r" b="b"/>
                <a:pathLst>
                  <a:path w="13" h="3">
                    <a:moveTo>
                      <a:pt x="0" y="0"/>
                    </a:moveTo>
                    <a:lnTo>
                      <a:pt x="1" y="0"/>
                    </a:lnTo>
                    <a:lnTo>
                      <a:pt x="5" y="1"/>
                    </a:lnTo>
                    <a:lnTo>
                      <a:pt x="9" y="2"/>
                    </a:lnTo>
                    <a:lnTo>
                      <a:pt x="13" y="3"/>
                    </a:lnTo>
                    <a:lnTo>
                      <a:pt x="7" y="2"/>
                    </a:ln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49000">
                    <a:srgbClr val="38659D"/>
                  </a:gs>
                  <a:gs pos="87000">
                    <a:schemeClr val="tx2">
                      <a:lumMod val="75000"/>
                      <a:alpha val="80000"/>
                    </a:schemeClr>
                  </a:gs>
                </a:gsLst>
                <a:lin ang="2700000" scaled="0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99"/>
              </a:p>
            </p:txBody>
          </p:sp>
          <p:sp>
            <p:nvSpPr>
              <p:cNvPr id="55" name="Freeform 153"/>
              <p:cNvSpPr>
                <a:spLocks/>
              </p:cNvSpPr>
              <p:nvPr/>
            </p:nvSpPr>
            <p:spPr bwMode="auto">
              <a:xfrm>
                <a:off x="2500060" y="4067800"/>
                <a:ext cx="267903" cy="76751"/>
              </a:xfrm>
              <a:custGeom>
                <a:avLst/>
                <a:gdLst/>
                <a:ahLst/>
                <a:cxnLst>
                  <a:cxn ang="0">
                    <a:pos x="68" y="1"/>
                  </a:cxn>
                  <a:cxn ang="0">
                    <a:pos x="67" y="3"/>
                  </a:cxn>
                  <a:cxn ang="0">
                    <a:pos x="76" y="3"/>
                  </a:cxn>
                  <a:cxn ang="0">
                    <a:pos x="88" y="5"/>
                  </a:cxn>
                  <a:cxn ang="0">
                    <a:pos x="101" y="10"/>
                  </a:cxn>
                  <a:cxn ang="0">
                    <a:pos x="109" y="9"/>
                  </a:cxn>
                  <a:cxn ang="0">
                    <a:pos x="123" y="10"/>
                  </a:cxn>
                  <a:cxn ang="0">
                    <a:pos x="137" y="17"/>
                  </a:cxn>
                  <a:cxn ang="0">
                    <a:pos x="146" y="23"/>
                  </a:cxn>
                  <a:cxn ang="0">
                    <a:pos x="149" y="22"/>
                  </a:cxn>
                  <a:cxn ang="0">
                    <a:pos x="152" y="22"/>
                  </a:cxn>
                  <a:cxn ang="0">
                    <a:pos x="162" y="27"/>
                  </a:cxn>
                  <a:cxn ang="0">
                    <a:pos x="170" y="29"/>
                  </a:cxn>
                  <a:cxn ang="0">
                    <a:pos x="176" y="28"/>
                  </a:cxn>
                  <a:cxn ang="0">
                    <a:pos x="181" y="27"/>
                  </a:cxn>
                  <a:cxn ang="0">
                    <a:pos x="185" y="29"/>
                  </a:cxn>
                  <a:cxn ang="0">
                    <a:pos x="185" y="38"/>
                  </a:cxn>
                  <a:cxn ang="0">
                    <a:pos x="180" y="42"/>
                  </a:cxn>
                  <a:cxn ang="0">
                    <a:pos x="166" y="44"/>
                  </a:cxn>
                  <a:cxn ang="0">
                    <a:pos x="141" y="52"/>
                  </a:cxn>
                  <a:cxn ang="0">
                    <a:pos x="133" y="53"/>
                  </a:cxn>
                  <a:cxn ang="0">
                    <a:pos x="140" y="45"/>
                  </a:cxn>
                  <a:cxn ang="0">
                    <a:pos x="144" y="40"/>
                  </a:cxn>
                  <a:cxn ang="0">
                    <a:pos x="142" y="37"/>
                  </a:cxn>
                  <a:cxn ang="0">
                    <a:pos x="130" y="35"/>
                  </a:cxn>
                  <a:cxn ang="0">
                    <a:pos x="118" y="33"/>
                  </a:cxn>
                  <a:cxn ang="0">
                    <a:pos x="115" y="29"/>
                  </a:cxn>
                  <a:cxn ang="0">
                    <a:pos x="113" y="23"/>
                  </a:cxn>
                  <a:cxn ang="0">
                    <a:pos x="111" y="24"/>
                  </a:cxn>
                  <a:cxn ang="0">
                    <a:pos x="96" y="21"/>
                  </a:cxn>
                  <a:cxn ang="0">
                    <a:pos x="74" y="17"/>
                  </a:cxn>
                  <a:cxn ang="0">
                    <a:pos x="59" y="19"/>
                  </a:cxn>
                  <a:cxn ang="0">
                    <a:pos x="43" y="22"/>
                  </a:cxn>
                  <a:cxn ang="0">
                    <a:pos x="31" y="25"/>
                  </a:cxn>
                  <a:cxn ang="0">
                    <a:pos x="23" y="26"/>
                  </a:cxn>
                  <a:cxn ang="0">
                    <a:pos x="12" y="33"/>
                  </a:cxn>
                  <a:cxn ang="0">
                    <a:pos x="6" y="36"/>
                  </a:cxn>
                  <a:cxn ang="0">
                    <a:pos x="1" y="35"/>
                  </a:cxn>
                  <a:cxn ang="0">
                    <a:pos x="6" y="27"/>
                  </a:cxn>
                  <a:cxn ang="0">
                    <a:pos x="18" y="15"/>
                  </a:cxn>
                  <a:cxn ang="0">
                    <a:pos x="35" y="8"/>
                  </a:cxn>
                  <a:cxn ang="0">
                    <a:pos x="54" y="2"/>
                  </a:cxn>
                  <a:cxn ang="0">
                    <a:pos x="68" y="0"/>
                  </a:cxn>
                </a:cxnLst>
                <a:rect l="0" t="0" r="r" b="b"/>
                <a:pathLst>
                  <a:path w="185" h="53">
                    <a:moveTo>
                      <a:pt x="68" y="0"/>
                    </a:moveTo>
                    <a:lnTo>
                      <a:pt x="68" y="1"/>
                    </a:lnTo>
                    <a:lnTo>
                      <a:pt x="67" y="2"/>
                    </a:lnTo>
                    <a:lnTo>
                      <a:pt x="67" y="3"/>
                    </a:lnTo>
                    <a:lnTo>
                      <a:pt x="72" y="3"/>
                    </a:lnTo>
                    <a:lnTo>
                      <a:pt x="76" y="3"/>
                    </a:lnTo>
                    <a:lnTo>
                      <a:pt x="81" y="3"/>
                    </a:lnTo>
                    <a:lnTo>
                      <a:pt x="88" y="5"/>
                    </a:lnTo>
                    <a:lnTo>
                      <a:pt x="95" y="8"/>
                    </a:lnTo>
                    <a:lnTo>
                      <a:pt x="101" y="10"/>
                    </a:lnTo>
                    <a:lnTo>
                      <a:pt x="105" y="10"/>
                    </a:lnTo>
                    <a:lnTo>
                      <a:pt x="109" y="9"/>
                    </a:lnTo>
                    <a:lnTo>
                      <a:pt x="112" y="8"/>
                    </a:lnTo>
                    <a:lnTo>
                      <a:pt x="123" y="10"/>
                    </a:lnTo>
                    <a:lnTo>
                      <a:pt x="132" y="14"/>
                    </a:lnTo>
                    <a:lnTo>
                      <a:pt x="137" y="17"/>
                    </a:lnTo>
                    <a:lnTo>
                      <a:pt x="141" y="20"/>
                    </a:lnTo>
                    <a:lnTo>
                      <a:pt x="146" y="23"/>
                    </a:lnTo>
                    <a:lnTo>
                      <a:pt x="148" y="23"/>
                    </a:lnTo>
                    <a:lnTo>
                      <a:pt x="149" y="22"/>
                    </a:lnTo>
                    <a:lnTo>
                      <a:pt x="151" y="22"/>
                    </a:lnTo>
                    <a:lnTo>
                      <a:pt x="152" y="22"/>
                    </a:lnTo>
                    <a:lnTo>
                      <a:pt x="157" y="24"/>
                    </a:lnTo>
                    <a:lnTo>
                      <a:pt x="162" y="27"/>
                    </a:lnTo>
                    <a:lnTo>
                      <a:pt x="167" y="29"/>
                    </a:lnTo>
                    <a:lnTo>
                      <a:pt x="170" y="29"/>
                    </a:lnTo>
                    <a:lnTo>
                      <a:pt x="173" y="29"/>
                    </a:lnTo>
                    <a:lnTo>
                      <a:pt x="176" y="28"/>
                    </a:lnTo>
                    <a:lnTo>
                      <a:pt x="178" y="27"/>
                    </a:lnTo>
                    <a:lnTo>
                      <a:pt x="181" y="27"/>
                    </a:lnTo>
                    <a:lnTo>
                      <a:pt x="183" y="27"/>
                    </a:lnTo>
                    <a:lnTo>
                      <a:pt x="185" y="29"/>
                    </a:lnTo>
                    <a:lnTo>
                      <a:pt x="185" y="32"/>
                    </a:lnTo>
                    <a:lnTo>
                      <a:pt x="185" y="38"/>
                    </a:lnTo>
                    <a:lnTo>
                      <a:pt x="184" y="40"/>
                    </a:lnTo>
                    <a:lnTo>
                      <a:pt x="180" y="42"/>
                    </a:lnTo>
                    <a:lnTo>
                      <a:pt x="175" y="43"/>
                    </a:lnTo>
                    <a:lnTo>
                      <a:pt x="166" y="44"/>
                    </a:lnTo>
                    <a:lnTo>
                      <a:pt x="161" y="44"/>
                    </a:lnTo>
                    <a:lnTo>
                      <a:pt x="141" y="52"/>
                    </a:lnTo>
                    <a:lnTo>
                      <a:pt x="134" y="53"/>
                    </a:lnTo>
                    <a:lnTo>
                      <a:pt x="133" y="53"/>
                    </a:lnTo>
                    <a:lnTo>
                      <a:pt x="133" y="52"/>
                    </a:lnTo>
                    <a:lnTo>
                      <a:pt x="140" y="45"/>
                    </a:lnTo>
                    <a:lnTo>
                      <a:pt x="142" y="42"/>
                    </a:lnTo>
                    <a:lnTo>
                      <a:pt x="144" y="40"/>
                    </a:lnTo>
                    <a:lnTo>
                      <a:pt x="144" y="38"/>
                    </a:lnTo>
                    <a:lnTo>
                      <a:pt x="142" y="37"/>
                    </a:lnTo>
                    <a:lnTo>
                      <a:pt x="135" y="36"/>
                    </a:lnTo>
                    <a:lnTo>
                      <a:pt x="130" y="35"/>
                    </a:lnTo>
                    <a:lnTo>
                      <a:pt x="124" y="35"/>
                    </a:lnTo>
                    <a:lnTo>
                      <a:pt x="118" y="33"/>
                    </a:lnTo>
                    <a:lnTo>
                      <a:pt x="116" y="31"/>
                    </a:lnTo>
                    <a:lnTo>
                      <a:pt x="115" y="29"/>
                    </a:lnTo>
                    <a:lnTo>
                      <a:pt x="114" y="25"/>
                    </a:lnTo>
                    <a:lnTo>
                      <a:pt x="113" y="23"/>
                    </a:lnTo>
                    <a:lnTo>
                      <a:pt x="112" y="23"/>
                    </a:lnTo>
                    <a:lnTo>
                      <a:pt x="111" y="24"/>
                    </a:lnTo>
                    <a:lnTo>
                      <a:pt x="110" y="24"/>
                    </a:lnTo>
                    <a:lnTo>
                      <a:pt x="96" y="21"/>
                    </a:lnTo>
                    <a:lnTo>
                      <a:pt x="81" y="18"/>
                    </a:lnTo>
                    <a:lnTo>
                      <a:pt x="74" y="17"/>
                    </a:lnTo>
                    <a:lnTo>
                      <a:pt x="67" y="18"/>
                    </a:lnTo>
                    <a:lnTo>
                      <a:pt x="59" y="19"/>
                    </a:lnTo>
                    <a:lnTo>
                      <a:pt x="51" y="20"/>
                    </a:lnTo>
                    <a:lnTo>
                      <a:pt x="43" y="22"/>
                    </a:lnTo>
                    <a:lnTo>
                      <a:pt x="36" y="23"/>
                    </a:lnTo>
                    <a:lnTo>
                      <a:pt x="31" y="25"/>
                    </a:lnTo>
                    <a:lnTo>
                      <a:pt x="28" y="25"/>
                    </a:lnTo>
                    <a:lnTo>
                      <a:pt x="23" y="26"/>
                    </a:lnTo>
                    <a:lnTo>
                      <a:pt x="18" y="27"/>
                    </a:lnTo>
                    <a:lnTo>
                      <a:pt x="12" y="33"/>
                    </a:lnTo>
                    <a:lnTo>
                      <a:pt x="9" y="36"/>
                    </a:lnTo>
                    <a:lnTo>
                      <a:pt x="6" y="36"/>
                    </a:lnTo>
                    <a:lnTo>
                      <a:pt x="3" y="35"/>
                    </a:lnTo>
                    <a:lnTo>
                      <a:pt x="1" y="35"/>
                    </a:lnTo>
                    <a:lnTo>
                      <a:pt x="0" y="34"/>
                    </a:lnTo>
                    <a:lnTo>
                      <a:pt x="6" y="27"/>
                    </a:lnTo>
                    <a:lnTo>
                      <a:pt x="12" y="19"/>
                    </a:lnTo>
                    <a:lnTo>
                      <a:pt x="18" y="15"/>
                    </a:lnTo>
                    <a:lnTo>
                      <a:pt x="26" y="11"/>
                    </a:lnTo>
                    <a:lnTo>
                      <a:pt x="35" y="8"/>
                    </a:lnTo>
                    <a:lnTo>
                      <a:pt x="45" y="4"/>
                    </a:lnTo>
                    <a:lnTo>
                      <a:pt x="54" y="2"/>
                    </a:lnTo>
                    <a:lnTo>
                      <a:pt x="62" y="1"/>
                    </a:lnTo>
                    <a:lnTo>
                      <a:pt x="68" y="0"/>
                    </a:lnTo>
                    <a:close/>
                  </a:path>
                </a:pathLst>
              </a:custGeom>
              <a:gradFill>
                <a:gsLst>
                  <a:gs pos="49000">
                    <a:srgbClr val="38659D"/>
                  </a:gs>
                  <a:gs pos="87000">
                    <a:schemeClr val="tx2">
                      <a:lumMod val="75000"/>
                      <a:alpha val="80000"/>
                    </a:schemeClr>
                  </a:gs>
                </a:gsLst>
                <a:lin ang="2700000" scaled="0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99"/>
              </a:p>
            </p:txBody>
          </p:sp>
          <p:sp>
            <p:nvSpPr>
              <p:cNvPr id="56" name="Freeform 154"/>
              <p:cNvSpPr>
                <a:spLocks/>
              </p:cNvSpPr>
              <p:nvPr/>
            </p:nvSpPr>
            <p:spPr bwMode="auto">
              <a:xfrm>
                <a:off x="2888157" y="2610988"/>
                <a:ext cx="5792" cy="289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" y="1"/>
                  </a:cxn>
                  <a:cxn ang="0">
                    <a:pos x="4" y="2"/>
                  </a:cxn>
                  <a:cxn ang="0">
                    <a:pos x="1" y="1"/>
                  </a:cxn>
                  <a:cxn ang="0">
                    <a:pos x="1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4" h="2">
                    <a:moveTo>
                      <a:pt x="0" y="0"/>
                    </a:moveTo>
                    <a:lnTo>
                      <a:pt x="2" y="1"/>
                    </a:lnTo>
                    <a:lnTo>
                      <a:pt x="4" y="2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49000">
                    <a:srgbClr val="38659D"/>
                  </a:gs>
                  <a:gs pos="87000">
                    <a:schemeClr val="tx2">
                      <a:lumMod val="75000"/>
                      <a:alpha val="80000"/>
                    </a:schemeClr>
                  </a:gs>
                </a:gsLst>
                <a:lin ang="2700000" scaled="0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99"/>
              </a:p>
            </p:txBody>
          </p:sp>
          <p:sp>
            <p:nvSpPr>
              <p:cNvPr id="57" name="Freeform 155"/>
              <p:cNvSpPr>
                <a:spLocks noEditPoints="1"/>
              </p:cNvSpPr>
              <p:nvPr/>
            </p:nvSpPr>
            <p:spPr bwMode="auto">
              <a:xfrm>
                <a:off x="2893950" y="2613884"/>
                <a:ext cx="28962" cy="17377"/>
              </a:xfrm>
              <a:custGeom>
                <a:avLst/>
                <a:gdLst/>
                <a:ahLst/>
                <a:cxnLst>
                  <a:cxn ang="0">
                    <a:pos x="2" y="1"/>
                  </a:cxn>
                  <a:cxn ang="0">
                    <a:pos x="20" y="12"/>
                  </a:cxn>
                  <a:cxn ang="0">
                    <a:pos x="2" y="1"/>
                  </a:cxn>
                  <a:cxn ang="0">
                    <a:pos x="0" y="0"/>
                  </a:cxn>
                  <a:cxn ang="0">
                    <a:pos x="1" y="1"/>
                  </a:cxn>
                  <a:cxn ang="0">
                    <a:pos x="2" y="1"/>
                  </a:cxn>
                  <a:cxn ang="0">
                    <a:pos x="0" y="0"/>
                  </a:cxn>
                </a:cxnLst>
                <a:rect l="0" t="0" r="r" b="b"/>
                <a:pathLst>
                  <a:path w="20" h="12">
                    <a:moveTo>
                      <a:pt x="2" y="1"/>
                    </a:moveTo>
                    <a:lnTo>
                      <a:pt x="20" y="12"/>
                    </a:lnTo>
                    <a:lnTo>
                      <a:pt x="2" y="1"/>
                    </a:lnTo>
                    <a:close/>
                    <a:moveTo>
                      <a:pt x="0" y="0"/>
                    </a:moveTo>
                    <a:lnTo>
                      <a:pt x="1" y="1"/>
                    </a:lnTo>
                    <a:lnTo>
                      <a:pt x="2" y="1"/>
                    </a:ln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49000">
                    <a:srgbClr val="38659D"/>
                  </a:gs>
                  <a:gs pos="87000">
                    <a:schemeClr val="tx2">
                      <a:lumMod val="75000"/>
                      <a:alpha val="80000"/>
                    </a:schemeClr>
                  </a:gs>
                </a:gsLst>
                <a:lin ang="2700000" scaled="0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99"/>
              </a:p>
            </p:txBody>
          </p:sp>
          <p:sp>
            <p:nvSpPr>
              <p:cNvPr id="58" name="Freeform 156"/>
              <p:cNvSpPr>
                <a:spLocks/>
              </p:cNvSpPr>
              <p:nvPr/>
            </p:nvSpPr>
            <p:spPr bwMode="auto">
              <a:xfrm>
                <a:off x="2831680" y="2580577"/>
                <a:ext cx="7241" cy="289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" y="2"/>
                  </a:cxn>
                  <a:cxn ang="0">
                    <a:pos x="3" y="2"/>
                  </a:cxn>
                  <a:cxn ang="0">
                    <a:pos x="0" y="0"/>
                  </a:cxn>
                </a:cxnLst>
                <a:rect l="0" t="0" r="r" b="b"/>
                <a:pathLst>
                  <a:path w="5" h="2">
                    <a:moveTo>
                      <a:pt x="0" y="0"/>
                    </a:moveTo>
                    <a:lnTo>
                      <a:pt x="5" y="2"/>
                    </a:lnTo>
                    <a:lnTo>
                      <a:pt x="3" y="2"/>
                    </a:ln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49000">
                    <a:srgbClr val="38659D"/>
                  </a:gs>
                  <a:gs pos="87000">
                    <a:schemeClr val="tx2">
                      <a:lumMod val="75000"/>
                      <a:alpha val="80000"/>
                    </a:schemeClr>
                  </a:gs>
                </a:gsLst>
                <a:lin ang="2700000" scaled="0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99"/>
              </a:p>
            </p:txBody>
          </p:sp>
          <p:sp>
            <p:nvSpPr>
              <p:cNvPr id="59" name="Freeform 157"/>
              <p:cNvSpPr>
                <a:spLocks/>
              </p:cNvSpPr>
              <p:nvPr/>
            </p:nvSpPr>
            <p:spPr bwMode="auto">
              <a:xfrm>
                <a:off x="2838921" y="2583473"/>
                <a:ext cx="26066" cy="1303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8" y="9"/>
                  </a:cxn>
                  <a:cxn ang="0">
                    <a:pos x="9" y="5"/>
                  </a:cxn>
                  <a:cxn ang="0">
                    <a:pos x="0" y="0"/>
                  </a:cxn>
                </a:cxnLst>
                <a:rect l="0" t="0" r="r" b="b"/>
                <a:pathLst>
                  <a:path w="18" h="9">
                    <a:moveTo>
                      <a:pt x="0" y="0"/>
                    </a:moveTo>
                    <a:lnTo>
                      <a:pt x="18" y="9"/>
                    </a:lnTo>
                    <a:lnTo>
                      <a:pt x="9" y="5"/>
                    </a:ln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49000">
                    <a:srgbClr val="38659D"/>
                  </a:gs>
                  <a:gs pos="87000">
                    <a:schemeClr val="tx2">
                      <a:lumMod val="75000"/>
                      <a:alpha val="80000"/>
                    </a:schemeClr>
                  </a:gs>
                </a:gsLst>
                <a:lin ang="2700000" scaled="0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99"/>
              </a:p>
            </p:txBody>
          </p:sp>
          <p:sp>
            <p:nvSpPr>
              <p:cNvPr id="60" name="Freeform 158"/>
              <p:cNvSpPr>
                <a:spLocks/>
              </p:cNvSpPr>
              <p:nvPr/>
            </p:nvSpPr>
            <p:spPr bwMode="auto">
              <a:xfrm>
                <a:off x="2668042" y="2509619"/>
                <a:ext cx="14481" cy="434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0" y="3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0" h="3">
                    <a:moveTo>
                      <a:pt x="0" y="0"/>
                    </a:moveTo>
                    <a:lnTo>
                      <a:pt x="10" y="3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49000">
                    <a:srgbClr val="38659D"/>
                  </a:gs>
                  <a:gs pos="87000">
                    <a:schemeClr val="tx2">
                      <a:lumMod val="75000"/>
                      <a:alpha val="80000"/>
                    </a:schemeClr>
                  </a:gs>
                </a:gsLst>
                <a:lin ang="2700000" scaled="0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99"/>
              </a:p>
            </p:txBody>
          </p:sp>
          <p:sp>
            <p:nvSpPr>
              <p:cNvPr id="61" name="Freeform 159"/>
              <p:cNvSpPr>
                <a:spLocks/>
              </p:cNvSpPr>
              <p:nvPr/>
            </p:nvSpPr>
            <p:spPr bwMode="auto">
              <a:xfrm>
                <a:off x="2778100" y="4104002"/>
                <a:ext cx="149157" cy="66614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78" y="3"/>
                  </a:cxn>
                  <a:cxn ang="0">
                    <a:pos x="84" y="1"/>
                  </a:cxn>
                  <a:cxn ang="0">
                    <a:pos x="91" y="1"/>
                  </a:cxn>
                  <a:cxn ang="0">
                    <a:pos x="99" y="4"/>
                  </a:cxn>
                  <a:cxn ang="0">
                    <a:pos x="103" y="10"/>
                  </a:cxn>
                  <a:cxn ang="0">
                    <a:pos x="97" y="17"/>
                  </a:cxn>
                  <a:cxn ang="0">
                    <a:pos x="94" y="16"/>
                  </a:cxn>
                  <a:cxn ang="0">
                    <a:pos x="84" y="16"/>
                  </a:cxn>
                  <a:cxn ang="0">
                    <a:pos x="74" y="21"/>
                  </a:cxn>
                  <a:cxn ang="0">
                    <a:pos x="67" y="27"/>
                  </a:cxn>
                  <a:cxn ang="0">
                    <a:pos x="65" y="25"/>
                  </a:cxn>
                  <a:cxn ang="0">
                    <a:pos x="60" y="25"/>
                  </a:cxn>
                  <a:cxn ang="0">
                    <a:pos x="51" y="34"/>
                  </a:cxn>
                  <a:cxn ang="0">
                    <a:pos x="45" y="36"/>
                  </a:cxn>
                  <a:cxn ang="0">
                    <a:pos x="42" y="34"/>
                  </a:cxn>
                  <a:cxn ang="0">
                    <a:pos x="37" y="35"/>
                  </a:cxn>
                  <a:cxn ang="0">
                    <a:pos x="29" y="39"/>
                  </a:cxn>
                  <a:cxn ang="0">
                    <a:pos x="22" y="39"/>
                  </a:cxn>
                  <a:cxn ang="0">
                    <a:pos x="17" y="41"/>
                  </a:cxn>
                  <a:cxn ang="0">
                    <a:pos x="11" y="46"/>
                  </a:cxn>
                  <a:cxn ang="0">
                    <a:pos x="3" y="44"/>
                  </a:cxn>
                  <a:cxn ang="0">
                    <a:pos x="0" y="40"/>
                  </a:cxn>
                  <a:cxn ang="0">
                    <a:pos x="3" y="36"/>
                  </a:cxn>
                  <a:cxn ang="0">
                    <a:pos x="9" y="35"/>
                  </a:cxn>
                  <a:cxn ang="0">
                    <a:pos x="19" y="35"/>
                  </a:cxn>
                  <a:cxn ang="0">
                    <a:pos x="25" y="35"/>
                  </a:cxn>
                  <a:cxn ang="0">
                    <a:pos x="30" y="31"/>
                  </a:cxn>
                  <a:cxn ang="0">
                    <a:pos x="29" y="24"/>
                  </a:cxn>
                  <a:cxn ang="0">
                    <a:pos x="17" y="15"/>
                  </a:cxn>
                  <a:cxn ang="0">
                    <a:pos x="17" y="9"/>
                  </a:cxn>
                  <a:cxn ang="0">
                    <a:pos x="21" y="6"/>
                  </a:cxn>
                  <a:cxn ang="0">
                    <a:pos x="28" y="6"/>
                  </a:cxn>
                  <a:cxn ang="0">
                    <a:pos x="34" y="7"/>
                  </a:cxn>
                  <a:cxn ang="0">
                    <a:pos x="45" y="6"/>
                  </a:cxn>
                  <a:cxn ang="0">
                    <a:pos x="61" y="1"/>
                  </a:cxn>
                </a:cxnLst>
                <a:rect l="0" t="0" r="r" b="b"/>
                <a:pathLst>
                  <a:path w="103" h="46">
                    <a:moveTo>
                      <a:pt x="69" y="0"/>
                    </a:moveTo>
                    <a:lnTo>
                      <a:pt x="72" y="0"/>
                    </a:lnTo>
                    <a:lnTo>
                      <a:pt x="75" y="2"/>
                    </a:lnTo>
                    <a:lnTo>
                      <a:pt x="78" y="3"/>
                    </a:lnTo>
                    <a:lnTo>
                      <a:pt x="81" y="2"/>
                    </a:lnTo>
                    <a:lnTo>
                      <a:pt x="84" y="1"/>
                    </a:lnTo>
                    <a:lnTo>
                      <a:pt x="88" y="0"/>
                    </a:lnTo>
                    <a:lnTo>
                      <a:pt x="91" y="1"/>
                    </a:lnTo>
                    <a:lnTo>
                      <a:pt x="95" y="2"/>
                    </a:lnTo>
                    <a:lnTo>
                      <a:pt x="99" y="4"/>
                    </a:lnTo>
                    <a:lnTo>
                      <a:pt x="102" y="7"/>
                    </a:lnTo>
                    <a:lnTo>
                      <a:pt x="103" y="10"/>
                    </a:lnTo>
                    <a:lnTo>
                      <a:pt x="102" y="14"/>
                    </a:lnTo>
                    <a:lnTo>
                      <a:pt x="97" y="17"/>
                    </a:lnTo>
                    <a:lnTo>
                      <a:pt x="96" y="17"/>
                    </a:lnTo>
                    <a:lnTo>
                      <a:pt x="94" y="16"/>
                    </a:lnTo>
                    <a:lnTo>
                      <a:pt x="92" y="15"/>
                    </a:lnTo>
                    <a:lnTo>
                      <a:pt x="84" y="16"/>
                    </a:lnTo>
                    <a:lnTo>
                      <a:pt x="77" y="19"/>
                    </a:lnTo>
                    <a:lnTo>
                      <a:pt x="74" y="21"/>
                    </a:lnTo>
                    <a:lnTo>
                      <a:pt x="71" y="25"/>
                    </a:lnTo>
                    <a:lnTo>
                      <a:pt x="67" y="27"/>
                    </a:lnTo>
                    <a:lnTo>
                      <a:pt x="66" y="26"/>
                    </a:lnTo>
                    <a:lnTo>
                      <a:pt x="65" y="25"/>
                    </a:lnTo>
                    <a:lnTo>
                      <a:pt x="64" y="24"/>
                    </a:lnTo>
                    <a:lnTo>
                      <a:pt x="60" y="25"/>
                    </a:lnTo>
                    <a:lnTo>
                      <a:pt x="57" y="28"/>
                    </a:lnTo>
                    <a:lnTo>
                      <a:pt x="51" y="34"/>
                    </a:lnTo>
                    <a:lnTo>
                      <a:pt x="47" y="36"/>
                    </a:lnTo>
                    <a:lnTo>
                      <a:pt x="45" y="36"/>
                    </a:lnTo>
                    <a:lnTo>
                      <a:pt x="43" y="34"/>
                    </a:lnTo>
                    <a:lnTo>
                      <a:pt x="42" y="34"/>
                    </a:lnTo>
                    <a:lnTo>
                      <a:pt x="41" y="34"/>
                    </a:lnTo>
                    <a:lnTo>
                      <a:pt x="37" y="35"/>
                    </a:lnTo>
                    <a:lnTo>
                      <a:pt x="33" y="38"/>
                    </a:lnTo>
                    <a:lnTo>
                      <a:pt x="29" y="39"/>
                    </a:lnTo>
                    <a:lnTo>
                      <a:pt x="26" y="40"/>
                    </a:lnTo>
                    <a:lnTo>
                      <a:pt x="22" y="39"/>
                    </a:lnTo>
                    <a:lnTo>
                      <a:pt x="19" y="40"/>
                    </a:lnTo>
                    <a:lnTo>
                      <a:pt x="17" y="41"/>
                    </a:lnTo>
                    <a:lnTo>
                      <a:pt x="13" y="45"/>
                    </a:lnTo>
                    <a:lnTo>
                      <a:pt x="11" y="46"/>
                    </a:lnTo>
                    <a:lnTo>
                      <a:pt x="7" y="45"/>
                    </a:lnTo>
                    <a:lnTo>
                      <a:pt x="3" y="44"/>
                    </a:lnTo>
                    <a:lnTo>
                      <a:pt x="0" y="41"/>
                    </a:lnTo>
                    <a:lnTo>
                      <a:pt x="0" y="40"/>
                    </a:lnTo>
                    <a:lnTo>
                      <a:pt x="0" y="39"/>
                    </a:lnTo>
                    <a:lnTo>
                      <a:pt x="3" y="36"/>
                    </a:lnTo>
                    <a:lnTo>
                      <a:pt x="4" y="36"/>
                    </a:lnTo>
                    <a:lnTo>
                      <a:pt x="9" y="35"/>
                    </a:lnTo>
                    <a:lnTo>
                      <a:pt x="15" y="34"/>
                    </a:lnTo>
                    <a:lnTo>
                      <a:pt x="19" y="35"/>
                    </a:lnTo>
                    <a:lnTo>
                      <a:pt x="22" y="35"/>
                    </a:lnTo>
                    <a:lnTo>
                      <a:pt x="25" y="35"/>
                    </a:lnTo>
                    <a:lnTo>
                      <a:pt x="27" y="34"/>
                    </a:lnTo>
                    <a:lnTo>
                      <a:pt x="30" y="31"/>
                    </a:lnTo>
                    <a:lnTo>
                      <a:pt x="31" y="27"/>
                    </a:lnTo>
                    <a:lnTo>
                      <a:pt x="29" y="24"/>
                    </a:lnTo>
                    <a:lnTo>
                      <a:pt x="20" y="16"/>
                    </a:lnTo>
                    <a:lnTo>
                      <a:pt x="17" y="15"/>
                    </a:lnTo>
                    <a:lnTo>
                      <a:pt x="16" y="13"/>
                    </a:lnTo>
                    <a:lnTo>
                      <a:pt x="17" y="9"/>
                    </a:lnTo>
                    <a:lnTo>
                      <a:pt x="18" y="6"/>
                    </a:lnTo>
                    <a:lnTo>
                      <a:pt x="21" y="6"/>
                    </a:lnTo>
                    <a:lnTo>
                      <a:pt x="24" y="6"/>
                    </a:lnTo>
                    <a:lnTo>
                      <a:pt x="28" y="6"/>
                    </a:lnTo>
                    <a:lnTo>
                      <a:pt x="31" y="7"/>
                    </a:lnTo>
                    <a:lnTo>
                      <a:pt x="34" y="7"/>
                    </a:lnTo>
                    <a:lnTo>
                      <a:pt x="35" y="8"/>
                    </a:lnTo>
                    <a:lnTo>
                      <a:pt x="45" y="6"/>
                    </a:lnTo>
                    <a:lnTo>
                      <a:pt x="53" y="3"/>
                    </a:lnTo>
                    <a:lnTo>
                      <a:pt x="61" y="1"/>
                    </a:lnTo>
                    <a:lnTo>
                      <a:pt x="69" y="0"/>
                    </a:lnTo>
                    <a:close/>
                  </a:path>
                </a:pathLst>
              </a:custGeom>
              <a:gradFill>
                <a:gsLst>
                  <a:gs pos="49000">
                    <a:srgbClr val="38659D"/>
                  </a:gs>
                  <a:gs pos="87000">
                    <a:schemeClr val="tx2">
                      <a:lumMod val="75000"/>
                      <a:alpha val="80000"/>
                    </a:schemeClr>
                  </a:gs>
                </a:gsLst>
                <a:lin ang="2700000" scaled="0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99"/>
              </a:p>
            </p:txBody>
          </p:sp>
          <p:sp>
            <p:nvSpPr>
              <p:cNvPr id="62" name="Freeform 160"/>
              <p:cNvSpPr>
                <a:spLocks/>
              </p:cNvSpPr>
              <p:nvPr/>
            </p:nvSpPr>
            <p:spPr bwMode="auto">
              <a:xfrm>
                <a:off x="2950426" y="4102554"/>
                <a:ext cx="28962" cy="21722"/>
              </a:xfrm>
              <a:custGeom>
                <a:avLst/>
                <a:gdLst/>
                <a:ahLst/>
                <a:cxnLst>
                  <a:cxn ang="0">
                    <a:pos x="15" y="0"/>
                  </a:cxn>
                  <a:cxn ang="0">
                    <a:pos x="17" y="0"/>
                  </a:cxn>
                  <a:cxn ang="0">
                    <a:pos x="20" y="3"/>
                  </a:cxn>
                  <a:cxn ang="0">
                    <a:pos x="20" y="6"/>
                  </a:cxn>
                  <a:cxn ang="0">
                    <a:pos x="18" y="9"/>
                  </a:cxn>
                  <a:cxn ang="0">
                    <a:pos x="14" y="12"/>
                  </a:cxn>
                  <a:cxn ang="0">
                    <a:pos x="10" y="14"/>
                  </a:cxn>
                  <a:cxn ang="0">
                    <a:pos x="6" y="15"/>
                  </a:cxn>
                  <a:cxn ang="0">
                    <a:pos x="2" y="15"/>
                  </a:cxn>
                  <a:cxn ang="0">
                    <a:pos x="1" y="14"/>
                  </a:cxn>
                  <a:cxn ang="0">
                    <a:pos x="1" y="13"/>
                  </a:cxn>
                  <a:cxn ang="0">
                    <a:pos x="1" y="12"/>
                  </a:cxn>
                  <a:cxn ang="0">
                    <a:pos x="0" y="11"/>
                  </a:cxn>
                  <a:cxn ang="0">
                    <a:pos x="0" y="7"/>
                  </a:cxn>
                  <a:cxn ang="0">
                    <a:pos x="2" y="6"/>
                  </a:cxn>
                  <a:cxn ang="0">
                    <a:pos x="4" y="4"/>
                  </a:cxn>
                  <a:cxn ang="0">
                    <a:pos x="8" y="2"/>
                  </a:cxn>
                  <a:cxn ang="0">
                    <a:pos x="12" y="1"/>
                  </a:cxn>
                  <a:cxn ang="0">
                    <a:pos x="15" y="0"/>
                  </a:cxn>
                </a:cxnLst>
                <a:rect l="0" t="0" r="r" b="b"/>
                <a:pathLst>
                  <a:path w="20" h="15">
                    <a:moveTo>
                      <a:pt x="15" y="0"/>
                    </a:moveTo>
                    <a:lnTo>
                      <a:pt x="17" y="0"/>
                    </a:lnTo>
                    <a:lnTo>
                      <a:pt x="20" y="3"/>
                    </a:lnTo>
                    <a:lnTo>
                      <a:pt x="20" y="6"/>
                    </a:lnTo>
                    <a:lnTo>
                      <a:pt x="18" y="9"/>
                    </a:lnTo>
                    <a:lnTo>
                      <a:pt x="14" y="12"/>
                    </a:lnTo>
                    <a:lnTo>
                      <a:pt x="10" y="14"/>
                    </a:lnTo>
                    <a:lnTo>
                      <a:pt x="6" y="15"/>
                    </a:lnTo>
                    <a:lnTo>
                      <a:pt x="2" y="15"/>
                    </a:lnTo>
                    <a:lnTo>
                      <a:pt x="1" y="14"/>
                    </a:lnTo>
                    <a:lnTo>
                      <a:pt x="1" y="13"/>
                    </a:lnTo>
                    <a:lnTo>
                      <a:pt x="1" y="12"/>
                    </a:lnTo>
                    <a:lnTo>
                      <a:pt x="0" y="11"/>
                    </a:lnTo>
                    <a:lnTo>
                      <a:pt x="0" y="7"/>
                    </a:lnTo>
                    <a:lnTo>
                      <a:pt x="2" y="6"/>
                    </a:lnTo>
                    <a:lnTo>
                      <a:pt x="4" y="4"/>
                    </a:lnTo>
                    <a:lnTo>
                      <a:pt x="8" y="2"/>
                    </a:lnTo>
                    <a:lnTo>
                      <a:pt x="12" y="1"/>
                    </a:lnTo>
                    <a:lnTo>
                      <a:pt x="15" y="0"/>
                    </a:lnTo>
                    <a:close/>
                  </a:path>
                </a:pathLst>
              </a:custGeom>
              <a:gradFill>
                <a:gsLst>
                  <a:gs pos="49000">
                    <a:srgbClr val="38659D"/>
                  </a:gs>
                  <a:gs pos="87000">
                    <a:schemeClr val="tx2">
                      <a:lumMod val="75000"/>
                      <a:alpha val="80000"/>
                    </a:schemeClr>
                  </a:gs>
                </a:gsLst>
                <a:lin ang="2700000" scaled="0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99"/>
              </a:p>
            </p:txBody>
          </p:sp>
          <p:sp>
            <p:nvSpPr>
              <p:cNvPr id="63" name="Freeform 161"/>
              <p:cNvSpPr>
                <a:spLocks/>
              </p:cNvSpPr>
              <p:nvPr/>
            </p:nvSpPr>
            <p:spPr bwMode="auto">
              <a:xfrm>
                <a:off x="2319044" y="4652841"/>
                <a:ext cx="20274" cy="2172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" y="2"/>
                  </a:cxn>
                  <a:cxn ang="0">
                    <a:pos x="7" y="4"/>
                  </a:cxn>
                  <a:cxn ang="0">
                    <a:pos x="10" y="5"/>
                  </a:cxn>
                  <a:cxn ang="0">
                    <a:pos x="13" y="7"/>
                  </a:cxn>
                  <a:cxn ang="0">
                    <a:pos x="14" y="10"/>
                  </a:cxn>
                  <a:cxn ang="0">
                    <a:pos x="13" y="13"/>
                  </a:cxn>
                  <a:cxn ang="0">
                    <a:pos x="10" y="15"/>
                  </a:cxn>
                  <a:cxn ang="0">
                    <a:pos x="6" y="15"/>
                  </a:cxn>
                  <a:cxn ang="0">
                    <a:pos x="2" y="14"/>
                  </a:cxn>
                  <a:cxn ang="0">
                    <a:pos x="1" y="12"/>
                  </a:cxn>
                  <a:cxn ang="0">
                    <a:pos x="0" y="8"/>
                  </a:cxn>
                  <a:cxn ang="0">
                    <a:pos x="0" y="4"/>
                  </a:cxn>
                  <a:cxn ang="0">
                    <a:pos x="0" y="1"/>
                  </a:cxn>
                  <a:cxn ang="0">
                    <a:pos x="0" y="0"/>
                  </a:cxn>
                </a:cxnLst>
                <a:rect l="0" t="0" r="r" b="b"/>
                <a:pathLst>
                  <a:path w="14" h="15">
                    <a:moveTo>
                      <a:pt x="0" y="0"/>
                    </a:moveTo>
                    <a:lnTo>
                      <a:pt x="3" y="2"/>
                    </a:lnTo>
                    <a:lnTo>
                      <a:pt x="7" y="4"/>
                    </a:lnTo>
                    <a:lnTo>
                      <a:pt x="10" y="5"/>
                    </a:lnTo>
                    <a:lnTo>
                      <a:pt x="13" y="7"/>
                    </a:lnTo>
                    <a:lnTo>
                      <a:pt x="14" y="10"/>
                    </a:lnTo>
                    <a:lnTo>
                      <a:pt x="13" y="13"/>
                    </a:lnTo>
                    <a:lnTo>
                      <a:pt x="10" y="15"/>
                    </a:lnTo>
                    <a:lnTo>
                      <a:pt x="6" y="15"/>
                    </a:lnTo>
                    <a:lnTo>
                      <a:pt x="2" y="14"/>
                    </a:lnTo>
                    <a:lnTo>
                      <a:pt x="1" y="12"/>
                    </a:lnTo>
                    <a:lnTo>
                      <a:pt x="0" y="8"/>
                    </a:lnTo>
                    <a:lnTo>
                      <a:pt x="0" y="4"/>
                    </a:lnTo>
                    <a:lnTo>
                      <a:pt x="0" y="1"/>
                    </a:ln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49000">
                    <a:srgbClr val="38659D"/>
                  </a:gs>
                  <a:gs pos="87000">
                    <a:schemeClr val="tx2">
                      <a:lumMod val="75000"/>
                      <a:alpha val="80000"/>
                    </a:schemeClr>
                  </a:gs>
                </a:gsLst>
                <a:lin ang="2700000" scaled="0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99"/>
              </a:p>
            </p:txBody>
          </p:sp>
          <p:sp>
            <p:nvSpPr>
              <p:cNvPr id="64" name="Freeform 162"/>
              <p:cNvSpPr>
                <a:spLocks noEditPoints="1"/>
              </p:cNvSpPr>
              <p:nvPr/>
            </p:nvSpPr>
            <p:spPr bwMode="auto">
              <a:xfrm>
                <a:off x="1437138" y="2674705"/>
                <a:ext cx="1973792" cy="2243143"/>
              </a:xfrm>
              <a:custGeom>
                <a:avLst/>
                <a:gdLst/>
                <a:ahLst/>
                <a:cxnLst>
                  <a:cxn ang="0">
                    <a:pos x="782" y="897"/>
                  </a:cxn>
                  <a:cxn ang="0">
                    <a:pos x="586" y="158"/>
                  </a:cxn>
                  <a:cxn ang="0">
                    <a:pos x="232" y="0"/>
                  </a:cxn>
                  <a:cxn ang="0">
                    <a:pos x="289" y="51"/>
                  </a:cxn>
                  <a:cxn ang="0">
                    <a:pos x="376" y="78"/>
                  </a:cxn>
                  <a:cxn ang="0">
                    <a:pos x="458" y="132"/>
                  </a:cxn>
                  <a:cxn ang="0">
                    <a:pos x="545" y="128"/>
                  </a:cxn>
                  <a:cxn ang="0">
                    <a:pos x="553" y="51"/>
                  </a:cxn>
                  <a:cxn ang="0">
                    <a:pos x="615" y="130"/>
                  </a:cxn>
                  <a:cxn ang="0">
                    <a:pos x="631" y="133"/>
                  </a:cxn>
                  <a:cxn ang="0">
                    <a:pos x="604" y="179"/>
                  </a:cxn>
                  <a:cxn ang="0">
                    <a:pos x="573" y="211"/>
                  </a:cxn>
                  <a:cxn ang="0">
                    <a:pos x="574" y="302"/>
                  </a:cxn>
                  <a:cxn ang="0">
                    <a:pos x="712" y="381"/>
                  </a:cxn>
                  <a:cxn ang="0">
                    <a:pos x="745" y="364"/>
                  </a:cxn>
                  <a:cxn ang="0">
                    <a:pos x="713" y="225"/>
                  </a:cxn>
                  <a:cxn ang="0">
                    <a:pos x="792" y="209"/>
                  </a:cxn>
                  <a:cxn ang="0">
                    <a:pos x="835" y="246"/>
                  </a:cxn>
                  <a:cxn ang="0">
                    <a:pos x="869" y="234"/>
                  </a:cxn>
                  <a:cxn ang="0">
                    <a:pos x="934" y="306"/>
                  </a:cxn>
                  <a:cxn ang="0">
                    <a:pos x="897" y="394"/>
                  </a:cxn>
                  <a:cxn ang="0">
                    <a:pos x="914" y="427"/>
                  </a:cxn>
                  <a:cxn ang="0">
                    <a:pos x="919" y="498"/>
                  </a:cxn>
                  <a:cxn ang="0">
                    <a:pos x="861" y="637"/>
                  </a:cxn>
                  <a:cxn ang="0">
                    <a:pos x="860" y="686"/>
                  </a:cxn>
                  <a:cxn ang="0">
                    <a:pos x="812" y="760"/>
                  </a:cxn>
                  <a:cxn ang="0">
                    <a:pos x="800" y="920"/>
                  </a:cxn>
                  <a:cxn ang="0">
                    <a:pos x="716" y="841"/>
                  </a:cxn>
                  <a:cxn ang="0">
                    <a:pos x="630" y="860"/>
                  </a:cxn>
                  <a:cxn ang="0">
                    <a:pos x="547" y="851"/>
                  </a:cxn>
                  <a:cxn ang="0">
                    <a:pos x="495" y="946"/>
                  </a:cxn>
                  <a:cxn ang="0">
                    <a:pos x="625" y="1046"/>
                  </a:cxn>
                  <a:cxn ang="0">
                    <a:pos x="675" y="1075"/>
                  </a:cxn>
                  <a:cxn ang="0">
                    <a:pos x="761" y="1164"/>
                  </a:cxn>
                  <a:cxn ang="0">
                    <a:pos x="927" y="1156"/>
                  </a:cxn>
                  <a:cxn ang="0">
                    <a:pos x="1036" y="1130"/>
                  </a:cxn>
                  <a:cxn ang="0">
                    <a:pos x="1117" y="1100"/>
                  </a:cxn>
                  <a:cxn ang="0">
                    <a:pos x="1220" y="1115"/>
                  </a:cxn>
                  <a:cxn ang="0">
                    <a:pos x="1253" y="1165"/>
                  </a:cxn>
                  <a:cxn ang="0">
                    <a:pos x="1307" y="1135"/>
                  </a:cxn>
                  <a:cxn ang="0">
                    <a:pos x="853" y="1549"/>
                  </a:cxn>
                  <a:cxn ang="0">
                    <a:pos x="835" y="1436"/>
                  </a:cxn>
                  <a:cxn ang="0">
                    <a:pos x="818" y="1351"/>
                  </a:cxn>
                  <a:cxn ang="0">
                    <a:pos x="870" y="1232"/>
                  </a:cxn>
                  <a:cxn ang="0">
                    <a:pos x="787" y="1231"/>
                  </a:cxn>
                  <a:cxn ang="0">
                    <a:pos x="685" y="1167"/>
                  </a:cxn>
                  <a:cxn ang="0">
                    <a:pos x="541" y="1110"/>
                  </a:cxn>
                  <a:cxn ang="0">
                    <a:pos x="374" y="1056"/>
                  </a:cxn>
                  <a:cxn ang="0">
                    <a:pos x="310" y="935"/>
                  </a:cxn>
                  <a:cxn ang="0">
                    <a:pos x="231" y="793"/>
                  </a:cxn>
                  <a:cxn ang="0">
                    <a:pos x="231" y="856"/>
                  </a:cxn>
                  <a:cxn ang="0">
                    <a:pos x="232" y="886"/>
                  </a:cxn>
                  <a:cxn ang="0">
                    <a:pos x="177" y="746"/>
                  </a:cxn>
                  <a:cxn ang="0">
                    <a:pos x="121" y="586"/>
                  </a:cxn>
                  <a:cxn ang="0">
                    <a:pos x="188" y="427"/>
                  </a:cxn>
                  <a:cxn ang="0">
                    <a:pos x="171" y="358"/>
                  </a:cxn>
                  <a:cxn ang="0">
                    <a:pos x="185" y="277"/>
                  </a:cxn>
                  <a:cxn ang="0">
                    <a:pos x="190" y="212"/>
                  </a:cxn>
                  <a:cxn ang="0">
                    <a:pos x="169" y="172"/>
                  </a:cxn>
                  <a:cxn ang="0">
                    <a:pos x="113" y="133"/>
                  </a:cxn>
                  <a:cxn ang="0">
                    <a:pos x="28" y="149"/>
                  </a:cxn>
                  <a:cxn ang="0">
                    <a:pos x="75" y="84"/>
                  </a:cxn>
                  <a:cxn ang="0">
                    <a:pos x="162" y="20"/>
                  </a:cxn>
                </a:cxnLst>
                <a:rect l="0" t="0" r="r" b="b"/>
                <a:pathLst>
                  <a:path w="1363" h="1549">
                    <a:moveTo>
                      <a:pt x="1254" y="1171"/>
                    </a:moveTo>
                    <a:lnTo>
                      <a:pt x="1253" y="1173"/>
                    </a:lnTo>
                    <a:lnTo>
                      <a:pt x="1253" y="1175"/>
                    </a:lnTo>
                    <a:lnTo>
                      <a:pt x="1254" y="1176"/>
                    </a:lnTo>
                    <a:lnTo>
                      <a:pt x="1256" y="1176"/>
                    </a:lnTo>
                    <a:lnTo>
                      <a:pt x="1257" y="1175"/>
                    </a:lnTo>
                    <a:lnTo>
                      <a:pt x="1260" y="1173"/>
                    </a:lnTo>
                    <a:lnTo>
                      <a:pt x="1258" y="1174"/>
                    </a:lnTo>
                    <a:lnTo>
                      <a:pt x="1257" y="1174"/>
                    </a:lnTo>
                    <a:lnTo>
                      <a:pt x="1256" y="1174"/>
                    </a:lnTo>
                    <a:lnTo>
                      <a:pt x="1255" y="1173"/>
                    </a:lnTo>
                    <a:lnTo>
                      <a:pt x="1254" y="1172"/>
                    </a:lnTo>
                    <a:lnTo>
                      <a:pt x="1254" y="1172"/>
                    </a:lnTo>
                    <a:lnTo>
                      <a:pt x="1254" y="1171"/>
                    </a:lnTo>
                    <a:close/>
                    <a:moveTo>
                      <a:pt x="765" y="1160"/>
                    </a:moveTo>
                    <a:lnTo>
                      <a:pt x="765" y="1161"/>
                    </a:lnTo>
                    <a:lnTo>
                      <a:pt x="765" y="1160"/>
                    </a:lnTo>
                    <a:close/>
                    <a:moveTo>
                      <a:pt x="981" y="1148"/>
                    </a:moveTo>
                    <a:lnTo>
                      <a:pt x="981" y="1150"/>
                    </a:lnTo>
                    <a:lnTo>
                      <a:pt x="979" y="1152"/>
                    </a:lnTo>
                    <a:lnTo>
                      <a:pt x="977" y="1154"/>
                    </a:lnTo>
                    <a:lnTo>
                      <a:pt x="973" y="1161"/>
                    </a:lnTo>
                    <a:lnTo>
                      <a:pt x="972" y="1165"/>
                    </a:lnTo>
                    <a:lnTo>
                      <a:pt x="972" y="1169"/>
                    </a:lnTo>
                    <a:lnTo>
                      <a:pt x="973" y="1171"/>
                    </a:lnTo>
                    <a:lnTo>
                      <a:pt x="976" y="1173"/>
                    </a:lnTo>
                    <a:lnTo>
                      <a:pt x="980" y="1175"/>
                    </a:lnTo>
                    <a:lnTo>
                      <a:pt x="983" y="1174"/>
                    </a:lnTo>
                    <a:lnTo>
                      <a:pt x="987" y="1172"/>
                    </a:lnTo>
                    <a:lnTo>
                      <a:pt x="990" y="1169"/>
                    </a:lnTo>
                    <a:lnTo>
                      <a:pt x="991" y="1165"/>
                    </a:lnTo>
                    <a:lnTo>
                      <a:pt x="991" y="1161"/>
                    </a:lnTo>
                    <a:lnTo>
                      <a:pt x="989" y="1158"/>
                    </a:lnTo>
                    <a:lnTo>
                      <a:pt x="986" y="1155"/>
                    </a:lnTo>
                    <a:lnTo>
                      <a:pt x="983" y="1152"/>
                    </a:lnTo>
                    <a:lnTo>
                      <a:pt x="981" y="1148"/>
                    </a:lnTo>
                    <a:close/>
                    <a:moveTo>
                      <a:pt x="1102" y="1104"/>
                    </a:moveTo>
                    <a:lnTo>
                      <a:pt x="1101" y="1105"/>
                    </a:lnTo>
                    <a:lnTo>
                      <a:pt x="1100" y="1105"/>
                    </a:lnTo>
                    <a:lnTo>
                      <a:pt x="1102" y="1104"/>
                    </a:lnTo>
                    <a:close/>
                    <a:moveTo>
                      <a:pt x="1103" y="1104"/>
                    </a:moveTo>
                    <a:lnTo>
                      <a:pt x="1103" y="1104"/>
                    </a:lnTo>
                    <a:lnTo>
                      <a:pt x="1102" y="1104"/>
                    </a:lnTo>
                    <a:lnTo>
                      <a:pt x="1103" y="1104"/>
                    </a:lnTo>
                    <a:close/>
                    <a:moveTo>
                      <a:pt x="784" y="894"/>
                    </a:moveTo>
                    <a:lnTo>
                      <a:pt x="783" y="895"/>
                    </a:lnTo>
                    <a:lnTo>
                      <a:pt x="783" y="895"/>
                    </a:lnTo>
                    <a:lnTo>
                      <a:pt x="782" y="897"/>
                    </a:lnTo>
                    <a:lnTo>
                      <a:pt x="782" y="897"/>
                    </a:lnTo>
                    <a:lnTo>
                      <a:pt x="783" y="896"/>
                    </a:lnTo>
                    <a:lnTo>
                      <a:pt x="784" y="895"/>
                    </a:lnTo>
                    <a:lnTo>
                      <a:pt x="784" y="895"/>
                    </a:lnTo>
                    <a:lnTo>
                      <a:pt x="784" y="894"/>
                    </a:lnTo>
                    <a:lnTo>
                      <a:pt x="784" y="894"/>
                    </a:lnTo>
                    <a:close/>
                    <a:moveTo>
                      <a:pt x="797" y="850"/>
                    </a:moveTo>
                    <a:lnTo>
                      <a:pt x="797" y="851"/>
                    </a:lnTo>
                    <a:lnTo>
                      <a:pt x="797" y="852"/>
                    </a:lnTo>
                    <a:lnTo>
                      <a:pt x="797" y="853"/>
                    </a:lnTo>
                    <a:lnTo>
                      <a:pt x="798" y="854"/>
                    </a:lnTo>
                    <a:lnTo>
                      <a:pt x="798" y="855"/>
                    </a:lnTo>
                    <a:lnTo>
                      <a:pt x="800" y="857"/>
                    </a:lnTo>
                    <a:lnTo>
                      <a:pt x="801" y="860"/>
                    </a:lnTo>
                    <a:lnTo>
                      <a:pt x="802" y="862"/>
                    </a:lnTo>
                    <a:lnTo>
                      <a:pt x="800" y="856"/>
                    </a:lnTo>
                    <a:lnTo>
                      <a:pt x="797" y="850"/>
                    </a:lnTo>
                    <a:close/>
                    <a:moveTo>
                      <a:pt x="852" y="610"/>
                    </a:moveTo>
                    <a:lnTo>
                      <a:pt x="850" y="614"/>
                    </a:lnTo>
                    <a:lnTo>
                      <a:pt x="849" y="619"/>
                    </a:lnTo>
                    <a:lnTo>
                      <a:pt x="851" y="614"/>
                    </a:lnTo>
                    <a:lnTo>
                      <a:pt x="852" y="610"/>
                    </a:lnTo>
                    <a:close/>
                    <a:moveTo>
                      <a:pt x="731" y="397"/>
                    </a:moveTo>
                    <a:lnTo>
                      <a:pt x="730" y="398"/>
                    </a:lnTo>
                    <a:lnTo>
                      <a:pt x="729" y="399"/>
                    </a:lnTo>
                    <a:lnTo>
                      <a:pt x="727" y="399"/>
                    </a:lnTo>
                    <a:lnTo>
                      <a:pt x="727" y="400"/>
                    </a:lnTo>
                    <a:lnTo>
                      <a:pt x="726" y="401"/>
                    </a:lnTo>
                    <a:lnTo>
                      <a:pt x="727" y="402"/>
                    </a:lnTo>
                    <a:lnTo>
                      <a:pt x="727" y="402"/>
                    </a:lnTo>
                    <a:lnTo>
                      <a:pt x="730" y="400"/>
                    </a:lnTo>
                    <a:lnTo>
                      <a:pt x="730" y="399"/>
                    </a:lnTo>
                    <a:lnTo>
                      <a:pt x="731" y="398"/>
                    </a:lnTo>
                    <a:lnTo>
                      <a:pt x="731" y="397"/>
                    </a:lnTo>
                    <a:close/>
                    <a:moveTo>
                      <a:pt x="563" y="179"/>
                    </a:moveTo>
                    <a:lnTo>
                      <a:pt x="563" y="181"/>
                    </a:lnTo>
                    <a:lnTo>
                      <a:pt x="564" y="184"/>
                    </a:lnTo>
                    <a:lnTo>
                      <a:pt x="564" y="184"/>
                    </a:lnTo>
                    <a:lnTo>
                      <a:pt x="569" y="185"/>
                    </a:lnTo>
                    <a:lnTo>
                      <a:pt x="574" y="186"/>
                    </a:lnTo>
                    <a:lnTo>
                      <a:pt x="570" y="181"/>
                    </a:lnTo>
                    <a:lnTo>
                      <a:pt x="567" y="180"/>
                    </a:lnTo>
                    <a:lnTo>
                      <a:pt x="563" y="179"/>
                    </a:lnTo>
                    <a:lnTo>
                      <a:pt x="563" y="179"/>
                    </a:lnTo>
                    <a:close/>
                    <a:moveTo>
                      <a:pt x="583" y="150"/>
                    </a:moveTo>
                    <a:lnTo>
                      <a:pt x="581" y="150"/>
                    </a:lnTo>
                    <a:lnTo>
                      <a:pt x="581" y="152"/>
                    </a:lnTo>
                    <a:lnTo>
                      <a:pt x="586" y="158"/>
                    </a:lnTo>
                    <a:lnTo>
                      <a:pt x="589" y="161"/>
                    </a:lnTo>
                    <a:lnTo>
                      <a:pt x="592" y="163"/>
                    </a:lnTo>
                    <a:lnTo>
                      <a:pt x="595" y="163"/>
                    </a:lnTo>
                    <a:lnTo>
                      <a:pt x="597" y="162"/>
                    </a:lnTo>
                    <a:lnTo>
                      <a:pt x="599" y="161"/>
                    </a:lnTo>
                    <a:lnTo>
                      <a:pt x="602" y="161"/>
                    </a:lnTo>
                    <a:lnTo>
                      <a:pt x="609" y="161"/>
                    </a:lnTo>
                    <a:lnTo>
                      <a:pt x="611" y="161"/>
                    </a:lnTo>
                    <a:lnTo>
                      <a:pt x="612" y="161"/>
                    </a:lnTo>
                    <a:lnTo>
                      <a:pt x="609" y="160"/>
                    </a:lnTo>
                    <a:lnTo>
                      <a:pt x="606" y="157"/>
                    </a:lnTo>
                    <a:lnTo>
                      <a:pt x="601" y="153"/>
                    </a:lnTo>
                    <a:lnTo>
                      <a:pt x="596" y="151"/>
                    </a:lnTo>
                    <a:lnTo>
                      <a:pt x="593" y="151"/>
                    </a:lnTo>
                    <a:lnTo>
                      <a:pt x="586" y="150"/>
                    </a:lnTo>
                    <a:lnTo>
                      <a:pt x="583" y="150"/>
                    </a:lnTo>
                    <a:close/>
                    <a:moveTo>
                      <a:pt x="88" y="92"/>
                    </a:moveTo>
                    <a:lnTo>
                      <a:pt x="86" y="93"/>
                    </a:lnTo>
                    <a:lnTo>
                      <a:pt x="87" y="93"/>
                    </a:lnTo>
                    <a:lnTo>
                      <a:pt x="88" y="92"/>
                    </a:lnTo>
                    <a:close/>
                    <a:moveTo>
                      <a:pt x="340" y="66"/>
                    </a:moveTo>
                    <a:lnTo>
                      <a:pt x="334" y="67"/>
                    </a:lnTo>
                    <a:lnTo>
                      <a:pt x="320" y="70"/>
                    </a:lnTo>
                    <a:lnTo>
                      <a:pt x="314" y="71"/>
                    </a:lnTo>
                    <a:lnTo>
                      <a:pt x="311" y="72"/>
                    </a:lnTo>
                    <a:lnTo>
                      <a:pt x="311" y="73"/>
                    </a:lnTo>
                    <a:lnTo>
                      <a:pt x="311" y="75"/>
                    </a:lnTo>
                    <a:lnTo>
                      <a:pt x="311" y="75"/>
                    </a:lnTo>
                    <a:lnTo>
                      <a:pt x="316" y="75"/>
                    </a:lnTo>
                    <a:lnTo>
                      <a:pt x="321" y="73"/>
                    </a:lnTo>
                    <a:lnTo>
                      <a:pt x="327" y="71"/>
                    </a:lnTo>
                    <a:lnTo>
                      <a:pt x="335" y="68"/>
                    </a:lnTo>
                    <a:lnTo>
                      <a:pt x="340" y="66"/>
                    </a:lnTo>
                    <a:close/>
                    <a:moveTo>
                      <a:pt x="182" y="28"/>
                    </a:moveTo>
                    <a:lnTo>
                      <a:pt x="181" y="30"/>
                    </a:lnTo>
                    <a:lnTo>
                      <a:pt x="180" y="32"/>
                    </a:lnTo>
                    <a:lnTo>
                      <a:pt x="178" y="35"/>
                    </a:lnTo>
                    <a:lnTo>
                      <a:pt x="177" y="37"/>
                    </a:lnTo>
                    <a:lnTo>
                      <a:pt x="177" y="39"/>
                    </a:lnTo>
                    <a:lnTo>
                      <a:pt x="179" y="39"/>
                    </a:lnTo>
                    <a:lnTo>
                      <a:pt x="181" y="37"/>
                    </a:lnTo>
                    <a:lnTo>
                      <a:pt x="182" y="33"/>
                    </a:lnTo>
                    <a:lnTo>
                      <a:pt x="183" y="30"/>
                    </a:lnTo>
                    <a:lnTo>
                      <a:pt x="183" y="29"/>
                    </a:lnTo>
                    <a:lnTo>
                      <a:pt x="183" y="29"/>
                    </a:lnTo>
                    <a:lnTo>
                      <a:pt x="182" y="29"/>
                    </a:lnTo>
                    <a:lnTo>
                      <a:pt x="182" y="28"/>
                    </a:lnTo>
                    <a:close/>
                    <a:moveTo>
                      <a:pt x="232" y="0"/>
                    </a:moveTo>
                    <a:lnTo>
                      <a:pt x="233" y="0"/>
                    </a:lnTo>
                    <a:lnTo>
                      <a:pt x="234" y="0"/>
                    </a:lnTo>
                    <a:lnTo>
                      <a:pt x="234" y="2"/>
                    </a:lnTo>
                    <a:lnTo>
                      <a:pt x="235" y="2"/>
                    </a:lnTo>
                    <a:lnTo>
                      <a:pt x="235" y="4"/>
                    </a:lnTo>
                    <a:lnTo>
                      <a:pt x="235" y="4"/>
                    </a:lnTo>
                    <a:lnTo>
                      <a:pt x="236" y="5"/>
                    </a:lnTo>
                    <a:lnTo>
                      <a:pt x="238" y="5"/>
                    </a:lnTo>
                    <a:lnTo>
                      <a:pt x="241" y="5"/>
                    </a:lnTo>
                    <a:lnTo>
                      <a:pt x="242" y="4"/>
                    </a:lnTo>
                    <a:lnTo>
                      <a:pt x="244" y="4"/>
                    </a:lnTo>
                    <a:lnTo>
                      <a:pt x="245" y="3"/>
                    </a:lnTo>
                    <a:lnTo>
                      <a:pt x="245" y="2"/>
                    </a:lnTo>
                    <a:lnTo>
                      <a:pt x="244" y="1"/>
                    </a:lnTo>
                    <a:lnTo>
                      <a:pt x="244" y="1"/>
                    </a:lnTo>
                    <a:lnTo>
                      <a:pt x="250" y="2"/>
                    </a:lnTo>
                    <a:lnTo>
                      <a:pt x="256" y="4"/>
                    </a:lnTo>
                    <a:lnTo>
                      <a:pt x="262" y="6"/>
                    </a:lnTo>
                    <a:lnTo>
                      <a:pt x="262" y="7"/>
                    </a:lnTo>
                    <a:lnTo>
                      <a:pt x="261" y="7"/>
                    </a:lnTo>
                    <a:lnTo>
                      <a:pt x="260" y="7"/>
                    </a:lnTo>
                    <a:lnTo>
                      <a:pt x="256" y="7"/>
                    </a:lnTo>
                    <a:lnTo>
                      <a:pt x="255" y="8"/>
                    </a:lnTo>
                    <a:lnTo>
                      <a:pt x="255" y="8"/>
                    </a:lnTo>
                    <a:lnTo>
                      <a:pt x="255" y="9"/>
                    </a:lnTo>
                    <a:lnTo>
                      <a:pt x="257" y="11"/>
                    </a:lnTo>
                    <a:lnTo>
                      <a:pt x="260" y="12"/>
                    </a:lnTo>
                    <a:lnTo>
                      <a:pt x="263" y="13"/>
                    </a:lnTo>
                    <a:lnTo>
                      <a:pt x="266" y="15"/>
                    </a:lnTo>
                    <a:lnTo>
                      <a:pt x="266" y="16"/>
                    </a:lnTo>
                    <a:lnTo>
                      <a:pt x="264" y="16"/>
                    </a:lnTo>
                    <a:lnTo>
                      <a:pt x="263" y="17"/>
                    </a:lnTo>
                    <a:lnTo>
                      <a:pt x="260" y="17"/>
                    </a:lnTo>
                    <a:lnTo>
                      <a:pt x="259" y="18"/>
                    </a:lnTo>
                    <a:lnTo>
                      <a:pt x="259" y="20"/>
                    </a:lnTo>
                    <a:lnTo>
                      <a:pt x="260" y="20"/>
                    </a:lnTo>
                    <a:lnTo>
                      <a:pt x="262" y="22"/>
                    </a:lnTo>
                    <a:lnTo>
                      <a:pt x="263" y="22"/>
                    </a:lnTo>
                    <a:lnTo>
                      <a:pt x="264" y="22"/>
                    </a:lnTo>
                    <a:lnTo>
                      <a:pt x="265" y="23"/>
                    </a:lnTo>
                    <a:lnTo>
                      <a:pt x="267" y="23"/>
                    </a:lnTo>
                    <a:lnTo>
                      <a:pt x="269" y="24"/>
                    </a:lnTo>
                    <a:lnTo>
                      <a:pt x="271" y="28"/>
                    </a:lnTo>
                    <a:lnTo>
                      <a:pt x="274" y="34"/>
                    </a:lnTo>
                    <a:lnTo>
                      <a:pt x="276" y="38"/>
                    </a:lnTo>
                    <a:lnTo>
                      <a:pt x="281" y="44"/>
                    </a:lnTo>
                    <a:lnTo>
                      <a:pt x="287" y="49"/>
                    </a:lnTo>
                    <a:lnTo>
                      <a:pt x="289" y="51"/>
                    </a:lnTo>
                    <a:lnTo>
                      <a:pt x="292" y="53"/>
                    </a:lnTo>
                    <a:lnTo>
                      <a:pt x="293" y="54"/>
                    </a:lnTo>
                    <a:lnTo>
                      <a:pt x="293" y="56"/>
                    </a:lnTo>
                    <a:lnTo>
                      <a:pt x="292" y="57"/>
                    </a:lnTo>
                    <a:lnTo>
                      <a:pt x="292" y="57"/>
                    </a:lnTo>
                    <a:lnTo>
                      <a:pt x="292" y="59"/>
                    </a:lnTo>
                    <a:lnTo>
                      <a:pt x="295" y="65"/>
                    </a:lnTo>
                    <a:lnTo>
                      <a:pt x="301" y="71"/>
                    </a:lnTo>
                    <a:lnTo>
                      <a:pt x="301" y="68"/>
                    </a:lnTo>
                    <a:lnTo>
                      <a:pt x="301" y="68"/>
                    </a:lnTo>
                    <a:lnTo>
                      <a:pt x="321" y="66"/>
                    </a:lnTo>
                    <a:lnTo>
                      <a:pt x="334" y="63"/>
                    </a:lnTo>
                    <a:lnTo>
                      <a:pt x="347" y="62"/>
                    </a:lnTo>
                    <a:lnTo>
                      <a:pt x="347" y="62"/>
                    </a:lnTo>
                    <a:lnTo>
                      <a:pt x="347" y="62"/>
                    </a:lnTo>
                    <a:lnTo>
                      <a:pt x="346" y="63"/>
                    </a:lnTo>
                    <a:lnTo>
                      <a:pt x="345" y="65"/>
                    </a:lnTo>
                    <a:lnTo>
                      <a:pt x="348" y="64"/>
                    </a:lnTo>
                    <a:lnTo>
                      <a:pt x="353" y="62"/>
                    </a:lnTo>
                    <a:lnTo>
                      <a:pt x="356" y="61"/>
                    </a:lnTo>
                    <a:lnTo>
                      <a:pt x="358" y="60"/>
                    </a:lnTo>
                    <a:lnTo>
                      <a:pt x="360" y="62"/>
                    </a:lnTo>
                    <a:lnTo>
                      <a:pt x="360" y="64"/>
                    </a:lnTo>
                    <a:lnTo>
                      <a:pt x="357" y="73"/>
                    </a:lnTo>
                    <a:lnTo>
                      <a:pt x="356" y="76"/>
                    </a:lnTo>
                    <a:lnTo>
                      <a:pt x="356" y="77"/>
                    </a:lnTo>
                    <a:lnTo>
                      <a:pt x="358" y="79"/>
                    </a:lnTo>
                    <a:lnTo>
                      <a:pt x="358" y="79"/>
                    </a:lnTo>
                    <a:lnTo>
                      <a:pt x="359" y="79"/>
                    </a:lnTo>
                    <a:lnTo>
                      <a:pt x="362" y="78"/>
                    </a:lnTo>
                    <a:lnTo>
                      <a:pt x="364" y="75"/>
                    </a:lnTo>
                    <a:lnTo>
                      <a:pt x="366" y="73"/>
                    </a:lnTo>
                    <a:lnTo>
                      <a:pt x="369" y="71"/>
                    </a:lnTo>
                    <a:lnTo>
                      <a:pt x="372" y="70"/>
                    </a:lnTo>
                    <a:lnTo>
                      <a:pt x="373" y="71"/>
                    </a:lnTo>
                    <a:lnTo>
                      <a:pt x="372" y="73"/>
                    </a:lnTo>
                    <a:lnTo>
                      <a:pt x="370" y="74"/>
                    </a:lnTo>
                    <a:lnTo>
                      <a:pt x="366" y="78"/>
                    </a:lnTo>
                    <a:lnTo>
                      <a:pt x="365" y="80"/>
                    </a:lnTo>
                    <a:lnTo>
                      <a:pt x="365" y="81"/>
                    </a:lnTo>
                    <a:lnTo>
                      <a:pt x="366" y="81"/>
                    </a:lnTo>
                    <a:lnTo>
                      <a:pt x="367" y="82"/>
                    </a:lnTo>
                    <a:lnTo>
                      <a:pt x="368" y="82"/>
                    </a:lnTo>
                    <a:lnTo>
                      <a:pt x="369" y="81"/>
                    </a:lnTo>
                    <a:lnTo>
                      <a:pt x="370" y="81"/>
                    </a:lnTo>
                    <a:lnTo>
                      <a:pt x="373" y="80"/>
                    </a:lnTo>
                    <a:lnTo>
                      <a:pt x="375" y="78"/>
                    </a:lnTo>
                    <a:lnTo>
                      <a:pt x="376" y="78"/>
                    </a:lnTo>
                    <a:lnTo>
                      <a:pt x="377" y="77"/>
                    </a:lnTo>
                    <a:lnTo>
                      <a:pt x="378" y="76"/>
                    </a:lnTo>
                    <a:lnTo>
                      <a:pt x="380" y="76"/>
                    </a:lnTo>
                    <a:lnTo>
                      <a:pt x="382" y="77"/>
                    </a:lnTo>
                    <a:lnTo>
                      <a:pt x="384" y="78"/>
                    </a:lnTo>
                    <a:lnTo>
                      <a:pt x="385" y="79"/>
                    </a:lnTo>
                    <a:lnTo>
                      <a:pt x="389" y="82"/>
                    </a:lnTo>
                    <a:lnTo>
                      <a:pt x="390" y="84"/>
                    </a:lnTo>
                    <a:lnTo>
                      <a:pt x="391" y="85"/>
                    </a:lnTo>
                    <a:lnTo>
                      <a:pt x="390" y="86"/>
                    </a:lnTo>
                    <a:lnTo>
                      <a:pt x="389" y="86"/>
                    </a:lnTo>
                    <a:lnTo>
                      <a:pt x="388" y="87"/>
                    </a:lnTo>
                    <a:lnTo>
                      <a:pt x="388" y="88"/>
                    </a:lnTo>
                    <a:lnTo>
                      <a:pt x="389" y="89"/>
                    </a:lnTo>
                    <a:lnTo>
                      <a:pt x="392" y="90"/>
                    </a:lnTo>
                    <a:lnTo>
                      <a:pt x="397" y="93"/>
                    </a:lnTo>
                    <a:lnTo>
                      <a:pt x="404" y="96"/>
                    </a:lnTo>
                    <a:lnTo>
                      <a:pt x="407" y="96"/>
                    </a:lnTo>
                    <a:lnTo>
                      <a:pt x="410" y="96"/>
                    </a:lnTo>
                    <a:lnTo>
                      <a:pt x="413" y="96"/>
                    </a:lnTo>
                    <a:lnTo>
                      <a:pt x="416" y="96"/>
                    </a:lnTo>
                    <a:lnTo>
                      <a:pt x="418" y="98"/>
                    </a:lnTo>
                    <a:lnTo>
                      <a:pt x="418" y="101"/>
                    </a:lnTo>
                    <a:lnTo>
                      <a:pt x="416" y="104"/>
                    </a:lnTo>
                    <a:lnTo>
                      <a:pt x="412" y="107"/>
                    </a:lnTo>
                    <a:lnTo>
                      <a:pt x="410" y="109"/>
                    </a:lnTo>
                    <a:lnTo>
                      <a:pt x="410" y="112"/>
                    </a:lnTo>
                    <a:lnTo>
                      <a:pt x="411" y="115"/>
                    </a:lnTo>
                    <a:lnTo>
                      <a:pt x="413" y="116"/>
                    </a:lnTo>
                    <a:lnTo>
                      <a:pt x="417" y="116"/>
                    </a:lnTo>
                    <a:lnTo>
                      <a:pt x="420" y="116"/>
                    </a:lnTo>
                    <a:lnTo>
                      <a:pt x="423" y="117"/>
                    </a:lnTo>
                    <a:lnTo>
                      <a:pt x="437" y="121"/>
                    </a:lnTo>
                    <a:lnTo>
                      <a:pt x="451" y="125"/>
                    </a:lnTo>
                    <a:lnTo>
                      <a:pt x="451" y="125"/>
                    </a:lnTo>
                    <a:lnTo>
                      <a:pt x="452" y="124"/>
                    </a:lnTo>
                    <a:lnTo>
                      <a:pt x="453" y="122"/>
                    </a:lnTo>
                    <a:lnTo>
                      <a:pt x="453" y="121"/>
                    </a:lnTo>
                    <a:lnTo>
                      <a:pt x="453" y="121"/>
                    </a:lnTo>
                    <a:lnTo>
                      <a:pt x="453" y="121"/>
                    </a:lnTo>
                    <a:lnTo>
                      <a:pt x="455" y="126"/>
                    </a:lnTo>
                    <a:lnTo>
                      <a:pt x="456" y="136"/>
                    </a:lnTo>
                    <a:lnTo>
                      <a:pt x="458" y="141"/>
                    </a:lnTo>
                    <a:lnTo>
                      <a:pt x="459" y="142"/>
                    </a:lnTo>
                    <a:lnTo>
                      <a:pt x="459" y="140"/>
                    </a:lnTo>
                    <a:lnTo>
                      <a:pt x="458" y="138"/>
                    </a:lnTo>
                    <a:lnTo>
                      <a:pt x="458" y="135"/>
                    </a:lnTo>
                    <a:lnTo>
                      <a:pt x="458" y="132"/>
                    </a:lnTo>
                    <a:lnTo>
                      <a:pt x="458" y="130"/>
                    </a:lnTo>
                    <a:lnTo>
                      <a:pt x="462" y="124"/>
                    </a:lnTo>
                    <a:lnTo>
                      <a:pt x="467" y="120"/>
                    </a:lnTo>
                    <a:lnTo>
                      <a:pt x="472" y="116"/>
                    </a:lnTo>
                    <a:lnTo>
                      <a:pt x="473" y="115"/>
                    </a:lnTo>
                    <a:lnTo>
                      <a:pt x="474" y="113"/>
                    </a:lnTo>
                    <a:lnTo>
                      <a:pt x="476" y="113"/>
                    </a:lnTo>
                    <a:lnTo>
                      <a:pt x="477" y="112"/>
                    </a:lnTo>
                    <a:lnTo>
                      <a:pt x="478" y="111"/>
                    </a:lnTo>
                    <a:lnTo>
                      <a:pt x="479" y="110"/>
                    </a:lnTo>
                    <a:lnTo>
                      <a:pt x="479" y="109"/>
                    </a:lnTo>
                    <a:lnTo>
                      <a:pt x="479" y="108"/>
                    </a:lnTo>
                    <a:lnTo>
                      <a:pt x="478" y="108"/>
                    </a:lnTo>
                    <a:lnTo>
                      <a:pt x="478" y="109"/>
                    </a:lnTo>
                    <a:lnTo>
                      <a:pt x="477" y="109"/>
                    </a:lnTo>
                    <a:lnTo>
                      <a:pt x="474" y="112"/>
                    </a:lnTo>
                    <a:lnTo>
                      <a:pt x="472" y="113"/>
                    </a:lnTo>
                    <a:lnTo>
                      <a:pt x="467" y="115"/>
                    </a:lnTo>
                    <a:lnTo>
                      <a:pt x="462" y="115"/>
                    </a:lnTo>
                    <a:lnTo>
                      <a:pt x="458" y="113"/>
                    </a:lnTo>
                    <a:lnTo>
                      <a:pt x="457" y="113"/>
                    </a:lnTo>
                    <a:lnTo>
                      <a:pt x="457" y="112"/>
                    </a:lnTo>
                    <a:lnTo>
                      <a:pt x="458" y="111"/>
                    </a:lnTo>
                    <a:lnTo>
                      <a:pt x="458" y="110"/>
                    </a:lnTo>
                    <a:lnTo>
                      <a:pt x="459" y="109"/>
                    </a:lnTo>
                    <a:lnTo>
                      <a:pt x="460" y="108"/>
                    </a:lnTo>
                    <a:lnTo>
                      <a:pt x="464" y="106"/>
                    </a:lnTo>
                    <a:lnTo>
                      <a:pt x="468" y="104"/>
                    </a:lnTo>
                    <a:lnTo>
                      <a:pt x="473" y="104"/>
                    </a:lnTo>
                    <a:lnTo>
                      <a:pt x="476" y="105"/>
                    </a:lnTo>
                    <a:lnTo>
                      <a:pt x="479" y="107"/>
                    </a:lnTo>
                    <a:lnTo>
                      <a:pt x="480" y="109"/>
                    </a:lnTo>
                    <a:lnTo>
                      <a:pt x="481" y="112"/>
                    </a:lnTo>
                    <a:lnTo>
                      <a:pt x="483" y="116"/>
                    </a:lnTo>
                    <a:lnTo>
                      <a:pt x="485" y="118"/>
                    </a:lnTo>
                    <a:lnTo>
                      <a:pt x="490" y="121"/>
                    </a:lnTo>
                    <a:lnTo>
                      <a:pt x="500" y="124"/>
                    </a:lnTo>
                    <a:lnTo>
                      <a:pt x="506" y="125"/>
                    </a:lnTo>
                    <a:lnTo>
                      <a:pt x="511" y="123"/>
                    </a:lnTo>
                    <a:lnTo>
                      <a:pt x="517" y="120"/>
                    </a:lnTo>
                    <a:lnTo>
                      <a:pt x="522" y="117"/>
                    </a:lnTo>
                    <a:lnTo>
                      <a:pt x="528" y="115"/>
                    </a:lnTo>
                    <a:lnTo>
                      <a:pt x="534" y="113"/>
                    </a:lnTo>
                    <a:lnTo>
                      <a:pt x="537" y="115"/>
                    </a:lnTo>
                    <a:lnTo>
                      <a:pt x="540" y="118"/>
                    </a:lnTo>
                    <a:lnTo>
                      <a:pt x="543" y="121"/>
                    </a:lnTo>
                    <a:lnTo>
                      <a:pt x="545" y="125"/>
                    </a:lnTo>
                    <a:lnTo>
                      <a:pt x="545" y="128"/>
                    </a:lnTo>
                    <a:lnTo>
                      <a:pt x="544" y="131"/>
                    </a:lnTo>
                    <a:lnTo>
                      <a:pt x="544" y="132"/>
                    </a:lnTo>
                    <a:lnTo>
                      <a:pt x="544" y="132"/>
                    </a:lnTo>
                    <a:lnTo>
                      <a:pt x="547" y="133"/>
                    </a:lnTo>
                    <a:lnTo>
                      <a:pt x="549" y="132"/>
                    </a:lnTo>
                    <a:lnTo>
                      <a:pt x="550" y="130"/>
                    </a:lnTo>
                    <a:lnTo>
                      <a:pt x="550" y="122"/>
                    </a:lnTo>
                    <a:lnTo>
                      <a:pt x="551" y="121"/>
                    </a:lnTo>
                    <a:lnTo>
                      <a:pt x="554" y="118"/>
                    </a:lnTo>
                    <a:lnTo>
                      <a:pt x="563" y="115"/>
                    </a:lnTo>
                    <a:lnTo>
                      <a:pt x="566" y="112"/>
                    </a:lnTo>
                    <a:lnTo>
                      <a:pt x="567" y="110"/>
                    </a:lnTo>
                    <a:lnTo>
                      <a:pt x="567" y="108"/>
                    </a:lnTo>
                    <a:lnTo>
                      <a:pt x="565" y="107"/>
                    </a:lnTo>
                    <a:lnTo>
                      <a:pt x="563" y="106"/>
                    </a:lnTo>
                    <a:lnTo>
                      <a:pt x="561" y="106"/>
                    </a:lnTo>
                    <a:lnTo>
                      <a:pt x="559" y="104"/>
                    </a:lnTo>
                    <a:lnTo>
                      <a:pt x="559" y="103"/>
                    </a:lnTo>
                    <a:lnTo>
                      <a:pt x="560" y="102"/>
                    </a:lnTo>
                    <a:lnTo>
                      <a:pt x="561" y="102"/>
                    </a:lnTo>
                    <a:lnTo>
                      <a:pt x="563" y="102"/>
                    </a:lnTo>
                    <a:lnTo>
                      <a:pt x="564" y="101"/>
                    </a:lnTo>
                    <a:lnTo>
                      <a:pt x="565" y="101"/>
                    </a:lnTo>
                    <a:lnTo>
                      <a:pt x="565" y="101"/>
                    </a:lnTo>
                    <a:lnTo>
                      <a:pt x="560" y="98"/>
                    </a:lnTo>
                    <a:lnTo>
                      <a:pt x="555" y="96"/>
                    </a:lnTo>
                    <a:lnTo>
                      <a:pt x="549" y="94"/>
                    </a:lnTo>
                    <a:lnTo>
                      <a:pt x="545" y="91"/>
                    </a:lnTo>
                    <a:lnTo>
                      <a:pt x="544" y="91"/>
                    </a:lnTo>
                    <a:lnTo>
                      <a:pt x="545" y="90"/>
                    </a:lnTo>
                    <a:lnTo>
                      <a:pt x="546" y="89"/>
                    </a:lnTo>
                    <a:lnTo>
                      <a:pt x="548" y="89"/>
                    </a:lnTo>
                    <a:lnTo>
                      <a:pt x="549" y="87"/>
                    </a:lnTo>
                    <a:lnTo>
                      <a:pt x="550" y="86"/>
                    </a:lnTo>
                    <a:lnTo>
                      <a:pt x="550" y="85"/>
                    </a:lnTo>
                    <a:lnTo>
                      <a:pt x="549" y="85"/>
                    </a:lnTo>
                    <a:lnTo>
                      <a:pt x="548" y="84"/>
                    </a:lnTo>
                    <a:lnTo>
                      <a:pt x="545" y="83"/>
                    </a:lnTo>
                    <a:lnTo>
                      <a:pt x="545" y="82"/>
                    </a:lnTo>
                    <a:lnTo>
                      <a:pt x="545" y="78"/>
                    </a:lnTo>
                    <a:lnTo>
                      <a:pt x="548" y="74"/>
                    </a:lnTo>
                    <a:lnTo>
                      <a:pt x="551" y="70"/>
                    </a:lnTo>
                    <a:lnTo>
                      <a:pt x="555" y="68"/>
                    </a:lnTo>
                    <a:lnTo>
                      <a:pt x="554" y="67"/>
                    </a:lnTo>
                    <a:lnTo>
                      <a:pt x="554" y="67"/>
                    </a:lnTo>
                    <a:lnTo>
                      <a:pt x="552" y="62"/>
                    </a:lnTo>
                    <a:lnTo>
                      <a:pt x="552" y="56"/>
                    </a:lnTo>
                    <a:lnTo>
                      <a:pt x="553" y="51"/>
                    </a:lnTo>
                    <a:lnTo>
                      <a:pt x="554" y="46"/>
                    </a:lnTo>
                    <a:lnTo>
                      <a:pt x="555" y="41"/>
                    </a:lnTo>
                    <a:lnTo>
                      <a:pt x="559" y="44"/>
                    </a:lnTo>
                    <a:lnTo>
                      <a:pt x="567" y="50"/>
                    </a:lnTo>
                    <a:lnTo>
                      <a:pt x="570" y="53"/>
                    </a:lnTo>
                    <a:lnTo>
                      <a:pt x="572" y="57"/>
                    </a:lnTo>
                    <a:lnTo>
                      <a:pt x="572" y="59"/>
                    </a:lnTo>
                    <a:lnTo>
                      <a:pt x="568" y="62"/>
                    </a:lnTo>
                    <a:lnTo>
                      <a:pt x="565" y="64"/>
                    </a:lnTo>
                    <a:lnTo>
                      <a:pt x="561" y="67"/>
                    </a:lnTo>
                    <a:lnTo>
                      <a:pt x="563" y="69"/>
                    </a:lnTo>
                    <a:lnTo>
                      <a:pt x="565" y="75"/>
                    </a:lnTo>
                    <a:lnTo>
                      <a:pt x="566" y="80"/>
                    </a:lnTo>
                    <a:lnTo>
                      <a:pt x="567" y="87"/>
                    </a:lnTo>
                    <a:lnTo>
                      <a:pt x="568" y="92"/>
                    </a:lnTo>
                    <a:lnTo>
                      <a:pt x="568" y="96"/>
                    </a:lnTo>
                    <a:lnTo>
                      <a:pt x="568" y="98"/>
                    </a:lnTo>
                    <a:lnTo>
                      <a:pt x="569" y="99"/>
                    </a:lnTo>
                    <a:lnTo>
                      <a:pt x="570" y="99"/>
                    </a:lnTo>
                    <a:lnTo>
                      <a:pt x="573" y="99"/>
                    </a:lnTo>
                    <a:lnTo>
                      <a:pt x="574" y="100"/>
                    </a:lnTo>
                    <a:lnTo>
                      <a:pt x="575" y="100"/>
                    </a:lnTo>
                    <a:lnTo>
                      <a:pt x="576" y="101"/>
                    </a:lnTo>
                    <a:lnTo>
                      <a:pt x="582" y="104"/>
                    </a:lnTo>
                    <a:lnTo>
                      <a:pt x="587" y="109"/>
                    </a:lnTo>
                    <a:lnTo>
                      <a:pt x="587" y="111"/>
                    </a:lnTo>
                    <a:lnTo>
                      <a:pt x="587" y="116"/>
                    </a:lnTo>
                    <a:lnTo>
                      <a:pt x="588" y="118"/>
                    </a:lnTo>
                    <a:lnTo>
                      <a:pt x="589" y="118"/>
                    </a:lnTo>
                    <a:lnTo>
                      <a:pt x="590" y="116"/>
                    </a:lnTo>
                    <a:lnTo>
                      <a:pt x="591" y="113"/>
                    </a:lnTo>
                    <a:lnTo>
                      <a:pt x="592" y="110"/>
                    </a:lnTo>
                    <a:lnTo>
                      <a:pt x="593" y="107"/>
                    </a:lnTo>
                    <a:lnTo>
                      <a:pt x="594" y="104"/>
                    </a:lnTo>
                    <a:lnTo>
                      <a:pt x="596" y="103"/>
                    </a:lnTo>
                    <a:lnTo>
                      <a:pt x="599" y="104"/>
                    </a:lnTo>
                    <a:lnTo>
                      <a:pt x="602" y="107"/>
                    </a:lnTo>
                    <a:lnTo>
                      <a:pt x="604" y="111"/>
                    </a:lnTo>
                    <a:lnTo>
                      <a:pt x="606" y="115"/>
                    </a:lnTo>
                    <a:lnTo>
                      <a:pt x="606" y="116"/>
                    </a:lnTo>
                    <a:lnTo>
                      <a:pt x="603" y="116"/>
                    </a:lnTo>
                    <a:lnTo>
                      <a:pt x="602" y="116"/>
                    </a:lnTo>
                    <a:lnTo>
                      <a:pt x="602" y="116"/>
                    </a:lnTo>
                    <a:lnTo>
                      <a:pt x="602" y="117"/>
                    </a:lnTo>
                    <a:lnTo>
                      <a:pt x="607" y="124"/>
                    </a:lnTo>
                    <a:lnTo>
                      <a:pt x="614" y="131"/>
                    </a:lnTo>
                    <a:lnTo>
                      <a:pt x="615" y="131"/>
                    </a:lnTo>
                    <a:lnTo>
                      <a:pt x="615" y="130"/>
                    </a:lnTo>
                    <a:lnTo>
                      <a:pt x="616" y="129"/>
                    </a:lnTo>
                    <a:lnTo>
                      <a:pt x="616" y="129"/>
                    </a:lnTo>
                    <a:lnTo>
                      <a:pt x="617" y="129"/>
                    </a:lnTo>
                    <a:lnTo>
                      <a:pt x="617" y="129"/>
                    </a:lnTo>
                    <a:lnTo>
                      <a:pt x="618" y="130"/>
                    </a:lnTo>
                    <a:lnTo>
                      <a:pt x="618" y="129"/>
                    </a:lnTo>
                    <a:lnTo>
                      <a:pt x="617" y="128"/>
                    </a:lnTo>
                    <a:lnTo>
                      <a:pt x="617" y="126"/>
                    </a:lnTo>
                    <a:lnTo>
                      <a:pt x="617" y="125"/>
                    </a:lnTo>
                    <a:lnTo>
                      <a:pt x="617" y="124"/>
                    </a:lnTo>
                    <a:lnTo>
                      <a:pt x="619" y="118"/>
                    </a:lnTo>
                    <a:lnTo>
                      <a:pt x="621" y="111"/>
                    </a:lnTo>
                    <a:lnTo>
                      <a:pt x="623" y="105"/>
                    </a:lnTo>
                    <a:lnTo>
                      <a:pt x="626" y="99"/>
                    </a:lnTo>
                    <a:lnTo>
                      <a:pt x="630" y="95"/>
                    </a:lnTo>
                    <a:lnTo>
                      <a:pt x="634" y="94"/>
                    </a:lnTo>
                    <a:lnTo>
                      <a:pt x="637" y="94"/>
                    </a:lnTo>
                    <a:lnTo>
                      <a:pt x="641" y="96"/>
                    </a:lnTo>
                    <a:lnTo>
                      <a:pt x="645" y="98"/>
                    </a:lnTo>
                    <a:lnTo>
                      <a:pt x="648" y="101"/>
                    </a:lnTo>
                    <a:lnTo>
                      <a:pt x="649" y="101"/>
                    </a:lnTo>
                    <a:lnTo>
                      <a:pt x="648" y="102"/>
                    </a:lnTo>
                    <a:lnTo>
                      <a:pt x="646" y="103"/>
                    </a:lnTo>
                    <a:lnTo>
                      <a:pt x="645" y="105"/>
                    </a:lnTo>
                    <a:lnTo>
                      <a:pt x="645" y="106"/>
                    </a:lnTo>
                    <a:lnTo>
                      <a:pt x="645" y="106"/>
                    </a:lnTo>
                    <a:lnTo>
                      <a:pt x="646" y="107"/>
                    </a:lnTo>
                    <a:lnTo>
                      <a:pt x="647" y="107"/>
                    </a:lnTo>
                    <a:lnTo>
                      <a:pt x="648" y="107"/>
                    </a:lnTo>
                    <a:lnTo>
                      <a:pt x="649" y="107"/>
                    </a:lnTo>
                    <a:lnTo>
                      <a:pt x="650" y="108"/>
                    </a:lnTo>
                    <a:lnTo>
                      <a:pt x="651" y="108"/>
                    </a:lnTo>
                    <a:lnTo>
                      <a:pt x="653" y="112"/>
                    </a:lnTo>
                    <a:lnTo>
                      <a:pt x="655" y="117"/>
                    </a:lnTo>
                    <a:lnTo>
                      <a:pt x="656" y="122"/>
                    </a:lnTo>
                    <a:lnTo>
                      <a:pt x="656" y="128"/>
                    </a:lnTo>
                    <a:lnTo>
                      <a:pt x="656" y="133"/>
                    </a:lnTo>
                    <a:lnTo>
                      <a:pt x="654" y="137"/>
                    </a:lnTo>
                    <a:lnTo>
                      <a:pt x="650" y="140"/>
                    </a:lnTo>
                    <a:lnTo>
                      <a:pt x="645" y="143"/>
                    </a:lnTo>
                    <a:lnTo>
                      <a:pt x="644" y="143"/>
                    </a:lnTo>
                    <a:lnTo>
                      <a:pt x="643" y="142"/>
                    </a:lnTo>
                    <a:lnTo>
                      <a:pt x="641" y="139"/>
                    </a:lnTo>
                    <a:lnTo>
                      <a:pt x="641" y="138"/>
                    </a:lnTo>
                    <a:lnTo>
                      <a:pt x="640" y="136"/>
                    </a:lnTo>
                    <a:lnTo>
                      <a:pt x="639" y="135"/>
                    </a:lnTo>
                    <a:lnTo>
                      <a:pt x="634" y="134"/>
                    </a:lnTo>
                    <a:lnTo>
                      <a:pt x="631" y="133"/>
                    </a:lnTo>
                    <a:lnTo>
                      <a:pt x="629" y="134"/>
                    </a:lnTo>
                    <a:lnTo>
                      <a:pt x="629" y="135"/>
                    </a:lnTo>
                    <a:lnTo>
                      <a:pt x="631" y="138"/>
                    </a:lnTo>
                    <a:lnTo>
                      <a:pt x="635" y="140"/>
                    </a:lnTo>
                    <a:lnTo>
                      <a:pt x="639" y="143"/>
                    </a:lnTo>
                    <a:lnTo>
                      <a:pt x="643" y="145"/>
                    </a:lnTo>
                    <a:lnTo>
                      <a:pt x="642" y="145"/>
                    </a:lnTo>
                    <a:lnTo>
                      <a:pt x="641" y="145"/>
                    </a:lnTo>
                    <a:lnTo>
                      <a:pt x="640" y="144"/>
                    </a:lnTo>
                    <a:lnTo>
                      <a:pt x="639" y="143"/>
                    </a:lnTo>
                    <a:lnTo>
                      <a:pt x="638" y="143"/>
                    </a:lnTo>
                    <a:lnTo>
                      <a:pt x="637" y="143"/>
                    </a:lnTo>
                    <a:lnTo>
                      <a:pt x="635" y="143"/>
                    </a:lnTo>
                    <a:lnTo>
                      <a:pt x="636" y="143"/>
                    </a:lnTo>
                    <a:lnTo>
                      <a:pt x="636" y="144"/>
                    </a:lnTo>
                    <a:lnTo>
                      <a:pt x="637" y="144"/>
                    </a:lnTo>
                    <a:lnTo>
                      <a:pt x="638" y="145"/>
                    </a:lnTo>
                    <a:lnTo>
                      <a:pt x="638" y="146"/>
                    </a:lnTo>
                    <a:lnTo>
                      <a:pt x="636" y="147"/>
                    </a:lnTo>
                    <a:lnTo>
                      <a:pt x="634" y="146"/>
                    </a:lnTo>
                    <a:lnTo>
                      <a:pt x="632" y="146"/>
                    </a:lnTo>
                    <a:lnTo>
                      <a:pt x="631" y="145"/>
                    </a:lnTo>
                    <a:lnTo>
                      <a:pt x="630" y="144"/>
                    </a:lnTo>
                    <a:lnTo>
                      <a:pt x="629" y="142"/>
                    </a:lnTo>
                    <a:lnTo>
                      <a:pt x="629" y="142"/>
                    </a:lnTo>
                    <a:lnTo>
                      <a:pt x="629" y="140"/>
                    </a:lnTo>
                    <a:lnTo>
                      <a:pt x="628" y="140"/>
                    </a:lnTo>
                    <a:lnTo>
                      <a:pt x="627" y="140"/>
                    </a:lnTo>
                    <a:lnTo>
                      <a:pt x="624" y="145"/>
                    </a:lnTo>
                    <a:lnTo>
                      <a:pt x="621" y="150"/>
                    </a:lnTo>
                    <a:lnTo>
                      <a:pt x="619" y="156"/>
                    </a:lnTo>
                    <a:lnTo>
                      <a:pt x="616" y="160"/>
                    </a:lnTo>
                    <a:lnTo>
                      <a:pt x="615" y="161"/>
                    </a:lnTo>
                    <a:lnTo>
                      <a:pt x="614" y="161"/>
                    </a:lnTo>
                    <a:lnTo>
                      <a:pt x="616" y="161"/>
                    </a:lnTo>
                    <a:lnTo>
                      <a:pt x="617" y="162"/>
                    </a:lnTo>
                    <a:lnTo>
                      <a:pt x="618" y="162"/>
                    </a:lnTo>
                    <a:lnTo>
                      <a:pt x="619" y="163"/>
                    </a:lnTo>
                    <a:lnTo>
                      <a:pt x="620" y="164"/>
                    </a:lnTo>
                    <a:lnTo>
                      <a:pt x="620" y="167"/>
                    </a:lnTo>
                    <a:lnTo>
                      <a:pt x="619" y="170"/>
                    </a:lnTo>
                    <a:lnTo>
                      <a:pt x="617" y="174"/>
                    </a:lnTo>
                    <a:lnTo>
                      <a:pt x="613" y="178"/>
                    </a:lnTo>
                    <a:lnTo>
                      <a:pt x="610" y="180"/>
                    </a:lnTo>
                    <a:lnTo>
                      <a:pt x="607" y="181"/>
                    </a:lnTo>
                    <a:lnTo>
                      <a:pt x="606" y="181"/>
                    </a:lnTo>
                    <a:lnTo>
                      <a:pt x="605" y="180"/>
                    </a:lnTo>
                    <a:lnTo>
                      <a:pt x="604" y="179"/>
                    </a:lnTo>
                    <a:lnTo>
                      <a:pt x="603" y="179"/>
                    </a:lnTo>
                    <a:lnTo>
                      <a:pt x="602" y="179"/>
                    </a:lnTo>
                    <a:lnTo>
                      <a:pt x="602" y="179"/>
                    </a:lnTo>
                    <a:lnTo>
                      <a:pt x="603" y="180"/>
                    </a:lnTo>
                    <a:lnTo>
                      <a:pt x="604" y="181"/>
                    </a:lnTo>
                    <a:lnTo>
                      <a:pt x="605" y="181"/>
                    </a:lnTo>
                    <a:lnTo>
                      <a:pt x="605" y="182"/>
                    </a:lnTo>
                    <a:lnTo>
                      <a:pt x="603" y="181"/>
                    </a:lnTo>
                    <a:lnTo>
                      <a:pt x="600" y="180"/>
                    </a:lnTo>
                    <a:lnTo>
                      <a:pt x="598" y="179"/>
                    </a:lnTo>
                    <a:lnTo>
                      <a:pt x="596" y="179"/>
                    </a:lnTo>
                    <a:lnTo>
                      <a:pt x="595" y="180"/>
                    </a:lnTo>
                    <a:lnTo>
                      <a:pt x="595" y="181"/>
                    </a:lnTo>
                    <a:lnTo>
                      <a:pt x="595" y="182"/>
                    </a:lnTo>
                    <a:lnTo>
                      <a:pt x="595" y="183"/>
                    </a:lnTo>
                    <a:lnTo>
                      <a:pt x="595" y="184"/>
                    </a:lnTo>
                    <a:lnTo>
                      <a:pt x="596" y="185"/>
                    </a:lnTo>
                    <a:lnTo>
                      <a:pt x="596" y="186"/>
                    </a:lnTo>
                    <a:lnTo>
                      <a:pt x="595" y="188"/>
                    </a:lnTo>
                    <a:lnTo>
                      <a:pt x="594" y="188"/>
                    </a:lnTo>
                    <a:lnTo>
                      <a:pt x="593" y="189"/>
                    </a:lnTo>
                    <a:lnTo>
                      <a:pt x="580" y="189"/>
                    </a:lnTo>
                    <a:lnTo>
                      <a:pt x="577" y="188"/>
                    </a:lnTo>
                    <a:lnTo>
                      <a:pt x="577" y="188"/>
                    </a:lnTo>
                    <a:lnTo>
                      <a:pt x="576" y="189"/>
                    </a:lnTo>
                    <a:lnTo>
                      <a:pt x="575" y="189"/>
                    </a:lnTo>
                    <a:lnTo>
                      <a:pt x="575" y="189"/>
                    </a:lnTo>
                    <a:lnTo>
                      <a:pt x="575" y="190"/>
                    </a:lnTo>
                    <a:lnTo>
                      <a:pt x="579" y="192"/>
                    </a:lnTo>
                    <a:lnTo>
                      <a:pt x="583" y="193"/>
                    </a:lnTo>
                    <a:lnTo>
                      <a:pt x="588" y="194"/>
                    </a:lnTo>
                    <a:lnTo>
                      <a:pt x="592" y="197"/>
                    </a:lnTo>
                    <a:lnTo>
                      <a:pt x="592" y="198"/>
                    </a:lnTo>
                    <a:lnTo>
                      <a:pt x="591" y="199"/>
                    </a:lnTo>
                    <a:lnTo>
                      <a:pt x="589" y="200"/>
                    </a:lnTo>
                    <a:lnTo>
                      <a:pt x="588" y="200"/>
                    </a:lnTo>
                    <a:lnTo>
                      <a:pt x="587" y="201"/>
                    </a:lnTo>
                    <a:lnTo>
                      <a:pt x="586" y="201"/>
                    </a:lnTo>
                    <a:lnTo>
                      <a:pt x="581" y="203"/>
                    </a:lnTo>
                    <a:lnTo>
                      <a:pt x="577" y="204"/>
                    </a:lnTo>
                    <a:lnTo>
                      <a:pt x="572" y="206"/>
                    </a:lnTo>
                    <a:lnTo>
                      <a:pt x="568" y="208"/>
                    </a:lnTo>
                    <a:lnTo>
                      <a:pt x="568" y="209"/>
                    </a:lnTo>
                    <a:lnTo>
                      <a:pt x="569" y="209"/>
                    </a:lnTo>
                    <a:lnTo>
                      <a:pt x="570" y="209"/>
                    </a:lnTo>
                    <a:lnTo>
                      <a:pt x="572" y="210"/>
                    </a:lnTo>
                    <a:lnTo>
                      <a:pt x="572" y="210"/>
                    </a:lnTo>
                    <a:lnTo>
                      <a:pt x="573" y="211"/>
                    </a:lnTo>
                    <a:lnTo>
                      <a:pt x="573" y="211"/>
                    </a:lnTo>
                    <a:lnTo>
                      <a:pt x="572" y="212"/>
                    </a:lnTo>
                    <a:lnTo>
                      <a:pt x="571" y="213"/>
                    </a:lnTo>
                    <a:lnTo>
                      <a:pt x="569" y="213"/>
                    </a:lnTo>
                    <a:lnTo>
                      <a:pt x="568" y="213"/>
                    </a:lnTo>
                    <a:lnTo>
                      <a:pt x="567" y="214"/>
                    </a:lnTo>
                    <a:lnTo>
                      <a:pt x="566" y="214"/>
                    </a:lnTo>
                    <a:lnTo>
                      <a:pt x="565" y="215"/>
                    </a:lnTo>
                    <a:lnTo>
                      <a:pt x="565" y="216"/>
                    </a:lnTo>
                    <a:lnTo>
                      <a:pt x="565" y="216"/>
                    </a:lnTo>
                    <a:lnTo>
                      <a:pt x="566" y="217"/>
                    </a:lnTo>
                    <a:lnTo>
                      <a:pt x="567" y="217"/>
                    </a:lnTo>
                    <a:lnTo>
                      <a:pt x="568" y="217"/>
                    </a:lnTo>
                    <a:lnTo>
                      <a:pt x="568" y="218"/>
                    </a:lnTo>
                    <a:lnTo>
                      <a:pt x="568" y="218"/>
                    </a:lnTo>
                    <a:lnTo>
                      <a:pt x="567" y="220"/>
                    </a:lnTo>
                    <a:lnTo>
                      <a:pt x="565" y="222"/>
                    </a:lnTo>
                    <a:lnTo>
                      <a:pt x="562" y="224"/>
                    </a:lnTo>
                    <a:lnTo>
                      <a:pt x="560" y="227"/>
                    </a:lnTo>
                    <a:lnTo>
                      <a:pt x="556" y="232"/>
                    </a:lnTo>
                    <a:lnTo>
                      <a:pt x="553" y="239"/>
                    </a:lnTo>
                    <a:lnTo>
                      <a:pt x="553" y="240"/>
                    </a:lnTo>
                    <a:lnTo>
                      <a:pt x="554" y="241"/>
                    </a:lnTo>
                    <a:lnTo>
                      <a:pt x="555" y="241"/>
                    </a:lnTo>
                    <a:lnTo>
                      <a:pt x="555" y="241"/>
                    </a:lnTo>
                    <a:lnTo>
                      <a:pt x="556" y="257"/>
                    </a:lnTo>
                    <a:lnTo>
                      <a:pt x="558" y="274"/>
                    </a:lnTo>
                    <a:lnTo>
                      <a:pt x="559" y="273"/>
                    </a:lnTo>
                    <a:lnTo>
                      <a:pt x="559" y="270"/>
                    </a:lnTo>
                    <a:lnTo>
                      <a:pt x="560" y="269"/>
                    </a:lnTo>
                    <a:lnTo>
                      <a:pt x="563" y="268"/>
                    </a:lnTo>
                    <a:lnTo>
                      <a:pt x="566" y="268"/>
                    </a:lnTo>
                    <a:lnTo>
                      <a:pt x="569" y="269"/>
                    </a:lnTo>
                    <a:lnTo>
                      <a:pt x="570" y="270"/>
                    </a:lnTo>
                    <a:lnTo>
                      <a:pt x="570" y="271"/>
                    </a:lnTo>
                    <a:lnTo>
                      <a:pt x="571" y="272"/>
                    </a:lnTo>
                    <a:lnTo>
                      <a:pt x="571" y="274"/>
                    </a:lnTo>
                    <a:lnTo>
                      <a:pt x="572" y="275"/>
                    </a:lnTo>
                    <a:lnTo>
                      <a:pt x="574" y="281"/>
                    </a:lnTo>
                    <a:lnTo>
                      <a:pt x="577" y="288"/>
                    </a:lnTo>
                    <a:lnTo>
                      <a:pt x="579" y="294"/>
                    </a:lnTo>
                    <a:lnTo>
                      <a:pt x="578" y="295"/>
                    </a:lnTo>
                    <a:lnTo>
                      <a:pt x="578" y="297"/>
                    </a:lnTo>
                    <a:lnTo>
                      <a:pt x="576" y="298"/>
                    </a:lnTo>
                    <a:lnTo>
                      <a:pt x="574" y="300"/>
                    </a:lnTo>
                    <a:lnTo>
                      <a:pt x="574" y="301"/>
                    </a:lnTo>
                    <a:lnTo>
                      <a:pt x="574" y="302"/>
                    </a:lnTo>
                    <a:lnTo>
                      <a:pt x="574" y="302"/>
                    </a:lnTo>
                    <a:lnTo>
                      <a:pt x="576" y="302"/>
                    </a:lnTo>
                    <a:lnTo>
                      <a:pt x="577" y="302"/>
                    </a:lnTo>
                    <a:lnTo>
                      <a:pt x="579" y="299"/>
                    </a:lnTo>
                    <a:lnTo>
                      <a:pt x="580" y="299"/>
                    </a:lnTo>
                    <a:lnTo>
                      <a:pt x="587" y="297"/>
                    </a:lnTo>
                    <a:lnTo>
                      <a:pt x="594" y="295"/>
                    </a:lnTo>
                    <a:lnTo>
                      <a:pt x="597" y="295"/>
                    </a:lnTo>
                    <a:lnTo>
                      <a:pt x="599" y="296"/>
                    </a:lnTo>
                    <a:lnTo>
                      <a:pt x="601" y="297"/>
                    </a:lnTo>
                    <a:lnTo>
                      <a:pt x="603" y="298"/>
                    </a:lnTo>
                    <a:lnTo>
                      <a:pt x="606" y="299"/>
                    </a:lnTo>
                    <a:lnTo>
                      <a:pt x="610" y="300"/>
                    </a:lnTo>
                    <a:lnTo>
                      <a:pt x="615" y="301"/>
                    </a:lnTo>
                    <a:lnTo>
                      <a:pt x="619" y="302"/>
                    </a:lnTo>
                    <a:lnTo>
                      <a:pt x="624" y="304"/>
                    </a:lnTo>
                    <a:lnTo>
                      <a:pt x="626" y="306"/>
                    </a:lnTo>
                    <a:lnTo>
                      <a:pt x="628" y="308"/>
                    </a:lnTo>
                    <a:lnTo>
                      <a:pt x="630" y="310"/>
                    </a:lnTo>
                    <a:lnTo>
                      <a:pt x="631" y="313"/>
                    </a:lnTo>
                    <a:lnTo>
                      <a:pt x="634" y="316"/>
                    </a:lnTo>
                    <a:lnTo>
                      <a:pt x="634" y="316"/>
                    </a:lnTo>
                    <a:lnTo>
                      <a:pt x="634" y="315"/>
                    </a:lnTo>
                    <a:lnTo>
                      <a:pt x="642" y="317"/>
                    </a:lnTo>
                    <a:lnTo>
                      <a:pt x="656" y="323"/>
                    </a:lnTo>
                    <a:lnTo>
                      <a:pt x="663" y="326"/>
                    </a:lnTo>
                    <a:lnTo>
                      <a:pt x="664" y="327"/>
                    </a:lnTo>
                    <a:lnTo>
                      <a:pt x="664" y="328"/>
                    </a:lnTo>
                    <a:lnTo>
                      <a:pt x="663" y="328"/>
                    </a:lnTo>
                    <a:lnTo>
                      <a:pt x="662" y="330"/>
                    </a:lnTo>
                    <a:lnTo>
                      <a:pt x="661" y="332"/>
                    </a:lnTo>
                    <a:lnTo>
                      <a:pt x="661" y="333"/>
                    </a:lnTo>
                    <a:lnTo>
                      <a:pt x="661" y="333"/>
                    </a:lnTo>
                    <a:lnTo>
                      <a:pt x="669" y="333"/>
                    </a:lnTo>
                    <a:lnTo>
                      <a:pt x="676" y="332"/>
                    </a:lnTo>
                    <a:lnTo>
                      <a:pt x="684" y="331"/>
                    </a:lnTo>
                    <a:lnTo>
                      <a:pt x="691" y="331"/>
                    </a:lnTo>
                    <a:lnTo>
                      <a:pt x="698" y="332"/>
                    </a:lnTo>
                    <a:lnTo>
                      <a:pt x="701" y="335"/>
                    </a:lnTo>
                    <a:lnTo>
                      <a:pt x="702" y="340"/>
                    </a:lnTo>
                    <a:lnTo>
                      <a:pt x="703" y="346"/>
                    </a:lnTo>
                    <a:lnTo>
                      <a:pt x="703" y="352"/>
                    </a:lnTo>
                    <a:lnTo>
                      <a:pt x="703" y="359"/>
                    </a:lnTo>
                    <a:lnTo>
                      <a:pt x="704" y="364"/>
                    </a:lnTo>
                    <a:lnTo>
                      <a:pt x="704" y="367"/>
                    </a:lnTo>
                    <a:lnTo>
                      <a:pt x="706" y="374"/>
                    </a:lnTo>
                    <a:lnTo>
                      <a:pt x="708" y="378"/>
                    </a:lnTo>
                    <a:lnTo>
                      <a:pt x="710" y="380"/>
                    </a:lnTo>
                    <a:lnTo>
                      <a:pt x="712" y="381"/>
                    </a:lnTo>
                    <a:lnTo>
                      <a:pt x="715" y="381"/>
                    </a:lnTo>
                    <a:lnTo>
                      <a:pt x="717" y="382"/>
                    </a:lnTo>
                    <a:lnTo>
                      <a:pt x="720" y="383"/>
                    </a:lnTo>
                    <a:lnTo>
                      <a:pt x="724" y="385"/>
                    </a:lnTo>
                    <a:lnTo>
                      <a:pt x="730" y="388"/>
                    </a:lnTo>
                    <a:lnTo>
                      <a:pt x="732" y="391"/>
                    </a:lnTo>
                    <a:lnTo>
                      <a:pt x="733" y="394"/>
                    </a:lnTo>
                    <a:lnTo>
                      <a:pt x="733" y="396"/>
                    </a:lnTo>
                    <a:lnTo>
                      <a:pt x="733" y="395"/>
                    </a:lnTo>
                    <a:lnTo>
                      <a:pt x="737" y="396"/>
                    </a:lnTo>
                    <a:lnTo>
                      <a:pt x="741" y="398"/>
                    </a:lnTo>
                    <a:lnTo>
                      <a:pt x="744" y="400"/>
                    </a:lnTo>
                    <a:lnTo>
                      <a:pt x="746" y="402"/>
                    </a:lnTo>
                    <a:lnTo>
                      <a:pt x="747" y="402"/>
                    </a:lnTo>
                    <a:lnTo>
                      <a:pt x="747" y="404"/>
                    </a:lnTo>
                    <a:lnTo>
                      <a:pt x="748" y="405"/>
                    </a:lnTo>
                    <a:lnTo>
                      <a:pt x="749" y="406"/>
                    </a:lnTo>
                    <a:lnTo>
                      <a:pt x="749" y="406"/>
                    </a:lnTo>
                    <a:lnTo>
                      <a:pt x="749" y="406"/>
                    </a:lnTo>
                    <a:lnTo>
                      <a:pt x="747" y="401"/>
                    </a:lnTo>
                    <a:lnTo>
                      <a:pt x="744" y="397"/>
                    </a:lnTo>
                    <a:lnTo>
                      <a:pt x="741" y="393"/>
                    </a:lnTo>
                    <a:lnTo>
                      <a:pt x="741" y="391"/>
                    </a:lnTo>
                    <a:lnTo>
                      <a:pt x="742" y="389"/>
                    </a:lnTo>
                    <a:lnTo>
                      <a:pt x="744" y="387"/>
                    </a:lnTo>
                    <a:lnTo>
                      <a:pt x="745" y="387"/>
                    </a:lnTo>
                    <a:lnTo>
                      <a:pt x="747" y="389"/>
                    </a:lnTo>
                    <a:lnTo>
                      <a:pt x="750" y="394"/>
                    </a:lnTo>
                    <a:lnTo>
                      <a:pt x="752" y="396"/>
                    </a:lnTo>
                    <a:lnTo>
                      <a:pt x="753" y="396"/>
                    </a:lnTo>
                    <a:lnTo>
                      <a:pt x="753" y="395"/>
                    </a:lnTo>
                    <a:lnTo>
                      <a:pt x="754" y="394"/>
                    </a:lnTo>
                    <a:lnTo>
                      <a:pt x="754" y="391"/>
                    </a:lnTo>
                    <a:lnTo>
                      <a:pt x="753" y="389"/>
                    </a:lnTo>
                    <a:lnTo>
                      <a:pt x="752" y="388"/>
                    </a:lnTo>
                    <a:lnTo>
                      <a:pt x="751" y="388"/>
                    </a:lnTo>
                    <a:lnTo>
                      <a:pt x="750" y="387"/>
                    </a:lnTo>
                    <a:lnTo>
                      <a:pt x="749" y="386"/>
                    </a:lnTo>
                    <a:lnTo>
                      <a:pt x="749" y="386"/>
                    </a:lnTo>
                    <a:lnTo>
                      <a:pt x="748" y="385"/>
                    </a:lnTo>
                    <a:lnTo>
                      <a:pt x="749" y="382"/>
                    </a:lnTo>
                    <a:lnTo>
                      <a:pt x="751" y="380"/>
                    </a:lnTo>
                    <a:lnTo>
                      <a:pt x="752" y="378"/>
                    </a:lnTo>
                    <a:lnTo>
                      <a:pt x="753" y="375"/>
                    </a:lnTo>
                    <a:lnTo>
                      <a:pt x="752" y="373"/>
                    </a:lnTo>
                    <a:lnTo>
                      <a:pt x="750" y="370"/>
                    </a:lnTo>
                    <a:lnTo>
                      <a:pt x="747" y="367"/>
                    </a:lnTo>
                    <a:lnTo>
                      <a:pt x="745" y="364"/>
                    </a:lnTo>
                    <a:lnTo>
                      <a:pt x="743" y="362"/>
                    </a:lnTo>
                    <a:lnTo>
                      <a:pt x="742" y="358"/>
                    </a:lnTo>
                    <a:lnTo>
                      <a:pt x="741" y="353"/>
                    </a:lnTo>
                    <a:lnTo>
                      <a:pt x="740" y="349"/>
                    </a:lnTo>
                    <a:lnTo>
                      <a:pt x="739" y="344"/>
                    </a:lnTo>
                    <a:lnTo>
                      <a:pt x="737" y="341"/>
                    </a:lnTo>
                    <a:lnTo>
                      <a:pt x="732" y="337"/>
                    </a:lnTo>
                    <a:lnTo>
                      <a:pt x="726" y="333"/>
                    </a:lnTo>
                    <a:lnTo>
                      <a:pt x="726" y="332"/>
                    </a:lnTo>
                    <a:lnTo>
                      <a:pt x="727" y="332"/>
                    </a:lnTo>
                    <a:lnTo>
                      <a:pt x="728" y="332"/>
                    </a:lnTo>
                    <a:lnTo>
                      <a:pt x="735" y="328"/>
                    </a:lnTo>
                    <a:lnTo>
                      <a:pt x="741" y="324"/>
                    </a:lnTo>
                    <a:lnTo>
                      <a:pt x="746" y="319"/>
                    </a:lnTo>
                    <a:lnTo>
                      <a:pt x="750" y="313"/>
                    </a:lnTo>
                    <a:lnTo>
                      <a:pt x="753" y="306"/>
                    </a:lnTo>
                    <a:lnTo>
                      <a:pt x="753" y="299"/>
                    </a:lnTo>
                    <a:lnTo>
                      <a:pt x="752" y="290"/>
                    </a:lnTo>
                    <a:lnTo>
                      <a:pt x="748" y="283"/>
                    </a:lnTo>
                    <a:lnTo>
                      <a:pt x="745" y="276"/>
                    </a:lnTo>
                    <a:lnTo>
                      <a:pt x="741" y="272"/>
                    </a:lnTo>
                    <a:lnTo>
                      <a:pt x="738" y="270"/>
                    </a:lnTo>
                    <a:lnTo>
                      <a:pt x="736" y="269"/>
                    </a:lnTo>
                    <a:lnTo>
                      <a:pt x="733" y="269"/>
                    </a:lnTo>
                    <a:lnTo>
                      <a:pt x="730" y="268"/>
                    </a:lnTo>
                    <a:lnTo>
                      <a:pt x="725" y="266"/>
                    </a:lnTo>
                    <a:lnTo>
                      <a:pt x="720" y="262"/>
                    </a:lnTo>
                    <a:lnTo>
                      <a:pt x="719" y="259"/>
                    </a:lnTo>
                    <a:lnTo>
                      <a:pt x="719" y="255"/>
                    </a:lnTo>
                    <a:lnTo>
                      <a:pt x="720" y="250"/>
                    </a:lnTo>
                    <a:lnTo>
                      <a:pt x="723" y="245"/>
                    </a:lnTo>
                    <a:lnTo>
                      <a:pt x="725" y="241"/>
                    </a:lnTo>
                    <a:lnTo>
                      <a:pt x="726" y="236"/>
                    </a:lnTo>
                    <a:lnTo>
                      <a:pt x="726" y="235"/>
                    </a:lnTo>
                    <a:lnTo>
                      <a:pt x="725" y="235"/>
                    </a:lnTo>
                    <a:lnTo>
                      <a:pt x="725" y="236"/>
                    </a:lnTo>
                    <a:lnTo>
                      <a:pt x="724" y="236"/>
                    </a:lnTo>
                    <a:lnTo>
                      <a:pt x="723" y="236"/>
                    </a:lnTo>
                    <a:lnTo>
                      <a:pt x="722" y="236"/>
                    </a:lnTo>
                    <a:lnTo>
                      <a:pt x="722" y="235"/>
                    </a:lnTo>
                    <a:lnTo>
                      <a:pt x="722" y="233"/>
                    </a:lnTo>
                    <a:lnTo>
                      <a:pt x="722" y="232"/>
                    </a:lnTo>
                    <a:lnTo>
                      <a:pt x="722" y="229"/>
                    </a:lnTo>
                    <a:lnTo>
                      <a:pt x="722" y="228"/>
                    </a:lnTo>
                    <a:lnTo>
                      <a:pt x="720" y="227"/>
                    </a:lnTo>
                    <a:lnTo>
                      <a:pt x="717" y="227"/>
                    </a:lnTo>
                    <a:lnTo>
                      <a:pt x="715" y="226"/>
                    </a:lnTo>
                    <a:lnTo>
                      <a:pt x="713" y="225"/>
                    </a:lnTo>
                    <a:lnTo>
                      <a:pt x="713" y="222"/>
                    </a:lnTo>
                    <a:lnTo>
                      <a:pt x="715" y="218"/>
                    </a:lnTo>
                    <a:lnTo>
                      <a:pt x="716" y="215"/>
                    </a:lnTo>
                    <a:lnTo>
                      <a:pt x="716" y="212"/>
                    </a:lnTo>
                    <a:lnTo>
                      <a:pt x="715" y="208"/>
                    </a:lnTo>
                    <a:lnTo>
                      <a:pt x="710" y="203"/>
                    </a:lnTo>
                    <a:lnTo>
                      <a:pt x="708" y="202"/>
                    </a:lnTo>
                    <a:lnTo>
                      <a:pt x="706" y="201"/>
                    </a:lnTo>
                    <a:lnTo>
                      <a:pt x="706" y="200"/>
                    </a:lnTo>
                    <a:lnTo>
                      <a:pt x="707" y="198"/>
                    </a:lnTo>
                    <a:lnTo>
                      <a:pt x="710" y="195"/>
                    </a:lnTo>
                    <a:lnTo>
                      <a:pt x="711" y="195"/>
                    </a:lnTo>
                    <a:lnTo>
                      <a:pt x="711" y="195"/>
                    </a:lnTo>
                    <a:lnTo>
                      <a:pt x="711" y="195"/>
                    </a:lnTo>
                    <a:lnTo>
                      <a:pt x="728" y="198"/>
                    </a:lnTo>
                    <a:lnTo>
                      <a:pt x="728" y="198"/>
                    </a:lnTo>
                    <a:lnTo>
                      <a:pt x="727" y="199"/>
                    </a:lnTo>
                    <a:lnTo>
                      <a:pt x="727" y="199"/>
                    </a:lnTo>
                    <a:lnTo>
                      <a:pt x="726" y="200"/>
                    </a:lnTo>
                    <a:lnTo>
                      <a:pt x="732" y="198"/>
                    </a:lnTo>
                    <a:lnTo>
                      <a:pt x="737" y="194"/>
                    </a:lnTo>
                    <a:lnTo>
                      <a:pt x="743" y="192"/>
                    </a:lnTo>
                    <a:lnTo>
                      <a:pt x="744" y="192"/>
                    </a:lnTo>
                    <a:lnTo>
                      <a:pt x="746" y="192"/>
                    </a:lnTo>
                    <a:lnTo>
                      <a:pt x="748" y="194"/>
                    </a:lnTo>
                    <a:lnTo>
                      <a:pt x="749" y="195"/>
                    </a:lnTo>
                    <a:lnTo>
                      <a:pt x="755" y="198"/>
                    </a:lnTo>
                    <a:lnTo>
                      <a:pt x="762" y="201"/>
                    </a:lnTo>
                    <a:lnTo>
                      <a:pt x="762" y="203"/>
                    </a:lnTo>
                    <a:lnTo>
                      <a:pt x="761" y="204"/>
                    </a:lnTo>
                    <a:lnTo>
                      <a:pt x="761" y="204"/>
                    </a:lnTo>
                    <a:lnTo>
                      <a:pt x="762" y="204"/>
                    </a:lnTo>
                    <a:lnTo>
                      <a:pt x="764" y="204"/>
                    </a:lnTo>
                    <a:lnTo>
                      <a:pt x="765" y="203"/>
                    </a:lnTo>
                    <a:lnTo>
                      <a:pt x="767" y="203"/>
                    </a:lnTo>
                    <a:lnTo>
                      <a:pt x="768" y="205"/>
                    </a:lnTo>
                    <a:lnTo>
                      <a:pt x="768" y="206"/>
                    </a:lnTo>
                    <a:lnTo>
                      <a:pt x="769" y="207"/>
                    </a:lnTo>
                    <a:lnTo>
                      <a:pt x="769" y="208"/>
                    </a:lnTo>
                    <a:lnTo>
                      <a:pt x="769" y="209"/>
                    </a:lnTo>
                    <a:lnTo>
                      <a:pt x="770" y="210"/>
                    </a:lnTo>
                    <a:lnTo>
                      <a:pt x="773" y="211"/>
                    </a:lnTo>
                    <a:lnTo>
                      <a:pt x="777" y="210"/>
                    </a:lnTo>
                    <a:lnTo>
                      <a:pt x="780" y="209"/>
                    </a:lnTo>
                    <a:lnTo>
                      <a:pt x="783" y="208"/>
                    </a:lnTo>
                    <a:lnTo>
                      <a:pt x="786" y="208"/>
                    </a:lnTo>
                    <a:lnTo>
                      <a:pt x="789" y="208"/>
                    </a:lnTo>
                    <a:lnTo>
                      <a:pt x="792" y="209"/>
                    </a:lnTo>
                    <a:lnTo>
                      <a:pt x="794" y="212"/>
                    </a:lnTo>
                    <a:lnTo>
                      <a:pt x="795" y="217"/>
                    </a:lnTo>
                    <a:lnTo>
                      <a:pt x="795" y="223"/>
                    </a:lnTo>
                    <a:lnTo>
                      <a:pt x="795" y="225"/>
                    </a:lnTo>
                    <a:lnTo>
                      <a:pt x="793" y="226"/>
                    </a:lnTo>
                    <a:lnTo>
                      <a:pt x="790" y="226"/>
                    </a:lnTo>
                    <a:lnTo>
                      <a:pt x="787" y="225"/>
                    </a:lnTo>
                    <a:lnTo>
                      <a:pt x="783" y="225"/>
                    </a:lnTo>
                    <a:lnTo>
                      <a:pt x="783" y="226"/>
                    </a:lnTo>
                    <a:lnTo>
                      <a:pt x="786" y="232"/>
                    </a:lnTo>
                    <a:lnTo>
                      <a:pt x="789" y="235"/>
                    </a:lnTo>
                    <a:lnTo>
                      <a:pt x="793" y="236"/>
                    </a:lnTo>
                    <a:lnTo>
                      <a:pt x="796" y="236"/>
                    </a:lnTo>
                    <a:lnTo>
                      <a:pt x="805" y="235"/>
                    </a:lnTo>
                    <a:lnTo>
                      <a:pt x="809" y="235"/>
                    </a:lnTo>
                    <a:lnTo>
                      <a:pt x="813" y="237"/>
                    </a:lnTo>
                    <a:lnTo>
                      <a:pt x="817" y="240"/>
                    </a:lnTo>
                    <a:lnTo>
                      <a:pt x="820" y="245"/>
                    </a:lnTo>
                    <a:lnTo>
                      <a:pt x="820" y="249"/>
                    </a:lnTo>
                    <a:lnTo>
                      <a:pt x="818" y="253"/>
                    </a:lnTo>
                    <a:lnTo>
                      <a:pt x="816" y="257"/>
                    </a:lnTo>
                    <a:lnTo>
                      <a:pt x="815" y="261"/>
                    </a:lnTo>
                    <a:lnTo>
                      <a:pt x="816" y="261"/>
                    </a:lnTo>
                    <a:lnTo>
                      <a:pt x="817" y="261"/>
                    </a:lnTo>
                    <a:lnTo>
                      <a:pt x="818" y="260"/>
                    </a:lnTo>
                    <a:lnTo>
                      <a:pt x="819" y="259"/>
                    </a:lnTo>
                    <a:lnTo>
                      <a:pt x="820" y="258"/>
                    </a:lnTo>
                    <a:lnTo>
                      <a:pt x="821" y="257"/>
                    </a:lnTo>
                    <a:lnTo>
                      <a:pt x="822" y="255"/>
                    </a:lnTo>
                    <a:lnTo>
                      <a:pt x="822" y="253"/>
                    </a:lnTo>
                    <a:lnTo>
                      <a:pt x="821" y="250"/>
                    </a:lnTo>
                    <a:lnTo>
                      <a:pt x="821" y="248"/>
                    </a:lnTo>
                    <a:lnTo>
                      <a:pt x="820" y="246"/>
                    </a:lnTo>
                    <a:lnTo>
                      <a:pt x="821" y="245"/>
                    </a:lnTo>
                    <a:lnTo>
                      <a:pt x="822" y="245"/>
                    </a:lnTo>
                    <a:lnTo>
                      <a:pt x="823" y="247"/>
                    </a:lnTo>
                    <a:lnTo>
                      <a:pt x="823" y="249"/>
                    </a:lnTo>
                    <a:lnTo>
                      <a:pt x="823" y="252"/>
                    </a:lnTo>
                    <a:lnTo>
                      <a:pt x="824" y="254"/>
                    </a:lnTo>
                    <a:lnTo>
                      <a:pt x="825" y="254"/>
                    </a:lnTo>
                    <a:lnTo>
                      <a:pt x="825" y="252"/>
                    </a:lnTo>
                    <a:lnTo>
                      <a:pt x="824" y="251"/>
                    </a:lnTo>
                    <a:lnTo>
                      <a:pt x="824" y="250"/>
                    </a:lnTo>
                    <a:lnTo>
                      <a:pt x="824" y="248"/>
                    </a:lnTo>
                    <a:lnTo>
                      <a:pt x="824" y="246"/>
                    </a:lnTo>
                    <a:lnTo>
                      <a:pt x="824" y="246"/>
                    </a:lnTo>
                    <a:lnTo>
                      <a:pt x="827" y="245"/>
                    </a:lnTo>
                    <a:lnTo>
                      <a:pt x="835" y="246"/>
                    </a:lnTo>
                    <a:lnTo>
                      <a:pt x="838" y="246"/>
                    </a:lnTo>
                    <a:lnTo>
                      <a:pt x="840" y="245"/>
                    </a:lnTo>
                    <a:lnTo>
                      <a:pt x="841" y="243"/>
                    </a:lnTo>
                    <a:lnTo>
                      <a:pt x="840" y="241"/>
                    </a:lnTo>
                    <a:lnTo>
                      <a:pt x="839" y="238"/>
                    </a:lnTo>
                    <a:lnTo>
                      <a:pt x="837" y="236"/>
                    </a:lnTo>
                    <a:lnTo>
                      <a:pt x="836" y="233"/>
                    </a:lnTo>
                    <a:lnTo>
                      <a:pt x="836" y="233"/>
                    </a:lnTo>
                    <a:lnTo>
                      <a:pt x="837" y="232"/>
                    </a:lnTo>
                    <a:lnTo>
                      <a:pt x="840" y="232"/>
                    </a:lnTo>
                    <a:lnTo>
                      <a:pt x="841" y="232"/>
                    </a:lnTo>
                    <a:lnTo>
                      <a:pt x="841" y="227"/>
                    </a:lnTo>
                    <a:lnTo>
                      <a:pt x="841" y="223"/>
                    </a:lnTo>
                    <a:lnTo>
                      <a:pt x="841" y="218"/>
                    </a:lnTo>
                    <a:lnTo>
                      <a:pt x="843" y="214"/>
                    </a:lnTo>
                    <a:lnTo>
                      <a:pt x="843" y="214"/>
                    </a:lnTo>
                    <a:lnTo>
                      <a:pt x="844" y="214"/>
                    </a:lnTo>
                    <a:lnTo>
                      <a:pt x="844" y="215"/>
                    </a:lnTo>
                    <a:lnTo>
                      <a:pt x="844" y="216"/>
                    </a:lnTo>
                    <a:lnTo>
                      <a:pt x="845" y="217"/>
                    </a:lnTo>
                    <a:lnTo>
                      <a:pt x="845" y="219"/>
                    </a:lnTo>
                    <a:lnTo>
                      <a:pt x="846" y="220"/>
                    </a:lnTo>
                    <a:lnTo>
                      <a:pt x="847" y="221"/>
                    </a:lnTo>
                    <a:lnTo>
                      <a:pt x="847" y="221"/>
                    </a:lnTo>
                    <a:lnTo>
                      <a:pt x="848" y="221"/>
                    </a:lnTo>
                    <a:lnTo>
                      <a:pt x="849" y="221"/>
                    </a:lnTo>
                    <a:lnTo>
                      <a:pt x="849" y="220"/>
                    </a:lnTo>
                    <a:lnTo>
                      <a:pt x="850" y="220"/>
                    </a:lnTo>
                    <a:lnTo>
                      <a:pt x="850" y="221"/>
                    </a:lnTo>
                    <a:lnTo>
                      <a:pt x="848" y="223"/>
                    </a:lnTo>
                    <a:lnTo>
                      <a:pt x="848" y="223"/>
                    </a:lnTo>
                    <a:lnTo>
                      <a:pt x="851" y="225"/>
                    </a:lnTo>
                    <a:lnTo>
                      <a:pt x="853" y="225"/>
                    </a:lnTo>
                    <a:lnTo>
                      <a:pt x="855" y="223"/>
                    </a:lnTo>
                    <a:lnTo>
                      <a:pt x="857" y="222"/>
                    </a:lnTo>
                    <a:lnTo>
                      <a:pt x="858" y="222"/>
                    </a:lnTo>
                    <a:lnTo>
                      <a:pt x="859" y="223"/>
                    </a:lnTo>
                    <a:lnTo>
                      <a:pt x="861" y="226"/>
                    </a:lnTo>
                    <a:lnTo>
                      <a:pt x="863" y="230"/>
                    </a:lnTo>
                    <a:lnTo>
                      <a:pt x="863" y="232"/>
                    </a:lnTo>
                    <a:lnTo>
                      <a:pt x="862" y="235"/>
                    </a:lnTo>
                    <a:lnTo>
                      <a:pt x="862" y="237"/>
                    </a:lnTo>
                    <a:lnTo>
                      <a:pt x="862" y="240"/>
                    </a:lnTo>
                    <a:lnTo>
                      <a:pt x="864" y="240"/>
                    </a:lnTo>
                    <a:lnTo>
                      <a:pt x="866" y="237"/>
                    </a:lnTo>
                    <a:lnTo>
                      <a:pt x="866" y="236"/>
                    </a:lnTo>
                    <a:lnTo>
                      <a:pt x="868" y="234"/>
                    </a:lnTo>
                    <a:lnTo>
                      <a:pt x="869" y="234"/>
                    </a:lnTo>
                    <a:lnTo>
                      <a:pt x="870" y="234"/>
                    </a:lnTo>
                    <a:lnTo>
                      <a:pt x="870" y="234"/>
                    </a:lnTo>
                    <a:lnTo>
                      <a:pt x="869" y="235"/>
                    </a:lnTo>
                    <a:lnTo>
                      <a:pt x="869" y="236"/>
                    </a:lnTo>
                    <a:lnTo>
                      <a:pt x="868" y="238"/>
                    </a:lnTo>
                    <a:lnTo>
                      <a:pt x="868" y="239"/>
                    </a:lnTo>
                    <a:lnTo>
                      <a:pt x="869" y="239"/>
                    </a:lnTo>
                    <a:lnTo>
                      <a:pt x="872" y="240"/>
                    </a:lnTo>
                    <a:lnTo>
                      <a:pt x="878" y="241"/>
                    </a:lnTo>
                    <a:lnTo>
                      <a:pt x="879" y="242"/>
                    </a:lnTo>
                    <a:lnTo>
                      <a:pt x="882" y="245"/>
                    </a:lnTo>
                    <a:lnTo>
                      <a:pt x="883" y="246"/>
                    </a:lnTo>
                    <a:lnTo>
                      <a:pt x="887" y="250"/>
                    </a:lnTo>
                    <a:lnTo>
                      <a:pt x="890" y="254"/>
                    </a:lnTo>
                    <a:lnTo>
                      <a:pt x="894" y="259"/>
                    </a:lnTo>
                    <a:lnTo>
                      <a:pt x="895" y="263"/>
                    </a:lnTo>
                    <a:lnTo>
                      <a:pt x="895" y="263"/>
                    </a:lnTo>
                    <a:lnTo>
                      <a:pt x="894" y="264"/>
                    </a:lnTo>
                    <a:lnTo>
                      <a:pt x="894" y="264"/>
                    </a:lnTo>
                    <a:lnTo>
                      <a:pt x="893" y="264"/>
                    </a:lnTo>
                    <a:lnTo>
                      <a:pt x="892" y="265"/>
                    </a:lnTo>
                    <a:lnTo>
                      <a:pt x="892" y="265"/>
                    </a:lnTo>
                    <a:lnTo>
                      <a:pt x="892" y="266"/>
                    </a:lnTo>
                    <a:lnTo>
                      <a:pt x="895" y="269"/>
                    </a:lnTo>
                    <a:lnTo>
                      <a:pt x="897" y="271"/>
                    </a:lnTo>
                    <a:lnTo>
                      <a:pt x="903" y="271"/>
                    </a:lnTo>
                    <a:lnTo>
                      <a:pt x="906" y="272"/>
                    </a:lnTo>
                    <a:lnTo>
                      <a:pt x="909" y="274"/>
                    </a:lnTo>
                    <a:lnTo>
                      <a:pt x="911" y="277"/>
                    </a:lnTo>
                    <a:lnTo>
                      <a:pt x="913" y="280"/>
                    </a:lnTo>
                    <a:lnTo>
                      <a:pt x="915" y="283"/>
                    </a:lnTo>
                    <a:lnTo>
                      <a:pt x="918" y="285"/>
                    </a:lnTo>
                    <a:lnTo>
                      <a:pt x="919" y="285"/>
                    </a:lnTo>
                    <a:lnTo>
                      <a:pt x="919" y="285"/>
                    </a:lnTo>
                    <a:lnTo>
                      <a:pt x="919" y="280"/>
                    </a:lnTo>
                    <a:lnTo>
                      <a:pt x="920" y="279"/>
                    </a:lnTo>
                    <a:lnTo>
                      <a:pt x="925" y="277"/>
                    </a:lnTo>
                    <a:lnTo>
                      <a:pt x="930" y="277"/>
                    </a:lnTo>
                    <a:lnTo>
                      <a:pt x="935" y="280"/>
                    </a:lnTo>
                    <a:lnTo>
                      <a:pt x="939" y="283"/>
                    </a:lnTo>
                    <a:lnTo>
                      <a:pt x="943" y="287"/>
                    </a:lnTo>
                    <a:lnTo>
                      <a:pt x="946" y="291"/>
                    </a:lnTo>
                    <a:lnTo>
                      <a:pt x="947" y="293"/>
                    </a:lnTo>
                    <a:lnTo>
                      <a:pt x="946" y="295"/>
                    </a:lnTo>
                    <a:lnTo>
                      <a:pt x="943" y="296"/>
                    </a:lnTo>
                    <a:lnTo>
                      <a:pt x="937" y="300"/>
                    </a:lnTo>
                    <a:lnTo>
                      <a:pt x="934" y="304"/>
                    </a:lnTo>
                    <a:lnTo>
                      <a:pt x="934" y="306"/>
                    </a:lnTo>
                    <a:lnTo>
                      <a:pt x="934" y="310"/>
                    </a:lnTo>
                    <a:lnTo>
                      <a:pt x="935" y="312"/>
                    </a:lnTo>
                    <a:lnTo>
                      <a:pt x="937" y="313"/>
                    </a:lnTo>
                    <a:lnTo>
                      <a:pt x="939" y="312"/>
                    </a:lnTo>
                    <a:lnTo>
                      <a:pt x="941" y="309"/>
                    </a:lnTo>
                    <a:lnTo>
                      <a:pt x="943" y="305"/>
                    </a:lnTo>
                    <a:lnTo>
                      <a:pt x="945" y="302"/>
                    </a:lnTo>
                    <a:lnTo>
                      <a:pt x="949" y="298"/>
                    </a:lnTo>
                    <a:lnTo>
                      <a:pt x="952" y="293"/>
                    </a:lnTo>
                    <a:lnTo>
                      <a:pt x="955" y="297"/>
                    </a:lnTo>
                    <a:lnTo>
                      <a:pt x="959" y="299"/>
                    </a:lnTo>
                    <a:lnTo>
                      <a:pt x="962" y="301"/>
                    </a:lnTo>
                    <a:lnTo>
                      <a:pt x="966" y="301"/>
                    </a:lnTo>
                    <a:lnTo>
                      <a:pt x="971" y="301"/>
                    </a:lnTo>
                    <a:lnTo>
                      <a:pt x="974" y="300"/>
                    </a:lnTo>
                    <a:lnTo>
                      <a:pt x="978" y="300"/>
                    </a:lnTo>
                    <a:lnTo>
                      <a:pt x="979" y="300"/>
                    </a:lnTo>
                    <a:lnTo>
                      <a:pt x="980" y="302"/>
                    </a:lnTo>
                    <a:lnTo>
                      <a:pt x="980" y="303"/>
                    </a:lnTo>
                    <a:lnTo>
                      <a:pt x="981" y="305"/>
                    </a:lnTo>
                    <a:lnTo>
                      <a:pt x="986" y="310"/>
                    </a:lnTo>
                    <a:lnTo>
                      <a:pt x="989" y="315"/>
                    </a:lnTo>
                    <a:lnTo>
                      <a:pt x="988" y="315"/>
                    </a:lnTo>
                    <a:lnTo>
                      <a:pt x="988" y="316"/>
                    </a:lnTo>
                    <a:lnTo>
                      <a:pt x="982" y="324"/>
                    </a:lnTo>
                    <a:lnTo>
                      <a:pt x="976" y="333"/>
                    </a:lnTo>
                    <a:lnTo>
                      <a:pt x="972" y="342"/>
                    </a:lnTo>
                    <a:lnTo>
                      <a:pt x="972" y="344"/>
                    </a:lnTo>
                    <a:lnTo>
                      <a:pt x="974" y="350"/>
                    </a:lnTo>
                    <a:lnTo>
                      <a:pt x="973" y="352"/>
                    </a:lnTo>
                    <a:lnTo>
                      <a:pt x="967" y="359"/>
                    </a:lnTo>
                    <a:lnTo>
                      <a:pt x="960" y="366"/>
                    </a:lnTo>
                    <a:lnTo>
                      <a:pt x="953" y="372"/>
                    </a:lnTo>
                    <a:lnTo>
                      <a:pt x="953" y="372"/>
                    </a:lnTo>
                    <a:lnTo>
                      <a:pt x="953" y="371"/>
                    </a:lnTo>
                    <a:lnTo>
                      <a:pt x="953" y="370"/>
                    </a:lnTo>
                    <a:lnTo>
                      <a:pt x="947" y="370"/>
                    </a:lnTo>
                    <a:lnTo>
                      <a:pt x="940" y="372"/>
                    </a:lnTo>
                    <a:lnTo>
                      <a:pt x="939" y="372"/>
                    </a:lnTo>
                    <a:lnTo>
                      <a:pt x="937" y="374"/>
                    </a:lnTo>
                    <a:lnTo>
                      <a:pt x="935" y="375"/>
                    </a:lnTo>
                    <a:lnTo>
                      <a:pt x="934" y="376"/>
                    </a:lnTo>
                    <a:lnTo>
                      <a:pt x="907" y="382"/>
                    </a:lnTo>
                    <a:lnTo>
                      <a:pt x="906" y="383"/>
                    </a:lnTo>
                    <a:lnTo>
                      <a:pt x="905" y="383"/>
                    </a:lnTo>
                    <a:lnTo>
                      <a:pt x="902" y="384"/>
                    </a:lnTo>
                    <a:lnTo>
                      <a:pt x="899" y="389"/>
                    </a:lnTo>
                    <a:lnTo>
                      <a:pt x="897" y="394"/>
                    </a:lnTo>
                    <a:lnTo>
                      <a:pt x="897" y="397"/>
                    </a:lnTo>
                    <a:lnTo>
                      <a:pt x="898" y="399"/>
                    </a:lnTo>
                    <a:lnTo>
                      <a:pt x="899" y="401"/>
                    </a:lnTo>
                    <a:lnTo>
                      <a:pt x="898" y="404"/>
                    </a:lnTo>
                    <a:lnTo>
                      <a:pt x="896" y="406"/>
                    </a:lnTo>
                    <a:lnTo>
                      <a:pt x="893" y="407"/>
                    </a:lnTo>
                    <a:lnTo>
                      <a:pt x="890" y="408"/>
                    </a:lnTo>
                    <a:lnTo>
                      <a:pt x="888" y="410"/>
                    </a:lnTo>
                    <a:lnTo>
                      <a:pt x="886" y="413"/>
                    </a:lnTo>
                    <a:lnTo>
                      <a:pt x="883" y="419"/>
                    </a:lnTo>
                    <a:lnTo>
                      <a:pt x="880" y="433"/>
                    </a:lnTo>
                    <a:lnTo>
                      <a:pt x="879" y="433"/>
                    </a:lnTo>
                    <a:lnTo>
                      <a:pt x="875" y="443"/>
                    </a:lnTo>
                    <a:lnTo>
                      <a:pt x="872" y="453"/>
                    </a:lnTo>
                    <a:lnTo>
                      <a:pt x="869" y="463"/>
                    </a:lnTo>
                    <a:lnTo>
                      <a:pt x="870" y="464"/>
                    </a:lnTo>
                    <a:lnTo>
                      <a:pt x="872" y="463"/>
                    </a:lnTo>
                    <a:lnTo>
                      <a:pt x="874" y="461"/>
                    </a:lnTo>
                    <a:lnTo>
                      <a:pt x="876" y="458"/>
                    </a:lnTo>
                    <a:lnTo>
                      <a:pt x="878" y="456"/>
                    </a:lnTo>
                    <a:lnTo>
                      <a:pt x="880" y="451"/>
                    </a:lnTo>
                    <a:lnTo>
                      <a:pt x="882" y="446"/>
                    </a:lnTo>
                    <a:lnTo>
                      <a:pt x="883" y="440"/>
                    </a:lnTo>
                    <a:lnTo>
                      <a:pt x="884" y="435"/>
                    </a:lnTo>
                    <a:lnTo>
                      <a:pt x="887" y="429"/>
                    </a:lnTo>
                    <a:lnTo>
                      <a:pt x="891" y="423"/>
                    </a:lnTo>
                    <a:lnTo>
                      <a:pt x="896" y="416"/>
                    </a:lnTo>
                    <a:lnTo>
                      <a:pt x="902" y="411"/>
                    </a:lnTo>
                    <a:lnTo>
                      <a:pt x="908" y="406"/>
                    </a:lnTo>
                    <a:lnTo>
                      <a:pt x="915" y="402"/>
                    </a:lnTo>
                    <a:lnTo>
                      <a:pt x="922" y="399"/>
                    </a:lnTo>
                    <a:lnTo>
                      <a:pt x="929" y="399"/>
                    </a:lnTo>
                    <a:lnTo>
                      <a:pt x="935" y="401"/>
                    </a:lnTo>
                    <a:lnTo>
                      <a:pt x="938" y="404"/>
                    </a:lnTo>
                    <a:lnTo>
                      <a:pt x="939" y="407"/>
                    </a:lnTo>
                    <a:lnTo>
                      <a:pt x="939" y="410"/>
                    </a:lnTo>
                    <a:lnTo>
                      <a:pt x="938" y="414"/>
                    </a:lnTo>
                    <a:lnTo>
                      <a:pt x="936" y="417"/>
                    </a:lnTo>
                    <a:lnTo>
                      <a:pt x="934" y="420"/>
                    </a:lnTo>
                    <a:lnTo>
                      <a:pt x="932" y="422"/>
                    </a:lnTo>
                    <a:lnTo>
                      <a:pt x="930" y="422"/>
                    </a:lnTo>
                    <a:lnTo>
                      <a:pt x="928" y="421"/>
                    </a:lnTo>
                    <a:lnTo>
                      <a:pt x="925" y="420"/>
                    </a:lnTo>
                    <a:lnTo>
                      <a:pt x="923" y="420"/>
                    </a:lnTo>
                    <a:lnTo>
                      <a:pt x="920" y="421"/>
                    </a:lnTo>
                    <a:lnTo>
                      <a:pt x="917" y="422"/>
                    </a:lnTo>
                    <a:lnTo>
                      <a:pt x="915" y="424"/>
                    </a:lnTo>
                    <a:lnTo>
                      <a:pt x="914" y="427"/>
                    </a:lnTo>
                    <a:lnTo>
                      <a:pt x="916" y="428"/>
                    </a:lnTo>
                    <a:lnTo>
                      <a:pt x="918" y="427"/>
                    </a:lnTo>
                    <a:lnTo>
                      <a:pt x="921" y="426"/>
                    </a:lnTo>
                    <a:lnTo>
                      <a:pt x="924" y="425"/>
                    </a:lnTo>
                    <a:lnTo>
                      <a:pt x="926" y="425"/>
                    </a:lnTo>
                    <a:lnTo>
                      <a:pt x="930" y="428"/>
                    </a:lnTo>
                    <a:lnTo>
                      <a:pt x="932" y="432"/>
                    </a:lnTo>
                    <a:lnTo>
                      <a:pt x="935" y="436"/>
                    </a:lnTo>
                    <a:lnTo>
                      <a:pt x="938" y="439"/>
                    </a:lnTo>
                    <a:lnTo>
                      <a:pt x="941" y="438"/>
                    </a:lnTo>
                    <a:lnTo>
                      <a:pt x="943" y="437"/>
                    </a:lnTo>
                    <a:lnTo>
                      <a:pt x="944" y="437"/>
                    </a:lnTo>
                    <a:lnTo>
                      <a:pt x="949" y="441"/>
                    </a:lnTo>
                    <a:lnTo>
                      <a:pt x="951" y="445"/>
                    </a:lnTo>
                    <a:lnTo>
                      <a:pt x="951" y="448"/>
                    </a:lnTo>
                    <a:lnTo>
                      <a:pt x="951" y="449"/>
                    </a:lnTo>
                    <a:lnTo>
                      <a:pt x="951" y="451"/>
                    </a:lnTo>
                    <a:lnTo>
                      <a:pt x="951" y="452"/>
                    </a:lnTo>
                    <a:lnTo>
                      <a:pt x="951" y="452"/>
                    </a:lnTo>
                    <a:lnTo>
                      <a:pt x="953" y="453"/>
                    </a:lnTo>
                    <a:lnTo>
                      <a:pt x="957" y="454"/>
                    </a:lnTo>
                    <a:lnTo>
                      <a:pt x="955" y="454"/>
                    </a:lnTo>
                    <a:lnTo>
                      <a:pt x="953" y="455"/>
                    </a:lnTo>
                    <a:lnTo>
                      <a:pt x="952" y="455"/>
                    </a:lnTo>
                    <a:lnTo>
                      <a:pt x="950" y="457"/>
                    </a:lnTo>
                    <a:lnTo>
                      <a:pt x="949" y="460"/>
                    </a:lnTo>
                    <a:lnTo>
                      <a:pt x="948" y="463"/>
                    </a:lnTo>
                    <a:lnTo>
                      <a:pt x="948" y="467"/>
                    </a:lnTo>
                    <a:lnTo>
                      <a:pt x="948" y="471"/>
                    </a:lnTo>
                    <a:lnTo>
                      <a:pt x="947" y="474"/>
                    </a:lnTo>
                    <a:lnTo>
                      <a:pt x="946" y="475"/>
                    </a:lnTo>
                    <a:lnTo>
                      <a:pt x="941" y="475"/>
                    </a:lnTo>
                    <a:lnTo>
                      <a:pt x="938" y="476"/>
                    </a:lnTo>
                    <a:lnTo>
                      <a:pt x="935" y="477"/>
                    </a:lnTo>
                    <a:lnTo>
                      <a:pt x="932" y="478"/>
                    </a:lnTo>
                    <a:lnTo>
                      <a:pt x="930" y="481"/>
                    </a:lnTo>
                    <a:lnTo>
                      <a:pt x="930" y="483"/>
                    </a:lnTo>
                    <a:lnTo>
                      <a:pt x="931" y="485"/>
                    </a:lnTo>
                    <a:lnTo>
                      <a:pt x="933" y="488"/>
                    </a:lnTo>
                    <a:lnTo>
                      <a:pt x="933" y="490"/>
                    </a:lnTo>
                    <a:lnTo>
                      <a:pt x="932" y="494"/>
                    </a:lnTo>
                    <a:lnTo>
                      <a:pt x="929" y="497"/>
                    </a:lnTo>
                    <a:lnTo>
                      <a:pt x="925" y="499"/>
                    </a:lnTo>
                    <a:lnTo>
                      <a:pt x="923" y="499"/>
                    </a:lnTo>
                    <a:lnTo>
                      <a:pt x="922" y="498"/>
                    </a:lnTo>
                    <a:lnTo>
                      <a:pt x="920" y="497"/>
                    </a:lnTo>
                    <a:lnTo>
                      <a:pt x="919" y="497"/>
                    </a:lnTo>
                    <a:lnTo>
                      <a:pt x="919" y="498"/>
                    </a:lnTo>
                    <a:lnTo>
                      <a:pt x="917" y="501"/>
                    </a:lnTo>
                    <a:lnTo>
                      <a:pt x="915" y="507"/>
                    </a:lnTo>
                    <a:lnTo>
                      <a:pt x="914" y="509"/>
                    </a:lnTo>
                    <a:lnTo>
                      <a:pt x="912" y="510"/>
                    </a:lnTo>
                    <a:lnTo>
                      <a:pt x="910" y="510"/>
                    </a:lnTo>
                    <a:lnTo>
                      <a:pt x="909" y="510"/>
                    </a:lnTo>
                    <a:lnTo>
                      <a:pt x="908" y="510"/>
                    </a:lnTo>
                    <a:lnTo>
                      <a:pt x="907" y="511"/>
                    </a:lnTo>
                    <a:lnTo>
                      <a:pt x="906" y="511"/>
                    </a:lnTo>
                    <a:lnTo>
                      <a:pt x="906" y="512"/>
                    </a:lnTo>
                    <a:lnTo>
                      <a:pt x="907" y="513"/>
                    </a:lnTo>
                    <a:lnTo>
                      <a:pt x="907" y="516"/>
                    </a:lnTo>
                    <a:lnTo>
                      <a:pt x="905" y="521"/>
                    </a:lnTo>
                    <a:lnTo>
                      <a:pt x="900" y="531"/>
                    </a:lnTo>
                    <a:lnTo>
                      <a:pt x="898" y="535"/>
                    </a:lnTo>
                    <a:lnTo>
                      <a:pt x="898" y="540"/>
                    </a:lnTo>
                    <a:lnTo>
                      <a:pt x="900" y="546"/>
                    </a:lnTo>
                    <a:lnTo>
                      <a:pt x="900" y="547"/>
                    </a:lnTo>
                    <a:lnTo>
                      <a:pt x="901" y="547"/>
                    </a:lnTo>
                    <a:lnTo>
                      <a:pt x="902" y="547"/>
                    </a:lnTo>
                    <a:lnTo>
                      <a:pt x="903" y="548"/>
                    </a:lnTo>
                    <a:lnTo>
                      <a:pt x="904" y="549"/>
                    </a:lnTo>
                    <a:lnTo>
                      <a:pt x="904" y="549"/>
                    </a:lnTo>
                    <a:lnTo>
                      <a:pt x="901" y="559"/>
                    </a:lnTo>
                    <a:lnTo>
                      <a:pt x="898" y="565"/>
                    </a:lnTo>
                    <a:lnTo>
                      <a:pt x="895" y="568"/>
                    </a:lnTo>
                    <a:lnTo>
                      <a:pt x="892" y="571"/>
                    </a:lnTo>
                    <a:lnTo>
                      <a:pt x="890" y="571"/>
                    </a:lnTo>
                    <a:lnTo>
                      <a:pt x="886" y="572"/>
                    </a:lnTo>
                    <a:lnTo>
                      <a:pt x="882" y="573"/>
                    </a:lnTo>
                    <a:lnTo>
                      <a:pt x="879" y="574"/>
                    </a:lnTo>
                    <a:lnTo>
                      <a:pt x="875" y="577"/>
                    </a:lnTo>
                    <a:lnTo>
                      <a:pt x="870" y="582"/>
                    </a:lnTo>
                    <a:lnTo>
                      <a:pt x="866" y="588"/>
                    </a:lnTo>
                    <a:lnTo>
                      <a:pt x="863" y="594"/>
                    </a:lnTo>
                    <a:lnTo>
                      <a:pt x="863" y="594"/>
                    </a:lnTo>
                    <a:lnTo>
                      <a:pt x="868" y="594"/>
                    </a:lnTo>
                    <a:lnTo>
                      <a:pt x="868" y="595"/>
                    </a:lnTo>
                    <a:lnTo>
                      <a:pt x="869" y="600"/>
                    </a:lnTo>
                    <a:lnTo>
                      <a:pt x="869" y="606"/>
                    </a:lnTo>
                    <a:lnTo>
                      <a:pt x="868" y="613"/>
                    </a:lnTo>
                    <a:lnTo>
                      <a:pt x="867" y="619"/>
                    </a:lnTo>
                    <a:lnTo>
                      <a:pt x="865" y="624"/>
                    </a:lnTo>
                    <a:lnTo>
                      <a:pt x="862" y="627"/>
                    </a:lnTo>
                    <a:lnTo>
                      <a:pt x="855" y="629"/>
                    </a:lnTo>
                    <a:lnTo>
                      <a:pt x="858" y="631"/>
                    </a:lnTo>
                    <a:lnTo>
                      <a:pt x="860" y="634"/>
                    </a:lnTo>
                    <a:lnTo>
                      <a:pt x="861" y="637"/>
                    </a:lnTo>
                    <a:lnTo>
                      <a:pt x="861" y="641"/>
                    </a:lnTo>
                    <a:lnTo>
                      <a:pt x="860" y="644"/>
                    </a:lnTo>
                    <a:lnTo>
                      <a:pt x="858" y="647"/>
                    </a:lnTo>
                    <a:lnTo>
                      <a:pt x="857" y="654"/>
                    </a:lnTo>
                    <a:lnTo>
                      <a:pt x="854" y="663"/>
                    </a:lnTo>
                    <a:lnTo>
                      <a:pt x="853" y="666"/>
                    </a:lnTo>
                    <a:lnTo>
                      <a:pt x="853" y="667"/>
                    </a:lnTo>
                    <a:lnTo>
                      <a:pt x="849" y="661"/>
                    </a:lnTo>
                    <a:lnTo>
                      <a:pt x="846" y="654"/>
                    </a:lnTo>
                    <a:lnTo>
                      <a:pt x="844" y="647"/>
                    </a:lnTo>
                    <a:lnTo>
                      <a:pt x="843" y="640"/>
                    </a:lnTo>
                    <a:lnTo>
                      <a:pt x="843" y="640"/>
                    </a:lnTo>
                    <a:lnTo>
                      <a:pt x="844" y="639"/>
                    </a:lnTo>
                    <a:lnTo>
                      <a:pt x="845" y="639"/>
                    </a:lnTo>
                    <a:lnTo>
                      <a:pt x="846" y="639"/>
                    </a:lnTo>
                    <a:lnTo>
                      <a:pt x="847" y="637"/>
                    </a:lnTo>
                    <a:lnTo>
                      <a:pt x="847" y="637"/>
                    </a:lnTo>
                    <a:lnTo>
                      <a:pt x="844" y="634"/>
                    </a:lnTo>
                    <a:lnTo>
                      <a:pt x="837" y="628"/>
                    </a:lnTo>
                    <a:lnTo>
                      <a:pt x="837" y="629"/>
                    </a:lnTo>
                    <a:lnTo>
                      <a:pt x="838" y="630"/>
                    </a:lnTo>
                    <a:lnTo>
                      <a:pt x="840" y="636"/>
                    </a:lnTo>
                    <a:lnTo>
                      <a:pt x="841" y="643"/>
                    </a:lnTo>
                    <a:lnTo>
                      <a:pt x="842" y="644"/>
                    </a:lnTo>
                    <a:lnTo>
                      <a:pt x="843" y="645"/>
                    </a:lnTo>
                    <a:lnTo>
                      <a:pt x="844" y="648"/>
                    </a:lnTo>
                    <a:lnTo>
                      <a:pt x="844" y="649"/>
                    </a:lnTo>
                    <a:lnTo>
                      <a:pt x="844" y="649"/>
                    </a:lnTo>
                    <a:lnTo>
                      <a:pt x="840" y="649"/>
                    </a:lnTo>
                    <a:lnTo>
                      <a:pt x="837" y="649"/>
                    </a:lnTo>
                    <a:lnTo>
                      <a:pt x="839" y="654"/>
                    </a:lnTo>
                    <a:lnTo>
                      <a:pt x="842" y="658"/>
                    </a:lnTo>
                    <a:lnTo>
                      <a:pt x="843" y="659"/>
                    </a:lnTo>
                    <a:lnTo>
                      <a:pt x="846" y="659"/>
                    </a:lnTo>
                    <a:lnTo>
                      <a:pt x="843" y="660"/>
                    </a:lnTo>
                    <a:lnTo>
                      <a:pt x="840" y="661"/>
                    </a:lnTo>
                    <a:lnTo>
                      <a:pt x="836" y="662"/>
                    </a:lnTo>
                    <a:lnTo>
                      <a:pt x="833" y="663"/>
                    </a:lnTo>
                    <a:lnTo>
                      <a:pt x="832" y="665"/>
                    </a:lnTo>
                    <a:lnTo>
                      <a:pt x="832" y="667"/>
                    </a:lnTo>
                    <a:lnTo>
                      <a:pt x="835" y="671"/>
                    </a:lnTo>
                    <a:lnTo>
                      <a:pt x="840" y="672"/>
                    </a:lnTo>
                    <a:lnTo>
                      <a:pt x="845" y="674"/>
                    </a:lnTo>
                    <a:lnTo>
                      <a:pt x="851" y="675"/>
                    </a:lnTo>
                    <a:lnTo>
                      <a:pt x="855" y="677"/>
                    </a:lnTo>
                    <a:lnTo>
                      <a:pt x="857" y="680"/>
                    </a:lnTo>
                    <a:lnTo>
                      <a:pt x="859" y="683"/>
                    </a:lnTo>
                    <a:lnTo>
                      <a:pt x="860" y="686"/>
                    </a:lnTo>
                    <a:lnTo>
                      <a:pt x="859" y="688"/>
                    </a:lnTo>
                    <a:lnTo>
                      <a:pt x="857" y="690"/>
                    </a:lnTo>
                    <a:lnTo>
                      <a:pt x="848" y="691"/>
                    </a:lnTo>
                    <a:lnTo>
                      <a:pt x="845" y="693"/>
                    </a:lnTo>
                    <a:lnTo>
                      <a:pt x="845" y="694"/>
                    </a:lnTo>
                    <a:lnTo>
                      <a:pt x="846" y="694"/>
                    </a:lnTo>
                    <a:lnTo>
                      <a:pt x="848" y="693"/>
                    </a:lnTo>
                    <a:lnTo>
                      <a:pt x="851" y="692"/>
                    </a:lnTo>
                    <a:lnTo>
                      <a:pt x="854" y="691"/>
                    </a:lnTo>
                    <a:lnTo>
                      <a:pt x="856" y="691"/>
                    </a:lnTo>
                    <a:lnTo>
                      <a:pt x="858" y="692"/>
                    </a:lnTo>
                    <a:lnTo>
                      <a:pt x="860" y="694"/>
                    </a:lnTo>
                    <a:lnTo>
                      <a:pt x="861" y="695"/>
                    </a:lnTo>
                    <a:lnTo>
                      <a:pt x="861" y="697"/>
                    </a:lnTo>
                    <a:lnTo>
                      <a:pt x="860" y="700"/>
                    </a:lnTo>
                    <a:lnTo>
                      <a:pt x="858" y="703"/>
                    </a:lnTo>
                    <a:lnTo>
                      <a:pt x="856" y="704"/>
                    </a:lnTo>
                    <a:lnTo>
                      <a:pt x="855" y="704"/>
                    </a:lnTo>
                    <a:lnTo>
                      <a:pt x="854" y="704"/>
                    </a:lnTo>
                    <a:lnTo>
                      <a:pt x="853" y="705"/>
                    </a:lnTo>
                    <a:lnTo>
                      <a:pt x="852" y="705"/>
                    </a:lnTo>
                    <a:lnTo>
                      <a:pt x="851" y="706"/>
                    </a:lnTo>
                    <a:lnTo>
                      <a:pt x="852" y="707"/>
                    </a:lnTo>
                    <a:lnTo>
                      <a:pt x="852" y="709"/>
                    </a:lnTo>
                    <a:lnTo>
                      <a:pt x="854" y="711"/>
                    </a:lnTo>
                    <a:lnTo>
                      <a:pt x="855" y="713"/>
                    </a:lnTo>
                    <a:lnTo>
                      <a:pt x="855" y="714"/>
                    </a:lnTo>
                    <a:lnTo>
                      <a:pt x="851" y="718"/>
                    </a:lnTo>
                    <a:lnTo>
                      <a:pt x="846" y="721"/>
                    </a:lnTo>
                    <a:lnTo>
                      <a:pt x="840" y="723"/>
                    </a:lnTo>
                    <a:lnTo>
                      <a:pt x="840" y="723"/>
                    </a:lnTo>
                    <a:lnTo>
                      <a:pt x="839" y="723"/>
                    </a:lnTo>
                    <a:lnTo>
                      <a:pt x="839" y="722"/>
                    </a:lnTo>
                    <a:lnTo>
                      <a:pt x="839" y="720"/>
                    </a:lnTo>
                    <a:lnTo>
                      <a:pt x="838" y="720"/>
                    </a:lnTo>
                    <a:lnTo>
                      <a:pt x="838" y="719"/>
                    </a:lnTo>
                    <a:lnTo>
                      <a:pt x="838" y="719"/>
                    </a:lnTo>
                    <a:lnTo>
                      <a:pt x="833" y="726"/>
                    </a:lnTo>
                    <a:lnTo>
                      <a:pt x="828" y="733"/>
                    </a:lnTo>
                    <a:lnTo>
                      <a:pt x="823" y="741"/>
                    </a:lnTo>
                    <a:lnTo>
                      <a:pt x="821" y="742"/>
                    </a:lnTo>
                    <a:lnTo>
                      <a:pt x="820" y="744"/>
                    </a:lnTo>
                    <a:lnTo>
                      <a:pt x="819" y="745"/>
                    </a:lnTo>
                    <a:lnTo>
                      <a:pt x="818" y="746"/>
                    </a:lnTo>
                    <a:lnTo>
                      <a:pt x="815" y="753"/>
                    </a:lnTo>
                    <a:lnTo>
                      <a:pt x="815" y="756"/>
                    </a:lnTo>
                    <a:lnTo>
                      <a:pt x="814" y="757"/>
                    </a:lnTo>
                    <a:lnTo>
                      <a:pt x="812" y="760"/>
                    </a:lnTo>
                    <a:lnTo>
                      <a:pt x="807" y="766"/>
                    </a:lnTo>
                    <a:lnTo>
                      <a:pt x="803" y="770"/>
                    </a:lnTo>
                    <a:lnTo>
                      <a:pt x="800" y="771"/>
                    </a:lnTo>
                    <a:lnTo>
                      <a:pt x="797" y="772"/>
                    </a:lnTo>
                    <a:lnTo>
                      <a:pt x="794" y="772"/>
                    </a:lnTo>
                    <a:lnTo>
                      <a:pt x="792" y="773"/>
                    </a:lnTo>
                    <a:lnTo>
                      <a:pt x="791" y="776"/>
                    </a:lnTo>
                    <a:lnTo>
                      <a:pt x="790" y="779"/>
                    </a:lnTo>
                    <a:lnTo>
                      <a:pt x="790" y="782"/>
                    </a:lnTo>
                    <a:lnTo>
                      <a:pt x="789" y="784"/>
                    </a:lnTo>
                    <a:lnTo>
                      <a:pt x="787" y="788"/>
                    </a:lnTo>
                    <a:lnTo>
                      <a:pt x="785" y="789"/>
                    </a:lnTo>
                    <a:lnTo>
                      <a:pt x="784" y="791"/>
                    </a:lnTo>
                    <a:lnTo>
                      <a:pt x="783" y="791"/>
                    </a:lnTo>
                    <a:lnTo>
                      <a:pt x="782" y="792"/>
                    </a:lnTo>
                    <a:lnTo>
                      <a:pt x="781" y="794"/>
                    </a:lnTo>
                    <a:lnTo>
                      <a:pt x="781" y="799"/>
                    </a:lnTo>
                    <a:lnTo>
                      <a:pt x="781" y="809"/>
                    </a:lnTo>
                    <a:lnTo>
                      <a:pt x="783" y="818"/>
                    </a:lnTo>
                    <a:lnTo>
                      <a:pt x="787" y="827"/>
                    </a:lnTo>
                    <a:lnTo>
                      <a:pt x="791" y="836"/>
                    </a:lnTo>
                    <a:lnTo>
                      <a:pt x="795" y="844"/>
                    </a:lnTo>
                    <a:lnTo>
                      <a:pt x="800" y="850"/>
                    </a:lnTo>
                    <a:lnTo>
                      <a:pt x="803" y="855"/>
                    </a:lnTo>
                    <a:lnTo>
                      <a:pt x="804" y="858"/>
                    </a:lnTo>
                    <a:lnTo>
                      <a:pt x="806" y="864"/>
                    </a:lnTo>
                    <a:lnTo>
                      <a:pt x="807" y="866"/>
                    </a:lnTo>
                    <a:lnTo>
                      <a:pt x="807" y="868"/>
                    </a:lnTo>
                    <a:lnTo>
                      <a:pt x="806" y="867"/>
                    </a:lnTo>
                    <a:lnTo>
                      <a:pt x="804" y="866"/>
                    </a:lnTo>
                    <a:lnTo>
                      <a:pt x="806" y="869"/>
                    </a:lnTo>
                    <a:lnTo>
                      <a:pt x="807" y="871"/>
                    </a:lnTo>
                    <a:lnTo>
                      <a:pt x="811" y="878"/>
                    </a:lnTo>
                    <a:lnTo>
                      <a:pt x="814" y="885"/>
                    </a:lnTo>
                    <a:lnTo>
                      <a:pt x="816" y="892"/>
                    </a:lnTo>
                    <a:lnTo>
                      <a:pt x="816" y="899"/>
                    </a:lnTo>
                    <a:lnTo>
                      <a:pt x="816" y="907"/>
                    </a:lnTo>
                    <a:lnTo>
                      <a:pt x="815" y="915"/>
                    </a:lnTo>
                    <a:lnTo>
                      <a:pt x="814" y="918"/>
                    </a:lnTo>
                    <a:lnTo>
                      <a:pt x="811" y="921"/>
                    </a:lnTo>
                    <a:lnTo>
                      <a:pt x="808" y="923"/>
                    </a:lnTo>
                    <a:lnTo>
                      <a:pt x="804" y="924"/>
                    </a:lnTo>
                    <a:lnTo>
                      <a:pt x="800" y="924"/>
                    </a:lnTo>
                    <a:lnTo>
                      <a:pt x="798" y="923"/>
                    </a:lnTo>
                    <a:lnTo>
                      <a:pt x="798" y="923"/>
                    </a:lnTo>
                    <a:lnTo>
                      <a:pt x="798" y="921"/>
                    </a:lnTo>
                    <a:lnTo>
                      <a:pt x="798" y="920"/>
                    </a:lnTo>
                    <a:lnTo>
                      <a:pt x="800" y="920"/>
                    </a:lnTo>
                    <a:lnTo>
                      <a:pt x="801" y="920"/>
                    </a:lnTo>
                    <a:lnTo>
                      <a:pt x="802" y="921"/>
                    </a:lnTo>
                    <a:lnTo>
                      <a:pt x="802" y="921"/>
                    </a:lnTo>
                    <a:lnTo>
                      <a:pt x="798" y="918"/>
                    </a:lnTo>
                    <a:lnTo>
                      <a:pt x="793" y="915"/>
                    </a:lnTo>
                    <a:lnTo>
                      <a:pt x="789" y="912"/>
                    </a:lnTo>
                    <a:lnTo>
                      <a:pt x="786" y="909"/>
                    </a:lnTo>
                    <a:lnTo>
                      <a:pt x="782" y="905"/>
                    </a:lnTo>
                    <a:lnTo>
                      <a:pt x="781" y="899"/>
                    </a:lnTo>
                    <a:lnTo>
                      <a:pt x="781" y="898"/>
                    </a:lnTo>
                    <a:lnTo>
                      <a:pt x="780" y="898"/>
                    </a:lnTo>
                    <a:lnTo>
                      <a:pt x="780" y="896"/>
                    </a:lnTo>
                    <a:lnTo>
                      <a:pt x="779" y="896"/>
                    </a:lnTo>
                    <a:lnTo>
                      <a:pt x="779" y="895"/>
                    </a:lnTo>
                    <a:lnTo>
                      <a:pt x="768" y="884"/>
                    </a:lnTo>
                    <a:lnTo>
                      <a:pt x="766" y="880"/>
                    </a:lnTo>
                    <a:lnTo>
                      <a:pt x="766" y="879"/>
                    </a:lnTo>
                    <a:lnTo>
                      <a:pt x="767" y="878"/>
                    </a:lnTo>
                    <a:lnTo>
                      <a:pt x="768" y="878"/>
                    </a:lnTo>
                    <a:lnTo>
                      <a:pt x="769" y="877"/>
                    </a:lnTo>
                    <a:lnTo>
                      <a:pt x="770" y="876"/>
                    </a:lnTo>
                    <a:lnTo>
                      <a:pt x="772" y="875"/>
                    </a:lnTo>
                    <a:lnTo>
                      <a:pt x="772" y="874"/>
                    </a:lnTo>
                    <a:lnTo>
                      <a:pt x="770" y="873"/>
                    </a:lnTo>
                    <a:lnTo>
                      <a:pt x="768" y="873"/>
                    </a:lnTo>
                    <a:lnTo>
                      <a:pt x="766" y="874"/>
                    </a:lnTo>
                    <a:lnTo>
                      <a:pt x="764" y="874"/>
                    </a:lnTo>
                    <a:lnTo>
                      <a:pt x="763" y="873"/>
                    </a:lnTo>
                    <a:lnTo>
                      <a:pt x="763" y="872"/>
                    </a:lnTo>
                    <a:lnTo>
                      <a:pt x="764" y="871"/>
                    </a:lnTo>
                    <a:lnTo>
                      <a:pt x="765" y="870"/>
                    </a:lnTo>
                    <a:lnTo>
                      <a:pt x="765" y="869"/>
                    </a:lnTo>
                    <a:lnTo>
                      <a:pt x="766" y="861"/>
                    </a:lnTo>
                    <a:lnTo>
                      <a:pt x="766" y="852"/>
                    </a:lnTo>
                    <a:lnTo>
                      <a:pt x="765" y="849"/>
                    </a:lnTo>
                    <a:lnTo>
                      <a:pt x="764" y="848"/>
                    </a:lnTo>
                    <a:lnTo>
                      <a:pt x="762" y="847"/>
                    </a:lnTo>
                    <a:lnTo>
                      <a:pt x="760" y="847"/>
                    </a:lnTo>
                    <a:lnTo>
                      <a:pt x="758" y="847"/>
                    </a:lnTo>
                    <a:lnTo>
                      <a:pt x="756" y="845"/>
                    </a:lnTo>
                    <a:lnTo>
                      <a:pt x="746" y="834"/>
                    </a:lnTo>
                    <a:lnTo>
                      <a:pt x="741" y="830"/>
                    </a:lnTo>
                    <a:lnTo>
                      <a:pt x="739" y="830"/>
                    </a:lnTo>
                    <a:lnTo>
                      <a:pt x="734" y="833"/>
                    </a:lnTo>
                    <a:lnTo>
                      <a:pt x="728" y="836"/>
                    </a:lnTo>
                    <a:lnTo>
                      <a:pt x="722" y="839"/>
                    </a:lnTo>
                    <a:lnTo>
                      <a:pt x="717" y="841"/>
                    </a:lnTo>
                    <a:lnTo>
                      <a:pt x="716" y="841"/>
                    </a:lnTo>
                    <a:lnTo>
                      <a:pt x="716" y="837"/>
                    </a:lnTo>
                    <a:lnTo>
                      <a:pt x="715" y="836"/>
                    </a:lnTo>
                    <a:lnTo>
                      <a:pt x="713" y="835"/>
                    </a:lnTo>
                    <a:lnTo>
                      <a:pt x="712" y="834"/>
                    </a:lnTo>
                    <a:lnTo>
                      <a:pt x="711" y="834"/>
                    </a:lnTo>
                    <a:lnTo>
                      <a:pt x="710" y="833"/>
                    </a:lnTo>
                    <a:lnTo>
                      <a:pt x="709" y="832"/>
                    </a:lnTo>
                    <a:lnTo>
                      <a:pt x="709" y="831"/>
                    </a:lnTo>
                    <a:lnTo>
                      <a:pt x="710" y="830"/>
                    </a:lnTo>
                    <a:lnTo>
                      <a:pt x="711" y="829"/>
                    </a:lnTo>
                    <a:lnTo>
                      <a:pt x="712" y="829"/>
                    </a:lnTo>
                    <a:lnTo>
                      <a:pt x="712" y="829"/>
                    </a:lnTo>
                    <a:lnTo>
                      <a:pt x="706" y="828"/>
                    </a:lnTo>
                    <a:lnTo>
                      <a:pt x="701" y="829"/>
                    </a:lnTo>
                    <a:lnTo>
                      <a:pt x="695" y="828"/>
                    </a:lnTo>
                    <a:lnTo>
                      <a:pt x="694" y="828"/>
                    </a:lnTo>
                    <a:lnTo>
                      <a:pt x="695" y="827"/>
                    </a:lnTo>
                    <a:lnTo>
                      <a:pt x="696" y="827"/>
                    </a:lnTo>
                    <a:lnTo>
                      <a:pt x="697" y="827"/>
                    </a:lnTo>
                    <a:lnTo>
                      <a:pt x="699" y="826"/>
                    </a:lnTo>
                    <a:lnTo>
                      <a:pt x="700" y="826"/>
                    </a:lnTo>
                    <a:lnTo>
                      <a:pt x="701" y="826"/>
                    </a:lnTo>
                    <a:lnTo>
                      <a:pt x="692" y="828"/>
                    </a:lnTo>
                    <a:lnTo>
                      <a:pt x="683" y="830"/>
                    </a:lnTo>
                    <a:lnTo>
                      <a:pt x="681" y="831"/>
                    </a:lnTo>
                    <a:lnTo>
                      <a:pt x="680" y="832"/>
                    </a:lnTo>
                    <a:lnTo>
                      <a:pt x="678" y="833"/>
                    </a:lnTo>
                    <a:lnTo>
                      <a:pt x="669" y="834"/>
                    </a:lnTo>
                    <a:lnTo>
                      <a:pt x="661" y="835"/>
                    </a:lnTo>
                    <a:lnTo>
                      <a:pt x="652" y="837"/>
                    </a:lnTo>
                    <a:lnTo>
                      <a:pt x="645" y="839"/>
                    </a:lnTo>
                    <a:lnTo>
                      <a:pt x="644" y="841"/>
                    </a:lnTo>
                    <a:lnTo>
                      <a:pt x="644" y="846"/>
                    </a:lnTo>
                    <a:lnTo>
                      <a:pt x="643" y="848"/>
                    </a:lnTo>
                    <a:lnTo>
                      <a:pt x="642" y="849"/>
                    </a:lnTo>
                    <a:lnTo>
                      <a:pt x="640" y="850"/>
                    </a:lnTo>
                    <a:lnTo>
                      <a:pt x="639" y="851"/>
                    </a:lnTo>
                    <a:lnTo>
                      <a:pt x="637" y="851"/>
                    </a:lnTo>
                    <a:lnTo>
                      <a:pt x="636" y="851"/>
                    </a:lnTo>
                    <a:lnTo>
                      <a:pt x="632" y="849"/>
                    </a:lnTo>
                    <a:lnTo>
                      <a:pt x="631" y="849"/>
                    </a:lnTo>
                    <a:lnTo>
                      <a:pt x="630" y="850"/>
                    </a:lnTo>
                    <a:lnTo>
                      <a:pt x="630" y="851"/>
                    </a:lnTo>
                    <a:lnTo>
                      <a:pt x="633" y="854"/>
                    </a:lnTo>
                    <a:lnTo>
                      <a:pt x="633" y="856"/>
                    </a:lnTo>
                    <a:lnTo>
                      <a:pt x="633" y="857"/>
                    </a:lnTo>
                    <a:lnTo>
                      <a:pt x="631" y="860"/>
                    </a:lnTo>
                    <a:lnTo>
                      <a:pt x="630" y="860"/>
                    </a:lnTo>
                    <a:lnTo>
                      <a:pt x="629" y="858"/>
                    </a:lnTo>
                    <a:lnTo>
                      <a:pt x="627" y="855"/>
                    </a:lnTo>
                    <a:lnTo>
                      <a:pt x="626" y="854"/>
                    </a:lnTo>
                    <a:lnTo>
                      <a:pt x="625" y="855"/>
                    </a:lnTo>
                    <a:lnTo>
                      <a:pt x="624" y="855"/>
                    </a:lnTo>
                    <a:lnTo>
                      <a:pt x="623" y="858"/>
                    </a:lnTo>
                    <a:lnTo>
                      <a:pt x="622" y="859"/>
                    </a:lnTo>
                    <a:lnTo>
                      <a:pt x="621" y="860"/>
                    </a:lnTo>
                    <a:lnTo>
                      <a:pt x="618" y="860"/>
                    </a:lnTo>
                    <a:lnTo>
                      <a:pt x="614" y="859"/>
                    </a:lnTo>
                    <a:lnTo>
                      <a:pt x="611" y="857"/>
                    </a:lnTo>
                    <a:lnTo>
                      <a:pt x="610" y="856"/>
                    </a:lnTo>
                    <a:lnTo>
                      <a:pt x="611" y="855"/>
                    </a:lnTo>
                    <a:lnTo>
                      <a:pt x="611" y="854"/>
                    </a:lnTo>
                    <a:lnTo>
                      <a:pt x="612" y="852"/>
                    </a:lnTo>
                    <a:lnTo>
                      <a:pt x="612" y="851"/>
                    </a:lnTo>
                    <a:lnTo>
                      <a:pt x="611" y="850"/>
                    </a:lnTo>
                    <a:lnTo>
                      <a:pt x="607" y="846"/>
                    </a:lnTo>
                    <a:lnTo>
                      <a:pt x="605" y="843"/>
                    </a:lnTo>
                    <a:lnTo>
                      <a:pt x="603" y="843"/>
                    </a:lnTo>
                    <a:lnTo>
                      <a:pt x="601" y="843"/>
                    </a:lnTo>
                    <a:lnTo>
                      <a:pt x="600" y="845"/>
                    </a:lnTo>
                    <a:lnTo>
                      <a:pt x="599" y="847"/>
                    </a:lnTo>
                    <a:lnTo>
                      <a:pt x="598" y="849"/>
                    </a:lnTo>
                    <a:lnTo>
                      <a:pt x="597" y="851"/>
                    </a:lnTo>
                    <a:lnTo>
                      <a:pt x="595" y="852"/>
                    </a:lnTo>
                    <a:lnTo>
                      <a:pt x="592" y="852"/>
                    </a:lnTo>
                    <a:lnTo>
                      <a:pt x="587" y="850"/>
                    </a:lnTo>
                    <a:lnTo>
                      <a:pt x="581" y="848"/>
                    </a:lnTo>
                    <a:lnTo>
                      <a:pt x="575" y="847"/>
                    </a:lnTo>
                    <a:lnTo>
                      <a:pt x="572" y="847"/>
                    </a:lnTo>
                    <a:lnTo>
                      <a:pt x="568" y="849"/>
                    </a:lnTo>
                    <a:lnTo>
                      <a:pt x="564" y="849"/>
                    </a:lnTo>
                    <a:lnTo>
                      <a:pt x="564" y="848"/>
                    </a:lnTo>
                    <a:lnTo>
                      <a:pt x="564" y="848"/>
                    </a:lnTo>
                    <a:lnTo>
                      <a:pt x="565" y="846"/>
                    </a:lnTo>
                    <a:lnTo>
                      <a:pt x="565" y="844"/>
                    </a:lnTo>
                    <a:lnTo>
                      <a:pt x="565" y="843"/>
                    </a:lnTo>
                    <a:lnTo>
                      <a:pt x="566" y="843"/>
                    </a:lnTo>
                    <a:lnTo>
                      <a:pt x="566" y="842"/>
                    </a:lnTo>
                    <a:lnTo>
                      <a:pt x="565" y="842"/>
                    </a:lnTo>
                    <a:lnTo>
                      <a:pt x="559" y="847"/>
                    </a:lnTo>
                    <a:lnTo>
                      <a:pt x="552" y="851"/>
                    </a:lnTo>
                    <a:lnTo>
                      <a:pt x="552" y="851"/>
                    </a:lnTo>
                    <a:lnTo>
                      <a:pt x="551" y="850"/>
                    </a:lnTo>
                    <a:lnTo>
                      <a:pt x="548" y="850"/>
                    </a:lnTo>
                    <a:lnTo>
                      <a:pt x="548" y="851"/>
                    </a:lnTo>
                    <a:lnTo>
                      <a:pt x="547" y="851"/>
                    </a:lnTo>
                    <a:lnTo>
                      <a:pt x="546" y="852"/>
                    </a:lnTo>
                    <a:lnTo>
                      <a:pt x="546" y="853"/>
                    </a:lnTo>
                    <a:lnTo>
                      <a:pt x="547" y="854"/>
                    </a:lnTo>
                    <a:lnTo>
                      <a:pt x="547" y="855"/>
                    </a:lnTo>
                    <a:lnTo>
                      <a:pt x="541" y="861"/>
                    </a:lnTo>
                    <a:lnTo>
                      <a:pt x="535" y="866"/>
                    </a:lnTo>
                    <a:lnTo>
                      <a:pt x="528" y="870"/>
                    </a:lnTo>
                    <a:lnTo>
                      <a:pt x="521" y="873"/>
                    </a:lnTo>
                    <a:lnTo>
                      <a:pt x="522" y="873"/>
                    </a:lnTo>
                    <a:lnTo>
                      <a:pt x="522" y="872"/>
                    </a:lnTo>
                    <a:lnTo>
                      <a:pt x="524" y="871"/>
                    </a:lnTo>
                    <a:lnTo>
                      <a:pt x="525" y="870"/>
                    </a:lnTo>
                    <a:lnTo>
                      <a:pt x="525" y="869"/>
                    </a:lnTo>
                    <a:lnTo>
                      <a:pt x="522" y="869"/>
                    </a:lnTo>
                    <a:lnTo>
                      <a:pt x="519" y="869"/>
                    </a:lnTo>
                    <a:lnTo>
                      <a:pt x="516" y="871"/>
                    </a:lnTo>
                    <a:lnTo>
                      <a:pt x="516" y="872"/>
                    </a:lnTo>
                    <a:lnTo>
                      <a:pt x="518" y="874"/>
                    </a:lnTo>
                    <a:lnTo>
                      <a:pt x="518" y="874"/>
                    </a:lnTo>
                    <a:lnTo>
                      <a:pt x="515" y="875"/>
                    </a:lnTo>
                    <a:lnTo>
                      <a:pt x="512" y="875"/>
                    </a:lnTo>
                    <a:lnTo>
                      <a:pt x="510" y="875"/>
                    </a:lnTo>
                    <a:lnTo>
                      <a:pt x="509" y="874"/>
                    </a:lnTo>
                    <a:lnTo>
                      <a:pt x="507" y="873"/>
                    </a:lnTo>
                    <a:lnTo>
                      <a:pt x="506" y="872"/>
                    </a:lnTo>
                    <a:lnTo>
                      <a:pt x="505" y="873"/>
                    </a:lnTo>
                    <a:lnTo>
                      <a:pt x="503" y="875"/>
                    </a:lnTo>
                    <a:lnTo>
                      <a:pt x="501" y="879"/>
                    </a:lnTo>
                    <a:lnTo>
                      <a:pt x="497" y="885"/>
                    </a:lnTo>
                    <a:lnTo>
                      <a:pt x="497" y="885"/>
                    </a:lnTo>
                    <a:lnTo>
                      <a:pt x="498" y="887"/>
                    </a:lnTo>
                    <a:lnTo>
                      <a:pt x="499" y="887"/>
                    </a:lnTo>
                    <a:lnTo>
                      <a:pt x="501" y="888"/>
                    </a:lnTo>
                    <a:lnTo>
                      <a:pt x="502" y="888"/>
                    </a:lnTo>
                    <a:lnTo>
                      <a:pt x="502" y="890"/>
                    </a:lnTo>
                    <a:lnTo>
                      <a:pt x="501" y="892"/>
                    </a:lnTo>
                    <a:lnTo>
                      <a:pt x="500" y="894"/>
                    </a:lnTo>
                    <a:lnTo>
                      <a:pt x="498" y="896"/>
                    </a:lnTo>
                    <a:lnTo>
                      <a:pt x="494" y="896"/>
                    </a:lnTo>
                    <a:lnTo>
                      <a:pt x="493" y="895"/>
                    </a:lnTo>
                    <a:lnTo>
                      <a:pt x="493" y="895"/>
                    </a:lnTo>
                    <a:lnTo>
                      <a:pt x="492" y="896"/>
                    </a:lnTo>
                    <a:lnTo>
                      <a:pt x="492" y="896"/>
                    </a:lnTo>
                    <a:lnTo>
                      <a:pt x="494" y="906"/>
                    </a:lnTo>
                    <a:lnTo>
                      <a:pt x="501" y="923"/>
                    </a:lnTo>
                    <a:lnTo>
                      <a:pt x="503" y="923"/>
                    </a:lnTo>
                    <a:lnTo>
                      <a:pt x="499" y="935"/>
                    </a:lnTo>
                    <a:lnTo>
                      <a:pt x="495" y="946"/>
                    </a:lnTo>
                    <a:lnTo>
                      <a:pt x="491" y="962"/>
                    </a:lnTo>
                    <a:lnTo>
                      <a:pt x="490" y="978"/>
                    </a:lnTo>
                    <a:lnTo>
                      <a:pt x="490" y="993"/>
                    </a:lnTo>
                    <a:lnTo>
                      <a:pt x="491" y="1008"/>
                    </a:lnTo>
                    <a:lnTo>
                      <a:pt x="492" y="1011"/>
                    </a:lnTo>
                    <a:lnTo>
                      <a:pt x="493" y="1012"/>
                    </a:lnTo>
                    <a:lnTo>
                      <a:pt x="496" y="1020"/>
                    </a:lnTo>
                    <a:lnTo>
                      <a:pt x="501" y="1028"/>
                    </a:lnTo>
                    <a:lnTo>
                      <a:pt x="504" y="1032"/>
                    </a:lnTo>
                    <a:lnTo>
                      <a:pt x="507" y="1036"/>
                    </a:lnTo>
                    <a:lnTo>
                      <a:pt x="511" y="1040"/>
                    </a:lnTo>
                    <a:lnTo>
                      <a:pt x="514" y="1044"/>
                    </a:lnTo>
                    <a:lnTo>
                      <a:pt x="516" y="1049"/>
                    </a:lnTo>
                    <a:lnTo>
                      <a:pt x="518" y="1058"/>
                    </a:lnTo>
                    <a:lnTo>
                      <a:pt x="520" y="1062"/>
                    </a:lnTo>
                    <a:lnTo>
                      <a:pt x="525" y="1066"/>
                    </a:lnTo>
                    <a:lnTo>
                      <a:pt x="528" y="1067"/>
                    </a:lnTo>
                    <a:lnTo>
                      <a:pt x="532" y="1067"/>
                    </a:lnTo>
                    <a:lnTo>
                      <a:pt x="535" y="1066"/>
                    </a:lnTo>
                    <a:lnTo>
                      <a:pt x="538" y="1067"/>
                    </a:lnTo>
                    <a:lnTo>
                      <a:pt x="542" y="1069"/>
                    </a:lnTo>
                    <a:lnTo>
                      <a:pt x="545" y="1072"/>
                    </a:lnTo>
                    <a:lnTo>
                      <a:pt x="549" y="1075"/>
                    </a:lnTo>
                    <a:lnTo>
                      <a:pt x="552" y="1077"/>
                    </a:lnTo>
                    <a:lnTo>
                      <a:pt x="559" y="1078"/>
                    </a:lnTo>
                    <a:lnTo>
                      <a:pt x="562" y="1079"/>
                    </a:lnTo>
                    <a:lnTo>
                      <a:pt x="564" y="1079"/>
                    </a:lnTo>
                    <a:lnTo>
                      <a:pt x="565" y="1078"/>
                    </a:lnTo>
                    <a:lnTo>
                      <a:pt x="565" y="1074"/>
                    </a:lnTo>
                    <a:lnTo>
                      <a:pt x="567" y="1073"/>
                    </a:lnTo>
                    <a:lnTo>
                      <a:pt x="569" y="1072"/>
                    </a:lnTo>
                    <a:lnTo>
                      <a:pt x="581" y="1072"/>
                    </a:lnTo>
                    <a:lnTo>
                      <a:pt x="587" y="1071"/>
                    </a:lnTo>
                    <a:lnTo>
                      <a:pt x="589" y="1070"/>
                    </a:lnTo>
                    <a:lnTo>
                      <a:pt x="590" y="1069"/>
                    </a:lnTo>
                    <a:lnTo>
                      <a:pt x="591" y="1068"/>
                    </a:lnTo>
                    <a:lnTo>
                      <a:pt x="591" y="1067"/>
                    </a:lnTo>
                    <a:lnTo>
                      <a:pt x="592" y="1067"/>
                    </a:lnTo>
                    <a:lnTo>
                      <a:pt x="599" y="1065"/>
                    </a:lnTo>
                    <a:lnTo>
                      <a:pt x="605" y="1064"/>
                    </a:lnTo>
                    <a:lnTo>
                      <a:pt x="612" y="1063"/>
                    </a:lnTo>
                    <a:lnTo>
                      <a:pt x="613" y="1062"/>
                    </a:lnTo>
                    <a:lnTo>
                      <a:pt x="615" y="1061"/>
                    </a:lnTo>
                    <a:lnTo>
                      <a:pt x="618" y="1058"/>
                    </a:lnTo>
                    <a:lnTo>
                      <a:pt x="622" y="1056"/>
                    </a:lnTo>
                    <a:lnTo>
                      <a:pt x="624" y="1053"/>
                    </a:lnTo>
                    <a:lnTo>
                      <a:pt x="625" y="1052"/>
                    </a:lnTo>
                    <a:lnTo>
                      <a:pt x="625" y="1046"/>
                    </a:lnTo>
                    <a:lnTo>
                      <a:pt x="625" y="1045"/>
                    </a:lnTo>
                    <a:lnTo>
                      <a:pt x="629" y="1037"/>
                    </a:lnTo>
                    <a:lnTo>
                      <a:pt x="632" y="1030"/>
                    </a:lnTo>
                    <a:lnTo>
                      <a:pt x="636" y="1022"/>
                    </a:lnTo>
                    <a:lnTo>
                      <a:pt x="641" y="1016"/>
                    </a:lnTo>
                    <a:lnTo>
                      <a:pt x="645" y="1014"/>
                    </a:lnTo>
                    <a:lnTo>
                      <a:pt x="648" y="1013"/>
                    </a:lnTo>
                    <a:lnTo>
                      <a:pt x="656" y="1013"/>
                    </a:lnTo>
                    <a:lnTo>
                      <a:pt x="660" y="1012"/>
                    </a:lnTo>
                    <a:lnTo>
                      <a:pt x="661" y="1011"/>
                    </a:lnTo>
                    <a:lnTo>
                      <a:pt x="662" y="1011"/>
                    </a:lnTo>
                    <a:lnTo>
                      <a:pt x="663" y="1009"/>
                    </a:lnTo>
                    <a:lnTo>
                      <a:pt x="665" y="1009"/>
                    </a:lnTo>
                    <a:lnTo>
                      <a:pt x="666" y="1008"/>
                    </a:lnTo>
                    <a:lnTo>
                      <a:pt x="667" y="1008"/>
                    </a:lnTo>
                    <a:lnTo>
                      <a:pt x="683" y="1011"/>
                    </a:lnTo>
                    <a:lnTo>
                      <a:pt x="700" y="1014"/>
                    </a:lnTo>
                    <a:lnTo>
                      <a:pt x="701" y="1014"/>
                    </a:lnTo>
                    <a:lnTo>
                      <a:pt x="700" y="1015"/>
                    </a:lnTo>
                    <a:lnTo>
                      <a:pt x="700" y="1015"/>
                    </a:lnTo>
                    <a:lnTo>
                      <a:pt x="699" y="1016"/>
                    </a:lnTo>
                    <a:lnTo>
                      <a:pt x="693" y="1025"/>
                    </a:lnTo>
                    <a:lnTo>
                      <a:pt x="687" y="1033"/>
                    </a:lnTo>
                    <a:lnTo>
                      <a:pt x="687" y="1034"/>
                    </a:lnTo>
                    <a:lnTo>
                      <a:pt x="687" y="1035"/>
                    </a:lnTo>
                    <a:lnTo>
                      <a:pt x="687" y="1038"/>
                    </a:lnTo>
                    <a:lnTo>
                      <a:pt x="686" y="1039"/>
                    </a:lnTo>
                    <a:lnTo>
                      <a:pt x="684" y="1040"/>
                    </a:lnTo>
                    <a:lnTo>
                      <a:pt x="682" y="1042"/>
                    </a:lnTo>
                    <a:lnTo>
                      <a:pt x="682" y="1043"/>
                    </a:lnTo>
                    <a:lnTo>
                      <a:pt x="682" y="1044"/>
                    </a:lnTo>
                    <a:lnTo>
                      <a:pt x="682" y="1044"/>
                    </a:lnTo>
                    <a:lnTo>
                      <a:pt x="688" y="1044"/>
                    </a:lnTo>
                    <a:lnTo>
                      <a:pt x="688" y="1045"/>
                    </a:lnTo>
                    <a:lnTo>
                      <a:pt x="688" y="1046"/>
                    </a:lnTo>
                    <a:lnTo>
                      <a:pt x="687" y="1047"/>
                    </a:lnTo>
                    <a:lnTo>
                      <a:pt x="686" y="1048"/>
                    </a:lnTo>
                    <a:lnTo>
                      <a:pt x="684" y="1049"/>
                    </a:lnTo>
                    <a:lnTo>
                      <a:pt x="683" y="1049"/>
                    </a:lnTo>
                    <a:lnTo>
                      <a:pt x="683" y="1050"/>
                    </a:lnTo>
                    <a:lnTo>
                      <a:pt x="682" y="1055"/>
                    </a:lnTo>
                    <a:lnTo>
                      <a:pt x="682" y="1059"/>
                    </a:lnTo>
                    <a:lnTo>
                      <a:pt x="682" y="1068"/>
                    </a:lnTo>
                    <a:lnTo>
                      <a:pt x="681" y="1071"/>
                    </a:lnTo>
                    <a:lnTo>
                      <a:pt x="680" y="1072"/>
                    </a:lnTo>
                    <a:lnTo>
                      <a:pt x="678" y="1072"/>
                    </a:lnTo>
                    <a:lnTo>
                      <a:pt x="676" y="1072"/>
                    </a:lnTo>
                    <a:lnTo>
                      <a:pt x="675" y="1075"/>
                    </a:lnTo>
                    <a:lnTo>
                      <a:pt x="673" y="1079"/>
                    </a:lnTo>
                    <a:lnTo>
                      <a:pt x="672" y="1083"/>
                    </a:lnTo>
                    <a:lnTo>
                      <a:pt x="673" y="1089"/>
                    </a:lnTo>
                    <a:lnTo>
                      <a:pt x="674" y="1095"/>
                    </a:lnTo>
                    <a:lnTo>
                      <a:pt x="674" y="1100"/>
                    </a:lnTo>
                    <a:lnTo>
                      <a:pt x="672" y="1104"/>
                    </a:lnTo>
                    <a:lnTo>
                      <a:pt x="669" y="1106"/>
                    </a:lnTo>
                    <a:lnTo>
                      <a:pt x="666" y="1108"/>
                    </a:lnTo>
                    <a:lnTo>
                      <a:pt x="663" y="1110"/>
                    </a:lnTo>
                    <a:lnTo>
                      <a:pt x="661" y="1113"/>
                    </a:lnTo>
                    <a:lnTo>
                      <a:pt x="661" y="1115"/>
                    </a:lnTo>
                    <a:lnTo>
                      <a:pt x="661" y="1116"/>
                    </a:lnTo>
                    <a:lnTo>
                      <a:pt x="661" y="1117"/>
                    </a:lnTo>
                    <a:lnTo>
                      <a:pt x="662" y="1118"/>
                    </a:lnTo>
                    <a:lnTo>
                      <a:pt x="665" y="1119"/>
                    </a:lnTo>
                    <a:lnTo>
                      <a:pt x="669" y="1119"/>
                    </a:lnTo>
                    <a:lnTo>
                      <a:pt x="673" y="1118"/>
                    </a:lnTo>
                    <a:lnTo>
                      <a:pt x="678" y="1116"/>
                    </a:lnTo>
                    <a:lnTo>
                      <a:pt x="682" y="1115"/>
                    </a:lnTo>
                    <a:lnTo>
                      <a:pt x="684" y="1113"/>
                    </a:lnTo>
                    <a:lnTo>
                      <a:pt x="686" y="1113"/>
                    </a:lnTo>
                    <a:lnTo>
                      <a:pt x="689" y="1115"/>
                    </a:lnTo>
                    <a:lnTo>
                      <a:pt x="689" y="1115"/>
                    </a:lnTo>
                    <a:lnTo>
                      <a:pt x="691" y="1114"/>
                    </a:lnTo>
                    <a:lnTo>
                      <a:pt x="704" y="1111"/>
                    </a:lnTo>
                    <a:lnTo>
                      <a:pt x="717" y="1109"/>
                    </a:lnTo>
                    <a:lnTo>
                      <a:pt x="722" y="1109"/>
                    </a:lnTo>
                    <a:lnTo>
                      <a:pt x="726" y="1110"/>
                    </a:lnTo>
                    <a:lnTo>
                      <a:pt x="744" y="1112"/>
                    </a:lnTo>
                    <a:lnTo>
                      <a:pt x="761" y="1115"/>
                    </a:lnTo>
                    <a:lnTo>
                      <a:pt x="765" y="1116"/>
                    </a:lnTo>
                    <a:lnTo>
                      <a:pt x="769" y="1117"/>
                    </a:lnTo>
                    <a:lnTo>
                      <a:pt x="772" y="1120"/>
                    </a:lnTo>
                    <a:lnTo>
                      <a:pt x="772" y="1121"/>
                    </a:lnTo>
                    <a:lnTo>
                      <a:pt x="771" y="1122"/>
                    </a:lnTo>
                    <a:lnTo>
                      <a:pt x="770" y="1123"/>
                    </a:lnTo>
                    <a:lnTo>
                      <a:pt x="768" y="1123"/>
                    </a:lnTo>
                    <a:lnTo>
                      <a:pt x="767" y="1124"/>
                    </a:lnTo>
                    <a:lnTo>
                      <a:pt x="766" y="1125"/>
                    </a:lnTo>
                    <a:lnTo>
                      <a:pt x="765" y="1133"/>
                    </a:lnTo>
                    <a:lnTo>
                      <a:pt x="764" y="1140"/>
                    </a:lnTo>
                    <a:lnTo>
                      <a:pt x="764" y="1147"/>
                    </a:lnTo>
                    <a:lnTo>
                      <a:pt x="765" y="1160"/>
                    </a:lnTo>
                    <a:lnTo>
                      <a:pt x="765" y="1160"/>
                    </a:lnTo>
                    <a:lnTo>
                      <a:pt x="764" y="1160"/>
                    </a:lnTo>
                    <a:lnTo>
                      <a:pt x="762" y="1160"/>
                    </a:lnTo>
                    <a:lnTo>
                      <a:pt x="761" y="1163"/>
                    </a:lnTo>
                    <a:lnTo>
                      <a:pt x="761" y="1164"/>
                    </a:lnTo>
                    <a:lnTo>
                      <a:pt x="761" y="1165"/>
                    </a:lnTo>
                    <a:lnTo>
                      <a:pt x="763" y="1179"/>
                    </a:lnTo>
                    <a:lnTo>
                      <a:pt x="766" y="1192"/>
                    </a:lnTo>
                    <a:lnTo>
                      <a:pt x="772" y="1204"/>
                    </a:lnTo>
                    <a:lnTo>
                      <a:pt x="774" y="1207"/>
                    </a:lnTo>
                    <a:lnTo>
                      <a:pt x="777" y="1208"/>
                    </a:lnTo>
                    <a:lnTo>
                      <a:pt x="780" y="1209"/>
                    </a:lnTo>
                    <a:lnTo>
                      <a:pt x="783" y="1211"/>
                    </a:lnTo>
                    <a:lnTo>
                      <a:pt x="786" y="1214"/>
                    </a:lnTo>
                    <a:lnTo>
                      <a:pt x="787" y="1217"/>
                    </a:lnTo>
                    <a:lnTo>
                      <a:pt x="790" y="1220"/>
                    </a:lnTo>
                    <a:lnTo>
                      <a:pt x="792" y="1220"/>
                    </a:lnTo>
                    <a:lnTo>
                      <a:pt x="798" y="1218"/>
                    </a:lnTo>
                    <a:lnTo>
                      <a:pt x="814" y="1215"/>
                    </a:lnTo>
                    <a:lnTo>
                      <a:pt x="821" y="1213"/>
                    </a:lnTo>
                    <a:lnTo>
                      <a:pt x="829" y="1210"/>
                    </a:lnTo>
                    <a:lnTo>
                      <a:pt x="835" y="1206"/>
                    </a:lnTo>
                    <a:lnTo>
                      <a:pt x="839" y="1201"/>
                    </a:lnTo>
                    <a:lnTo>
                      <a:pt x="840" y="1201"/>
                    </a:lnTo>
                    <a:lnTo>
                      <a:pt x="846" y="1200"/>
                    </a:lnTo>
                    <a:lnTo>
                      <a:pt x="852" y="1200"/>
                    </a:lnTo>
                    <a:lnTo>
                      <a:pt x="859" y="1201"/>
                    </a:lnTo>
                    <a:lnTo>
                      <a:pt x="865" y="1202"/>
                    </a:lnTo>
                    <a:lnTo>
                      <a:pt x="871" y="1205"/>
                    </a:lnTo>
                    <a:lnTo>
                      <a:pt x="876" y="1206"/>
                    </a:lnTo>
                    <a:lnTo>
                      <a:pt x="879" y="1207"/>
                    </a:lnTo>
                    <a:lnTo>
                      <a:pt x="880" y="1208"/>
                    </a:lnTo>
                    <a:lnTo>
                      <a:pt x="888" y="1208"/>
                    </a:lnTo>
                    <a:lnTo>
                      <a:pt x="890" y="1206"/>
                    </a:lnTo>
                    <a:lnTo>
                      <a:pt x="893" y="1204"/>
                    </a:lnTo>
                    <a:lnTo>
                      <a:pt x="898" y="1200"/>
                    </a:lnTo>
                    <a:lnTo>
                      <a:pt x="906" y="1193"/>
                    </a:lnTo>
                    <a:lnTo>
                      <a:pt x="911" y="1188"/>
                    </a:lnTo>
                    <a:lnTo>
                      <a:pt x="914" y="1183"/>
                    </a:lnTo>
                    <a:lnTo>
                      <a:pt x="915" y="1180"/>
                    </a:lnTo>
                    <a:lnTo>
                      <a:pt x="915" y="1178"/>
                    </a:lnTo>
                    <a:lnTo>
                      <a:pt x="914" y="1177"/>
                    </a:lnTo>
                    <a:lnTo>
                      <a:pt x="913" y="1175"/>
                    </a:lnTo>
                    <a:lnTo>
                      <a:pt x="912" y="1175"/>
                    </a:lnTo>
                    <a:lnTo>
                      <a:pt x="910" y="1174"/>
                    </a:lnTo>
                    <a:lnTo>
                      <a:pt x="909" y="1174"/>
                    </a:lnTo>
                    <a:lnTo>
                      <a:pt x="909" y="1173"/>
                    </a:lnTo>
                    <a:lnTo>
                      <a:pt x="910" y="1172"/>
                    </a:lnTo>
                    <a:lnTo>
                      <a:pt x="911" y="1170"/>
                    </a:lnTo>
                    <a:lnTo>
                      <a:pt x="914" y="1167"/>
                    </a:lnTo>
                    <a:lnTo>
                      <a:pt x="919" y="1163"/>
                    </a:lnTo>
                    <a:lnTo>
                      <a:pt x="925" y="1157"/>
                    </a:lnTo>
                    <a:lnTo>
                      <a:pt x="927" y="1156"/>
                    </a:lnTo>
                    <a:lnTo>
                      <a:pt x="930" y="1157"/>
                    </a:lnTo>
                    <a:lnTo>
                      <a:pt x="933" y="1157"/>
                    </a:lnTo>
                    <a:lnTo>
                      <a:pt x="935" y="1157"/>
                    </a:lnTo>
                    <a:lnTo>
                      <a:pt x="936" y="1155"/>
                    </a:lnTo>
                    <a:lnTo>
                      <a:pt x="936" y="1154"/>
                    </a:lnTo>
                    <a:lnTo>
                      <a:pt x="936" y="1153"/>
                    </a:lnTo>
                    <a:lnTo>
                      <a:pt x="936" y="1152"/>
                    </a:lnTo>
                    <a:lnTo>
                      <a:pt x="937" y="1151"/>
                    </a:lnTo>
                    <a:lnTo>
                      <a:pt x="937" y="1150"/>
                    </a:lnTo>
                    <a:lnTo>
                      <a:pt x="942" y="1149"/>
                    </a:lnTo>
                    <a:lnTo>
                      <a:pt x="947" y="1148"/>
                    </a:lnTo>
                    <a:lnTo>
                      <a:pt x="952" y="1147"/>
                    </a:lnTo>
                    <a:lnTo>
                      <a:pt x="953" y="1146"/>
                    </a:lnTo>
                    <a:lnTo>
                      <a:pt x="957" y="1143"/>
                    </a:lnTo>
                    <a:lnTo>
                      <a:pt x="960" y="1140"/>
                    </a:lnTo>
                    <a:lnTo>
                      <a:pt x="964" y="1137"/>
                    </a:lnTo>
                    <a:lnTo>
                      <a:pt x="969" y="1133"/>
                    </a:lnTo>
                    <a:lnTo>
                      <a:pt x="974" y="1130"/>
                    </a:lnTo>
                    <a:lnTo>
                      <a:pt x="978" y="1127"/>
                    </a:lnTo>
                    <a:lnTo>
                      <a:pt x="982" y="1127"/>
                    </a:lnTo>
                    <a:lnTo>
                      <a:pt x="986" y="1128"/>
                    </a:lnTo>
                    <a:lnTo>
                      <a:pt x="986" y="1129"/>
                    </a:lnTo>
                    <a:lnTo>
                      <a:pt x="985" y="1130"/>
                    </a:lnTo>
                    <a:lnTo>
                      <a:pt x="982" y="1131"/>
                    </a:lnTo>
                    <a:lnTo>
                      <a:pt x="979" y="1133"/>
                    </a:lnTo>
                    <a:lnTo>
                      <a:pt x="976" y="1134"/>
                    </a:lnTo>
                    <a:lnTo>
                      <a:pt x="975" y="1136"/>
                    </a:lnTo>
                    <a:lnTo>
                      <a:pt x="975" y="1139"/>
                    </a:lnTo>
                    <a:lnTo>
                      <a:pt x="980" y="1144"/>
                    </a:lnTo>
                    <a:lnTo>
                      <a:pt x="981" y="1147"/>
                    </a:lnTo>
                    <a:lnTo>
                      <a:pt x="981" y="1146"/>
                    </a:lnTo>
                    <a:lnTo>
                      <a:pt x="982" y="1145"/>
                    </a:lnTo>
                    <a:lnTo>
                      <a:pt x="985" y="1143"/>
                    </a:lnTo>
                    <a:lnTo>
                      <a:pt x="989" y="1141"/>
                    </a:lnTo>
                    <a:lnTo>
                      <a:pt x="994" y="1137"/>
                    </a:lnTo>
                    <a:lnTo>
                      <a:pt x="998" y="1134"/>
                    </a:lnTo>
                    <a:lnTo>
                      <a:pt x="1003" y="1131"/>
                    </a:lnTo>
                    <a:lnTo>
                      <a:pt x="1007" y="1128"/>
                    </a:lnTo>
                    <a:lnTo>
                      <a:pt x="1010" y="1126"/>
                    </a:lnTo>
                    <a:lnTo>
                      <a:pt x="1014" y="1125"/>
                    </a:lnTo>
                    <a:lnTo>
                      <a:pt x="1018" y="1123"/>
                    </a:lnTo>
                    <a:lnTo>
                      <a:pt x="1023" y="1122"/>
                    </a:lnTo>
                    <a:lnTo>
                      <a:pt x="1028" y="1121"/>
                    </a:lnTo>
                    <a:lnTo>
                      <a:pt x="1031" y="1121"/>
                    </a:lnTo>
                    <a:lnTo>
                      <a:pt x="1034" y="1123"/>
                    </a:lnTo>
                    <a:lnTo>
                      <a:pt x="1036" y="1126"/>
                    </a:lnTo>
                    <a:lnTo>
                      <a:pt x="1036" y="1129"/>
                    </a:lnTo>
                    <a:lnTo>
                      <a:pt x="1036" y="1130"/>
                    </a:lnTo>
                    <a:lnTo>
                      <a:pt x="1036" y="1131"/>
                    </a:lnTo>
                    <a:lnTo>
                      <a:pt x="1038" y="1131"/>
                    </a:lnTo>
                    <a:lnTo>
                      <a:pt x="1043" y="1131"/>
                    </a:lnTo>
                    <a:lnTo>
                      <a:pt x="1044" y="1131"/>
                    </a:lnTo>
                    <a:lnTo>
                      <a:pt x="1047" y="1129"/>
                    </a:lnTo>
                    <a:lnTo>
                      <a:pt x="1051" y="1127"/>
                    </a:lnTo>
                    <a:lnTo>
                      <a:pt x="1055" y="1125"/>
                    </a:lnTo>
                    <a:lnTo>
                      <a:pt x="1060" y="1123"/>
                    </a:lnTo>
                    <a:lnTo>
                      <a:pt x="1064" y="1120"/>
                    </a:lnTo>
                    <a:lnTo>
                      <a:pt x="1067" y="1119"/>
                    </a:lnTo>
                    <a:lnTo>
                      <a:pt x="1068" y="1118"/>
                    </a:lnTo>
                    <a:lnTo>
                      <a:pt x="1069" y="1118"/>
                    </a:lnTo>
                    <a:lnTo>
                      <a:pt x="1070" y="1119"/>
                    </a:lnTo>
                    <a:lnTo>
                      <a:pt x="1071" y="1120"/>
                    </a:lnTo>
                    <a:lnTo>
                      <a:pt x="1072" y="1122"/>
                    </a:lnTo>
                    <a:lnTo>
                      <a:pt x="1073" y="1122"/>
                    </a:lnTo>
                    <a:lnTo>
                      <a:pt x="1079" y="1123"/>
                    </a:lnTo>
                    <a:lnTo>
                      <a:pt x="1086" y="1121"/>
                    </a:lnTo>
                    <a:lnTo>
                      <a:pt x="1088" y="1120"/>
                    </a:lnTo>
                    <a:lnTo>
                      <a:pt x="1089" y="1119"/>
                    </a:lnTo>
                    <a:lnTo>
                      <a:pt x="1090" y="1118"/>
                    </a:lnTo>
                    <a:lnTo>
                      <a:pt x="1091" y="1117"/>
                    </a:lnTo>
                    <a:lnTo>
                      <a:pt x="1095" y="1114"/>
                    </a:lnTo>
                    <a:lnTo>
                      <a:pt x="1100" y="1112"/>
                    </a:lnTo>
                    <a:lnTo>
                      <a:pt x="1104" y="1108"/>
                    </a:lnTo>
                    <a:lnTo>
                      <a:pt x="1107" y="1104"/>
                    </a:lnTo>
                    <a:lnTo>
                      <a:pt x="1107" y="1103"/>
                    </a:lnTo>
                    <a:lnTo>
                      <a:pt x="1105" y="1103"/>
                    </a:lnTo>
                    <a:lnTo>
                      <a:pt x="1104" y="1104"/>
                    </a:lnTo>
                    <a:lnTo>
                      <a:pt x="1103" y="1104"/>
                    </a:lnTo>
                    <a:lnTo>
                      <a:pt x="1106" y="1102"/>
                    </a:lnTo>
                    <a:lnTo>
                      <a:pt x="1109" y="1101"/>
                    </a:lnTo>
                    <a:lnTo>
                      <a:pt x="1114" y="1099"/>
                    </a:lnTo>
                    <a:lnTo>
                      <a:pt x="1119" y="1095"/>
                    </a:lnTo>
                    <a:lnTo>
                      <a:pt x="1124" y="1092"/>
                    </a:lnTo>
                    <a:lnTo>
                      <a:pt x="1129" y="1089"/>
                    </a:lnTo>
                    <a:lnTo>
                      <a:pt x="1133" y="1088"/>
                    </a:lnTo>
                    <a:lnTo>
                      <a:pt x="1134" y="1088"/>
                    </a:lnTo>
                    <a:lnTo>
                      <a:pt x="1134" y="1088"/>
                    </a:lnTo>
                    <a:lnTo>
                      <a:pt x="1132" y="1090"/>
                    </a:lnTo>
                    <a:lnTo>
                      <a:pt x="1131" y="1091"/>
                    </a:lnTo>
                    <a:lnTo>
                      <a:pt x="1130" y="1092"/>
                    </a:lnTo>
                    <a:lnTo>
                      <a:pt x="1128" y="1094"/>
                    </a:lnTo>
                    <a:lnTo>
                      <a:pt x="1126" y="1095"/>
                    </a:lnTo>
                    <a:lnTo>
                      <a:pt x="1124" y="1096"/>
                    </a:lnTo>
                    <a:lnTo>
                      <a:pt x="1121" y="1097"/>
                    </a:lnTo>
                    <a:lnTo>
                      <a:pt x="1118" y="1098"/>
                    </a:lnTo>
                    <a:lnTo>
                      <a:pt x="1117" y="1100"/>
                    </a:lnTo>
                    <a:lnTo>
                      <a:pt x="1116" y="1101"/>
                    </a:lnTo>
                    <a:lnTo>
                      <a:pt x="1117" y="1103"/>
                    </a:lnTo>
                    <a:lnTo>
                      <a:pt x="1120" y="1106"/>
                    </a:lnTo>
                    <a:lnTo>
                      <a:pt x="1124" y="1108"/>
                    </a:lnTo>
                    <a:lnTo>
                      <a:pt x="1128" y="1108"/>
                    </a:lnTo>
                    <a:lnTo>
                      <a:pt x="1129" y="1108"/>
                    </a:lnTo>
                    <a:lnTo>
                      <a:pt x="1131" y="1106"/>
                    </a:lnTo>
                    <a:lnTo>
                      <a:pt x="1132" y="1106"/>
                    </a:lnTo>
                    <a:lnTo>
                      <a:pt x="1133" y="1105"/>
                    </a:lnTo>
                    <a:lnTo>
                      <a:pt x="1135" y="1105"/>
                    </a:lnTo>
                    <a:lnTo>
                      <a:pt x="1138" y="1108"/>
                    </a:lnTo>
                    <a:lnTo>
                      <a:pt x="1141" y="1112"/>
                    </a:lnTo>
                    <a:lnTo>
                      <a:pt x="1142" y="1117"/>
                    </a:lnTo>
                    <a:lnTo>
                      <a:pt x="1147" y="1114"/>
                    </a:lnTo>
                    <a:lnTo>
                      <a:pt x="1152" y="1112"/>
                    </a:lnTo>
                    <a:lnTo>
                      <a:pt x="1158" y="1110"/>
                    </a:lnTo>
                    <a:lnTo>
                      <a:pt x="1164" y="1108"/>
                    </a:lnTo>
                    <a:lnTo>
                      <a:pt x="1170" y="1109"/>
                    </a:lnTo>
                    <a:lnTo>
                      <a:pt x="1175" y="1111"/>
                    </a:lnTo>
                    <a:lnTo>
                      <a:pt x="1179" y="1115"/>
                    </a:lnTo>
                    <a:lnTo>
                      <a:pt x="1179" y="1118"/>
                    </a:lnTo>
                    <a:lnTo>
                      <a:pt x="1175" y="1127"/>
                    </a:lnTo>
                    <a:lnTo>
                      <a:pt x="1174" y="1130"/>
                    </a:lnTo>
                    <a:lnTo>
                      <a:pt x="1175" y="1131"/>
                    </a:lnTo>
                    <a:lnTo>
                      <a:pt x="1179" y="1132"/>
                    </a:lnTo>
                    <a:lnTo>
                      <a:pt x="1182" y="1130"/>
                    </a:lnTo>
                    <a:lnTo>
                      <a:pt x="1187" y="1127"/>
                    </a:lnTo>
                    <a:lnTo>
                      <a:pt x="1190" y="1124"/>
                    </a:lnTo>
                    <a:lnTo>
                      <a:pt x="1194" y="1123"/>
                    </a:lnTo>
                    <a:lnTo>
                      <a:pt x="1195" y="1124"/>
                    </a:lnTo>
                    <a:lnTo>
                      <a:pt x="1195" y="1126"/>
                    </a:lnTo>
                    <a:lnTo>
                      <a:pt x="1194" y="1129"/>
                    </a:lnTo>
                    <a:lnTo>
                      <a:pt x="1193" y="1131"/>
                    </a:lnTo>
                    <a:lnTo>
                      <a:pt x="1192" y="1133"/>
                    </a:lnTo>
                    <a:lnTo>
                      <a:pt x="1193" y="1133"/>
                    </a:lnTo>
                    <a:lnTo>
                      <a:pt x="1198" y="1131"/>
                    </a:lnTo>
                    <a:lnTo>
                      <a:pt x="1203" y="1128"/>
                    </a:lnTo>
                    <a:lnTo>
                      <a:pt x="1206" y="1124"/>
                    </a:lnTo>
                    <a:lnTo>
                      <a:pt x="1211" y="1119"/>
                    </a:lnTo>
                    <a:lnTo>
                      <a:pt x="1211" y="1116"/>
                    </a:lnTo>
                    <a:lnTo>
                      <a:pt x="1211" y="1115"/>
                    </a:lnTo>
                    <a:lnTo>
                      <a:pt x="1216" y="1112"/>
                    </a:lnTo>
                    <a:lnTo>
                      <a:pt x="1218" y="1110"/>
                    </a:lnTo>
                    <a:lnTo>
                      <a:pt x="1220" y="1109"/>
                    </a:lnTo>
                    <a:lnTo>
                      <a:pt x="1220" y="1110"/>
                    </a:lnTo>
                    <a:lnTo>
                      <a:pt x="1220" y="1111"/>
                    </a:lnTo>
                    <a:lnTo>
                      <a:pt x="1220" y="1112"/>
                    </a:lnTo>
                    <a:lnTo>
                      <a:pt x="1220" y="1115"/>
                    </a:lnTo>
                    <a:lnTo>
                      <a:pt x="1220" y="1115"/>
                    </a:lnTo>
                    <a:lnTo>
                      <a:pt x="1222" y="1115"/>
                    </a:lnTo>
                    <a:lnTo>
                      <a:pt x="1225" y="1114"/>
                    </a:lnTo>
                    <a:lnTo>
                      <a:pt x="1231" y="1111"/>
                    </a:lnTo>
                    <a:lnTo>
                      <a:pt x="1232" y="1109"/>
                    </a:lnTo>
                    <a:lnTo>
                      <a:pt x="1233" y="1106"/>
                    </a:lnTo>
                    <a:lnTo>
                      <a:pt x="1233" y="1104"/>
                    </a:lnTo>
                    <a:lnTo>
                      <a:pt x="1235" y="1102"/>
                    </a:lnTo>
                    <a:lnTo>
                      <a:pt x="1239" y="1099"/>
                    </a:lnTo>
                    <a:lnTo>
                      <a:pt x="1243" y="1098"/>
                    </a:lnTo>
                    <a:lnTo>
                      <a:pt x="1245" y="1099"/>
                    </a:lnTo>
                    <a:lnTo>
                      <a:pt x="1248" y="1101"/>
                    </a:lnTo>
                    <a:lnTo>
                      <a:pt x="1250" y="1103"/>
                    </a:lnTo>
                    <a:lnTo>
                      <a:pt x="1253" y="1106"/>
                    </a:lnTo>
                    <a:lnTo>
                      <a:pt x="1257" y="1108"/>
                    </a:lnTo>
                    <a:lnTo>
                      <a:pt x="1258" y="1108"/>
                    </a:lnTo>
                    <a:lnTo>
                      <a:pt x="1258" y="1108"/>
                    </a:lnTo>
                    <a:lnTo>
                      <a:pt x="1258" y="1105"/>
                    </a:lnTo>
                    <a:lnTo>
                      <a:pt x="1259" y="1104"/>
                    </a:lnTo>
                    <a:lnTo>
                      <a:pt x="1263" y="1113"/>
                    </a:lnTo>
                    <a:lnTo>
                      <a:pt x="1271" y="1131"/>
                    </a:lnTo>
                    <a:lnTo>
                      <a:pt x="1271" y="1135"/>
                    </a:lnTo>
                    <a:lnTo>
                      <a:pt x="1269" y="1139"/>
                    </a:lnTo>
                    <a:lnTo>
                      <a:pt x="1266" y="1143"/>
                    </a:lnTo>
                    <a:lnTo>
                      <a:pt x="1262" y="1147"/>
                    </a:lnTo>
                    <a:lnTo>
                      <a:pt x="1256" y="1156"/>
                    </a:lnTo>
                    <a:lnTo>
                      <a:pt x="1252" y="1160"/>
                    </a:lnTo>
                    <a:lnTo>
                      <a:pt x="1249" y="1167"/>
                    </a:lnTo>
                    <a:lnTo>
                      <a:pt x="1246" y="1174"/>
                    </a:lnTo>
                    <a:lnTo>
                      <a:pt x="1243" y="1181"/>
                    </a:lnTo>
                    <a:lnTo>
                      <a:pt x="1239" y="1184"/>
                    </a:lnTo>
                    <a:lnTo>
                      <a:pt x="1236" y="1187"/>
                    </a:lnTo>
                    <a:lnTo>
                      <a:pt x="1233" y="1191"/>
                    </a:lnTo>
                    <a:lnTo>
                      <a:pt x="1232" y="1193"/>
                    </a:lnTo>
                    <a:lnTo>
                      <a:pt x="1234" y="1192"/>
                    </a:lnTo>
                    <a:lnTo>
                      <a:pt x="1235" y="1191"/>
                    </a:lnTo>
                    <a:lnTo>
                      <a:pt x="1237" y="1189"/>
                    </a:lnTo>
                    <a:lnTo>
                      <a:pt x="1240" y="1185"/>
                    </a:lnTo>
                    <a:lnTo>
                      <a:pt x="1244" y="1182"/>
                    </a:lnTo>
                    <a:lnTo>
                      <a:pt x="1244" y="1181"/>
                    </a:lnTo>
                    <a:lnTo>
                      <a:pt x="1244" y="1180"/>
                    </a:lnTo>
                    <a:lnTo>
                      <a:pt x="1245" y="1179"/>
                    </a:lnTo>
                    <a:lnTo>
                      <a:pt x="1245" y="1177"/>
                    </a:lnTo>
                    <a:lnTo>
                      <a:pt x="1246" y="1174"/>
                    </a:lnTo>
                    <a:lnTo>
                      <a:pt x="1248" y="1172"/>
                    </a:lnTo>
                    <a:lnTo>
                      <a:pt x="1249" y="1169"/>
                    </a:lnTo>
                    <a:lnTo>
                      <a:pt x="1250" y="1166"/>
                    </a:lnTo>
                    <a:lnTo>
                      <a:pt x="1253" y="1165"/>
                    </a:lnTo>
                    <a:lnTo>
                      <a:pt x="1249" y="1173"/>
                    </a:lnTo>
                    <a:lnTo>
                      <a:pt x="1251" y="1170"/>
                    </a:lnTo>
                    <a:lnTo>
                      <a:pt x="1253" y="1167"/>
                    </a:lnTo>
                    <a:lnTo>
                      <a:pt x="1255" y="1166"/>
                    </a:lnTo>
                    <a:lnTo>
                      <a:pt x="1256" y="1166"/>
                    </a:lnTo>
                    <a:lnTo>
                      <a:pt x="1257" y="1163"/>
                    </a:lnTo>
                    <a:lnTo>
                      <a:pt x="1258" y="1158"/>
                    </a:lnTo>
                    <a:lnTo>
                      <a:pt x="1260" y="1155"/>
                    </a:lnTo>
                    <a:lnTo>
                      <a:pt x="1263" y="1152"/>
                    </a:lnTo>
                    <a:lnTo>
                      <a:pt x="1266" y="1149"/>
                    </a:lnTo>
                    <a:lnTo>
                      <a:pt x="1275" y="1142"/>
                    </a:lnTo>
                    <a:lnTo>
                      <a:pt x="1278" y="1139"/>
                    </a:lnTo>
                    <a:lnTo>
                      <a:pt x="1281" y="1137"/>
                    </a:lnTo>
                    <a:lnTo>
                      <a:pt x="1282" y="1137"/>
                    </a:lnTo>
                    <a:lnTo>
                      <a:pt x="1281" y="1138"/>
                    </a:lnTo>
                    <a:lnTo>
                      <a:pt x="1279" y="1141"/>
                    </a:lnTo>
                    <a:lnTo>
                      <a:pt x="1277" y="1146"/>
                    </a:lnTo>
                    <a:lnTo>
                      <a:pt x="1271" y="1157"/>
                    </a:lnTo>
                    <a:lnTo>
                      <a:pt x="1267" y="1163"/>
                    </a:lnTo>
                    <a:lnTo>
                      <a:pt x="1267" y="1165"/>
                    </a:lnTo>
                    <a:lnTo>
                      <a:pt x="1266" y="1169"/>
                    </a:lnTo>
                    <a:lnTo>
                      <a:pt x="1264" y="1173"/>
                    </a:lnTo>
                    <a:lnTo>
                      <a:pt x="1262" y="1178"/>
                    </a:lnTo>
                    <a:lnTo>
                      <a:pt x="1262" y="1178"/>
                    </a:lnTo>
                    <a:lnTo>
                      <a:pt x="1263" y="1177"/>
                    </a:lnTo>
                    <a:lnTo>
                      <a:pt x="1263" y="1176"/>
                    </a:lnTo>
                    <a:lnTo>
                      <a:pt x="1264" y="1175"/>
                    </a:lnTo>
                    <a:lnTo>
                      <a:pt x="1264" y="1174"/>
                    </a:lnTo>
                    <a:lnTo>
                      <a:pt x="1265" y="1173"/>
                    </a:lnTo>
                    <a:lnTo>
                      <a:pt x="1272" y="1160"/>
                    </a:lnTo>
                    <a:lnTo>
                      <a:pt x="1274" y="1158"/>
                    </a:lnTo>
                    <a:lnTo>
                      <a:pt x="1275" y="1157"/>
                    </a:lnTo>
                    <a:lnTo>
                      <a:pt x="1276" y="1156"/>
                    </a:lnTo>
                    <a:lnTo>
                      <a:pt x="1278" y="1154"/>
                    </a:lnTo>
                    <a:lnTo>
                      <a:pt x="1278" y="1150"/>
                    </a:lnTo>
                    <a:lnTo>
                      <a:pt x="1280" y="1145"/>
                    </a:lnTo>
                    <a:lnTo>
                      <a:pt x="1284" y="1139"/>
                    </a:lnTo>
                    <a:lnTo>
                      <a:pt x="1285" y="1138"/>
                    </a:lnTo>
                    <a:lnTo>
                      <a:pt x="1290" y="1135"/>
                    </a:lnTo>
                    <a:lnTo>
                      <a:pt x="1296" y="1128"/>
                    </a:lnTo>
                    <a:lnTo>
                      <a:pt x="1299" y="1126"/>
                    </a:lnTo>
                    <a:lnTo>
                      <a:pt x="1302" y="1124"/>
                    </a:lnTo>
                    <a:lnTo>
                      <a:pt x="1306" y="1123"/>
                    </a:lnTo>
                    <a:lnTo>
                      <a:pt x="1312" y="1120"/>
                    </a:lnTo>
                    <a:lnTo>
                      <a:pt x="1312" y="1123"/>
                    </a:lnTo>
                    <a:lnTo>
                      <a:pt x="1311" y="1123"/>
                    </a:lnTo>
                    <a:lnTo>
                      <a:pt x="1309" y="1129"/>
                    </a:lnTo>
                    <a:lnTo>
                      <a:pt x="1307" y="1135"/>
                    </a:lnTo>
                    <a:lnTo>
                      <a:pt x="1305" y="1141"/>
                    </a:lnTo>
                    <a:lnTo>
                      <a:pt x="1305" y="1142"/>
                    </a:lnTo>
                    <a:lnTo>
                      <a:pt x="1308" y="1137"/>
                    </a:lnTo>
                    <a:lnTo>
                      <a:pt x="1309" y="1134"/>
                    </a:lnTo>
                    <a:lnTo>
                      <a:pt x="1311" y="1129"/>
                    </a:lnTo>
                    <a:lnTo>
                      <a:pt x="1312" y="1127"/>
                    </a:lnTo>
                    <a:lnTo>
                      <a:pt x="1313" y="1124"/>
                    </a:lnTo>
                    <a:lnTo>
                      <a:pt x="1321" y="1115"/>
                    </a:lnTo>
                    <a:lnTo>
                      <a:pt x="1323" y="1114"/>
                    </a:lnTo>
                    <a:lnTo>
                      <a:pt x="1324" y="1114"/>
                    </a:lnTo>
                    <a:lnTo>
                      <a:pt x="1325" y="1113"/>
                    </a:lnTo>
                    <a:lnTo>
                      <a:pt x="1327" y="1112"/>
                    </a:lnTo>
                    <a:lnTo>
                      <a:pt x="1333" y="1105"/>
                    </a:lnTo>
                    <a:lnTo>
                      <a:pt x="1338" y="1098"/>
                    </a:lnTo>
                    <a:lnTo>
                      <a:pt x="1343" y="1091"/>
                    </a:lnTo>
                    <a:lnTo>
                      <a:pt x="1345" y="1089"/>
                    </a:lnTo>
                    <a:lnTo>
                      <a:pt x="1349" y="1087"/>
                    </a:lnTo>
                    <a:lnTo>
                      <a:pt x="1350" y="1086"/>
                    </a:lnTo>
                    <a:lnTo>
                      <a:pt x="1352" y="1084"/>
                    </a:lnTo>
                    <a:lnTo>
                      <a:pt x="1354" y="1080"/>
                    </a:lnTo>
                    <a:lnTo>
                      <a:pt x="1357" y="1077"/>
                    </a:lnTo>
                    <a:lnTo>
                      <a:pt x="1359" y="1075"/>
                    </a:lnTo>
                    <a:lnTo>
                      <a:pt x="1362" y="1074"/>
                    </a:lnTo>
                    <a:lnTo>
                      <a:pt x="1363" y="1076"/>
                    </a:lnTo>
                    <a:lnTo>
                      <a:pt x="1363" y="1078"/>
                    </a:lnTo>
                    <a:lnTo>
                      <a:pt x="1362" y="1081"/>
                    </a:lnTo>
                    <a:lnTo>
                      <a:pt x="1360" y="1084"/>
                    </a:lnTo>
                    <a:lnTo>
                      <a:pt x="1358" y="1086"/>
                    </a:lnTo>
                    <a:lnTo>
                      <a:pt x="1357" y="1089"/>
                    </a:lnTo>
                    <a:lnTo>
                      <a:pt x="1354" y="1097"/>
                    </a:lnTo>
                    <a:lnTo>
                      <a:pt x="1350" y="1105"/>
                    </a:lnTo>
                    <a:lnTo>
                      <a:pt x="1337" y="1132"/>
                    </a:lnTo>
                    <a:lnTo>
                      <a:pt x="1322" y="1158"/>
                    </a:lnTo>
                    <a:lnTo>
                      <a:pt x="1306" y="1184"/>
                    </a:lnTo>
                    <a:lnTo>
                      <a:pt x="1290" y="1209"/>
                    </a:lnTo>
                    <a:lnTo>
                      <a:pt x="1293" y="1208"/>
                    </a:lnTo>
                    <a:lnTo>
                      <a:pt x="1266" y="1247"/>
                    </a:lnTo>
                    <a:lnTo>
                      <a:pt x="1237" y="1283"/>
                    </a:lnTo>
                    <a:lnTo>
                      <a:pt x="1206" y="1319"/>
                    </a:lnTo>
                    <a:lnTo>
                      <a:pt x="1173" y="1352"/>
                    </a:lnTo>
                    <a:lnTo>
                      <a:pt x="1138" y="1384"/>
                    </a:lnTo>
                    <a:lnTo>
                      <a:pt x="1102" y="1414"/>
                    </a:lnTo>
                    <a:lnTo>
                      <a:pt x="1064" y="1442"/>
                    </a:lnTo>
                    <a:lnTo>
                      <a:pt x="1024" y="1468"/>
                    </a:lnTo>
                    <a:lnTo>
                      <a:pt x="983" y="1491"/>
                    </a:lnTo>
                    <a:lnTo>
                      <a:pt x="941" y="1513"/>
                    </a:lnTo>
                    <a:lnTo>
                      <a:pt x="898" y="1532"/>
                    </a:lnTo>
                    <a:lnTo>
                      <a:pt x="853" y="1549"/>
                    </a:lnTo>
                    <a:lnTo>
                      <a:pt x="853" y="1547"/>
                    </a:lnTo>
                    <a:lnTo>
                      <a:pt x="862" y="1544"/>
                    </a:lnTo>
                    <a:lnTo>
                      <a:pt x="872" y="1540"/>
                    </a:lnTo>
                    <a:lnTo>
                      <a:pt x="882" y="1535"/>
                    </a:lnTo>
                    <a:lnTo>
                      <a:pt x="892" y="1528"/>
                    </a:lnTo>
                    <a:lnTo>
                      <a:pt x="902" y="1522"/>
                    </a:lnTo>
                    <a:lnTo>
                      <a:pt x="910" y="1515"/>
                    </a:lnTo>
                    <a:lnTo>
                      <a:pt x="916" y="1509"/>
                    </a:lnTo>
                    <a:lnTo>
                      <a:pt x="916" y="1509"/>
                    </a:lnTo>
                    <a:lnTo>
                      <a:pt x="916" y="1509"/>
                    </a:lnTo>
                    <a:lnTo>
                      <a:pt x="915" y="1509"/>
                    </a:lnTo>
                    <a:lnTo>
                      <a:pt x="914" y="1510"/>
                    </a:lnTo>
                    <a:lnTo>
                      <a:pt x="914" y="1510"/>
                    </a:lnTo>
                    <a:lnTo>
                      <a:pt x="916" y="1508"/>
                    </a:lnTo>
                    <a:lnTo>
                      <a:pt x="919" y="1505"/>
                    </a:lnTo>
                    <a:lnTo>
                      <a:pt x="923" y="1501"/>
                    </a:lnTo>
                    <a:lnTo>
                      <a:pt x="929" y="1497"/>
                    </a:lnTo>
                    <a:lnTo>
                      <a:pt x="933" y="1492"/>
                    </a:lnTo>
                    <a:lnTo>
                      <a:pt x="936" y="1487"/>
                    </a:lnTo>
                    <a:lnTo>
                      <a:pt x="938" y="1483"/>
                    </a:lnTo>
                    <a:lnTo>
                      <a:pt x="938" y="1478"/>
                    </a:lnTo>
                    <a:lnTo>
                      <a:pt x="937" y="1477"/>
                    </a:lnTo>
                    <a:lnTo>
                      <a:pt x="935" y="1477"/>
                    </a:lnTo>
                    <a:lnTo>
                      <a:pt x="930" y="1479"/>
                    </a:lnTo>
                    <a:lnTo>
                      <a:pt x="927" y="1480"/>
                    </a:lnTo>
                    <a:lnTo>
                      <a:pt x="902" y="1481"/>
                    </a:lnTo>
                    <a:lnTo>
                      <a:pt x="877" y="1481"/>
                    </a:lnTo>
                    <a:lnTo>
                      <a:pt x="868" y="1481"/>
                    </a:lnTo>
                    <a:lnTo>
                      <a:pt x="862" y="1480"/>
                    </a:lnTo>
                    <a:lnTo>
                      <a:pt x="859" y="1480"/>
                    </a:lnTo>
                    <a:lnTo>
                      <a:pt x="858" y="1479"/>
                    </a:lnTo>
                    <a:lnTo>
                      <a:pt x="859" y="1478"/>
                    </a:lnTo>
                    <a:lnTo>
                      <a:pt x="860" y="1478"/>
                    </a:lnTo>
                    <a:lnTo>
                      <a:pt x="862" y="1477"/>
                    </a:lnTo>
                    <a:lnTo>
                      <a:pt x="865" y="1476"/>
                    </a:lnTo>
                    <a:lnTo>
                      <a:pt x="866" y="1474"/>
                    </a:lnTo>
                    <a:lnTo>
                      <a:pt x="867" y="1472"/>
                    </a:lnTo>
                    <a:lnTo>
                      <a:pt x="866" y="1470"/>
                    </a:lnTo>
                    <a:lnTo>
                      <a:pt x="863" y="1467"/>
                    </a:lnTo>
                    <a:lnTo>
                      <a:pt x="860" y="1465"/>
                    </a:lnTo>
                    <a:lnTo>
                      <a:pt x="855" y="1463"/>
                    </a:lnTo>
                    <a:lnTo>
                      <a:pt x="851" y="1461"/>
                    </a:lnTo>
                    <a:lnTo>
                      <a:pt x="848" y="1458"/>
                    </a:lnTo>
                    <a:lnTo>
                      <a:pt x="848" y="1457"/>
                    </a:lnTo>
                    <a:lnTo>
                      <a:pt x="849" y="1456"/>
                    </a:lnTo>
                    <a:lnTo>
                      <a:pt x="849" y="1455"/>
                    </a:lnTo>
                    <a:lnTo>
                      <a:pt x="843" y="1445"/>
                    </a:lnTo>
                    <a:lnTo>
                      <a:pt x="835" y="1436"/>
                    </a:lnTo>
                    <a:lnTo>
                      <a:pt x="830" y="1433"/>
                    </a:lnTo>
                    <a:lnTo>
                      <a:pt x="825" y="1431"/>
                    </a:lnTo>
                    <a:lnTo>
                      <a:pt x="821" y="1427"/>
                    </a:lnTo>
                    <a:lnTo>
                      <a:pt x="817" y="1422"/>
                    </a:lnTo>
                    <a:lnTo>
                      <a:pt x="815" y="1421"/>
                    </a:lnTo>
                    <a:lnTo>
                      <a:pt x="807" y="1421"/>
                    </a:lnTo>
                    <a:lnTo>
                      <a:pt x="804" y="1420"/>
                    </a:lnTo>
                    <a:lnTo>
                      <a:pt x="804" y="1420"/>
                    </a:lnTo>
                    <a:lnTo>
                      <a:pt x="803" y="1419"/>
                    </a:lnTo>
                    <a:lnTo>
                      <a:pt x="804" y="1418"/>
                    </a:lnTo>
                    <a:lnTo>
                      <a:pt x="804" y="1414"/>
                    </a:lnTo>
                    <a:lnTo>
                      <a:pt x="802" y="1412"/>
                    </a:lnTo>
                    <a:lnTo>
                      <a:pt x="800" y="1411"/>
                    </a:lnTo>
                    <a:lnTo>
                      <a:pt x="797" y="1409"/>
                    </a:lnTo>
                    <a:lnTo>
                      <a:pt x="796" y="1407"/>
                    </a:lnTo>
                    <a:lnTo>
                      <a:pt x="796" y="1404"/>
                    </a:lnTo>
                    <a:lnTo>
                      <a:pt x="798" y="1400"/>
                    </a:lnTo>
                    <a:lnTo>
                      <a:pt x="803" y="1395"/>
                    </a:lnTo>
                    <a:lnTo>
                      <a:pt x="808" y="1391"/>
                    </a:lnTo>
                    <a:lnTo>
                      <a:pt x="812" y="1388"/>
                    </a:lnTo>
                    <a:lnTo>
                      <a:pt x="816" y="1386"/>
                    </a:lnTo>
                    <a:lnTo>
                      <a:pt x="822" y="1384"/>
                    </a:lnTo>
                    <a:lnTo>
                      <a:pt x="823" y="1382"/>
                    </a:lnTo>
                    <a:lnTo>
                      <a:pt x="825" y="1378"/>
                    </a:lnTo>
                    <a:lnTo>
                      <a:pt x="827" y="1373"/>
                    </a:lnTo>
                    <a:lnTo>
                      <a:pt x="828" y="1367"/>
                    </a:lnTo>
                    <a:lnTo>
                      <a:pt x="827" y="1368"/>
                    </a:lnTo>
                    <a:lnTo>
                      <a:pt x="827" y="1369"/>
                    </a:lnTo>
                    <a:lnTo>
                      <a:pt x="826" y="1371"/>
                    </a:lnTo>
                    <a:lnTo>
                      <a:pt x="825" y="1372"/>
                    </a:lnTo>
                    <a:lnTo>
                      <a:pt x="823" y="1372"/>
                    </a:lnTo>
                    <a:lnTo>
                      <a:pt x="820" y="1373"/>
                    </a:lnTo>
                    <a:lnTo>
                      <a:pt x="816" y="1375"/>
                    </a:lnTo>
                    <a:lnTo>
                      <a:pt x="813" y="1376"/>
                    </a:lnTo>
                    <a:lnTo>
                      <a:pt x="810" y="1376"/>
                    </a:lnTo>
                    <a:lnTo>
                      <a:pt x="807" y="1375"/>
                    </a:lnTo>
                    <a:lnTo>
                      <a:pt x="805" y="1372"/>
                    </a:lnTo>
                    <a:lnTo>
                      <a:pt x="805" y="1367"/>
                    </a:lnTo>
                    <a:lnTo>
                      <a:pt x="806" y="1363"/>
                    </a:lnTo>
                    <a:lnTo>
                      <a:pt x="808" y="1359"/>
                    </a:lnTo>
                    <a:lnTo>
                      <a:pt x="811" y="1357"/>
                    </a:lnTo>
                    <a:lnTo>
                      <a:pt x="815" y="1356"/>
                    </a:lnTo>
                    <a:lnTo>
                      <a:pt x="818" y="1354"/>
                    </a:lnTo>
                    <a:lnTo>
                      <a:pt x="821" y="1352"/>
                    </a:lnTo>
                    <a:lnTo>
                      <a:pt x="821" y="1351"/>
                    </a:lnTo>
                    <a:lnTo>
                      <a:pt x="820" y="1351"/>
                    </a:lnTo>
                    <a:lnTo>
                      <a:pt x="819" y="1351"/>
                    </a:lnTo>
                    <a:lnTo>
                      <a:pt x="818" y="1351"/>
                    </a:lnTo>
                    <a:lnTo>
                      <a:pt x="817" y="1350"/>
                    </a:lnTo>
                    <a:lnTo>
                      <a:pt x="817" y="1350"/>
                    </a:lnTo>
                    <a:lnTo>
                      <a:pt x="817" y="1349"/>
                    </a:lnTo>
                    <a:lnTo>
                      <a:pt x="818" y="1347"/>
                    </a:lnTo>
                    <a:lnTo>
                      <a:pt x="821" y="1346"/>
                    </a:lnTo>
                    <a:lnTo>
                      <a:pt x="823" y="1345"/>
                    </a:lnTo>
                    <a:lnTo>
                      <a:pt x="825" y="1343"/>
                    </a:lnTo>
                    <a:lnTo>
                      <a:pt x="826" y="1339"/>
                    </a:lnTo>
                    <a:lnTo>
                      <a:pt x="825" y="1336"/>
                    </a:lnTo>
                    <a:lnTo>
                      <a:pt x="826" y="1332"/>
                    </a:lnTo>
                    <a:lnTo>
                      <a:pt x="829" y="1331"/>
                    </a:lnTo>
                    <a:lnTo>
                      <a:pt x="833" y="1329"/>
                    </a:lnTo>
                    <a:lnTo>
                      <a:pt x="838" y="1327"/>
                    </a:lnTo>
                    <a:lnTo>
                      <a:pt x="846" y="1324"/>
                    </a:lnTo>
                    <a:lnTo>
                      <a:pt x="848" y="1322"/>
                    </a:lnTo>
                    <a:lnTo>
                      <a:pt x="849" y="1321"/>
                    </a:lnTo>
                    <a:lnTo>
                      <a:pt x="849" y="1320"/>
                    </a:lnTo>
                    <a:lnTo>
                      <a:pt x="848" y="1319"/>
                    </a:lnTo>
                    <a:lnTo>
                      <a:pt x="847" y="1319"/>
                    </a:lnTo>
                    <a:lnTo>
                      <a:pt x="846" y="1318"/>
                    </a:lnTo>
                    <a:lnTo>
                      <a:pt x="845" y="1318"/>
                    </a:lnTo>
                    <a:lnTo>
                      <a:pt x="845" y="1318"/>
                    </a:lnTo>
                    <a:lnTo>
                      <a:pt x="853" y="1311"/>
                    </a:lnTo>
                    <a:lnTo>
                      <a:pt x="862" y="1306"/>
                    </a:lnTo>
                    <a:lnTo>
                      <a:pt x="869" y="1299"/>
                    </a:lnTo>
                    <a:lnTo>
                      <a:pt x="870" y="1298"/>
                    </a:lnTo>
                    <a:lnTo>
                      <a:pt x="871" y="1297"/>
                    </a:lnTo>
                    <a:lnTo>
                      <a:pt x="871" y="1294"/>
                    </a:lnTo>
                    <a:lnTo>
                      <a:pt x="871" y="1293"/>
                    </a:lnTo>
                    <a:lnTo>
                      <a:pt x="873" y="1291"/>
                    </a:lnTo>
                    <a:lnTo>
                      <a:pt x="874" y="1290"/>
                    </a:lnTo>
                    <a:lnTo>
                      <a:pt x="878" y="1285"/>
                    </a:lnTo>
                    <a:lnTo>
                      <a:pt x="880" y="1283"/>
                    </a:lnTo>
                    <a:lnTo>
                      <a:pt x="882" y="1281"/>
                    </a:lnTo>
                    <a:lnTo>
                      <a:pt x="883" y="1278"/>
                    </a:lnTo>
                    <a:lnTo>
                      <a:pt x="883" y="1277"/>
                    </a:lnTo>
                    <a:lnTo>
                      <a:pt x="882" y="1277"/>
                    </a:lnTo>
                    <a:lnTo>
                      <a:pt x="880" y="1278"/>
                    </a:lnTo>
                    <a:lnTo>
                      <a:pt x="879" y="1278"/>
                    </a:lnTo>
                    <a:lnTo>
                      <a:pt x="878" y="1279"/>
                    </a:lnTo>
                    <a:lnTo>
                      <a:pt x="877" y="1279"/>
                    </a:lnTo>
                    <a:lnTo>
                      <a:pt x="877" y="1278"/>
                    </a:lnTo>
                    <a:lnTo>
                      <a:pt x="875" y="1271"/>
                    </a:lnTo>
                    <a:lnTo>
                      <a:pt x="876" y="1264"/>
                    </a:lnTo>
                    <a:lnTo>
                      <a:pt x="875" y="1257"/>
                    </a:lnTo>
                    <a:lnTo>
                      <a:pt x="874" y="1249"/>
                    </a:lnTo>
                    <a:lnTo>
                      <a:pt x="873" y="1240"/>
                    </a:lnTo>
                    <a:lnTo>
                      <a:pt x="870" y="1232"/>
                    </a:lnTo>
                    <a:lnTo>
                      <a:pt x="868" y="1229"/>
                    </a:lnTo>
                    <a:lnTo>
                      <a:pt x="865" y="1227"/>
                    </a:lnTo>
                    <a:lnTo>
                      <a:pt x="862" y="1225"/>
                    </a:lnTo>
                    <a:lnTo>
                      <a:pt x="860" y="1221"/>
                    </a:lnTo>
                    <a:lnTo>
                      <a:pt x="860" y="1220"/>
                    </a:lnTo>
                    <a:lnTo>
                      <a:pt x="858" y="1220"/>
                    </a:lnTo>
                    <a:lnTo>
                      <a:pt x="858" y="1220"/>
                    </a:lnTo>
                    <a:lnTo>
                      <a:pt x="859" y="1219"/>
                    </a:lnTo>
                    <a:lnTo>
                      <a:pt x="859" y="1218"/>
                    </a:lnTo>
                    <a:lnTo>
                      <a:pt x="859" y="1217"/>
                    </a:lnTo>
                    <a:lnTo>
                      <a:pt x="859" y="1216"/>
                    </a:lnTo>
                    <a:lnTo>
                      <a:pt x="858" y="1215"/>
                    </a:lnTo>
                    <a:lnTo>
                      <a:pt x="858" y="1215"/>
                    </a:lnTo>
                    <a:lnTo>
                      <a:pt x="858" y="1215"/>
                    </a:lnTo>
                    <a:lnTo>
                      <a:pt x="858" y="1214"/>
                    </a:lnTo>
                    <a:lnTo>
                      <a:pt x="858" y="1214"/>
                    </a:lnTo>
                    <a:lnTo>
                      <a:pt x="859" y="1213"/>
                    </a:lnTo>
                    <a:lnTo>
                      <a:pt x="859" y="1213"/>
                    </a:lnTo>
                    <a:lnTo>
                      <a:pt x="855" y="1211"/>
                    </a:lnTo>
                    <a:lnTo>
                      <a:pt x="852" y="1210"/>
                    </a:lnTo>
                    <a:lnTo>
                      <a:pt x="849" y="1209"/>
                    </a:lnTo>
                    <a:lnTo>
                      <a:pt x="844" y="1210"/>
                    </a:lnTo>
                    <a:lnTo>
                      <a:pt x="839" y="1212"/>
                    </a:lnTo>
                    <a:lnTo>
                      <a:pt x="834" y="1216"/>
                    </a:lnTo>
                    <a:lnTo>
                      <a:pt x="829" y="1220"/>
                    </a:lnTo>
                    <a:lnTo>
                      <a:pt x="825" y="1224"/>
                    </a:lnTo>
                    <a:lnTo>
                      <a:pt x="823" y="1226"/>
                    </a:lnTo>
                    <a:lnTo>
                      <a:pt x="822" y="1230"/>
                    </a:lnTo>
                    <a:lnTo>
                      <a:pt x="823" y="1234"/>
                    </a:lnTo>
                    <a:lnTo>
                      <a:pt x="824" y="1238"/>
                    </a:lnTo>
                    <a:lnTo>
                      <a:pt x="823" y="1241"/>
                    </a:lnTo>
                    <a:lnTo>
                      <a:pt x="821" y="1243"/>
                    </a:lnTo>
                    <a:lnTo>
                      <a:pt x="817" y="1244"/>
                    </a:lnTo>
                    <a:lnTo>
                      <a:pt x="814" y="1243"/>
                    </a:lnTo>
                    <a:lnTo>
                      <a:pt x="813" y="1241"/>
                    </a:lnTo>
                    <a:lnTo>
                      <a:pt x="813" y="1239"/>
                    </a:lnTo>
                    <a:lnTo>
                      <a:pt x="814" y="1237"/>
                    </a:lnTo>
                    <a:lnTo>
                      <a:pt x="813" y="1235"/>
                    </a:lnTo>
                    <a:lnTo>
                      <a:pt x="812" y="1233"/>
                    </a:lnTo>
                    <a:lnTo>
                      <a:pt x="810" y="1233"/>
                    </a:lnTo>
                    <a:lnTo>
                      <a:pt x="807" y="1235"/>
                    </a:lnTo>
                    <a:lnTo>
                      <a:pt x="805" y="1237"/>
                    </a:lnTo>
                    <a:lnTo>
                      <a:pt x="803" y="1238"/>
                    </a:lnTo>
                    <a:lnTo>
                      <a:pt x="800" y="1236"/>
                    </a:lnTo>
                    <a:lnTo>
                      <a:pt x="797" y="1234"/>
                    </a:lnTo>
                    <a:lnTo>
                      <a:pt x="794" y="1231"/>
                    </a:lnTo>
                    <a:lnTo>
                      <a:pt x="791" y="1230"/>
                    </a:lnTo>
                    <a:lnTo>
                      <a:pt x="787" y="1231"/>
                    </a:lnTo>
                    <a:lnTo>
                      <a:pt x="784" y="1234"/>
                    </a:lnTo>
                    <a:lnTo>
                      <a:pt x="780" y="1236"/>
                    </a:lnTo>
                    <a:lnTo>
                      <a:pt x="777" y="1237"/>
                    </a:lnTo>
                    <a:lnTo>
                      <a:pt x="775" y="1235"/>
                    </a:lnTo>
                    <a:lnTo>
                      <a:pt x="774" y="1233"/>
                    </a:lnTo>
                    <a:lnTo>
                      <a:pt x="774" y="1230"/>
                    </a:lnTo>
                    <a:lnTo>
                      <a:pt x="772" y="1228"/>
                    </a:lnTo>
                    <a:lnTo>
                      <a:pt x="769" y="1227"/>
                    </a:lnTo>
                    <a:lnTo>
                      <a:pt x="767" y="1228"/>
                    </a:lnTo>
                    <a:lnTo>
                      <a:pt x="764" y="1229"/>
                    </a:lnTo>
                    <a:lnTo>
                      <a:pt x="762" y="1229"/>
                    </a:lnTo>
                    <a:lnTo>
                      <a:pt x="761" y="1230"/>
                    </a:lnTo>
                    <a:lnTo>
                      <a:pt x="761" y="1228"/>
                    </a:lnTo>
                    <a:lnTo>
                      <a:pt x="762" y="1227"/>
                    </a:lnTo>
                    <a:lnTo>
                      <a:pt x="764" y="1224"/>
                    </a:lnTo>
                    <a:lnTo>
                      <a:pt x="763" y="1223"/>
                    </a:lnTo>
                    <a:lnTo>
                      <a:pt x="760" y="1219"/>
                    </a:lnTo>
                    <a:lnTo>
                      <a:pt x="758" y="1216"/>
                    </a:lnTo>
                    <a:lnTo>
                      <a:pt x="756" y="1215"/>
                    </a:lnTo>
                    <a:lnTo>
                      <a:pt x="754" y="1216"/>
                    </a:lnTo>
                    <a:lnTo>
                      <a:pt x="753" y="1217"/>
                    </a:lnTo>
                    <a:lnTo>
                      <a:pt x="750" y="1219"/>
                    </a:lnTo>
                    <a:lnTo>
                      <a:pt x="748" y="1218"/>
                    </a:lnTo>
                    <a:lnTo>
                      <a:pt x="745" y="1216"/>
                    </a:lnTo>
                    <a:lnTo>
                      <a:pt x="744" y="1216"/>
                    </a:lnTo>
                    <a:lnTo>
                      <a:pt x="744" y="1215"/>
                    </a:lnTo>
                    <a:lnTo>
                      <a:pt x="744" y="1213"/>
                    </a:lnTo>
                    <a:lnTo>
                      <a:pt x="743" y="1212"/>
                    </a:lnTo>
                    <a:lnTo>
                      <a:pt x="743" y="1211"/>
                    </a:lnTo>
                    <a:lnTo>
                      <a:pt x="743" y="1210"/>
                    </a:lnTo>
                    <a:lnTo>
                      <a:pt x="739" y="1209"/>
                    </a:lnTo>
                    <a:lnTo>
                      <a:pt x="735" y="1208"/>
                    </a:lnTo>
                    <a:lnTo>
                      <a:pt x="732" y="1206"/>
                    </a:lnTo>
                    <a:lnTo>
                      <a:pt x="729" y="1202"/>
                    </a:lnTo>
                    <a:lnTo>
                      <a:pt x="726" y="1198"/>
                    </a:lnTo>
                    <a:lnTo>
                      <a:pt x="724" y="1194"/>
                    </a:lnTo>
                    <a:lnTo>
                      <a:pt x="720" y="1191"/>
                    </a:lnTo>
                    <a:lnTo>
                      <a:pt x="717" y="1188"/>
                    </a:lnTo>
                    <a:lnTo>
                      <a:pt x="712" y="1186"/>
                    </a:lnTo>
                    <a:lnTo>
                      <a:pt x="708" y="1184"/>
                    </a:lnTo>
                    <a:lnTo>
                      <a:pt x="707" y="1183"/>
                    </a:lnTo>
                    <a:lnTo>
                      <a:pt x="705" y="1180"/>
                    </a:lnTo>
                    <a:lnTo>
                      <a:pt x="704" y="1179"/>
                    </a:lnTo>
                    <a:lnTo>
                      <a:pt x="703" y="1177"/>
                    </a:lnTo>
                    <a:lnTo>
                      <a:pt x="695" y="1173"/>
                    </a:lnTo>
                    <a:lnTo>
                      <a:pt x="691" y="1172"/>
                    </a:lnTo>
                    <a:lnTo>
                      <a:pt x="687" y="1169"/>
                    </a:lnTo>
                    <a:lnTo>
                      <a:pt x="685" y="1167"/>
                    </a:lnTo>
                    <a:lnTo>
                      <a:pt x="685" y="1166"/>
                    </a:lnTo>
                    <a:lnTo>
                      <a:pt x="686" y="1166"/>
                    </a:lnTo>
                    <a:lnTo>
                      <a:pt x="692" y="1166"/>
                    </a:lnTo>
                    <a:lnTo>
                      <a:pt x="692" y="1165"/>
                    </a:lnTo>
                    <a:lnTo>
                      <a:pt x="690" y="1161"/>
                    </a:lnTo>
                    <a:lnTo>
                      <a:pt x="686" y="1159"/>
                    </a:lnTo>
                    <a:lnTo>
                      <a:pt x="682" y="1158"/>
                    </a:lnTo>
                    <a:lnTo>
                      <a:pt x="681" y="1158"/>
                    </a:lnTo>
                    <a:lnTo>
                      <a:pt x="681" y="1163"/>
                    </a:lnTo>
                    <a:lnTo>
                      <a:pt x="681" y="1163"/>
                    </a:lnTo>
                    <a:lnTo>
                      <a:pt x="675" y="1162"/>
                    </a:lnTo>
                    <a:lnTo>
                      <a:pt x="666" y="1160"/>
                    </a:lnTo>
                    <a:lnTo>
                      <a:pt x="656" y="1158"/>
                    </a:lnTo>
                    <a:lnTo>
                      <a:pt x="645" y="1156"/>
                    </a:lnTo>
                    <a:lnTo>
                      <a:pt x="633" y="1154"/>
                    </a:lnTo>
                    <a:lnTo>
                      <a:pt x="622" y="1151"/>
                    </a:lnTo>
                    <a:lnTo>
                      <a:pt x="611" y="1148"/>
                    </a:lnTo>
                    <a:lnTo>
                      <a:pt x="603" y="1145"/>
                    </a:lnTo>
                    <a:lnTo>
                      <a:pt x="596" y="1142"/>
                    </a:lnTo>
                    <a:lnTo>
                      <a:pt x="592" y="1139"/>
                    </a:lnTo>
                    <a:lnTo>
                      <a:pt x="589" y="1136"/>
                    </a:lnTo>
                    <a:lnTo>
                      <a:pt x="586" y="1131"/>
                    </a:lnTo>
                    <a:lnTo>
                      <a:pt x="583" y="1130"/>
                    </a:lnTo>
                    <a:lnTo>
                      <a:pt x="582" y="1130"/>
                    </a:lnTo>
                    <a:lnTo>
                      <a:pt x="581" y="1130"/>
                    </a:lnTo>
                    <a:lnTo>
                      <a:pt x="578" y="1128"/>
                    </a:lnTo>
                    <a:lnTo>
                      <a:pt x="577" y="1126"/>
                    </a:lnTo>
                    <a:lnTo>
                      <a:pt x="578" y="1126"/>
                    </a:lnTo>
                    <a:lnTo>
                      <a:pt x="578" y="1126"/>
                    </a:lnTo>
                    <a:lnTo>
                      <a:pt x="577" y="1125"/>
                    </a:lnTo>
                    <a:lnTo>
                      <a:pt x="574" y="1123"/>
                    </a:lnTo>
                    <a:lnTo>
                      <a:pt x="570" y="1120"/>
                    </a:lnTo>
                    <a:lnTo>
                      <a:pt x="566" y="1118"/>
                    </a:lnTo>
                    <a:lnTo>
                      <a:pt x="564" y="1117"/>
                    </a:lnTo>
                    <a:lnTo>
                      <a:pt x="563" y="1116"/>
                    </a:lnTo>
                    <a:lnTo>
                      <a:pt x="562" y="1117"/>
                    </a:lnTo>
                    <a:lnTo>
                      <a:pt x="562" y="1117"/>
                    </a:lnTo>
                    <a:lnTo>
                      <a:pt x="560" y="1117"/>
                    </a:lnTo>
                    <a:lnTo>
                      <a:pt x="558" y="1117"/>
                    </a:lnTo>
                    <a:lnTo>
                      <a:pt x="553" y="1115"/>
                    </a:lnTo>
                    <a:lnTo>
                      <a:pt x="547" y="1113"/>
                    </a:lnTo>
                    <a:lnTo>
                      <a:pt x="546" y="1112"/>
                    </a:lnTo>
                    <a:lnTo>
                      <a:pt x="546" y="1111"/>
                    </a:lnTo>
                    <a:lnTo>
                      <a:pt x="546" y="1110"/>
                    </a:lnTo>
                    <a:lnTo>
                      <a:pt x="546" y="1109"/>
                    </a:lnTo>
                    <a:lnTo>
                      <a:pt x="545" y="1109"/>
                    </a:lnTo>
                    <a:lnTo>
                      <a:pt x="545" y="1109"/>
                    </a:lnTo>
                    <a:lnTo>
                      <a:pt x="541" y="1110"/>
                    </a:lnTo>
                    <a:lnTo>
                      <a:pt x="539" y="1112"/>
                    </a:lnTo>
                    <a:lnTo>
                      <a:pt x="536" y="1115"/>
                    </a:lnTo>
                    <a:lnTo>
                      <a:pt x="534" y="1116"/>
                    </a:lnTo>
                    <a:lnTo>
                      <a:pt x="533" y="1117"/>
                    </a:lnTo>
                    <a:lnTo>
                      <a:pt x="530" y="1118"/>
                    </a:lnTo>
                    <a:lnTo>
                      <a:pt x="517" y="1121"/>
                    </a:lnTo>
                    <a:lnTo>
                      <a:pt x="514" y="1122"/>
                    </a:lnTo>
                    <a:lnTo>
                      <a:pt x="513" y="1122"/>
                    </a:lnTo>
                    <a:lnTo>
                      <a:pt x="508" y="1120"/>
                    </a:lnTo>
                    <a:lnTo>
                      <a:pt x="504" y="1118"/>
                    </a:lnTo>
                    <a:lnTo>
                      <a:pt x="499" y="1117"/>
                    </a:lnTo>
                    <a:lnTo>
                      <a:pt x="493" y="1116"/>
                    </a:lnTo>
                    <a:lnTo>
                      <a:pt x="488" y="1115"/>
                    </a:lnTo>
                    <a:lnTo>
                      <a:pt x="486" y="1115"/>
                    </a:lnTo>
                    <a:lnTo>
                      <a:pt x="484" y="1113"/>
                    </a:lnTo>
                    <a:lnTo>
                      <a:pt x="482" y="1112"/>
                    </a:lnTo>
                    <a:lnTo>
                      <a:pt x="481" y="1111"/>
                    </a:lnTo>
                    <a:lnTo>
                      <a:pt x="478" y="1110"/>
                    </a:lnTo>
                    <a:lnTo>
                      <a:pt x="476" y="1109"/>
                    </a:lnTo>
                    <a:lnTo>
                      <a:pt x="473" y="1109"/>
                    </a:lnTo>
                    <a:lnTo>
                      <a:pt x="472" y="1108"/>
                    </a:lnTo>
                    <a:lnTo>
                      <a:pt x="470" y="1105"/>
                    </a:lnTo>
                    <a:lnTo>
                      <a:pt x="469" y="1104"/>
                    </a:lnTo>
                    <a:lnTo>
                      <a:pt x="468" y="1104"/>
                    </a:lnTo>
                    <a:lnTo>
                      <a:pt x="462" y="1102"/>
                    </a:lnTo>
                    <a:lnTo>
                      <a:pt x="456" y="1101"/>
                    </a:lnTo>
                    <a:lnTo>
                      <a:pt x="450" y="1100"/>
                    </a:lnTo>
                    <a:lnTo>
                      <a:pt x="449" y="1099"/>
                    </a:lnTo>
                    <a:lnTo>
                      <a:pt x="449" y="1098"/>
                    </a:lnTo>
                    <a:lnTo>
                      <a:pt x="447" y="1097"/>
                    </a:lnTo>
                    <a:lnTo>
                      <a:pt x="439" y="1094"/>
                    </a:lnTo>
                    <a:lnTo>
                      <a:pt x="432" y="1090"/>
                    </a:lnTo>
                    <a:lnTo>
                      <a:pt x="424" y="1087"/>
                    </a:lnTo>
                    <a:lnTo>
                      <a:pt x="424" y="1087"/>
                    </a:lnTo>
                    <a:lnTo>
                      <a:pt x="424" y="1086"/>
                    </a:lnTo>
                    <a:lnTo>
                      <a:pt x="413" y="1076"/>
                    </a:lnTo>
                    <a:lnTo>
                      <a:pt x="408" y="1073"/>
                    </a:lnTo>
                    <a:lnTo>
                      <a:pt x="403" y="1071"/>
                    </a:lnTo>
                    <a:lnTo>
                      <a:pt x="398" y="1071"/>
                    </a:lnTo>
                    <a:lnTo>
                      <a:pt x="393" y="1070"/>
                    </a:lnTo>
                    <a:lnTo>
                      <a:pt x="387" y="1068"/>
                    </a:lnTo>
                    <a:lnTo>
                      <a:pt x="383" y="1066"/>
                    </a:lnTo>
                    <a:lnTo>
                      <a:pt x="380" y="1064"/>
                    </a:lnTo>
                    <a:lnTo>
                      <a:pt x="379" y="1063"/>
                    </a:lnTo>
                    <a:lnTo>
                      <a:pt x="379" y="1062"/>
                    </a:lnTo>
                    <a:lnTo>
                      <a:pt x="378" y="1061"/>
                    </a:lnTo>
                    <a:lnTo>
                      <a:pt x="377" y="1059"/>
                    </a:lnTo>
                    <a:lnTo>
                      <a:pt x="374" y="1056"/>
                    </a:lnTo>
                    <a:lnTo>
                      <a:pt x="370" y="1051"/>
                    </a:lnTo>
                    <a:lnTo>
                      <a:pt x="368" y="1050"/>
                    </a:lnTo>
                    <a:lnTo>
                      <a:pt x="364" y="1049"/>
                    </a:lnTo>
                    <a:lnTo>
                      <a:pt x="357" y="1045"/>
                    </a:lnTo>
                    <a:lnTo>
                      <a:pt x="351" y="1041"/>
                    </a:lnTo>
                    <a:lnTo>
                      <a:pt x="350" y="1040"/>
                    </a:lnTo>
                    <a:lnTo>
                      <a:pt x="348" y="1036"/>
                    </a:lnTo>
                    <a:lnTo>
                      <a:pt x="346" y="1033"/>
                    </a:lnTo>
                    <a:lnTo>
                      <a:pt x="343" y="1029"/>
                    </a:lnTo>
                    <a:lnTo>
                      <a:pt x="341" y="1025"/>
                    </a:lnTo>
                    <a:lnTo>
                      <a:pt x="339" y="1021"/>
                    </a:lnTo>
                    <a:lnTo>
                      <a:pt x="339" y="1019"/>
                    </a:lnTo>
                    <a:lnTo>
                      <a:pt x="341" y="1018"/>
                    </a:lnTo>
                    <a:lnTo>
                      <a:pt x="346" y="1018"/>
                    </a:lnTo>
                    <a:lnTo>
                      <a:pt x="348" y="1017"/>
                    </a:lnTo>
                    <a:lnTo>
                      <a:pt x="348" y="1016"/>
                    </a:lnTo>
                    <a:lnTo>
                      <a:pt x="345" y="1014"/>
                    </a:lnTo>
                    <a:lnTo>
                      <a:pt x="343" y="1014"/>
                    </a:lnTo>
                    <a:lnTo>
                      <a:pt x="342" y="1013"/>
                    </a:lnTo>
                    <a:lnTo>
                      <a:pt x="342" y="1012"/>
                    </a:lnTo>
                    <a:lnTo>
                      <a:pt x="344" y="1009"/>
                    </a:lnTo>
                    <a:lnTo>
                      <a:pt x="346" y="1006"/>
                    </a:lnTo>
                    <a:lnTo>
                      <a:pt x="349" y="1003"/>
                    </a:lnTo>
                    <a:lnTo>
                      <a:pt x="350" y="1000"/>
                    </a:lnTo>
                    <a:lnTo>
                      <a:pt x="349" y="997"/>
                    </a:lnTo>
                    <a:lnTo>
                      <a:pt x="344" y="992"/>
                    </a:lnTo>
                    <a:lnTo>
                      <a:pt x="341" y="989"/>
                    </a:lnTo>
                    <a:lnTo>
                      <a:pt x="341" y="984"/>
                    </a:lnTo>
                    <a:lnTo>
                      <a:pt x="341" y="978"/>
                    </a:lnTo>
                    <a:lnTo>
                      <a:pt x="339" y="974"/>
                    </a:lnTo>
                    <a:lnTo>
                      <a:pt x="336" y="970"/>
                    </a:lnTo>
                    <a:lnTo>
                      <a:pt x="332" y="967"/>
                    </a:lnTo>
                    <a:lnTo>
                      <a:pt x="329" y="963"/>
                    </a:lnTo>
                    <a:lnTo>
                      <a:pt x="328" y="962"/>
                    </a:lnTo>
                    <a:lnTo>
                      <a:pt x="328" y="961"/>
                    </a:lnTo>
                    <a:lnTo>
                      <a:pt x="328" y="960"/>
                    </a:lnTo>
                    <a:lnTo>
                      <a:pt x="327" y="959"/>
                    </a:lnTo>
                    <a:lnTo>
                      <a:pt x="324" y="954"/>
                    </a:lnTo>
                    <a:lnTo>
                      <a:pt x="321" y="949"/>
                    </a:lnTo>
                    <a:lnTo>
                      <a:pt x="318" y="945"/>
                    </a:lnTo>
                    <a:lnTo>
                      <a:pt x="313" y="942"/>
                    </a:lnTo>
                    <a:lnTo>
                      <a:pt x="309" y="938"/>
                    </a:lnTo>
                    <a:lnTo>
                      <a:pt x="306" y="934"/>
                    </a:lnTo>
                    <a:lnTo>
                      <a:pt x="306" y="934"/>
                    </a:lnTo>
                    <a:lnTo>
                      <a:pt x="308" y="934"/>
                    </a:lnTo>
                    <a:lnTo>
                      <a:pt x="308" y="934"/>
                    </a:lnTo>
                    <a:lnTo>
                      <a:pt x="309" y="934"/>
                    </a:lnTo>
                    <a:lnTo>
                      <a:pt x="310" y="935"/>
                    </a:lnTo>
                    <a:lnTo>
                      <a:pt x="311" y="935"/>
                    </a:lnTo>
                    <a:lnTo>
                      <a:pt x="311" y="934"/>
                    </a:lnTo>
                    <a:lnTo>
                      <a:pt x="307" y="930"/>
                    </a:lnTo>
                    <a:lnTo>
                      <a:pt x="302" y="925"/>
                    </a:lnTo>
                    <a:lnTo>
                      <a:pt x="298" y="920"/>
                    </a:lnTo>
                    <a:lnTo>
                      <a:pt x="299" y="920"/>
                    </a:lnTo>
                    <a:lnTo>
                      <a:pt x="302" y="922"/>
                    </a:lnTo>
                    <a:lnTo>
                      <a:pt x="303" y="922"/>
                    </a:lnTo>
                    <a:lnTo>
                      <a:pt x="285" y="909"/>
                    </a:lnTo>
                    <a:lnTo>
                      <a:pt x="281" y="907"/>
                    </a:lnTo>
                    <a:lnTo>
                      <a:pt x="280" y="907"/>
                    </a:lnTo>
                    <a:lnTo>
                      <a:pt x="278" y="902"/>
                    </a:lnTo>
                    <a:lnTo>
                      <a:pt x="278" y="899"/>
                    </a:lnTo>
                    <a:lnTo>
                      <a:pt x="278" y="897"/>
                    </a:lnTo>
                    <a:lnTo>
                      <a:pt x="278" y="897"/>
                    </a:lnTo>
                    <a:lnTo>
                      <a:pt x="280" y="898"/>
                    </a:lnTo>
                    <a:lnTo>
                      <a:pt x="283" y="900"/>
                    </a:lnTo>
                    <a:lnTo>
                      <a:pt x="284" y="901"/>
                    </a:lnTo>
                    <a:lnTo>
                      <a:pt x="285" y="900"/>
                    </a:lnTo>
                    <a:lnTo>
                      <a:pt x="287" y="898"/>
                    </a:lnTo>
                    <a:lnTo>
                      <a:pt x="287" y="895"/>
                    </a:lnTo>
                    <a:lnTo>
                      <a:pt x="287" y="893"/>
                    </a:lnTo>
                    <a:lnTo>
                      <a:pt x="284" y="891"/>
                    </a:lnTo>
                    <a:lnTo>
                      <a:pt x="277" y="880"/>
                    </a:lnTo>
                    <a:lnTo>
                      <a:pt x="275" y="877"/>
                    </a:lnTo>
                    <a:lnTo>
                      <a:pt x="274" y="876"/>
                    </a:lnTo>
                    <a:lnTo>
                      <a:pt x="271" y="874"/>
                    </a:lnTo>
                    <a:lnTo>
                      <a:pt x="266" y="872"/>
                    </a:lnTo>
                    <a:lnTo>
                      <a:pt x="264" y="870"/>
                    </a:lnTo>
                    <a:lnTo>
                      <a:pt x="264" y="867"/>
                    </a:lnTo>
                    <a:lnTo>
                      <a:pt x="266" y="861"/>
                    </a:lnTo>
                    <a:lnTo>
                      <a:pt x="266" y="858"/>
                    </a:lnTo>
                    <a:lnTo>
                      <a:pt x="264" y="857"/>
                    </a:lnTo>
                    <a:lnTo>
                      <a:pt x="259" y="856"/>
                    </a:lnTo>
                    <a:lnTo>
                      <a:pt x="256" y="855"/>
                    </a:lnTo>
                    <a:lnTo>
                      <a:pt x="254" y="852"/>
                    </a:lnTo>
                    <a:lnTo>
                      <a:pt x="253" y="849"/>
                    </a:lnTo>
                    <a:lnTo>
                      <a:pt x="252" y="846"/>
                    </a:lnTo>
                    <a:lnTo>
                      <a:pt x="251" y="845"/>
                    </a:lnTo>
                    <a:lnTo>
                      <a:pt x="250" y="844"/>
                    </a:lnTo>
                    <a:lnTo>
                      <a:pt x="249" y="844"/>
                    </a:lnTo>
                    <a:lnTo>
                      <a:pt x="248" y="843"/>
                    </a:lnTo>
                    <a:lnTo>
                      <a:pt x="247" y="843"/>
                    </a:lnTo>
                    <a:lnTo>
                      <a:pt x="242" y="835"/>
                    </a:lnTo>
                    <a:lnTo>
                      <a:pt x="238" y="824"/>
                    </a:lnTo>
                    <a:lnTo>
                      <a:pt x="235" y="813"/>
                    </a:lnTo>
                    <a:lnTo>
                      <a:pt x="232" y="803"/>
                    </a:lnTo>
                    <a:lnTo>
                      <a:pt x="231" y="793"/>
                    </a:lnTo>
                    <a:lnTo>
                      <a:pt x="232" y="789"/>
                    </a:lnTo>
                    <a:lnTo>
                      <a:pt x="233" y="786"/>
                    </a:lnTo>
                    <a:lnTo>
                      <a:pt x="233" y="783"/>
                    </a:lnTo>
                    <a:lnTo>
                      <a:pt x="232" y="782"/>
                    </a:lnTo>
                    <a:lnTo>
                      <a:pt x="231" y="781"/>
                    </a:lnTo>
                    <a:lnTo>
                      <a:pt x="230" y="781"/>
                    </a:lnTo>
                    <a:lnTo>
                      <a:pt x="227" y="780"/>
                    </a:lnTo>
                    <a:lnTo>
                      <a:pt x="225" y="779"/>
                    </a:lnTo>
                    <a:lnTo>
                      <a:pt x="224" y="778"/>
                    </a:lnTo>
                    <a:lnTo>
                      <a:pt x="223" y="776"/>
                    </a:lnTo>
                    <a:lnTo>
                      <a:pt x="222" y="775"/>
                    </a:lnTo>
                    <a:lnTo>
                      <a:pt x="221" y="772"/>
                    </a:lnTo>
                    <a:lnTo>
                      <a:pt x="220" y="771"/>
                    </a:lnTo>
                    <a:lnTo>
                      <a:pt x="220" y="771"/>
                    </a:lnTo>
                    <a:lnTo>
                      <a:pt x="220" y="772"/>
                    </a:lnTo>
                    <a:lnTo>
                      <a:pt x="219" y="773"/>
                    </a:lnTo>
                    <a:lnTo>
                      <a:pt x="219" y="774"/>
                    </a:lnTo>
                    <a:lnTo>
                      <a:pt x="219" y="774"/>
                    </a:lnTo>
                    <a:lnTo>
                      <a:pt x="215" y="771"/>
                    </a:lnTo>
                    <a:lnTo>
                      <a:pt x="208" y="764"/>
                    </a:lnTo>
                    <a:lnTo>
                      <a:pt x="205" y="761"/>
                    </a:lnTo>
                    <a:lnTo>
                      <a:pt x="204" y="761"/>
                    </a:lnTo>
                    <a:lnTo>
                      <a:pt x="204" y="762"/>
                    </a:lnTo>
                    <a:lnTo>
                      <a:pt x="205" y="763"/>
                    </a:lnTo>
                    <a:lnTo>
                      <a:pt x="205" y="764"/>
                    </a:lnTo>
                    <a:lnTo>
                      <a:pt x="206" y="764"/>
                    </a:lnTo>
                    <a:lnTo>
                      <a:pt x="207" y="767"/>
                    </a:lnTo>
                    <a:lnTo>
                      <a:pt x="207" y="768"/>
                    </a:lnTo>
                    <a:lnTo>
                      <a:pt x="204" y="778"/>
                    </a:lnTo>
                    <a:lnTo>
                      <a:pt x="204" y="779"/>
                    </a:lnTo>
                    <a:lnTo>
                      <a:pt x="205" y="780"/>
                    </a:lnTo>
                    <a:lnTo>
                      <a:pt x="205" y="781"/>
                    </a:lnTo>
                    <a:lnTo>
                      <a:pt x="206" y="783"/>
                    </a:lnTo>
                    <a:lnTo>
                      <a:pt x="207" y="791"/>
                    </a:lnTo>
                    <a:lnTo>
                      <a:pt x="207" y="799"/>
                    </a:lnTo>
                    <a:lnTo>
                      <a:pt x="208" y="807"/>
                    </a:lnTo>
                    <a:lnTo>
                      <a:pt x="210" y="811"/>
                    </a:lnTo>
                    <a:lnTo>
                      <a:pt x="217" y="818"/>
                    </a:lnTo>
                    <a:lnTo>
                      <a:pt x="218" y="823"/>
                    </a:lnTo>
                    <a:lnTo>
                      <a:pt x="219" y="828"/>
                    </a:lnTo>
                    <a:lnTo>
                      <a:pt x="222" y="833"/>
                    </a:lnTo>
                    <a:lnTo>
                      <a:pt x="225" y="838"/>
                    </a:lnTo>
                    <a:lnTo>
                      <a:pt x="227" y="842"/>
                    </a:lnTo>
                    <a:lnTo>
                      <a:pt x="228" y="847"/>
                    </a:lnTo>
                    <a:lnTo>
                      <a:pt x="228" y="850"/>
                    </a:lnTo>
                    <a:lnTo>
                      <a:pt x="230" y="854"/>
                    </a:lnTo>
                    <a:lnTo>
                      <a:pt x="230" y="855"/>
                    </a:lnTo>
                    <a:lnTo>
                      <a:pt x="231" y="856"/>
                    </a:lnTo>
                    <a:lnTo>
                      <a:pt x="232" y="857"/>
                    </a:lnTo>
                    <a:lnTo>
                      <a:pt x="234" y="859"/>
                    </a:lnTo>
                    <a:lnTo>
                      <a:pt x="235" y="861"/>
                    </a:lnTo>
                    <a:lnTo>
                      <a:pt x="235" y="863"/>
                    </a:lnTo>
                    <a:lnTo>
                      <a:pt x="235" y="864"/>
                    </a:lnTo>
                    <a:lnTo>
                      <a:pt x="236" y="866"/>
                    </a:lnTo>
                    <a:lnTo>
                      <a:pt x="238" y="870"/>
                    </a:lnTo>
                    <a:lnTo>
                      <a:pt x="245" y="878"/>
                    </a:lnTo>
                    <a:lnTo>
                      <a:pt x="247" y="882"/>
                    </a:lnTo>
                    <a:lnTo>
                      <a:pt x="248" y="889"/>
                    </a:lnTo>
                    <a:lnTo>
                      <a:pt x="249" y="895"/>
                    </a:lnTo>
                    <a:lnTo>
                      <a:pt x="250" y="902"/>
                    </a:lnTo>
                    <a:lnTo>
                      <a:pt x="251" y="907"/>
                    </a:lnTo>
                    <a:lnTo>
                      <a:pt x="254" y="911"/>
                    </a:lnTo>
                    <a:lnTo>
                      <a:pt x="256" y="917"/>
                    </a:lnTo>
                    <a:lnTo>
                      <a:pt x="257" y="921"/>
                    </a:lnTo>
                    <a:lnTo>
                      <a:pt x="257" y="925"/>
                    </a:lnTo>
                    <a:lnTo>
                      <a:pt x="259" y="930"/>
                    </a:lnTo>
                    <a:lnTo>
                      <a:pt x="261" y="933"/>
                    </a:lnTo>
                    <a:lnTo>
                      <a:pt x="262" y="934"/>
                    </a:lnTo>
                    <a:lnTo>
                      <a:pt x="267" y="935"/>
                    </a:lnTo>
                    <a:lnTo>
                      <a:pt x="270" y="936"/>
                    </a:lnTo>
                    <a:lnTo>
                      <a:pt x="272" y="939"/>
                    </a:lnTo>
                    <a:lnTo>
                      <a:pt x="274" y="943"/>
                    </a:lnTo>
                    <a:lnTo>
                      <a:pt x="275" y="947"/>
                    </a:lnTo>
                    <a:lnTo>
                      <a:pt x="275" y="951"/>
                    </a:lnTo>
                    <a:lnTo>
                      <a:pt x="275" y="954"/>
                    </a:lnTo>
                    <a:lnTo>
                      <a:pt x="273" y="957"/>
                    </a:lnTo>
                    <a:lnTo>
                      <a:pt x="269" y="959"/>
                    </a:lnTo>
                    <a:lnTo>
                      <a:pt x="265" y="959"/>
                    </a:lnTo>
                    <a:lnTo>
                      <a:pt x="264" y="958"/>
                    </a:lnTo>
                    <a:lnTo>
                      <a:pt x="264" y="957"/>
                    </a:lnTo>
                    <a:lnTo>
                      <a:pt x="264" y="954"/>
                    </a:lnTo>
                    <a:lnTo>
                      <a:pt x="263" y="953"/>
                    </a:lnTo>
                    <a:lnTo>
                      <a:pt x="259" y="945"/>
                    </a:lnTo>
                    <a:lnTo>
                      <a:pt x="253" y="937"/>
                    </a:lnTo>
                    <a:lnTo>
                      <a:pt x="252" y="935"/>
                    </a:lnTo>
                    <a:lnTo>
                      <a:pt x="249" y="933"/>
                    </a:lnTo>
                    <a:lnTo>
                      <a:pt x="246" y="930"/>
                    </a:lnTo>
                    <a:lnTo>
                      <a:pt x="242" y="926"/>
                    </a:lnTo>
                    <a:lnTo>
                      <a:pt x="233" y="917"/>
                    </a:lnTo>
                    <a:lnTo>
                      <a:pt x="232" y="915"/>
                    </a:lnTo>
                    <a:lnTo>
                      <a:pt x="231" y="910"/>
                    </a:lnTo>
                    <a:lnTo>
                      <a:pt x="233" y="906"/>
                    </a:lnTo>
                    <a:lnTo>
                      <a:pt x="234" y="901"/>
                    </a:lnTo>
                    <a:lnTo>
                      <a:pt x="235" y="896"/>
                    </a:lnTo>
                    <a:lnTo>
                      <a:pt x="234" y="890"/>
                    </a:lnTo>
                    <a:lnTo>
                      <a:pt x="232" y="886"/>
                    </a:lnTo>
                    <a:lnTo>
                      <a:pt x="230" y="883"/>
                    </a:lnTo>
                    <a:lnTo>
                      <a:pt x="227" y="882"/>
                    </a:lnTo>
                    <a:lnTo>
                      <a:pt x="224" y="880"/>
                    </a:lnTo>
                    <a:lnTo>
                      <a:pt x="221" y="877"/>
                    </a:lnTo>
                    <a:lnTo>
                      <a:pt x="217" y="872"/>
                    </a:lnTo>
                    <a:lnTo>
                      <a:pt x="217" y="871"/>
                    </a:lnTo>
                    <a:lnTo>
                      <a:pt x="218" y="870"/>
                    </a:lnTo>
                    <a:lnTo>
                      <a:pt x="220" y="868"/>
                    </a:lnTo>
                    <a:lnTo>
                      <a:pt x="220" y="867"/>
                    </a:lnTo>
                    <a:lnTo>
                      <a:pt x="214" y="863"/>
                    </a:lnTo>
                    <a:lnTo>
                      <a:pt x="203" y="857"/>
                    </a:lnTo>
                    <a:lnTo>
                      <a:pt x="198" y="853"/>
                    </a:lnTo>
                    <a:lnTo>
                      <a:pt x="193" y="849"/>
                    </a:lnTo>
                    <a:lnTo>
                      <a:pt x="191" y="847"/>
                    </a:lnTo>
                    <a:lnTo>
                      <a:pt x="191" y="845"/>
                    </a:lnTo>
                    <a:lnTo>
                      <a:pt x="193" y="843"/>
                    </a:lnTo>
                    <a:lnTo>
                      <a:pt x="196" y="843"/>
                    </a:lnTo>
                    <a:lnTo>
                      <a:pt x="199" y="843"/>
                    </a:lnTo>
                    <a:lnTo>
                      <a:pt x="202" y="844"/>
                    </a:lnTo>
                    <a:lnTo>
                      <a:pt x="203" y="845"/>
                    </a:lnTo>
                    <a:lnTo>
                      <a:pt x="204" y="846"/>
                    </a:lnTo>
                    <a:lnTo>
                      <a:pt x="205" y="847"/>
                    </a:lnTo>
                    <a:lnTo>
                      <a:pt x="206" y="848"/>
                    </a:lnTo>
                    <a:lnTo>
                      <a:pt x="206" y="849"/>
                    </a:lnTo>
                    <a:lnTo>
                      <a:pt x="207" y="850"/>
                    </a:lnTo>
                    <a:lnTo>
                      <a:pt x="207" y="850"/>
                    </a:lnTo>
                    <a:lnTo>
                      <a:pt x="208" y="849"/>
                    </a:lnTo>
                    <a:lnTo>
                      <a:pt x="209" y="844"/>
                    </a:lnTo>
                    <a:lnTo>
                      <a:pt x="209" y="839"/>
                    </a:lnTo>
                    <a:lnTo>
                      <a:pt x="208" y="833"/>
                    </a:lnTo>
                    <a:lnTo>
                      <a:pt x="206" y="827"/>
                    </a:lnTo>
                    <a:lnTo>
                      <a:pt x="203" y="822"/>
                    </a:lnTo>
                    <a:lnTo>
                      <a:pt x="199" y="817"/>
                    </a:lnTo>
                    <a:lnTo>
                      <a:pt x="197" y="813"/>
                    </a:lnTo>
                    <a:lnTo>
                      <a:pt x="192" y="808"/>
                    </a:lnTo>
                    <a:lnTo>
                      <a:pt x="189" y="805"/>
                    </a:lnTo>
                    <a:lnTo>
                      <a:pt x="186" y="802"/>
                    </a:lnTo>
                    <a:lnTo>
                      <a:pt x="186" y="798"/>
                    </a:lnTo>
                    <a:lnTo>
                      <a:pt x="186" y="794"/>
                    </a:lnTo>
                    <a:lnTo>
                      <a:pt x="186" y="791"/>
                    </a:lnTo>
                    <a:lnTo>
                      <a:pt x="185" y="785"/>
                    </a:lnTo>
                    <a:lnTo>
                      <a:pt x="182" y="781"/>
                    </a:lnTo>
                    <a:lnTo>
                      <a:pt x="181" y="776"/>
                    </a:lnTo>
                    <a:lnTo>
                      <a:pt x="181" y="774"/>
                    </a:lnTo>
                    <a:lnTo>
                      <a:pt x="181" y="773"/>
                    </a:lnTo>
                    <a:lnTo>
                      <a:pt x="182" y="772"/>
                    </a:lnTo>
                    <a:lnTo>
                      <a:pt x="182" y="771"/>
                    </a:lnTo>
                    <a:lnTo>
                      <a:pt x="177" y="746"/>
                    </a:lnTo>
                    <a:lnTo>
                      <a:pt x="171" y="721"/>
                    </a:lnTo>
                    <a:lnTo>
                      <a:pt x="168" y="716"/>
                    </a:lnTo>
                    <a:lnTo>
                      <a:pt x="166" y="715"/>
                    </a:lnTo>
                    <a:lnTo>
                      <a:pt x="165" y="713"/>
                    </a:lnTo>
                    <a:lnTo>
                      <a:pt x="163" y="709"/>
                    </a:lnTo>
                    <a:lnTo>
                      <a:pt x="162" y="708"/>
                    </a:lnTo>
                    <a:lnTo>
                      <a:pt x="161" y="706"/>
                    </a:lnTo>
                    <a:lnTo>
                      <a:pt x="158" y="704"/>
                    </a:lnTo>
                    <a:lnTo>
                      <a:pt x="155" y="703"/>
                    </a:lnTo>
                    <a:lnTo>
                      <a:pt x="152" y="702"/>
                    </a:lnTo>
                    <a:lnTo>
                      <a:pt x="151" y="701"/>
                    </a:lnTo>
                    <a:lnTo>
                      <a:pt x="151" y="700"/>
                    </a:lnTo>
                    <a:lnTo>
                      <a:pt x="150" y="697"/>
                    </a:lnTo>
                    <a:lnTo>
                      <a:pt x="148" y="695"/>
                    </a:lnTo>
                    <a:lnTo>
                      <a:pt x="144" y="692"/>
                    </a:lnTo>
                    <a:lnTo>
                      <a:pt x="140" y="691"/>
                    </a:lnTo>
                    <a:lnTo>
                      <a:pt x="136" y="689"/>
                    </a:lnTo>
                    <a:lnTo>
                      <a:pt x="133" y="687"/>
                    </a:lnTo>
                    <a:lnTo>
                      <a:pt x="133" y="684"/>
                    </a:lnTo>
                    <a:lnTo>
                      <a:pt x="134" y="682"/>
                    </a:lnTo>
                    <a:lnTo>
                      <a:pt x="135" y="678"/>
                    </a:lnTo>
                    <a:lnTo>
                      <a:pt x="136" y="676"/>
                    </a:lnTo>
                    <a:lnTo>
                      <a:pt x="135" y="672"/>
                    </a:lnTo>
                    <a:lnTo>
                      <a:pt x="131" y="663"/>
                    </a:lnTo>
                    <a:lnTo>
                      <a:pt x="131" y="663"/>
                    </a:lnTo>
                    <a:lnTo>
                      <a:pt x="130" y="663"/>
                    </a:lnTo>
                    <a:lnTo>
                      <a:pt x="129" y="662"/>
                    </a:lnTo>
                    <a:lnTo>
                      <a:pt x="126" y="646"/>
                    </a:lnTo>
                    <a:lnTo>
                      <a:pt x="124" y="630"/>
                    </a:lnTo>
                    <a:lnTo>
                      <a:pt x="123" y="626"/>
                    </a:lnTo>
                    <a:lnTo>
                      <a:pt x="123" y="622"/>
                    </a:lnTo>
                    <a:lnTo>
                      <a:pt x="124" y="618"/>
                    </a:lnTo>
                    <a:lnTo>
                      <a:pt x="126" y="616"/>
                    </a:lnTo>
                    <a:lnTo>
                      <a:pt x="128" y="615"/>
                    </a:lnTo>
                    <a:lnTo>
                      <a:pt x="131" y="615"/>
                    </a:lnTo>
                    <a:lnTo>
                      <a:pt x="134" y="616"/>
                    </a:lnTo>
                    <a:lnTo>
                      <a:pt x="137" y="617"/>
                    </a:lnTo>
                    <a:lnTo>
                      <a:pt x="139" y="618"/>
                    </a:lnTo>
                    <a:lnTo>
                      <a:pt x="140" y="617"/>
                    </a:lnTo>
                    <a:lnTo>
                      <a:pt x="140" y="616"/>
                    </a:lnTo>
                    <a:lnTo>
                      <a:pt x="138" y="614"/>
                    </a:lnTo>
                    <a:lnTo>
                      <a:pt x="135" y="613"/>
                    </a:lnTo>
                    <a:lnTo>
                      <a:pt x="131" y="612"/>
                    </a:lnTo>
                    <a:lnTo>
                      <a:pt x="127" y="612"/>
                    </a:lnTo>
                    <a:lnTo>
                      <a:pt x="124" y="611"/>
                    </a:lnTo>
                    <a:lnTo>
                      <a:pt x="122" y="608"/>
                    </a:lnTo>
                    <a:lnTo>
                      <a:pt x="121" y="597"/>
                    </a:lnTo>
                    <a:lnTo>
                      <a:pt x="121" y="586"/>
                    </a:lnTo>
                    <a:lnTo>
                      <a:pt x="122" y="574"/>
                    </a:lnTo>
                    <a:lnTo>
                      <a:pt x="124" y="562"/>
                    </a:lnTo>
                    <a:lnTo>
                      <a:pt x="124" y="551"/>
                    </a:lnTo>
                    <a:lnTo>
                      <a:pt x="124" y="550"/>
                    </a:lnTo>
                    <a:lnTo>
                      <a:pt x="124" y="551"/>
                    </a:lnTo>
                    <a:lnTo>
                      <a:pt x="123" y="551"/>
                    </a:lnTo>
                    <a:lnTo>
                      <a:pt x="123" y="551"/>
                    </a:lnTo>
                    <a:lnTo>
                      <a:pt x="122" y="551"/>
                    </a:lnTo>
                    <a:lnTo>
                      <a:pt x="128" y="540"/>
                    </a:lnTo>
                    <a:lnTo>
                      <a:pt x="131" y="529"/>
                    </a:lnTo>
                    <a:lnTo>
                      <a:pt x="135" y="511"/>
                    </a:lnTo>
                    <a:lnTo>
                      <a:pt x="138" y="502"/>
                    </a:lnTo>
                    <a:lnTo>
                      <a:pt x="138" y="501"/>
                    </a:lnTo>
                    <a:lnTo>
                      <a:pt x="139" y="500"/>
                    </a:lnTo>
                    <a:lnTo>
                      <a:pt x="141" y="499"/>
                    </a:lnTo>
                    <a:lnTo>
                      <a:pt x="142" y="498"/>
                    </a:lnTo>
                    <a:lnTo>
                      <a:pt x="144" y="496"/>
                    </a:lnTo>
                    <a:lnTo>
                      <a:pt x="145" y="495"/>
                    </a:lnTo>
                    <a:lnTo>
                      <a:pt x="145" y="494"/>
                    </a:lnTo>
                    <a:lnTo>
                      <a:pt x="145" y="492"/>
                    </a:lnTo>
                    <a:lnTo>
                      <a:pt x="146" y="491"/>
                    </a:lnTo>
                    <a:lnTo>
                      <a:pt x="152" y="476"/>
                    </a:lnTo>
                    <a:lnTo>
                      <a:pt x="156" y="469"/>
                    </a:lnTo>
                    <a:lnTo>
                      <a:pt x="160" y="464"/>
                    </a:lnTo>
                    <a:lnTo>
                      <a:pt x="161" y="459"/>
                    </a:lnTo>
                    <a:lnTo>
                      <a:pt x="163" y="450"/>
                    </a:lnTo>
                    <a:lnTo>
                      <a:pt x="164" y="449"/>
                    </a:lnTo>
                    <a:lnTo>
                      <a:pt x="165" y="447"/>
                    </a:lnTo>
                    <a:lnTo>
                      <a:pt x="166" y="446"/>
                    </a:lnTo>
                    <a:lnTo>
                      <a:pt x="168" y="445"/>
                    </a:lnTo>
                    <a:lnTo>
                      <a:pt x="169" y="443"/>
                    </a:lnTo>
                    <a:lnTo>
                      <a:pt x="169" y="442"/>
                    </a:lnTo>
                    <a:lnTo>
                      <a:pt x="169" y="441"/>
                    </a:lnTo>
                    <a:lnTo>
                      <a:pt x="167" y="439"/>
                    </a:lnTo>
                    <a:lnTo>
                      <a:pt x="167" y="438"/>
                    </a:lnTo>
                    <a:lnTo>
                      <a:pt x="167" y="437"/>
                    </a:lnTo>
                    <a:lnTo>
                      <a:pt x="169" y="430"/>
                    </a:lnTo>
                    <a:lnTo>
                      <a:pt x="171" y="425"/>
                    </a:lnTo>
                    <a:lnTo>
                      <a:pt x="175" y="419"/>
                    </a:lnTo>
                    <a:lnTo>
                      <a:pt x="179" y="414"/>
                    </a:lnTo>
                    <a:lnTo>
                      <a:pt x="180" y="414"/>
                    </a:lnTo>
                    <a:lnTo>
                      <a:pt x="183" y="415"/>
                    </a:lnTo>
                    <a:lnTo>
                      <a:pt x="186" y="415"/>
                    </a:lnTo>
                    <a:lnTo>
                      <a:pt x="189" y="416"/>
                    </a:lnTo>
                    <a:lnTo>
                      <a:pt x="192" y="419"/>
                    </a:lnTo>
                    <a:lnTo>
                      <a:pt x="193" y="421"/>
                    </a:lnTo>
                    <a:lnTo>
                      <a:pt x="191" y="424"/>
                    </a:lnTo>
                    <a:lnTo>
                      <a:pt x="188" y="427"/>
                    </a:lnTo>
                    <a:lnTo>
                      <a:pt x="184" y="429"/>
                    </a:lnTo>
                    <a:lnTo>
                      <a:pt x="181" y="433"/>
                    </a:lnTo>
                    <a:lnTo>
                      <a:pt x="180" y="434"/>
                    </a:lnTo>
                    <a:lnTo>
                      <a:pt x="180" y="434"/>
                    </a:lnTo>
                    <a:lnTo>
                      <a:pt x="180" y="435"/>
                    </a:lnTo>
                    <a:lnTo>
                      <a:pt x="180" y="437"/>
                    </a:lnTo>
                    <a:lnTo>
                      <a:pt x="180" y="437"/>
                    </a:lnTo>
                    <a:lnTo>
                      <a:pt x="186" y="433"/>
                    </a:lnTo>
                    <a:lnTo>
                      <a:pt x="192" y="428"/>
                    </a:lnTo>
                    <a:lnTo>
                      <a:pt x="197" y="423"/>
                    </a:lnTo>
                    <a:lnTo>
                      <a:pt x="198" y="420"/>
                    </a:lnTo>
                    <a:lnTo>
                      <a:pt x="198" y="415"/>
                    </a:lnTo>
                    <a:lnTo>
                      <a:pt x="198" y="412"/>
                    </a:lnTo>
                    <a:lnTo>
                      <a:pt x="199" y="406"/>
                    </a:lnTo>
                    <a:lnTo>
                      <a:pt x="200" y="401"/>
                    </a:lnTo>
                    <a:lnTo>
                      <a:pt x="200" y="395"/>
                    </a:lnTo>
                    <a:lnTo>
                      <a:pt x="200" y="395"/>
                    </a:lnTo>
                    <a:lnTo>
                      <a:pt x="197" y="395"/>
                    </a:lnTo>
                    <a:lnTo>
                      <a:pt x="195" y="393"/>
                    </a:lnTo>
                    <a:lnTo>
                      <a:pt x="194" y="392"/>
                    </a:lnTo>
                    <a:lnTo>
                      <a:pt x="194" y="391"/>
                    </a:lnTo>
                    <a:lnTo>
                      <a:pt x="195" y="390"/>
                    </a:lnTo>
                    <a:lnTo>
                      <a:pt x="195" y="389"/>
                    </a:lnTo>
                    <a:lnTo>
                      <a:pt x="195" y="388"/>
                    </a:lnTo>
                    <a:lnTo>
                      <a:pt x="194" y="387"/>
                    </a:lnTo>
                    <a:lnTo>
                      <a:pt x="192" y="386"/>
                    </a:lnTo>
                    <a:lnTo>
                      <a:pt x="189" y="385"/>
                    </a:lnTo>
                    <a:lnTo>
                      <a:pt x="186" y="384"/>
                    </a:lnTo>
                    <a:lnTo>
                      <a:pt x="184" y="382"/>
                    </a:lnTo>
                    <a:lnTo>
                      <a:pt x="184" y="379"/>
                    </a:lnTo>
                    <a:lnTo>
                      <a:pt x="186" y="377"/>
                    </a:lnTo>
                    <a:lnTo>
                      <a:pt x="189" y="375"/>
                    </a:lnTo>
                    <a:lnTo>
                      <a:pt x="191" y="373"/>
                    </a:lnTo>
                    <a:lnTo>
                      <a:pt x="193" y="371"/>
                    </a:lnTo>
                    <a:lnTo>
                      <a:pt x="194" y="369"/>
                    </a:lnTo>
                    <a:lnTo>
                      <a:pt x="194" y="366"/>
                    </a:lnTo>
                    <a:lnTo>
                      <a:pt x="193" y="364"/>
                    </a:lnTo>
                    <a:lnTo>
                      <a:pt x="192" y="363"/>
                    </a:lnTo>
                    <a:lnTo>
                      <a:pt x="191" y="363"/>
                    </a:lnTo>
                    <a:lnTo>
                      <a:pt x="190" y="363"/>
                    </a:lnTo>
                    <a:lnTo>
                      <a:pt x="189" y="365"/>
                    </a:lnTo>
                    <a:lnTo>
                      <a:pt x="188" y="366"/>
                    </a:lnTo>
                    <a:lnTo>
                      <a:pt x="187" y="367"/>
                    </a:lnTo>
                    <a:lnTo>
                      <a:pt x="184" y="370"/>
                    </a:lnTo>
                    <a:lnTo>
                      <a:pt x="182" y="370"/>
                    </a:lnTo>
                    <a:lnTo>
                      <a:pt x="178" y="365"/>
                    </a:lnTo>
                    <a:lnTo>
                      <a:pt x="176" y="363"/>
                    </a:lnTo>
                    <a:lnTo>
                      <a:pt x="171" y="358"/>
                    </a:lnTo>
                    <a:lnTo>
                      <a:pt x="168" y="354"/>
                    </a:lnTo>
                    <a:lnTo>
                      <a:pt x="165" y="349"/>
                    </a:lnTo>
                    <a:lnTo>
                      <a:pt x="165" y="344"/>
                    </a:lnTo>
                    <a:lnTo>
                      <a:pt x="167" y="341"/>
                    </a:lnTo>
                    <a:lnTo>
                      <a:pt x="171" y="337"/>
                    </a:lnTo>
                    <a:lnTo>
                      <a:pt x="175" y="334"/>
                    </a:lnTo>
                    <a:lnTo>
                      <a:pt x="179" y="332"/>
                    </a:lnTo>
                    <a:lnTo>
                      <a:pt x="181" y="331"/>
                    </a:lnTo>
                    <a:lnTo>
                      <a:pt x="184" y="331"/>
                    </a:lnTo>
                    <a:lnTo>
                      <a:pt x="185" y="331"/>
                    </a:lnTo>
                    <a:lnTo>
                      <a:pt x="185" y="331"/>
                    </a:lnTo>
                    <a:lnTo>
                      <a:pt x="182" y="330"/>
                    </a:lnTo>
                    <a:lnTo>
                      <a:pt x="179" y="330"/>
                    </a:lnTo>
                    <a:lnTo>
                      <a:pt x="176" y="329"/>
                    </a:lnTo>
                    <a:lnTo>
                      <a:pt x="173" y="328"/>
                    </a:lnTo>
                    <a:lnTo>
                      <a:pt x="170" y="326"/>
                    </a:lnTo>
                    <a:lnTo>
                      <a:pt x="170" y="325"/>
                    </a:lnTo>
                    <a:lnTo>
                      <a:pt x="173" y="323"/>
                    </a:lnTo>
                    <a:lnTo>
                      <a:pt x="175" y="322"/>
                    </a:lnTo>
                    <a:lnTo>
                      <a:pt x="177" y="320"/>
                    </a:lnTo>
                    <a:lnTo>
                      <a:pt x="179" y="318"/>
                    </a:lnTo>
                    <a:lnTo>
                      <a:pt x="180" y="313"/>
                    </a:lnTo>
                    <a:lnTo>
                      <a:pt x="179" y="309"/>
                    </a:lnTo>
                    <a:lnTo>
                      <a:pt x="178" y="307"/>
                    </a:lnTo>
                    <a:lnTo>
                      <a:pt x="177" y="305"/>
                    </a:lnTo>
                    <a:lnTo>
                      <a:pt x="175" y="304"/>
                    </a:lnTo>
                    <a:lnTo>
                      <a:pt x="173" y="302"/>
                    </a:lnTo>
                    <a:lnTo>
                      <a:pt x="171" y="299"/>
                    </a:lnTo>
                    <a:lnTo>
                      <a:pt x="170" y="296"/>
                    </a:lnTo>
                    <a:lnTo>
                      <a:pt x="170" y="295"/>
                    </a:lnTo>
                    <a:lnTo>
                      <a:pt x="171" y="293"/>
                    </a:lnTo>
                    <a:lnTo>
                      <a:pt x="173" y="291"/>
                    </a:lnTo>
                    <a:lnTo>
                      <a:pt x="172" y="290"/>
                    </a:lnTo>
                    <a:lnTo>
                      <a:pt x="171" y="288"/>
                    </a:lnTo>
                    <a:lnTo>
                      <a:pt x="171" y="287"/>
                    </a:lnTo>
                    <a:lnTo>
                      <a:pt x="171" y="286"/>
                    </a:lnTo>
                    <a:lnTo>
                      <a:pt x="171" y="285"/>
                    </a:lnTo>
                    <a:lnTo>
                      <a:pt x="171" y="284"/>
                    </a:lnTo>
                    <a:lnTo>
                      <a:pt x="172" y="283"/>
                    </a:lnTo>
                    <a:lnTo>
                      <a:pt x="173" y="283"/>
                    </a:lnTo>
                    <a:lnTo>
                      <a:pt x="174" y="282"/>
                    </a:lnTo>
                    <a:lnTo>
                      <a:pt x="174" y="282"/>
                    </a:lnTo>
                    <a:lnTo>
                      <a:pt x="175" y="283"/>
                    </a:lnTo>
                    <a:lnTo>
                      <a:pt x="175" y="288"/>
                    </a:lnTo>
                    <a:lnTo>
                      <a:pt x="175" y="288"/>
                    </a:lnTo>
                    <a:lnTo>
                      <a:pt x="179" y="286"/>
                    </a:lnTo>
                    <a:lnTo>
                      <a:pt x="182" y="282"/>
                    </a:lnTo>
                    <a:lnTo>
                      <a:pt x="185" y="277"/>
                    </a:lnTo>
                    <a:lnTo>
                      <a:pt x="188" y="271"/>
                    </a:lnTo>
                    <a:lnTo>
                      <a:pt x="190" y="267"/>
                    </a:lnTo>
                    <a:lnTo>
                      <a:pt x="191" y="262"/>
                    </a:lnTo>
                    <a:lnTo>
                      <a:pt x="190" y="262"/>
                    </a:lnTo>
                    <a:lnTo>
                      <a:pt x="190" y="263"/>
                    </a:lnTo>
                    <a:lnTo>
                      <a:pt x="188" y="265"/>
                    </a:lnTo>
                    <a:lnTo>
                      <a:pt x="187" y="268"/>
                    </a:lnTo>
                    <a:lnTo>
                      <a:pt x="186" y="271"/>
                    </a:lnTo>
                    <a:lnTo>
                      <a:pt x="184" y="273"/>
                    </a:lnTo>
                    <a:lnTo>
                      <a:pt x="182" y="275"/>
                    </a:lnTo>
                    <a:lnTo>
                      <a:pt x="179" y="278"/>
                    </a:lnTo>
                    <a:lnTo>
                      <a:pt x="176" y="280"/>
                    </a:lnTo>
                    <a:lnTo>
                      <a:pt x="173" y="279"/>
                    </a:lnTo>
                    <a:lnTo>
                      <a:pt x="173" y="277"/>
                    </a:lnTo>
                    <a:lnTo>
                      <a:pt x="174" y="276"/>
                    </a:lnTo>
                    <a:lnTo>
                      <a:pt x="179" y="273"/>
                    </a:lnTo>
                    <a:lnTo>
                      <a:pt x="181" y="271"/>
                    </a:lnTo>
                    <a:lnTo>
                      <a:pt x="182" y="267"/>
                    </a:lnTo>
                    <a:lnTo>
                      <a:pt x="184" y="263"/>
                    </a:lnTo>
                    <a:lnTo>
                      <a:pt x="185" y="260"/>
                    </a:lnTo>
                    <a:lnTo>
                      <a:pt x="184" y="257"/>
                    </a:lnTo>
                    <a:lnTo>
                      <a:pt x="182" y="256"/>
                    </a:lnTo>
                    <a:lnTo>
                      <a:pt x="179" y="257"/>
                    </a:lnTo>
                    <a:lnTo>
                      <a:pt x="176" y="258"/>
                    </a:lnTo>
                    <a:lnTo>
                      <a:pt x="173" y="259"/>
                    </a:lnTo>
                    <a:lnTo>
                      <a:pt x="170" y="258"/>
                    </a:lnTo>
                    <a:lnTo>
                      <a:pt x="170" y="257"/>
                    </a:lnTo>
                    <a:lnTo>
                      <a:pt x="172" y="257"/>
                    </a:lnTo>
                    <a:lnTo>
                      <a:pt x="177" y="256"/>
                    </a:lnTo>
                    <a:lnTo>
                      <a:pt x="180" y="255"/>
                    </a:lnTo>
                    <a:lnTo>
                      <a:pt x="182" y="254"/>
                    </a:lnTo>
                    <a:lnTo>
                      <a:pt x="182" y="251"/>
                    </a:lnTo>
                    <a:lnTo>
                      <a:pt x="180" y="249"/>
                    </a:lnTo>
                    <a:lnTo>
                      <a:pt x="179" y="246"/>
                    </a:lnTo>
                    <a:lnTo>
                      <a:pt x="178" y="244"/>
                    </a:lnTo>
                    <a:lnTo>
                      <a:pt x="179" y="239"/>
                    </a:lnTo>
                    <a:lnTo>
                      <a:pt x="182" y="234"/>
                    </a:lnTo>
                    <a:lnTo>
                      <a:pt x="184" y="229"/>
                    </a:lnTo>
                    <a:lnTo>
                      <a:pt x="183" y="225"/>
                    </a:lnTo>
                    <a:lnTo>
                      <a:pt x="182" y="221"/>
                    </a:lnTo>
                    <a:lnTo>
                      <a:pt x="182" y="217"/>
                    </a:lnTo>
                    <a:lnTo>
                      <a:pt x="183" y="216"/>
                    </a:lnTo>
                    <a:lnTo>
                      <a:pt x="184" y="216"/>
                    </a:lnTo>
                    <a:lnTo>
                      <a:pt x="185" y="215"/>
                    </a:lnTo>
                    <a:lnTo>
                      <a:pt x="186" y="214"/>
                    </a:lnTo>
                    <a:lnTo>
                      <a:pt x="188" y="214"/>
                    </a:lnTo>
                    <a:lnTo>
                      <a:pt x="190" y="213"/>
                    </a:lnTo>
                    <a:lnTo>
                      <a:pt x="190" y="212"/>
                    </a:lnTo>
                    <a:lnTo>
                      <a:pt x="189" y="211"/>
                    </a:lnTo>
                    <a:lnTo>
                      <a:pt x="186" y="211"/>
                    </a:lnTo>
                    <a:lnTo>
                      <a:pt x="182" y="212"/>
                    </a:lnTo>
                    <a:lnTo>
                      <a:pt x="181" y="211"/>
                    </a:lnTo>
                    <a:lnTo>
                      <a:pt x="184" y="204"/>
                    </a:lnTo>
                    <a:lnTo>
                      <a:pt x="186" y="201"/>
                    </a:lnTo>
                    <a:lnTo>
                      <a:pt x="188" y="198"/>
                    </a:lnTo>
                    <a:lnTo>
                      <a:pt x="189" y="195"/>
                    </a:lnTo>
                    <a:lnTo>
                      <a:pt x="190" y="193"/>
                    </a:lnTo>
                    <a:lnTo>
                      <a:pt x="185" y="199"/>
                    </a:lnTo>
                    <a:lnTo>
                      <a:pt x="181" y="206"/>
                    </a:lnTo>
                    <a:lnTo>
                      <a:pt x="176" y="212"/>
                    </a:lnTo>
                    <a:lnTo>
                      <a:pt x="176" y="212"/>
                    </a:lnTo>
                    <a:lnTo>
                      <a:pt x="176" y="212"/>
                    </a:lnTo>
                    <a:lnTo>
                      <a:pt x="176" y="211"/>
                    </a:lnTo>
                    <a:lnTo>
                      <a:pt x="176" y="210"/>
                    </a:lnTo>
                    <a:lnTo>
                      <a:pt x="177" y="209"/>
                    </a:lnTo>
                    <a:lnTo>
                      <a:pt x="177" y="208"/>
                    </a:lnTo>
                    <a:lnTo>
                      <a:pt x="177" y="207"/>
                    </a:lnTo>
                    <a:lnTo>
                      <a:pt x="178" y="205"/>
                    </a:lnTo>
                    <a:lnTo>
                      <a:pt x="179" y="203"/>
                    </a:lnTo>
                    <a:lnTo>
                      <a:pt x="179" y="200"/>
                    </a:lnTo>
                    <a:lnTo>
                      <a:pt x="179" y="198"/>
                    </a:lnTo>
                    <a:lnTo>
                      <a:pt x="179" y="195"/>
                    </a:lnTo>
                    <a:lnTo>
                      <a:pt x="177" y="194"/>
                    </a:lnTo>
                    <a:lnTo>
                      <a:pt x="174" y="194"/>
                    </a:lnTo>
                    <a:lnTo>
                      <a:pt x="173" y="194"/>
                    </a:lnTo>
                    <a:lnTo>
                      <a:pt x="171" y="195"/>
                    </a:lnTo>
                    <a:lnTo>
                      <a:pt x="170" y="197"/>
                    </a:lnTo>
                    <a:lnTo>
                      <a:pt x="170" y="198"/>
                    </a:lnTo>
                    <a:lnTo>
                      <a:pt x="170" y="198"/>
                    </a:lnTo>
                    <a:lnTo>
                      <a:pt x="173" y="198"/>
                    </a:lnTo>
                    <a:lnTo>
                      <a:pt x="174" y="199"/>
                    </a:lnTo>
                    <a:lnTo>
                      <a:pt x="174" y="202"/>
                    </a:lnTo>
                    <a:lnTo>
                      <a:pt x="174" y="204"/>
                    </a:lnTo>
                    <a:lnTo>
                      <a:pt x="173" y="206"/>
                    </a:lnTo>
                    <a:lnTo>
                      <a:pt x="171" y="207"/>
                    </a:lnTo>
                    <a:lnTo>
                      <a:pt x="167" y="206"/>
                    </a:lnTo>
                    <a:lnTo>
                      <a:pt x="165" y="204"/>
                    </a:lnTo>
                    <a:lnTo>
                      <a:pt x="164" y="200"/>
                    </a:lnTo>
                    <a:lnTo>
                      <a:pt x="164" y="196"/>
                    </a:lnTo>
                    <a:lnTo>
                      <a:pt x="165" y="191"/>
                    </a:lnTo>
                    <a:lnTo>
                      <a:pt x="166" y="186"/>
                    </a:lnTo>
                    <a:lnTo>
                      <a:pt x="168" y="181"/>
                    </a:lnTo>
                    <a:lnTo>
                      <a:pt x="169" y="178"/>
                    </a:lnTo>
                    <a:lnTo>
                      <a:pt x="170" y="175"/>
                    </a:lnTo>
                    <a:lnTo>
                      <a:pt x="170" y="173"/>
                    </a:lnTo>
                    <a:lnTo>
                      <a:pt x="169" y="172"/>
                    </a:lnTo>
                    <a:lnTo>
                      <a:pt x="167" y="172"/>
                    </a:lnTo>
                    <a:lnTo>
                      <a:pt x="165" y="174"/>
                    </a:lnTo>
                    <a:lnTo>
                      <a:pt x="163" y="175"/>
                    </a:lnTo>
                    <a:lnTo>
                      <a:pt x="161" y="175"/>
                    </a:lnTo>
                    <a:lnTo>
                      <a:pt x="160" y="174"/>
                    </a:lnTo>
                    <a:lnTo>
                      <a:pt x="159" y="173"/>
                    </a:lnTo>
                    <a:lnTo>
                      <a:pt x="157" y="172"/>
                    </a:lnTo>
                    <a:lnTo>
                      <a:pt x="157" y="171"/>
                    </a:lnTo>
                    <a:lnTo>
                      <a:pt x="156" y="169"/>
                    </a:lnTo>
                    <a:lnTo>
                      <a:pt x="157" y="168"/>
                    </a:lnTo>
                    <a:lnTo>
                      <a:pt x="160" y="167"/>
                    </a:lnTo>
                    <a:lnTo>
                      <a:pt x="160" y="167"/>
                    </a:lnTo>
                    <a:lnTo>
                      <a:pt x="161" y="166"/>
                    </a:lnTo>
                    <a:lnTo>
                      <a:pt x="160" y="166"/>
                    </a:lnTo>
                    <a:lnTo>
                      <a:pt x="156" y="163"/>
                    </a:lnTo>
                    <a:lnTo>
                      <a:pt x="152" y="162"/>
                    </a:lnTo>
                    <a:lnTo>
                      <a:pt x="148" y="161"/>
                    </a:lnTo>
                    <a:lnTo>
                      <a:pt x="143" y="159"/>
                    </a:lnTo>
                    <a:lnTo>
                      <a:pt x="142" y="157"/>
                    </a:lnTo>
                    <a:lnTo>
                      <a:pt x="142" y="155"/>
                    </a:lnTo>
                    <a:lnTo>
                      <a:pt x="143" y="153"/>
                    </a:lnTo>
                    <a:lnTo>
                      <a:pt x="145" y="152"/>
                    </a:lnTo>
                    <a:lnTo>
                      <a:pt x="147" y="151"/>
                    </a:lnTo>
                    <a:lnTo>
                      <a:pt x="148" y="150"/>
                    </a:lnTo>
                    <a:lnTo>
                      <a:pt x="149" y="150"/>
                    </a:lnTo>
                    <a:lnTo>
                      <a:pt x="150" y="150"/>
                    </a:lnTo>
                    <a:lnTo>
                      <a:pt x="151" y="149"/>
                    </a:lnTo>
                    <a:lnTo>
                      <a:pt x="151" y="148"/>
                    </a:lnTo>
                    <a:lnTo>
                      <a:pt x="147" y="144"/>
                    </a:lnTo>
                    <a:lnTo>
                      <a:pt x="142" y="140"/>
                    </a:lnTo>
                    <a:lnTo>
                      <a:pt x="137" y="137"/>
                    </a:lnTo>
                    <a:lnTo>
                      <a:pt x="132" y="135"/>
                    </a:lnTo>
                    <a:lnTo>
                      <a:pt x="132" y="135"/>
                    </a:lnTo>
                    <a:lnTo>
                      <a:pt x="132" y="135"/>
                    </a:lnTo>
                    <a:lnTo>
                      <a:pt x="132" y="136"/>
                    </a:lnTo>
                    <a:lnTo>
                      <a:pt x="132" y="136"/>
                    </a:lnTo>
                    <a:lnTo>
                      <a:pt x="133" y="137"/>
                    </a:lnTo>
                    <a:lnTo>
                      <a:pt x="133" y="138"/>
                    </a:lnTo>
                    <a:lnTo>
                      <a:pt x="132" y="138"/>
                    </a:lnTo>
                    <a:lnTo>
                      <a:pt x="131" y="139"/>
                    </a:lnTo>
                    <a:lnTo>
                      <a:pt x="122" y="139"/>
                    </a:lnTo>
                    <a:lnTo>
                      <a:pt x="116" y="139"/>
                    </a:lnTo>
                    <a:lnTo>
                      <a:pt x="110" y="139"/>
                    </a:lnTo>
                    <a:lnTo>
                      <a:pt x="105" y="137"/>
                    </a:lnTo>
                    <a:lnTo>
                      <a:pt x="104" y="136"/>
                    </a:lnTo>
                    <a:lnTo>
                      <a:pt x="106" y="135"/>
                    </a:lnTo>
                    <a:lnTo>
                      <a:pt x="110" y="134"/>
                    </a:lnTo>
                    <a:lnTo>
                      <a:pt x="113" y="133"/>
                    </a:lnTo>
                    <a:lnTo>
                      <a:pt x="116" y="131"/>
                    </a:lnTo>
                    <a:lnTo>
                      <a:pt x="118" y="130"/>
                    </a:lnTo>
                    <a:lnTo>
                      <a:pt x="118" y="129"/>
                    </a:lnTo>
                    <a:lnTo>
                      <a:pt x="111" y="130"/>
                    </a:lnTo>
                    <a:lnTo>
                      <a:pt x="105" y="131"/>
                    </a:lnTo>
                    <a:lnTo>
                      <a:pt x="98" y="134"/>
                    </a:lnTo>
                    <a:lnTo>
                      <a:pt x="93" y="138"/>
                    </a:lnTo>
                    <a:lnTo>
                      <a:pt x="89" y="140"/>
                    </a:lnTo>
                    <a:lnTo>
                      <a:pt x="86" y="143"/>
                    </a:lnTo>
                    <a:lnTo>
                      <a:pt x="84" y="145"/>
                    </a:lnTo>
                    <a:lnTo>
                      <a:pt x="81" y="146"/>
                    </a:lnTo>
                    <a:lnTo>
                      <a:pt x="78" y="148"/>
                    </a:lnTo>
                    <a:lnTo>
                      <a:pt x="72" y="149"/>
                    </a:lnTo>
                    <a:lnTo>
                      <a:pt x="72" y="149"/>
                    </a:lnTo>
                    <a:lnTo>
                      <a:pt x="72" y="148"/>
                    </a:lnTo>
                    <a:lnTo>
                      <a:pt x="73" y="148"/>
                    </a:lnTo>
                    <a:lnTo>
                      <a:pt x="73" y="147"/>
                    </a:lnTo>
                    <a:lnTo>
                      <a:pt x="61" y="151"/>
                    </a:lnTo>
                    <a:lnTo>
                      <a:pt x="49" y="155"/>
                    </a:lnTo>
                    <a:lnTo>
                      <a:pt x="47" y="154"/>
                    </a:lnTo>
                    <a:lnTo>
                      <a:pt x="47" y="153"/>
                    </a:lnTo>
                    <a:lnTo>
                      <a:pt x="46" y="153"/>
                    </a:lnTo>
                    <a:lnTo>
                      <a:pt x="45" y="153"/>
                    </a:lnTo>
                    <a:lnTo>
                      <a:pt x="40" y="155"/>
                    </a:lnTo>
                    <a:lnTo>
                      <a:pt x="35" y="158"/>
                    </a:lnTo>
                    <a:lnTo>
                      <a:pt x="30" y="160"/>
                    </a:lnTo>
                    <a:lnTo>
                      <a:pt x="31" y="159"/>
                    </a:lnTo>
                    <a:lnTo>
                      <a:pt x="32" y="158"/>
                    </a:lnTo>
                    <a:lnTo>
                      <a:pt x="33" y="158"/>
                    </a:lnTo>
                    <a:lnTo>
                      <a:pt x="33" y="157"/>
                    </a:lnTo>
                    <a:lnTo>
                      <a:pt x="22" y="156"/>
                    </a:lnTo>
                    <a:lnTo>
                      <a:pt x="11" y="156"/>
                    </a:lnTo>
                    <a:lnTo>
                      <a:pt x="1" y="154"/>
                    </a:lnTo>
                    <a:lnTo>
                      <a:pt x="0" y="154"/>
                    </a:lnTo>
                    <a:lnTo>
                      <a:pt x="0" y="153"/>
                    </a:lnTo>
                    <a:lnTo>
                      <a:pt x="1" y="153"/>
                    </a:lnTo>
                    <a:lnTo>
                      <a:pt x="2" y="152"/>
                    </a:lnTo>
                    <a:lnTo>
                      <a:pt x="5" y="150"/>
                    </a:lnTo>
                    <a:lnTo>
                      <a:pt x="5" y="150"/>
                    </a:lnTo>
                    <a:lnTo>
                      <a:pt x="11" y="152"/>
                    </a:lnTo>
                    <a:lnTo>
                      <a:pt x="16" y="154"/>
                    </a:lnTo>
                    <a:lnTo>
                      <a:pt x="22" y="155"/>
                    </a:lnTo>
                    <a:lnTo>
                      <a:pt x="24" y="154"/>
                    </a:lnTo>
                    <a:lnTo>
                      <a:pt x="25" y="153"/>
                    </a:lnTo>
                    <a:lnTo>
                      <a:pt x="25" y="152"/>
                    </a:lnTo>
                    <a:lnTo>
                      <a:pt x="26" y="150"/>
                    </a:lnTo>
                    <a:lnTo>
                      <a:pt x="27" y="149"/>
                    </a:lnTo>
                    <a:lnTo>
                      <a:pt x="28" y="149"/>
                    </a:lnTo>
                    <a:lnTo>
                      <a:pt x="31" y="148"/>
                    </a:lnTo>
                    <a:lnTo>
                      <a:pt x="35" y="148"/>
                    </a:lnTo>
                    <a:lnTo>
                      <a:pt x="41" y="147"/>
                    </a:lnTo>
                    <a:lnTo>
                      <a:pt x="47" y="146"/>
                    </a:lnTo>
                    <a:lnTo>
                      <a:pt x="52" y="146"/>
                    </a:lnTo>
                    <a:lnTo>
                      <a:pt x="54" y="145"/>
                    </a:lnTo>
                    <a:lnTo>
                      <a:pt x="55" y="144"/>
                    </a:lnTo>
                    <a:lnTo>
                      <a:pt x="56" y="143"/>
                    </a:lnTo>
                    <a:lnTo>
                      <a:pt x="60" y="138"/>
                    </a:lnTo>
                    <a:lnTo>
                      <a:pt x="61" y="137"/>
                    </a:lnTo>
                    <a:lnTo>
                      <a:pt x="62" y="137"/>
                    </a:lnTo>
                    <a:lnTo>
                      <a:pt x="63" y="138"/>
                    </a:lnTo>
                    <a:lnTo>
                      <a:pt x="65" y="137"/>
                    </a:lnTo>
                    <a:lnTo>
                      <a:pt x="65" y="135"/>
                    </a:lnTo>
                    <a:lnTo>
                      <a:pt x="65" y="134"/>
                    </a:lnTo>
                    <a:lnTo>
                      <a:pt x="66" y="134"/>
                    </a:lnTo>
                    <a:lnTo>
                      <a:pt x="68" y="133"/>
                    </a:lnTo>
                    <a:lnTo>
                      <a:pt x="72" y="132"/>
                    </a:lnTo>
                    <a:lnTo>
                      <a:pt x="75" y="131"/>
                    </a:lnTo>
                    <a:lnTo>
                      <a:pt x="78" y="130"/>
                    </a:lnTo>
                    <a:lnTo>
                      <a:pt x="79" y="128"/>
                    </a:lnTo>
                    <a:lnTo>
                      <a:pt x="78" y="125"/>
                    </a:lnTo>
                    <a:lnTo>
                      <a:pt x="75" y="123"/>
                    </a:lnTo>
                    <a:lnTo>
                      <a:pt x="72" y="122"/>
                    </a:lnTo>
                    <a:lnTo>
                      <a:pt x="68" y="120"/>
                    </a:lnTo>
                    <a:lnTo>
                      <a:pt x="65" y="119"/>
                    </a:lnTo>
                    <a:lnTo>
                      <a:pt x="63" y="118"/>
                    </a:lnTo>
                    <a:lnTo>
                      <a:pt x="60" y="117"/>
                    </a:lnTo>
                    <a:lnTo>
                      <a:pt x="58" y="116"/>
                    </a:lnTo>
                    <a:lnTo>
                      <a:pt x="57" y="114"/>
                    </a:lnTo>
                    <a:lnTo>
                      <a:pt x="57" y="113"/>
                    </a:lnTo>
                    <a:lnTo>
                      <a:pt x="58" y="112"/>
                    </a:lnTo>
                    <a:lnTo>
                      <a:pt x="59" y="112"/>
                    </a:lnTo>
                    <a:lnTo>
                      <a:pt x="60" y="112"/>
                    </a:lnTo>
                    <a:lnTo>
                      <a:pt x="61" y="112"/>
                    </a:lnTo>
                    <a:lnTo>
                      <a:pt x="63" y="111"/>
                    </a:lnTo>
                    <a:lnTo>
                      <a:pt x="64" y="111"/>
                    </a:lnTo>
                    <a:lnTo>
                      <a:pt x="65" y="111"/>
                    </a:lnTo>
                    <a:lnTo>
                      <a:pt x="65" y="109"/>
                    </a:lnTo>
                    <a:lnTo>
                      <a:pt x="71" y="102"/>
                    </a:lnTo>
                    <a:lnTo>
                      <a:pt x="79" y="96"/>
                    </a:lnTo>
                    <a:lnTo>
                      <a:pt x="76" y="97"/>
                    </a:lnTo>
                    <a:lnTo>
                      <a:pt x="73" y="97"/>
                    </a:lnTo>
                    <a:lnTo>
                      <a:pt x="70" y="96"/>
                    </a:lnTo>
                    <a:lnTo>
                      <a:pt x="69" y="93"/>
                    </a:lnTo>
                    <a:lnTo>
                      <a:pt x="70" y="91"/>
                    </a:lnTo>
                    <a:lnTo>
                      <a:pt x="72" y="88"/>
                    </a:lnTo>
                    <a:lnTo>
                      <a:pt x="75" y="84"/>
                    </a:lnTo>
                    <a:lnTo>
                      <a:pt x="78" y="82"/>
                    </a:lnTo>
                    <a:lnTo>
                      <a:pt x="80" y="82"/>
                    </a:lnTo>
                    <a:lnTo>
                      <a:pt x="82" y="83"/>
                    </a:lnTo>
                    <a:lnTo>
                      <a:pt x="84" y="84"/>
                    </a:lnTo>
                    <a:lnTo>
                      <a:pt x="87" y="84"/>
                    </a:lnTo>
                    <a:lnTo>
                      <a:pt x="90" y="82"/>
                    </a:lnTo>
                    <a:lnTo>
                      <a:pt x="91" y="78"/>
                    </a:lnTo>
                    <a:lnTo>
                      <a:pt x="92" y="74"/>
                    </a:lnTo>
                    <a:lnTo>
                      <a:pt x="92" y="73"/>
                    </a:lnTo>
                    <a:lnTo>
                      <a:pt x="92" y="71"/>
                    </a:lnTo>
                    <a:lnTo>
                      <a:pt x="92" y="69"/>
                    </a:lnTo>
                    <a:lnTo>
                      <a:pt x="92" y="69"/>
                    </a:lnTo>
                    <a:lnTo>
                      <a:pt x="97" y="66"/>
                    </a:lnTo>
                    <a:lnTo>
                      <a:pt x="103" y="64"/>
                    </a:lnTo>
                    <a:lnTo>
                      <a:pt x="108" y="63"/>
                    </a:lnTo>
                    <a:lnTo>
                      <a:pt x="112" y="61"/>
                    </a:lnTo>
                    <a:lnTo>
                      <a:pt x="116" y="59"/>
                    </a:lnTo>
                    <a:lnTo>
                      <a:pt x="120" y="58"/>
                    </a:lnTo>
                    <a:lnTo>
                      <a:pt x="124" y="59"/>
                    </a:lnTo>
                    <a:lnTo>
                      <a:pt x="127" y="61"/>
                    </a:lnTo>
                    <a:lnTo>
                      <a:pt x="128" y="63"/>
                    </a:lnTo>
                    <a:lnTo>
                      <a:pt x="130" y="64"/>
                    </a:lnTo>
                    <a:lnTo>
                      <a:pt x="132" y="65"/>
                    </a:lnTo>
                    <a:lnTo>
                      <a:pt x="134" y="65"/>
                    </a:lnTo>
                    <a:lnTo>
                      <a:pt x="137" y="63"/>
                    </a:lnTo>
                    <a:lnTo>
                      <a:pt x="139" y="61"/>
                    </a:lnTo>
                    <a:lnTo>
                      <a:pt x="142" y="56"/>
                    </a:lnTo>
                    <a:lnTo>
                      <a:pt x="143" y="55"/>
                    </a:lnTo>
                    <a:lnTo>
                      <a:pt x="146" y="54"/>
                    </a:lnTo>
                    <a:lnTo>
                      <a:pt x="149" y="53"/>
                    </a:lnTo>
                    <a:lnTo>
                      <a:pt x="151" y="53"/>
                    </a:lnTo>
                    <a:lnTo>
                      <a:pt x="153" y="52"/>
                    </a:lnTo>
                    <a:lnTo>
                      <a:pt x="153" y="51"/>
                    </a:lnTo>
                    <a:lnTo>
                      <a:pt x="151" y="50"/>
                    </a:lnTo>
                    <a:lnTo>
                      <a:pt x="148" y="51"/>
                    </a:lnTo>
                    <a:lnTo>
                      <a:pt x="145" y="52"/>
                    </a:lnTo>
                    <a:lnTo>
                      <a:pt x="142" y="52"/>
                    </a:lnTo>
                    <a:lnTo>
                      <a:pt x="140" y="52"/>
                    </a:lnTo>
                    <a:lnTo>
                      <a:pt x="137" y="49"/>
                    </a:lnTo>
                    <a:lnTo>
                      <a:pt x="137" y="44"/>
                    </a:lnTo>
                    <a:lnTo>
                      <a:pt x="138" y="40"/>
                    </a:lnTo>
                    <a:lnTo>
                      <a:pt x="141" y="36"/>
                    </a:lnTo>
                    <a:lnTo>
                      <a:pt x="144" y="32"/>
                    </a:lnTo>
                    <a:lnTo>
                      <a:pt x="147" y="28"/>
                    </a:lnTo>
                    <a:lnTo>
                      <a:pt x="150" y="26"/>
                    </a:lnTo>
                    <a:lnTo>
                      <a:pt x="152" y="24"/>
                    </a:lnTo>
                    <a:lnTo>
                      <a:pt x="158" y="22"/>
                    </a:lnTo>
                    <a:lnTo>
                      <a:pt x="162" y="20"/>
                    </a:lnTo>
                    <a:lnTo>
                      <a:pt x="165" y="20"/>
                    </a:lnTo>
                    <a:lnTo>
                      <a:pt x="166" y="21"/>
                    </a:lnTo>
                    <a:lnTo>
                      <a:pt x="166" y="22"/>
                    </a:lnTo>
                    <a:lnTo>
                      <a:pt x="166" y="24"/>
                    </a:lnTo>
                    <a:lnTo>
                      <a:pt x="165" y="26"/>
                    </a:lnTo>
                    <a:lnTo>
                      <a:pt x="163" y="32"/>
                    </a:lnTo>
                    <a:lnTo>
                      <a:pt x="163" y="36"/>
                    </a:lnTo>
                    <a:lnTo>
                      <a:pt x="165" y="38"/>
                    </a:lnTo>
                    <a:lnTo>
                      <a:pt x="167" y="39"/>
                    </a:lnTo>
                    <a:lnTo>
                      <a:pt x="170" y="38"/>
                    </a:lnTo>
                    <a:lnTo>
                      <a:pt x="173" y="35"/>
                    </a:lnTo>
                    <a:lnTo>
                      <a:pt x="175" y="32"/>
                    </a:lnTo>
                    <a:lnTo>
                      <a:pt x="178" y="29"/>
                    </a:lnTo>
                    <a:lnTo>
                      <a:pt x="181" y="28"/>
                    </a:lnTo>
                    <a:lnTo>
                      <a:pt x="182" y="28"/>
                    </a:lnTo>
                    <a:lnTo>
                      <a:pt x="182" y="27"/>
                    </a:lnTo>
                    <a:lnTo>
                      <a:pt x="182" y="27"/>
                    </a:lnTo>
                    <a:lnTo>
                      <a:pt x="184" y="27"/>
                    </a:lnTo>
                    <a:lnTo>
                      <a:pt x="184" y="26"/>
                    </a:lnTo>
                    <a:lnTo>
                      <a:pt x="185" y="26"/>
                    </a:lnTo>
                    <a:lnTo>
                      <a:pt x="188" y="22"/>
                    </a:lnTo>
                    <a:lnTo>
                      <a:pt x="189" y="19"/>
                    </a:lnTo>
                    <a:lnTo>
                      <a:pt x="191" y="12"/>
                    </a:lnTo>
                    <a:lnTo>
                      <a:pt x="193" y="9"/>
                    </a:lnTo>
                    <a:lnTo>
                      <a:pt x="196" y="5"/>
                    </a:lnTo>
                    <a:lnTo>
                      <a:pt x="200" y="2"/>
                    </a:lnTo>
                    <a:lnTo>
                      <a:pt x="203" y="1"/>
                    </a:lnTo>
                    <a:lnTo>
                      <a:pt x="205" y="1"/>
                    </a:lnTo>
                    <a:lnTo>
                      <a:pt x="206" y="2"/>
                    </a:lnTo>
                    <a:lnTo>
                      <a:pt x="210" y="5"/>
                    </a:lnTo>
                    <a:lnTo>
                      <a:pt x="213" y="6"/>
                    </a:lnTo>
                    <a:lnTo>
                      <a:pt x="217" y="6"/>
                    </a:lnTo>
                    <a:lnTo>
                      <a:pt x="222" y="5"/>
                    </a:lnTo>
                    <a:lnTo>
                      <a:pt x="226" y="2"/>
                    </a:lnTo>
                    <a:lnTo>
                      <a:pt x="232" y="0"/>
                    </a:lnTo>
                    <a:close/>
                  </a:path>
                </a:pathLst>
              </a:custGeom>
              <a:gradFill>
                <a:gsLst>
                  <a:gs pos="49000">
                    <a:srgbClr val="38659D"/>
                  </a:gs>
                  <a:gs pos="87000">
                    <a:schemeClr val="tx2">
                      <a:lumMod val="75000"/>
                      <a:alpha val="80000"/>
                    </a:schemeClr>
                  </a:gs>
                </a:gsLst>
                <a:lin ang="2700000" scaled="0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99"/>
              </a:p>
            </p:txBody>
          </p:sp>
          <p:sp>
            <p:nvSpPr>
              <p:cNvPr id="65" name="Freeform 163"/>
              <p:cNvSpPr>
                <a:spLocks/>
              </p:cNvSpPr>
              <p:nvPr/>
            </p:nvSpPr>
            <p:spPr bwMode="auto">
              <a:xfrm>
                <a:off x="3028625" y="4274881"/>
                <a:ext cx="1449" cy="1449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1" y="0"/>
                  </a:cxn>
                  <a:cxn ang="0">
                    <a:pos x="1" y="0"/>
                  </a:cxn>
                  <a:cxn ang="0">
                    <a:pos x="0" y="0"/>
                  </a:cxn>
                  <a:cxn ang="0">
                    <a:pos x="1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lnTo>
                      <a:pt x="1" y="0"/>
                    </a:lnTo>
                    <a:lnTo>
                      <a:pt x="1" y="0"/>
                    </a:ln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gradFill>
                <a:gsLst>
                  <a:gs pos="49000">
                    <a:srgbClr val="38659D"/>
                  </a:gs>
                  <a:gs pos="87000">
                    <a:schemeClr val="tx2">
                      <a:lumMod val="75000"/>
                      <a:alpha val="80000"/>
                    </a:schemeClr>
                  </a:gs>
                </a:gsLst>
                <a:lin ang="2700000" scaled="0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99"/>
              </a:p>
            </p:txBody>
          </p:sp>
          <p:sp>
            <p:nvSpPr>
              <p:cNvPr id="66" name="Freeform 164"/>
              <p:cNvSpPr>
                <a:spLocks/>
              </p:cNvSpPr>
              <p:nvPr/>
            </p:nvSpPr>
            <p:spPr bwMode="auto">
              <a:xfrm>
                <a:off x="2808510" y="3290157"/>
                <a:ext cx="86887" cy="120195"/>
              </a:xfrm>
              <a:custGeom>
                <a:avLst/>
                <a:gdLst/>
                <a:ahLst/>
                <a:cxnLst>
                  <a:cxn ang="0">
                    <a:pos x="52" y="5"/>
                  </a:cxn>
                  <a:cxn ang="0">
                    <a:pos x="60" y="14"/>
                  </a:cxn>
                  <a:cxn ang="0">
                    <a:pos x="59" y="19"/>
                  </a:cxn>
                  <a:cxn ang="0">
                    <a:pos x="53" y="25"/>
                  </a:cxn>
                  <a:cxn ang="0">
                    <a:pos x="48" y="28"/>
                  </a:cxn>
                  <a:cxn ang="0">
                    <a:pos x="49" y="28"/>
                  </a:cxn>
                  <a:cxn ang="0">
                    <a:pos x="53" y="30"/>
                  </a:cxn>
                  <a:cxn ang="0">
                    <a:pos x="54" y="31"/>
                  </a:cxn>
                  <a:cxn ang="0">
                    <a:pos x="51" y="34"/>
                  </a:cxn>
                  <a:cxn ang="0">
                    <a:pos x="46" y="36"/>
                  </a:cxn>
                  <a:cxn ang="0">
                    <a:pos x="40" y="44"/>
                  </a:cxn>
                  <a:cxn ang="0">
                    <a:pos x="35" y="50"/>
                  </a:cxn>
                  <a:cxn ang="0">
                    <a:pos x="28" y="52"/>
                  </a:cxn>
                  <a:cxn ang="0">
                    <a:pos x="28" y="54"/>
                  </a:cxn>
                  <a:cxn ang="0">
                    <a:pos x="30" y="55"/>
                  </a:cxn>
                  <a:cxn ang="0">
                    <a:pos x="30" y="56"/>
                  </a:cxn>
                  <a:cxn ang="0">
                    <a:pos x="28" y="57"/>
                  </a:cxn>
                  <a:cxn ang="0">
                    <a:pos x="26" y="54"/>
                  </a:cxn>
                  <a:cxn ang="0">
                    <a:pos x="24" y="52"/>
                  </a:cxn>
                  <a:cxn ang="0">
                    <a:pos x="21" y="57"/>
                  </a:cxn>
                  <a:cxn ang="0">
                    <a:pos x="19" y="73"/>
                  </a:cxn>
                  <a:cxn ang="0">
                    <a:pos x="15" y="82"/>
                  </a:cxn>
                  <a:cxn ang="0">
                    <a:pos x="10" y="82"/>
                  </a:cxn>
                  <a:cxn ang="0">
                    <a:pos x="2" y="74"/>
                  </a:cxn>
                  <a:cxn ang="0">
                    <a:pos x="0" y="67"/>
                  </a:cxn>
                  <a:cxn ang="0">
                    <a:pos x="4" y="60"/>
                  </a:cxn>
                  <a:cxn ang="0">
                    <a:pos x="11" y="48"/>
                  </a:cxn>
                  <a:cxn ang="0">
                    <a:pos x="16" y="42"/>
                  </a:cxn>
                  <a:cxn ang="0">
                    <a:pos x="25" y="41"/>
                  </a:cxn>
                  <a:cxn ang="0">
                    <a:pos x="26" y="39"/>
                  </a:cxn>
                  <a:cxn ang="0">
                    <a:pos x="16" y="31"/>
                  </a:cxn>
                  <a:cxn ang="0">
                    <a:pos x="18" y="31"/>
                  </a:cxn>
                  <a:cxn ang="0">
                    <a:pos x="26" y="33"/>
                  </a:cxn>
                  <a:cxn ang="0">
                    <a:pos x="32" y="34"/>
                  </a:cxn>
                  <a:cxn ang="0">
                    <a:pos x="33" y="33"/>
                  </a:cxn>
                  <a:cxn ang="0">
                    <a:pos x="30" y="31"/>
                  </a:cxn>
                  <a:cxn ang="0">
                    <a:pos x="29" y="28"/>
                  </a:cxn>
                  <a:cxn ang="0">
                    <a:pos x="33" y="25"/>
                  </a:cxn>
                  <a:cxn ang="0">
                    <a:pos x="42" y="24"/>
                  </a:cxn>
                  <a:cxn ang="0">
                    <a:pos x="44" y="23"/>
                  </a:cxn>
                  <a:cxn ang="0">
                    <a:pos x="41" y="20"/>
                  </a:cxn>
                  <a:cxn ang="0">
                    <a:pos x="42" y="15"/>
                  </a:cxn>
                  <a:cxn ang="0">
                    <a:pos x="47" y="0"/>
                  </a:cxn>
                </a:cxnLst>
                <a:rect l="0" t="0" r="r" b="b"/>
                <a:pathLst>
                  <a:path w="60" h="83">
                    <a:moveTo>
                      <a:pt x="47" y="0"/>
                    </a:moveTo>
                    <a:lnTo>
                      <a:pt x="52" y="5"/>
                    </a:lnTo>
                    <a:lnTo>
                      <a:pt x="57" y="9"/>
                    </a:lnTo>
                    <a:lnTo>
                      <a:pt x="60" y="14"/>
                    </a:lnTo>
                    <a:lnTo>
                      <a:pt x="60" y="16"/>
                    </a:lnTo>
                    <a:lnTo>
                      <a:pt x="59" y="19"/>
                    </a:lnTo>
                    <a:lnTo>
                      <a:pt x="56" y="22"/>
                    </a:lnTo>
                    <a:lnTo>
                      <a:pt x="53" y="25"/>
                    </a:lnTo>
                    <a:lnTo>
                      <a:pt x="50" y="27"/>
                    </a:lnTo>
                    <a:lnTo>
                      <a:pt x="48" y="28"/>
                    </a:lnTo>
                    <a:lnTo>
                      <a:pt x="48" y="28"/>
                    </a:lnTo>
                    <a:lnTo>
                      <a:pt x="49" y="28"/>
                    </a:lnTo>
                    <a:lnTo>
                      <a:pt x="51" y="29"/>
                    </a:lnTo>
                    <a:lnTo>
                      <a:pt x="53" y="30"/>
                    </a:lnTo>
                    <a:lnTo>
                      <a:pt x="54" y="30"/>
                    </a:lnTo>
                    <a:lnTo>
                      <a:pt x="54" y="31"/>
                    </a:lnTo>
                    <a:lnTo>
                      <a:pt x="53" y="32"/>
                    </a:lnTo>
                    <a:lnTo>
                      <a:pt x="51" y="34"/>
                    </a:lnTo>
                    <a:lnTo>
                      <a:pt x="48" y="35"/>
                    </a:lnTo>
                    <a:lnTo>
                      <a:pt x="46" y="36"/>
                    </a:lnTo>
                    <a:lnTo>
                      <a:pt x="43" y="40"/>
                    </a:lnTo>
                    <a:lnTo>
                      <a:pt x="40" y="44"/>
                    </a:lnTo>
                    <a:lnTo>
                      <a:pt x="37" y="49"/>
                    </a:lnTo>
                    <a:lnTo>
                      <a:pt x="35" y="50"/>
                    </a:lnTo>
                    <a:lnTo>
                      <a:pt x="30" y="51"/>
                    </a:lnTo>
                    <a:lnTo>
                      <a:pt x="28" y="52"/>
                    </a:lnTo>
                    <a:lnTo>
                      <a:pt x="28" y="53"/>
                    </a:lnTo>
                    <a:lnTo>
                      <a:pt x="28" y="54"/>
                    </a:lnTo>
                    <a:lnTo>
                      <a:pt x="29" y="54"/>
                    </a:lnTo>
                    <a:lnTo>
                      <a:pt x="30" y="55"/>
                    </a:lnTo>
                    <a:lnTo>
                      <a:pt x="30" y="56"/>
                    </a:lnTo>
                    <a:lnTo>
                      <a:pt x="30" y="56"/>
                    </a:lnTo>
                    <a:lnTo>
                      <a:pt x="30" y="57"/>
                    </a:lnTo>
                    <a:lnTo>
                      <a:pt x="28" y="57"/>
                    </a:lnTo>
                    <a:lnTo>
                      <a:pt x="27" y="56"/>
                    </a:lnTo>
                    <a:lnTo>
                      <a:pt x="26" y="54"/>
                    </a:lnTo>
                    <a:lnTo>
                      <a:pt x="25" y="53"/>
                    </a:lnTo>
                    <a:lnTo>
                      <a:pt x="24" y="52"/>
                    </a:lnTo>
                    <a:lnTo>
                      <a:pt x="23" y="53"/>
                    </a:lnTo>
                    <a:lnTo>
                      <a:pt x="21" y="57"/>
                    </a:lnTo>
                    <a:lnTo>
                      <a:pt x="19" y="67"/>
                    </a:lnTo>
                    <a:lnTo>
                      <a:pt x="19" y="73"/>
                    </a:lnTo>
                    <a:lnTo>
                      <a:pt x="18" y="78"/>
                    </a:lnTo>
                    <a:lnTo>
                      <a:pt x="15" y="82"/>
                    </a:lnTo>
                    <a:lnTo>
                      <a:pt x="13" y="83"/>
                    </a:lnTo>
                    <a:lnTo>
                      <a:pt x="10" y="82"/>
                    </a:lnTo>
                    <a:lnTo>
                      <a:pt x="7" y="80"/>
                    </a:lnTo>
                    <a:lnTo>
                      <a:pt x="2" y="74"/>
                    </a:lnTo>
                    <a:lnTo>
                      <a:pt x="1" y="70"/>
                    </a:lnTo>
                    <a:lnTo>
                      <a:pt x="0" y="67"/>
                    </a:lnTo>
                    <a:lnTo>
                      <a:pt x="2" y="63"/>
                    </a:lnTo>
                    <a:lnTo>
                      <a:pt x="4" y="60"/>
                    </a:lnTo>
                    <a:lnTo>
                      <a:pt x="6" y="57"/>
                    </a:lnTo>
                    <a:lnTo>
                      <a:pt x="11" y="48"/>
                    </a:lnTo>
                    <a:lnTo>
                      <a:pt x="14" y="43"/>
                    </a:lnTo>
                    <a:lnTo>
                      <a:pt x="16" y="42"/>
                    </a:lnTo>
                    <a:lnTo>
                      <a:pt x="22" y="41"/>
                    </a:lnTo>
                    <a:lnTo>
                      <a:pt x="25" y="41"/>
                    </a:lnTo>
                    <a:lnTo>
                      <a:pt x="26" y="40"/>
                    </a:lnTo>
                    <a:lnTo>
                      <a:pt x="26" y="39"/>
                    </a:lnTo>
                    <a:lnTo>
                      <a:pt x="22" y="34"/>
                    </a:lnTo>
                    <a:lnTo>
                      <a:pt x="16" y="31"/>
                    </a:lnTo>
                    <a:lnTo>
                      <a:pt x="17" y="31"/>
                    </a:lnTo>
                    <a:lnTo>
                      <a:pt x="18" y="31"/>
                    </a:lnTo>
                    <a:lnTo>
                      <a:pt x="18" y="31"/>
                    </a:lnTo>
                    <a:lnTo>
                      <a:pt x="26" y="33"/>
                    </a:lnTo>
                    <a:lnTo>
                      <a:pt x="30" y="34"/>
                    </a:lnTo>
                    <a:lnTo>
                      <a:pt x="32" y="34"/>
                    </a:lnTo>
                    <a:lnTo>
                      <a:pt x="33" y="34"/>
                    </a:lnTo>
                    <a:lnTo>
                      <a:pt x="33" y="33"/>
                    </a:lnTo>
                    <a:lnTo>
                      <a:pt x="32" y="32"/>
                    </a:lnTo>
                    <a:lnTo>
                      <a:pt x="30" y="31"/>
                    </a:lnTo>
                    <a:lnTo>
                      <a:pt x="29" y="29"/>
                    </a:lnTo>
                    <a:lnTo>
                      <a:pt x="29" y="28"/>
                    </a:lnTo>
                    <a:lnTo>
                      <a:pt x="30" y="27"/>
                    </a:lnTo>
                    <a:lnTo>
                      <a:pt x="33" y="25"/>
                    </a:lnTo>
                    <a:lnTo>
                      <a:pt x="38" y="24"/>
                    </a:lnTo>
                    <a:lnTo>
                      <a:pt x="42" y="24"/>
                    </a:lnTo>
                    <a:lnTo>
                      <a:pt x="45" y="26"/>
                    </a:lnTo>
                    <a:lnTo>
                      <a:pt x="44" y="23"/>
                    </a:lnTo>
                    <a:lnTo>
                      <a:pt x="42" y="21"/>
                    </a:lnTo>
                    <a:lnTo>
                      <a:pt x="41" y="20"/>
                    </a:lnTo>
                    <a:lnTo>
                      <a:pt x="41" y="19"/>
                    </a:lnTo>
                    <a:lnTo>
                      <a:pt x="42" y="15"/>
                    </a:lnTo>
                    <a:lnTo>
                      <a:pt x="44" y="10"/>
                    </a:lnTo>
                    <a:lnTo>
                      <a:pt x="47" y="0"/>
                    </a:lnTo>
                    <a:close/>
                  </a:path>
                </a:pathLst>
              </a:custGeom>
              <a:gradFill>
                <a:gsLst>
                  <a:gs pos="49000">
                    <a:srgbClr val="38659D"/>
                  </a:gs>
                  <a:gs pos="87000">
                    <a:schemeClr val="tx2">
                      <a:lumMod val="75000"/>
                      <a:alpha val="80000"/>
                    </a:schemeClr>
                  </a:gs>
                </a:gsLst>
                <a:lin ang="2700000" scaled="0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99"/>
              </a:p>
            </p:txBody>
          </p:sp>
          <p:sp>
            <p:nvSpPr>
              <p:cNvPr id="67" name="Freeform 165"/>
              <p:cNvSpPr>
                <a:spLocks/>
              </p:cNvSpPr>
              <p:nvPr/>
            </p:nvSpPr>
            <p:spPr bwMode="auto">
              <a:xfrm>
                <a:off x="1712281" y="3233681"/>
                <a:ext cx="5792" cy="724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" y="0"/>
                  </a:cxn>
                  <a:cxn ang="0">
                    <a:pos x="2" y="1"/>
                  </a:cxn>
                  <a:cxn ang="0">
                    <a:pos x="2" y="2"/>
                  </a:cxn>
                  <a:cxn ang="0">
                    <a:pos x="3" y="3"/>
                  </a:cxn>
                  <a:cxn ang="0">
                    <a:pos x="4" y="5"/>
                  </a:cxn>
                  <a:cxn ang="0">
                    <a:pos x="3" y="5"/>
                  </a:cxn>
                  <a:cxn ang="0">
                    <a:pos x="1" y="5"/>
                  </a:cxn>
                  <a:cxn ang="0">
                    <a:pos x="0" y="5"/>
                  </a:cxn>
                  <a:cxn ang="0">
                    <a:pos x="0" y="3"/>
                  </a:cxn>
                  <a:cxn ang="0">
                    <a:pos x="0" y="2"/>
                  </a:cxn>
                  <a:cxn ang="0">
                    <a:pos x="0" y="1"/>
                  </a:cxn>
                  <a:cxn ang="0">
                    <a:pos x="0" y="0"/>
                  </a:cxn>
                </a:cxnLst>
                <a:rect l="0" t="0" r="r" b="b"/>
                <a:pathLst>
                  <a:path w="4" h="5">
                    <a:moveTo>
                      <a:pt x="0" y="0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2" y="2"/>
                    </a:lnTo>
                    <a:lnTo>
                      <a:pt x="3" y="3"/>
                    </a:lnTo>
                    <a:lnTo>
                      <a:pt x="4" y="5"/>
                    </a:lnTo>
                    <a:lnTo>
                      <a:pt x="3" y="5"/>
                    </a:lnTo>
                    <a:lnTo>
                      <a:pt x="1" y="5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49000">
                    <a:srgbClr val="38659D"/>
                  </a:gs>
                  <a:gs pos="87000">
                    <a:schemeClr val="tx2">
                      <a:lumMod val="75000"/>
                      <a:alpha val="80000"/>
                    </a:schemeClr>
                  </a:gs>
                </a:gsLst>
                <a:lin ang="2700000" scaled="0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99"/>
              </a:p>
            </p:txBody>
          </p:sp>
          <p:sp>
            <p:nvSpPr>
              <p:cNvPr id="68" name="Freeform 166"/>
              <p:cNvSpPr>
                <a:spLocks/>
              </p:cNvSpPr>
              <p:nvPr/>
            </p:nvSpPr>
            <p:spPr bwMode="auto">
              <a:xfrm>
                <a:off x="2822991" y="3332153"/>
                <a:ext cx="8689" cy="289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" y="1"/>
                  </a:cxn>
                  <a:cxn ang="0">
                    <a:pos x="6" y="2"/>
                  </a:cxn>
                  <a:cxn ang="0">
                    <a:pos x="0" y="0"/>
                  </a:cxn>
                </a:cxnLst>
                <a:rect l="0" t="0" r="r" b="b"/>
                <a:pathLst>
                  <a:path w="6" h="2">
                    <a:moveTo>
                      <a:pt x="0" y="0"/>
                    </a:moveTo>
                    <a:lnTo>
                      <a:pt x="3" y="1"/>
                    </a:lnTo>
                    <a:lnTo>
                      <a:pt x="6" y="2"/>
                    </a:ln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49000">
                    <a:srgbClr val="38659D"/>
                  </a:gs>
                  <a:gs pos="87000">
                    <a:schemeClr val="tx2">
                      <a:lumMod val="75000"/>
                      <a:alpha val="80000"/>
                    </a:schemeClr>
                  </a:gs>
                </a:gsLst>
                <a:lin ang="2700000" scaled="0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99"/>
              </a:p>
            </p:txBody>
          </p:sp>
          <p:sp>
            <p:nvSpPr>
              <p:cNvPr id="69" name="Freeform 167"/>
              <p:cNvSpPr>
                <a:spLocks noEditPoints="1"/>
              </p:cNvSpPr>
              <p:nvPr/>
            </p:nvSpPr>
            <p:spPr bwMode="auto">
              <a:xfrm>
                <a:off x="2544952" y="4355975"/>
                <a:ext cx="1449" cy="8689"/>
              </a:xfrm>
              <a:custGeom>
                <a:avLst/>
                <a:gdLst/>
                <a:ahLst/>
                <a:cxnLst>
                  <a:cxn ang="0">
                    <a:pos x="1" y="2"/>
                  </a:cxn>
                  <a:cxn ang="0">
                    <a:pos x="1" y="4"/>
                  </a:cxn>
                  <a:cxn ang="0">
                    <a:pos x="1" y="6"/>
                  </a:cxn>
                  <a:cxn ang="0">
                    <a:pos x="1" y="6"/>
                  </a:cxn>
                  <a:cxn ang="0">
                    <a:pos x="1" y="2"/>
                  </a:cxn>
                  <a:cxn ang="0">
                    <a:pos x="0" y="0"/>
                  </a:cxn>
                  <a:cxn ang="0">
                    <a:pos x="1" y="1"/>
                  </a:cxn>
                  <a:cxn ang="0">
                    <a:pos x="1" y="2"/>
                  </a:cxn>
                  <a:cxn ang="0">
                    <a:pos x="0" y="0"/>
                  </a:cxn>
                </a:cxnLst>
                <a:rect l="0" t="0" r="r" b="b"/>
                <a:pathLst>
                  <a:path w="1" h="6">
                    <a:moveTo>
                      <a:pt x="1" y="2"/>
                    </a:moveTo>
                    <a:lnTo>
                      <a:pt x="1" y="4"/>
                    </a:lnTo>
                    <a:lnTo>
                      <a:pt x="1" y="6"/>
                    </a:lnTo>
                    <a:lnTo>
                      <a:pt x="1" y="6"/>
                    </a:lnTo>
                    <a:lnTo>
                      <a:pt x="1" y="2"/>
                    </a:lnTo>
                    <a:close/>
                    <a:moveTo>
                      <a:pt x="0" y="0"/>
                    </a:moveTo>
                    <a:lnTo>
                      <a:pt x="1" y="1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49000">
                    <a:srgbClr val="38659D"/>
                  </a:gs>
                  <a:gs pos="87000">
                    <a:schemeClr val="tx2">
                      <a:lumMod val="75000"/>
                      <a:alpha val="80000"/>
                    </a:schemeClr>
                  </a:gs>
                </a:gsLst>
                <a:lin ang="2700000" scaled="0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99"/>
              </a:p>
            </p:txBody>
          </p:sp>
          <p:sp>
            <p:nvSpPr>
              <p:cNvPr id="70" name="Freeform 168"/>
              <p:cNvSpPr>
                <a:spLocks/>
              </p:cNvSpPr>
              <p:nvPr/>
            </p:nvSpPr>
            <p:spPr bwMode="auto">
              <a:xfrm>
                <a:off x="2811406" y="3093212"/>
                <a:ext cx="4345" cy="579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2" y="1"/>
                  </a:cxn>
                  <a:cxn ang="0">
                    <a:pos x="3" y="2"/>
                  </a:cxn>
                  <a:cxn ang="0">
                    <a:pos x="3" y="3"/>
                  </a:cxn>
                  <a:cxn ang="0">
                    <a:pos x="3" y="4"/>
                  </a:cxn>
                  <a:cxn ang="0">
                    <a:pos x="0" y="1"/>
                  </a:cxn>
                  <a:cxn ang="0">
                    <a:pos x="0" y="0"/>
                  </a:cxn>
                </a:cxnLst>
                <a:rect l="0" t="0" r="r" b="b"/>
                <a:pathLst>
                  <a:path w="3" h="4">
                    <a:moveTo>
                      <a:pt x="0" y="0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2" y="1"/>
                    </a:lnTo>
                    <a:lnTo>
                      <a:pt x="3" y="2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0" y="1"/>
                    </a:ln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49000">
                    <a:srgbClr val="38659D"/>
                  </a:gs>
                  <a:gs pos="87000">
                    <a:schemeClr val="tx2">
                      <a:lumMod val="75000"/>
                      <a:alpha val="80000"/>
                    </a:schemeClr>
                  </a:gs>
                </a:gsLst>
                <a:lin ang="2700000" scaled="0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99"/>
              </a:p>
            </p:txBody>
          </p:sp>
          <p:sp>
            <p:nvSpPr>
              <p:cNvPr id="71" name="Freeform 169"/>
              <p:cNvSpPr>
                <a:spLocks/>
              </p:cNvSpPr>
              <p:nvPr/>
            </p:nvSpPr>
            <p:spPr bwMode="auto">
              <a:xfrm>
                <a:off x="2229261" y="3907057"/>
                <a:ext cx="7241" cy="5792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5" y="1"/>
                  </a:cxn>
                  <a:cxn ang="0">
                    <a:pos x="3" y="3"/>
                  </a:cxn>
                  <a:cxn ang="0">
                    <a:pos x="1" y="4"/>
                  </a:cxn>
                  <a:cxn ang="0">
                    <a:pos x="0" y="4"/>
                  </a:cxn>
                  <a:cxn ang="0">
                    <a:pos x="2" y="3"/>
                  </a:cxn>
                  <a:cxn ang="0">
                    <a:pos x="4" y="2"/>
                  </a:cxn>
                  <a:cxn ang="0">
                    <a:pos x="5" y="0"/>
                  </a:cxn>
                </a:cxnLst>
                <a:rect l="0" t="0" r="r" b="b"/>
                <a:pathLst>
                  <a:path w="5" h="4">
                    <a:moveTo>
                      <a:pt x="5" y="0"/>
                    </a:moveTo>
                    <a:lnTo>
                      <a:pt x="5" y="1"/>
                    </a:lnTo>
                    <a:lnTo>
                      <a:pt x="3" y="3"/>
                    </a:lnTo>
                    <a:lnTo>
                      <a:pt x="1" y="4"/>
                    </a:lnTo>
                    <a:lnTo>
                      <a:pt x="0" y="4"/>
                    </a:lnTo>
                    <a:lnTo>
                      <a:pt x="2" y="3"/>
                    </a:lnTo>
                    <a:lnTo>
                      <a:pt x="4" y="2"/>
                    </a:lnTo>
                    <a:lnTo>
                      <a:pt x="5" y="0"/>
                    </a:lnTo>
                    <a:close/>
                  </a:path>
                </a:pathLst>
              </a:custGeom>
              <a:gradFill>
                <a:gsLst>
                  <a:gs pos="49000">
                    <a:srgbClr val="38659D"/>
                  </a:gs>
                  <a:gs pos="87000">
                    <a:schemeClr val="tx2">
                      <a:lumMod val="75000"/>
                      <a:alpha val="80000"/>
                    </a:schemeClr>
                  </a:gs>
                </a:gsLst>
                <a:lin ang="2700000" scaled="0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99"/>
              </a:p>
            </p:txBody>
          </p:sp>
          <p:sp>
            <p:nvSpPr>
              <p:cNvPr id="72" name="Freeform 170"/>
              <p:cNvSpPr>
                <a:spLocks/>
              </p:cNvSpPr>
              <p:nvPr/>
            </p:nvSpPr>
            <p:spPr bwMode="auto">
              <a:xfrm>
                <a:off x="2679627" y="3657980"/>
                <a:ext cx="8689" cy="1882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" y="4"/>
                  </a:cxn>
                  <a:cxn ang="0">
                    <a:pos x="4" y="9"/>
                  </a:cxn>
                  <a:cxn ang="0">
                    <a:pos x="6" y="13"/>
                  </a:cxn>
                  <a:cxn ang="0">
                    <a:pos x="6" y="13"/>
                  </a:cxn>
                  <a:cxn ang="0">
                    <a:pos x="6" y="13"/>
                  </a:cxn>
                  <a:cxn ang="0">
                    <a:pos x="5" y="13"/>
                  </a:cxn>
                  <a:cxn ang="0">
                    <a:pos x="5" y="12"/>
                  </a:cxn>
                  <a:cxn ang="0">
                    <a:pos x="3" y="8"/>
                  </a:cxn>
                  <a:cxn ang="0">
                    <a:pos x="2" y="4"/>
                  </a:cxn>
                  <a:cxn ang="0">
                    <a:pos x="0" y="0"/>
                  </a:cxn>
                </a:cxnLst>
                <a:rect l="0" t="0" r="r" b="b"/>
                <a:pathLst>
                  <a:path w="6" h="13">
                    <a:moveTo>
                      <a:pt x="0" y="0"/>
                    </a:moveTo>
                    <a:lnTo>
                      <a:pt x="3" y="4"/>
                    </a:lnTo>
                    <a:lnTo>
                      <a:pt x="4" y="9"/>
                    </a:lnTo>
                    <a:lnTo>
                      <a:pt x="6" y="13"/>
                    </a:lnTo>
                    <a:lnTo>
                      <a:pt x="6" y="13"/>
                    </a:lnTo>
                    <a:lnTo>
                      <a:pt x="6" y="13"/>
                    </a:lnTo>
                    <a:lnTo>
                      <a:pt x="5" y="13"/>
                    </a:lnTo>
                    <a:lnTo>
                      <a:pt x="5" y="12"/>
                    </a:lnTo>
                    <a:lnTo>
                      <a:pt x="3" y="8"/>
                    </a:lnTo>
                    <a:lnTo>
                      <a:pt x="2" y="4"/>
                    </a:ln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49000">
                    <a:srgbClr val="38659D"/>
                  </a:gs>
                  <a:gs pos="87000">
                    <a:schemeClr val="tx2">
                      <a:lumMod val="75000"/>
                      <a:alpha val="80000"/>
                    </a:schemeClr>
                  </a:gs>
                </a:gsLst>
                <a:lin ang="2700000" scaled="0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99"/>
              </a:p>
            </p:txBody>
          </p:sp>
          <p:sp>
            <p:nvSpPr>
              <p:cNvPr id="73" name="Freeform 171"/>
              <p:cNvSpPr>
                <a:spLocks/>
              </p:cNvSpPr>
              <p:nvPr/>
            </p:nvSpPr>
            <p:spPr bwMode="auto">
              <a:xfrm>
                <a:off x="2673835" y="3652188"/>
                <a:ext cx="5792" cy="579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" y="2"/>
                  </a:cxn>
                  <a:cxn ang="0">
                    <a:pos x="4" y="4"/>
                  </a:cxn>
                  <a:cxn ang="0">
                    <a:pos x="3" y="3"/>
                  </a:cxn>
                  <a:cxn ang="0">
                    <a:pos x="3" y="3"/>
                  </a:cxn>
                  <a:cxn ang="0">
                    <a:pos x="3" y="3"/>
                  </a:cxn>
                  <a:cxn ang="0">
                    <a:pos x="2" y="3"/>
                  </a:cxn>
                  <a:cxn ang="0">
                    <a:pos x="1" y="2"/>
                  </a:cxn>
                  <a:cxn ang="0">
                    <a:pos x="1" y="1"/>
                  </a:cxn>
                  <a:cxn ang="0">
                    <a:pos x="0" y="1"/>
                  </a:cxn>
                  <a:cxn ang="0">
                    <a:pos x="0" y="0"/>
                  </a:cxn>
                </a:cxnLst>
                <a:rect l="0" t="0" r="r" b="b"/>
                <a:pathLst>
                  <a:path w="4" h="4">
                    <a:moveTo>
                      <a:pt x="0" y="0"/>
                    </a:moveTo>
                    <a:lnTo>
                      <a:pt x="2" y="2"/>
                    </a:lnTo>
                    <a:lnTo>
                      <a:pt x="4" y="4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2" y="3"/>
                    </a:lnTo>
                    <a:lnTo>
                      <a:pt x="1" y="2"/>
                    </a:lnTo>
                    <a:lnTo>
                      <a:pt x="1" y="1"/>
                    </a:lnTo>
                    <a:lnTo>
                      <a:pt x="0" y="1"/>
                    </a:ln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49000">
                    <a:srgbClr val="38659D"/>
                  </a:gs>
                  <a:gs pos="87000">
                    <a:schemeClr val="tx2">
                      <a:lumMod val="75000"/>
                      <a:alpha val="80000"/>
                    </a:schemeClr>
                  </a:gs>
                </a:gsLst>
                <a:lin ang="2700000" scaled="0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99"/>
              </a:p>
            </p:txBody>
          </p:sp>
          <p:sp>
            <p:nvSpPr>
              <p:cNvPr id="74" name="Freeform 172"/>
              <p:cNvSpPr>
                <a:spLocks noEditPoints="1"/>
              </p:cNvSpPr>
              <p:nvPr/>
            </p:nvSpPr>
            <p:spPr bwMode="auto">
              <a:xfrm>
                <a:off x="1463204" y="2438661"/>
                <a:ext cx="806605" cy="273696"/>
              </a:xfrm>
              <a:custGeom>
                <a:avLst/>
                <a:gdLst/>
                <a:ahLst/>
                <a:cxnLst>
                  <a:cxn ang="0">
                    <a:pos x="88" y="168"/>
                  </a:cxn>
                  <a:cxn ang="0">
                    <a:pos x="97" y="168"/>
                  </a:cxn>
                  <a:cxn ang="0">
                    <a:pos x="555" y="0"/>
                  </a:cxn>
                  <a:cxn ang="0">
                    <a:pos x="471" y="10"/>
                  </a:cxn>
                  <a:cxn ang="0">
                    <a:pos x="443" y="7"/>
                  </a:cxn>
                  <a:cxn ang="0">
                    <a:pos x="345" y="25"/>
                  </a:cxn>
                  <a:cxn ang="0">
                    <a:pos x="353" y="24"/>
                  </a:cxn>
                  <a:cxn ang="0">
                    <a:pos x="332" y="29"/>
                  </a:cxn>
                  <a:cxn ang="0">
                    <a:pos x="303" y="38"/>
                  </a:cxn>
                  <a:cxn ang="0">
                    <a:pos x="300" y="44"/>
                  </a:cxn>
                  <a:cxn ang="0">
                    <a:pos x="313" y="40"/>
                  </a:cxn>
                  <a:cxn ang="0">
                    <a:pos x="310" y="41"/>
                  </a:cxn>
                  <a:cxn ang="0">
                    <a:pos x="272" y="57"/>
                  </a:cxn>
                  <a:cxn ang="0">
                    <a:pos x="249" y="67"/>
                  </a:cxn>
                  <a:cxn ang="0">
                    <a:pos x="236" y="77"/>
                  </a:cxn>
                  <a:cxn ang="0">
                    <a:pos x="209" y="87"/>
                  </a:cxn>
                  <a:cxn ang="0">
                    <a:pos x="198" y="92"/>
                  </a:cxn>
                  <a:cxn ang="0">
                    <a:pos x="205" y="99"/>
                  </a:cxn>
                  <a:cxn ang="0">
                    <a:pos x="196" y="103"/>
                  </a:cxn>
                  <a:cxn ang="0">
                    <a:pos x="189" y="107"/>
                  </a:cxn>
                  <a:cxn ang="0">
                    <a:pos x="189" y="110"/>
                  </a:cxn>
                  <a:cxn ang="0">
                    <a:pos x="201" y="105"/>
                  </a:cxn>
                  <a:cxn ang="0">
                    <a:pos x="189" y="126"/>
                  </a:cxn>
                  <a:cxn ang="0">
                    <a:pos x="170" y="141"/>
                  </a:cxn>
                  <a:cxn ang="0">
                    <a:pos x="174" y="138"/>
                  </a:cxn>
                  <a:cxn ang="0">
                    <a:pos x="159" y="153"/>
                  </a:cxn>
                  <a:cxn ang="0">
                    <a:pos x="144" y="161"/>
                  </a:cxn>
                  <a:cxn ang="0">
                    <a:pos x="139" y="164"/>
                  </a:cxn>
                  <a:cxn ang="0">
                    <a:pos x="140" y="179"/>
                  </a:cxn>
                  <a:cxn ang="0">
                    <a:pos x="131" y="174"/>
                  </a:cxn>
                  <a:cxn ang="0">
                    <a:pos x="123" y="180"/>
                  </a:cxn>
                  <a:cxn ang="0">
                    <a:pos x="107" y="185"/>
                  </a:cxn>
                  <a:cxn ang="0">
                    <a:pos x="111" y="183"/>
                  </a:cxn>
                  <a:cxn ang="0">
                    <a:pos x="114" y="178"/>
                  </a:cxn>
                  <a:cxn ang="0">
                    <a:pos x="119" y="171"/>
                  </a:cxn>
                  <a:cxn ang="0">
                    <a:pos x="127" y="164"/>
                  </a:cxn>
                  <a:cxn ang="0">
                    <a:pos x="131" y="156"/>
                  </a:cxn>
                  <a:cxn ang="0">
                    <a:pos x="141" y="150"/>
                  </a:cxn>
                  <a:cxn ang="0">
                    <a:pos x="134" y="153"/>
                  </a:cxn>
                  <a:cxn ang="0">
                    <a:pos x="117" y="159"/>
                  </a:cxn>
                  <a:cxn ang="0">
                    <a:pos x="119" y="149"/>
                  </a:cxn>
                  <a:cxn ang="0">
                    <a:pos x="115" y="149"/>
                  </a:cxn>
                  <a:cxn ang="0">
                    <a:pos x="108" y="161"/>
                  </a:cxn>
                  <a:cxn ang="0">
                    <a:pos x="99" y="165"/>
                  </a:cxn>
                  <a:cxn ang="0">
                    <a:pos x="96" y="168"/>
                  </a:cxn>
                  <a:cxn ang="0">
                    <a:pos x="80" y="178"/>
                  </a:cxn>
                  <a:cxn ang="0">
                    <a:pos x="87" y="169"/>
                  </a:cxn>
                  <a:cxn ang="0">
                    <a:pos x="79" y="167"/>
                  </a:cxn>
                  <a:cxn ang="0">
                    <a:pos x="70" y="165"/>
                  </a:cxn>
                  <a:cxn ang="0">
                    <a:pos x="57" y="168"/>
                  </a:cxn>
                  <a:cxn ang="0">
                    <a:pos x="63" y="163"/>
                  </a:cxn>
                  <a:cxn ang="0">
                    <a:pos x="74" y="153"/>
                  </a:cxn>
                  <a:cxn ang="0">
                    <a:pos x="71" y="146"/>
                  </a:cxn>
                  <a:cxn ang="0">
                    <a:pos x="58" y="155"/>
                  </a:cxn>
                  <a:cxn ang="0">
                    <a:pos x="19" y="177"/>
                  </a:cxn>
                  <a:cxn ang="0">
                    <a:pos x="1" y="188"/>
                  </a:cxn>
                  <a:cxn ang="0">
                    <a:pos x="163" y="87"/>
                  </a:cxn>
                  <a:cxn ang="0">
                    <a:pos x="346" y="23"/>
                  </a:cxn>
                  <a:cxn ang="0">
                    <a:pos x="545" y="0"/>
                  </a:cxn>
                </a:cxnLst>
                <a:rect l="0" t="0" r="r" b="b"/>
                <a:pathLst>
                  <a:path w="557" h="189">
                    <a:moveTo>
                      <a:pt x="88" y="168"/>
                    </a:moveTo>
                    <a:lnTo>
                      <a:pt x="87" y="168"/>
                    </a:lnTo>
                    <a:lnTo>
                      <a:pt x="87" y="169"/>
                    </a:lnTo>
                    <a:lnTo>
                      <a:pt x="88" y="168"/>
                    </a:lnTo>
                    <a:close/>
                    <a:moveTo>
                      <a:pt x="98" y="167"/>
                    </a:moveTo>
                    <a:lnTo>
                      <a:pt x="98" y="167"/>
                    </a:lnTo>
                    <a:lnTo>
                      <a:pt x="98" y="167"/>
                    </a:lnTo>
                    <a:lnTo>
                      <a:pt x="97" y="168"/>
                    </a:lnTo>
                    <a:lnTo>
                      <a:pt x="96" y="168"/>
                    </a:lnTo>
                    <a:lnTo>
                      <a:pt x="98" y="167"/>
                    </a:lnTo>
                    <a:close/>
                    <a:moveTo>
                      <a:pt x="545" y="0"/>
                    </a:moveTo>
                    <a:lnTo>
                      <a:pt x="555" y="0"/>
                    </a:lnTo>
                    <a:lnTo>
                      <a:pt x="557" y="0"/>
                    </a:lnTo>
                    <a:lnTo>
                      <a:pt x="480" y="10"/>
                    </a:lnTo>
                    <a:lnTo>
                      <a:pt x="475" y="10"/>
                    </a:lnTo>
                    <a:lnTo>
                      <a:pt x="471" y="10"/>
                    </a:lnTo>
                    <a:lnTo>
                      <a:pt x="462" y="8"/>
                    </a:lnTo>
                    <a:lnTo>
                      <a:pt x="453" y="6"/>
                    </a:lnTo>
                    <a:lnTo>
                      <a:pt x="448" y="6"/>
                    </a:lnTo>
                    <a:lnTo>
                      <a:pt x="443" y="7"/>
                    </a:lnTo>
                    <a:lnTo>
                      <a:pt x="437" y="8"/>
                    </a:lnTo>
                    <a:lnTo>
                      <a:pt x="432" y="10"/>
                    </a:lnTo>
                    <a:lnTo>
                      <a:pt x="388" y="18"/>
                    </a:lnTo>
                    <a:lnTo>
                      <a:pt x="345" y="25"/>
                    </a:lnTo>
                    <a:lnTo>
                      <a:pt x="343" y="26"/>
                    </a:lnTo>
                    <a:lnTo>
                      <a:pt x="344" y="26"/>
                    </a:lnTo>
                    <a:lnTo>
                      <a:pt x="347" y="25"/>
                    </a:lnTo>
                    <a:lnTo>
                      <a:pt x="353" y="24"/>
                    </a:lnTo>
                    <a:lnTo>
                      <a:pt x="356" y="24"/>
                    </a:lnTo>
                    <a:lnTo>
                      <a:pt x="356" y="24"/>
                    </a:lnTo>
                    <a:lnTo>
                      <a:pt x="348" y="26"/>
                    </a:lnTo>
                    <a:lnTo>
                      <a:pt x="332" y="29"/>
                    </a:lnTo>
                    <a:lnTo>
                      <a:pt x="324" y="31"/>
                    </a:lnTo>
                    <a:lnTo>
                      <a:pt x="315" y="35"/>
                    </a:lnTo>
                    <a:lnTo>
                      <a:pt x="311" y="36"/>
                    </a:lnTo>
                    <a:lnTo>
                      <a:pt x="303" y="38"/>
                    </a:lnTo>
                    <a:lnTo>
                      <a:pt x="300" y="39"/>
                    </a:lnTo>
                    <a:lnTo>
                      <a:pt x="298" y="43"/>
                    </a:lnTo>
                    <a:lnTo>
                      <a:pt x="298" y="44"/>
                    </a:lnTo>
                    <a:lnTo>
                      <a:pt x="300" y="44"/>
                    </a:lnTo>
                    <a:lnTo>
                      <a:pt x="303" y="44"/>
                    </a:lnTo>
                    <a:lnTo>
                      <a:pt x="306" y="42"/>
                    </a:lnTo>
                    <a:lnTo>
                      <a:pt x="310" y="41"/>
                    </a:lnTo>
                    <a:lnTo>
                      <a:pt x="313" y="40"/>
                    </a:lnTo>
                    <a:lnTo>
                      <a:pt x="313" y="41"/>
                    </a:lnTo>
                    <a:lnTo>
                      <a:pt x="312" y="41"/>
                    </a:lnTo>
                    <a:lnTo>
                      <a:pt x="310" y="41"/>
                    </a:lnTo>
                    <a:lnTo>
                      <a:pt x="310" y="41"/>
                    </a:lnTo>
                    <a:lnTo>
                      <a:pt x="294" y="48"/>
                    </a:lnTo>
                    <a:lnTo>
                      <a:pt x="287" y="51"/>
                    </a:lnTo>
                    <a:lnTo>
                      <a:pt x="279" y="54"/>
                    </a:lnTo>
                    <a:lnTo>
                      <a:pt x="272" y="57"/>
                    </a:lnTo>
                    <a:lnTo>
                      <a:pt x="265" y="59"/>
                    </a:lnTo>
                    <a:lnTo>
                      <a:pt x="258" y="62"/>
                    </a:lnTo>
                    <a:lnTo>
                      <a:pt x="251" y="65"/>
                    </a:lnTo>
                    <a:lnTo>
                      <a:pt x="249" y="67"/>
                    </a:lnTo>
                    <a:lnTo>
                      <a:pt x="248" y="69"/>
                    </a:lnTo>
                    <a:lnTo>
                      <a:pt x="247" y="70"/>
                    </a:lnTo>
                    <a:lnTo>
                      <a:pt x="241" y="74"/>
                    </a:lnTo>
                    <a:lnTo>
                      <a:pt x="236" y="77"/>
                    </a:lnTo>
                    <a:lnTo>
                      <a:pt x="232" y="79"/>
                    </a:lnTo>
                    <a:lnTo>
                      <a:pt x="225" y="81"/>
                    </a:lnTo>
                    <a:lnTo>
                      <a:pt x="214" y="86"/>
                    </a:lnTo>
                    <a:lnTo>
                      <a:pt x="209" y="87"/>
                    </a:lnTo>
                    <a:lnTo>
                      <a:pt x="205" y="87"/>
                    </a:lnTo>
                    <a:lnTo>
                      <a:pt x="201" y="88"/>
                    </a:lnTo>
                    <a:lnTo>
                      <a:pt x="198" y="90"/>
                    </a:lnTo>
                    <a:lnTo>
                      <a:pt x="198" y="92"/>
                    </a:lnTo>
                    <a:lnTo>
                      <a:pt x="198" y="94"/>
                    </a:lnTo>
                    <a:lnTo>
                      <a:pt x="201" y="99"/>
                    </a:lnTo>
                    <a:lnTo>
                      <a:pt x="202" y="99"/>
                    </a:lnTo>
                    <a:lnTo>
                      <a:pt x="205" y="99"/>
                    </a:lnTo>
                    <a:lnTo>
                      <a:pt x="201" y="102"/>
                    </a:lnTo>
                    <a:lnTo>
                      <a:pt x="199" y="103"/>
                    </a:lnTo>
                    <a:lnTo>
                      <a:pt x="197" y="103"/>
                    </a:lnTo>
                    <a:lnTo>
                      <a:pt x="196" y="103"/>
                    </a:lnTo>
                    <a:lnTo>
                      <a:pt x="195" y="103"/>
                    </a:lnTo>
                    <a:lnTo>
                      <a:pt x="193" y="103"/>
                    </a:lnTo>
                    <a:lnTo>
                      <a:pt x="191" y="104"/>
                    </a:lnTo>
                    <a:lnTo>
                      <a:pt x="189" y="107"/>
                    </a:lnTo>
                    <a:lnTo>
                      <a:pt x="185" y="111"/>
                    </a:lnTo>
                    <a:lnTo>
                      <a:pt x="187" y="111"/>
                    </a:lnTo>
                    <a:lnTo>
                      <a:pt x="188" y="110"/>
                    </a:lnTo>
                    <a:lnTo>
                      <a:pt x="189" y="110"/>
                    </a:lnTo>
                    <a:lnTo>
                      <a:pt x="192" y="108"/>
                    </a:lnTo>
                    <a:lnTo>
                      <a:pt x="195" y="106"/>
                    </a:lnTo>
                    <a:lnTo>
                      <a:pt x="198" y="104"/>
                    </a:lnTo>
                    <a:lnTo>
                      <a:pt x="201" y="105"/>
                    </a:lnTo>
                    <a:lnTo>
                      <a:pt x="202" y="107"/>
                    </a:lnTo>
                    <a:lnTo>
                      <a:pt x="202" y="110"/>
                    </a:lnTo>
                    <a:lnTo>
                      <a:pt x="200" y="114"/>
                    </a:lnTo>
                    <a:lnTo>
                      <a:pt x="189" y="126"/>
                    </a:lnTo>
                    <a:lnTo>
                      <a:pt x="185" y="129"/>
                    </a:lnTo>
                    <a:lnTo>
                      <a:pt x="182" y="132"/>
                    </a:lnTo>
                    <a:lnTo>
                      <a:pt x="181" y="133"/>
                    </a:lnTo>
                    <a:lnTo>
                      <a:pt x="170" y="141"/>
                    </a:lnTo>
                    <a:lnTo>
                      <a:pt x="171" y="141"/>
                    </a:lnTo>
                    <a:lnTo>
                      <a:pt x="172" y="139"/>
                    </a:lnTo>
                    <a:lnTo>
                      <a:pt x="173" y="138"/>
                    </a:lnTo>
                    <a:lnTo>
                      <a:pt x="174" y="138"/>
                    </a:lnTo>
                    <a:lnTo>
                      <a:pt x="175" y="138"/>
                    </a:lnTo>
                    <a:lnTo>
                      <a:pt x="169" y="144"/>
                    </a:lnTo>
                    <a:lnTo>
                      <a:pt x="164" y="149"/>
                    </a:lnTo>
                    <a:lnTo>
                      <a:pt x="159" y="153"/>
                    </a:lnTo>
                    <a:lnTo>
                      <a:pt x="153" y="156"/>
                    </a:lnTo>
                    <a:lnTo>
                      <a:pt x="146" y="160"/>
                    </a:lnTo>
                    <a:lnTo>
                      <a:pt x="145" y="161"/>
                    </a:lnTo>
                    <a:lnTo>
                      <a:pt x="144" y="161"/>
                    </a:lnTo>
                    <a:lnTo>
                      <a:pt x="142" y="162"/>
                    </a:lnTo>
                    <a:lnTo>
                      <a:pt x="141" y="162"/>
                    </a:lnTo>
                    <a:lnTo>
                      <a:pt x="140" y="163"/>
                    </a:lnTo>
                    <a:lnTo>
                      <a:pt x="139" y="164"/>
                    </a:lnTo>
                    <a:lnTo>
                      <a:pt x="139" y="168"/>
                    </a:lnTo>
                    <a:lnTo>
                      <a:pt x="141" y="172"/>
                    </a:lnTo>
                    <a:lnTo>
                      <a:pt x="141" y="176"/>
                    </a:lnTo>
                    <a:lnTo>
                      <a:pt x="140" y="179"/>
                    </a:lnTo>
                    <a:lnTo>
                      <a:pt x="138" y="179"/>
                    </a:lnTo>
                    <a:lnTo>
                      <a:pt x="136" y="177"/>
                    </a:lnTo>
                    <a:lnTo>
                      <a:pt x="133" y="175"/>
                    </a:lnTo>
                    <a:lnTo>
                      <a:pt x="131" y="174"/>
                    </a:lnTo>
                    <a:lnTo>
                      <a:pt x="130" y="175"/>
                    </a:lnTo>
                    <a:lnTo>
                      <a:pt x="129" y="177"/>
                    </a:lnTo>
                    <a:lnTo>
                      <a:pt x="128" y="177"/>
                    </a:lnTo>
                    <a:lnTo>
                      <a:pt x="123" y="180"/>
                    </a:lnTo>
                    <a:lnTo>
                      <a:pt x="118" y="183"/>
                    </a:lnTo>
                    <a:lnTo>
                      <a:pt x="112" y="184"/>
                    </a:lnTo>
                    <a:lnTo>
                      <a:pt x="108" y="185"/>
                    </a:lnTo>
                    <a:lnTo>
                      <a:pt x="107" y="185"/>
                    </a:lnTo>
                    <a:lnTo>
                      <a:pt x="108" y="185"/>
                    </a:lnTo>
                    <a:lnTo>
                      <a:pt x="108" y="185"/>
                    </a:lnTo>
                    <a:lnTo>
                      <a:pt x="109" y="184"/>
                    </a:lnTo>
                    <a:lnTo>
                      <a:pt x="111" y="183"/>
                    </a:lnTo>
                    <a:lnTo>
                      <a:pt x="113" y="182"/>
                    </a:lnTo>
                    <a:lnTo>
                      <a:pt x="114" y="181"/>
                    </a:lnTo>
                    <a:lnTo>
                      <a:pt x="114" y="179"/>
                    </a:lnTo>
                    <a:lnTo>
                      <a:pt x="114" y="178"/>
                    </a:lnTo>
                    <a:lnTo>
                      <a:pt x="115" y="177"/>
                    </a:lnTo>
                    <a:lnTo>
                      <a:pt x="115" y="175"/>
                    </a:lnTo>
                    <a:lnTo>
                      <a:pt x="115" y="174"/>
                    </a:lnTo>
                    <a:lnTo>
                      <a:pt x="119" y="171"/>
                    </a:lnTo>
                    <a:lnTo>
                      <a:pt x="123" y="169"/>
                    </a:lnTo>
                    <a:lnTo>
                      <a:pt x="126" y="167"/>
                    </a:lnTo>
                    <a:lnTo>
                      <a:pt x="127" y="165"/>
                    </a:lnTo>
                    <a:lnTo>
                      <a:pt x="127" y="164"/>
                    </a:lnTo>
                    <a:lnTo>
                      <a:pt x="126" y="163"/>
                    </a:lnTo>
                    <a:lnTo>
                      <a:pt x="126" y="160"/>
                    </a:lnTo>
                    <a:lnTo>
                      <a:pt x="127" y="159"/>
                    </a:lnTo>
                    <a:lnTo>
                      <a:pt x="131" y="156"/>
                    </a:lnTo>
                    <a:lnTo>
                      <a:pt x="136" y="154"/>
                    </a:lnTo>
                    <a:lnTo>
                      <a:pt x="141" y="151"/>
                    </a:lnTo>
                    <a:lnTo>
                      <a:pt x="141" y="150"/>
                    </a:lnTo>
                    <a:lnTo>
                      <a:pt x="141" y="150"/>
                    </a:lnTo>
                    <a:lnTo>
                      <a:pt x="139" y="151"/>
                    </a:lnTo>
                    <a:lnTo>
                      <a:pt x="138" y="151"/>
                    </a:lnTo>
                    <a:lnTo>
                      <a:pt x="135" y="153"/>
                    </a:lnTo>
                    <a:lnTo>
                      <a:pt x="134" y="153"/>
                    </a:lnTo>
                    <a:lnTo>
                      <a:pt x="130" y="155"/>
                    </a:lnTo>
                    <a:lnTo>
                      <a:pt x="125" y="158"/>
                    </a:lnTo>
                    <a:lnTo>
                      <a:pt x="121" y="160"/>
                    </a:lnTo>
                    <a:lnTo>
                      <a:pt x="117" y="159"/>
                    </a:lnTo>
                    <a:lnTo>
                      <a:pt x="116" y="158"/>
                    </a:lnTo>
                    <a:lnTo>
                      <a:pt x="116" y="155"/>
                    </a:lnTo>
                    <a:lnTo>
                      <a:pt x="118" y="152"/>
                    </a:lnTo>
                    <a:lnTo>
                      <a:pt x="119" y="149"/>
                    </a:lnTo>
                    <a:lnTo>
                      <a:pt x="120" y="147"/>
                    </a:lnTo>
                    <a:lnTo>
                      <a:pt x="119" y="146"/>
                    </a:lnTo>
                    <a:lnTo>
                      <a:pt x="117" y="147"/>
                    </a:lnTo>
                    <a:lnTo>
                      <a:pt x="115" y="149"/>
                    </a:lnTo>
                    <a:lnTo>
                      <a:pt x="114" y="153"/>
                    </a:lnTo>
                    <a:lnTo>
                      <a:pt x="113" y="156"/>
                    </a:lnTo>
                    <a:lnTo>
                      <a:pt x="111" y="158"/>
                    </a:lnTo>
                    <a:lnTo>
                      <a:pt x="108" y="161"/>
                    </a:lnTo>
                    <a:lnTo>
                      <a:pt x="103" y="164"/>
                    </a:lnTo>
                    <a:lnTo>
                      <a:pt x="99" y="166"/>
                    </a:lnTo>
                    <a:lnTo>
                      <a:pt x="99" y="166"/>
                    </a:lnTo>
                    <a:lnTo>
                      <a:pt x="99" y="165"/>
                    </a:lnTo>
                    <a:lnTo>
                      <a:pt x="96" y="167"/>
                    </a:lnTo>
                    <a:lnTo>
                      <a:pt x="96" y="167"/>
                    </a:lnTo>
                    <a:lnTo>
                      <a:pt x="95" y="168"/>
                    </a:lnTo>
                    <a:lnTo>
                      <a:pt x="96" y="168"/>
                    </a:lnTo>
                    <a:lnTo>
                      <a:pt x="92" y="171"/>
                    </a:lnTo>
                    <a:lnTo>
                      <a:pt x="85" y="176"/>
                    </a:lnTo>
                    <a:lnTo>
                      <a:pt x="85" y="176"/>
                    </a:lnTo>
                    <a:lnTo>
                      <a:pt x="80" y="178"/>
                    </a:lnTo>
                    <a:lnTo>
                      <a:pt x="79" y="178"/>
                    </a:lnTo>
                    <a:lnTo>
                      <a:pt x="79" y="178"/>
                    </a:lnTo>
                    <a:lnTo>
                      <a:pt x="81" y="175"/>
                    </a:lnTo>
                    <a:lnTo>
                      <a:pt x="87" y="169"/>
                    </a:lnTo>
                    <a:lnTo>
                      <a:pt x="85" y="170"/>
                    </a:lnTo>
                    <a:lnTo>
                      <a:pt x="84" y="170"/>
                    </a:lnTo>
                    <a:lnTo>
                      <a:pt x="80" y="169"/>
                    </a:lnTo>
                    <a:lnTo>
                      <a:pt x="79" y="167"/>
                    </a:lnTo>
                    <a:lnTo>
                      <a:pt x="78" y="165"/>
                    </a:lnTo>
                    <a:lnTo>
                      <a:pt x="76" y="164"/>
                    </a:lnTo>
                    <a:lnTo>
                      <a:pt x="74" y="164"/>
                    </a:lnTo>
                    <a:lnTo>
                      <a:pt x="70" y="165"/>
                    </a:lnTo>
                    <a:lnTo>
                      <a:pt x="66" y="168"/>
                    </a:lnTo>
                    <a:lnTo>
                      <a:pt x="63" y="169"/>
                    </a:lnTo>
                    <a:lnTo>
                      <a:pt x="60" y="170"/>
                    </a:lnTo>
                    <a:lnTo>
                      <a:pt x="57" y="168"/>
                    </a:lnTo>
                    <a:lnTo>
                      <a:pt x="57" y="167"/>
                    </a:lnTo>
                    <a:lnTo>
                      <a:pt x="58" y="165"/>
                    </a:lnTo>
                    <a:lnTo>
                      <a:pt x="60" y="164"/>
                    </a:lnTo>
                    <a:lnTo>
                      <a:pt x="63" y="163"/>
                    </a:lnTo>
                    <a:lnTo>
                      <a:pt x="66" y="161"/>
                    </a:lnTo>
                    <a:lnTo>
                      <a:pt x="68" y="160"/>
                    </a:lnTo>
                    <a:lnTo>
                      <a:pt x="71" y="157"/>
                    </a:lnTo>
                    <a:lnTo>
                      <a:pt x="74" y="153"/>
                    </a:lnTo>
                    <a:lnTo>
                      <a:pt x="75" y="149"/>
                    </a:lnTo>
                    <a:lnTo>
                      <a:pt x="75" y="146"/>
                    </a:lnTo>
                    <a:lnTo>
                      <a:pt x="73" y="145"/>
                    </a:lnTo>
                    <a:lnTo>
                      <a:pt x="71" y="146"/>
                    </a:lnTo>
                    <a:lnTo>
                      <a:pt x="68" y="148"/>
                    </a:lnTo>
                    <a:lnTo>
                      <a:pt x="66" y="150"/>
                    </a:lnTo>
                    <a:lnTo>
                      <a:pt x="63" y="152"/>
                    </a:lnTo>
                    <a:lnTo>
                      <a:pt x="58" y="155"/>
                    </a:lnTo>
                    <a:lnTo>
                      <a:pt x="51" y="158"/>
                    </a:lnTo>
                    <a:lnTo>
                      <a:pt x="44" y="162"/>
                    </a:lnTo>
                    <a:lnTo>
                      <a:pt x="28" y="173"/>
                    </a:lnTo>
                    <a:lnTo>
                      <a:pt x="19" y="177"/>
                    </a:lnTo>
                    <a:lnTo>
                      <a:pt x="11" y="182"/>
                    </a:lnTo>
                    <a:lnTo>
                      <a:pt x="5" y="186"/>
                    </a:lnTo>
                    <a:lnTo>
                      <a:pt x="0" y="189"/>
                    </a:lnTo>
                    <a:lnTo>
                      <a:pt x="1" y="188"/>
                    </a:lnTo>
                    <a:lnTo>
                      <a:pt x="39" y="160"/>
                    </a:lnTo>
                    <a:lnTo>
                      <a:pt x="79" y="133"/>
                    </a:lnTo>
                    <a:lnTo>
                      <a:pt x="120" y="109"/>
                    </a:lnTo>
                    <a:lnTo>
                      <a:pt x="163" y="87"/>
                    </a:lnTo>
                    <a:lnTo>
                      <a:pt x="207" y="67"/>
                    </a:lnTo>
                    <a:lnTo>
                      <a:pt x="252" y="50"/>
                    </a:lnTo>
                    <a:lnTo>
                      <a:pt x="298" y="35"/>
                    </a:lnTo>
                    <a:lnTo>
                      <a:pt x="346" y="23"/>
                    </a:lnTo>
                    <a:lnTo>
                      <a:pt x="394" y="13"/>
                    </a:lnTo>
                    <a:lnTo>
                      <a:pt x="444" y="6"/>
                    </a:lnTo>
                    <a:lnTo>
                      <a:pt x="494" y="2"/>
                    </a:lnTo>
                    <a:lnTo>
                      <a:pt x="545" y="0"/>
                    </a:lnTo>
                    <a:close/>
                  </a:path>
                </a:pathLst>
              </a:custGeom>
              <a:gradFill>
                <a:gsLst>
                  <a:gs pos="49000">
                    <a:srgbClr val="38659D"/>
                  </a:gs>
                  <a:gs pos="87000">
                    <a:schemeClr val="tx2">
                      <a:lumMod val="75000"/>
                      <a:alpha val="80000"/>
                    </a:schemeClr>
                  </a:gs>
                </a:gsLst>
                <a:lin ang="2700000" scaled="0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99"/>
              </a:p>
            </p:txBody>
          </p:sp>
          <p:sp>
            <p:nvSpPr>
              <p:cNvPr id="75" name="Freeform 173"/>
              <p:cNvSpPr>
                <a:spLocks noEditPoints="1"/>
              </p:cNvSpPr>
              <p:nvPr/>
            </p:nvSpPr>
            <p:spPr bwMode="auto">
              <a:xfrm>
                <a:off x="2614461" y="2490793"/>
                <a:ext cx="370719" cy="188256"/>
              </a:xfrm>
              <a:custGeom>
                <a:avLst/>
                <a:gdLst/>
                <a:ahLst/>
                <a:cxnLst>
                  <a:cxn ang="0">
                    <a:pos x="231" y="109"/>
                  </a:cxn>
                  <a:cxn ang="0">
                    <a:pos x="227" y="107"/>
                  </a:cxn>
                  <a:cxn ang="0">
                    <a:pos x="206" y="95"/>
                  </a:cxn>
                  <a:cxn ang="0">
                    <a:pos x="159" y="78"/>
                  </a:cxn>
                  <a:cxn ang="0">
                    <a:pos x="139" y="56"/>
                  </a:cxn>
                  <a:cxn ang="0">
                    <a:pos x="139" y="56"/>
                  </a:cxn>
                  <a:cxn ang="0">
                    <a:pos x="58" y="32"/>
                  </a:cxn>
                  <a:cxn ang="0">
                    <a:pos x="61" y="32"/>
                  </a:cxn>
                  <a:cxn ang="0">
                    <a:pos x="58" y="31"/>
                  </a:cxn>
                  <a:cxn ang="0">
                    <a:pos x="54" y="30"/>
                  </a:cxn>
                  <a:cxn ang="0">
                    <a:pos x="3" y="0"/>
                  </a:cxn>
                  <a:cxn ang="0">
                    <a:pos x="16" y="6"/>
                  </a:cxn>
                  <a:cxn ang="0">
                    <a:pos x="55" y="20"/>
                  </a:cxn>
                  <a:cxn ang="0">
                    <a:pos x="128" y="50"/>
                  </a:cxn>
                  <a:cxn ang="0">
                    <a:pos x="139" y="56"/>
                  </a:cxn>
                  <a:cxn ang="0">
                    <a:pos x="163" y="69"/>
                  </a:cxn>
                  <a:cxn ang="0">
                    <a:pos x="151" y="64"/>
                  </a:cxn>
                  <a:cxn ang="0">
                    <a:pos x="101" y="41"/>
                  </a:cxn>
                  <a:cxn ang="0">
                    <a:pos x="90" y="37"/>
                  </a:cxn>
                  <a:cxn ang="0">
                    <a:pos x="93" y="40"/>
                  </a:cxn>
                  <a:cxn ang="0">
                    <a:pos x="100" y="43"/>
                  </a:cxn>
                  <a:cxn ang="0">
                    <a:pos x="162" y="72"/>
                  </a:cxn>
                  <a:cxn ang="0">
                    <a:pos x="191" y="85"/>
                  </a:cxn>
                  <a:cxn ang="0">
                    <a:pos x="192" y="85"/>
                  </a:cxn>
                  <a:cxn ang="0">
                    <a:pos x="195" y="87"/>
                  </a:cxn>
                  <a:cxn ang="0">
                    <a:pos x="207" y="96"/>
                  </a:cxn>
                  <a:cxn ang="0">
                    <a:pos x="225" y="106"/>
                  </a:cxn>
                  <a:cxn ang="0">
                    <a:pos x="230" y="109"/>
                  </a:cxn>
                  <a:cxn ang="0">
                    <a:pos x="232" y="111"/>
                  </a:cxn>
                  <a:cxn ang="0">
                    <a:pos x="252" y="124"/>
                  </a:cxn>
                  <a:cxn ang="0">
                    <a:pos x="255" y="127"/>
                  </a:cxn>
                  <a:cxn ang="0">
                    <a:pos x="250" y="124"/>
                  </a:cxn>
                  <a:cxn ang="0">
                    <a:pos x="227" y="110"/>
                  </a:cxn>
                  <a:cxn ang="0">
                    <a:pos x="211" y="105"/>
                  </a:cxn>
                  <a:cxn ang="0">
                    <a:pos x="214" y="106"/>
                  </a:cxn>
                  <a:cxn ang="0">
                    <a:pos x="217" y="107"/>
                  </a:cxn>
                  <a:cxn ang="0">
                    <a:pos x="224" y="111"/>
                  </a:cxn>
                  <a:cxn ang="0">
                    <a:pos x="242" y="125"/>
                  </a:cxn>
                  <a:cxn ang="0">
                    <a:pos x="246" y="128"/>
                  </a:cxn>
                  <a:cxn ang="0">
                    <a:pos x="247" y="130"/>
                  </a:cxn>
                  <a:cxn ang="0">
                    <a:pos x="218" y="113"/>
                  </a:cxn>
                  <a:cxn ang="0">
                    <a:pos x="215" y="112"/>
                  </a:cxn>
                  <a:cxn ang="0">
                    <a:pos x="217" y="115"/>
                  </a:cxn>
                  <a:cxn ang="0">
                    <a:pos x="208" y="108"/>
                  </a:cxn>
                  <a:cxn ang="0">
                    <a:pos x="203" y="105"/>
                  </a:cxn>
                  <a:cxn ang="0">
                    <a:pos x="209" y="111"/>
                  </a:cxn>
                  <a:cxn ang="0">
                    <a:pos x="205" y="109"/>
                  </a:cxn>
                  <a:cxn ang="0">
                    <a:pos x="196" y="104"/>
                  </a:cxn>
                  <a:cxn ang="0">
                    <a:pos x="196" y="106"/>
                  </a:cxn>
                  <a:cxn ang="0">
                    <a:pos x="168" y="84"/>
                  </a:cxn>
                  <a:cxn ang="0">
                    <a:pos x="162" y="80"/>
                  </a:cxn>
                  <a:cxn ang="0">
                    <a:pos x="164" y="82"/>
                  </a:cxn>
                  <a:cxn ang="0">
                    <a:pos x="160" y="81"/>
                  </a:cxn>
                  <a:cxn ang="0">
                    <a:pos x="145" y="72"/>
                  </a:cxn>
                  <a:cxn ang="0">
                    <a:pos x="119" y="59"/>
                  </a:cxn>
                  <a:cxn ang="0">
                    <a:pos x="61" y="35"/>
                  </a:cxn>
                  <a:cxn ang="0">
                    <a:pos x="50" y="30"/>
                  </a:cxn>
                  <a:cxn ang="0">
                    <a:pos x="49" y="29"/>
                  </a:cxn>
                  <a:cxn ang="0">
                    <a:pos x="24" y="19"/>
                  </a:cxn>
                  <a:cxn ang="0">
                    <a:pos x="5" y="10"/>
                  </a:cxn>
                  <a:cxn ang="0">
                    <a:pos x="1" y="1"/>
                  </a:cxn>
                </a:cxnLst>
                <a:rect l="0" t="0" r="r" b="b"/>
                <a:pathLst>
                  <a:path w="256" h="130">
                    <a:moveTo>
                      <a:pt x="231" y="109"/>
                    </a:moveTo>
                    <a:lnTo>
                      <a:pt x="231" y="110"/>
                    </a:lnTo>
                    <a:lnTo>
                      <a:pt x="231" y="109"/>
                    </a:lnTo>
                    <a:close/>
                    <a:moveTo>
                      <a:pt x="227" y="107"/>
                    </a:moveTo>
                    <a:lnTo>
                      <a:pt x="230" y="108"/>
                    </a:lnTo>
                    <a:lnTo>
                      <a:pt x="227" y="107"/>
                    </a:lnTo>
                    <a:close/>
                    <a:moveTo>
                      <a:pt x="206" y="95"/>
                    </a:moveTo>
                    <a:lnTo>
                      <a:pt x="207" y="95"/>
                    </a:lnTo>
                    <a:lnTo>
                      <a:pt x="206" y="95"/>
                    </a:lnTo>
                    <a:lnTo>
                      <a:pt x="206" y="95"/>
                    </a:lnTo>
                    <a:close/>
                    <a:moveTo>
                      <a:pt x="159" y="78"/>
                    </a:moveTo>
                    <a:lnTo>
                      <a:pt x="159" y="78"/>
                    </a:lnTo>
                    <a:lnTo>
                      <a:pt x="160" y="79"/>
                    </a:lnTo>
                    <a:lnTo>
                      <a:pt x="159" y="78"/>
                    </a:lnTo>
                    <a:close/>
                    <a:moveTo>
                      <a:pt x="139" y="56"/>
                    </a:moveTo>
                    <a:lnTo>
                      <a:pt x="140" y="56"/>
                    </a:lnTo>
                    <a:lnTo>
                      <a:pt x="140" y="57"/>
                    </a:lnTo>
                    <a:lnTo>
                      <a:pt x="139" y="56"/>
                    </a:lnTo>
                    <a:close/>
                    <a:moveTo>
                      <a:pt x="51" y="30"/>
                    </a:moveTo>
                    <a:lnTo>
                      <a:pt x="54" y="31"/>
                    </a:lnTo>
                    <a:lnTo>
                      <a:pt x="58" y="32"/>
                    </a:lnTo>
                    <a:lnTo>
                      <a:pt x="60" y="33"/>
                    </a:lnTo>
                    <a:lnTo>
                      <a:pt x="61" y="33"/>
                    </a:lnTo>
                    <a:lnTo>
                      <a:pt x="61" y="32"/>
                    </a:lnTo>
                    <a:lnTo>
                      <a:pt x="60" y="32"/>
                    </a:lnTo>
                    <a:lnTo>
                      <a:pt x="59" y="32"/>
                    </a:lnTo>
                    <a:lnTo>
                      <a:pt x="58" y="31"/>
                    </a:lnTo>
                    <a:lnTo>
                      <a:pt x="56" y="31"/>
                    </a:lnTo>
                    <a:lnTo>
                      <a:pt x="55" y="31"/>
                    </a:lnTo>
                    <a:lnTo>
                      <a:pt x="54" y="30"/>
                    </a:lnTo>
                    <a:lnTo>
                      <a:pt x="53" y="30"/>
                    </a:lnTo>
                    <a:lnTo>
                      <a:pt x="51" y="30"/>
                    </a:lnTo>
                    <a:close/>
                    <a:moveTo>
                      <a:pt x="3" y="0"/>
                    </a:moveTo>
                    <a:lnTo>
                      <a:pt x="6" y="1"/>
                    </a:lnTo>
                    <a:lnTo>
                      <a:pt x="9" y="3"/>
                    </a:lnTo>
                    <a:lnTo>
                      <a:pt x="16" y="6"/>
                    </a:lnTo>
                    <a:lnTo>
                      <a:pt x="29" y="11"/>
                    </a:lnTo>
                    <a:lnTo>
                      <a:pt x="42" y="16"/>
                    </a:lnTo>
                    <a:lnTo>
                      <a:pt x="55" y="20"/>
                    </a:lnTo>
                    <a:lnTo>
                      <a:pt x="54" y="18"/>
                    </a:lnTo>
                    <a:lnTo>
                      <a:pt x="92" y="33"/>
                    </a:lnTo>
                    <a:lnTo>
                      <a:pt x="128" y="50"/>
                    </a:lnTo>
                    <a:lnTo>
                      <a:pt x="130" y="51"/>
                    </a:lnTo>
                    <a:lnTo>
                      <a:pt x="139" y="56"/>
                    </a:lnTo>
                    <a:lnTo>
                      <a:pt x="139" y="56"/>
                    </a:lnTo>
                    <a:lnTo>
                      <a:pt x="165" y="70"/>
                    </a:lnTo>
                    <a:lnTo>
                      <a:pt x="164" y="70"/>
                    </a:lnTo>
                    <a:lnTo>
                      <a:pt x="163" y="69"/>
                    </a:lnTo>
                    <a:lnTo>
                      <a:pt x="163" y="69"/>
                    </a:lnTo>
                    <a:lnTo>
                      <a:pt x="157" y="66"/>
                    </a:lnTo>
                    <a:lnTo>
                      <a:pt x="151" y="64"/>
                    </a:lnTo>
                    <a:lnTo>
                      <a:pt x="113" y="46"/>
                    </a:lnTo>
                    <a:lnTo>
                      <a:pt x="107" y="43"/>
                    </a:lnTo>
                    <a:lnTo>
                      <a:pt x="101" y="41"/>
                    </a:lnTo>
                    <a:lnTo>
                      <a:pt x="94" y="38"/>
                    </a:lnTo>
                    <a:lnTo>
                      <a:pt x="92" y="37"/>
                    </a:lnTo>
                    <a:lnTo>
                      <a:pt x="90" y="37"/>
                    </a:lnTo>
                    <a:lnTo>
                      <a:pt x="90" y="38"/>
                    </a:lnTo>
                    <a:lnTo>
                      <a:pt x="91" y="38"/>
                    </a:lnTo>
                    <a:lnTo>
                      <a:pt x="93" y="40"/>
                    </a:lnTo>
                    <a:lnTo>
                      <a:pt x="96" y="41"/>
                    </a:lnTo>
                    <a:lnTo>
                      <a:pt x="98" y="42"/>
                    </a:lnTo>
                    <a:lnTo>
                      <a:pt x="100" y="43"/>
                    </a:lnTo>
                    <a:lnTo>
                      <a:pt x="124" y="54"/>
                    </a:lnTo>
                    <a:lnTo>
                      <a:pt x="149" y="65"/>
                    </a:lnTo>
                    <a:lnTo>
                      <a:pt x="162" y="72"/>
                    </a:lnTo>
                    <a:lnTo>
                      <a:pt x="175" y="78"/>
                    </a:lnTo>
                    <a:lnTo>
                      <a:pt x="188" y="84"/>
                    </a:lnTo>
                    <a:lnTo>
                      <a:pt x="191" y="85"/>
                    </a:lnTo>
                    <a:lnTo>
                      <a:pt x="193" y="87"/>
                    </a:lnTo>
                    <a:lnTo>
                      <a:pt x="192" y="86"/>
                    </a:lnTo>
                    <a:lnTo>
                      <a:pt x="192" y="85"/>
                    </a:lnTo>
                    <a:lnTo>
                      <a:pt x="193" y="85"/>
                    </a:lnTo>
                    <a:lnTo>
                      <a:pt x="194" y="86"/>
                    </a:lnTo>
                    <a:lnTo>
                      <a:pt x="195" y="87"/>
                    </a:lnTo>
                    <a:lnTo>
                      <a:pt x="196" y="88"/>
                    </a:lnTo>
                    <a:lnTo>
                      <a:pt x="197" y="89"/>
                    </a:lnTo>
                    <a:lnTo>
                      <a:pt x="207" y="96"/>
                    </a:lnTo>
                    <a:lnTo>
                      <a:pt x="207" y="95"/>
                    </a:lnTo>
                    <a:lnTo>
                      <a:pt x="216" y="100"/>
                    </a:lnTo>
                    <a:lnTo>
                      <a:pt x="225" y="106"/>
                    </a:lnTo>
                    <a:lnTo>
                      <a:pt x="227" y="107"/>
                    </a:lnTo>
                    <a:lnTo>
                      <a:pt x="227" y="107"/>
                    </a:lnTo>
                    <a:lnTo>
                      <a:pt x="230" y="109"/>
                    </a:lnTo>
                    <a:lnTo>
                      <a:pt x="230" y="108"/>
                    </a:lnTo>
                    <a:lnTo>
                      <a:pt x="233" y="111"/>
                    </a:lnTo>
                    <a:lnTo>
                      <a:pt x="232" y="111"/>
                    </a:lnTo>
                    <a:lnTo>
                      <a:pt x="234" y="112"/>
                    </a:lnTo>
                    <a:lnTo>
                      <a:pt x="241" y="117"/>
                    </a:lnTo>
                    <a:lnTo>
                      <a:pt x="252" y="124"/>
                    </a:lnTo>
                    <a:lnTo>
                      <a:pt x="253" y="125"/>
                    </a:lnTo>
                    <a:lnTo>
                      <a:pt x="255" y="126"/>
                    </a:lnTo>
                    <a:lnTo>
                      <a:pt x="255" y="127"/>
                    </a:lnTo>
                    <a:lnTo>
                      <a:pt x="256" y="127"/>
                    </a:lnTo>
                    <a:lnTo>
                      <a:pt x="256" y="128"/>
                    </a:lnTo>
                    <a:lnTo>
                      <a:pt x="250" y="124"/>
                    </a:lnTo>
                    <a:lnTo>
                      <a:pt x="242" y="120"/>
                    </a:lnTo>
                    <a:lnTo>
                      <a:pt x="235" y="114"/>
                    </a:lnTo>
                    <a:lnTo>
                      <a:pt x="227" y="110"/>
                    </a:lnTo>
                    <a:lnTo>
                      <a:pt x="219" y="107"/>
                    </a:lnTo>
                    <a:lnTo>
                      <a:pt x="212" y="105"/>
                    </a:lnTo>
                    <a:lnTo>
                      <a:pt x="211" y="105"/>
                    </a:lnTo>
                    <a:lnTo>
                      <a:pt x="212" y="105"/>
                    </a:lnTo>
                    <a:lnTo>
                      <a:pt x="213" y="106"/>
                    </a:lnTo>
                    <a:lnTo>
                      <a:pt x="214" y="106"/>
                    </a:lnTo>
                    <a:lnTo>
                      <a:pt x="216" y="107"/>
                    </a:lnTo>
                    <a:lnTo>
                      <a:pt x="217" y="107"/>
                    </a:lnTo>
                    <a:lnTo>
                      <a:pt x="217" y="107"/>
                    </a:lnTo>
                    <a:lnTo>
                      <a:pt x="219" y="109"/>
                    </a:lnTo>
                    <a:lnTo>
                      <a:pt x="221" y="110"/>
                    </a:lnTo>
                    <a:lnTo>
                      <a:pt x="224" y="111"/>
                    </a:lnTo>
                    <a:lnTo>
                      <a:pt x="233" y="118"/>
                    </a:lnTo>
                    <a:lnTo>
                      <a:pt x="241" y="124"/>
                    </a:lnTo>
                    <a:lnTo>
                      <a:pt x="242" y="125"/>
                    </a:lnTo>
                    <a:lnTo>
                      <a:pt x="243" y="125"/>
                    </a:lnTo>
                    <a:lnTo>
                      <a:pt x="245" y="127"/>
                    </a:lnTo>
                    <a:lnTo>
                      <a:pt x="246" y="128"/>
                    </a:lnTo>
                    <a:lnTo>
                      <a:pt x="247" y="129"/>
                    </a:lnTo>
                    <a:lnTo>
                      <a:pt x="248" y="130"/>
                    </a:lnTo>
                    <a:lnTo>
                      <a:pt x="247" y="130"/>
                    </a:lnTo>
                    <a:lnTo>
                      <a:pt x="236" y="124"/>
                    </a:lnTo>
                    <a:lnTo>
                      <a:pt x="225" y="118"/>
                    </a:lnTo>
                    <a:lnTo>
                      <a:pt x="218" y="113"/>
                    </a:lnTo>
                    <a:lnTo>
                      <a:pt x="214" y="111"/>
                    </a:lnTo>
                    <a:lnTo>
                      <a:pt x="214" y="111"/>
                    </a:lnTo>
                    <a:lnTo>
                      <a:pt x="215" y="112"/>
                    </a:lnTo>
                    <a:lnTo>
                      <a:pt x="215" y="113"/>
                    </a:lnTo>
                    <a:lnTo>
                      <a:pt x="216" y="113"/>
                    </a:lnTo>
                    <a:lnTo>
                      <a:pt x="217" y="115"/>
                    </a:lnTo>
                    <a:lnTo>
                      <a:pt x="217" y="116"/>
                    </a:lnTo>
                    <a:lnTo>
                      <a:pt x="212" y="112"/>
                    </a:lnTo>
                    <a:lnTo>
                      <a:pt x="208" y="108"/>
                    </a:lnTo>
                    <a:lnTo>
                      <a:pt x="203" y="104"/>
                    </a:lnTo>
                    <a:lnTo>
                      <a:pt x="202" y="104"/>
                    </a:lnTo>
                    <a:lnTo>
                      <a:pt x="203" y="105"/>
                    </a:lnTo>
                    <a:lnTo>
                      <a:pt x="205" y="107"/>
                    </a:lnTo>
                    <a:lnTo>
                      <a:pt x="207" y="109"/>
                    </a:lnTo>
                    <a:lnTo>
                      <a:pt x="209" y="111"/>
                    </a:lnTo>
                    <a:lnTo>
                      <a:pt x="211" y="112"/>
                    </a:lnTo>
                    <a:lnTo>
                      <a:pt x="209" y="112"/>
                    </a:lnTo>
                    <a:lnTo>
                      <a:pt x="205" y="109"/>
                    </a:lnTo>
                    <a:lnTo>
                      <a:pt x="201" y="106"/>
                    </a:lnTo>
                    <a:lnTo>
                      <a:pt x="196" y="102"/>
                    </a:lnTo>
                    <a:lnTo>
                      <a:pt x="196" y="104"/>
                    </a:lnTo>
                    <a:lnTo>
                      <a:pt x="197" y="105"/>
                    </a:lnTo>
                    <a:lnTo>
                      <a:pt x="197" y="106"/>
                    </a:lnTo>
                    <a:lnTo>
                      <a:pt x="196" y="106"/>
                    </a:lnTo>
                    <a:lnTo>
                      <a:pt x="187" y="99"/>
                    </a:lnTo>
                    <a:lnTo>
                      <a:pt x="177" y="92"/>
                    </a:lnTo>
                    <a:lnTo>
                      <a:pt x="168" y="84"/>
                    </a:lnTo>
                    <a:lnTo>
                      <a:pt x="160" y="79"/>
                    </a:lnTo>
                    <a:lnTo>
                      <a:pt x="161" y="80"/>
                    </a:lnTo>
                    <a:lnTo>
                      <a:pt x="162" y="80"/>
                    </a:lnTo>
                    <a:lnTo>
                      <a:pt x="163" y="81"/>
                    </a:lnTo>
                    <a:lnTo>
                      <a:pt x="164" y="82"/>
                    </a:lnTo>
                    <a:lnTo>
                      <a:pt x="164" y="82"/>
                    </a:lnTo>
                    <a:lnTo>
                      <a:pt x="164" y="83"/>
                    </a:lnTo>
                    <a:lnTo>
                      <a:pt x="164" y="83"/>
                    </a:lnTo>
                    <a:lnTo>
                      <a:pt x="160" y="81"/>
                    </a:lnTo>
                    <a:lnTo>
                      <a:pt x="155" y="79"/>
                    </a:lnTo>
                    <a:lnTo>
                      <a:pt x="150" y="75"/>
                    </a:lnTo>
                    <a:lnTo>
                      <a:pt x="145" y="72"/>
                    </a:lnTo>
                    <a:lnTo>
                      <a:pt x="141" y="69"/>
                    </a:lnTo>
                    <a:lnTo>
                      <a:pt x="142" y="71"/>
                    </a:lnTo>
                    <a:lnTo>
                      <a:pt x="119" y="59"/>
                    </a:lnTo>
                    <a:lnTo>
                      <a:pt x="92" y="48"/>
                    </a:lnTo>
                    <a:lnTo>
                      <a:pt x="65" y="36"/>
                    </a:lnTo>
                    <a:lnTo>
                      <a:pt x="61" y="35"/>
                    </a:lnTo>
                    <a:lnTo>
                      <a:pt x="53" y="32"/>
                    </a:lnTo>
                    <a:lnTo>
                      <a:pt x="51" y="30"/>
                    </a:lnTo>
                    <a:lnTo>
                      <a:pt x="50" y="30"/>
                    </a:lnTo>
                    <a:lnTo>
                      <a:pt x="50" y="29"/>
                    </a:lnTo>
                    <a:lnTo>
                      <a:pt x="49" y="29"/>
                    </a:lnTo>
                    <a:lnTo>
                      <a:pt x="49" y="29"/>
                    </a:lnTo>
                    <a:lnTo>
                      <a:pt x="37" y="24"/>
                    </a:lnTo>
                    <a:lnTo>
                      <a:pt x="36" y="24"/>
                    </a:lnTo>
                    <a:lnTo>
                      <a:pt x="24" y="19"/>
                    </a:lnTo>
                    <a:lnTo>
                      <a:pt x="12" y="14"/>
                    </a:lnTo>
                    <a:lnTo>
                      <a:pt x="9" y="12"/>
                    </a:lnTo>
                    <a:lnTo>
                      <a:pt x="5" y="10"/>
                    </a:lnTo>
                    <a:lnTo>
                      <a:pt x="2" y="7"/>
                    </a:lnTo>
                    <a:lnTo>
                      <a:pt x="0" y="4"/>
                    </a:lnTo>
                    <a:lnTo>
                      <a:pt x="1" y="1"/>
                    </a:lnTo>
                    <a:lnTo>
                      <a:pt x="3" y="0"/>
                    </a:lnTo>
                    <a:close/>
                  </a:path>
                </a:pathLst>
              </a:custGeom>
              <a:gradFill>
                <a:gsLst>
                  <a:gs pos="49000">
                    <a:srgbClr val="38659D"/>
                  </a:gs>
                  <a:gs pos="87000">
                    <a:schemeClr val="tx2">
                      <a:lumMod val="75000"/>
                      <a:alpha val="80000"/>
                    </a:schemeClr>
                  </a:gs>
                </a:gsLst>
                <a:lin ang="2700000" scaled="0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99"/>
              </a:p>
            </p:txBody>
          </p:sp>
          <p:sp>
            <p:nvSpPr>
              <p:cNvPr id="76" name="Freeform 174"/>
              <p:cNvSpPr>
                <a:spLocks/>
              </p:cNvSpPr>
              <p:nvPr/>
            </p:nvSpPr>
            <p:spPr bwMode="auto">
              <a:xfrm>
                <a:off x="2956218" y="2655879"/>
                <a:ext cx="395338" cy="422852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77" y="55"/>
                  </a:cxn>
                  <a:cxn ang="0">
                    <a:pos x="144" y="117"/>
                  </a:cxn>
                  <a:cxn ang="0">
                    <a:pos x="174" y="151"/>
                  </a:cxn>
                  <a:cxn ang="0">
                    <a:pos x="221" y="210"/>
                  </a:cxn>
                  <a:cxn ang="0">
                    <a:pos x="254" y="259"/>
                  </a:cxn>
                  <a:cxn ang="0">
                    <a:pos x="266" y="281"/>
                  </a:cxn>
                  <a:cxn ang="0">
                    <a:pos x="270" y="286"/>
                  </a:cxn>
                  <a:cxn ang="0">
                    <a:pos x="273" y="291"/>
                  </a:cxn>
                  <a:cxn ang="0">
                    <a:pos x="272" y="291"/>
                  </a:cxn>
                  <a:cxn ang="0">
                    <a:pos x="260" y="285"/>
                  </a:cxn>
                  <a:cxn ang="0">
                    <a:pos x="260" y="285"/>
                  </a:cxn>
                  <a:cxn ang="0">
                    <a:pos x="252" y="276"/>
                  </a:cxn>
                  <a:cxn ang="0">
                    <a:pos x="234" y="247"/>
                  </a:cxn>
                  <a:cxn ang="0">
                    <a:pos x="224" y="238"/>
                  </a:cxn>
                  <a:cxn ang="0">
                    <a:pos x="217" y="229"/>
                  </a:cxn>
                  <a:cxn ang="0">
                    <a:pos x="210" y="216"/>
                  </a:cxn>
                  <a:cxn ang="0">
                    <a:pos x="209" y="210"/>
                  </a:cxn>
                  <a:cxn ang="0">
                    <a:pos x="204" y="199"/>
                  </a:cxn>
                  <a:cxn ang="0">
                    <a:pos x="198" y="185"/>
                  </a:cxn>
                  <a:cxn ang="0">
                    <a:pos x="190" y="176"/>
                  </a:cxn>
                  <a:cxn ang="0">
                    <a:pos x="181" y="165"/>
                  </a:cxn>
                  <a:cxn ang="0">
                    <a:pos x="172" y="156"/>
                  </a:cxn>
                  <a:cxn ang="0">
                    <a:pos x="165" y="152"/>
                  </a:cxn>
                  <a:cxn ang="0">
                    <a:pos x="157" y="150"/>
                  </a:cxn>
                  <a:cxn ang="0">
                    <a:pos x="148" y="144"/>
                  </a:cxn>
                  <a:cxn ang="0">
                    <a:pos x="143" y="139"/>
                  </a:cxn>
                  <a:cxn ang="0">
                    <a:pos x="143" y="137"/>
                  </a:cxn>
                  <a:cxn ang="0">
                    <a:pos x="147" y="136"/>
                  </a:cxn>
                  <a:cxn ang="0">
                    <a:pos x="147" y="133"/>
                  </a:cxn>
                  <a:cxn ang="0">
                    <a:pos x="138" y="125"/>
                  </a:cxn>
                  <a:cxn ang="0">
                    <a:pos x="133" y="122"/>
                  </a:cxn>
                  <a:cxn ang="0">
                    <a:pos x="133" y="116"/>
                  </a:cxn>
                  <a:cxn ang="0">
                    <a:pos x="130" y="114"/>
                  </a:cxn>
                  <a:cxn ang="0">
                    <a:pos x="131" y="116"/>
                  </a:cxn>
                  <a:cxn ang="0">
                    <a:pos x="119" y="102"/>
                  </a:cxn>
                  <a:cxn ang="0">
                    <a:pos x="114" y="97"/>
                  </a:cxn>
                  <a:cxn ang="0">
                    <a:pos x="103" y="86"/>
                  </a:cxn>
                  <a:cxn ang="0">
                    <a:pos x="99" y="82"/>
                  </a:cxn>
                  <a:cxn ang="0">
                    <a:pos x="79" y="64"/>
                  </a:cxn>
                  <a:cxn ang="0">
                    <a:pos x="67" y="52"/>
                  </a:cxn>
                  <a:cxn ang="0">
                    <a:pos x="54" y="40"/>
                  </a:cxn>
                  <a:cxn ang="0">
                    <a:pos x="34" y="28"/>
                  </a:cxn>
                  <a:cxn ang="0">
                    <a:pos x="23" y="21"/>
                  </a:cxn>
                  <a:cxn ang="0">
                    <a:pos x="22" y="20"/>
                  </a:cxn>
                  <a:cxn ang="0">
                    <a:pos x="20" y="20"/>
                  </a:cxn>
                  <a:cxn ang="0">
                    <a:pos x="19" y="18"/>
                  </a:cxn>
                  <a:cxn ang="0">
                    <a:pos x="15" y="15"/>
                  </a:cxn>
                  <a:cxn ang="0">
                    <a:pos x="14" y="13"/>
                  </a:cxn>
                  <a:cxn ang="0">
                    <a:pos x="0" y="4"/>
                  </a:cxn>
                  <a:cxn ang="0">
                    <a:pos x="1" y="4"/>
                  </a:cxn>
                  <a:cxn ang="0">
                    <a:pos x="6" y="7"/>
                  </a:cxn>
                  <a:cxn ang="0">
                    <a:pos x="11" y="11"/>
                  </a:cxn>
                  <a:cxn ang="0">
                    <a:pos x="13" y="12"/>
                  </a:cxn>
                  <a:cxn ang="0">
                    <a:pos x="41" y="31"/>
                  </a:cxn>
                  <a:cxn ang="0">
                    <a:pos x="43" y="33"/>
                  </a:cxn>
                  <a:cxn ang="0">
                    <a:pos x="45" y="33"/>
                  </a:cxn>
                  <a:cxn ang="0">
                    <a:pos x="45" y="33"/>
                  </a:cxn>
                  <a:cxn ang="0">
                    <a:pos x="26" y="15"/>
                  </a:cxn>
                  <a:cxn ang="0">
                    <a:pos x="3" y="0"/>
                  </a:cxn>
                </a:cxnLst>
                <a:rect l="0" t="0" r="r" b="b"/>
                <a:pathLst>
                  <a:path w="273" h="292">
                    <a:moveTo>
                      <a:pt x="3" y="0"/>
                    </a:moveTo>
                    <a:lnTo>
                      <a:pt x="5" y="0"/>
                    </a:lnTo>
                    <a:lnTo>
                      <a:pt x="42" y="26"/>
                    </a:lnTo>
                    <a:lnTo>
                      <a:pt x="77" y="55"/>
                    </a:lnTo>
                    <a:lnTo>
                      <a:pt x="111" y="84"/>
                    </a:lnTo>
                    <a:lnTo>
                      <a:pt x="144" y="117"/>
                    </a:lnTo>
                    <a:lnTo>
                      <a:pt x="174" y="150"/>
                    </a:lnTo>
                    <a:lnTo>
                      <a:pt x="174" y="151"/>
                    </a:lnTo>
                    <a:lnTo>
                      <a:pt x="198" y="180"/>
                    </a:lnTo>
                    <a:lnTo>
                      <a:pt x="221" y="210"/>
                    </a:lnTo>
                    <a:lnTo>
                      <a:pt x="242" y="240"/>
                    </a:lnTo>
                    <a:lnTo>
                      <a:pt x="254" y="259"/>
                    </a:lnTo>
                    <a:lnTo>
                      <a:pt x="265" y="279"/>
                    </a:lnTo>
                    <a:lnTo>
                      <a:pt x="266" y="281"/>
                    </a:lnTo>
                    <a:lnTo>
                      <a:pt x="268" y="284"/>
                    </a:lnTo>
                    <a:lnTo>
                      <a:pt x="270" y="286"/>
                    </a:lnTo>
                    <a:lnTo>
                      <a:pt x="271" y="289"/>
                    </a:lnTo>
                    <a:lnTo>
                      <a:pt x="273" y="291"/>
                    </a:lnTo>
                    <a:lnTo>
                      <a:pt x="273" y="292"/>
                    </a:lnTo>
                    <a:lnTo>
                      <a:pt x="272" y="291"/>
                    </a:lnTo>
                    <a:lnTo>
                      <a:pt x="266" y="288"/>
                    </a:lnTo>
                    <a:lnTo>
                      <a:pt x="260" y="285"/>
                    </a:lnTo>
                    <a:lnTo>
                      <a:pt x="260" y="285"/>
                    </a:lnTo>
                    <a:lnTo>
                      <a:pt x="260" y="285"/>
                    </a:lnTo>
                    <a:lnTo>
                      <a:pt x="259" y="285"/>
                    </a:lnTo>
                    <a:lnTo>
                      <a:pt x="252" y="276"/>
                    </a:lnTo>
                    <a:lnTo>
                      <a:pt x="240" y="255"/>
                    </a:lnTo>
                    <a:lnTo>
                      <a:pt x="234" y="247"/>
                    </a:lnTo>
                    <a:lnTo>
                      <a:pt x="229" y="242"/>
                    </a:lnTo>
                    <a:lnTo>
                      <a:pt x="224" y="238"/>
                    </a:lnTo>
                    <a:lnTo>
                      <a:pt x="221" y="233"/>
                    </a:lnTo>
                    <a:lnTo>
                      <a:pt x="217" y="229"/>
                    </a:lnTo>
                    <a:lnTo>
                      <a:pt x="213" y="223"/>
                    </a:lnTo>
                    <a:lnTo>
                      <a:pt x="210" y="216"/>
                    </a:lnTo>
                    <a:lnTo>
                      <a:pt x="211" y="215"/>
                    </a:lnTo>
                    <a:lnTo>
                      <a:pt x="209" y="210"/>
                    </a:lnTo>
                    <a:lnTo>
                      <a:pt x="207" y="206"/>
                    </a:lnTo>
                    <a:lnTo>
                      <a:pt x="204" y="199"/>
                    </a:lnTo>
                    <a:lnTo>
                      <a:pt x="202" y="192"/>
                    </a:lnTo>
                    <a:lnTo>
                      <a:pt x="198" y="185"/>
                    </a:lnTo>
                    <a:lnTo>
                      <a:pt x="195" y="181"/>
                    </a:lnTo>
                    <a:lnTo>
                      <a:pt x="190" y="176"/>
                    </a:lnTo>
                    <a:lnTo>
                      <a:pt x="186" y="171"/>
                    </a:lnTo>
                    <a:lnTo>
                      <a:pt x="181" y="165"/>
                    </a:lnTo>
                    <a:lnTo>
                      <a:pt x="176" y="160"/>
                    </a:lnTo>
                    <a:lnTo>
                      <a:pt x="172" y="156"/>
                    </a:lnTo>
                    <a:lnTo>
                      <a:pt x="169" y="153"/>
                    </a:lnTo>
                    <a:lnTo>
                      <a:pt x="165" y="152"/>
                    </a:lnTo>
                    <a:lnTo>
                      <a:pt x="161" y="151"/>
                    </a:lnTo>
                    <a:lnTo>
                      <a:pt x="157" y="150"/>
                    </a:lnTo>
                    <a:lnTo>
                      <a:pt x="154" y="148"/>
                    </a:lnTo>
                    <a:lnTo>
                      <a:pt x="148" y="144"/>
                    </a:lnTo>
                    <a:lnTo>
                      <a:pt x="145" y="141"/>
                    </a:lnTo>
                    <a:lnTo>
                      <a:pt x="143" y="139"/>
                    </a:lnTo>
                    <a:lnTo>
                      <a:pt x="142" y="138"/>
                    </a:lnTo>
                    <a:lnTo>
                      <a:pt x="143" y="137"/>
                    </a:lnTo>
                    <a:lnTo>
                      <a:pt x="145" y="137"/>
                    </a:lnTo>
                    <a:lnTo>
                      <a:pt x="147" y="136"/>
                    </a:lnTo>
                    <a:lnTo>
                      <a:pt x="147" y="135"/>
                    </a:lnTo>
                    <a:lnTo>
                      <a:pt x="147" y="133"/>
                    </a:lnTo>
                    <a:lnTo>
                      <a:pt x="145" y="131"/>
                    </a:lnTo>
                    <a:lnTo>
                      <a:pt x="138" y="125"/>
                    </a:lnTo>
                    <a:lnTo>
                      <a:pt x="134" y="122"/>
                    </a:lnTo>
                    <a:lnTo>
                      <a:pt x="133" y="122"/>
                    </a:lnTo>
                    <a:lnTo>
                      <a:pt x="133" y="118"/>
                    </a:lnTo>
                    <a:lnTo>
                      <a:pt x="133" y="116"/>
                    </a:lnTo>
                    <a:lnTo>
                      <a:pt x="132" y="115"/>
                    </a:lnTo>
                    <a:lnTo>
                      <a:pt x="130" y="114"/>
                    </a:lnTo>
                    <a:lnTo>
                      <a:pt x="131" y="115"/>
                    </a:lnTo>
                    <a:lnTo>
                      <a:pt x="131" y="116"/>
                    </a:lnTo>
                    <a:lnTo>
                      <a:pt x="126" y="109"/>
                    </a:lnTo>
                    <a:lnTo>
                      <a:pt x="119" y="102"/>
                    </a:lnTo>
                    <a:lnTo>
                      <a:pt x="118" y="101"/>
                    </a:lnTo>
                    <a:lnTo>
                      <a:pt x="114" y="97"/>
                    </a:lnTo>
                    <a:lnTo>
                      <a:pt x="108" y="91"/>
                    </a:lnTo>
                    <a:lnTo>
                      <a:pt x="103" y="86"/>
                    </a:lnTo>
                    <a:lnTo>
                      <a:pt x="99" y="81"/>
                    </a:lnTo>
                    <a:lnTo>
                      <a:pt x="99" y="82"/>
                    </a:lnTo>
                    <a:lnTo>
                      <a:pt x="89" y="74"/>
                    </a:lnTo>
                    <a:lnTo>
                      <a:pt x="79" y="64"/>
                    </a:lnTo>
                    <a:lnTo>
                      <a:pt x="73" y="59"/>
                    </a:lnTo>
                    <a:lnTo>
                      <a:pt x="67" y="52"/>
                    </a:lnTo>
                    <a:lnTo>
                      <a:pt x="60" y="46"/>
                    </a:lnTo>
                    <a:lnTo>
                      <a:pt x="54" y="40"/>
                    </a:lnTo>
                    <a:lnTo>
                      <a:pt x="45" y="34"/>
                    </a:lnTo>
                    <a:lnTo>
                      <a:pt x="34" y="28"/>
                    </a:lnTo>
                    <a:lnTo>
                      <a:pt x="25" y="22"/>
                    </a:lnTo>
                    <a:lnTo>
                      <a:pt x="23" y="21"/>
                    </a:lnTo>
                    <a:lnTo>
                      <a:pt x="21" y="19"/>
                    </a:lnTo>
                    <a:lnTo>
                      <a:pt x="22" y="20"/>
                    </a:lnTo>
                    <a:lnTo>
                      <a:pt x="22" y="21"/>
                    </a:lnTo>
                    <a:lnTo>
                      <a:pt x="20" y="20"/>
                    </a:lnTo>
                    <a:lnTo>
                      <a:pt x="19" y="19"/>
                    </a:lnTo>
                    <a:lnTo>
                      <a:pt x="19" y="18"/>
                    </a:lnTo>
                    <a:lnTo>
                      <a:pt x="17" y="17"/>
                    </a:lnTo>
                    <a:lnTo>
                      <a:pt x="15" y="15"/>
                    </a:lnTo>
                    <a:lnTo>
                      <a:pt x="15" y="14"/>
                    </a:lnTo>
                    <a:lnTo>
                      <a:pt x="14" y="13"/>
                    </a:lnTo>
                    <a:lnTo>
                      <a:pt x="8" y="10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1" y="4"/>
                    </a:lnTo>
                    <a:lnTo>
                      <a:pt x="3" y="5"/>
                    </a:lnTo>
                    <a:lnTo>
                      <a:pt x="6" y="7"/>
                    </a:lnTo>
                    <a:lnTo>
                      <a:pt x="9" y="9"/>
                    </a:lnTo>
                    <a:lnTo>
                      <a:pt x="11" y="11"/>
                    </a:lnTo>
                    <a:lnTo>
                      <a:pt x="13" y="12"/>
                    </a:lnTo>
                    <a:lnTo>
                      <a:pt x="13" y="12"/>
                    </a:lnTo>
                    <a:lnTo>
                      <a:pt x="29" y="22"/>
                    </a:lnTo>
                    <a:lnTo>
                      <a:pt x="41" y="31"/>
                    </a:lnTo>
                    <a:lnTo>
                      <a:pt x="42" y="32"/>
                    </a:lnTo>
                    <a:lnTo>
                      <a:pt x="43" y="33"/>
                    </a:lnTo>
                    <a:lnTo>
                      <a:pt x="44" y="33"/>
                    </a:lnTo>
                    <a:lnTo>
                      <a:pt x="45" y="33"/>
                    </a:lnTo>
                    <a:lnTo>
                      <a:pt x="45" y="33"/>
                    </a:lnTo>
                    <a:lnTo>
                      <a:pt x="45" y="33"/>
                    </a:lnTo>
                    <a:lnTo>
                      <a:pt x="36" y="23"/>
                    </a:lnTo>
                    <a:lnTo>
                      <a:pt x="26" y="15"/>
                    </a:lnTo>
                    <a:lnTo>
                      <a:pt x="14" y="8"/>
                    </a:lnTo>
                    <a:lnTo>
                      <a:pt x="3" y="0"/>
                    </a:lnTo>
                    <a:close/>
                  </a:path>
                </a:pathLst>
              </a:custGeom>
              <a:gradFill>
                <a:gsLst>
                  <a:gs pos="49000">
                    <a:srgbClr val="38659D"/>
                  </a:gs>
                  <a:gs pos="87000">
                    <a:schemeClr val="tx2">
                      <a:lumMod val="75000"/>
                      <a:alpha val="80000"/>
                    </a:schemeClr>
                  </a:gs>
                </a:gsLst>
                <a:lin ang="2700000" scaled="0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99"/>
              </a:p>
            </p:txBody>
          </p:sp>
          <p:sp>
            <p:nvSpPr>
              <p:cNvPr id="77" name="Freeform 175"/>
              <p:cNvSpPr>
                <a:spLocks/>
              </p:cNvSpPr>
              <p:nvPr/>
            </p:nvSpPr>
            <p:spPr bwMode="auto">
              <a:xfrm>
                <a:off x="3324042" y="3029495"/>
                <a:ext cx="198393" cy="589386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26" y="40"/>
                  </a:cxn>
                  <a:cxn ang="0">
                    <a:pos x="48" y="82"/>
                  </a:cxn>
                  <a:cxn ang="0">
                    <a:pos x="68" y="125"/>
                  </a:cxn>
                  <a:cxn ang="0">
                    <a:pos x="86" y="169"/>
                  </a:cxn>
                  <a:cxn ang="0">
                    <a:pos x="101" y="215"/>
                  </a:cxn>
                  <a:cxn ang="0">
                    <a:pos x="114" y="261"/>
                  </a:cxn>
                  <a:cxn ang="0">
                    <a:pos x="124" y="309"/>
                  </a:cxn>
                  <a:cxn ang="0">
                    <a:pos x="132" y="357"/>
                  </a:cxn>
                  <a:cxn ang="0">
                    <a:pos x="137" y="406"/>
                  </a:cxn>
                  <a:cxn ang="0">
                    <a:pos x="135" y="407"/>
                  </a:cxn>
                  <a:cxn ang="0">
                    <a:pos x="128" y="351"/>
                  </a:cxn>
                  <a:cxn ang="0">
                    <a:pos x="127" y="342"/>
                  </a:cxn>
                  <a:cxn ang="0">
                    <a:pos x="124" y="334"/>
                  </a:cxn>
                  <a:cxn ang="0">
                    <a:pos x="122" y="327"/>
                  </a:cxn>
                  <a:cxn ang="0">
                    <a:pos x="120" y="317"/>
                  </a:cxn>
                  <a:cxn ang="0">
                    <a:pos x="111" y="276"/>
                  </a:cxn>
                  <a:cxn ang="0">
                    <a:pos x="100" y="235"/>
                  </a:cxn>
                  <a:cxn ang="0">
                    <a:pos x="88" y="194"/>
                  </a:cxn>
                  <a:cxn ang="0">
                    <a:pos x="81" y="173"/>
                  </a:cxn>
                  <a:cxn ang="0">
                    <a:pos x="74" y="151"/>
                  </a:cxn>
                  <a:cxn ang="0">
                    <a:pos x="64" y="127"/>
                  </a:cxn>
                  <a:cxn ang="0">
                    <a:pos x="53" y="104"/>
                  </a:cxn>
                  <a:cxn ang="0">
                    <a:pos x="38" y="72"/>
                  </a:cxn>
                  <a:cxn ang="0">
                    <a:pos x="22" y="41"/>
                  </a:cxn>
                  <a:cxn ang="0">
                    <a:pos x="20" y="38"/>
                  </a:cxn>
                  <a:cxn ang="0">
                    <a:pos x="19" y="37"/>
                  </a:cxn>
                  <a:cxn ang="0">
                    <a:pos x="19" y="36"/>
                  </a:cxn>
                  <a:cxn ang="0">
                    <a:pos x="20" y="37"/>
                  </a:cxn>
                  <a:cxn ang="0">
                    <a:pos x="21" y="39"/>
                  </a:cxn>
                  <a:cxn ang="0">
                    <a:pos x="21" y="39"/>
                  </a:cxn>
                  <a:cxn ang="0">
                    <a:pos x="22" y="39"/>
                  </a:cxn>
                  <a:cxn ang="0">
                    <a:pos x="22" y="39"/>
                  </a:cxn>
                  <a:cxn ang="0">
                    <a:pos x="21" y="37"/>
                  </a:cxn>
                  <a:cxn ang="0">
                    <a:pos x="19" y="32"/>
                  </a:cxn>
                  <a:cxn ang="0">
                    <a:pos x="16" y="27"/>
                  </a:cxn>
                  <a:cxn ang="0">
                    <a:pos x="8" y="13"/>
                  </a:cxn>
                  <a:cxn ang="0">
                    <a:pos x="0" y="0"/>
                  </a:cxn>
                  <a:cxn ang="0">
                    <a:pos x="2" y="0"/>
                  </a:cxn>
                </a:cxnLst>
                <a:rect l="0" t="0" r="r" b="b"/>
                <a:pathLst>
                  <a:path w="137" h="407">
                    <a:moveTo>
                      <a:pt x="2" y="0"/>
                    </a:moveTo>
                    <a:lnTo>
                      <a:pt x="26" y="40"/>
                    </a:lnTo>
                    <a:lnTo>
                      <a:pt x="48" y="82"/>
                    </a:lnTo>
                    <a:lnTo>
                      <a:pt x="68" y="125"/>
                    </a:lnTo>
                    <a:lnTo>
                      <a:pt x="86" y="169"/>
                    </a:lnTo>
                    <a:lnTo>
                      <a:pt x="101" y="215"/>
                    </a:lnTo>
                    <a:lnTo>
                      <a:pt x="114" y="261"/>
                    </a:lnTo>
                    <a:lnTo>
                      <a:pt x="124" y="309"/>
                    </a:lnTo>
                    <a:lnTo>
                      <a:pt x="132" y="357"/>
                    </a:lnTo>
                    <a:lnTo>
                      <a:pt x="137" y="406"/>
                    </a:lnTo>
                    <a:lnTo>
                      <a:pt x="135" y="407"/>
                    </a:lnTo>
                    <a:lnTo>
                      <a:pt x="128" y="351"/>
                    </a:lnTo>
                    <a:lnTo>
                      <a:pt x="127" y="342"/>
                    </a:lnTo>
                    <a:lnTo>
                      <a:pt x="124" y="334"/>
                    </a:lnTo>
                    <a:lnTo>
                      <a:pt x="122" y="327"/>
                    </a:lnTo>
                    <a:lnTo>
                      <a:pt x="120" y="317"/>
                    </a:lnTo>
                    <a:lnTo>
                      <a:pt x="111" y="276"/>
                    </a:lnTo>
                    <a:lnTo>
                      <a:pt x="100" y="235"/>
                    </a:lnTo>
                    <a:lnTo>
                      <a:pt x="88" y="194"/>
                    </a:lnTo>
                    <a:lnTo>
                      <a:pt x="81" y="173"/>
                    </a:lnTo>
                    <a:lnTo>
                      <a:pt x="74" y="151"/>
                    </a:lnTo>
                    <a:lnTo>
                      <a:pt x="64" y="127"/>
                    </a:lnTo>
                    <a:lnTo>
                      <a:pt x="53" y="104"/>
                    </a:lnTo>
                    <a:lnTo>
                      <a:pt x="38" y="72"/>
                    </a:lnTo>
                    <a:lnTo>
                      <a:pt x="22" y="41"/>
                    </a:lnTo>
                    <a:lnTo>
                      <a:pt x="20" y="38"/>
                    </a:lnTo>
                    <a:lnTo>
                      <a:pt x="19" y="37"/>
                    </a:lnTo>
                    <a:lnTo>
                      <a:pt x="19" y="36"/>
                    </a:lnTo>
                    <a:lnTo>
                      <a:pt x="20" y="37"/>
                    </a:lnTo>
                    <a:lnTo>
                      <a:pt x="21" y="39"/>
                    </a:lnTo>
                    <a:lnTo>
                      <a:pt x="21" y="39"/>
                    </a:lnTo>
                    <a:lnTo>
                      <a:pt x="22" y="39"/>
                    </a:lnTo>
                    <a:lnTo>
                      <a:pt x="22" y="39"/>
                    </a:lnTo>
                    <a:lnTo>
                      <a:pt x="21" y="37"/>
                    </a:lnTo>
                    <a:lnTo>
                      <a:pt x="19" y="32"/>
                    </a:lnTo>
                    <a:lnTo>
                      <a:pt x="16" y="27"/>
                    </a:lnTo>
                    <a:lnTo>
                      <a:pt x="8" y="13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gradFill>
                <a:gsLst>
                  <a:gs pos="49000">
                    <a:srgbClr val="38659D"/>
                  </a:gs>
                  <a:gs pos="87000">
                    <a:schemeClr val="tx2">
                      <a:lumMod val="75000"/>
                      <a:alpha val="80000"/>
                    </a:schemeClr>
                  </a:gs>
                </a:gsLst>
                <a:lin ang="2700000" scaled="0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16" tIns="45708" rIns="91416" bIns="4570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99"/>
              </a:p>
            </p:txBody>
          </p:sp>
        </p:grpSp>
        <p:sp>
          <p:nvSpPr>
            <p:cNvPr id="78" name="Donut 2"/>
            <p:cNvSpPr/>
            <p:nvPr/>
          </p:nvSpPr>
          <p:spPr>
            <a:xfrm>
              <a:off x="511635" y="1980695"/>
              <a:ext cx="3519523" cy="3519523"/>
            </a:xfrm>
            <a:prstGeom prst="donut">
              <a:avLst>
                <a:gd name="adj" fmla="val 10687"/>
              </a:avLst>
            </a:prstGeom>
            <a:gradFill>
              <a:gsLst>
                <a:gs pos="16000">
                  <a:schemeClr val="bg1">
                    <a:lumMod val="95000"/>
                  </a:schemeClr>
                </a:gs>
                <a:gs pos="87000">
                  <a:schemeClr val="bg1">
                    <a:lumMod val="65000"/>
                    <a:alpha val="52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399">
                <a:solidFill>
                  <a:schemeClr val="tx1"/>
                </a:solidFill>
              </a:endParaRPr>
            </a:p>
          </p:txBody>
        </p:sp>
        <p:sp>
          <p:nvSpPr>
            <p:cNvPr id="79" name="Donut 101"/>
            <p:cNvSpPr/>
            <p:nvPr/>
          </p:nvSpPr>
          <p:spPr>
            <a:xfrm>
              <a:off x="320020" y="1805601"/>
              <a:ext cx="3871476" cy="3871476"/>
            </a:xfrm>
            <a:prstGeom prst="donut">
              <a:avLst>
                <a:gd name="adj" fmla="val 1514"/>
              </a:avLst>
            </a:prstGeom>
            <a:gradFill>
              <a:gsLst>
                <a:gs pos="16000">
                  <a:schemeClr val="bg1">
                    <a:lumMod val="85000"/>
                  </a:schemeClr>
                </a:gs>
                <a:gs pos="87000">
                  <a:schemeClr val="bg1">
                    <a:lumMod val="65000"/>
                    <a:alpha val="52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399">
                <a:solidFill>
                  <a:schemeClr val="tx1"/>
                </a:solidFill>
              </a:endParaRPr>
            </a:p>
          </p:txBody>
        </p:sp>
      </p:grpSp>
      <p:grpSp>
        <p:nvGrpSpPr>
          <p:cNvPr id="80" name="Group 106"/>
          <p:cNvGrpSpPr/>
          <p:nvPr/>
        </p:nvGrpSpPr>
        <p:grpSpPr>
          <a:xfrm>
            <a:off x="4864958" y="2378431"/>
            <a:ext cx="6296871" cy="877867"/>
            <a:chOff x="4113734" y="1462930"/>
            <a:chExt cx="7043108" cy="1122088"/>
          </a:xfrm>
        </p:grpSpPr>
        <p:sp>
          <p:nvSpPr>
            <p:cNvPr id="81" name="Rectangle 3"/>
            <p:cNvSpPr/>
            <p:nvPr/>
          </p:nvSpPr>
          <p:spPr>
            <a:xfrm>
              <a:off x="4690885" y="1471730"/>
              <a:ext cx="6465957" cy="1104489"/>
            </a:xfrm>
            <a:prstGeom prst="rect">
              <a:avLst/>
            </a:prstGeom>
            <a:gradFill>
              <a:gsLst>
                <a:gs pos="37000">
                  <a:schemeClr val="bg1">
                    <a:lumMod val="75000"/>
                    <a:alpha val="31000"/>
                  </a:schemeClr>
                </a:gs>
                <a:gs pos="5000">
                  <a:schemeClr val="bg1">
                    <a:lumMod val="75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399"/>
            </a:p>
          </p:txBody>
        </p:sp>
        <p:sp>
          <p:nvSpPr>
            <p:cNvPr id="82" name="TextBox 81"/>
            <p:cNvSpPr txBox="1"/>
            <p:nvPr/>
          </p:nvSpPr>
          <p:spPr>
            <a:xfrm>
              <a:off x="5245561" y="1541192"/>
              <a:ext cx="5674732" cy="83095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ru-RU" sz="2399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Инсулинозависимый </a:t>
              </a:r>
              <a:r>
                <a:rPr lang="ru-RU" sz="2399" dirty="0">
                  <a:latin typeface="Arial" panose="020B0604020202020204" pitchFamily="34" charset="0"/>
                  <a:cs typeface="Arial" panose="020B0604020202020204" pitchFamily="34" charset="0"/>
                </a:rPr>
                <a:t>сахарный диабет: диагностика и лечение</a:t>
              </a:r>
            </a:p>
          </p:txBody>
        </p:sp>
        <p:sp>
          <p:nvSpPr>
            <p:cNvPr id="83" name="Oval 102"/>
            <p:cNvSpPr>
              <a:spLocks noChangeAspect="1"/>
            </p:cNvSpPr>
            <p:nvPr/>
          </p:nvSpPr>
          <p:spPr>
            <a:xfrm>
              <a:off x="4113734" y="1462930"/>
              <a:ext cx="1122088" cy="1122088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50000"/>
                  </a:schemeClr>
                </a:gs>
                <a:gs pos="5000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18900000" scaled="1"/>
              <a:tileRect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71981" tIns="91416" rIns="71981" bIns="91416" numCol="1" anchor="ctr" anchorCtr="1" compatLnSpc="1">
              <a:prstTxWarp prst="textNoShape">
                <a:avLst/>
              </a:prstTxWarp>
            </a:bodyPr>
            <a:lstStyle/>
            <a:p>
              <a:r>
                <a:rPr lang="ru-RU" sz="4399" kern="0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2</a:t>
              </a:r>
              <a:endParaRPr lang="en-US" sz="4399" kern="0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84" name="Group 5"/>
          <p:cNvGrpSpPr/>
          <p:nvPr/>
        </p:nvGrpSpPr>
        <p:grpSpPr>
          <a:xfrm>
            <a:off x="5154828" y="3535105"/>
            <a:ext cx="6289472" cy="883515"/>
            <a:chOff x="4878898" y="3243971"/>
            <a:chExt cx="7033000" cy="1129014"/>
          </a:xfrm>
        </p:grpSpPr>
        <p:sp>
          <p:nvSpPr>
            <p:cNvPr id="85" name="Rectangle 18"/>
            <p:cNvSpPr/>
            <p:nvPr/>
          </p:nvSpPr>
          <p:spPr>
            <a:xfrm>
              <a:off x="5447627" y="3268786"/>
              <a:ext cx="6464271" cy="1104199"/>
            </a:xfrm>
            <a:prstGeom prst="rect">
              <a:avLst/>
            </a:prstGeom>
            <a:gradFill>
              <a:gsLst>
                <a:gs pos="37000">
                  <a:schemeClr val="bg1">
                    <a:lumMod val="75000"/>
                    <a:alpha val="31000"/>
                  </a:schemeClr>
                </a:gs>
                <a:gs pos="5000">
                  <a:schemeClr val="bg1">
                    <a:lumMod val="75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399"/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6086019" y="3403525"/>
              <a:ext cx="4496183" cy="83074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ru-RU" sz="2399" dirty="0">
                  <a:latin typeface="Arial" panose="020B0604020202020204" pitchFamily="34" charset="0"/>
                  <a:cs typeface="Arial" panose="020B0604020202020204" pitchFamily="34" charset="0"/>
                </a:rPr>
                <a:t>Диабетический </a:t>
              </a:r>
              <a:r>
                <a:rPr lang="ru-RU" sz="2399" dirty="0" err="1">
                  <a:latin typeface="Arial" panose="020B0604020202020204" pitchFamily="34" charset="0"/>
                  <a:cs typeface="Arial" panose="020B0604020202020204" pitchFamily="34" charset="0"/>
                </a:rPr>
                <a:t>кетоацидоз</a:t>
              </a:r>
              <a:r>
                <a:rPr lang="ru-RU" sz="2399" dirty="0">
                  <a:latin typeface="Arial" panose="020B0604020202020204" pitchFamily="34" charset="0"/>
                  <a:cs typeface="Arial" panose="020B0604020202020204" pitchFamily="34" charset="0"/>
                </a:rPr>
                <a:t> и </a:t>
              </a:r>
              <a:r>
                <a:rPr lang="ru-RU" sz="2399" dirty="0" err="1">
                  <a:latin typeface="Arial" panose="020B0604020202020204" pitchFamily="34" charset="0"/>
                  <a:cs typeface="Arial" panose="020B0604020202020204" pitchFamily="34" charset="0"/>
                </a:rPr>
                <a:t>гиперосмолярная</a:t>
              </a:r>
              <a:r>
                <a:rPr lang="ru-RU" sz="2399" dirty="0">
                  <a:latin typeface="Arial" panose="020B0604020202020204" pitchFamily="34" charset="0"/>
                  <a:cs typeface="Arial" panose="020B0604020202020204" pitchFamily="34" charset="0"/>
                </a:rPr>
                <a:t> кома </a:t>
              </a:r>
            </a:p>
          </p:txBody>
        </p:sp>
        <p:sp>
          <p:nvSpPr>
            <p:cNvPr id="87" name="Oval 104"/>
            <p:cNvSpPr>
              <a:spLocks noChangeAspect="1"/>
            </p:cNvSpPr>
            <p:nvPr/>
          </p:nvSpPr>
          <p:spPr>
            <a:xfrm>
              <a:off x="4878898" y="3243971"/>
              <a:ext cx="1121795" cy="1121795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50000"/>
                  </a:schemeClr>
                </a:gs>
                <a:gs pos="5000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18900000" scaled="1"/>
              <a:tileRect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71981" tIns="91416" rIns="71981" bIns="91416" numCol="1" anchor="ctr" anchorCtr="1" compatLnSpc="1">
              <a:prstTxWarp prst="textNoShape">
                <a:avLst/>
              </a:prstTxWarp>
            </a:bodyPr>
            <a:lstStyle/>
            <a:p>
              <a:r>
                <a:rPr lang="ru-RU" sz="4399" kern="0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3</a:t>
              </a:r>
              <a:endParaRPr lang="en-US" sz="4399" kern="0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88" name="Group 6"/>
          <p:cNvGrpSpPr/>
          <p:nvPr/>
        </p:nvGrpSpPr>
        <p:grpSpPr>
          <a:xfrm>
            <a:off x="4845721" y="4769976"/>
            <a:ext cx="6289470" cy="880870"/>
            <a:chOff x="4097345" y="5014193"/>
            <a:chExt cx="7032998" cy="1125634"/>
          </a:xfrm>
        </p:grpSpPr>
        <p:sp>
          <p:nvSpPr>
            <p:cNvPr id="89" name="Rectangle 111"/>
            <p:cNvSpPr/>
            <p:nvPr/>
          </p:nvSpPr>
          <p:spPr>
            <a:xfrm>
              <a:off x="4666071" y="5035626"/>
              <a:ext cx="6464272" cy="1104201"/>
            </a:xfrm>
            <a:prstGeom prst="rect">
              <a:avLst/>
            </a:prstGeom>
            <a:gradFill>
              <a:gsLst>
                <a:gs pos="37000">
                  <a:schemeClr val="bg1">
                    <a:lumMod val="75000"/>
                    <a:alpha val="31000"/>
                  </a:schemeClr>
                </a:gs>
                <a:gs pos="5000">
                  <a:schemeClr val="bg1">
                    <a:lumMod val="75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399"/>
            </a:p>
          </p:txBody>
        </p:sp>
        <p:sp>
          <p:nvSpPr>
            <p:cNvPr id="90" name="TextBox 89"/>
            <p:cNvSpPr txBox="1"/>
            <p:nvPr/>
          </p:nvSpPr>
          <p:spPr>
            <a:xfrm>
              <a:off x="5268107" y="5061949"/>
              <a:ext cx="5537498" cy="106157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ru-RU" sz="2399" dirty="0" err="1">
                  <a:latin typeface="Arial" panose="020B0604020202020204" pitchFamily="34" charset="0"/>
                  <a:cs typeface="Arial" panose="020B0604020202020204" pitchFamily="34" charset="0"/>
                </a:rPr>
                <a:t>Инсулинонезависимый</a:t>
              </a:r>
              <a:r>
                <a:rPr lang="ru-RU" sz="2399" dirty="0">
                  <a:latin typeface="Arial" panose="020B0604020202020204" pitchFamily="34" charset="0"/>
                  <a:cs typeface="Arial" panose="020B0604020202020204" pitchFamily="34" charset="0"/>
                </a:rPr>
                <a:t> сахарный диабет: диагностика и лечение</a:t>
              </a:r>
            </a:p>
          </p:txBody>
        </p:sp>
        <p:sp>
          <p:nvSpPr>
            <p:cNvPr id="91" name="Oval 113"/>
            <p:cNvSpPr>
              <a:spLocks noChangeAspect="1"/>
            </p:cNvSpPr>
            <p:nvPr/>
          </p:nvSpPr>
          <p:spPr>
            <a:xfrm>
              <a:off x="4097345" y="5014193"/>
              <a:ext cx="1121795" cy="1121795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50000"/>
                  </a:schemeClr>
                </a:gs>
                <a:gs pos="5000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18900000" scaled="1"/>
              <a:tileRect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71981" tIns="91416" rIns="71981" bIns="91416" numCol="1" anchor="ctr" anchorCtr="1" compatLnSpc="1">
              <a:prstTxWarp prst="textNoShape">
                <a:avLst/>
              </a:prstTxWarp>
            </a:bodyPr>
            <a:lstStyle/>
            <a:p>
              <a:r>
                <a:rPr lang="ru-RU" sz="4399" kern="0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4</a:t>
              </a:r>
              <a:endParaRPr lang="en-US" sz="4399" kern="0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92" name="Group 6"/>
          <p:cNvGrpSpPr/>
          <p:nvPr/>
        </p:nvGrpSpPr>
        <p:grpSpPr>
          <a:xfrm>
            <a:off x="3547167" y="5852547"/>
            <a:ext cx="6289470" cy="880870"/>
            <a:chOff x="4097345" y="5014193"/>
            <a:chExt cx="7032998" cy="1125634"/>
          </a:xfrm>
        </p:grpSpPr>
        <p:sp>
          <p:nvSpPr>
            <p:cNvPr id="93" name="Rectangle 111"/>
            <p:cNvSpPr/>
            <p:nvPr/>
          </p:nvSpPr>
          <p:spPr>
            <a:xfrm>
              <a:off x="4666071" y="5035626"/>
              <a:ext cx="6464272" cy="1104201"/>
            </a:xfrm>
            <a:prstGeom prst="rect">
              <a:avLst/>
            </a:prstGeom>
            <a:gradFill>
              <a:gsLst>
                <a:gs pos="37000">
                  <a:schemeClr val="bg1">
                    <a:lumMod val="75000"/>
                    <a:alpha val="31000"/>
                  </a:schemeClr>
                </a:gs>
                <a:gs pos="5000">
                  <a:schemeClr val="bg1">
                    <a:lumMod val="75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399"/>
            </a:p>
          </p:txBody>
        </p:sp>
        <p:sp>
          <p:nvSpPr>
            <p:cNvPr id="94" name="TextBox 93"/>
            <p:cNvSpPr txBox="1"/>
            <p:nvPr/>
          </p:nvSpPr>
          <p:spPr>
            <a:xfrm>
              <a:off x="5344966" y="5356954"/>
              <a:ext cx="5277737" cy="46154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ru-RU" sz="2399" dirty="0">
                  <a:latin typeface="Arial" panose="020B0604020202020204" pitchFamily="34" charset="0"/>
                  <a:cs typeface="Arial" panose="020B0604020202020204" pitchFamily="34" charset="0"/>
                </a:rPr>
                <a:t>Литература</a:t>
              </a:r>
              <a:endParaRPr lang="en-US" sz="2399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5" name="Oval 113"/>
            <p:cNvSpPr>
              <a:spLocks noChangeAspect="1"/>
            </p:cNvSpPr>
            <p:nvPr/>
          </p:nvSpPr>
          <p:spPr>
            <a:xfrm>
              <a:off x="4097345" y="5014193"/>
              <a:ext cx="1121795" cy="1121795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50000"/>
                  </a:schemeClr>
                </a:gs>
                <a:gs pos="5000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18900000" scaled="1"/>
              <a:tileRect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71981" tIns="91416" rIns="71981" bIns="91416" numCol="1" anchor="ctr" anchorCtr="1" compatLnSpc="1">
              <a:prstTxWarp prst="textNoShape">
                <a:avLst/>
              </a:prstTxWarp>
            </a:bodyPr>
            <a:lstStyle/>
            <a:p>
              <a:r>
                <a:rPr lang="ru-RU" sz="4399" kern="0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5</a:t>
              </a:r>
              <a:endParaRPr lang="en-US" sz="4399" kern="0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pic>
        <p:nvPicPr>
          <p:cNvPr id="97" name="Рисунок 96"/>
          <p:cNvPicPr>
            <a:picLocks noChangeAspect="1"/>
          </p:cNvPicPr>
          <p:nvPr/>
        </p:nvPicPr>
        <p:blipFill rotWithShape="1">
          <a:blip r:embed="rId2"/>
          <a:srcRect l="1328" t="4216" r="-1328" b="-4216"/>
          <a:stretch/>
        </p:blipFill>
        <p:spPr>
          <a:xfrm>
            <a:off x="1165860" y="2664540"/>
            <a:ext cx="2628900" cy="2708825"/>
          </a:xfrm>
          <a:prstGeom prst="ellipse">
            <a:avLst/>
          </a:prstGeom>
        </p:spPr>
      </p:pic>
      <p:grpSp>
        <p:nvGrpSpPr>
          <p:cNvPr id="98" name="Group 106"/>
          <p:cNvGrpSpPr/>
          <p:nvPr/>
        </p:nvGrpSpPr>
        <p:grpSpPr>
          <a:xfrm>
            <a:off x="3547167" y="1054367"/>
            <a:ext cx="6296871" cy="1015663"/>
            <a:chOff x="4113734" y="1307560"/>
            <a:chExt cx="7043108" cy="1298219"/>
          </a:xfrm>
        </p:grpSpPr>
        <p:sp>
          <p:nvSpPr>
            <p:cNvPr id="99" name="Rectangle 3"/>
            <p:cNvSpPr/>
            <p:nvPr/>
          </p:nvSpPr>
          <p:spPr>
            <a:xfrm>
              <a:off x="4690885" y="1471730"/>
              <a:ext cx="6465957" cy="1104489"/>
            </a:xfrm>
            <a:prstGeom prst="rect">
              <a:avLst/>
            </a:prstGeom>
            <a:gradFill>
              <a:gsLst>
                <a:gs pos="37000">
                  <a:schemeClr val="bg1">
                    <a:lumMod val="75000"/>
                    <a:alpha val="31000"/>
                  </a:schemeClr>
                </a:gs>
                <a:gs pos="5000">
                  <a:schemeClr val="bg1">
                    <a:lumMod val="75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399"/>
            </a:p>
          </p:txBody>
        </p:sp>
        <p:sp>
          <p:nvSpPr>
            <p:cNvPr id="100" name="TextBox 99"/>
            <p:cNvSpPr txBox="1"/>
            <p:nvPr/>
          </p:nvSpPr>
          <p:spPr>
            <a:xfrm>
              <a:off x="5245560" y="1307560"/>
              <a:ext cx="5903003" cy="129821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ru-RU" sz="20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Общие </a:t>
              </a:r>
              <a:r>
                <a:rPr lang="ru-RU" sz="2000" dirty="0">
                  <a:latin typeface="Arial" panose="020B0604020202020204" pitchFamily="34" charset="0"/>
                  <a:cs typeface="Arial" panose="020B0604020202020204" pitchFamily="34" charset="0"/>
                </a:rPr>
                <a:t>представления об этиологии и патогенезе инсулинозависимого сахарного диабета</a:t>
              </a:r>
            </a:p>
          </p:txBody>
        </p:sp>
        <p:sp>
          <p:nvSpPr>
            <p:cNvPr id="101" name="Oval 102"/>
            <p:cNvSpPr>
              <a:spLocks noChangeAspect="1"/>
            </p:cNvSpPr>
            <p:nvPr/>
          </p:nvSpPr>
          <p:spPr>
            <a:xfrm>
              <a:off x="4113734" y="1462930"/>
              <a:ext cx="1122088" cy="1122088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50000"/>
                  </a:schemeClr>
                </a:gs>
                <a:gs pos="5000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18900000" scaled="1"/>
              <a:tileRect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71981" tIns="91416" rIns="71981" bIns="91416" numCol="1" anchor="ctr" anchorCtr="1" compatLnSpc="1">
              <a:prstTxWarp prst="textNoShape">
                <a:avLst/>
              </a:prstTxWarp>
            </a:bodyPr>
            <a:lstStyle/>
            <a:p>
              <a:r>
                <a:rPr lang="en-US" sz="4399" kern="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21772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ru-RU" sz="2800" b="1" dirty="0">
                <a:ln w="0"/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Общие представления об этиологии и патогенезе инсулинозависимого сахарного диабета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5360" y="1635760"/>
            <a:ext cx="9121013" cy="4793704"/>
          </a:xfrm>
        </p:spPr>
        <p:txBody>
          <a:bodyPr>
            <a:noAutofit/>
          </a:bodyPr>
          <a:lstStyle/>
          <a:p>
            <a:pPr marL="0" indent="360363" algn="just">
              <a:buNone/>
            </a:pP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Инсулинозависимый сахарный диабет (сахарный диабет типа I) — это болезнь, вызванная разрушением бета-клеток островков поджелудочной железы. Абсолютный дефицит инсулина при инсулинозависимом сахарном диабете приводит к гипергликемии и другим тяжелым метаболическим нарушениям, поэтому у больных, не получающих нужное количество инсулина, неминуемо развивается диабетический </a:t>
            </a:r>
            <a:r>
              <a:rPr lang="ru-RU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кетоацидоз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Как правило, инсулинозависимый сахарный диабет поражает детей, подростков и молодых людей (отсюда его прежнее название: ювенильный диабет), но может начинаться в любом возрасте. Современное название болезни — инсулинозависимый сахарный диабет — указывает на пожизненную потребность больных в инсулине. </a:t>
            </a:r>
          </a:p>
        </p:txBody>
      </p:sp>
    </p:spTree>
    <p:extLst>
      <p:ext uri="{BB962C8B-B14F-4D97-AF65-F5344CB8AC3E}">
        <p14:creationId xmlns:p14="http://schemas.microsoft.com/office/powerpoint/2010/main" val="2078050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5360" y="292102"/>
            <a:ext cx="9025003" cy="1363978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ПАТОГЕНЕЗ</a:t>
            </a:r>
            <a:endParaRPr lang="ru-RU" sz="3200" b="1" dirty="0">
              <a:solidFill>
                <a:srgbClr val="00B05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5" name="Group 17"/>
          <p:cNvGrpSpPr/>
          <p:nvPr/>
        </p:nvGrpSpPr>
        <p:grpSpPr>
          <a:xfrm>
            <a:off x="692716" y="1656080"/>
            <a:ext cx="8776403" cy="5127727"/>
            <a:chOff x="1983037" y="958468"/>
            <a:chExt cx="8089540" cy="5127727"/>
          </a:xfrm>
        </p:grpSpPr>
        <p:sp>
          <p:nvSpPr>
            <p:cNvPr id="6" name="Rectangle 2"/>
            <p:cNvSpPr/>
            <p:nvPr/>
          </p:nvSpPr>
          <p:spPr>
            <a:xfrm>
              <a:off x="2776636" y="4613195"/>
              <a:ext cx="2131634" cy="243178"/>
            </a:xfrm>
            <a:prstGeom prst="rect">
              <a:avLst/>
            </a:prstGeom>
            <a:solidFill>
              <a:srgbClr val="4E96DA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" name="Rectangle 3"/>
            <p:cNvSpPr/>
            <p:nvPr/>
          </p:nvSpPr>
          <p:spPr>
            <a:xfrm>
              <a:off x="4897252" y="3407979"/>
              <a:ext cx="2156635" cy="243178"/>
            </a:xfrm>
            <a:prstGeom prst="rect">
              <a:avLst/>
            </a:prstGeom>
            <a:solidFill>
              <a:srgbClr val="48AB83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" name="Rectangle 4"/>
            <p:cNvSpPr/>
            <p:nvPr/>
          </p:nvSpPr>
          <p:spPr>
            <a:xfrm>
              <a:off x="7177173" y="2175426"/>
              <a:ext cx="2156635" cy="243178"/>
            </a:xfrm>
            <a:prstGeom prst="rect">
              <a:avLst/>
            </a:prstGeom>
            <a:solidFill>
              <a:srgbClr val="98C42A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9" name="Group 5"/>
            <p:cNvGrpSpPr/>
            <p:nvPr/>
          </p:nvGrpSpPr>
          <p:grpSpPr>
            <a:xfrm>
              <a:off x="1983037" y="4619528"/>
              <a:ext cx="1463040" cy="1466667"/>
              <a:chOff x="1158240" y="4486656"/>
              <a:chExt cx="1767840" cy="1764792"/>
            </a:xfrm>
          </p:grpSpPr>
          <p:sp>
            <p:nvSpPr>
              <p:cNvPr id="19" name="Oval 15"/>
              <p:cNvSpPr/>
              <p:nvPr/>
            </p:nvSpPr>
            <p:spPr>
              <a:xfrm>
                <a:off x="1158240" y="4486656"/>
                <a:ext cx="1767840" cy="1764792"/>
              </a:xfrm>
              <a:prstGeom prst="ellipse">
                <a:avLst/>
              </a:prstGeom>
              <a:solidFill>
                <a:srgbClr val="4E96DA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0" name="Oval 16"/>
              <p:cNvSpPr/>
              <p:nvPr/>
            </p:nvSpPr>
            <p:spPr>
              <a:xfrm>
                <a:off x="1444752" y="4771644"/>
                <a:ext cx="1194816" cy="1194816"/>
              </a:xfrm>
              <a:prstGeom prst="ellipse">
                <a:avLst/>
              </a:prstGeom>
              <a:gradFill>
                <a:gsLst>
                  <a:gs pos="0">
                    <a:sysClr val="window" lastClr="FFFFFF"/>
                  </a:gs>
                  <a:gs pos="23000">
                    <a:sysClr val="window" lastClr="FFFFFF">
                      <a:lumMod val="95000"/>
                    </a:sysClr>
                  </a:gs>
                  <a:gs pos="69000">
                    <a:sysClr val="window" lastClr="FFFFFF">
                      <a:lumMod val="85000"/>
                    </a:sysClr>
                  </a:gs>
                  <a:gs pos="97000">
                    <a:sysClr val="window" lastClr="FFFFFF">
                      <a:lumMod val="75000"/>
                    </a:sysClr>
                  </a:gs>
                </a:gsLst>
                <a:path path="circle">
                  <a:fillToRect l="50000" t="50000" r="50000" b="50000"/>
                </a:path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10" name="Group 6"/>
            <p:cNvGrpSpPr/>
            <p:nvPr/>
          </p:nvGrpSpPr>
          <p:grpSpPr>
            <a:xfrm>
              <a:off x="4178767" y="3403638"/>
              <a:ext cx="1463040" cy="1466667"/>
              <a:chOff x="1158240" y="4486656"/>
              <a:chExt cx="1767840" cy="1764792"/>
            </a:xfrm>
          </p:grpSpPr>
          <p:sp>
            <p:nvSpPr>
              <p:cNvPr id="17" name="Oval 13"/>
              <p:cNvSpPr/>
              <p:nvPr/>
            </p:nvSpPr>
            <p:spPr>
              <a:xfrm>
                <a:off x="1158240" y="4486656"/>
                <a:ext cx="1767840" cy="1764792"/>
              </a:xfrm>
              <a:prstGeom prst="ellipse">
                <a:avLst/>
              </a:prstGeom>
              <a:solidFill>
                <a:srgbClr val="48AB83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8" name="Oval 14"/>
              <p:cNvSpPr/>
              <p:nvPr/>
            </p:nvSpPr>
            <p:spPr>
              <a:xfrm>
                <a:off x="1444752" y="4771644"/>
                <a:ext cx="1194816" cy="1194816"/>
              </a:xfrm>
              <a:prstGeom prst="ellipse">
                <a:avLst/>
              </a:prstGeom>
              <a:gradFill>
                <a:gsLst>
                  <a:gs pos="0">
                    <a:sysClr val="window" lastClr="FFFFFF"/>
                  </a:gs>
                  <a:gs pos="23000">
                    <a:sysClr val="window" lastClr="FFFFFF">
                      <a:lumMod val="95000"/>
                    </a:sysClr>
                  </a:gs>
                  <a:gs pos="69000">
                    <a:sysClr val="window" lastClr="FFFFFF">
                      <a:lumMod val="85000"/>
                    </a:sysClr>
                  </a:gs>
                  <a:gs pos="97000">
                    <a:sysClr val="window" lastClr="FFFFFF">
                      <a:lumMod val="75000"/>
                    </a:sysClr>
                  </a:gs>
                </a:gsLst>
                <a:path path="circle">
                  <a:fillToRect l="50000" t="50000" r="50000" b="50000"/>
                </a:path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11" name="Group 7"/>
            <p:cNvGrpSpPr/>
            <p:nvPr/>
          </p:nvGrpSpPr>
          <p:grpSpPr>
            <a:xfrm>
              <a:off x="6398878" y="2174450"/>
              <a:ext cx="1463040" cy="1466667"/>
              <a:chOff x="1158240" y="4486656"/>
              <a:chExt cx="1767840" cy="1764792"/>
            </a:xfrm>
          </p:grpSpPr>
          <p:sp>
            <p:nvSpPr>
              <p:cNvPr id="15" name="Oval 11"/>
              <p:cNvSpPr/>
              <p:nvPr/>
            </p:nvSpPr>
            <p:spPr>
              <a:xfrm>
                <a:off x="1158240" y="4486656"/>
                <a:ext cx="1767840" cy="1764792"/>
              </a:xfrm>
              <a:prstGeom prst="ellipse">
                <a:avLst/>
              </a:prstGeom>
              <a:solidFill>
                <a:srgbClr val="98C42A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6" name="Oval 12"/>
              <p:cNvSpPr/>
              <p:nvPr/>
            </p:nvSpPr>
            <p:spPr>
              <a:xfrm>
                <a:off x="1444752" y="4771644"/>
                <a:ext cx="1194816" cy="1194816"/>
              </a:xfrm>
              <a:prstGeom prst="ellipse">
                <a:avLst/>
              </a:prstGeom>
              <a:gradFill>
                <a:gsLst>
                  <a:gs pos="0">
                    <a:sysClr val="window" lastClr="FFFFFF"/>
                  </a:gs>
                  <a:gs pos="23000">
                    <a:sysClr val="window" lastClr="FFFFFF">
                      <a:lumMod val="95000"/>
                    </a:sysClr>
                  </a:gs>
                  <a:gs pos="69000">
                    <a:sysClr val="window" lastClr="FFFFFF">
                      <a:lumMod val="85000"/>
                    </a:sysClr>
                  </a:gs>
                  <a:gs pos="97000">
                    <a:sysClr val="window" lastClr="FFFFFF">
                      <a:lumMod val="75000"/>
                    </a:sysClr>
                  </a:gs>
                </a:gsLst>
                <a:path path="circle">
                  <a:fillToRect l="50000" t="50000" r="50000" b="50000"/>
                </a:path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12" name="Group 8"/>
            <p:cNvGrpSpPr/>
            <p:nvPr/>
          </p:nvGrpSpPr>
          <p:grpSpPr>
            <a:xfrm>
              <a:off x="8609537" y="958468"/>
              <a:ext cx="1463040" cy="1466667"/>
              <a:chOff x="1158240" y="4474464"/>
              <a:chExt cx="1767840" cy="1764792"/>
            </a:xfrm>
          </p:grpSpPr>
          <p:sp>
            <p:nvSpPr>
              <p:cNvPr id="13" name="Oval 9"/>
              <p:cNvSpPr/>
              <p:nvPr/>
            </p:nvSpPr>
            <p:spPr>
              <a:xfrm>
                <a:off x="1158240" y="4474464"/>
                <a:ext cx="1767840" cy="1764792"/>
              </a:xfrm>
              <a:prstGeom prst="ellipse">
                <a:avLst/>
              </a:prstGeom>
              <a:solidFill>
                <a:srgbClr val="EBAB2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4" name="Oval 10"/>
              <p:cNvSpPr/>
              <p:nvPr/>
            </p:nvSpPr>
            <p:spPr>
              <a:xfrm>
                <a:off x="1444752" y="4771644"/>
                <a:ext cx="1194816" cy="1194816"/>
              </a:xfrm>
              <a:prstGeom prst="ellipse">
                <a:avLst/>
              </a:prstGeom>
              <a:gradFill>
                <a:gsLst>
                  <a:gs pos="0">
                    <a:sysClr val="window" lastClr="FFFFFF"/>
                  </a:gs>
                  <a:gs pos="23000">
                    <a:sysClr val="window" lastClr="FFFFFF">
                      <a:lumMod val="95000"/>
                    </a:sysClr>
                  </a:gs>
                  <a:gs pos="69000">
                    <a:sysClr val="window" lastClr="FFFFFF">
                      <a:lumMod val="85000"/>
                    </a:sysClr>
                  </a:gs>
                  <a:gs pos="97000">
                    <a:sysClr val="window" lastClr="FFFFFF">
                      <a:lumMod val="75000"/>
                    </a:sysClr>
                  </a:gs>
                </a:gsLst>
                <a:path path="circle">
                  <a:fillToRect l="50000" t="50000" r="50000" b="50000"/>
                </a:path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sp>
        <p:nvSpPr>
          <p:cNvPr id="21" name="Rectangle 18"/>
          <p:cNvSpPr/>
          <p:nvPr/>
        </p:nvSpPr>
        <p:spPr>
          <a:xfrm>
            <a:off x="2343401" y="5918712"/>
            <a:ext cx="3850719" cy="46166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ru-RU" sz="2400" spc="-110" dirty="0">
                <a:ln w="3175">
                  <a:noFill/>
                </a:ln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Токсические вещества</a:t>
            </a:r>
          </a:p>
        </p:txBody>
      </p:sp>
      <p:sp>
        <p:nvSpPr>
          <p:cNvPr id="22" name="Rectangle 19"/>
          <p:cNvSpPr/>
          <p:nvPr/>
        </p:nvSpPr>
        <p:spPr>
          <a:xfrm>
            <a:off x="4662143" y="4666732"/>
            <a:ext cx="3850719" cy="46166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ru-RU" sz="2400" spc="-110" dirty="0">
                <a:ln w="3175">
                  <a:noFill/>
                </a:ln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Вирусные инфекции</a:t>
            </a:r>
          </a:p>
        </p:txBody>
      </p:sp>
      <p:sp>
        <p:nvSpPr>
          <p:cNvPr id="23" name="Rectangle 20"/>
          <p:cNvSpPr/>
          <p:nvPr/>
        </p:nvSpPr>
        <p:spPr>
          <a:xfrm>
            <a:off x="1265592" y="3189897"/>
            <a:ext cx="3980777" cy="83099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r"/>
            <a:r>
              <a:rPr lang="ru-RU" sz="2400" spc="-110" dirty="0">
                <a:ln w="3175">
                  <a:noFill/>
                </a:ln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Главное звено патогенеза — разрушение бета-клеток</a:t>
            </a:r>
          </a:p>
        </p:txBody>
      </p:sp>
      <p:sp>
        <p:nvSpPr>
          <p:cNvPr id="24" name="Rectangle 21"/>
          <p:cNvSpPr/>
          <p:nvPr/>
        </p:nvSpPr>
        <p:spPr>
          <a:xfrm>
            <a:off x="3431520" y="1964218"/>
            <a:ext cx="3980777" cy="83099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r"/>
            <a:r>
              <a:rPr lang="ru-RU" sz="2400" spc="-110" dirty="0">
                <a:ln w="3175">
                  <a:noFill/>
                </a:ln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Генетическая предрасположенность</a:t>
            </a:r>
          </a:p>
        </p:txBody>
      </p:sp>
    </p:spTree>
    <p:extLst>
      <p:ext uri="{BB962C8B-B14F-4D97-AF65-F5344CB8AC3E}">
        <p14:creationId xmlns:p14="http://schemas.microsoft.com/office/powerpoint/2010/main" val="3661227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Autofit/>
          </a:bodyPr>
          <a:lstStyle/>
          <a:p>
            <a:r>
              <a:rPr lang="ru-RU" sz="3600" b="1" dirty="0" err="1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Диабетогенные</a:t>
            </a:r>
            <a:r>
              <a:rPr lang="ru-RU" sz="3600" b="1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факторы внешней среды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>
            <a:noAutofit/>
          </a:bodyPr>
          <a:lstStyle/>
          <a:p>
            <a:pPr marL="0" indent="360363" algn="just">
              <a:buNone/>
            </a:pPr>
            <a:r>
              <a:rPr lang="ru-RU" sz="3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Основные доказательства участия факторов внешней среды в развитии инсулинозависимого сахарного диабета были получены в экспериментах на животных с генетически обусловленным инсулинозависимым сахарным диабетом</a:t>
            </a:r>
            <a:r>
              <a:rPr lang="en-US" sz="3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3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Большинство эндокринологов считает, что многие </a:t>
            </a:r>
            <a:r>
              <a:rPr lang="ru-RU" sz="3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диабетогенные</a:t>
            </a:r>
            <a:r>
              <a:rPr lang="ru-RU" sz="3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факторы внешней среды не являются непосредственными причинами инсулинозависимого сахарного диабета, но повышают риск заболевания. </a:t>
            </a:r>
          </a:p>
        </p:txBody>
      </p:sp>
    </p:spTree>
    <p:extLst>
      <p:ext uri="{BB962C8B-B14F-4D97-AF65-F5344CB8AC3E}">
        <p14:creationId xmlns:p14="http://schemas.microsoft.com/office/powerpoint/2010/main" val="687845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Autofit/>
          </a:bodyPr>
          <a:lstStyle/>
          <a:p>
            <a:r>
              <a:rPr lang="ru-RU" b="1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Вирусные инфекции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5361" y="1556792"/>
            <a:ext cx="9113440" cy="4608512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60363" algn="just">
              <a:buNone/>
            </a:pPr>
            <a:r>
              <a:rPr lang="ru-RU" sz="3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Вирусные инфекции могут непосредственно поражать </a:t>
            </a:r>
            <a:r>
              <a:rPr lang="ru-RU" sz="3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бетаклетки</a:t>
            </a:r>
            <a:r>
              <a:rPr lang="ru-RU" sz="3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приводить к быстрому и внезапному развитию инсулинозависимого сахарного диабета либо служить факторами риска.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21" y="3921048"/>
            <a:ext cx="4886960" cy="29369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41378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5360" y="345440"/>
            <a:ext cx="9377600" cy="6146800"/>
          </a:xfrm>
        </p:spPr>
        <p:txBody>
          <a:bodyPr vert="horz" lIns="91440" tIns="45720" rIns="91440" bIns="45720" rtlCol="0">
            <a:noAutofit/>
          </a:bodyPr>
          <a:lstStyle/>
          <a:p>
            <a:pPr marL="514350" indent="-514350" algn="just">
              <a:buFont typeface="+mj-lt"/>
              <a:buAutoNum type="arabicPeriod"/>
            </a:pPr>
            <a:r>
              <a:rPr lang="ru-RU" sz="3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Многие вирусы, относящиеся к разным семействам, избирательно инфицируют </a:t>
            </a:r>
            <a:r>
              <a:rPr lang="ru-RU" sz="3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бетаклетки</a:t>
            </a:r>
            <a:r>
              <a:rPr lang="ru-RU" sz="3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Такие вирусы называются бета-</a:t>
            </a:r>
            <a:r>
              <a:rPr lang="ru-RU" sz="3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цитотропными</a:t>
            </a:r>
            <a:r>
              <a:rPr lang="ru-RU" sz="3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К ним относятся несколько вариантов вируса </a:t>
            </a:r>
            <a:r>
              <a:rPr lang="ru-RU" sz="3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Коксаки</a:t>
            </a:r>
            <a:r>
              <a:rPr lang="ru-RU" sz="3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 (чаще всего — B4), вирусы эпидемического паротита, краснухи, ветряной оспы, кори, </a:t>
            </a:r>
            <a:r>
              <a:rPr lang="ru-RU" sz="3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цитомегаловирус</a:t>
            </a:r>
            <a:r>
              <a:rPr lang="ru-RU" sz="3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3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ru-RU" sz="3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Некоторые бета-</a:t>
            </a:r>
            <a:r>
              <a:rPr lang="ru-RU" sz="3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цитотропные</a:t>
            </a:r>
            <a:r>
              <a:rPr lang="ru-RU" sz="3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вирусы вызывают лизис бета-клеток. Описан случай, когда из поджелудочной железы мальчика, умершего через 10 </a:t>
            </a:r>
            <a:r>
              <a:rPr lang="ru-RU" sz="3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3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после начала  инсулинозависимого сахарного диабета, был выделен </a:t>
            </a:r>
            <a:r>
              <a:rPr lang="ru-RU" sz="3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лизирующий</a:t>
            </a:r>
            <a:r>
              <a:rPr lang="ru-RU" sz="3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вариант вируса </a:t>
            </a:r>
            <a:r>
              <a:rPr lang="ru-RU" sz="3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Коксаки</a:t>
            </a:r>
            <a:r>
              <a:rPr lang="ru-RU" sz="3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B. Этот вирус </a:t>
            </a:r>
            <a:r>
              <a:rPr lang="ru-RU" sz="3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вызы</a:t>
            </a:r>
            <a:endParaRPr lang="ru-RU" sz="3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8711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5360" y="203200"/>
            <a:ext cx="9377600" cy="1353592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z="2500" b="1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Токсические вещества. Многие соединения </a:t>
            </a:r>
            <a:r>
              <a:rPr lang="ru-RU" sz="2500" b="1" dirty="0" err="1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нитрозомочевины</a:t>
            </a:r>
            <a:r>
              <a:rPr lang="ru-RU" sz="2500" b="1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и другие нитро- или аминосодержащие вещества избирательно повреждают бета-клетки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733675"/>
            <a:ext cx="6191250" cy="4124325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ru-RU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Лекарственные 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средства </a:t>
            </a:r>
            <a:endParaRPr lang="en-US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5600" indent="0">
              <a:buNone/>
            </a:pPr>
            <a:r>
              <a:rPr lang="ru-RU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Противоопухолевый препарат </a:t>
            </a:r>
            <a:r>
              <a:rPr lang="ru-RU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стрептозоцин</a:t>
            </a:r>
            <a:endParaRPr lang="en-US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5600" indent="0">
              <a:buNone/>
            </a:pP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б. Гипотензивное средство </a:t>
            </a:r>
            <a:r>
              <a:rPr lang="ru-RU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диазоксид</a:t>
            </a:r>
            <a:endParaRPr lang="en-US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ru-RU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Азокраситель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аллоксан</a:t>
            </a:r>
            <a:endParaRPr lang="en-US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Средство для дератизации — </a:t>
            </a:r>
            <a:r>
              <a:rPr lang="ru-RU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вакор</a:t>
            </a:r>
            <a:endParaRPr lang="ru-RU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7987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80160" y="240872"/>
            <a:ext cx="2853317" cy="104866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b="1" dirty="0" err="1" smtClean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Инсулит</a:t>
            </a:r>
            <a:endParaRPr lang="ru-RU" b="1" dirty="0">
              <a:solidFill>
                <a:srgbClr val="00B05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5361" y="1289538"/>
            <a:ext cx="9357280" cy="4875766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5600" algn="just">
              <a:buNone/>
            </a:pPr>
            <a:r>
              <a:rPr lang="ru-RU" sz="25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Инсулитом</a:t>
            </a:r>
            <a:r>
              <a:rPr lang="ru-RU" sz="25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называют воспаление островков поджелудочной железы. </a:t>
            </a:r>
            <a:r>
              <a:rPr lang="ru-RU" sz="25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Инсулит</a:t>
            </a:r>
            <a:r>
              <a:rPr lang="ru-RU" sz="25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проявляется прежде всего </a:t>
            </a:r>
            <a:r>
              <a:rPr lang="ru-RU" sz="25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мононуклеарной</a:t>
            </a:r>
            <a:r>
              <a:rPr lang="ru-RU" sz="25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инфильтрацией островков и тем самым доказывает участие клеточного звена иммунитета в патогенезе инсулинозависимого сахарного диабета. Активный </a:t>
            </a:r>
            <a:r>
              <a:rPr lang="ru-RU" sz="25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инсулит</a:t>
            </a:r>
            <a:r>
              <a:rPr lang="ru-RU" sz="25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выявляется в ткани поджелудочной железы (</a:t>
            </a:r>
            <a:r>
              <a:rPr lang="ru-RU" sz="25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биопсийный</a:t>
            </a:r>
            <a:r>
              <a:rPr lang="ru-RU" sz="25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или </a:t>
            </a:r>
            <a:r>
              <a:rPr lang="ru-RU" sz="25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аутопсийный</a:t>
            </a:r>
            <a:r>
              <a:rPr lang="ru-RU" sz="25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материал) у больных инсулинозависимым сахарным диабетом вскоре после клинического проявления болезни и в поздней стадии доклинического периода. </a:t>
            </a:r>
            <a:r>
              <a:rPr lang="ru-RU" sz="25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Мононуклеарная</a:t>
            </a:r>
            <a:r>
              <a:rPr lang="ru-RU" sz="25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инфильтрация островков при </a:t>
            </a:r>
            <a:r>
              <a:rPr lang="ru-RU" sz="25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инсулите</a:t>
            </a:r>
            <a:r>
              <a:rPr lang="ru-RU" sz="25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сходна с </a:t>
            </a:r>
            <a:r>
              <a:rPr lang="ru-RU" sz="25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лимфоцитарной</a:t>
            </a:r>
            <a:r>
              <a:rPr lang="ru-RU" sz="25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инфильтрацией других органов и тканей при иных аутоиммунных заболеваниях.</a:t>
            </a:r>
          </a:p>
        </p:txBody>
      </p:sp>
    </p:spTree>
    <p:extLst>
      <p:ext uri="{BB962C8B-B14F-4D97-AF65-F5344CB8AC3E}">
        <p14:creationId xmlns:p14="http://schemas.microsoft.com/office/powerpoint/2010/main" val="3928578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Autofit/>
          </a:bodyPr>
          <a:lstStyle/>
          <a:p>
            <a:r>
              <a:rPr lang="ru-RU" b="1" dirty="0" err="1" smtClean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Аутоантитела</a:t>
            </a:r>
            <a:r>
              <a:rPr lang="ru-RU" b="1" dirty="0" smtClean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к антигенам бета-клеток</a:t>
            </a:r>
            <a:endParaRPr lang="ru-RU" b="1" dirty="0">
              <a:solidFill>
                <a:srgbClr val="00B05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5360" y="1556792"/>
            <a:ext cx="9377600" cy="4608512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5600" algn="just">
              <a:buNone/>
            </a:pPr>
            <a:r>
              <a:rPr lang="ru-RU" sz="25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Эти </a:t>
            </a:r>
            <a:r>
              <a:rPr lang="ru-RU" sz="25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аутоантитела</a:t>
            </a:r>
            <a:r>
              <a:rPr lang="ru-RU" sz="25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обнаруживаются в сыворотке у большинства лиц в доклиническом периоде болезни и почти у всех больных на ранних стадиях клинического периода инсулинозависимого сахарного диабета. Наиболее подробно изучены </a:t>
            </a:r>
            <a:r>
              <a:rPr lang="ru-RU" sz="25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аутоантитела</a:t>
            </a:r>
            <a:r>
              <a:rPr lang="ru-RU" sz="25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 островковым клеткам, к инсулину и к различным </a:t>
            </a:r>
            <a:r>
              <a:rPr lang="ru-RU" sz="25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изоформам</a:t>
            </a:r>
            <a:r>
              <a:rPr lang="ru-RU" sz="25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5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глутаматдекарбоксилазы</a:t>
            </a:r>
            <a:r>
              <a:rPr lang="ru-RU" sz="25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За последние годы охарактеризовано еще несколько антигенов бета-клеток и соответствующих </a:t>
            </a:r>
            <a:r>
              <a:rPr lang="ru-RU" sz="25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аутоантител</a:t>
            </a:r>
            <a:endParaRPr lang="ru-RU" sz="25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360" y="4628515"/>
            <a:ext cx="3238500" cy="215265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b="9909"/>
          <a:stretch/>
        </p:blipFill>
        <p:spPr>
          <a:xfrm>
            <a:off x="4145279" y="4785360"/>
            <a:ext cx="2300605" cy="2072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4331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663440"/>
            <a:ext cx="6733668" cy="2194560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15040" y="164376"/>
            <a:ext cx="9347120" cy="5596344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60363" algn="just">
              <a:buNone/>
            </a:pPr>
            <a:r>
              <a:rPr lang="ru-RU" sz="2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Аутоантитела</a:t>
            </a:r>
            <a:r>
              <a:rPr lang="ru-RU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 антигенам бета-клеток — важнейшие маркеры скрытой аутоиммунной реакции (т. е. доклинического периода инсулинозависимого сахарного диабета). Некоторые типы </a:t>
            </a:r>
            <a:r>
              <a:rPr lang="ru-RU" sz="2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аутоантител</a:t>
            </a:r>
            <a:r>
              <a:rPr lang="ru-RU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появляются за 10—15 лет до клинического проявления болезни. Выявление </a:t>
            </a:r>
            <a:r>
              <a:rPr lang="ru-RU" sz="2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аутоантител</a:t>
            </a:r>
            <a:r>
              <a:rPr lang="ru-RU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 островковым клеткам, </a:t>
            </a:r>
            <a:r>
              <a:rPr lang="ru-RU" sz="2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глутаматдекарбоксилазе</a:t>
            </a:r>
            <a:r>
              <a:rPr lang="ru-RU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инсулину, а также других </a:t>
            </a:r>
            <a:r>
              <a:rPr lang="ru-RU" sz="2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аутоантител</a:t>
            </a:r>
            <a:r>
              <a:rPr lang="ru-RU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или их комбинаций позволяет диагностировать латентный инсулинозависимый сахарный диабет, предсказать срок клинического проявления болезни и планировать профилактическое лечение.</a:t>
            </a:r>
          </a:p>
        </p:txBody>
      </p:sp>
    </p:spTree>
    <p:extLst>
      <p:ext uri="{BB962C8B-B14F-4D97-AF65-F5344CB8AC3E}">
        <p14:creationId xmlns:p14="http://schemas.microsoft.com/office/powerpoint/2010/main" val="2763613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Autofit/>
          </a:bodyPr>
          <a:lstStyle/>
          <a:p>
            <a:r>
              <a:rPr lang="ru-RU" b="1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Первичная профилактика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094480"/>
            <a:ext cx="3969697" cy="2763520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5360" y="1340768"/>
            <a:ext cx="9377600" cy="4608512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5600" algn="just">
              <a:buNone/>
            </a:pPr>
            <a:r>
              <a:rPr lang="ru-RU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Ни один из известных методов терапии не позволяет излечивать больных. Поэтому единственным способом снижения заболеваемости является первичная профилактика — мероприятия, проводимые до клинического проявления болезни. Цель первичной профилактики инсулинозависимого сахарного диабета: предупредить развитие аутоиммунной реакции против бета-клеток либо замедлить или блокировать уже начавшуюся аутоиммунную реакцию.</a:t>
            </a:r>
          </a:p>
        </p:txBody>
      </p:sp>
    </p:spTree>
    <p:extLst>
      <p:ext uri="{BB962C8B-B14F-4D97-AF65-F5344CB8AC3E}">
        <p14:creationId xmlns:p14="http://schemas.microsoft.com/office/powerpoint/2010/main" val="821324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261704" cy="16256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Autofit/>
          </a:bodyPr>
          <a:lstStyle/>
          <a:p>
            <a:r>
              <a:rPr lang="ru-RU" sz="2400" b="1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Диагностика и лечение</a:t>
            </a:r>
            <a:br>
              <a:rPr lang="ru-RU" sz="2400" b="1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Первые клинические проявления инсулинозависимого сахарного диабета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76155" y="5210175"/>
            <a:ext cx="2771775" cy="1647825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9350" y="1657390"/>
            <a:ext cx="9473610" cy="4834850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0" algn="just">
              <a:buNone/>
            </a:pPr>
            <a:r>
              <a:rPr lang="ru-RU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Классические симптомы</a:t>
            </a:r>
          </a:p>
          <a:p>
            <a:pPr algn="just">
              <a:buFont typeface="+mj-lt"/>
              <a:buAutoNum type="arabicPeriod"/>
            </a:pP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Полиурия. Гипергликемия приводит к усиленной экскреции глюкозы. В результате резко увеличивается диурез. Для детей младшего возраста характерно недержание мочи. </a:t>
            </a:r>
          </a:p>
          <a:p>
            <a:pPr algn="just">
              <a:buFont typeface="+mj-lt"/>
              <a:buAutoNum type="arabicPeriod"/>
            </a:pP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Полидипсия. Потеря воды вызывает постоянную жажду. </a:t>
            </a:r>
          </a:p>
          <a:p>
            <a:pPr algn="just">
              <a:buFont typeface="+mj-lt"/>
              <a:buAutoNum type="arabicPeriod"/>
            </a:pP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Потеря веса. Главные причины — экскреция глюкозы (потеря калорий) и полиурия. Потеря веса — признак, патогномоничный для инсулинозависимого сахарного диабета (обычно наблюдается избыточный вес). Потеря веса к моменту клинического проявления инсулинозависимого сахарного диабета особенно характерна для детей. </a:t>
            </a:r>
          </a:p>
          <a:p>
            <a:pPr marL="0" indent="0" algn="just">
              <a:buNone/>
            </a:pPr>
            <a:endParaRPr lang="ru-RU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816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Autofit/>
          </a:bodyPr>
          <a:lstStyle/>
          <a:p>
            <a:r>
              <a:rPr lang="ru-RU" sz="3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Другие клинические признаки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5360" y="1340768"/>
            <a:ext cx="9387760" cy="5110832"/>
          </a:xfrm>
        </p:spPr>
        <p:txBody>
          <a:bodyPr vert="horz" lIns="91440" tIns="45720" rIns="91440" bIns="45720" rtlCol="0">
            <a:noAutofit/>
          </a:bodyPr>
          <a:lstStyle/>
          <a:p>
            <a:pPr marL="365125" indent="-365125" algn="just">
              <a:buFont typeface="+mj-lt"/>
              <a:buAutoNum type="arabicPeriod"/>
              <a:tabLst>
                <a:tab pos="355600" algn="l"/>
              </a:tabLst>
            </a:pPr>
            <a:r>
              <a:rPr lang="ru-RU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Сухость 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слизистых и кожи вызвана потерей воды и особенно часто бывает у детей. </a:t>
            </a:r>
          </a:p>
          <a:p>
            <a:pPr marL="365125" indent="-365125" algn="just">
              <a:buFont typeface="+mj-lt"/>
              <a:buAutoNum type="arabicPeriod"/>
              <a:tabLst>
                <a:tab pos="355600" algn="l"/>
              </a:tabLst>
            </a:pPr>
            <a:r>
              <a:rPr lang="ru-RU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Полифагия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Постоянное чувство голода вызвано нарушением утилизации глюкозы и потерей глюкозы с мочой. </a:t>
            </a:r>
          </a:p>
          <a:p>
            <a:pPr marL="365125" indent="-365125" algn="just">
              <a:buFont typeface="+mj-lt"/>
              <a:buAutoNum type="arabicPeriod"/>
              <a:tabLst>
                <a:tab pos="355600" algn="l"/>
              </a:tabLst>
            </a:pPr>
            <a:r>
              <a:rPr lang="ru-RU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Утомляемость 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слабость обусловлены нарушением утилизации глюкозы и сдвигами электролитного обмена. </a:t>
            </a:r>
          </a:p>
          <a:p>
            <a:pPr marL="365125" indent="-365125" algn="just">
              <a:buFont typeface="+mj-lt"/>
              <a:buAutoNum type="arabicPeriod"/>
              <a:tabLst>
                <a:tab pos="355600" algn="l"/>
              </a:tabLst>
            </a:pPr>
            <a:r>
              <a:rPr lang="ru-RU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Частые 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инфекции. Для детей особенно характерны кожные инфекции, например — кандидоз промежности у девочек. </a:t>
            </a:r>
          </a:p>
          <a:p>
            <a:pPr marL="355600" indent="0" algn="just">
              <a:buNone/>
            </a:pPr>
            <a:r>
              <a:rPr lang="ru-RU" sz="24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В. В 20% случаев первыми проявлениями у детей оказываются диабетический </a:t>
            </a:r>
            <a:r>
              <a:rPr lang="ru-RU" sz="240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кетоацидоз</a:t>
            </a:r>
            <a:r>
              <a:rPr lang="ru-RU" sz="24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или </a:t>
            </a:r>
            <a:r>
              <a:rPr lang="ru-RU" sz="240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кетоацидотическая</a:t>
            </a:r>
            <a:r>
              <a:rPr lang="ru-RU" sz="24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кома. </a:t>
            </a:r>
          </a:p>
          <a:p>
            <a:pPr marL="355600" indent="0" algn="just">
              <a:buNone/>
            </a:pPr>
            <a:r>
              <a:rPr lang="ru-RU" sz="24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Г. Более 80% больных обращаются к врачу не позже чем через 3 </a:t>
            </a:r>
            <a:r>
              <a:rPr lang="ru-RU" sz="240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нед</a:t>
            </a:r>
            <a:r>
              <a:rPr lang="ru-RU" sz="24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после появления симптомов. </a:t>
            </a:r>
          </a:p>
        </p:txBody>
      </p:sp>
    </p:spTree>
    <p:extLst>
      <p:ext uri="{BB962C8B-B14F-4D97-AF65-F5344CB8AC3E}">
        <p14:creationId xmlns:p14="http://schemas.microsoft.com/office/powerpoint/2010/main" val="2386735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92102"/>
            <a:ext cx="8747760" cy="104866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z="3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Лабораторная </a:t>
            </a:r>
            <a:r>
              <a:rPr lang="ru-RU" sz="3200" b="1" dirty="0" smtClean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диагностика</a:t>
            </a:r>
            <a:endParaRPr lang="ru-RU" sz="3200" b="1" dirty="0">
              <a:solidFill>
                <a:srgbClr val="00B05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4480" y="2923306"/>
            <a:ext cx="2722845" cy="2075414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5360" y="1556792"/>
            <a:ext cx="9357280" cy="4000728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0" algn="just">
              <a:buNone/>
            </a:pPr>
            <a:r>
              <a:rPr lang="ru-RU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Основные биохимические признаки дисфункции бета-клеток: </a:t>
            </a:r>
          </a:p>
          <a:p>
            <a:pPr algn="just"/>
            <a:r>
              <a:rPr lang="ru-RU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гипергликемия натощак или выходящее за пределы нормы повышение уровня глюкозы после еды; </a:t>
            </a:r>
          </a:p>
          <a:p>
            <a:pPr algn="just"/>
            <a:r>
              <a:rPr lang="ru-RU" sz="2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глюкозурия</a:t>
            </a:r>
            <a:r>
              <a:rPr lang="ru-RU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</a:p>
          <a:p>
            <a:pPr algn="just"/>
            <a:r>
              <a:rPr lang="ru-RU" sz="2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кетонурия</a:t>
            </a:r>
            <a:r>
              <a:rPr lang="ru-RU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</a:p>
          <a:p>
            <a:pPr algn="just"/>
            <a:r>
              <a:rPr lang="ru-RU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отсутствие или низкий уровень C-пептида в крови или моче.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280" y="5301208"/>
            <a:ext cx="1978973" cy="15567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3600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5360" y="103239"/>
            <a:ext cx="9336960" cy="1359801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/>
            <a:r>
              <a:rPr lang="ru-RU" sz="1800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В лабораториях обычно определяют уровень глюкозы в плазме венозной крови с помощью </a:t>
            </a:r>
            <a:r>
              <a:rPr lang="ru-RU" sz="1800" dirty="0" err="1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автоанализаторов</a:t>
            </a:r>
            <a:r>
              <a:rPr lang="ru-RU" sz="1800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но в последнее время для экспресс-диагностики все чаще используют тест-полоски или </a:t>
            </a:r>
            <a:r>
              <a:rPr lang="ru-RU" sz="1800" dirty="0" err="1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глюкометры</a:t>
            </a:r>
            <a:r>
              <a:rPr lang="ru-RU" sz="1800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измеряющие уровень глюкозы в капиллярной крови. Поэтому при оценке результатов определения уровня глюкозы надо помнить </a:t>
            </a:r>
            <a:r>
              <a:rPr lang="ru-RU" sz="1800" dirty="0" smtClean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следующее:</a:t>
            </a:r>
            <a:endParaRPr lang="ru-RU" sz="1800" dirty="0">
              <a:solidFill>
                <a:srgbClr val="00B05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77424190"/>
              </p:ext>
            </p:extLst>
          </p:nvPr>
        </p:nvGraphicFramePr>
        <p:xfrm>
          <a:off x="335360" y="1598071"/>
          <a:ext cx="9336960" cy="49856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78874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7040" y="124304"/>
            <a:ext cx="8605520" cy="955040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z="3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Гипергликемия — главный биохимический признак</a:t>
            </a: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2999702"/>
              </p:ext>
            </p:extLst>
          </p:nvPr>
        </p:nvGraphicFramePr>
        <p:xfrm>
          <a:off x="202430" y="1984478"/>
          <a:ext cx="9500370" cy="43512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721706" y="1177968"/>
            <a:ext cx="833085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глюкозы в плазме натощак (время после последнего приема пищи </a:t>
            </a:r>
            <a:r>
              <a:rPr lang="en-US" sz="20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&gt;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8 ч) </a:t>
            </a:r>
          </a:p>
        </p:txBody>
      </p:sp>
    </p:spTree>
    <p:extLst>
      <p:ext uri="{BB962C8B-B14F-4D97-AF65-F5344CB8AC3E}">
        <p14:creationId xmlns:p14="http://schemas.microsoft.com/office/powerpoint/2010/main" val="1690420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5361" y="292102"/>
            <a:ext cx="9367440" cy="104866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z="3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Уровень глюкозы в случайной пробе плазмы.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5360" y="1556792"/>
            <a:ext cx="9367441" cy="4608512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355600" algn="just">
              <a:buNone/>
            </a:pPr>
            <a:r>
              <a:rPr lang="ru-RU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Если в случайно взятой пробе плазмы уровень глюкозы</a:t>
            </a:r>
            <a:r>
              <a:rPr lang="en-US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&gt; </a:t>
            </a:r>
            <a:r>
              <a:rPr lang="ru-RU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11,1 </a:t>
            </a:r>
            <a:r>
              <a:rPr lang="ru-RU" sz="2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/л, следует заподозрить сахарный диабет. При одновременном наличии классических клинических признаков сахарного диабета диагноз не вызывает сомнений. Классические клинические признаки: полиурия, полидипсия, необъяснимая потеря веса.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524375"/>
            <a:ext cx="3667125" cy="2333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78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8160" y="292102"/>
            <a:ext cx="9184640" cy="104866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z="3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Стандартный двухчасовой пероральный тест на толерантность к глюкозе.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19621592"/>
              </p:ext>
            </p:extLst>
          </p:nvPr>
        </p:nvGraphicFramePr>
        <p:xfrm>
          <a:off x="335360" y="1665888"/>
          <a:ext cx="9367440" cy="4824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22692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5360" y="292102"/>
            <a:ext cx="9367440" cy="1841498"/>
          </a:xfrm>
          <a:prstGeom prst="wedgeRectCallout">
            <a:avLst/>
          </a:prstGeom>
          <a:ln>
            <a:solidFill>
              <a:schemeClr val="accent6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algn="just"/>
            <a:r>
              <a:rPr lang="ru-RU" sz="2400" dirty="0" err="1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Глюкозурия</a:t>
            </a:r>
            <a:r>
              <a:rPr lang="ru-RU" sz="2400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В норме концентрация глюкозы в моче не превышает 0,83 </a:t>
            </a:r>
            <a:r>
              <a:rPr lang="ru-RU" sz="2400" dirty="0" err="1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sz="2400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/л и не определяется обычными методами. При сахарном диабете концентрация глюкозы в моче значительно возрастает. Определение уровня глюкозы в моче редко используют в диагностике по двум причинам: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82971831"/>
              </p:ext>
            </p:extLst>
          </p:nvPr>
        </p:nvGraphicFramePr>
        <p:xfrm>
          <a:off x="335360" y="2529840"/>
          <a:ext cx="9357280" cy="36354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12493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00882502"/>
              </p:ext>
            </p:extLst>
          </p:nvPr>
        </p:nvGraphicFramePr>
        <p:xfrm>
          <a:off x="335360" y="528320"/>
          <a:ext cx="7498000" cy="61671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01025" y="3759200"/>
            <a:ext cx="3990975" cy="27717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0912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5361" y="292102"/>
            <a:ext cx="9093119" cy="1462956"/>
          </a:xfrm>
          <a:prstGeom prst="round2Same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/>
            <a:r>
              <a:rPr lang="ru-RU" sz="1600" b="1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C-пептид</a:t>
            </a:r>
            <a:r>
              <a:rPr lang="ru-RU" sz="1600" b="1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Определение уровня C-пептида в сыворотке или моче позволяет достаточно точно оценить функциональное состояние бета-клеток и в сомнительных случаях отличить инсулинозависимый сахарный диабет от </a:t>
            </a:r>
            <a:r>
              <a:rPr lang="ru-RU" sz="1600" b="1" dirty="0" err="1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инсулинонезависимого</a:t>
            </a:r>
            <a:r>
              <a:rPr lang="ru-RU" sz="1600" b="1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Измерение уровня C-пептида в сыворотке более информативно, чем измерение уровня инсулина, поскольку у многих больных инсулинозависимым сахарным диабетом имеются </a:t>
            </a:r>
            <a:r>
              <a:rPr lang="ru-RU" sz="1600" b="1" dirty="0" err="1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аутоантитела</a:t>
            </a:r>
            <a:r>
              <a:rPr lang="ru-RU" sz="1600" b="1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к инсулину, влияющие на результаты определения.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97769542"/>
              </p:ext>
            </p:extLst>
          </p:nvPr>
        </p:nvGraphicFramePr>
        <p:xfrm>
          <a:off x="198199" y="1975477"/>
          <a:ext cx="9367441" cy="33881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5584092"/>
            <a:ext cx="3312160" cy="12739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75185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6579" y="302262"/>
            <a:ext cx="9025003" cy="104866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z="3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Содержание C-пептида в суточной моче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49509261"/>
              </p:ext>
            </p:extLst>
          </p:nvPr>
        </p:nvGraphicFramePr>
        <p:xfrm>
          <a:off x="335361" y="1556792"/>
          <a:ext cx="9367440" cy="43563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75188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5361" y="292102"/>
            <a:ext cx="9336960" cy="104866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z="3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Принципы лечения впервые выявленного инсулинозависимого сахарного диабета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5360" y="1556792"/>
            <a:ext cx="9121013" cy="2679928"/>
          </a:xfrm>
        </p:spPr>
        <p:txBody>
          <a:bodyPr/>
          <a:lstStyle/>
          <a:p>
            <a:pPr marL="0" indent="355600" algn="just">
              <a:buNone/>
            </a:pP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Первоочередные задачи — добиться как можно более близкого к норме уровня глюкозы в крови, обеспечить нормальный рост и развитие организма, не допускать тяжелой гипогликемии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4003040"/>
            <a:ext cx="4614399" cy="29262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92648" y="4119880"/>
            <a:ext cx="3937878" cy="26925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08939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0611" y="159366"/>
            <a:ext cx="9382189" cy="63704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z="3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При планировании лечения учитывают:</a:t>
            </a: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09250028"/>
              </p:ext>
            </p:extLst>
          </p:nvPr>
        </p:nvGraphicFramePr>
        <p:xfrm>
          <a:off x="335360" y="958645"/>
          <a:ext cx="9367440" cy="56043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92933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67" y="213360"/>
            <a:ext cx="9368774" cy="634181"/>
          </a:xfrm>
        </p:spPr>
        <p:txBody>
          <a:bodyPr>
            <a:noAutofit/>
          </a:bodyPr>
          <a:lstStyle/>
          <a:p>
            <a:r>
              <a:rPr lang="ru-RU" sz="2000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Специализированные </a:t>
            </a:r>
            <a:r>
              <a:rPr lang="ru-RU" sz="2000" dirty="0" err="1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диабетологические</a:t>
            </a:r>
            <a:r>
              <a:rPr lang="ru-RU" sz="2000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учреждения и </a:t>
            </a:r>
            <a:r>
              <a:rPr lang="ru-RU" sz="2000" dirty="0" err="1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диабетологические</a:t>
            </a:r>
            <a:r>
              <a:rPr lang="ru-RU" sz="2000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бригады. При организации таких учреждений и бригад руководствуются следующими соображениями: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40828765"/>
              </p:ext>
            </p:extLst>
          </p:nvPr>
        </p:nvGraphicFramePr>
        <p:xfrm>
          <a:off x="486699" y="1188720"/>
          <a:ext cx="9205942" cy="54428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37295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5361" y="261622"/>
            <a:ext cx="9204879" cy="1374138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z="3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Инсулинотерапия у больных с впервые выявленным инсулинозависимым сахарным диабетом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5361" y="1851432"/>
            <a:ext cx="9121013" cy="4608512"/>
          </a:xfrm>
        </p:spPr>
        <p:txBody>
          <a:bodyPr>
            <a:normAutofit fontScale="92500" lnSpcReduction="20000"/>
          </a:bodyPr>
          <a:lstStyle/>
          <a:p>
            <a:pPr algn="just"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Когда диагноз установлен, немедленно начинают </a:t>
            </a:r>
            <a:r>
              <a:rPr lang="ru-RU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инсулинотерапию</a:t>
            </a:r>
            <a:endParaRPr lang="en-US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Режим многократных сочетанных </a:t>
            </a:r>
            <a:r>
              <a:rPr lang="ru-RU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инъекций</a:t>
            </a:r>
            <a:endParaRPr lang="en-US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Мы рекомендуем следующую схему ударной инсулинотерапии: 4 раза в сутки (перед каждым приемом пищи и перед сном) вводят инсулин короткого действия и инсулин средней длительности действия (NPH или ленте). Доля инсулина средней длительности действия должна составлять 25—33% общей суточной дозы инсулина.</a:t>
            </a:r>
          </a:p>
        </p:txBody>
      </p:sp>
    </p:spTree>
    <p:extLst>
      <p:ext uri="{BB962C8B-B14F-4D97-AF65-F5344CB8AC3E}">
        <p14:creationId xmlns:p14="http://schemas.microsoft.com/office/powerpoint/2010/main" val="61769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5360" y="98138"/>
            <a:ext cx="9335113" cy="1342734"/>
          </a:xfrm>
        </p:spPr>
        <p:txBody>
          <a:bodyPr>
            <a:noAutofit/>
          </a:bodyPr>
          <a:lstStyle/>
          <a:p>
            <a:r>
              <a:rPr lang="ru-RU" sz="2400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Для некоторых больных лучше подходит другой вариант режима многократных инъекций: инсулин короткого действия вводят 3 раза в сутки (перед каждым приемом пищи), а инсулин NPH — 1 раз в сутки (перед сном).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31634451"/>
              </p:ext>
            </p:extLst>
          </p:nvPr>
        </p:nvGraphicFramePr>
        <p:xfrm>
          <a:off x="335360" y="1588654"/>
          <a:ext cx="9335113" cy="49797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20540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0182" y="184727"/>
            <a:ext cx="5911273" cy="651795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Выбор дозы инсулина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43175"/>
            <a:ext cx="2857500" cy="431482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26222" y="5329383"/>
            <a:ext cx="2848905" cy="16025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29239226"/>
              </p:ext>
            </p:extLst>
          </p:nvPr>
        </p:nvGraphicFramePr>
        <p:xfrm>
          <a:off x="326122" y="1049370"/>
          <a:ext cx="9372059" cy="49635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554817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5360" y="292102"/>
            <a:ext cx="9025003" cy="1034782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z="3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Современные принципы лечения инсулинозависимого сахарного диабета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1028" y="4835267"/>
            <a:ext cx="2723820" cy="20402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0015" y="1796937"/>
            <a:ext cx="9121013" cy="4608512"/>
          </a:xfrm>
        </p:spPr>
        <p:txBody>
          <a:bodyPr>
            <a:normAutofit fontScale="85000" lnSpcReduction="20000"/>
          </a:bodyPr>
          <a:lstStyle/>
          <a:p>
            <a:pPr marL="0" indent="360363" algn="just">
              <a:buNone/>
            </a:pPr>
            <a:r>
              <a:rPr lang="ru-RU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Цель лечения 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— нормализация обмена веществ и энергии, прежде всего — нормализация уровня глюкозы в крови. Основными способами лечения инсулинозависимого сахарного диабета по-прежнему остаются инсулинотерапия и диетотерапия, но тактика ведения больных в последнее время существенно изменилась. Сегодня считается, что больной и его родственники должны активно участвовать в лечении. Обязанность врача — выбрать схему инсулинотерапии, дать основные рекомендации по диете и образу жизни и научить больного и его родственников самостоятельно корректировать дозы инсулина.</a:t>
            </a:r>
          </a:p>
        </p:txBody>
      </p:sp>
    </p:spTree>
    <p:extLst>
      <p:ext uri="{BB962C8B-B14F-4D97-AF65-F5344CB8AC3E}">
        <p14:creationId xmlns:p14="http://schemas.microsoft.com/office/powerpoint/2010/main" val="3957526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9106" y="171337"/>
            <a:ext cx="9121013" cy="4608512"/>
          </a:xfrm>
        </p:spPr>
        <p:txBody>
          <a:bodyPr>
            <a:normAutofit fontScale="85000" lnSpcReduction="10000"/>
          </a:bodyPr>
          <a:lstStyle/>
          <a:p>
            <a:pPr marL="0" indent="360363" algn="just">
              <a:buNone/>
            </a:pP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Главное условие эффективности инсулинотерапии — максимальное соответствие доз вводимого инсулина физиологическому уровню инсулина в крови. Чтобы достичь этой цели, используют разные препараты инсулина и разные схемы инсулинотерапии: режим многократных инъекций, сочетание препаратов инсулина различной длительности действия, непрерывное введение инсулина с помощью носимого дозатора. Все дети и подростки, больные инсулинозависимым сахарным диабетом, должны получать только человеческий инсулин с момента диагноза и до конца жизни.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27" y="4631531"/>
            <a:ext cx="3352800" cy="22264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5927" y="4673069"/>
            <a:ext cx="1514764" cy="21433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99590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50313799"/>
              </p:ext>
            </p:extLst>
          </p:nvPr>
        </p:nvGraphicFramePr>
        <p:xfrm>
          <a:off x="0" y="0"/>
          <a:ext cx="9735127" cy="6800735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1947025"/>
                <a:gridCol w="1947025"/>
                <a:gridCol w="1947025"/>
                <a:gridCol w="1662611"/>
                <a:gridCol w="2231441"/>
              </a:tblGrid>
              <a:tr h="369455">
                <a:tc gridSpan="5"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Классификация</a:t>
                      </a:r>
                      <a:r>
                        <a:rPr lang="ru-RU" sz="1700" baseline="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и характеристика препаратов инсулина</a:t>
                      </a:r>
                      <a:endParaRPr lang="ru-RU" sz="1700" b="0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h="50800" prst="divot"/>
                      <a:lightRig rig="flood" dir="t"/>
                    </a:cell3D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23273"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Группа</a:t>
                      </a:r>
                      <a:endParaRPr lang="ru-RU" sz="17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h="50800" prst="divo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Разновидности </a:t>
                      </a:r>
                      <a:endParaRPr lang="ru-RU" sz="17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h="50800" prst="divo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Начало действия</a:t>
                      </a:r>
                      <a:endParaRPr lang="ru-RU" sz="17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h="50800" prst="divo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7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Пик действия, ч</a:t>
                      </a:r>
                      <a:endParaRPr lang="ru-RU" sz="1700" b="1" dirty="0" smtClean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h="50800" prst="divo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7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Длительность </a:t>
                      </a:r>
                      <a:r>
                        <a:rPr lang="ru-RU" sz="1700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действия,ч</a:t>
                      </a:r>
                      <a:r>
                        <a:rPr lang="ru-RU" sz="17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ru-RU" sz="17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h="50800" prst="divot"/>
                      <a:lightRig rig="flood" dir="t"/>
                    </a:cell3D>
                  </a:tcPr>
                </a:tc>
              </a:tr>
              <a:tr h="825050"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Препараты сверхкороткого действия</a:t>
                      </a:r>
                      <a:endParaRPr lang="ru-RU" sz="17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h="50800" prst="divo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Лизпро</a:t>
                      </a:r>
                      <a:r>
                        <a:rPr lang="ru-RU" sz="17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-инсулин</a:t>
                      </a:r>
                      <a:endParaRPr lang="ru-RU" sz="17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h="50800" prst="divo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5—10 мин </a:t>
                      </a:r>
                      <a:endParaRPr lang="ru-RU" sz="17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h="50800" prst="divo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0,5—2,5</a:t>
                      </a:r>
                      <a:endParaRPr lang="ru-RU" sz="17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h="50800" prst="divo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7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3—4</a:t>
                      </a:r>
                    </a:p>
                    <a:p>
                      <a:pPr algn="ctr"/>
                      <a:endParaRPr lang="ru-RU" sz="17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h="50800" prst="divot"/>
                      <a:lightRig rig="flood" dir="t"/>
                    </a:cell3D>
                  </a:tcPr>
                </a:tc>
              </a:tr>
              <a:tr h="825050"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Препараты короткого действия</a:t>
                      </a:r>
                      <a:endParaRPr lang="ru-RU" sz="17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h="50800" prst="divo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Человеческий инсулин короткого действия </a:t>
                      </a:r>
                      <a:endParaRPr lang="ru-RU" sz="17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h="50800" prst="divo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 мин </a:t>
                      </a:r>
                      <a:endParaRPr lang="ru-RU" sz="17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h="50800" prst="divo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1—4</a:t>
                      </a:r>
                      <a:endParaRPr lang="ru-RU" sz="17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h="50800" prst="divo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7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5—8 </a:t>
                      </a:r>
                    </a:p>
                    <a:p>
                      <a:pPr algn="ctr"/>
                      <a:endParaRPr lang="ru-RU" sz="17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h="50800" prst="divot"/>
                      <a:lightRig rig="flood" dir="t"/>
                    </a:cell3D>
                  </a:tcPr>
                </a:tc>
              </a:tr>
              <a:tr h="577535">
                <a:tc rowSpan="3"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Препараты средней длительности действия </a:t>
                      </a:r>
                      <a:endParaRPr lang="ru-RU" sz="17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h="50800" prst="divo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Человеческий инсулин NPH</a:t>
                      </a:r>
                      <a:endParaRPr lang="ru-RU" sz="17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h="50800" prst="divo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1—3 ч</a:t>
                      </a:r>
                      <a:endParaRPr lang="ru-RU" sz="17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h="50800" prst="divo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6—12</a:t>
                      </a:r>
                      <a:endParaRPr lang="ru-RU" sz="17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h="50800" prst="divo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18—26</a:t>
                      </a:r>
                      <a:endParaRPr lang="ru-RU" sz="17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h="50800" prst="divot"/>
                      <a:lightRig rig="flood" dir="t"/>
                    </a:cell3D>
                  </a:tcPr>
                </a:tc>
              </a:tr>
              <a:tr h="577535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Человеческий инсулин ленте</a:t>
                      </a:r>
                      <a:endParaRPr lang="ru-RU" sz="17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h="50800" prst="divo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1—3 ч</a:t>
                      </a:r>
                      <a:endParaRPr lang="ru-RU" sz="17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h="50800" prst="divo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6—12</a:t>
                      </a:r>
                      <a:endParaRPr lang="ru-RU" sz="17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h="50800" prst="divo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18—26</a:t>
                      </a:r>
                      <a:endParaRPr lang="ru-RU" sz="17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h="50800" prst="divot"/>
                      <a:lightRig rig="flood" dir="t"/>
                    </a:cell3D>
                  </a:tcPr>
                </a:tc>
              </a:tr>
              <a:tr h="577535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Человеческий инсулин </a:t>
                      </a:r>
                      <a:r>
                        <a:rPr lang="ru-RU" sz="1700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семиленте</a:t>
                      </a:r>
                      <a:r>
                        <a:rPr lang="ru-RU" sz="17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ru-RU" sz="17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h="50800" prst="divo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1—3 ч</a:t>
                      </a:r>
                      <a:endParaRPr lang="ru-RU" sz="17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h="50800" prst="divo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6—12</a:t>
                      </a:r>
                      <a:endParaRPr lang="ru-RU" sz="17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h="50800" prst="divo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18—26</a:t>
                      </a:r>
                      <a:endParaRPr lang="ru-RU" sz="17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h="50800" prst="divot"/>
                      <a:lightRig rig="flood" dir="t"/>
                    </a:cell3D>
                  </a:tcPr>
                </a:tc>
              </a:tr>
              <a:tr h="825050"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Препараты длительного действия</a:t>
                      </a:r>
                      <a:endParaRPr lang="ru-RU" sz="17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h="50800" prst="divo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Человеческий инсулин </a:t>
                      </a:r>
                      <a:r>
                        <a:rPr lang="ru-RU" sz="1700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ультраленте</a:t>
                      </a:r>
                      <a:r>
                        <a:rPr lang="ru-RU" sz="17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ru-RU" sz="17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h="50800" prst="divo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4—8 ч </a:t>
                      </a:r>
                      <a:endParaRPr lang="ru-RU" sz="17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h="50800" prst="divo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14—20</a:t>
                      </a:r>
                      <a:endParaRPr lang="ru-RU" sz="17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h="50800" prst="divo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7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20—36 </a:t>
                      </a:r>
                    </a:p>
                    <a:p>
                      <a:pPr algn="ctr"/>
                      <a:endParaRPr lang="ru-RU" sz="17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h="50800" prst="divot"/>
                      <a:lightRig rig="flood" dir="t"/>
                    </a:cell3D>
                  </a:tcPr>
                </a:tc>
              </a:tr>
              <a:tr h="825050"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Комбинированные препараты(а)</a:t>
                      </a:r>
                      <a:endParaRPr lang="ru-RU" sz="17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h="50800" prst="divo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Комбинированный человеческий инсулин </a:t>
                      </a:r>
                      <a:endParaRPr lang="ru-RU" sz="17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h="50800" prst="divo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 мин </a:t>
                      </a:r>
                      <a:endParaRPr lang="ru-RU" sz="17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h="50800" prst="divot"/>
                      <a:lightRig rig="flood" dir="t"/>
                    </a:cell3D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7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Зависит от соотношения компонентов</a:t>
                      </a:r>
                    </a:p>
                    <a:p>
                      <a:pPr algn="ctr"/>
                      <a:endParaRPr lang="ru-RU" sz="17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cell3D prstMaterial="dkEdge">
                      <a:bevel h="50800" prst="divot"/>
                      <a:lightRig rig="flood" dir="t"/>
                    </a:cell3D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40078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Autofit/>
          </a:bodyPr>
          <a:lstStyle/>
          <a:p>
            <a:r>
              <a:rPr lang="ru-RU" sz="3600" b="1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Интенсивная инсулинотерапия.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5360" y="1556792"/>
            <a:ext cx="9121013" cy="3079863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Это 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тактика лечения инсулинозависимого сахарного диабета, направленная на поддержание концентрации глюкозы крови на уровне, максимально близком к нормальному. При планировании и проведении интенсивной инсулинотерапии нужно соблюдать 10 правил.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636655"/>
            <a:ext cx="3266684" cy="222134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26828" y="4636655"/>
            <a:ext cx="3487139" cy="22213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26689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59398701"/>
              </p:ext>
            </p:extLst>
          </p:nvPr>
        </p:nvGraphicFramePr>
        <p:xfrm>
          <a:off x="335360" y="412956"/>
          <a:ext cx="9224276" cy="45839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" name="Рисунок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59636" y="4225636"/>
            <a:ext cx="2632364" cy="263236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4711468"/>
            <a:ext cx="3232727" cy="214653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9"/>
          <a:srcRect r="14320"/>
          <a:stretch/>
        </p:blipFill>
        <p:spPr>
          <a:xfrm>
            <a:off x="5304646" y="4711467"/>
            <a:ext cx="4254990" cy="2146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8913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58525311"/>
              </p:ext>
            </p:extLst>
          </p:nvPr>
        </p:nvGraphicFramePr>
        <p:xfrm>
          <a:off x="335361" y="324466"/>
          <a:ext cx="9307404" cy="38688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" name="Рисунок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4252074"/>
            <a:ext cx="4341091" cy="26059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341090" y="4252074"/>
            <a:ext cx="3809833" cy="26059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80196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Autofit/>
          </a:bodyPr>
          <a:lstStyle/>
          <a:p>
            <a:r>
              <a:rPr lang="ru-RU" sz="3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Новые методы лечения инсулинозависимого сахарного диабета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5360" y="1519085"/>
            <a:ext cx="9381295" cy="3394660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Новые препараты </a:t>
            </a:r>
            <a:r>
              <a:rPr lang="ru-RU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инсулина</a:t>
            </a:r>
          </a:p>
          <a:p>
            <a:pPr marL="514350" indent="-514350" algn="just">
              <a:buAutoNum type="arabicPeriod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Быстродействующие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аналоги инсулина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514350" indent="-514350" algn="just">
              <a:buAutoNum type="arabicPeriod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Аналоги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для длительного поддержания базального уровня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инсулина</a:t>
            </a:r>
          </a:p>
          <a:p>
            <a:pPr marL="514350" indent="-514350" algn="just">
              <a:buAutoNum type="arabicPeriod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Препараты инсулина для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интраназального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введения и приема внутрь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70236"/>
            <a:ext cx="3287229" cy="206221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7229" y="4922981"/>
            <a:ext cx="3270589" cy="1913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162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5361" y="292102"/>
            <a:ext cx="8956422" cy="104866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z="3600" b="1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Хирургическое лечение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5360" y="1556792"/>
            <a:ext cx="9121013" cy="164822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Трансплантация поджелудочной железы</a:t>
            </a:r>
            <a:r>
              <a:rPr lang="ru-RU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buNone/>
            </a:pP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Трансплантация островков поджелудочной железы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237"/>
            <a:ext cx="2166755" cy="153839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82207" y="3223414"/>
            <a:ext cx="3309793" cy="36345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201400"/>
            <a:ext cx="5597236" cy="36382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84893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5360" y="292102"/>
            <a:ext cx="9011840" cy="533808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z="3600" b="1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Диабетический </a:t>
            </a:r>
            <a:r>
              <a:rPr lang="ru-RU" sz="3600" b="1" dirty="0" err="1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кетоацидоз</a:t>
            </a:r>
            <a:r>
              <a:rPr lang="ru-RU" sz="3600" b="1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5360" y="1556792"/>
            <a:ext cx="9344349" cy="3708382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Ги́перосмоля́рная</a:t>
            </a:r>
            <a:r>
              <a:rPr lang="ru-RU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ко́ма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(</a:t>
            </a:r>
            <a:r>
              <a:rPr lang="ru-RU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ги́пергликеми́ческая</a:t>
            </a:r>
            <a:r>
              <a:rPr lang="ru-RU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некетонемическая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неацидоти́ческая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— особый вид 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диабетической комы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характеризующийся крайней степенью нарушения метаболизма при сахарном диабете, протекающей без </a:t>
            </a:r>
            <a:r>
              <a:rPr lang="ru-RU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кетоацидоза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на фоне выраженной гипергликемии, достигающей 33,0 </a:t>
            </a:r>
            <a:r>
              <a:rPr lang="ru-RU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/л и выше.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11855" y="4684638"/>
            <a:ext cx="2780145" cy="22380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057618"/>
            <a:ext cx="3343564" cy="18003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0397" y="4888342"/>
            <a:ext cx="1029312" cy="1944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8225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5361" y="292102"/>
            <a:ext cx="9215040" cy="519059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z="3600" b="1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Клиническая картина 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69802479"/>
              </p:ext>
            </p:extLst>
          </p:nvPr>
        </p:nvGraphicFramePr>
        <p:xfrm>
          <a:off x="335360" y="1076633"/>
          <a:ext cx="9381295" cy="54716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85048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5360" y="159366"/>
            <a:ext cx="9298167" cy="592801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z="3600" b="1" dirty="0" err="1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Физикальное</a:t>
            </a:r>
            <a:r>
              <a:rPr lang="ru-RU" sz="3600" b="1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исследование</a:t>
            </a:r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47093686"/>
              </p:ext>
            </p:extLst>
          </p:nvPr>
        </p:nvGraphicFramePr>
        <p:xfrm>
          <a:off x="335360" y="1032387"/>
          <a:ext cx="9298167" cy="51329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12474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89593106"/>
              </p:ext>
            </p:extLst>
          </p:nvPr>
        </p:nvGraphicFramePr>
        <p:xfrm>
          <a:off x="335360" y="375137"/>
          <a:ext cx="9353585" cy="61897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46624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5360" y="292102"/>
            <a:ext cx="9372058" cy="973280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z="3600" b="1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Лабораторная диагностика</a:t>
            </a:r>
            <a:br>
              <a:rPr lang="ru-RU" sz="3600" b="1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600" b="1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Глюкоза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5360" y="1556791"/>
            <a:ext cx="9372058" cy="4984685"/>
          </a:xfrm>
        </p:spPr>
        <p:txBody>
          <a:bodyPr>
            <a:noAutofit/>
          </a:bodyPr>
          <a:lstStyle/>
          <a:p>
            <a:pPr marL="0" indent="360363" algn="just">
              <a:buNone/>
            </a:pPr>
            <a:r>
              <a:rPr lang="ru-RU" sz="21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Уровень глюкозы в плазме обычно &gt; 16,7 </a:t>
            </a:r>
            <a:r>
              <a:rPr lang="ru-RU" sz="21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sz="21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/л, но может колебаться от почти нормального до очень высокого. Очень высокий уровень глюкозы характерен для </a:t>
            </a:r>
            <a:r>
              <a:rPr lang="ru-RU" sz="21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гиперосмолярной</a:t>
            </a:r>
            <a:r>
              <a:rPr lang="ru-RU" sz="21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комы. </a:t>
            </a:r>
            <a:endParaRPr lang="ru-RU" sz="21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60363" algn="just">
              <a:buNone/>
            </a:pPr>
            <a:r>
              <a:rPr lang="ru-RU" sz="21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ru-RU" sz="21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Степень гипергликемии зависит от степени уменьшения объема внеклеточной жидкости. Быстрое падение объема внеклеточной жидкости приводит к снижению почечного кровотока и уменьшению экскреции глюкозы. </a:t>
            </a:r>
            <a:endParaRPr lang="ru-RU" sz="21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60363" algn="just">
              <a:buNone/>
            </a:pPr>
            <a:r>
              <a:rPr lang="ru-RU" sz="21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ru-RU" sz="21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Осмотический диурез, обусловленный гипергликемией, сопровождается большими потерями жидкости и электролитов, дегидратацией и </a:t>
            </a:r>
            <a:r>
              <a:rPr lang="ru-RU" sz="21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гиперосмоляльностью</a:t>
            </a:r>
            <a:r>
              <a:rPr lang="ru-RU" sz="21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плазмы. При нормальном уровне глюкозы ее вклад в </a:t>
            </a:r>
            <a:r>
              <a:rPr lang="ru-RU" sz="21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осмоляльность</a:t>
            </a:r>
            <a:r>
              <a:rPr lang="ru-RU" sz="21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плазмы невелик. Однако при той степени гипергликемии, которая обычно наблюдается при диабетическом </a:t>
            </a:r>
            <a:r>
              <a:rPr lang="ru-RU" sz="21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кетоацидозе</a:t>
            </a:r>
            <a:r>
              <a:rPr lang="ru-RU" sz="21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глюкоза в значительной мере определяет повышение </a:t>
            </a:r>
            <a:r>
              <a:rPr lang="ru-RU" sz="21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осмоляльности</a:t>
            </a:r>
            <a:r>
              <a:rPr lang="ru-RU" sz="21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плазмы (как правило, до 340 </a:t>
            </a:r>
            <a:r>
              <a:rPr lang="ru-RU" sz="21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мосмоль</a:t>
            </a:r>
            <a:r>
              <a:rPr lang="ru-RU" sz="21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/кг). При </a:t>
            </a:r>
            <a:r>
              <a:rPr lang="ru-RU" sz="21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гиперосмолярной</a:t>
            </a:r>
            <a:r>
              <a:rPr lang="ru-RU" sz="21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коме </a:t>
            </a:r>
            <a:r>
              <a:rPr lang="ru-RU" sz="21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осмоляльность</a:t>
            </a:r>
            <a:r>
              <a:rPr lang="ru-RU" sz="21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плазмы гораздо выше (до 450 </a:t>
            </a:r>
            <a:r>
              <a:rPr lang="ru-RU" sz="21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мосмоль</a:t>
            </a:r>
            <a:r>
              <a:rPr lang="ru-RU" sz="21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/кг). </a:t>
            </a:r>
          </a:p>
        </p:txBody>
      </p:sp>
    </p:spTree>
    <p:extLst>
      <p:ext uri="{BB962C8B-B14F-4D97-AF65-F5344CB8AC3E}">
        <p14:creationId xmlns:p14="http://schemas.microsoft.com/office/powerpoint/2010/main" val="208830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5360" y="292102"/>
            <a:ext cx="9344349" cy="622298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z="3600" b="1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Кетоновые </a:t>
            </a:r>
            <a:r>
              <a:rPr lang="ru-RU" sz="3600" b="1" dirty="0" smtClean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тела</a:t>
            </a:r>
            <a:endParaRPr lang="ru-RU" sz="3600" b="1" dirty="0">
              <a:solidFill>
                <a:srgbClr val="00B05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84809517"/>
              </p:ext>
            </p:extLst>
          </p:nvPr>
        </p:nvGraphicFramePr>
        <p:xfrm>
          <a:off x="335360" y="1148862"/>
          <a:ext cx="9344349" cy="53222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57049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5360" y="292102"/>
            <a:ext cx="9025003" cy="607550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z="3600" b="1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Ацидоз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79848198"/>
              </p:ext>
            </p:extLst>
          </p:nvPr>
        </p:nvGraphicFramePr>
        <p:xfrm>
          <a:off x="335360" y="1237672"/>
          <a:ext cx="9390531" cy="54679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82693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5360" y="292102"/>
            <a:ext cx="9353585" cy="54855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z="3600" b="1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Электролиты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96237620"/>
              </p:ext>
            </p:extLst>
          </p:nvPr>
        </p:nvGraphicFramePr>
        <p:xfrm>
          <a:off x="335360" y="1106129"/>
          <a:ext cx="9353585" cy="50591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00455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6887" y="120073"/>
            <a:ext cx="9316640" cy="696040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z="3600" b="1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Другие лабораторные показатели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01196970"/>
              </p:ext>
            </p:extLst>
          </p:nvPr>
        </p:nvGraphicFramePr>
        <p:xfrm>
          <a:off x="0" y="929148"/>
          <a:ext cx="9633527" cy="59288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98840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5361" y="292102"/>
            <a:ext cx="9316640" cy="607550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z="3600" b="1" dirty="0" smtClean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Лечение </a:t>
            </a:r>
            <a:endParaRPr lang="ru-RU" sz="3600" b="1" dirty="0">
              <a:solidFill>
                <a:srgbClr val="00B05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5360" y="1135625"/>
            <a:ext cx="9316641" cy="5309419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Цели лечения: </a:t>
            </a:r>
            <a:endParaRPr lang="ru-RU" b="1" dirty="0" smtClean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регидратация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endParaRPr lang="ru-RU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устранение 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гипергликемии, </a:t>
            </a:r>
            <a:endParaRPr lang="ru-RU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нарушений </a:t>
            </a:r>
            <a:r>
              <a:rPr lang="ru-RU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кислотнощелочного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равновесия и электролитных нарушений, </a:t>
            </a:r>
            <a:endParaRPr lang="ru-RU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также 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устранение причины диабетического </a:t>
            </a:r>
            <a:r>
              <a:rPr lang="ru-RU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кетоацидоза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Залог 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успешного лечения — постоянное наблюдение за больным и оценка изменений клинической картины, а не только определение лабораторных показателей.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72625" y="5114925"/>
            <a:ext cx="2619375" cy="17430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31249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Autofit/>
          </a:bodyPr>
          <a:lstStyle/>
          <a:p>
            <a:r>
              <a:rPr lang="ru-RU" sz="3600" b="1" dirty="0" err="1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Инфузионная</a:t>
            </a:r>
            <a:r>
              <a:rPr lang="ru-RU" sz="3600" b="1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терапия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5360" y="1556792"/>
            <a:ext cx="9121013" cy="408662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Восполнение жидкости</a:t>
            </a:r>
            <a:r>
              <a:rPr lang="ru-RU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60363" indent="0">
              <a:buNone/>
            </a:pPr>
            <a:r>
              <a:rPr lang="ru-RU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Борьба с шоком. </a:t>
            </a:r>
            <a:endParaRPr lang="ru-RU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0363" indent="0">
              <a:buNone/>
            </a:pP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б. </a:t>
            </a:r>
            <a:r>
              <a:rPr lang="ru-RU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Регидратационная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терапия</a:t>
            </a:r>
          </a:p>
          <a:p>
            <a:pPr marL="0" indent="0">
              <a:buNone/>
            </a:pP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Калий  </a:t>
            </a:r>
            <a:endParaRPr lang="ru-RU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Бикарбонат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Фосфаты</a:t>
            </a:r>
          </a:p>
          <a:p>
            <a:pPr marL="0" indent="0">
              <a:buNone/>
            </a:pP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Магний.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83518" y="4719012"/>
            <a:ext cx="3208482" cy="21389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11238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5360" y="245209"/>
            <a:ext cx="9344349" cy="598852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z="3600" b="1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Инсулинотерапия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5360" y="1219199"/>
            <a:ext cx="9344349" cy="509847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2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Общепринятый </a:t>
            </a:r>
            <a:r>
              <a:rPr lang="ru-RU" sz="2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метод лечения диабетического </a:t>
            </a:r>
            <a:r>
              <a:rPr lang="ru-RU" sz="2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кетоацидоза</a:t>
            </a:r>
            <a:r>
              <a:rPr lang="ru-RU" sz="2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у детей и взрослых — непрерывная в/в </a:t>
            </a:r>
            <a:r>
              <a:rPr lang="ru-RU" sz="2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инфузия</a:t>
            </a:r>
            <a:r>
              <a:rPr lang="ru-RU" sz="2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малых доз инсулина. Преимущества непрерывной </a:t>
            </a:r>
            <a:r>
              <a:rPr lang="ru-RU" sz="2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инфузии</a:t>
            </a:r>
            <a:r>
              <a:rPr lang="ru-RU" sz="2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инсулина: </a:t>
            </a:r>
            <a:endParaRPr lang="ru-RU" sz="2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0363" indent="-360363" algn="just">
              <a:buNone/>
            </a:pPr>
            <a:r>
              <a:rPr lang="ru-RU" sz="22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ru-RU" sz="2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Исключена опасность резких и беспорядочных колебаний уровня глюкозы в плазме и </a:t>
            </a:r>
            <a:r>
              <a:rPr lang="ru-RU" sz="2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осмоляльности</a:t>
            </a:r>
            <a:r>
              <a:rPr lang="ru-RU" sz="2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плазмы. </a:t>
            </a:r>
            <a:endParaRPr lang="ru-RU" sz="2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0363" indent="-360363" algn="just">
              <a:buNone/>
            </a:pPr>
            <a:r>
              <a:rPr lang="ru-RU" sz="22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</a:t>
            </a:r>
            <a:r>
              <a:rPr lang="ru-RU" sz="2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Снижен риск гипогликемии и </a:t>
            </a:r>
            <a:r>
              <a:rPr lang="ru-RU" sz="2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гипокалиемии</a:t>
            </a:r>
            <a:r>
              <a:rPr lang="ru-RU" sz="2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2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0363" indent="-360363" algn="just">
              <a:buNone/>
            </a:pPr>
            <a:r>
              <a:rPr lang="ru-RU" sz="22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lang="ru-RU" sz="2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При </a:t>
            </a:r>
            <a:r>
              <a:rPr lang="ru-RU" sz="2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инфузии</a:t>
            </a:r>
            <a:r>
              <a:rPr lang="ru-RU" sz="2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инсулина с постоянной скоростью уровень глюкозы в плазме снижается линейно и плавно, обычно на 4,4—5,6 </a:t>
            </a:r>
            <a:r>
              <a:rPr lang="ru-RU" sz="2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sz="2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/л/ч. Это позволяет заранее определить, в какой момент пора изменить состав </a:t>
            </a:r>
            <a:r>
              <a:rPr lang="ru-RU" sz="2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инфузионного</a:t>
            </a:r>
            <a:r>
              <a:rPr lang="ru-RU" sz="2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раствора (например, добавить глюкозу к исходному </a:t>
            </a:r>
            <a:r>
              <a:rPr lang="ru-RU" sz="2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регидратирующему</a:t>
            </a:r>
            <a:r>
              <a:rPr lang="ru-RU" sz="2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раствору, когда концентрация глюкозы в плазме снизится до 14 </a:t>
            </a:r>
            <a:r>
              <a:rPr lang="ru-RU" sz="2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sz="2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/л). </a:t>
            </a:r>
            <a:endParaRPr lang="ru-RU" sz="2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0363" indent="-360363" algn="just">
              <a:buNone/>
            </a:pPr>
            <a:r>
              <a:rPr lang="ru-RU" sz="22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</a:t>
            </a:r>
            <a:r>
              <a:rPr lang="ru-RU" sz="2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Можно быстро корректировать дозу инсулина при внезапных изменениях клинических и лабораторных показателей</a:t>
            </a:r>
            <a:r>
              <a:rPr lang="ru-RU" sz="22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2662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5360" y="292102"/>
            <a:ext cx="9372058" cy="713738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z="3600" b="1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Практические рекомендации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90182358"/>
              </p:ext>
            </p:extLst>
          </p:nvPr>
        </p:nvGraphicFramePr>
        <p:xfrm>
          <a:off x="335360" y="1500447"/>
          <a:ext cx="9372058" cy="45586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20012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4819041"/>
              </p:ext>
            </p:extLst>
          </p:nvPr>
        </p:nvGraphicFramePr>
        <p:xfrm>
          <a:off x="335360" y="332509"/>
          <a:ext cx="9381295" cy="61514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64249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5360" y="292102"/>
            <a:ext cx="9362822" cy="896618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z="3200" b="1" dirty="0" err="1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Инсулинонезависимый</a:t>
            </a:r>
            <a:r>
              <a:rPr lang="ru-RU" sz="3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сахарный диабет: диагностика и лечение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5360" y="1188720"/>
            <a:ext cx="9362822" cy="544068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3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Инсулинонезависимый</a:t>
            </a:r>
            <a:r>
              <a:rPr lang="ru-RU" sz="23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сахарный диабет (сахарный диабет типа II) — это общее название нескольких заболеваний, обусловленных </a:t>
            </a:r>
            <a:r>
              <a:rPr lang="ru-RU" sz="23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инсулинорезистентностью</a:t>
            </a:r>
            <a:r>
              <a:rPr lang="ru-RU" sz="23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относительным дефицитом инсулина. Как правило, он поражает людей старше 40 лет. Поскольку функция бета-клеток частично или полностью сохранена, большинство больных не нуждается в инсулинотерапии. По этой же причине очень редко встречается диабетический </a:t>
            </a:r>
            <a:r>
              <a:rPr lang="ru-RU" sz="23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кетоацидоз</a:t>
            </a:r>
            <a:r>
              <a:rPr lang="ru-RU" sz="23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У 80% больных отмечается ожирение. По течению </a:t>
            </a:r>
            <a:r>
              <a:rPr lang="ru-RU" sz="23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инсулинонезависимый</a:t>
            </a:r>
            <a:r>
              <a:rPr lang="ru-RU" sz="23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сахарный диабет существенно отличается от инсулинозависимого: проявления </a:t>
            </a:r>
            <a:r>
              <a:rPr lang="ru-RU" sz="23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инсулинонезависимого</a:t>
            </a:r>
            <a:r>
              <a:rPr lang="ru-RU" sz="23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сахарного диабета нарастают медленно и постепенно; осложнения развиваются позже и среди них преобладают поражения крупных сосудов. Риск </a:t>
            </a:r>
            <a:r>
              <a:rPr lang="ru-RU" sz="23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инсулинонезависимого</a:t>
            </a:r>
            <a:r>
              <a:rPr lang="ru-RU" sz="23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сахарного диабета у ближайших родственников больного достигает 50%, тогда как при инсулинозависимом он не превышает 10%. </a:t>
            </a:r>
          </a:p>
        </p:txBody>
      </p:sp>
    </p:spTree>
    <p:extLst>
      <p:ext uri="{BB962C8B-B14F-4D97-AF65-F5344CB8AC3E}">
        <p14:creationId xmlns:p14="http://schemas.microsoft.com/office/powerpoint/2010/main" val="3072650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5360" y="292102"/>
            <a:ext cx="9381295" cy="598852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z="3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Лабораторная диагностика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5359" y="1048682"/>
            <a:ext cx="9381295" cy="4918009"/>
          </a:xfrm>
        </p:spPr>
        <p:txBody>
          <a:bodyPr>
            <a:noAutofit/>
          </a:bodyPr>
          <a:lstStyle/>
          <a:p>
            <a:pPr marL="0" indent="360363" algn="just">
              <a:buNone/>
            </a:pP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Международный комитет экспертов при Американской диабетической ассоциации рекомендует следующие критерии </a:t>
            </a:r>
            <a:r>
              <a:rPr lang="ru-RU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диагноза</a:t>
            </a:r>
          </a:p>
          <a:p>
            <a:pPr marL="0" indent="360363" algn="just">
              <a:buNone/>
            </a:pP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В случайно взятой пробе плазмы (в любое время суток, натощак или после еды) уровень глюкозы </a:t>
            </a:r>
            <a:r>
              <a:rPr lang="en-US" sz="2400" u="sng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</a:t>
            </a:r>
            <a:r>
              <a:rPr lang="ru-RU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11,1 </a:t>
            </a:r>
            <a:r>
              <a:rPr lang="ru-RU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/л при одновременном наличии классических клинических признаков сахарного диабета. Классические клинические признаки: полиурия, полидипсия, необъяснимая потеря веса, или В плазме натощак уровень глюкозы </a:t>
            </a:r>
            <a:r>
              <a:rPr lang="en-US" sz="2400" u="sng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</a:t>
            </a:r>
            <a:r>
              <a:rPr lang="ru-RU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7,0 </a:t>
            </a:r>
            <a:r>
              <a:rPr lang="ru-RU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/л при наличии классических клинических признаков сахарного диабета, или В плазме натощак при двух независимых определениях (в разные дни) уровень глюкозы </a:t>
            </a:r>
            <a:r>
              <a:rPr lang="en-US" sz="2400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</a:t>
            </a:r>
            <a:r>
              <a:rPr lang="ru-RU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7,0 </a:t>
            </a:r>
            <a:r>
              <a:rPr lang="ru-RU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/л в отсутствие классических клинических признаков сахарного диабета</a:t>
            </a:r>
            <a:r>
              <a:rPr lang="ru-RU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023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0242" y="110837"/>
            <a:ext cx="8372232" cy="656492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z="3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Принципы лечения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5360" y="844062"/>
            <a:ext cx="9390531" cy="5838092"/>
          </a:xfrm>
        </p:spPr>
        <p:txBody>
          <a:bodyPr>
            <a:normAutofit fontScale="85000" lnSpcReduction="20000"/>
          </a:bodyPr>
          <a:lstStyle/>
          <a:p>
            <a:pPr marL="0" indent="360363" algn="just">
              <a:buNone/>
            </a:pP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А. Лечение должно быть индивидуальным. Учитывают особенности течения и тяжесть </a:t>
            </a:r>
            <a:r>
              <a:rPr lang="ru-RU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инсулинонезависимого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сахарного диабета, образ жизни и характер питания больного, его реакцию на диетотерапию и пероральные </a:t>
            </a:r>
            <a:r>
              <a:rPr lang="ru-RU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сахаропонижающие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средства. </a:t>
            </a:r>
            <a:endParaRPr lang="en-US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60363" algn="just">
              <a:buNone/>
            </a:pPr>
            <a:r>
              <a:rPr lang="ru-RU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Главная задача лечения — стараться поддерживать нормальный уровень глюкозы и липидов в крови. </a:t>
            </a:r>
            <a:endParaRPr lang="en-US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60363" algn="just">
              <a:buNone/>
            </a:pPr>
            <a:r>
              <a:rPr lang="ru-RU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Надо поддерживать нормальный вес. </a:t>
            </a:r>
            <a:endParaRPr lang="en-US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60363" algn="just">
              <a:buNone/>
            </a:pPr>
            <a:r>
              <a:rPr lang="ru-RU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Необходимы диета и хорошо рассчитанные физические нагрузки. </a:t>
            </a:r>
            <a:endParaRPr lang="en-US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60363" algn="just">
              <a:buNone/>
            </a:pPr>
            <a:r>
              <a:rPr lang="ru-RU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Залог успешности терапии — обучение </a:t>
            </a:r>
            <a:r>
              <a:rPr lang="ru-RU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больных. </a:t>
            </a:r>
            <a:endParaRPr lang="en-US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60363" algn="just">
              <a:buNone/>
            </a:pPr>
            <a:r>
              <a:rPr lang="ru-RU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Пероральные </a:t>
            </a:r>
            <a:r>
              <a:rPr lang="ru-RU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сахаропонижающие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средства или инсулин назначают только в тех случаях, когда не удается устранить гипергликемию и нормализовать вес с помощью диеты и физических нагрузок.</a:t>
            </a:r>
          </a:p>
        </p:txBody>
      </p:sp>
    </p:spTree>
    <p:extLst>
      <p:ext uri="{BB962C8B-B14F-4D97-AF65-F5344CB8AC3E}">
        <p14:creationId xmlns:p14="http://schemas.microsoft.com/office/powerpoint/2010/main" val="1487963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5360" y="292102"/>
            <a:ext cx="9025003" cy="770080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z="3600" b="1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Диетотерапия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360363" algn="just">
              <a:buNone/>
            </a:pP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Главная задача диетотерапии — снижение веса. В конечном счете надо стремиться достичь нормального веса и поддерживать его, однако даже умеренное снижение веса позволяет существенно уменьшить уровни глюкозы и липидов в крови и облегчить течение болезни. Состояние больного может улучшиться настолько, что исчезнет необходимость в пероральных </a:t>
            </a:r>
            <a:r>
              <a:rPr lang="ru-RU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сахаропонижающих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средствах или инсулине.</a:t>
            </a:r>
          </a:p>
        </p:txBody>
      </p:sp>
    </p:spTree>
    <p:extLst>
      <p:ext uri="{BB962C8B-B14F-4D97-AF65-F5344CB8AC3E}">
        <p14:creationId xmlns:p14="http://schemas.microsoft.com/office/powerpoint/2010/main" val="596063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Autofit/>
          </a:bodyPr>
          <a:lstStyle/>
          <a:p>
            <a:r>
              <a:rPr lang="ru-RU" sz="3600" b="1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Сбалансированная низкокалорийная диета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360363" algn="just">
              <a:buNone/>
            </a:pP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Чтобы снизить вес, нужно уменьшать общую калорийность пищи, а не изменять ее качественный состав. Степень ограничения калорийности определяется тяжестью сахарного диабета и степенью ожирения, физической активностью, а также такими факторами, как возраст, пол, самочувствие и образ жизни больного. Совершенно необязательно резко уменьшать калорийность, например прибегать к полному голоданию, строгой диете с минимумом белка либо использовать диету с калорийностью менее 800 ккал/</a:t>
            </a:r>
            <a:r>
              <a:rPr lang="ru-RU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43981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451" y="485373"/>
            <a:ext cx="9121013" cy="5536736"/>
          </a:xfrm>
        </p:spPr>
        <p:txBody>
          <a:bodyPr>
            <a:noAutofit/>
          </a:bodyPr>
          <a:lstStyle/>
          <a:p>
            <a:pPr marL="360363" indent="-360363" algn="just">
              <a:buNone/>
            </a:pP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В последнее время стали модными сбалансированные низкокалорийные жидкие диеты. Однако они имеют ряд недостатков: </a:t>
            </a:r>
            <a:endParaRPr lang="en-US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0363" indent="-360363" algn="just">
              <a:buNone/>
            </a:pPr>
            <a:r>
              <a:rPr lang="ru-RU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Такие диеты подходят только для кратковременного лечения больных с небольшим избытком веса. </a:t>
            </a:r>
            <a:endParaRPr lang="en-US" sz="24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0363" indent="-360363" algn="just">
              <a:buNone/>
            </a:pPr>
            <a:r>
              <a:rPr lang="ru-RU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Больные должны строго соблюдать режим питания (1000—1200 ккал/</a:t>
            </a:r>
            <a:r>
              <a:rPr lang="ru-RU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включая однократный прием сбалансированной твердой пищи) и нуждаются в постоянном наблюдении</a:t>
            </a:r>
            <a:r>
              <a:rPr lang="ru-RU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0363" indent="-360363" algn="just">
              <a:buNone/>
            </a:pPr>
            <a:r>
              <a:rPr lang="ru-RU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Не меняется пищевое поведение больных. </a:t>
            </a:r>
            <a:endParaRPr lang="en-US" sz="24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0363" indent="-360363" algn="just">
              <a:buNone/>
            </a:pPr>
            <a:r>
              <a:rPr lang="ru-RU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Продукты для таких диет дорого стоят. Поэтому мы рекомендуем сбалансированную низкокалорийную диету, в которой на долю углеводов, жиров и белков приходится соответственно 50, 35 и 15% общей калорийности.</a:t>
            </a:r>
          </a:p>
        </p:txBody>
      </p:sp>
    </p:spTree>
    <p:extLst>
      <p:ext uri="{BB962C8B-B14F-4D97-AF65-F5344CB8AC3E}">
        <p14:creationId xmlns:p14="http://schemas.microsoft.com/office/powerpoint/2010/main" val="150867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5361" y="1556792"/>
            <a:ext cx="9362822" cy="4608512"/>
          </a:xfrm>
        </p:spPr>
        <p:txBody>
          <a:bodyPr>
            <a:noAutofit/>
          </a:bodyPr>
          <a:lstStyle/>
          <a:p>
            <a:pPr marL="0" indent="360363" algn="just">
              <a:buNone/>
            </a:pPr>
            <a:r>
              <a:rPr lang="ru-RU" sz="21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Быстрое </a:t>
            </a:r>
            <a:r>
              <a:rPr lang="ru-RU" sz="21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снижение веса может вызвать тяжелые метаболические нарушения — выраженную гипергликемию, </a:t>
            </a:r>
            <a:r>
              <a:rPr lang="ru-RU" sz="21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кетонемию</a:t>
            </a:r>
            <a:r>
              <a:rPr lang="ru-RU" sz="21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или диабетический </a:t>
            </a:r>
            <a:r>
              <a:rPr lang="ru-RU" sz="21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кетоацидоз</a:t>
            </a:r>
            <a:r>
              <a:rPr lang="ru-RU" sz="21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1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гиперосмоляльность</a:t>
            </a:r>
            <a:r>
              <a:rPr lang="ru-RU" sz="21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плазмы, </a:t>
            </a:r>
            <a:r>
              <a:rPr lang="ru-RU" sz="21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дислипопротеидемию</a:t>
            </a:r>
            <a:r>
              <a:rPr lang="ru-RU" sz="21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В таких случаях больного переводят на диету, которая обеспечивает 1000— 1200 ккал/</a:t>
            </a:r>
            <a:r>
              <a:rPr lang="ru-RU" sz="21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21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и назначают инсулин в дозах, достаточных для компенсации метаболических нарушений. После устранения этих нарушений и достаточного снижения веса дозы инсулина постепенно уменьшают. Обычно через некоторое время инсулин удается отменить. Затем продолжают диетотерапию, направленную на снижение веса. При рецидивах метаболических нарушений возобновляют инсулинотерапию и проводят ее до тех пор, пока снижение веса не позволит постепенно уменьшить дозу инсулина и отменить его. Сочетание диетотерапии и инсулинотерапии может потребоваться и в тех случаях, когда у больного исходно имеются тяжелые метаболические нарушения.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0241" y="1"/>
            <a:ext cx="2195368" cy="164652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3103" y="415637"/>
            <a:ext cx="8682716" cy="820615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z="3600" b="1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Диетотерапия и </a:t>
            </a:r>
            <a:r>
              <a:rPr lang="ru-RU" sz="3600" b="1" dirty="0" smtClean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инсулинотерапия</a:t>
            </a:r>
            <a:endParaRPr lang="ru-RU" sz="3600" b="1" dirty="0">
              <a:solidFill>
                <a:srgbClr val="00B05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05819" y="5929745"/>
            <a:ext cx="2599114" cy="928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3956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Autofit/>
          </a:bodyPr>
          <a:lstStyle/>
          <a:p>
            <a:r>
              <a:rPr lang="ru-RU" sz="3600" b="1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Физические нагрузки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33409" y="1340768"/>
            <a:ext cx="9006156" cy="4608512"/>
          </a:xfrm>
        </p:spPr>
        <p:txBody>
          <a:bodyPr>
            <a:noAutofit/>
          </a:bodyPr>
          <a:lstStyle/>
          <a:p>
            <a:pPr marL="360363" indent="-360363" algn="just">
              <a:buNone/>
            </a:pPr>
            <a:r>
              <a:rPr lang="ru-RU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Ежедневные нагрузки, рассчитанные с учетом возможностей и состояния больного, могут существенно помочь лечению. В тех случаях, когда гипергликемия хорошо поддается диетотерапии или медикаментозному лечению, физическая нагрузка снижает уровень глюкозы в крови и уменьшает потребность в </a:t>
            </a:r>
            <a:r>
              <a:rPr lang="ru-RU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инсулине</a:t>
            </a:r>
            <a:r>
              <a:rPr lang="en-US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60363" indent="-360363" algn="just">
              <a:buNone/>
            </a:pPr>
            <a:r>
              <a:rPr 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Б. Сильная или внезапная нагрузка может вызвать гипогликемию у больного, получающего инсулин, если он заблаговременно не снизит дозу инсулина или не увеличит потребление углеводов. В дни повышенной физической активности нужно уменьшать дозу инсулина на 20—25</a:t>
            </a:r>
            <a:r>
              <a:rPr lang="ru-RU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%.</a:t>
            </a:r>
            <a:endParaRPr lang="en-US" sz="20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0363" indent="-360363" algn="just">
              <a:buNone/>
            </a:pPr>
            <a:r>
              <a:rPr 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В. Физические нагрузки — это полезное дополнение к основным лечебным мероприятиям; сами по себе они неэффективны. Их используют только в сочетании с диетотерапией или медикаментозной терапией.</a:t>
            </a:r>
          </a:p>
        </p:txBody>
      </p:sp>
    </p:spTree>
    <p:extLst>
      <p:ext uri="{BB962C8B-B14F-4D97-AF65-F5344CB8AC3E}">
        <p14:creationId xmlns:p14="http://schemas.microsoft.com/office/powerpoint/2010/main" val="1535296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292102"/>
            <a:ext cx="7404713" cy="104866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z="3600" b="1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Медикаментозная терапия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5360" y="1556792"/>
            <a:ext cx="9121013" cy="3504735"/>
          </a:xfrm>
        </p:spPr>
        <p:txBody>
          <a:bodyPr/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Пероральные </a:t>
            </a:r>
            <a:r>
              <a:rPr lang="ru-RU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сахаропонижающие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средства</a:t>
            </a:r>
            <a:r>
              <a:rPr 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производные </a:t>
            </a:r>
            <a:r>
              <a:rPr lang="ru-RU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сульфанилмочевины</a:t>
            </a:r>
            <a:endParaRPr lang="en-US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Инсулинотерапия</a:t>
            </a:r>
            <a:endParaRPr lang="en-US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Амбулаторное </a:t>
            </a:r>
            <a:r>
              <a:rPr lang="ru-RU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лечение</a:t>
            </a:r>
            <a:endParaRPr lang="en-US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Комбинированная терапия инсулином и производными </a:t>
            </a:r>
            <a:r>
              <a:rPr lang="ru-RU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сульфанилмочевины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37168" y="5061527"/>
            <a:ext cx="2897778" cy="175952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061526"/>
            <a:ext cx="3657600" cy="18383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2250660" cy="1500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138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3940" y="3633048"/>
            <a:ext cx="2382086" cy="16132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Autofit/>
          </a:bodyPr>
          <a:lstStyle/>
          <a:p>
            <a:r>
              <a:rPr lang="ru-RU" sz="3600" b="1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Осложнения сахарного диабета</a:t>
            </a:r>
            <a:r>
              <a:rPr lang="en-US" sz="3600" b="1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2 </a:t>
            </a:r>
            <a:r>
              <a:rPr lang="ru-RU" sz="3600" b="1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типа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5360" y="1556792"/>
            <a:ext cx="9121013" cy="3005972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Диабетическая </a:t>
            </a:r>
            <a:r>
              <a:rPr lang="ru-RU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ретинопатия</a:t>
            </a:r>
            <a:endParaRPr lang="ru-RU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Диабетическая </a:t>
            </a:r>
            <a:r>
              <a:rPr lang="ru-RU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нейропатия</a:t>
            </a:r>
            <a:endParaRPr lang="ru-RU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Диабетическая </a:t>
            </a:r>
            <a:r>
              <a:rPr lang="ru-RU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нефропатия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Диабетическая </a:t>
            </a:r>
            <a:r>
              <a:rPr lang="ru-RU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стопа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Атеросклероз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778788"/>
            <a:ext cx="3432283" cy="207673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/>
          <a:srcRect t="12761" b="13434"/>
          <a:stretch/>
        </p:blipFill>
        <p:spPr>
          <a:xfrm>
            <a:off x="3432283" y="4778787"/>
            <a:ext cx="3751772" cy="20767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84055" y="4778786"/>
            <a:ext cx="3405854" cy="20767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08169" y="3221895"/>
            <a:ext cx="3205018" cy="12177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07230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2"/>
          <p:cNvSpPr>
            <a:spLocks noGrp="1"/>
          </p:cNvSpPr>
          <p:nvPr>
            <p:ph idx="1"/>
          </p:nvPr>
        </p:nvSpPr>
        <p:spPr>
          <a:xfrm>
            <a:off x="309964" y="1361843"/>
            <a:ext cx="9323564" cy="4946592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>
              <a:buFont typeface="+mj-lt"/>
              <a:buAutoNum type="arabicPeriod"/>
            </a:pPr>
            <a:r>
              <a:rPr lang="en-US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American 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Diabetes Association Ad Hoc Expert Committee. Prevention of type I diabetes mellitus. Diabetes Care 13:1026, 1990. </a:t>
            </a:r>
          </a:p>
          <a:p>
            <a:pPr algn="just">
              <a:buFont typeface="+mj-lt"/>
              <a:buAutoNum type="arabicPeriod"/>
            </a:pPr>
            <a:r>
              <a:rPr lang="en-US" sz="16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Andreani</a:t>
            </a:r>
            <a:r>
              <a:rPr lang="en-US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D, et al. Prediction, prevention, and early intervention in insulin dependent diabetes. Diabetes </a:t>
            </a:r>
            <a:r>
              <a:rPr lang="en-US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Metab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Rev 7:61, 1991. </a:t>
            </a:r>
          </a:p>
          <a:p>
            <a:pPr algn="just">
              <a:buFont typeface="+mj-lt"/>
              <a:buAutoNum type="arabicPeriod"/>
            </a:pPr>
            <a:r>
              <a:rPr lang="en-US" sz="16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Bottazzo</a:t>
            </a:r>
            <a:r>
              <a:rPr lang="en-US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GF, et al. In situ characterization of autoimmune phenomena and expression of HLA molecules in the pancreas in diabetic insulitis. N </a:t>
            </a:r>
            <a:r>
              <a:rPr lang="en-US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Engl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J Med 313:353, 1985. </a:t>
            </a:r>
          </a:p>
          <a:p>
            <a:pPr algn="just">
              <a:buFont typeface="+mj-lt"/>
              <a:buAutoNum type="arabicPeriod"/>
            </a:pPr>
            <a:r>
              <a:rPr lang="en-US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Brink </a:t>
            </a:r>
            <a:r>
              <a:rPr lang="en-US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SJ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Pediatric and Adolescent Diabetes Mellitus. Chicago: Year Book, 1987. </a:t>
            </a:r>
          </a:p>
          <a:p>
            <a:pPr algn="just">
              <a:buFont typeface="+mj-lt"/>
              <a:buAutoNum type="arabicPeriod"/>
            </a:pPr>
            <a:r>
              <a:rPr lang="en-US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Brink </a:t>
            </a:r>
            <a:r>
              <a:rPr lang="en-US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SJ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Pediatric and Adolescent </a:t>
            </a:r>
            <a:r>
              <a:rPr lang="en-US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IDDM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Meal Planning 1992: Our Best Advice to Prevent, Postpone and/or Minimize </a:t>
            </a:r>
            <a:r>
              <a:rPr lang="en-US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Angiopathy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In B Weber, W Burger, T </a:t>
            </a:r>
            <a:r>
              <a:rPr lang="en-US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Danne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eds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), Structural and Functional Abnormalities in Subclinical Diabetic </a:t>
            </a:r>
            <a:r>
              <a:rPr lang="en-US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Angiopathy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Basel: </a:t>
            </a:r>
            <a:r>
              <a:rPr lang="en-US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Karger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1992. Pp. 156. </a:t>
            </a:r>
          </a:p>
          <a:p>
            <a:pPr algn="just">
              <a:buFont typeface="+mj-lt"/>
              <a:buAutoNum type="arabicPeriod"/>
            </a:pPr>
            <a:r>
              <a:rPr lang="en-US" sz="16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Daneman</a:t>
            </a:r>
            <a:r>
              <a:rPr lang="en-US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D. Childhood, adolescence and diabetes. Diabetes Spectrum 2:226, 1989. </a:t>
            </a:r>
          </a:p>
          <a:p>
            <a:pPr algn="just">
              <a:buFont typeface="+mj-lt"/>
              <a:buAutoNum type="arabicPeriod"/>
            </a:pPr>
            <a:r>
              <a:rPr lang="en-US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Grundy 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SM, Vega GL. Two different views of the relationship of hypertriglyceridemia to coronary heart disease: Implications of treatment. Arch Intern Med 152:28, 1992. </a:t>
            </a:r>
            <a:endParaRPr lang="ru-RU" sz="16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+mj-lt"/>
              <a:buAutoNum type="arabicPeriod"/>
            </a:pPr>
            <a:r>
              <a:rPr lang="en-US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Havel 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RJ. Lowering cholesterol 1988: Rationale mechanisms and means. J </a:t>
            </a:r>
            <a:r>
              <a:rPr lang="en-US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Clin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Invest 81:1653, 1988. </a:t>
            </a:r>
            <a:endParaRPr lang="ru-RU" sz="16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+mj-lt"/>
              <a:buAutoNum type="arabicPeriod"/>
            </a:pPr>
            <a:r>
              <a:rPr lang="en-US" sz="16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Henkin</a:t>
            </a:r>
            <a:r>
              <a:rPr lang="en-US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Y, et al. Secondary hyperlipidemia: Inadvertent effects of drugs in clinical practice. JAMA 267:961, </a:t>
            </a:r>
            <a:r>
              <a:rPr lang="en-US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1992</a:t>
            </a:r>
            <a:endParaRPr lang="ru-RU" sz="1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5312540" y="443823"/>
            <a:ext cx="4320988" cy="63927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6350" cap="flat" cmpd="sng" algn="ctr">
            <a:solidFill>
              <a:schemeClr val="accent6">
                <a:lumMod val="40000"/>
                <a:lumOff val="60000"/>
              </a:schemeClr>
            </a:solidFill>
            <a:prstDash val="solid"/>
            <a:miter lim="800000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2800" b="1">
                <a:ln w="0"/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0" cap="none" spc="0" normalizeH="0" baseline="0" noProof="0" dirty="0">
                <a:ln w="0"/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Литература:</a:t>
            </a:r>
          </a:p>
        </p:txBody>
      </p:sp>
    </p:spTree>
    <p:extLst>
      <p:ext uri="{BB962C8B-B14F-4D97-AF65-F5344CB8AC3E}">
        <p14:creationId xmlns:p14="http://schemas.microsoft.com/office/powerpoint/2010/main" val="2373778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/>
          </p:cNvSpPr>
          <p:nvPr/>
        </p:nvSpPr>
        <p:spPr>
          <a:xfrm>
            <a:off x="434109" y="3426690"/>
            <a:ext cx="5358532" cy="180841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accent6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4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СПАСИБО ЗА ВНИМАНИЕ!</a:t>
            </a:r>
            <a:endParaRPr lang="en-US" sz="4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07068" y="1673802"/>
            <a:ext cx="2952750" cy="428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5980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Тема3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Тема3" id="{E2636240-2E72-4535-BE25-A8C309712AE3}" vid="{828019FF-15DF-40F8-A360-B4D463CA28D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Тема3</Template>
  <TotalTime>823</TotalTime>
  <Words>5017</Words>
  <Application>Microsoft Office PowerPoint</Application>
  <PresentationFormat>Широкоэкранный</PresentationFormat>
  <Paragraphs>318</Paragraphs>
  <Slides>63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63</vt:i4>
      </vt:variant>
    </vt:vector>
  </HeadingPairs>
  <TitlesOfParts>
    <vt:vector size="68" baseType="lpstr">
      <vt:lpstr>Arial</vt:lpstr>
      <vt:lpstr>Calibri</vt:lpstr>
      <vt:lpstr>Times New Roman</vt:lpstr>
      <vt:lpstr>Wingdings</vt:lpstr>
      <vt:lpstr>Тема3</vt:lpstr>
      <vt:lpstr>Презентация PowerPoint</vt:lpstr>
      <vt:lpstr>ПЛАН ЛЕКЦИИ </vt:lpstr>
      <vt:lpstr>Общие представления об этиологии и патогенезе инсулинозависимого сахарного диабета</vt:lpstr>
      <vt:lpstr>ПАТОГЕНЕЗ</vt:lpstr>
      <vt:lpstr>Диабетогенные факторы внешней среды</vt:lpstr>
      <vt:lpstr>Вирусные инфекции</vt:lpstr>
      <vt:lpstr>Презентация PowerPoint</vt:lpstr>
      <vt:lpstr>Токсические вещества. Многие соединения нитрозомочевины и другие нитро- или аминосодержащие вещества избирательно повреждают бета-клетки</vt:lpstr>
      <vt:lpstr>Инсулит</vt:lpstr>
      <vt:lpstr>Аутоантитела к антигенам бета-клеток</vt:lpstr>
      <vt:lpstr>Презентация PowerPoint</vt:lpstr>
      <vt:lpstr>Первичная профилактика</vt:lpstr>
      <vt:lpstr>Диагностика и лечение Первые клинические проявления инсулинозависимого сахарного диабета</vt:lpstr>
      <vt:lpstr>Другие клинические признаки </vt:lpstr>
      <vt:lpstr>Лабораторная диагностика</vt:lpstr>
      <vt:lpstr>В лабораториях обычно определяют уровень глюкозы в плазме венозной крови с помощью автоанализаторов, но в последнее время для экспресс-диагностики все чаще используют тест-полоски или глюкометры, измеряющие уровень глюкозы в капиллярной крови. Поэтому при оценке результатов определения уровня глюкозы надо помнить следующее:</vt:lpstr>
      <vt:lpstr>Гипергликемия — главный биохимический признак</vt:lpstr>
      <vt:lpstr>Уровень глюкозы в случайной пробе плазмы.</vt:lpstr>
      <vt:lpstr>Стандартный двухчасовой пероральный тест на толерантность к глюкозе.</vt:lpstr>
      <vt:lpstr>Глюкозурия. В норме концентрация глюкозы в моче не превышает 0,83 ммоль/л и не определяется обычными методами. При сахарном диабете концентрация глюкозы в моче значительно возрастает. Определение уровня глюкозы в моче редко используют в диагностике по двум причинам:</vt:lpstr>
      <vt:lpstr>Презентация PowerPoint</vt:lpstr>
      <vt:lpstr>C-пептид. Определение уровня C-пептида в сыворотке или моче позволяет достаточно точно оценить функциональное состояние бета-клеток и в сомнительных случаях отличить инсулинозависимый сахарный диабет от инсулинонезависимого. Измерение уровня C-пептида в сыворотке более информативно, чем измерение уровня инсулина, поскольку у многих больных инсулинозависимым сахарным диабетом имеются аутоантитела к инсулину, влияющие на результаты определения.</vt:lpstr>
      <vt:lpstr>Содержание C-пептида в суточной моче</vt:lpstr>
      <vt:lpstr>Принципы лечения впервые выявленного инсулинозависимого сахарного диабета</vt:lpstr>
      <vt:lpstr>При планировании лечения учитывают:</vt:lpstr>
      <vt:lpstr>Специализированные диабетологические учреждения и диабетологические бригады. При организации таких учреждений и бригад руководствуются следующими соображениями:</vt:lpstr>
      <vt:lpstr>Инсулинотерапия у больных с впервые выявленным инсулинозависимым сахарным диабетом</vt:lpstr>
      <vt:lpstr>Для некоторых больных лучше подходит другой вариант режима многократных инъекций: инсулин короткого действия вводят 3 раза в сутки (перед каждым приемом пищи), а инсулин NPH — 1 раз в сутки (перед сном).</vt:lpstr>
      <vt:lpstr>Выбор дозы инсулина</vt:lpstr>
      <vt:lpstr>Современные принципы лечения инсулинозависимого сахарного диабета</vt:lpstr>
      <vt:lpstr>Презентация PowerPoint</vt:lpstr>
      <vt:lpstr>Презентация PowerPoint</vt:lpstr>
      <vt:lpstr>Интенсивная инсулинотерапия.</vt:lpstr>
      <vt:lpstr>Презентация PowerPoint</vt:lpstr>
      <vt:lpstr>Презентация PowerPoint</vt:lpstr>
      <vt:lpstr>Новые методы лечения инсулинозависимого сахарного диабета</vt:lpstr>
      <vt:lpstr>Хирургическое лечение</vt:lpstr>
      <vt:lpstr>Диабетический кетоацидоз  </vt:lpstr>
      <vt:lpstr>Клиническая картина </vt:lpstr>
      <vt:lpstr>Физикальное исследование</vt:lpstr>
      <vt:lpstr>Презентация PowerPoint</vt:lpstr>
      <vt:lpstr>Лабораторная диагностика Глюкоза</vt:lpstr>
      <vt:lpstr>Кетоновые тела</vt:lpstr>
      <vt:lpstr>Ацидоз</vt:lpstr>
      <vt:lpstr>Электролиты</vt:lpstr>
      <vt:lpstr>Другие лабораторные показатели</vt:lpstr>
      <vt:lpstr>Лечение </vt:lpstr>
      <vt:lpstr>Инфузионная терапия</vt:lpstr>
      <vt:lpstr>Инсулинотерапия</vt:lpstr>
      <vt:lpstr>Практические рекомендации</vt:lpstr>
      <vt:lpstr>Презентация PowerPoint</vt:lpstr>
      <vt:lpstr>Инсулинонезависимый сахарный диабет: диагностика и лечение </vt:lpstr>
      <vt:lpstr>Лабораторная диагностика</vt:lpstr>
      <vt:lpstr>Принципы лечения</vt:lpstr>
      <vt:lpstr>Диетотерапия</vt:lpstr>
      <vt:lpstr>Сбалансированная низкокалорийная диета</vt:lpstr>
      <vt:lpstr>Презентация PowerPoint</vt:lpstr>
      <vt:lpstr>Диетотерапия и инсулинотерапия</vt:lpstr>
      <vt:lpstr>Физические нагрузки</vt:lpstr>
      <vt:lpstr>Медикаментозная терапия</vt:lpstr>
      <vt:lpstr>Осложнения сахарного диабета 2 типа</vt:lpstr>
      <vt:lpstr>Презентация PowerPoint</vt:lpstr>
      <vt:lpstr>Презентация PowerPoint</vt:lpstr>
    </vt:vector>
  </TitlesOfParts>
  <Company>rg-adguard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Lecture #8 Diabetes mellitus.</dc:title>
  <dc:creator>М.Айсачева</dc:creator>
  <cp:lastModifiedBy>Учетная запись Майкрософт</cp:lastModifiedBy>
  <cp:revision>94</cp:revision>
  <dcterms:created xsi:type="dcterms:W3CDTF">2022-05-22T05:40:11Z</dcterms:created>
  <dcterms:modified xsi:type="dcterms:W3CDTF">2022-06-08T09:17:08Z</dcterms:modified>
</cp:coreProperties>
</file>