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sldIdLst>
    <p:sldId id="334" r:id="rId2"/>
    <p:sldId id="33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6" r:id="rId77"/>
    <p:sldId id="333" r:id="rId7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8" autoAdjust="0"/>
    <p:restoredTop sz="94660"/>
  </p:normalViewPr>
  <p:slideViewPr>
    <p:cSldViewPr snapToGrid="0">
      <p:cViewPr varScale="1">
        <p:scale>
          <a:sx n="85" d="100"/>
          <a:sy n="85" d="100"/>
        </p:scale>
        <p:origin x="33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945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90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86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55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34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30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19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87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45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94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34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7E22F-4863-4D34-8A5B-DA6E112F5B2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37FF4-2670-499F-9F45-E2919F6A279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67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253180" y="3524961"/>
            <a:ext cx="9707880" cy="10887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</a:t>
            </a:r>
            <a:r>
              <a:rPr lang="uz-Cyrl-UZ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10</a:t>
            </a: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: Selected </a:t>
            </a: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issues of clinical endocrinology.</a:t>
            </a:r>
            <a:endParaRPr lang="ru-RU" sz="32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253180" y="4764243"/>
            <a:ext cx="9809909" cy="1077218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uz-Cyrl-UZ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Избранные вопросы клинической 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эндокринологии.</a:t>
            </a:r>
            <a:endParaRPr lang="ru-RU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 bwMode="auto">
          <a:xfrm>
            <a:off x="7775408" y="533845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5953" r="3527"/>
          <a:stretch/>
        </p:blipFill>
        <p:spPr>
          <a:xfrm>
            <a:off x="652371" y="351261"/>
            <a:ext cx="2121030" cy="1952625"/>
          </a:xfrm>
          <a:prstGeom prst="ellipse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185629" y="6396335"/>
            <a:ext cx="5006371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98917" y="2443262"/>
            <a:ext cx="93621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course title “</a:t>
            </a:r>
            <a:r>
              <a:rPr lang="uz-Latn-UZ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8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ndocrinology</a:t>
            </a:r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new aspects in diagnosis and treatment"</a:t>
            </a:r>
            <a:endParaRPr lang="ru-RU" sz="28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2"/>
          <p:cNvSpPr>
            <a:spLocks noChangeShapeType="1"/>
          </p:cNvSpPr>
          <p:nvPr/>
        </p:nvSpPr>
        <p:spPr bwMode="auto">
          <a:xfrm flipV="1">
            <a:off x="3408456" y="2595282"/>
            <a:ext cx="381000" cy="3810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Line 3"/>
          <p:cNvSpPr>
            <a:spLocks noChangeShapeType="1"/>
          </p:cNvSpPr>
          <p:nvPr/>
        </p:nvSpPr>
        <p:spPr bwMode="auto">
          <a:xfrm>
            <a:off x="3332256" y="5262282"/>
            <a:ext cx="457200" cy="3048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3789456" y="2595282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>
            <a:off x="3789456" y="5567082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Line 6"/>
          <p:cNvSpPr>
            <a:spLocks noChangeShapeType="1"/>
          </p:cNvSpPr>
          <p:nvPr/>
        </p:nvSpPr>
        <p:spPr bwMode="auto">
          <a:xfrm flipV="1">
            <a:off x="3713256" y="3357282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Line 7"/>
          <p:cNvSpPr>
            <a:spLocks noChangeShapeType="1"/>
          </p:cNvSpPr>
          <p:nvPr/>
        </p:nvSpPr>
        <p:spPr bwMode="auto">
          <a:xfrm>
            <a:off x="3789456" y="4119282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 flipV="1">
            <a:off x="3713256" y="4805082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14" name="Group 10"/>
          <p:cNvGrpSpPr>
            <a:grpSpLocks/>
          </p:cNvGrpSpPr>
          <p:nvPr/>
        </p:nvGrpSpPr>
        <p:grpSpPr bwMode="auto">
          <a:xfrm>
            <a:off x="1344707" y="3066771"/>
            <a:ext cx="2506663" cy="2027238"/>
            <a:chOff x="140" y="1623"/>
            <a:chExt cx="1579" cy="1277"/>
          </a:xfrm>
        </p:grpSpPr>
        <p:sp>
          <p:nvSpPr>
            <p:cNvPr id="15" name="Oval 11"/>
            <p:cNvSpPr>
              <a:spLocks noChangeArrowheads="1"/>
            </p:cNvSpPr>
            <p:nvPr/>
          </p:nvSpPr>
          <p:spPr bwMode="gray">
            <a:xfrm>
              <a:off x="140" y="2097"/>
              <a:ext cx="164" cy="327"/>
            </a:xfrm>
            <a:prstGeom prst="ellipse">
              <a:avLst/>
            </a:prstGeom>
            <a:gradFill rotWithShape="1">
              <a:gsLst>
                <a:gs pos="0">
                  <a:srgbClr val="85DFD0">
                    <a:gamma/>
                    <a:tint val="0"/>
                    <a:invGamma/>
                  </a:srgbClr>
                </a:gs>
                <a:gs pos="50000">
                  <a:srgbClr val="85DFD0"/>
                </a:gs>
                <a:gs pos="100000">
                  <a:srgbClr val="85DFD0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Oval 12"/>
            <p:cNvSpPr>
              <a:spLocks noChangeArrowheads="1"/>
            </p:cNvSpPr>
            <p:nvPr/>
          </p:nvSpPr>
          <p:spPr bwMode="gray">
            <a:xfrm>
              <a:off x="251" y="2096"/>
              <a:ext cx="1461" cy="327"/>
            </a:xfrm>
            <a:prstGeom prst="ellipse">
              <a:avLst/>
            </a:prstGeom>
            <a:gradFill rotWithShape="1">
              <a:gsLst>
                <a:gs pos="0">
                  <a:srgbClr val="85DFD0">
                    <a:gamma/>
                    <a:shade val="54118"/>
                    <a:invGamma/>
                  </a:srgbClr>
                </a:gs>
                <a:gs pos="50000">
                  <a:srgbClr val="85DFD0"/>
                </a:gs>
                <a:gs pos="100000">
                  <a:srgbClr val="85DFD0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Oval 13"/>
            <p:cNvSpPr>
              <a:spLocks noChangeArrowheads="1"/>
            </p:cNvSpPr>
            <p:nvPr/>
          </p:nvSpPr>
          <p:spPr bwMode="gray">
            <a:xfrm>
              <a:off x="258" y="2103"/>
              <a:ext cx="1461" cy="327"/>
            </a:xfrm>
            <a:prstGeom prst="ellipse">
              <a:avLst/>
            </a:prstGeom>
            <a:gradFill rotWithShape="1">
              <a:gsLst>
                <a:gs pos="0">
                  <a:srgbClr val="85DFD0">
                    <a:gamma/>
                    <a:shade val="63529"/>
                    <a:invGamma/>
                  </a:srgbClr>
                </a:gs>
                <a:gs pos="100000">
                  <a:srgbClr val="85DFD0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Oval 14"/>
            <p:cNvSpPr>
              <a:spLocks noChangeArrowheads="1"/>
            </p:cNvSpPr>
            <p:nvPr/>
          </p:nvSpPr>
          <p:spPr bwMode="gray">
            <a:xfrm>
              <a:off x="323" y="2096"/>
              <a:ext cx="1317" cy="327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AutoShape 20"/>
          <p:cNvSpPr>
            <a:spLocks noChangeArrowheads="1"/>
          </p:cNvSpPr>
          <p:nvPr/>
        </p:nvSpPr>
        <p:spPr bwMode="gray">
          <a:xfrm>
            <a:off x="4392706" y="2366682"/>
            <a:ext cx="5389738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5796057" y="2442882"/>
            <a:ext cx="12618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0" eaLnBrk="0" hangingPunct="0"/>
            <a:r>
              <a:rPr lang="ru-RU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endParaRPr lang="ru-RU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AutoShape 22"/>
          <p:cNvSpPr>
            <a:spLocks noChangeArrowheads="1"/>
          </p:cNvSpPr>
          <p:nvPr/>
        </p:nvSpPr>
        <p:spPr bwMode="gray">
          <a:xfrm>
            <a:off x="4392706" y="3115982"/>
            <a:ext cx="5389738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3"/>
          <p:cNvSpPr>
            <a:spLocks noChangeArrowheads="1"/>
          </p:cNvSpPr>
          <p:nvPr/>
        </p:nvSpPr>
        <p:spPr bwMode="auto">
          <a:xfrm>
            <a:off x="4781270" y="3163885"/>
            <a:ext cx="47284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eaLnBrk="0" hangingPunct="0"/>
            <a:r>
              <a:rPr lang="ru-RU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Множественная эндокринная неоплазия </a:t>
            </a:r>
          </a:p>
        </p:txBody>
      </p:sp>
      <p:sp>
        <p:nvSpPr>
          <p:cNvPr id="28" name="AutoShape 24"/>
          <p:cNvSpPr>
            <a:spLocks noChangeArrowheads="1"/>
          </p:cNvSpPr>
          <p:nvPr/>
        </p:nvSpPr>
        <p:spPr bwMode="gray">
          <a:xfrm>
            <a:off x="4389531" y="3858932"/>
            <a:ext cx="5389738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auto">
          <a:xfrm>
            <a:off x="4545105" y="3934616"/>
            <a:ext cx="5234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eaLnBrk="0" hangingPunct="0"/>
            <a:r>
              <a:rPr lang="ru-RU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 эндокринных болезней </a:t>
            </a:r>
          </a:p>
        </p:txBody>
      </p:sp>
      <p:sp>
        <p:nvSpPr>
          <p:cNvPr id="30" name="Oval 26"/>
          <p:cNvSpPr>
            <a:spLocks noChangeArrowheads="1"/>
          </p:cNvSpPr>
          <p:nvPr/>
        </p:nvSpPr>
        <p:spPr bwMode="gray">
          <a:xfrm>
            <a:off x="4303806" y="2484157"/>
            <a:ext cx="228600" cy="228600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DBF5F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Oval 27"/>
          <p:cNvSpPr>
            <a:spLocks noChangeArrowheads="1"/>
          </p:cNvSpPr>
          <p:nvPr/>
        </p:nvSpPr>
        <p:spPr bwMode="gray">
          <a:xfrm>
            <a:off x="4316506" y="3249332"/>
            <a:ext cx="228600" cy="228600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DCDC48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DBF5F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Oval 28"/>
          <p:cNvSpPr>
            <a:spLocks noChangeArrowheads="1"/>
          </p:cNvSpPr>
          <p:nvPr/>
        </p:nvSpPr>
        <p:spPr bwMode="gray">
          <a:xfrm>
            <a:off x="4316506" y="4004982"/>
            <a:ext cx="228600" cy="228600"/>
          </a:xfrm>
          <a:prstGeom prst="ellipse">
            <a:avLst/>
          </a:prstGeom>
          <a:gradFill rotWithShape="1">
            <a:gsLst>
              <a:gs pos="0">
                <a:srgbClr val="009DD9"/>
              </a:gs>
              <a:gs pos="100000">
                <a:srgbClr val="009DD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DBF5F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AutoShape 29"/>
          <p:cNvSpPr>
            <a:spLocks noChangeArrowheads="1"/>
          </p:cNvSpPr>
          <p:nvPr/>
        </p:nvSpPr>
        <p:spPr bwMode="gray">
          <a:xfrm>
            <a:off x="4392706" y="4590770"/>
            <a:ext cx="5389738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0"/>
          <p:cNvSpPr>
            <a:spLocks noChangeArrowheads="1"/>
          </p:cNvSpPr>
          <p:nvPr/>
        </p:nvSpPr>
        <p:spPr bwMode="auto">
          <a:xfrm>
            <a:off x="4680074" y="4630130"/>
            <a:ext cx="49503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0" eaLnBrk="0" hangingPunct="0"/>
            <a:r>
              <a:rPr lang="ru-RU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Поражения кожи при эндокринных болезнях</a:t>
            </a:r>
          </a:p>
        </p:txBody>
      </p:sp>
      <p:sp>
        <p:nvSpPr>
          <p:cNvPr id="35" name="Oval 31"/>
          <p:cNvSpPr>
            <a:spLocks noChangeArrowheads="1"/>
          </p:cNvSpPr>
          <p:nvPr/>
        </p:nvSpPr>
        <p:spPr bwMode="gray">
          <a:xfrm>
            <a:off x="4303806" y="4728882"/>
            <a:ext cx="228600" cy="228600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DBF5F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AutoShape 32"/>
          <p:cNvSpPr>
            <a:spLocks noChangeArrowheads="1"/>
          </p:cNvSpPr>
          <p:nvPr/>
        </p:nvSpPr>
        <p:spPr bwMode="gray">
          <a:xfrm>
            <a:off x="4392706" y="5379757"/>
            <a:ext cx="5389738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Rectangle 33"/>
          <p:cNvSpPr>
            <a:spLocks noChangeArrowheads="1"/>
          </p:cNvSpPr>
          <p:nvPr/>
        </p:nvSpPr>
        <p:spPr bwMode="auto">
          <a:xfrm>
            <a:off x="4711825" y="5453760"/>
            <a:ext cx="50706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0" eaLnBrk="0" hangingPunct="0"/>
            <a:r>
              <a:rPr lang="ru-RU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Аутоиммунные </a:t>
            </a:r>
            <a:r>
              <a:rPr lang="ru-RU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полигландулярные</a:t>
            </a:r>
            <a:r>
              <a:rPr lang="ru-RU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синдромы</a:t>
            </a:r>
          </a:p>
        </p:txBody>
      </p:sp>
      <p:sp>
        <p:nvSpPr>
          <p:cNvPr id="38" name="Oval 34"/>
          <p:cNvSpPr>
            <a:spLocks noChangeArrowheads="1"/>
          </p:cNvSpPr>
          <p:nvPr/>
        </p:nvSpPr>
        <p:spPr bwMode="gray">
          <a:xfrm>
            <a:off x="4316506" y="5513107"/>
            <a:ext cx="228600" cy="228600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DCDC48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DBF5F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2"/>
          <a:srcRect l="20673" t="16713" r="21407" b="23561"/>
          <a:stretch/>
        </p:blipFill>
        <p:spPr>
          <a:xfrm>
            <a:off x="1807268" y="3148294"/>
            <a:ext cx="1713108" cy="1745129"/>
          </a:xfrm>
          <a:prstGeom prst="ellipse">
            <a:avLst/>
          </a:prstGeom>
        </p:spPr>
      </p:pic>
      <p:sp>
        <p:nvSpPr>
          <p:cNvPr id="41" name="Скругленный прямоугольник 40"/>
          <p:cNvSpPr/>
          <p:nvPr/>
        </p:nvSpPr>
        <p:spPr>
          <a:xfrm>
            <a:off x="1693957" y="704382"/>
            <a:ext cx="6090489" cy="878541"/>
          </a:xfrm>
          <a:prstGeom prst="roundRect">
            <a:avLst/>
          </a:prstGeom>
          <a:gradFill flip="none" rotWithShape="1">
            <a:gsLst>
              <a:gs pos="0">
                <a:srgbClr val="00CCFF">
                  <a:tint val="66000"/>
                  <a:satMod val="160000"/>
                </a:srgbClr>
              </a:gs>
              <a:gs pos="50000">
                <a:srgbClr val="00CCFF">
                  <a:tint val="44500"/>
                  <a:satMod val="160000"/>
                </a:srgbClr>
              </a:gs>
              <a:gs pos="100000">
                <a:srgbClr val="00CCFF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algn="ctr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лекции</a:t>
            </a:r>
          </a:p>
        </p:txBody>
      </p:sp>
      <p:sp>
        <p:nvSpPr>
          <p:cNvPr id="42" name="Line 2"/>
          <p:cNvSpPr>
            <a:spLocks noChangeShapeType="1"/>
          </p:cNvSpPr>
          <p:nvPr/>
        </p:nvSpPr>
        <p:spPr bwMode="auto">
          <a:xfrm flipV="1">
            <a:off x="2204852" y="2738161"/>
            <a:ext cx="381000" cy="3810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3" name="Line 4"/>
          <p:cNvSpPr>
            <a:spLocks noChangeShapeType="1"/>
          </p:cNvSpPr>
          <p:nvPr/>
        </p:nvSpPr>
        <p:spPr bwMode="auto">
          <a:xfrm flipH="1" flipV="1">
            <a:off x="2256676" y="1713097"/>
            <a:ext cx="329176" cy="1013951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4" name="Oval 26"/>
          <p:cNvSpPr>
            <a:spLocks noChangeArrowheads="1"/>
          </p:cNvSpPr>
          <p:nvPr/>
        </p:nvSpPr>
        <p:spPr bwMode="gray">
          <a:xfrm>
            <a:off x="2161426" y="1601973"/>
            <a:ext cx="228600" cy="228600"/>
          </a:xfrm>
          <a:prstGeom prst="ellipse">
            <a:avLst/>
          </a:prstGeom>
          <a:solidFill>
            <a:srgbClr val="FFFF00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DBF5F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gradFill flip="none" rotWithShape="1">
                <a:gsLst>
                  <a:gs pos="0">
                    <a:prstClr val="black">
                      <a:tint val="66000"/>
                      <a:satMod val="160000"/>
                    </a:prstClr>
                  </a:gs>
                  <a:gs pos="50000">
                    <a:prstClr val="black">
                      <a:tint val="44500"/>
                      <a:satMod val="160000"/>
                    </a:prstClr>
                  </a:gs>
                  <a:gs pos="100000">
                    <a:prstClr val="black">
                      <a:tint val="23500"/>
                      <a:satMod val="160000"/>
                    </a:prst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547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023" y="1807630"/>
            <a:ext cx="9121737" cy="49386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5560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Термин АПУД (аббревиатура английских слов: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Amine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амин,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Precursor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предшественник,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Uptake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поглощение, утилизация,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Decarboxylation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декарбоксилирование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был предложен H.G.E.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Pearse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1966 г. для обозначения общих свойств разнообразных нейроэндокринных клеток. Совокупность этих клеток была названа системой АПУД. Все клетки системы АПУД способны накапливать триптофан, гистидин и тирозин и превращать их путем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декарбоксилирования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медиаторы — серотонин, гистамин и дофамин. Кроме того, любая клетка системы АПУД потенциально способна синтезировать многие пептидные гормоны. Большая часть клеток системы АПУД происходит из нервного гребня. Многие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энтодермальные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мезенхимные клетки могут приобретать свойства клеток системы АПУД под влиянием внешних стимулов. </a:t>
            </a:r>
          </a:p>
        </p:txBody>
      </p:sp>
      <p:sp>
        <p:nvSpPr>
          <p:cNvPr id="5" name="Хорда 4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49040" y="716578"/>
            <a:ext cx="6090489" cy="878541"/>
          </a:xfrm>
          <a:prstGeom prst="round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algn="ctr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0941" r="18117"/>
          <a:stretch/>
        </p:blipFill>
        <p:spPr>
          <a:xfrm>
            <a:off x="9509952" y="1807630"/>
            <a:ext cx="2519293" cy="251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07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183" y="584539"/>
            <a:ext cx="7606097" cy="643216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Локализация клеток системы АПУД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620252"/>
            <a:ext cx="9174479" cy="50650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Центральные и периферические нейроэндокринные органы (гипоталамус, гипофиз, периферические ганглии автономной нервной системы, мозговое вещество надпочечников, параганглии).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ЦНС и периферическая нервная система (глиальные клетки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нейробласты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Нейроэктодермальные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клетки в составе эндокринных желез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энтодермального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происхождения (C-клетки щитовидной железы).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Эндокринные железы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энтодермального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происхождения (паращитовидные железы, островки поджелудочной железы, одиночные эндокринные клетки в стенках протоков поджелудочной железы).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Слизистая ЖКТ (энтерохромаффинные клетки).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Слизистая дыхательных путей (нейроэндокринные клетки легких).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Кожа (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меланоциты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84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4379" y="680720"/>
            <a:ext cx="7706706" cy="1127335"/>
          </a:xfrm>
          <a:prstGeom prst="round2Same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АПУДом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Термин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АПУДома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APUDoma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был впервые использован I.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Szijj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1969 г. для описания медуллярного рака щитовидной железы, секретирующего АКТГ. Различают два типа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АПУДом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5035" y="1889335"/>
            <a:ext cx="5680089" cy="4856481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Ортоэндокринные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Соматостатинома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</a:t>
            </a:r>
            <a:r>
              <a:rPr lang="en-US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G-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клеток.</a:t>
            </a:r>
          </a:p>
          <a:p>
            <a:pPr marL="0" indent="355600" algn="just">
              <a:buNone/>
            </a:pP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Параэндокринные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Другие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ортоэндокринные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Параэндокринные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-Опухоли, вызывающие синдром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Синдромы МЭН.</a:t>
            </a: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7348" y="349002"/>
            <a:ext cx="5861785" cy="896147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Ортоэндокринные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5121" y="1417107"/>
            <a:ext cx="6746240" cy="492760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Опухолевые клетки локализуются на своем обычном месте и секретируют избыточные количества медиаторов или гормонов, свойственных нормальным клеткам с той же локализацией. </a:t>
            </a:r>
            <a:endParaRPr lang="en-US" sz="24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endParaRPr lang="en-US" sz="24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происходит из бета-клеток островков, локализуется в поджелудочной железе, секретирует избыточные количества инсулина. </a:t>
            </a:r>
            <a:endParaRPr lang="en-US" sz="24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G-клеток — происходит из слизистой желудка или двенадцатиперстной кишки, локализуется там же, секретирует избыточные количества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6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5481" y="509142"/>
            <a:ext cx="5720080" cy="691342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Параэндокринные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1" y="1411705"/>
            <a:ext cx="9062720" cy="50195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en-US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Опухолевые клетки локализуются на своем обычном месте, но секретируют медиаторы или гормоны, не свойственные нормальным клеткам с той же локализацией.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dirty="0" err="1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Овсяноклеточный</a:t>
            </a: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рак легкого — нередко секретирует АКТГ и вызывает синдром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— происходит из дельта-клеток, локализуется в поджелудочной железе, но секретирует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норме не свойственный дельта-клеткам.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Опухолевые клетки секретируют «нормальные» медиаторы или гормоны, но локализуются не на своем месте.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Секреция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аденомой паращитовидных желез, расположенной в средостении. 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Секреция катехоламинов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вненадпочечниковой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феохромоцитомой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endParaRPr lang="ru-RU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04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1" y="271182"/>
            <a:ext cx="9154159" cy="996143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4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Ортоэндокринные</a:t>
            </a:r>
            <a:r>
              <a:rPr lang="ru-RU" sz="24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24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АПУДомы</a:t>
            </a:r>
            <a:r>
              <a:rPr lang="ru-RU" sz="24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ЖКТ и поджелудочной железы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" y="1668379"/>
            <a:ext cx="9154160" cy="411266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>
              <a:buNone/>
            </a:pPr>
            <a:r>
              <a:rPr lang="ru-RU" sz="2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sz="22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endParaRPr lang="en-US" sz="2200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встречаются чаще всего. Впервые они были описаны S.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Oberndorfer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1907 г.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развиваются в любом месте ЖКТ, включая пищевод, желудок,</a:t>
            </a:r>
            <a:r>
              <a:rPr lang="en-US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двенадцатиперстную кишку, тонкую кишку, аппендикс, толстую кишку, прямую кишку, желчные протоки, поджелудочную железу и печень. Кроме того,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могут возникать в дивертикуле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Меккеля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гортани, тимусе, легких, молочных железах, яичках, яичниках и мочеиспускательном канале. У больных с этими опухолями развивается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карциноидный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синдром.</a:t>
            </a:r>
            <a:endParaRPr lang="en-US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dirty="0" err="1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секретируют главным образом серотонин. В меньших количествах секретируются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брадикинин</a:t>
            </a: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5-</a:t>
            </a:r>
            <a:r>
              <a:rPr lang="ru-RU" sz="2200" dirty="0" err="1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гидрокситриптофан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простагландины, ВИП и гистамин</a:t>
            </a: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6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5343" y="301592"/>
            <a:ext cx="5350577" cy="786063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4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1" y="1259840"/>
            <a:ext cx="9072880" cy="54864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Гормонально-неактивный </a:t>
            </a:r>
            <a:r>
              <a:rPr lang="ru-RU" sz="22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</a:t>
            </a:r>
            <a:r>
              <a:rPr lang="ru-RU" sz="2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Проявления 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карциноидного</a:t>
            </a: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синдрома отсутствуют. Симптомы обусловлены прямым воздействием опухоли на ЖКТ и включают боль в животе, болезненность при пальпации, тошноту, недомогание, потерю веса, кишечную непроходимость, обструкцию желчных путей, 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желудочнокишечное</a:t>
            </a: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кровотечение. Диагноз устанавливают путем эндоскопии, рентгенологического исследования или КТ, а также с помощью биопсии и гистологического исследования.</a:t>
            </a:r>
            <a:endParaRPr lang="en-US" sz="22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Гормонально-активный </a:t>
            </a:r>
            <a:r>
              <a:rPr lang="ru-RU" sz="22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</a:t>
            </a:r>
            <a:r>
              <a:rPr lang="ru-RU" sz="2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больных с 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карциноидным</a:t>
            </a: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синдромом измеряют суточную экскрецию метаболита серотонина — 5- 568 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гидроксииндолуксусной</a:t>
            </a: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кислоты. Диагноз 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карциноида</a:t>
            </a: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вызывает сомнений, если экскреция 5-гидроксииндолуксусной кислоты у больного без нарушений всасывания в кишечнике превышает 9 мг/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у больного с нарушениями всасывания — 30 мг/</a:t>
            </a:r>
            <a:r>
              <a:rPr lang="ru-RU" sz="2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endParaRPr lang="ru-RU" sz="22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18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2615" y="497305"/>
            <a:ext cx="6501865" cy="978569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2615" y="1869440"/>
            <a:ext cx="6501866" cy="417576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Радикальное лечение —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удаление первичной опухоли и, если возможно, метастазов в печени и пораженных лимфоузлов. Такой подход целесообразен, поскольку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их метастазы растут медленно. Если метастазы удалить невозможно, можно назначить паллиативное лечение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октреотидом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длительно действующим аналогом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Имеются сообщения, что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устраняет симптомы и замедляет рост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карциноидов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697" y="497305"/>
            <a:ext cx="2201422" cy="321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93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6291" y="348114"/>
            <a:ext cx="5731309" cy="705852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Инсулинома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573" y="1207436"/>
            <a:ext cx="9220467" cy="5437204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 опухоль состоит из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инсулинсекретирующих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клеток и почти всегда происходит из бета-клеток островков поджелудочной железы. Имеются сообщения об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инсулиномах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возникших из энтерохромаффинных клеток кишечника.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поджелудочной железе обычно доброкачественная, солидная, одиночная. У детей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иногда сопровождается гиперплазией бета-клеток или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незидиобластозом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Нередко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оказывается компонентом МЭН типа I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Определяют уровень инсулина в плазме методом РИА. Наиболее информативно определение инсулина во время приступа гипогликемии. Диагноз не вызывает сомнений, если на фоне гипогликемии (при концентрации глюкозы в крови &lt; 1,7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 уровень инсулина в плазме &gt; 72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Обычно уровень инсулина превышает 144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редких случаях опухоль удается визуализировать с помощью КТ или МРТ. УЗИ выявляет только очень крупные солидные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Хорда 3"/>
          <p:cNvSpPr/>
          <p:nvPr/>
        </p:nvSpPr>
        <p:spPr>
          <a:xfrm rot="1349187">
            <a:off x="10911839" y="-86844"/>
            <a:ext cx="1910080" cy="1767840"/>
          </a:xfrm>
          <a:prstGeom prst="chord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769599" y="1026159"/>
            <a:ext cx="792480" cy="78189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83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0079" y="625107"/>
            <a:ext cx="6868161" cy="737937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8720" y="1604211"/>
            <a:ext cx="8148320" cy="4307011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Радикальное лечение —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удаление опухоли. Если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расположена в хвосте поджелудочной железы, проводят резекцию хвоста. Если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расположена в теле или головке железы, ее вылущивают. Когда опухоль имеет злокачественный характер, дает множественные метастазы и ее нельзя удалить полностью, прибегают к медикаментозному лечению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диазоксидом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октреотидом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Эти препараты подавляют секрецию инсулина и снижают тяжесть гипогликемии. Применяют также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(эти препараты обладают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контринсулярным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эффектом).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4" name="Хорда 3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Овал 4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291" y="1896595"/>
            <a:ext cx="2877671" cy="125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2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7964" y="908590"/>
            <a:ext cx="6043075" cy="643216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Глюкагонома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2285" y="1757680"/>
            <a:ext cx="8034435" cy="41452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аще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всего это злокачественная опухоль, возникшая из альфа-клеток островков поджелудочной железы. Первичная опухоль, как правило, крупная, солидная, одиночная. Хотя первичная опухоль растет медленно, к моменту ее выявления у 60— 85% больных уже имеются метастазы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а. Уровень глюкагона в плазме повышен.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В некоторых случаях может быть повышен и уровень инсулина (компенсаторная реакция на избыток глюкагона).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Для визуализации опухоли применяют УЗИ, КТ, МРТ и ангиографию поджелудочной железы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8447" y="1980429"/>
            <a:ext cx="2512359" cy="185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1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2079" y="752981"/>
            <a:ext cx="6794641" cy="627174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1760" y="1491916"/>
            <a:ext cx="7955280" cy="481744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а. Радикальное лечение — удаление опухоли. Таким способом удается излечить треть больных. </a:t>
            </a:r>
          </a:p>
          <a:p>
            <a:pPr marL="0" indent="35560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б. Для медикаментозного лечения применяют внутриартериальное введение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стрептозоцина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полихимиотерапию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(различные сочетания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стрептозоцина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фторурацила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доксорубицина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дакарбазина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). Химиотерапия позволяет облегчить симптомы, обусловленные метастазами в печени. Иногда удается снизить уровень глюкагона с помощью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4347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800" y="379732"/>
            <a:ext cx="6675120" cy="707386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Соматостатинома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70000" y="1299411"/>
            <a:ext cx="8056880" cy="50810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секретируется дельта-клетками островков поджелудочной железы и подавляет секрецию инсулина и глюкагона. Кроме того,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подавляет секрецию СТГ в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аденогипофизе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Соматостатиномы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— это злокачественные опухоли, секретирующие избыточные количества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Ортоэндокринные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соматостатиномы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(происходящие из дельта-клеток) встречаются в 60% случаев. 35—38%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соматостатином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возникает из энтерохромаффинных клеток тонкой кишки. Описаны случаи секреции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мелкоклеточным раком легкого, медуллярным раком щитовидной железы 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феохромоцитомой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Как правило, опухоли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непанкреатического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происхождения секретируют меньше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, чем панкреатические опухоли, и нередко протекают бессимптомно.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0528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8120" y="982345"/>
            <a:ext cx="7858760" cy="4351338"/>
          </a:xfrm>
          <a:noFill/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Диагностика. </a:t>
            </a:r>
          </a:p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Уровень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в плазме повышен на фоне снижения уровней инсулина и глюкагона. Пониженный уровень глюкагона — характерное отличие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от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5600" algn="just">
              <a:buNone/>
            </a:pPr>
            <a:r>
              <a:rPr lang="ru-RU" sz="2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— удаление опухоли. </a:t>
            </a:r>
          </a:p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Иногда удается добиться регрессии метастазов с помощью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стрептозоцина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62988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357" y="350858"/>
            <a:ext cx="8911687" cy="67530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Гастринома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из </a:t>
            </a:r>
            <a:r>
              <a:rPr lang="en-US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G-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клеток.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1" y="1140058"/>
            <a:ext cx="9184640" cy="537250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Это доброкачественная или злокачественная опухоль, происходящая из G-клеток двенадцатиперстной кишки или желудка, секретирующая избыточные количества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Секреция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резко усиливается после приема пищи. Избыток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стимулирует обкладочные клетки желудка, что приводит к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гиперхлоргидрии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к изъязвлению слизистой тонкой кишки.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а. Поскольку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из G-клеток растут медленно и далеко не всегда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метастазируют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рекомендуется начинать с медикаментозного лечения. Для подавления секреции соляной кислоты назначают ингибиторы H+ ,K+ 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АТФазы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например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Используют также H2-блокаторы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циметидин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Для подавления секреции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роста опухоли назначают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В большинстве случаев медикаментозное лечение позволяет избежать операции. 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б. Хирургическое лечение —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антрумэктомия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Обычно после этой операции симптомы язвенной болезни полностью исчезают. Если нет уверенности в полном удалении опухоли и в отсутствии метастазов, проводят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гастрэктомию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5397" y="1845108"/>
            <a:ext cx="2376955" cy="154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9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685" y="176463"/>
            <a:ext cx="8014635" cy="77002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Другие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ортоэндокринные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АПУДомы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721" y="1283368"/>
            <a:ext cx="9154159" cy="47110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</a:t>
            </a:r>
            <a:endParaRPr lang="ru-RU" sz="24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Клиническая картина</a:t>
            </a: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зависит от того, какой гормон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секретируется в избытке. </a:t>
            </a: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АКТГ вызывает синдром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МСГ вызывает гиперпигментацию. </a:t>
            </a: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СТГ вызывает акромегалию или гигантизм. </a:t>
            </a: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Пролактин вызывает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галакторею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560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Лечение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лучевая терапия (разрушение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с последующей заместительной гормональной </a:t>
            </a:r>
            <a:r>
              <a:rPr lang="ru-RU" sz="24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терапией</a:t>
            </a:r>
            <a:endParaRPr lang="ru-RU" sz="24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57" y="1979061"/>
            <a:ext cx="2533650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2379" y="240095"/>
            <a:ext cx="8115701" cy="786064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Параэндокринные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АПУДомы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0" y="1175885"/>
            <a:ext cx="9083040" cy="526555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Опухоли, вызывающие синдром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Эктопический синдром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самый распространенный среди синдромов, обусловленных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параэндокринными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АПУДомами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Чаще всего встречаются: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Мелкоклеточный рак легкого.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Карциноиды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ЖКТ или бронхов.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Тимома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Опухоли из островковых клеток.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Медуллярный рак щитовидной железы.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Иногда синдром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наблюдается у больных с первичными опухолями яичников, печени и молочной железы. Интересно, что в 1928 г., за 4 года до того, как H. W.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Cushing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описал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симптомокомплекс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которому было присвоено его имя, W. H.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Brown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наблюдал у больного раком легкого клиническую картину, характерную для повышенной активности коры надпочечников.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5485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520" y="644430"/>
            <a:ext cx="8090852" cy="67530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6880" y="1844841"/>
            <a:ext cx="7650480" cy="4427621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зависимости от локализации и гистологического строения опухоли выбирают хирургическое вмешательство, лучевую терапию либо химиотерапию. Если не удалось удалить или разрушить первичную опухоль, можно назначить лекарственные средства, подавляющие секрецию кортикостероидов: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аминоглутетимид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митотан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редких случаях требуется двусторонняя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70162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1" y="355600"/>
            <a:ext cx="9154159" cy="751305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0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Гастринома</a:t>
            </a:r>
            <a:r>
              <a:rPr lang="ru-RU" sz="20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из островковых клеток (синдром </a:t>
            </a:r>
            <a:r>
              <a:rPr lang="ru-RU" sz="20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Золлингера</a:t>
            </a:r>
            <a:r>
              <a:rPr lang="ru-RU" sz="20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—</a:t>
            </a:r>
            <a:r>
              <a:rPr lang="ru-RU" sz="20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Эллисона</a:t>
            </a:r>
            <a:r>
              <a:rPr lang="ru-RU" sz="20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1" y="1219200"/>
            <a:ext cx="9154159" cy="5364480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1955 г. R. M.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Zollinzer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E. H.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Ellison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описали двух больных с острой язвой тощей кишки 572 и опухолями из островковых клеток (но не из бета-клеток). Клиническая картина была обусловлена секрецией больших количеств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опухолевыми клетками, поэтому опухоль была названа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гастриномой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Позже было установлено, что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секретируется трансформированными дельта-клетками островков поджелудочной железы.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обычно многоочаговые, в 25% случаев — доброкачественные. У 60—75% больных к моменту выявления опухоли уже имеются метастазы.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составляют около 10% всех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У 1 из 1000 больных с язвенной болезнью двенадцатиперстной кишки ее причиной оказывается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клеток. В 30—50% случаев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является компонентом МЭН типа I.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99141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2239" y="843280"/>
            <a:ext cx="7914641" cy="5621688"/>
          </a:xfrm>
          <a:noFill/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spcBef>
                <a:spcPts val="0"/>
              </a:spcBef>
              <a:buNone/>
            </a:pPr>
            <a:r>
              <a:rPr lang="ru-RU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а. Методом РИА измеряют уровень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сыворотке натощак. При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уровень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превышает 300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/мл. 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б. Если уровень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натощак находится в пределах нормы, измеряют его уровень после приема пищи или после стимуляции секретином. У больных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уровень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после приема пищи или стимуляции секретином возрастает гораздо сильнее, чем в норме. 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в. У 60—70% больных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неметастазирующую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опухоль не удается визуализировать с помощью УЗИ, КТ или МРТ. В таких случаях для топической диагностики применяют селективную флебографию со стимуляцией секретином. 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г. У 30—50% больных имеются симптомы МЭН типа I. 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Лечение. 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Для медикаментозного лечения используют H2-блокаторы —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циметидин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ранитидин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или ингибитор H+ ,K+ 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АТФазы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Гораздо лучшие результаты дает удаление опухоли. Если это невозможно, проводят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антрумэктомию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гастрэктомию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0652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8106" y="371960"/>
            <a:ext cx="6004025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ВИПома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79" y="1407427"/>
            <a:ext cx="9174481" cy="5309937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 опухоль происходит из островковых клеток и секретирует ВИП. В норме ВИП образуется только клетками слизистой кишечника. Источником ВИП могут оказаться также мелкоклеточный рак легкого 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нейробластома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служит причиной панкреатической холеры (синдрома Вернера—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В большинстве случаев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ВИПомы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крупные злокачественные опухоли, локализующиеся в теле и хвосте поджелудочной железы. У 60% больных к моменту выявления опухоли имеются метастазы. Клиническая картина при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ВИПоме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обусловлена избытком ВИП и, в меньшей степени, — избытком простагландинов. Простагландины могут секретироваться как самой опухолью, так и другими клетками под влиянием ВИП. </a:t>
            </a:r>
          </a:p>
          <a:p>
            <a:pPr marL="0" indent="0" algn="just">
              <a:buNone/>
            </a:pPr>
            <a:r>
              <a:rPr lang="ru-RU" sz="2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Лечение. 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Предпочтительно удаление опухоли. Если опухоль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неоперабельна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применяют ингибиторы синтеза простагландинов (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индометацин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12066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599" y="272716"/>
            <a:ext cx="7030721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Синдромы МЭН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840" y="1540042"/>
            <a:ext cx="9509759" cy="489284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ортоэндокринные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так 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параэндокринные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довольно часто встречаются в определенных сочетаниях. Заболевания, вызванные несколькими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АПУДомами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происходящими из разных эндокринных желез, относят к синдромам МЭН. Синдромы МЭН генетически детерминированы и наследуются аутосомно-рецессивно. Эти синдромы могут быть обусловлены не только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АПУДомами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и гиперплазией клеток системы АПУД. Разные эндокринные нарушения при МЭН могут проявляться одновременно, но чаще проявляются последовательно, с интервалом в несколько лет.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 типа I (синдром Вермера).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Сиппла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en-US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endParaRPr lang="ru-RU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63643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272716"/>
            <a:ext cx="8727440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 синдромов МЭН.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9680" y="1540042"/>
            <a:ext cx="8087360" cy="489284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любых синдромах МЭН наиболее действенно хирургическое лечение. </a:t>
            </a:r>
          </a:p>
          <a:p>
            <a:pPr marL="0" indent="0" algn="just">
              <a:buNone/>
            </a:pPr>
            <a:endParaRPr lang="ru-RU" sz="22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АПУДом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островковых клеток хирургическое вмешательство должно быть максимально экономным. Например, если у больного МЭН типа I опухоли из островковых клеток локализуются в хвосте, теле и головке поджелудочной железы, то лечение может включать резекцию хвоста и вылущивание опухолей тела и головки, но не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панкреатэктомию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Больным 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 типов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показана двусторонняя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затем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тиреоэктомия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ru-RU" sz="22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лимфаденэктомией</a:t>
            </a:r>
            <a:r>
              <a:rPr lang="ru-RU" sz="22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10022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6960" y="213360"/>
            <a:ext cx="7548880" cy="818147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Множественная эндокринная неоплазия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2561" y="1122947"/>
            <a:ext cx="9530080" cy="559869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Под этим названием объединяют группу синдромов, вызванных опухолями или гиперплазией нескольких эндокринных желез.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Главные черты синдромов МЭН </a:t>
            </a:r>
            <a:endParaRPr lang="ru-RU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Многообразные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эндокринные и метаболические нарушения.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Симптомы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обусловлены нарушениями секреции одного или нескольких гормонов.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часто бывают злокачественными.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Большинство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опухолей имеет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нейроэктодермальное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происхождение.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Нередко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синдромы МЭН сопровождаются дисплазией других органов и тканей.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спорадические, так и семейные случаи МЭН обусловлены генетическими дефектами и наследуются аутосомно-доминантно.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35988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1851" y="790876"/>
            <a:ext cx="7899828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Классификация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16200000">
            <a:off x="-62456" y="3602363"/>
            <a:ext cx="4955407" cy="1366791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МЭН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типа I (синдром Вермера)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Сиппла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646" y="1800034"/>
            <a:ext cx="6649033" cy="496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0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399" y="371960"/>
            <a:ext cx="6614161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МЭН типа I (синдром Вермера)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5495" y="1540042"/>
            <a:ext cx="4906745" cy="303195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Компоненты синдрома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Опухоли из островковых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клеток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надпочечников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Заболевания щитовидной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Редкие сопутствующие нарушения: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799" y="4257357"/>
            <a:ext cx="3088641" cy="228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3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439" y="425116"/>
            <a:ext cx="6543041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 и схема </a:t>
            </a:r>
            <a:r>
              <a:rPr lang="ru-RU" sz="28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обследования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1760" y="1540042"/>
            <a:ext cx="8209280" cy="48928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Заболевание чаще всего проявляется между 20 и 40 годами, но может возникнуть и до 10 лет. Первым проявлением МЭН типа I обычно бывает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Если обнаружен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есть подозрение, что он является компонентом МЭН типа I, больного повторно обследуют, чтобы выявить другие проявления синдрома. Если диагноз МЭН типа I установлен, обязательно обследуют членов семьи больного. Обследование необходимо и больным с синдромом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у 50% из них имеется МЭН типа I.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76385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3502" y="351322"/>
            <a:ext cx="7670800" cy="4892842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35560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а. Определение уровня кальция в сыворотке. </a:t>
            </a:r>
          </a:p>
          <a:p>
            <a:pPr marL="0" indent="355600" algn="just">
              <a:buNone/>
              <a:tabLst>
                <a:tab pos="720725" algn="l"/>
              </a:tabLs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б. Определение уровня пролактина в сыворотке. </a:t>
            </a:r>
          </a:p>
          <a:p>
            <a:pPr marL="0" indent="355600" algn="just">
              <a:buNone/>
              <a:tabLst>
                <a:tab pos="720725" algn="l"/>
              </a:tabLs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в. Определение уровня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панкреатического полипептида в сыворотке. </a:t>
            </a:r>
          </a:p>
          <a:p>
            <a:pPr marL="0" indent="355600" algn="just">
              <a:buNone/>
              <a:tabLst>
                <a:tab pos="720725" algn="l"/>
              </a:tabLs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г. Выявление гипогликемии (например, определение уровня глюкозы в крови натощак). </a:t>
            </a:r>
          </a:p>
          <a:p>
            <a:pPr marL="0" indent="355600" algn="just">
              <a:buNone/>
              <a:tabLst>
                <a:tab pos="720725" algn="l"/>
              </a:tabLs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д. КТ или МРТ головы для выявления бессимптомных поражений гипофиза. Визуализация поджелудочной железы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малоинформативна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не позволяет выявлять опухоли из островковых клеток на ранних стадиях развития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306" y="4750016"/>
            <a:ext cx="2947698" cy="1967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3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2559" y="371960"/>
            <a:ext cx="8340825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МЭН типа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IIa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(синдром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Сиппла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2107" y="1489242"/>
            <a:ext cx="8411945" cy="489284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Компоненты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синдрома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Медуллярный рак щитовидной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</a:p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Варианты МЭН типа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Классическая МЭН типа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Семейный изолированный медуллярный рак щитовидной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первичным амилоидозом кожи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en-US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Медуллярный рак щитовидной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</a:p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Множественные невромы слизистых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63961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7039" y="455596"/>
            <a:ext cx="7620001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 и схема обследования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8480" y="1540042"/>
            <a:ext cx="7528560" cy="489284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МЭН типа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прогрессирует медленно, поэтому гормонально-метаболические нарушения развиваются достаточно поздно. Первостепенное значение для диагноза имеют клинические проявления болезни: множественные невромы, утолщение нервов роговицы, артериальная гипертония, нарушения ЖКТ. Патогномоничный признак — невромы век и языка. Ранние изменения нервов можно обнаружить при микроскопическом исследовании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биоптатов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кожи. Гормонально-метаболические исследования такие же, как при МЭН типа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Прогноз при МЭН типа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хуже, чем при МЭН типа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IIa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опухоли щитовидной железы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МЭН типа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IIb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характеризуются более быстрым ростом и большей склонностью к метастазированию.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3215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1" y="327793"/>
            <a:ext cx="7904479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 синдромов МЭН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540042"/>
            <a:ext cx="7975600" cy="4892842"/>
          </a:xfrm>
        </p:spPr>
        <p:txBody>
          <a:bodyPr>
            <a:normAutofit fontScale="92500"/>
          </a:bodyPr>
          <a:lstStyle/>
          <a:p>
            <a:pPr marL="0" indent="35560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А. Выбор лечения определяется клиническими проявлениями заболевания, особенностями роста опухолей и возможными осложнениями. Например, медуллярный рак щитовидной железы почти всегда многоочаговый (независимо от того, пальпируется он или нет). Поэтому больным с медуллярным раком щитовидной железы показана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Опухоли из островковых клеток также многоочаговые, однако в большинстве случаев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панкреатэктомия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 нужна. Например, если у больного МЭН типа I опухоли из островковых клеток локализуются в хвосте, теле и головке поджелудочной железы, то лечение может включать резекцию хвоста и вылущивание опухолей тела и головки. Одновременно проводят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аутотрансплантацией одной из желез или ее фрагментов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подфасциальное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пространство предплечья.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Если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гипергастринемия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обусловлена не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она исчезает или значительно снижается после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паратиреоэктомии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7200" y="1979061"/>
            <a:ext cx="2764118" cy="145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8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4215" y="758257"/>
            <a:ext cx="7792185" cy="599974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Г. При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феохромоцитоме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рекомендуется двусторонняя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часто поражает оба надпочечника и склонна к рецидивам.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План лечения составляют с учетом всех компонентов синдрома. Например, если одновременно имеются медуллярный рак щитовидной железы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то сначала проводят операцию на надпочечниках, чтобы предотвратить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катехоламиновый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криз во время операции на щитовидной железе.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Чем раньше поставлен диагноз и чем радикальнее методы лечения, тем лучше прогноз и выше шансы излечить больного.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519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1" y="272716"/>
            <a:ext cx="8575040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Хирургическое лечение эндокринных болезней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1" y="1540042"/>
            <a:ext cx="9215120" cy="48928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Опухоли щитовидной железы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Обследование.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одиночных узлах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многоузловом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зобе с одним растущим узлом показаны определение уровня ТТГ в сыворотке и аспирационная биопсия узла с последующим цитологическим исследованием. Злокачественные новообразования удаляют, при доброкачественных можно ограничиться диспансерным наблюдением. Если при цитологическом исследовании узла обнаружены фолликулярные структуры, показана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сцинтиграфия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щитовидной железы с изотопами йода или 99mTc-пертехнетатом. Если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сцинтиграфии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фолликулярный узел выглядит горячим, продолжают наблюдение; если узел холодный и имеет размеры более 2 см, его надо удалить. Такой подход безопасен и дешев, но неприменим для больных, которые ранее получали лучевую терапию. У таких больных новообразования щитовидной железы множественные и поэтому при обнаружении одиночного холодного узла показана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6" name="Хорда 5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2141" y="1979061"/>
            <a:ext cx="2554915" cy="170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041" y="272716"/>
            <a:ext cx="9164319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041" y="1540042"/>
            <a:ext cx="9164319" cy="48928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Показания </a:t>
            </a:r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Растущий узел.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Облучение головы и шеи или лучевая терапия болезней щитовидной железы в анамнезе.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Очень плотный узел.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Злокачественное или подозрительное новообразование при цитологическом исследовании. Минимальный объем операции — резекция доли, в которой находится подозрительный узел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гемитиреоэктомия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и перешейка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тиреоэктомии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Удаление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всех опухолевых клеток.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применения изотопов йода для уничтожения метастазов.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Меньшая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частота рецидивов.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нужна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супрессивная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терапия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левотироксином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Исключена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трансформации дифференцированного рака в недифференцированный.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1737" y="1808055"/>
            <a:ext cx="2810263" cy="158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97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095" y="272716"/>
            <a:ext cx="8940265" cy="850231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Другие способы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7095" y="1540042"/>
            <a:ext cx="8940265" cy="48928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После операции всем больным с дифференцированным раком щитовидной железы внутрь назначают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гормоны в дозах, достаточных для подавления секреции ТТГ: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левотироксин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150—250 мкг/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либо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лиотиронин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75—100 мкг/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Для выявления остаточной опухолевой ткани и метастазов после операции применяют обзорную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сцинтиграфию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изотопами йода. Для разрушения метастазов и оставшейся ткани щитовидной железы используют 131I.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Показания к назначению 131I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Дифференцированный рак щитовидной железы, если размер опухоли превышает 2 см.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Множественные опухоли.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Опухоль простирается до границы резекции.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Инвазивный рост опухоли. д. Метастазы в регионарные лимфоузлы или отдаленные метастазы.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13893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3768" y="705853"/>
            <a:ext cx="8673432" cy="35816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Показания к лучевой терапии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Инвазивный рост опухоли или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метастазирующий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рак щитовидной железы, клетки которого не поглощают 131I.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Отдаленные метастазы.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Недифференцированный рак щитовидной железы.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Неоперабельный медуллярный рак.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Химиотерапию применяют при неоперабельных опухолях, рецидивах и при недифференцированном раке щитовидной железы. Наилучшие результаты дает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доксорубицин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Химиотерапию обычно сочетают с лучевой терапией.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90991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1" y="272716"/>
            <a:ext cx="8575040" cy="753979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Последующее наблюдение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0" y="1315453"/>
            <a:ext cx="9093200" cy="3734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Обследования проводят 1—2 раза в год. Обращают внимание на боль в костях, кашель, головную боль. Тщательно пальпируют шею в поисках объемных образований и увеличенных лимфоузлов.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Через 3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после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тиреоэктомии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больным, у которых размеры опухоли превышали 2 см, проводят обзорную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сцинтиграфию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изотопами йода. Для того чтобы повысить уровень ТТГ в сыворотке, за 6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 исследования отменяют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левотироксин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переводят больного на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лиотиронин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через 4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отменяют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лиотиронин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еще через 2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проводят обзорную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сцинтиграфию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Возможны и другие схемы подготовки к исследованию. Если поглощение йода отсутствует и нет других признаков рецидива, необходимость в повторных исследованиях отпадает.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75651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4" y="721895"/>
            <a:ext cx="8775566" cy="39212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Чтобы выяснить, получает ли больной достаточное количество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гормонов, определяют уровень ТТГ в сыворотке.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Самый надежный маркер рецидивов и метастазов рака щитовидной железы — уровень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тиреоглобулина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сыворотке. Если он возрастает, показана повторная обзорная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сцинтиграфия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медуллярном раке определяют базальный уровень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сыворотке и проводят пробы со стимуляцией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пентагастрином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кальцием; кроме того, определяют раково-эмбриональный антиген.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Больным раком щитовидной железы показана ежегодная рентгенография грудной клетки для выявления метастазов в легких. Обзорная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сцинтиграфия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ненадежна, поскольку только 60% легочных метастазов поглощают йод.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28687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72716"/>
            <a:ext cx="8745086" cy="898358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Прогноз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4" y="1700463"/>
            <a:ext cx="8745086" cy="4620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дифференцированном раке (папиллярном, папиллярно-фолликулярном, фолликулярном) прогноз благоприятный. Выделяют четыре стадии развития таких опухолей (классификация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ДеГрута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Стадия 1: опухоль не выходит за пределы щитовидной железы.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Стадия 2: поражены щитовидная железа и регионарные лимфоузлы.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Стадия 3: опухоль прорастает в окружающие ткани.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Стадия 4: отдаленные метастазы.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Прогноз зависит от стадии заболевания и от возраста больного (менее благоприятный у мужчин старше 40 лет и женщин старше 50 лет). При дифференцированном раке выживаемость в течение 15 лет составляет 80%. При медуллярном раке щитовидной железы прогноз значительно хуже; выживаемость в течение 5 лет составляет 50%. При недифференцированном раке щитовидной железы прогноз крайне неблагоприятный.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19545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192505"/>
            <a:ext cx="8785726" cy="737937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Тиреотоксикоз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5" y="1202623"/>
            <a:ext cx="8785726" cy="32271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лечения тиреотоксикоза используют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антитиреоидные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средства, 131I или субтотальную резекцию щитовидной железы.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Антитиреоидные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 эффективны при небольшом зобе и легком тиреотоксикозе; при крупном зобе требуется 131I или хирургическое вмешательство. Подготовка больного к радикальному лечению обязательно включает применение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антитиреоидных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средств.</a:t>
            </a:r>
          </a:p>
          <a:p>
            <a:pPr marL="0" indent="0" algn="just">
              <a:buNone/>
            </a:pP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Антитиреоидные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131</a:t>
            </a:r>
            <a:r>
              <a:rPr lang="en-US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Субтотальная резекция щитовидной железы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7200" y="4504618"/>
            <a:ext cx="3698241" cy="224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1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72716"/>
            <a:ext cx="8775566" cy="898358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Тиреотоксический криз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4" y="1483360"/>
            <a:ext cx="8775566" cy="512598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лавинообразное нарастание проявлений тиреотоксикоза из-за резкого повышения уровня T3 и T4. Симптомы: высокая лихорадка, тахикардия, рвота, понос, психомоторное возбуждение, размашистый тремор, сердечная недостаточность с высоким сердечным выбросом. Провоцирующие факторы: инфекции, хирургические вмешательства, травмы.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Лечение: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Устранение причины криза.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Пропранолол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под контролем ЭКГ в/в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медленно вводят 1—2 мг, затем переходят к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 скоростью 50—100 мкг/мин (общая доза 2—10 мг). Улучшение обычно наступает через 10 мин; эффект сохраняется 3—4 ч.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Йодид натрия, 1—2 г в/в каждые 8 ч, блокирует высвобождение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Пропилтиоурацил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 300 мг внутрь каждые 6 ч. Препарат подавляет превращение T4 в T3 в периферических тканях, а также синтез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Ингаляция кислорода,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инфузионная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терапия, транквилизаторы, охлаждающие процедуры и парацетамол (аспирин противопоказан),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(гидрокортизон, 300 мг/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в/в).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911" y="1979061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4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5360" y="272716"/>
            <a:ext cx="8564880" cy="657726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Тяжелый экзофтальм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3640" y="1179629"/>
            <a:ext cx="8148320" cy="42350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endParaRPr lang="ru-RU" sz="2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Назначают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антитиреоидные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средства для нормализации уровней T3 и T4. 596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Оценивают степень смещения глазных яблок и отека конъюнктивы, проверяют остроту зрения.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Приподнимают изголовье кровати, назначают глазные капли с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гипромеллозой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защищают глаза от света и пыли (темные очки или повязка).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Назначают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преднизон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60 мг/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внутрь, не дольше 6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Другие методы лечения: облучение глазниц, латеральная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блефарорафия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хирургическая декомпрессия глазницы.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5987" y="1979061"/>
            <a:ext cx="2787223" cy="185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3680" y="262556"/>
            <a:ext cx="7315200" cy="898358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Гиперпаратиреоз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гиперкальциемия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7760" y="1283903"/>
            <a:ext cx="8249920" cy="46201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  <a:p>
            <a:pPr marL="0" indent="0" algn="ct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Показания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паратиреоэктомии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Операция показана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который проявляется клинически, а также всем больным, у которых концентрация Ca2+ в сыворотке на 0,25—0,4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/л превышает верхнюю границу нормы. Многие врачи предпочитают операцию и при бессимптомном первичном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 входит в число неотложных хирургических вмешательств; ее проводят после того, как установлен и окончательно подтвержден диагноз. Беременных с первичным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оперируют во II триместре.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кризе операцию начинают немедленно после подтверждения диагноза (предварительно восстанавливают объем внеклеточной жидкости и нормализуют диурез).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2625" y="1979061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7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72716"/>
            <a:ext cx="8785726" cy="753979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Медикаментозное лечение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гиперкальциемии</a:t>
            </a:r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4" y="1283368"/>
            <a:ext cx="8785726" cy="50372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кризе лечение начинают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инфузионной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терапии. После восстановления объема внеклеточной жидкости и устранения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следует установить причину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и, если нет почечной недостаточности, назначить фуросемид (для усиления экскреции кальция). Во многих случаях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инфузионная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терапия (до 8 л/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и фуросемид в/в (по 100 мг 2 раза в сутки) позволяют нормализовать концентрацию кальция в крови. Независимо от причины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эффективны короткие курсы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пликамицина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(25 мкг/кг/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в/в),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(4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/кг п/к каждые 12 ч), фосфата калия или фосфата натрия (в/в). При надпочечниковой недостаточности, гипервитаминозах A и D, а также при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саркоидозе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назначают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Для долговременного лечения назначают фосфат калия или натрия внутрь. Препараты можно принимать, пока уровень фосфата в сыворотке остается в пределах нормы (или даже несколько превышает верхнюю границу нормы) и сохраняется нормальная функция почек. Для лечения пожилых женщин иногда используют эстрогены в сочетании с фуросемидом и фосфатами. У некоторых больных весьма эффективны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дифосфонаты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6074" y="1808055"/>
            <a:ext cx="1488444" cy="220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8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" y="272716"/>
            <a:ext cx="9022080" cy="898358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Объем операции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0" y="1315453"/>
            <a:ext cx="9093200" cy="51976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Большинство хирургов прибегают к ревизии всех четырех паращитовидных желез.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Если находят одиночную аденому, что имеет место у 85% больных первичным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удаляют пораженную железу и исследуют остальные. Допустима биопсия одной или нескольких оставшихся паращитовидных желез и даже удаление одной здоровой железы.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гиперплазии всех желез (12% случаев) удаляют три железы и проводят субтотальную резекцию четвертой, наименьшей по размеру и наиболее доступной железы, оставляя примерно 50 мг ткани (вес нормальной железы). У таких больных размеры желез могут быть самыми различными.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Если поражены не все, а несколько желез (4% случаев), пораженные железы удаляют, а остальные подвергают биопсии и маркируют.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МЭН типа I и при гиперплазии всех паращитовидных желез вследствие первичного или вторичного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некоторые эндокринологи удаляют все железы и проводят немедленную аутотрансплантацию ткани одной из желез. Мы прибегаем к такой операции только при хроническом тяжелом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также у грудных детей с врожденным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Беременных оперируют во II триместре беременности.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85130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" y="435276"/>
            <a:ext cx="9113520" cy="898358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Осложнения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паратиреоэктомии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200" y="1700463"/>
            <a:ext cx="9113520" cy="4620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Осложнения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паратиреоэктомии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включают кровотечение, повреждение возвратного гортанного нерва,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гипокальциемию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инфекции и, изредка —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гипомагниемию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Они возникают менее чем у 2% больных.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больных, страдавших до операции тяжелой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гиперкальциемией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выраженной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остеопенией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может развиться синдром голодных костей — тяжелая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вызванная быстрым поглощением кальция остеобластами.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паратиреоэктомии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75% случаев операция позволяет полностью или частично избавиться от артралгии, боли в костях, почечных колик, утомляемости, мышечной слабости, язвенной болезни. Нормализуются уровни кальция, фосфата и ПТГ в сыворотке, активность щелочной фосфатазы в сыворотке; снижается уровень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прекращается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субпериостальная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резорбция костной ткани, уменьшается остеопороз, снижается экскреция кальция с мочой.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35072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161" y="262556"/>
            <a:ext cx="9072880" cy="898358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Надпочечники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1" y="1487103"/>
            <a:ext cx="9072880" cy="4620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Опухоли коры надпочечников вызывают синдром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гиперальдостеронизм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Синдром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быть вызван и АКТГ-секретирующей опухолью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Опухоли из мозгового вещества или хромаффинных параганглиев симпатического ствола (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приводят к избытку катехоламинов. Гормонально-активные опухоли надпочечников могут секретировать как один, так и несколько гормонов. Иногда опухоли надпочечников бывают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гормональнонеактивными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Многие гормонально-неактивные опухоли обнаруживают случайно, во время КТ, МРТ или УЗИ. Если опухоль не проявляется клинически, не секретирует гормоны и не превышает в диаметре 4 см, хирургическое вмешательство необязательно. Показано диспансерное наблюдение и КТ 2 раза в год. Хирургическое вмешательство —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требуется при гормонально-активных (как злокачественных, так и доброкачественных), растущих, смешанных и гормонально-неактивных опухолях диаметром более 4 см.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9319" y="1808055"/>
            <a:ext cx="1940559" cy="207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81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161" y="272716"/>
            <a:ext cx="9072880" cy="898358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1" y="1456623"/>
            <a:ext cx="9072880" cy="4620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картина: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артериальная гипертония, головная боль, мышечная слабость, полидипсия, полиурия,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никтурия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утомляемость, парестезия. Отеков нет.</a:t>
            </a:r>
          </a:p>
          <a:p>
            <a:pPr marL="0" indent="0" algn="just">
              <a:buNone/>
            </a:pPr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Лабораторная диагностика.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первичного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гиперальдостеронизма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характерны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протеинурия, алкалоз, нормальное или повышенное содержание натрия и пониженное содержание хлорида и магния в сыворотке. Повышенный уровень альдостерона в сыворотке и моче, повышенный уровень 18-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гидроксикортикостерона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сыворотке и пониженная АРП подтверждают диагноз. Если диагноз все еще неясен, проводят пробу с изотоническим раствором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ортостатическую пробу с фуросемидом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24809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01" y="425116"/>
            <a:ext cx="9103360" cy="705852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Другие признаки первичного </a:t>
            </a:r>
            <a:r>
              <a:rPr lang="ru-RU" sz="2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гиперальдостеронизма</a:t>
            </a:r>
            <a:endParaRPr lang="ru-RU" sz="2800" kern="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0" y="1700463"/>
            <a:ext cx="9103361" cy="4620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На фоне диеты с высоким содержанием натрия (2 г с каждым приемом пищи в течение 3—4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уровень альдостерона в сыворотке не падает; а на фоне диеты с низким содержанием натрия 4-часовая ходьба (ортостатическая проба) не приводит к повышению АРП.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Суточная экскреция альдостерона с мочой превышает 20 мкг (на фоне нормальных концентраций натрия и калия в плазме).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Лечение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спиронолактоном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по 100 мг 4 раза в сутки внутрь в течение 3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устраняет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(у здоровых людей в таких дозах препарат не влияет на уровень калия в плазме).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Обнаружение опухоли надпочечника при КТ,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сцинтиграфии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 131I-холестерином или при селективной катетеризации надпочечниковых вен.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1811" y="1979061"/>
            <a:ext cx="269557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2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1" y="272716"/>
            <a:ext cx="9072879" cy="898358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1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Дифференциальная диагностика </a:t>
            </a:r>
            <a:r>
              <a:rPr lang="ru-RU" sz="1800" kern="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альдостеромы</a:t>
            </a:r>
            <a:r>
              <a:rPr lang="ru-RU" sz="1800" kern="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 гиперплазии надпочечников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321" y="1262514"/>
            <a:ext cx="9072879" cy="547035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операция всегда дает положительный результат, а при гиперплазии надпочечников она, как правило, бесполезна, поэтому дифференциальный диагноз крайне важен. Проводят ортостатическую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пробу.</a:t>
            </a:r>
          </a:p>
          <a:p>
            <a:pPr marL="0" indent="0" algn="ct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Другие критерии дифференциального диагноза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вызывает более тяжелые метаболические нарушения, чем гиперплазия надпочечников.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Инфузия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ангиотензинамида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(синтетический аналог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II) у больных с двусторонней диффузной мелкоузелковой гиперплазией коры надпочечников вызывает гораздо больший подъем уровня альдостерона в сыворотке, чем у больных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Высокий уровень 18-гидроксикортикостерона в сыворотке (&gt; 100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%) позволяет заподозрить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очень высокий уровень и его резкие колебания характерны для рака коры надпочечников. При гиперплазии надпочечников уровень 18-гидроксикортикостерона обычно &lt; 100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% (часто &lt; 50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%).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Топическая диагностика.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бывают односторонние. При гиперплазии обычно поражены оба надпочечника.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8883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72716"/>
            <a:ext cx="8755246" cy="577516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4" y="1042737"/>
            <a:ext cx="8755246" cy="55345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1. Медикаментозное лечение.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Калийсберегающие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диуретики —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спиронолактон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(конкурентный блокатор рецепторов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минералокортикоидов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амилорид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нормализуют АД и устраняют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Это — препараты выбора при лечении гиперплазии коры надпочечников и при подготовке больных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 операции. Для коррекции водно-электролитных нарушений добавляют калий в пищу (8 г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KCl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сутки) и назначают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низкосолевую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диету.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Хирургическое лечение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Хирургическое вмешательство проводят после восстановления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водноэлектролитного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баланса. Обычно используют поясничный внебрюшинный доступ, так как в большинстве случаев локализация опухоли известна заранее, а двусторонние и эктопические опухоли встречаются редко.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При гиперплазии надпочечников и двусторонняя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и правосторонняя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сочетании с субтотальной резекцией левого надпочечника (с сохранением 30% ткани) почти всегда бесполезны. После операции АД нормализуется лишь у немногих больных.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17225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72716"/>
            <a:ext cx="8389486" cy="689810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Послеоперационный период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4" y="1182302"/>
            <a:ext cx="8389486" cy="538105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Для большинства больных никакого специального лечения в послеоперационном периоде не требуется.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Иногда после операции отмечается преходящий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гипоальдостеронизм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(продолжительностью от 1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до 1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таких случаях требуется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инфузионная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терапия (0,9%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), а иногда приходится назначать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флудрокортизон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внутрь в дозе 0,05—0,1 мг/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в. После удаления одного из надпочечников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не нужны. Однако при лихорадке и резкой слабости надо немедленно определить уровень кортизола в сыворотке и начать лечение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глюкокортикоидами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Прогноз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Эффективность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можно предсказать по реакции больного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спиронолактон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предоперационном периоде. После операции АД снижается у 80% больных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альдостеромой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хотя на это иногда уходит несколько месяцев; уровень калия в крови нормализуется у всех больных. При гиперплазии надпочечников операция не позволяет полностью нормализовать АД, но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исчезает.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728" y="1979061"/>
            <a:ext cx="238125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7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72716"/>
            <a:ext cx="8785726" cy="721895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Синдром </a:t>
            </a:r>
            <a:r>
              <a:rPr lang="ru-RU" sz="2800" b="1" kern="0" dirty="0" err="1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Кушинга</a:t>
            </a:r>
            <a:endParaRPr lang="ru-RU" sz="2800" b="1" kern="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8480" y="1700462"/>
            <a:ext cx="8808720" cy="489337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1. Доброкачественная или злокачественная опухоль коры надпочечников, секретирующая кортизол (надпочечниковый синдром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2. Двусторонняя гиперплазия коры надпочечников, вызванная повышенной секрецией АКТГ гипофизом (гипофизарный синдром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3. Продукция АКТГ злокачественной опухолью (эктопический синдром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 и дифференциальная диагностика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а. Суточный ритм секреции кортизола. В норме максимальный уровень кортизола в сыворотке (5—30 мкг%) отмечается в 6:00—8:00, а минимальный (0— 10 мкг%) — в 22:00—24:00. При гипофизарном синдроме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уровни кортизола в сыворотке и АКТГ в плазме на протяжении суток остаются постоянными. Для подтверждения диагноза и выяснения причины синдрома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проводят следующие лабораторные исследования.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3324" y="1808055"/>
            <a:ext cx="2475985" cy="241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7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8480" y="385011"/>
            <a:ext cx="8829040" cy="61601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б. Короткая проба с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дексаметазоном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В 23:00 больной принимает внутрь 1 мг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; в 8:00 на следующее утро определяют уровень кортизола в сыворотке. Если уровень кортизола не падает ниже 5 мкг% (при синдроме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он обычно снижается лишь до 12 мкг%), проводят дальнейшие исследования.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Уровень свободного кортизола в моче. Экскреция кортизола с мочой (в норме 30—100 мкг/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) повышена практически у всех больных с синдромом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Если экскреция кортизола превышает 250 мкг/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диагноз синдрома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не вызывает сомнений. Синдром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диагностируют и в тех случаях, когда экскреция кортизола превышает 120 мкг/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а уровень кортизола в сыворотке не снижается под действием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Для выяснения причины синдрома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определяют уровень АКТГ в плазме и проводят длинную пробу с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дексаметазоном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(8 мг внутрь за 24 ч, после чего определяют содержание 17-ГКС в суточной моче). Нормальный или повышенный уровень АКТГ в плазме и снижение уровня 17-ГКС в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суточной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моче свидетельствуют о гипофизарном синдроме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Высокая концентрация АКТГ в плазме и отсутствие снижения уровня 17-ГКС в суточной моче указывают на эктопическую продукцию АКТГ. Низкий уровень АКТГ в плазме и отсутствие снижения уровня 17-ГКС в суточной моче указывают на опухоль надпочечника.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00002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262556"/>
            <a:ext cx="8785726" cy="609600"/>
          </a:xfrm>
          <a:prstGeom prst="round2SameRect">
            <a:avLst/>
          </a:prstGeo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8480" y="1203158"/>
            <a:ext cx="8808720" cy="51174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Временного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улучшения можно добиться с помощью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кетоконазола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аминоглутетимида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которые ингибируют синтез кортикостероидов, а также противоопухолевого препарата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митотана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оказывающего токсическое действие на кору надпочечников.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Митотан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применяют и при раке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надпочечников.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 </a:t>
            </a:r>
            <a:endParaRPr lang="ru-RU" sz="2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При гипофизарном синдроме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проводят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транссфеноидальную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ревизию гипофиза и иссечение аденомы с помощью микрохирургической техники. Альтернативный способ — облучение гипофиза. После операции состояние быстро улучшается, но часто развивается дефицит АКТГ. Эффект облучения сказывается медленнее (почти через 18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), после него часто развивается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95667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160" y="224589"/>
            <a:ext cx="8839200" cy="6400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б. При надпочечниковом синдроме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а иногда и при гипофизарном (неэффективность облучения или хирургического вмешательства) методом выбора становится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Перед операцией необходимо устранить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гипокалиемию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и другие водно-электролитные нарушения. При сопутствующем сахарном диабете требуется особая тактика ведения. Кроме того, перед операцией обязательно назначают кортикостероиды.</a:t>
            </a:r>
          </a:p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Операция. </a:t>
            </a:r>
          </a:p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кортикостероме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и раке надпочечников проводят одностороннюю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адреналэктомию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Если размеры опухоли менее 4 см, лучше использовать поясничный внебрюшинный доступ; в остальных случаях — передний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чрезбрюшинный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или боковой. При двусторонней гиперплазии надпочечников показана двусторонняя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2) Послеоперационный период. </a:t>
            </a:r>
          </a:p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Всем больным назначают гидрокортизона натрия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сукцинат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(по 100 мг в/в каждые 8 ч). После двусторонней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адреналэктомии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нужна пожизненная заместительная терапия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глюкокортикоидами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(дозы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в пересчете на гидрокортизон должны составлять 20 мг утром и 10 мг вечером). После односторонней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адреналэктомии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суточную дозу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постепенно снижают до физиологического уровня (30 мг/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в пересчете на гидрокортизон) в течение нескольких недель. Затем переходят к приему через день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1409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3663" y="272716"/>
            <a:ext cx="8631187" cy="641684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 err="1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Феохромоцитома</a:t>
            </a:r>
            <a:endParaRPr lang="ru-RU" sz="2800" b="1" kern="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473" y="1253423"/>
            <a:ext cx="8775566" cy="53099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Клиническая картина зависит от количества и вида секретируемых опухолью катехоламинов (адреналин, норадреналин, дофамин, их предшественники).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Жалобы: потливость, эмоциональная неуравновешенность, тревожность, головные боли, сердцебиение, приливы, боли в груди, запоры.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Осмотр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исследование: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ru-RU" sz="20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артериальная гипертония,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ru-RU" sz="20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тахикардия,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бледность кожных покровов,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лихорадка,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пятна цвета кофе с молоком и иные признаки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нейрофиброматоза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 smtClean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другие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нейроэктодермальные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заболевания, изредка — экзофтальм.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53290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347" y="224589"/>
            <a:ext cx="8833853" cy="753979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3347" y="1299411"/>
            <a:ext cx="8833853" cy="508534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Сначала определяют концентрацию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метанефринов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ванилилминдальной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 в моче. Одна или обе пробы положительны более чем у 90% больных. Повышенный уровень свободного адреналина или свободного норадреналина в моче подтверждает диагноз. Оценивая результаты исследований, нужно помнить, что стресс повышает содержание катехоламинов до уровня, сопоставимого с тем, который бывает при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феохромоцитоме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(особенно при опухолях с низкой или непостоянной секреторной активностью).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Ложноположительные результаты при определении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ванилилминдальной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 могут быть получены после употребления кофе, чая, шоколада, ванили, бананов,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гвайфенезина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хлорпромазина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налидиксовой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кислоты; при определении норадреналина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метанефринов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после приема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метилдофы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некоторых средств от насморка (аэрозолей),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хинидина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тетрациклина и некоторых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флюоресцентных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веществ.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Для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характерны гипогликемия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глюкозурия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2805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385" y="255401"/>
            <a:ext cx="2613256" cy="659000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 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2612" y="1117601"/>
            <a:ext cx="8904748" cy="547165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Альфа-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адреноблокатор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феноксибензамин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назначают по 10—40 мг внутрь 4 раза в сутки, начиная с небольшой дозы (1—3 мг/кг/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максимальная доза — 300 мг/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Для быстрого снижения АД применяют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фентоламин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вводят 1—2,5 мг в/в, затем переходят на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инфузию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 скоростью 1 мг/мин. Препарат можно принимать и внутрь, по 50 мг 4—6 раз в сутки, но лучше использовать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феноксибензамин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Феноксибензамин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действует дольше и обладает меньшими побочными эффектами.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Нитропруссид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натрия — препарат выбора для нормализации АД во время операции. Раньше для этой цели применяли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фентоламин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Нитропруссид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натрия обладает еще более кратковременным действием, чем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фентоламин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 не оказывает инотропного эффекта на сердце. Применяют в/в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инфузию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0,01% раствора (50 мг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нитропруссида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250 мл 5% глюкозы).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Восстановление ОЦК (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инфузионная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терапия) в ходе лечения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феноксибензамином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Бета-адреноблокатор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пропранолол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 5—40 мг внутрь каждые 6 ч, применяют для устранения тахикардии и лечения аритмий. Препарат назначают только после начала лечения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феноксибензамином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0822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557" y="352262"/>
            <a:ext cx="8867483" cy="710419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9557" y="1309815"/>
            <a:ext cx="8867483" cy="29472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Чтобы избежать артериальной гипотонии после удаления опухоли, необходимо в предоперационном периоде восстановить ОЦК и провести лечение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феноксибензамином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течение 10—14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ходе операции непрерывно регистрируют ЦВД, АД и ЭКГ.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Рекомендуется передний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чрезбрюшинный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доступ, поскольку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часто бывают множественными и, кроме того, возможна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вненадпочечниковая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локализация.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Осложнения: аритмии, артериальная гипотония, кровотечение, последствия артериальной гипертонии (инсульт, почечная недостаточность, инфаркт миокарда).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880" y="4504174"/>
            <a:ext cx="3738880" cy="210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5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5692" y="299645"/>
            <a:ext cx="8821828" cy="629503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Поражения кожи при эндокринных болезнях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691" y="1283110"/>
            <a:ext cx="8821829" cy="29637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Многие эндокринные заболевания сопровождаются поражением кожи. Если это поражение вызвано исходным гормонально-метаболическим дефектом (например, дефицитом гормона), оно проявляется уже на ранних стадиях заболевания и служит важным диагностическим признаком. Поражение кожи, обусловленное вторичными метаболическими нарушениями, развивается как осложнение основного заболевания. Наконец, поражение кожи может быть осложнением лечения основного заболевания (например, инъекции инсулина вызывают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липоатрофию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больных инсулинозависимым сахарным диабетом).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t="15806" b="17299"/>
          <a:stretch/>
        </p:blipFill>
        <p:spPr>
          <a:xfrm>
            <a:off x="6284278" y="4326522"/>
            <a:ext cx="3083242" cy="20624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0" y="4390657"/>
            <a:ext cx="2901315" cy="1934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42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01" y="240652"/>
            <a:ext cx="9062720" cy="614755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Щитовидная железа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1" y="1061883"/>
            <a:ext cx="9062720" cy="544215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Тиреотоксикоз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Кожа при тиреотоксикозе горячая, гладкая, бархатистая и влажная от пота. Лицо и ладони красные. В тяжелых случаях развивается гиперпигментация. 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Волосы и ногти. Волосы становятся тонкими, мягкими и жирными. Нередко бывает диффузная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алопеция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Характерен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онихолиз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отделение ногтя от ногтевого ложа, который начинается с безымянного пальца (ноготь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Пламмера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Локальные слизистые отеки развиваются из-за отложения в коже кислых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гликозаминогликанов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частности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гиалуроновой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кислоты. Очаги поражения имеют вид желтых или красновато-бурых бляшек; типичная локализация — передняя поверхность голеней (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претибиальная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микседема). Кожа напоминает кожуру апельсина, покрыта грубыми волосами; устья волосяных фолликулов расширены. Бляшки холодные на ощупь, безболезненные; при надавливании на них ямки не остаются. Возможен зуд.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Претибиальная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микседема — характерный признак диффузного токсического зоба. Она может наблюдаться даже у леченных больных с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или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эутиреозом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Для больных с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претибиальной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микседемой характерен высокий титр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тиреостимулирующих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 дистальных отделов конечностей. Диффузный токсический зоб иногда сопровождается гипертрофической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остеоартропатией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деформацией длинных трубчатых костей и дистальных фаланг за счет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периостального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остеогенеза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Кожа кистей и стоп утолщается, пальцы рук приобретают сходство с барабанными палочками, ногти напоминают часовые стекла. При рентгенографии обнаруживают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спикулы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оссификации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ходу сосудов, идущие из надкостницы в кость. Эти изменения обычно сочетаются с </a:t>
            </a:r>
            <a:r>
              <a:rPr lang="ru-RU" sz="16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претибиальной</a:t>
            </a:r>
            <a:r>
              <a:rPr lang="ru-RU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микседемой.</a:t>
            </a:r>
          </a:p>
          <a:p>
            <a:pPr marL="0" indent="0" algn="just">
              <a:buNone/>
            </a:pPr>
            <a:endParaRPr lang="ru-RU" sz="16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28526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955" y="335280"/>
            <a:ext cx="8954565" cy="585258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Гипотиреоз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955" y="1135626"/>
            <a:ext cx="8954565" cy="572237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Врожденный гипотиреоз. Характерна сухая, холодная, бледная кожа с желтоватым оттенком. Изменения обусловлены снижением кровотока, анемией, отложением в коже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гликозаминогликанов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затянувшейся физиологической желтухой и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каротинемией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Потоотделение снижено. Из-за нарушений терморегуляции и гипотермии у ребенка постоянно сохраняется мраморность кожи — сетчатый рисунок, образованный просвечивающими сосудами. Картину дополняют пупочная грыжа, укорочение проксимальных отделов конечностей, широкий приплюснутый нос и высунутый язык.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Приобретенный гипотиреоз. Клиническая картина во многом похожа на врожденный гипотиреоз. И у взрослых больных, и у детей сухость и шелушение кожи выражены сильнее — как при ксеродермии. Потоотделение нарушено из-за атрофии протоков мерокриновых потовых желез. Из-за отложения в коже кислых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гликозаминогликанов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развивается слизистый отек — микседема. При гипотиреозе микседема имеет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генерализованный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 (в отличие от локальных слизистых отеков при тиреотоксикозе). Кожа становится одутловатой, тестообразной, бледной, отечной; на ней не остается ямок после надавливания. Изменения особенно выражены на лице и веках.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Волосы. На волосистой части головы — диффузная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алопеция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Оставшиеся волосы жесткие и сухие. Характерно выпадение наружной трети бровей.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Оволосение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лобка и подмышечных впадин скудное. У детей на руках, ногах и спине иногда наблюдается гипертрихоз, который при лечении исчезает.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96885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038" y="318327"/>
            <a:ext cx="9027324" cy="600006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Надпочечники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037" y="1390281"/>
            <a:ext cx="9027325" cy="31715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Первичная надпочечниковая недостаточность (болезнь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Аддисона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Постепенно развивается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гиперпигментация, которую часто принимают за сохранившийся с лета загар. Кожа приобретает равномерный бронзовый цвет, темнеют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околососковые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кружки, кожа наружных половых органов, родимые пятна, складки на ладонях и стопах, а также недавние рубцы. На твердом небе и на деснах появляются сине-черные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гиперпигментированные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пятна. Полагают, что гиперпигментация обусловлена избыточной секрецией МСГ.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Волосы на лобке и в подмышечных впадинах редеют. На ногтях могут появиться темные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гиперпигментированные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полосы.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Первичная надпочечниковая недостаточность нередко сочетается с витилиго.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440" y="4658360"/>
            <a:ext cx="3972560" cy="198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5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729" y="360933"/>
            <a:ext cx="9135152" cy="659000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 defTabSz="914400"/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Синдром </a:t>
            </a:r>
            <a:r>
              <a:rPr lang="ru-RU" sz="2800" b="1" kern="0" dirty="0" err="1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Кушинга</a:t>
            </a:r>
            <a:r>
              <a:rPr lang="ru-RU" sz="28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729" y="1371601"/>
            <a:ext cx="9135152" cy="51471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Эндогенный синдром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включает 3 варианта заболевания: гипофизарный синдром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(болезнь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надпочечниковый синдром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(опухоли надпочечников и узловая гиперплазия коры надпочечников) и эктопический синдром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 вид. Полнокровное лунообразное лицо, багровый румянец,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телеангиэктазии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усиленный рост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пушковых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волос, особенно на висках и щеках. Для поздних стадий болезни характерны атрофия кожи и кровоточивость. </a:t>
            </a:r>
          </a:p>
          <a:p>
            <a:pPr marL="0" indent="355600" algn="just">
              <a:buNone/>
            </a:pP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Стрии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возникают в местах растяжения кожи в результате атрофии дермы и эпидермиса. Кровеносные сосуды, просвечивающие сквозь истонченную кожу, придают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стриям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характерный багровый цвет. У некоторых больных наблюдается гиперпигментация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стрий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вследствие отложения меланина.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Из-за избытка кортикостероидов на лице, плечах, груди и спине появляются угри. Высыпания мономорфные, находятся на одной и той же стадии развития. Обычно это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перифолликулярные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ороговевающие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папулы, хотя впоследствии они могут превратиться в пустулы.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Комедоны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встречаются редко.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Перераспределение подкожного жира: отложение жира на щеках, в надлопаточной области (жировой горбик), на ягодицах и животе. 5. При гипофизарном и эктопическом синдроме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возможна гиперпигментация — такая же, как при первичной надпочечниковой недостаточности.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09843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729" y="249172"/>
            <a:ext cx="9145311" cy="776987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Autofit/>
          </a:bodyPr>
          <a:lstStyle/>
          <a:p>
            <a:pPr algn="ctr" defTabSz="914400"/>
            <a:r>
              <a:rPr lang="ru-RU" sz="20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Сахарный диабет</a:t>
            </a:r>
            <a:br>
              <a:rPr lang="ru-RU" sz="20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0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Поражения кожи, обусловленные метаболическими нарушениями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729" y="1371601"/>
            <a:ext cx="9145311" cy="3759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Диабетическая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дерматопатия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округлые, атрофические,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красноватокоричневые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пятна диаметром до 1 см на передней поверхности голеней. Заболевание начинается с папулезных высыпаний. По-видимому, ведущую роль в патогенезе играет микроангиопатия; при биопсии выявляют утолщение базальной мембраны капилляров.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Липоидный некробиоз. На передней поверхности голеней появляются желтоватые восковидные бляшки с четкими границами, достигающие в размерах нескольких сантиметров. Поверхность бляшек лоснящаяся, сквозь атрофированный эпидермис видны расширенные и извитые сосуды дермы. По периферии бляшки окружены возвышающимся красноватым валиком. Возможно изъязвление. Гистологическая картина напоминает кольцевидную гранулему и ревматоидные узелки: некробиоз соединительной ткани, воспалительный инфильтрат вокруг кровеносных сосудов, пролиферация эндотелия. Сахарный диабет — частая, но не единственная причина липоидного некробиоза.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5558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729" y="309716"/>
            <a:ext cx="11503742" cy="62385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Кольцевидная гранулема. Множественные мелкие папулы, красновато-розовые или не отличающиеся по цвету от окружающей кожи, располагаясь кольцами и полукольцами, образуют бляшки диаметром 1—5 см. Кольцевидная гранулема встречается не только у больных сахарным диабетом, однако при сахарном диабете высыпания всегда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Диабетический пузырь (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bullosis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diabeticorum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Напряженные пузыри возникают внезапно, без предшествующего воспаления, и достигают больших размеров. Излюбленная локализация — конечности.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Гистологически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выявляют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субэпидермальные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внутридермальные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полости,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акантолиз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отсутствует. Возможно изъязвление.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Эруптивные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ксантомы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представляют собой множественные красновато-желтые папулы. Они появляются у больных с тяжелым сахарным диабетом и выраженной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гипертриглицеридемией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отличие от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ксантом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наблюдающихся при семейной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гиперхолестеринемии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ксантомы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сахарном диабете окружены розовой или красной каймой.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Гистологически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это скопления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ксантомных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клеток — макрофагов, нагруженных липидами. Эруптивные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ксантомы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иногда возникают как реакция на травму (феномен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Кебнера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 в этом случае располагаются линейно. После устранения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эруптивные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ксантомы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исчезают.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Склередема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склередема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взрослых Бушке) — редкое осложнение тяжелого инсулинозависимого сахарного диабета.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Склередема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проявляется стойким отеком кожи и подкожной клетчатки, не оставляющим ямок при надавливании. Границы очагов поражения не выражены. Локализация — лицо, шея и верхняя часть туловища. При биопсии выявляют утолщение дермы с отеком и расщеплением коллагеновых волокон, отложение кислых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гликозаминогликанов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между пучками коллагена. </a:t>
            </a:r>
          </a:p>
          <a:p>
            <a:pPr marL="0" indent="355600" algn="just"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Витилиго нередко выявляется у больных инсулинозависимым сахарным диабетом.</a:t>
            </a:r>
          </a:p>
        </p:txBody>
      </p:sp>
    </p:spTree>
    <p:extLst>
      <p:ext uri="{BB962C8B-B14F-4D97-AF65-F5344CB8AC3E}">
        <p14:creationId xmlns:p14="http://schemas.microsoft.com/office/powerpoint/2010/main" val="24772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2382" y="614933"/>
            <a:ext cx="7804818" cy="659000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Autofit/>
          </a:bodyPr>
          <a:lstStyle/>
          <a:p>
            <a:pPr algn="ctr" defTabSz="914400"/>
            <a:r>
              <a:rPr lang="ru-RU" sz="24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Аутоиммунные </a:t>
            </a:r>
            <a:r>
              <a:rPr lang="ru-RU" sz="2400" b="1" kern="0" dirty="0" err="1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полигландулярные</a:t>
            </a:r>
            <a:r>
              <a:rPr lang="ru-RU" sz="24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синдромы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2382" y="1656081"/>
            <a:ext cx="7804818" cy="3149599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(в порядке убывания распространенности)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Аутоиммунный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полигландулярный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 типа II (синдром Шмидта).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Аутоиммунный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полигландулярный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 типа I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 Б.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en-US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POEMS</a:t>
            </a:r>
            <a:endParaRPr lang="ru-RU" sz="20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ru-RU" sz="20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Тимомы</a:t>
            </a: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buNone/>
            </a:pPr>
            <a:r>
              <a:rPr lang="ru-RU" sz="20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мышечной скованности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5532" y="3573462"/>
            <a:ext cx="2876868" cy="263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7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9998" y="472693"/>
            <a:ext cx="8067041" cy="659000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Autofit/>
          </a:bodyPr>
          <a:lstStyle/>
          <a:p>
            <a:pPr algn="ctr" defTabSz="914400"/>
            <a:r>
              <a:rPr lang="ru-RU" sz="24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9999" y="1371600"/>
            <a:ext cx="8067041" cy="5293359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подозрении на аутоиммунный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полигландулярный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 типа II руководствуются следующими правилами: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Соотношение частот отдельных компонентов аутоиммунного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полигландулярного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синдрома типа II в семьях с этим синдромом такое же, как среди населения, но риск каждого компонента в 10—100 раз выше.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Если у родственника больного аутоиммунным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полигландулярным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синдромом типа II выявлено изолированное аутоиммунное эндокринное заболевание (например, первичная надпочечниковая недостаточность), следует искать другие, скрытые компоненты синдрома. Если в местности, где проживает больной, повышена распространенность инсулинозависимого сахарного диабета, надо исключить его и у больного.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Скрытые эндокринные заболевания имеются у 1 из 6 родственников больного аутоиммунным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полигландулярным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синдромом типа II. Наиболее вероятен гипотиреоз. Поэтому у больных и их родственников нужно оценивать функцию щитовидной железы каждые 5 лет (а при наличии жалоб и симптомов даже чаще).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11255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3519" y="894080"/>
            <a:ext cx="7843521" cy="5252719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Чтобы выявить больных и родственников с наибольшим риском заболевания, можно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типировать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аллели HLA и определять органоспецифические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самым дешевым способом обследования пока остается внимательное изучение анамнеза и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исследование, направленное на выявление признаков заболеваний, входящих в состав синдрома.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Мы разработали простую памятку для родственников больных. Она помогает своевременно выявлять скрытые заболевания. 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Чтобы оценить риск инсулинозависимого сахарного диабета, обычно определяют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островковым клеткам. Эти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появляются в сыворотке задолго до клинического проявления инсулинозависимого сахарного диабета. Надо учитывать, что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островковым клеткам у родственников больных аутоиммунным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полигландулярным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синдромом типа II отличаются от аналогичных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больных инсулинозависимым сахарным диабетом без сопутствующих аутоиммунных заболеваний.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08988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9104" y="167893"/>
            <a:ext cx="8300720" cy="659000"/>
          </a:xfrm>
          <a:solidFill>
            <a:srgbClr val="92D050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none" lIns="91440" tIns="45720" rIns="91440" bIns="45720" rtlCol="0" anchor="ctr">
            <a:noAutofit/>
          </a:bodyPr>
          <a:lstStyle/>
          <a:p>
            <a:pPr algn="ctr" defTabSz="914400"/>
            <a:r>
              <a:rPr lang="ru-RU" sz="2400" b="1" kern="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729" y="988142"/>
            <a:ext cx="9155471" cy="5869858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Чтобы предупредить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гипоадреналовый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 у больных с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нелеченной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первичной надпочечниковой недостаточностью и гипотиреозом, стероиды назначают до начала заместительной терапии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левотироксином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Считается, что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левотироксин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ускоряет метаболизм остаточного кортизола и тем самым усугубляет надпочечниковую недостаточность. Главная задача ведения больных аутоиммунным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полигландулярным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синдромом типа I и II и их родственников — выявление доклинических стадий гипотиреоза, надпочечниковой недостаточности и аутоиммунного гастрита.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Течение заболеваний, обусловленных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аутоантителами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рецепторам инсулина, непредсказуемо. У одних больных наблюдаются ремиссии, у других возникают приступы тяжелой гипогликемии, третьим не помогает даже в/в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инфузия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больших доз инсулина. В некоторых случаях неплохие результаты дает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плазмаферез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Другие методы иммунотерапии разработаны недостаточно.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Лечение при синдроме POEMS должно быть направлено в первую очередь на устранение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плазмоцитомы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Лучевая терапия позволяет добиться регрессии опухоли и обеспечить длительную ремиссию.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сахарный диабет поддается лечению малыми дозами инсулина (п/к инъекции).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Удаление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тимомы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проведенное опытным хирургом, обеспечивает, по крайней мере, временную ремиссию у больных с тяжелыми нарушениями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аутоиммунитета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29922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9039" y="368710"/>
            <a:ext cx="8158481" cy="552409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При синдромах, обусловленных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аутоантителами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гормонам или ионам, необходимость в заместительной терапии часто отсутствует, поскольку концентрации свободных гормонов или ионов остаются нормальными. </a:t>
            </a:r>
          </a:p>
          <a:p>
            <a:pPr marL="0" indent="355600" algn="just">
              <a:buNone/>
            </a:pP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В настоящее время проводятся программы первичной профилактики инсулинозависимого сахарного диабета. Первичная профилактика включает мероприятия, проводимые в доклиническом периоде инсулинозависимого сахарного диабета. По нашему мнению, самый простой способ первичной профилактики — это прием малых доз инсулина внутрь либо введение малых доз инсулина п/к. В экспериментах на животных с генетически детерминированным сахарным диабетом показано, что такое лечение предотвращает аутоиммунный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инсулит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Важнейшие этапы первичной профилактики инсулинозависимого сахарного диабета — это выявление лиц в доклиническом периоде болезни и прогнозирование ее развития путем определения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различным антигенам островковых клеток. При прогнозировании инсулинозависимого сахарного диабета у больных с аутоиммунными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полигландулярными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синдромами и их родственников необходимо учитывать особенности </a:t>
            </a:r>
            <a:r>
              <a:rPr lang="ru-RU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этих синдромах.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5" name="Хорда 4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69621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689" y="325121"/>
            <a:ext cx="11503742" cy="453962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American Joint Committee on Cancer. In OH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Beahrs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MH Myers (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Manual for Staging of Cancer. Philadelphia: Lippincott, 1983.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Boring CC, et al. Cancer statistics, 1991. CA 41:19, 1991.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Catalona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WJ,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Avioli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LV. Diagnosis, staging, and surgical treatment of prostatic carcinoma. Arch Intern Med 147:361, 1987.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Chadwick DJ, et al. Pilot study of screening for prostate cancer in general practice. Lancet 338:613, 1991.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Cooner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WH, et al. Clinical application of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transrectal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ultrasonography and prostate specific antigen in the search for prostate cancer. J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139:758, 1988.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Crawford ED. Hormonal therapy of prostatic carcinoma: Defining the challenge. Cancer 66:1035, 1990.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Crawford ED, et al.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Leuprolide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 and without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flutamide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advanced prostate cancer. Cancer 66:1039, 1990.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Fekete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M, et al. Characteristics and distribution of receptors for [D-Trp6 ]-luteinizing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hormonereleasing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hormone,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somatostatin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epidermal growth factor, and sex steroids in 500 biopsy samples of human breast cancer. J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 Anal 3:137, 1989.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Geller J, Albert JD. Comparison of various hormonal therapies for prostatic carcinoma.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Semin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Oncol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10(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4):34, 1983. 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buNone/>
            </a:pP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Gittes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RF. Carcinoma of the prostate. N </a:t>
            </a:r>
            <a:r>
              <a:rPr lang="en-US" sz="19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</a:t>
            </a:r>
            <a:r>
              <a:rPr lang="en-US" sz="19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 Med 324:236, 1991.</a:t>
            </a:r>
            <a:endParaRPr lang="ru-RU" sz="1900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51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196841" y="1330960"/>
            <a:ext cx="9361938" cy="531684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Joint Committee on Cancer. In OH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Beahrs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MH Myers (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Manual for Staging of Cancer. Philadelphia: Lippincott, 1983.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Boring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CC, et al. Cancer statistics, 1991. CA 41:19,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Catalona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WJ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Avioli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LV. Diagnosis, staging, and surgical treatment of prostatic carcinoma. Arch Intern Med 147:361, 1987.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Chadwick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DJ, et al. Pilot study of screening for prostate cancer in general practice. Lancet 338:613,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Cooner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et al. Clinical application of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transrectal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ultrasonography and prostate specific antigen in the search for prostate cancer. J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139:758, 1988.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Crawford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ED. Hormonal therapy of prostatic carcinoma: Defining the challenge. Cancer 66:1035, 1990.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Crawford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ED, et al. Leuprolide with and without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flutamide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advanced prostate cancer. Cancer 66:1039, 1990.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Fekete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M, et al. Characteristics and distribution of receptors for [D-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Trp6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]-luteinizing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hormonereleasing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hormone, somatostatin, epidermal growth factor, and sex steroids in 500 biopsy samples of human breast cancer. J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 Anal 3:137, 1989.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Geller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J, Albert JD. Comparison of various hormonal therapies for prostatic carcinoma.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Semin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Oncol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10(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4):34, 1983.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Gittes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RF. Carcinoma of the prostate. N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 Med 324:236, 1991.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363340" y="443823"/>
            <a:ext cx="4320988" cy="639276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n w="0"/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>
                <a:ln w="0"/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10769599" y="-86844"/>
            <a:ext cx="2052320" cy="1894899"/>
            <a:chOff x="10769599" y="-86844"/>
            <a:chExt cx="2052320" cy="1894899"/>
          </a:xfrm>
        </p:grpSpPr>
        <p:sp>
          <p:nvSpPr>
            <p:cNvPr id="7" name="Хорда 6"/>
            <p:cNvSpPr/>
            <p:nvPr/>
          </p:nvSpPr>
          <p:spPr>
            <a:xfrm rot="1349187">
              <a:off x="10911839" y="-86844"/>
              <a:ext cx="1910080" cy="1767840"/>
            </a:xfrm>
            <a:prstGeom prst="chord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10769599" y="1026159"/>
              <a:ext cx="792480" cy="7818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99416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4526332" y="2634095"/>
            <a:ext cx="5358532" cy="141466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en-US" sz="4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080" y="1565401"/>
            <a:ext cx="2941320" cy="3934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337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AAB827C5-40C1-4FCA-A86E-EB0121365CF1}" vid="{3C3E4899-66BE-475E-A236-F5D671ABA6A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Тема29</Template>
  <TotalTime>623</TotalTime>
  <Words>8654</Words>
  <Application>Microsoft Office PowerPoint</Application>
  <PresentationFormat>Широкоэкранный</PresentationFormat>
  <Paragraphs>415</Paragraphs>
  <Slides>77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77</vt:i4>
      </vt:variant>
    </vt:vector>
  </HeadingPairs>
  <TitlesOfParts>
    <vt:vector size="82" baseType="lpstr">
      <vt:lpstr>Arial</vt:lpstr>
      <vt:lpstr>Calibri</vt:lpstr>
      <vt:lpstr>Calibri Light</vt:lpstr>
      <vt:lpstr>Wingdings</vt:lpstr>
      <vt:lpstr>Тема1</vt:lpstr>
      <vt:lpstr>Презентация PowerPoint</vt:lpstr>
      <vt:lpstr>Презентация PowerPoint</vt:lpstr>
      <vt:lpstr>Презентация PowerPoint</vt:lpstr>
      <vt:lpstr>Локализация клеток системы АПУД </vt:lpstr>
      <vt:lpstr>Классификация АПУДом.  Термин АПУДома (APUDoma) был впервые использован I. Szijj в 1969 г. для описания медуллярного рака щитовидной железы, секретирующего АКТГ. Различают два типа АПУДом. </vt:lpstr>
      <vt:lpstr>Ортоэндокринные</vt:lpstr>
      <vt:lpstr>Параэндокринные</vt:lpstr>
      <vt:lpstr>Ортоэндокринные АПУДомы ЖКТ и поджелудочной железы</vt:lpstr>
      <vt:lpstr>Диагностика</vt:lpstr>
      <vt:lpstr>Лечение</vt:lpstr>
      <vt:lpstr>Инсулинома</vt:lpstr>
      <vt:lpstr>Лечение</vt:lpstr>
      <vt:lpstr>Глюкагонома</vt:lpstr>
      <vt:lpstr>Лечение</vt:lpstr>
      <vt:lpstr>Соматостатинома</vt:lpstr>
      <vt:lpstr>Презентация PowerPoint</vt:lpstr>
      <vt:lpstr>Гастринома из G-клеток.</vt:lpstr>
      <vt:lpstr>Другие ортоэндокринные АПУДомы</vt:lpstr>
      <vt:lpstr>Параэндокринные АПУДомы</vt:lpstr>
      <vt:lpstr>Лечение.</vt:lpstr>
      <vt:lpstr>Гастринома из островковых клеток (синдром Золлингера—Эллисона).</vt:lpstr>
      <vt:lpstr>Презентация PowerPoint</vt:lpstr>
      <vt:lpstr>ВИПома</vt:lpstr>
      <vt:lpstr>Синдромы МЭН</vt:lpstr>
      <vt:lpstr>Лечение синдромов МЭН.</vt:lpstr>
      <vt:lpstr>Множественная эндокринная неоплазия </vt:lpstr>
      <vt:lpstr>Классификация</vt:lpstr>
      <vt:lpstr>МЭН типа I (синдром Вермера)</vt:lpstr>
      <vt:lpstr>Диагностика и схема обследования</vt:lpstr>
      <vt:lpstr>Презентация PowerPoint</vt:lpstr>
      <vt:lpstr>МЭН типа IIa (синдром Сиппла) </vt:lpstr>
      <vt:lpstr>Диагностика и схема обследования</vt:lpstr>
      <vt:lpstr>Лечение синдромов МЭН</vt:lpstr>
      <vt:lpstr>Презентация PowerPoint</vt:lpstr>
      <vt:lpstr>Хирургическое лечение эндокринных болезней </vt:lpstr>
      <vt:lpstr>Хирургическое лечение</vt:lpstr>
      <vt:lpstr>Другие способы лечения</vt:lpstr>
      <vt:lpstr>Презентация PowerPoint</vt:lpstr>
      <vt:lpstr>Последующее наблюдение</vt:lpstr>
      <vt:lpstr>Презентация PowerPoint</vt:lpstr>
      <vt:lpstr>Прогноз</vt:lpstr>
      <vt:lpstr>Тиреотоксикоз</vt:lpstr>
      <vt:lpstr>Тиреотоксический криз</vt:lpstr>
      <vt:lpstr>Тяжелый экзофтальм</vt:lpstr>
      <vt:lpstr>Гиперпаратиреоз и гиперкальциемия</vt:lpstr>
      <vt:lpstr>Медикаментозное лечение гиперкальциемии.</vt:lpstr>
      <vt:lpstr>Объем операции</vt:lpstr>
      <vt:lpstr>Осложнения паратиреоэктомии</vt:lpstr>
      <vt:lpstr>Надпочечники</vt:lpstr>
      <vt:lpstr>Диагностика</vt:lpstr>
      <vt:lpstr>Другие признаки первичного гиперальдостеронизма</vt:lpstr>
      <vt:lpstr>Дифференциальная диагностика альдостеромы и гиперплазии надпочечников</vt:lpstr>
      <vt:lpstr>Лечение</vt:lpstr>
      <vt:lpstr>Послеоперационный период</vt:lpstr>
      <vt:lpstr>Синдром Кушинга</vt:lpstr>
      <vt:lpstr>Презентация PowerPoint</vt:lpstr>
      <vt:lpstr>Лечение</vt:lpstr>
      <vt:lpstr>Презентация PowerPoint</vt:lpstr>
      <vt:lpstr>Феохромоцитома</vt:lpstr>
      <vt:lpstr>Лабораторная диагностика</vt:lpstr>
      <vt:lpstr>Лечение 1</vt:lpstr>
      <vt:lpstr>Хирургическое лечение</vt:lpstr>
      <vt:lpstr>Поражения кожи при эндокринных болезнях</vt:lpstr>
      <vt:lpstr>Щитовидная железа</vt:lpstr>
      <vt:lpstr>Гипотиреоз</vt:lpstr>
      <vt:lpstr>Надпочечники</vt:lpstr>
      <vt:lpstr>Синдром Кушинга.</vt:lpstr>
      <vt:lpstr>Сахарный диабет Поражения кожи, обусловленные метаболическими нарушениями</vt:lpstr>
      <vt:lpstr>Презентация PowerPoint</vt:lpstr>
      <vt:lpstr>Аутоиммунные полигландулярные синдромы</vt:lpstr>
      <vt:lpstr>Обследование</vt:lpstr>
      <vt:lpstr>Презентация PowerPoint</vt:lpstr>
      <vt:lpstr>Лечение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Lecture_10:Selected issues of clinical endocrinology.</dc:title>
  <dc:creator>М.Айсачева</dc:creator>
  <cp:lastModifiedBy>Учетная запись Майкрософт</cp:lastModifiedBy>
  <cp:revision>77</cp:revision>
  <dcterms:created xsi:type="dcterms:W3CDTF">2022-05-26T07:53:35Z</dcterms:created>
  <dcterms:modified xsi:type="dcterms:W3CDTF">2022-06-08T03:15:59Z</dcterms:modified>
</cp:coreProperties>
</file>