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7" r:id="rId2"/>
  </p:sldMasterIdLst>
  <p:sldIdLst>
    <p:sldId id="335" r:id="rId3"/>
    <p:sldId id="33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8" autoAdjust="0"/>
    <p:restoredTop sz="94660"/>
  </p:normalViewPr>
  <p:slideViewPr>
    <p:cSldViewPr snapToGrid="0">
      <p:cViewPr varScale="1">
        <p:scale>
          <a:sx n="85" d="100"/>
          <a:sy n="85" d="100"/>
        </p:scale>
        <p:origin x="33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221782-7FA7-47F3-9430-8F908827DDAC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ru-RU"/>
        </a:p>
      </dgm:t>
    </dgm:pt>
    <dgm:pt modelId="{FEE87205-956C-4874-856B-E7EC46013260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sz="24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 </a:t>
          </a:r>
          <a:r>
            <a:rPr lang="ru-RU" sz="2400" b="0" dirty="0" err="1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Инциденталома</a:t>
          </a:r>
          <a:r>
            <a:rPr lang="ru-RU" sz="24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гипофиза</a:t>
          </a:r>
          <a:endParaRPr lang="ru-RU" sz="2400" b="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B175E51-63FC-4F64-BAE6-39E63CF45690}" type="parTrans" cxnId="{CE463D41-88D4-4C55-B4A7-54F5D1AAAFC3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1957FB-4138-4459-AB63-50E8BC068183}" type="sibTrans" cxnId="{CE463D41-88D4-4C55-B4A7-54F5D1AAAFC3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D4CAC3-BC2F-42B3-B572-5C0D723B609E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sz="24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 </a:t>
          </a:r>
          <a:r>
            <a:rPr lang="ru-RU" sz="24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Синдром </a:t>
          </a:r>
          <a:r>
            <a:rPr lang="ru-RU" sz="2400" b="0" dirty="0" err="1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гиперпролактинемии</a:t>
          </a:r>
          <a:endParaRPr lang="ru-RU" sz="2400" b="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547A091-91AB-43CE-9C48-81F56EECE4CD}" type="parTrans" cxnId="{BF2842CE-FCC9-4739-A78E-0B4F23A9942F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0AD268-1229-462D-B7D4-CA1AA0C286EB}" type="sibTrans" cxnId="{BF2842CE-FCC9-4739-A78E-0B4F23A9942F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DC5D4C-E282-40F1-B823-738B8CA21829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sz="2400" b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 </a:t>
          </a:r>
          <a:r>
            <a:rPr lang="ru-RU" sz="2400" b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Синдром приобретенного гипопитуитаризма (у взрослых)</a:t>
          </a:r>
          <a:endParaRPr lang="ru-RU" sz="2400" b="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8B246A3-5130-4E4C-85D5-E3EBAB488765}" type="parTrans" cxnId="{3FC8890F-0F29-48D7-BEA2-C300AA0B5E71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E5298-E4EC-45F4-9C35-A5D8D0A5280A}" type="sibTrans" cxnId="{3FC8890F-0F29-48D7-BEA2-C300AA0B5E71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E92CFE-E686-4ED4-BD4F-887AE39BF2A3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sz="2400" b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 </a:t>
          </a:r>
          <a:r>
            <a:rPr lang="ru-RU" sz="2400" b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Нейроэндокринные опухоли</a:t>
          </a:r>
          <a:endParaRPr lang="ru-RU" sz="2400" b="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243DB46-D5DE-4A3C-890E-24D003AF088A}" type="parTrans" cxnId="{EC265AFB-2A5E-4FB0-A601-1E7E34F4DFEF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25BCA2-0C02-4614-8DB6-0085650C0793}" type="sibTrans" cxnId="{EC265AFB-2A5E-4FB0-A601-1E7E34F4DFEF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CB0675-706D-42D4-A730-5B298ACFA2FE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ru-RU" sz="2400" b="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6. Литература:</a:t>
          </a:r>
          <a:endParaRPr lang="ru-RU" sz="2400" b="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BA0C919-64D7-4580-8E57-C2431594B94B}" type="parTrans" cxnId="{85112A05-DD32-4DA4-9046-12C5271C3827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C386B2-5627-4E8A-94B0-9006C21EB312}" type="sibTrans" cxnId="{85112A05-DD32-4DA4-9046-12C5271C3827}">
      <dgm:prSet/>
      <dgm:spPr/>
      <dgm:t>
        <a:bodyPr/>
        <a:lstStyle/>
        <a:p>
          <a:endParaRPr lang="ru-RU" sz="20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E52A25-7550-464D-9296-E1282403B02C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ru-RU" sz="2400" b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 Несахарный диабет</a:t>
          </a:r>
          <a:endParaRPr lang="ru-RU" sz="2400" b="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24565B1-E681-45EC-9BD9-32F83D0BA382}" type="parTrans" cxnId="{C4F5ED92-FAE7-476B-9ECF-E88999C59BCE}">
      <dgm:prSet/>
      <dgm:spPr/>
      <dgm:t>
        <a:bodyPr/>
        <a:lstStyle/>
        <a:p>
          <a:endParaRPr lang="ru-RU" sz="2000"/>
        </a:p>
      </dgm:t>
    </dgm:pt>
    <dgm:pt modelId="{A6B3B1D0-87B8-41B2-9063-6D1C5EA149A7}" type="sibTrans" cxnId="{C4F5ED92-FAE7-476B-9ECF-E88999C59BCE}">
      <dgm:prSet/>
      <dgm:spPr/>
      <dgm:t>
        <a:bodyPr/>
        <a:lstStyle/>
        <a:p>
          <a:endParaRPr lang="ru-RU" sz="2000"/>
        </a:p>
      </dgm:t>
    </dgm:pt>
    <dgm:pt modelId="{54679D3F-4714-43C4-B36F-80A28F6699C0}" type="pres">
      <dgm:prSet presAssocID="{75221782-7FA7-47F3-9430-8F908827DD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AF3B2E-CF3C-4D04-A7D2-36AACEE4554C}" type="pres">
      <dgm:prSet presAssocID="{FEE87205-956C-4874-856B-E7EC46013260}" presName="parentText" presStyleLbl="node1" presStyleIdx="0" presStyleCnt="6" custLinFactY="-9584" custLinFactNeighborX="2349" custLinFactNeighborY="-100000">
        <dgm:presLayoutVars>
          <dgm:chMax val="0"/>
          <dgm:bulletEnabled val="1"/>
        </dgm:presLayoutVars>
      </dgm:prSet>
      <dgm:spPr>
        <a:xfrm>
          <a:off x="0" y="113944"/>
          <a:ext cx="8718932" cy="561599"/>
        </a:xfrm>
        <a:prstGeom prst="roundRect">
          <a:avLst/>
        </a:prstGeom>
      </dgm:spPr>
      <dgm:t>
        <a:bodyPr/>
        <a:lstStyle/>
        <a:p>
          <a:endParaRPr lang="ru-RU"/>
        </a:p>
      </dgm:t>
    </dgm:pt>
    <dgm:pt modelId="{9F415B04-F80E-4DA7-BE1B-371B9DD44608}" type="pres">
      <dgm:prSet presAssocID="{E91957FB-4138-4459-AB63-50E8BC068183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80FD6403-EAB8-4C33-A002-2913CEF4C4D0}" type="pres">
      <dgm:prSet presAssocID="{0CD4CAC3-BC2F-42B3-B572-5C0D723B609E}" presName="parentText" presStyleLbl="node1" presStyleIdx="1" presStyleCnt="6">
        <dgm:presLayoutVars>
          <dgm:chMax val="0"/>
          <dgm:bulletEnabled val="1"/>
        </dgm:presLayoutVars>
      </dgm:prSet>
      <dgm:spPr>
        <a:xfrm>
          <a:off x="0" y="744664"/>
          <a:ext cx="8718932" cy="561599"/>
        </a:xfrm>
        <a:prstGeom prst="roundRect">
          <a:avLst/>
        </a:prstGeom>
      </dgm:spPr>
      <dgm:t>
        <a:bodyPr/>
        <a:lstStyle/>
        <a:p>
          <a:endParaRPr lang="ru-RU"/>
        </a:p>
      </dgm:t>
    </dgm:pt>
    <dgm:pt modelId="{17909B5D-EBD3-429D-85AF-62BA7B8A529B}" type="pres">
      <dgm:prSet presAssocID="{A20AD268-1229-462D-B7D4-CA1AA0C286EB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F88989EC-7A59-4019-AEA1-D036785C337A}" type="pres">
      <dgm:prSet presAssocID="{26DC5D4C-E282-40F1-B823-738B8CA21829}" presName="parentText" presStyleLbl="node1" presStyleIdx="2" presStyleCnt="6">
        <dgm:presLayoutVars>
          <dgm:chMax val="0"/>
          <dgm:bulletEnabled val="1"/>
        </dgm:presLayoutVars>
      </dgm:prSet>
      <dgm:spPr>
        <a:xfrm>
          <a:off x="0" y="1375384"/>
          <a:ext cx="8718932" cy="561599"/>
        </a:xfrm>
        <a:prstGeom prst="roundRect">
          <a:avLst/>
        </a:prstGeom>
      </dgm:spPr>
      <dgm:t>
        <a:bodyPr/>
        <a:lstStyle/>
        <a:p>
          <a:endParaRPr lang="ru-RU"/>
        </a:p>
      </dgm:t>
    </dgm:pt>
    <dgm:pt modelId="{C5ACE551-7104-4416-80C0-1A2A9CFFBB61}" type="pres">
      <dgm:prSet presAssocID="{E58E5298-E4EC-45F4-9C35-A5D8D0A5280A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425AAC65-04ED-4047-A115-2A12832A6533}" type="pres">
      <dgm:prSet presAssocID="{E4E92CFE-E686-4ED4-BD4F-887AE39BF2A3}" presName="parentText" presStyleLbl="node1" presStyleIdx="3" presStyleCnt="6">
        <dgm:presLayoutVars>
          <dgm:chMax val="0"/>
          <dgm:bulletEnabled val="1"/>
        </dgm:presLayoutVars>
      </dgm:prSet>
      <dgm:spPr>
        <a:xfrm>
          <a:off x="0" y="2006104"/>
          <a:ext cx="8718932" cy="561599"/>
        </a:xfrm>
        <a:prstGeom prst="roundRect">
          <a:avLst/>
        </a:prstGeom>
      </dgm:spPr>
      <dgm:t>
        <a:bodyPr/>
        <a:lstStyle/>
        <a:p>
          <a:endParaRPr lang="ru-RU"/>
        </a:p>
      </dgm:t>
    </dgm:pt>
    <dgm:pt modelId="{E2FACD21-9584-4DF3-8C45-EB67FCF28582}" type="pres">
      <dgm:prSet presAssocID="{F825BCA2-0C02-4614-8DB6-0085650C0793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085075A5-98A5-4E58-8A9C-556A7ABA086B}" type="pres">
      <dgm:prSet presAssocID="{8CE52A25-7550-464D-9296-E1282403B02C}" presName="parentText" presStyleLbl="node1" presStyleIdx="4" presStyleCnt="6">
        <dgm:presLayoutVars>
          <dgm:chMax val="0"/>
          <dgm:bulletEnabled val="1"/>
        </dgm:presLayoutVars>
      </dgm:prSet>
      <dgm:spPr>
        <a:xfrm>
          <a:off x="0" y="2006104"/>
          <a:ext cx="8718932" cy="561599"/>
        </a:xfrm>
        <a:prstGeom prst="roundRect">
          <a:avLst/>
        </a:prstGeom>
      </dgm:spPr>
      <dgm:t>
        <a:bodyPr/>
        <a:lstStyle/>
        <a:p>
          <a:endParaRPr lang="ru-RU"/>
        </a:p>
      </dgm:t>
    </dgm:pt>
    <dgm:pt modelId="{81ED458E-15E0-46A9-AC3F-E4314F400DAD}" type="pres">
      <dgm:prSet presAssocID="{A6B3B1D0-87B8-41B2-9063-6D1C5EA149A7}" presName="spacer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747777A8-51C3-4A66-8711-A8053F4DDFC6}" type="pres">
      <dgm:prSet presAssocID="{F7CB0675-706D-42D4-A730-5B298ACFA2FE}" presName="parentText" presStyleLbl="node1" presStyleIdx="5" presStyleCnt="6">
        <dgm:presLayoutVars>
          <dgm:chMax val="0"/>
          <dgm:bulletEnabled val="1"/>
        </dgm:presLayoutVars>
      </dgm:prSet>
      <dgm:spPr>
        <a:xfrm>
          <a:off x="0" y="2636824"/>
          <a:ext cx="8718932" cy="561599"/>
        </a:xfrm>
        <a:prstGeom prst="roundRect">
          <a:avLst/>
        </a:prstGeom>
      </dgm:spPr>
      <dgm:t>
        <a:bodyPr/>
        <a:lstStyle/>
        <a:p>
          <a:endParaRPr lang="ru-RU"/>
        </a:p>
      </dgm:t>
    </dgm:pt>
  </dgm:ptLst>
  <dgm:cxnLst>
    <dgm:cxn modelId="{85112A05-DD32-4DA4-9046-12C5271C3827}" srcId="{75221782-7FA7-47F3-9430-8F908827DDAC}" destId="{F7CB0675-706D-42D4-A730-5B298ACFA2FE}" srcOrd="5" destOrd="0" parTransId="{EBA0C919-64D7-4580-8E57-C2431594B94B}" sibTransId="{DFC386B2-5627-4E8A-94B0-9006C21EB312}"/>
    <dgm:cxn modelId="{D4CDF75C-55C5-4980-8F0A-A064BFBA38EA}" type="presOf" srcId="{FEE87205-956C-4874-856B-E7EC46013260}" destId="{CAAF3B2E-CF3C-4D04-A7D2-36AACEE4554C}" srcOrd="0" destOrd="0" presId="urn:microsoft.com/office/officeart/2005/8/layout/vList2"/>
    <dgm:cxn modelId="{EC265AFB-2A5E-4FB0-A601-1E7E34F4DFEF}" srcId="{75221782-7FA7-47F3-9430-8F908827DDAC}" destId="{E4E92CFE-E686-4ED4-BD4F-887AE39BF2A3}" srcOrd="3" destOrd="0" parTransId="{E243DB46-D5DE-4A3C-890E-24D003AF088A}" sibTransId="{F825BCA2-0C02-4614-8DB6-0085650C0793}"/>
    <dgm:cxn modelId="{DC448404-8583-4B61-BF0A-EEF99D12EED4}" type="presOf" srcId="{F7CB0675-706D-42D4-A730-5B298ACFA2FE}" destId="{747777A8-51C3-4A66-8711-A8053F4DDFC6}" srcOrd="0" destOrd="0" presId="urn:microsoft.com/office/officeart/2005/8/layout/vList2"/>
    <dgm:cxn modelId="{7C3FAE4D-959C-42A0-ACD7-939F22658227}" type="presOf" srcId="{26DC5D4C-E282-40F1-B823-738B8CA21829}" destId="{F88989EC-7A59-4019-AEA1-D036785C337A}" srcOrd="0" destOrd="0" presId="urn:microsoft.com/office/officeart/2005/8/layout/vList2"/>
    <dgm:cxn modelId="{64CF1DB6-75F9-44DD-B008-BE410CECCC4B}" type="presOf" srcId="{8CE52A25-7550-464D-9296-E1282403B02C}" destId="{085075A5-98A5-4E58-8A9C-556A7ABA086B}" srcOrd="0" destOrd="0" presId="urn:microsoft.com/office/officeart/2005/8/layout/vList2"/>
    <dgm:cxn modelId="{7467169D-92DD-45F4-90A1-9264C412325E}" type="presOf" srcId="{0CD4CAC3-BC2F-42B3-B572-5C0D723B609E}" destId="{80FD6403-EAB8-4C33-A002-2913CEF4C4D0}" srcOrd="0" destOrd="0" presId="urn:microsoft.com/office/officeart/2005/8/layout/vList2"/>
    <dgm:cxn modelId="{6D757745-F621-482C-B767-D2853FD9AFD9}" type="presOf" srcId="{E4E92CFE-E686-4ED4-BD4F-887AE39BF2A3}" destId="{425AAC65-04ED-4047-A115-2A12832A6533}" srcOrd="0" destOrd="0" presId="urn:microsoft.com/office/officeart/2005/8/layout/vList2"/>
    <dgm:cxn modelId="{C4F5ED92-FAE7-476B-9ECF-E88999C59BCE}" srcId="{75221782-7FA7-47F3-9430-8F908827DDAC}" destId="{8CE52A25-7550-464D-9296-E1282403B02C}" srcOrd="4" destOrd="0" parTransId="{C24565B1-E681-45EC-9BD9-32F83D0BA382}" sibTransId="{A6B3B1D0-87B8-41B2-9063-6D1C5EA149A7}"/>
    <dgm:cxn modelId="{AB5DC938-C597-4DE9-B2A6-9AF3B165F653}" type="presOf" srcId="{75221782-7FA7-47F3-9430-8F908827DDAC}" destId="{54679D3F-4714-43C4-B36F-80A28F6699C0}" srcOrd="0" destOrd="0" presId="urn:microsoft.com/office/officeart/2005/8/layout/vList2"/>
    <dgm:cxn modelId="{CE463D41-88D4-4C55-B4A7-54F5D1AAAFC3}" srcId="{75221782-7FA7-47F3-9430-8F908827DDAC}" destId="{FEE87205-956C-4874-856B-E7EC46013260}" srcOrd="0" destOrd="0" parTransId="{CB175E51-63FC-4F64-BAE6-39E63CF45690}" sibTransId="{E91957FB-4138-4459-AB63-50E8BC068183}"/>
    <dgm:cxn modelId="{3FC8890F-0F29-48D7-BEA2-C300AA0B5E71}" srcId="{75221782-7FA7-47F3-9430-8F908827DDAC}" destId="{26DC5D4C-E282-40F1-B823-738B8CA21829}" srcOrd="2" destOrd="0" parTransId="{B8B246A3-5130-4E4C-85D5-E3EBAB488765}" sibTransId="{E58E5298-E4EC-45F4-9C35-A5D8D0A5280A}"/>
    <dgm:cxn modelId="{BF2842CE-FCC9-4739-A78E-0B4F23A9942F}" srcId="{75221782-7FA7-47F3-9430-8F908827DDAC}" destId="{0CD4CAC3-BC2F-42B3-B572-5C0D723B609E}" srcOrd="1" destOrd="0" parTransId="{2547A091-91AB-43CE-9C48-81F56EECE4CD}" sibTransId="{A20AD268-1229-462D-B7D4-CA1AA0C286EB}"/>
    <dgm:cxn modelId="{8D1B0099-69CC-45A9-A9FF-D2AE759CF0A3}" type="presParOf" srcId="{54679D3F-4714-43C4-B36F-80A28F6699C0}" destId="{CAAF3B2E-CF3C-4D04-A7D2-36AACEE4554C}" srcOrd="0" destOrd="0" presId="urn:microsoft.com/office/officeart/2005/8/layout/vList2"/>
    <dgm:cxn modelId="{9D275D19-E76A-4BD8-8A44-81A65DFECFE6}" type="presParOf" srcId="{54679D3F-4714-43C4-B36F-80A28F6699C0}" destId="{9F415B04-F80E-4DA7-BE1B-371B9DD44608}" srcOrd="1" destOrd="0" presId="urn:microsoft.com/office/officeart/2005/8/layout/vList2"/>
    <dgm:cxn modelId="{D78C17CC-9CF1-424F-A17F-92A2D16A9990}" type="presParOf" srcId="{54679D3F-4714-43C4-B36F-80A28F6699C0}" destId="{80FD6403-EAB8-4C33-A002-2913CEF4C4D0}" srcOrd="2" destOrd="0" presId="urn:microsoft.com/office/officeart/2005/8/layout/vList2"/>
    <dgm:cxn modelId="{F3CD875D-8AE6-4BDC-84BF-05E42B03DBE4}" type="presParOf" srcId="{54679D3F-4714-43C4-B36F-80A28F6699C0}" destId="{17909B5D-EBD3-429D-85AF-62BA7B8A529B}" srcOrd="3" destOrd="0" presId="urn:microsoft.com/office/officeart/2005/8/layout/vList2"/>
    <dgm:cxn modelId="{27B7683B-E9A7-4A0F-A0BC-F9D5DF2488EF}" type="presParOf" srcId="{54679D3F-4714-43C4-B36F-80A28F6699C0}" destId="{F88989EC-7A59-4019-AEA1-D036785C337A}" srcOrd="4" destOrd="0" presId="urn:microsoft.com/office/officeart/2005/8/layout/vList2"/>
    <dgm:cxn modelId="{4CFC4AD3-10EA-46CF-8582-C7A7B4D217B8}" type="presParOf" srcId="{54679D3F-4714-43C4-B36F-80A28F6699C0}" destId="{C5ACE551-7104-4416-80C0-1A2A9CFFBB61}" srcOrd="5" destOrd="0" presId="urn:microsoft.com/office/officeart/2005/8/layout/vList2"/>
    <dgm:cxn modelId="{EC721DFB-BF84-4154-A2FB-8AB7847036D7}" type="presParOf" srcId="{54679D3F-4714-43C4-B36F-80A28F6699C0}" destId="{425AAC65-04ED-4047-A115-2A12832A6533}" srcOrd="6" destOrd="0" presId="urn:microsoft.com/office/officeart/2005/8/layout/vList2"/>
    <dgm:cxn modelId="{B6C46FB5-1C2A-484B-8A08-DBD796558E53}" type="presParOf" srcId="{54679D3F-4714-43C4-B36F-80A28F6699C0}" destId="{E2FACD21-9584-4DF3-8C45-EB67FCF28582}" srcOrd="7" destOrd="0" presId="urn:microsoft.com/office/officeart/2005/8/layout/vList2"/>
    <dgm:cxn modelId="{8693ADB4-AD2E-4A5C-BF8E-DD26DEA9229A}" type="presParOf" srcId="{54679D3F-4714-43C4-B36F-80A28F6699C0}" destId="{085075A5-98A5-4E58-8A9C-556A7ABA086B}" srcOrd="8" destOrd="0" presId="urn:microsoft.com/office/officeart/2005/8/layout/vList2"/>
    <dgm:cxn modelId="{39FB5864-D150-4B08-AEC1-29C8431F450E}" type="presParOf" srcId="{54679D3F-4714-43C4-B36F-80A28F6699C0}" destId="{81ED458E-15E0-46A9-AC3F-E4314F400DAD}" srcOrd="9" destOrd="0" presId="urn:microsoft.com/office/officeart/2005/8/layout/vList2"/>
    <dgm:cxn modelId="{436EBC88-FC87-44BA-9102-6F6AFDD49511}" type="presParOf" srcId="{54679D3F-4714-43C4-B36F-80A28F6699C0}" destId="{747777A8-51C3-4A66-8711-A8053F4DDFC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AF3B2E-CF3C-4D04-A7D2-36AACEE4554C}">
      <dsp:nvSpPr>
        <dsp:cNvPr id="0" name=""/>
        <dsp:cNvSpPr/>
      </dsp:nvSpPr>
      <dsp:spPr>
        <a:xfrm>
          <a:off x="0" y="0"/>
          <a:ext cx="8749552" cy="54021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 </a:t>
          </a:r>
          <a:r>
            <a:rPr lang="ru-RU" sz="2400" b="0" kern="1200" dirty="0" err="1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Инциденталома</a:t>
          </a:r>
          <a:r>
            <a:rPr lang="ru-RU" sz="24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гипофиза</a:t>
          </a:r>
          <a:endParaRPr lang="ru-RU" sz="24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6371" y="26371"/>
        <a:ext cx="8696810" cy="487468"/>
      </dsp:txXfrm>
    </dsp:sp>
    <dsp:sp modelId="{80FD6403-EAB8-4C33-A002-2913CEF4C4D0}">
      <dsp:nvSpPr>
        <dsp:cNvPr id="0" name=""/>
        <dsp:cNvSpPr/>
      </dsp:nvSpPr>
      <dsp:spPr>
        <a:xfrm>
          <a:off x="0" y="554984"/>
          <a:ext cx="8749552" cy="54021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 </a:t>
          </a:r>
          <a:r>
            <a:rPr lang="ru-RU" sz="24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Синдром </a:t>
          </a:r>
          <a:r>
            <a:rPr lang="ru-RU" sz="2400" b="0" kern="1200" dirty="0" err="1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гиперпролактинемии</a:t>
          </a:r>
          <a:endParaRPr lang="ru-RU" sz="24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6371" y="581355"/>
        <a:ext cx="8696810" cy="487468"/>
      </dsp:txXfrm>
    </dsp:sp>
    <dsp:sp modelId="{F88989EC-7A59-4019-AEA1-D036785C337A}">
      <dsp:nvSpPr>
        <dsp:cNvPr id="0" name=""/>
        <dsp:cNvSpPr/>
      </dsp:nvSpPr>
      <dsp:spPr>
        <a:xfrm>
          <a:off x="0" y="1109047"/>
          <a:ext cx="8749552" cy="54021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 </a:t>
          </a:r>
          <a:r>
            <a:rPr lang="ru-RU" sz="2400" b="0" kern="12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Синдром приобретенного гипопитуитаризма (у взрослых)</a:t>
          </a:r>
          <a:endParaRPr lang="ru-RU" sz="24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6371" y="1135418"/>
        <a:ext cx="8696810" cy="487468"/>
      </dsp:txXfrm>
    </dsp:sp>
    <dsp:sp modelId="{425AAC65-04ED-4047-A115-2A12832A6533}">
      <dsp:nvSpPr>
        <dsp:cNvPr id="0" name=""/>
        <dsp:cNvSpPr/>
      </dsp:nvSpPr>
      <dsp:spPr>
        <a:xfrm>
          <a:off x="0" y="1663109"/>
          <a:ext cx="8749552" cy="54021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 </a:t>
          </a:r>
          <a:r>
            <a:rPr lang="ru-RU" sz="2400" b="0" kern="12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Нейроэндокринные опухоли</a:t>
          </a:r>
          <a:endParaRPr lang="ru-RU" sz="24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6371" y="1689480"/>
        <a:ext cx="8696810" cy="487468"/>
      </dsp:txXfrm>
    </dsp:sp>
    <dsp:sp modelId="{085075A5-98A5-4E58-8A9C-556A7ABA086B}">
      <dsp:nvSpPr>
        <dsp:cNvPr id="0" name=""/>
        <dsp:cNvSpPr/>
      </dsp:nvSpPr>
      <dsp:spPr>
        <a:xfrm>
          <a:off x="0" y="2217172"/>
          <a:ext cx="8749552" cy="54021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 Несахарный диабет</a:t>
          </a:r>
          <a:endParaRPr lang="ru-RU" sz="24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6371" y="2243543"/>
        <a:ext cx="8696810" cy="487468"/>
      </dsp:txXfrm>
    </dsp:sp>
    <dsp:sp modelId="{747777A8-51C3-4A66-8711-A8053F4DDFC6}">
      <dsp:nvSpPr>
        <dsp:cNvPr id="0" name=""/>
        <dsp:cNvSpPr/>
      </dsp:nvSpPr>
      <dsp:spPr>
        <a:xfrm>
          <a:off x="0" y="2771234"/>
          <a:ext cx="8749552" cy="54021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6. Литература:</a:t>
          </a:r>
          <a:endParaRPr lang="ru-RU" sz="24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6371" y="2797605"/>
        <a:ext cx="8696810" cy="4874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5360" y="5127328"/>
            <a:ext cx="6816757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8586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537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182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957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621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039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438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607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247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482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613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E797F5-CD76-4057-A6E5-1CC02F2928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9355" y="1041400"/>
            <a:ext cx="9570027" cy="2387600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A6EF81A-E959-49E0-B655-B587E49FD1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618" y="5465618"/>
            <a:ext cx="9144000" cy="10390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8B30A0E-9D45-4D70-9DD6-672CCB617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D275350-27F6-4953-8586-1F794BECCB96}" type="datetimeFigureOut">
              <a:rPr lang="ru-RU" smtClean="0">
                <a:solidFill>
                  <a:srgbClr val="DFE3E5"/>
                </a:solidFill>
              </a:rPr>
              <a:pPr/>
              <a:t>08.06.2022</a:t>
            </a:fld>
            <a:endParaRPr lang="ru-RU">
              <a:solidFill>
                <a:srgbClr val="DFE3E5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389BC8E-01D5-4E35-836A-3175840C3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>
              <a:solidFill>
                <a:srgbClr val="DFE3E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8BA9238-4C51-4FCC-8642-D34174D6B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724B3A1-78F6-4659-A303-F1217D5A45E2}" type="slidenum">
              <a:rPr lang="ru-RU" smtClean="0">
                <a:solidFill>
                  <a:srgbClr val="DFE3E5"/>
                </a:solidFill>
              </a:rPr>
              <a:pPr/>
              <a:t>‹#›</a:t>
            </a:fld>
            <a:endParaRPr lang="ru-RU">
              <a:solidFill>
                <a:srgbClr val="DFE3E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525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130C65-EB50-4D7B-87CE-A6168C1F8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4436" y="483437"/>
            <a:ext cx="9518074" cy="1325563"/>
          </a:xfrm>
        </p:spPr>
        <p:txBody>
          <a:bodyPr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8D5FECB-7636-4EC4-875F-043362072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564" y="1983797"/>
            <a:ext cx="9434944" cy="4351338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D51595B-4CCF-4402-BA02-FFB9DC5CF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D275350-27F6-4953-8586-1F794BECCB96}" type="datetimeFigureOut">
              <a:rPr lang="ru-RU" smtClean="0">
                <a:solidFill>
                  <a:srgbClr val="2683C6"/>
                </a:solidFill>
              </a:rPr>
              <a:pPr/>
              <a:t>08.06.2022</a:t>
            </a:fld>
            <a:endParaRPr lang="ru-RU">
              <a:solidFill>
                <a:srgbClr val="2683C6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F93324D-DF92-4EB8-B671-8C63CE474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ru-RU">
              <a:solidFill>
                <a:srgbClr val="2683C6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675747D-4173-4769-A620-C1625721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A724B3A1-78F6-4659-A303-F1217D5A45E2}" type="slidenum">
              <a:rPr lang="ru-RU" smtClean="0">
                <a:solidFill>
                  <a:srgbClr val="2683C6"/>
                </a:solidFill>
              </a:rPr>
              <a:pPr/>
              <a:t>‹#›</a:t>
            </a:fld>
            <a:endParaRPr lang="ru-RU">
              <a:solidFill>
                <a:srgbClr val="2683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995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71943A-EE33-4A66-BC2D-C6A3B7579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E8956-0E6C-4177-9DF3-7E99073E1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D059DE5-4F46-48BC-B609-A4548327D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218827-C87F-4108-9B37-4050DDC37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AD40834-72FF-47CE-A594-F26F29B90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1071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1546B7-E5F1-40D6-828E-D2D483839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C63EC85-0600-432F-A8FC-82A80EC32D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4D7FCAB-9741-4B68-855B-6CD41C932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653F9A4-EF2C-4FCF-B818-DF76FB549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7720076-A0A8-4D67-AF19-1CE1F1DA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9C85AD9-9C58-4BDB-AF0E-0C9619C65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226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884AFC3-E6DA-4505-B7C2-D621D5900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3BF5B54-A1B4-41AC-BCE9-516F35ADE5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C691E00-EBE8-4E6E-9654-EB5CC7C2A6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462E91D-D987-4914-8026-D1B8D12609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B59617E-ECB4-4758-AE90-F24E292F1C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95007DBF-9880-4DE8-AC9C-55D009F3E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879FC1F-959C-4A21-820D-0BBBDEB93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97443CA7-4BF2-4F0F-B640-44704E669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2057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FD2444-0365-47DA-89B3-CF6F4F5D1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80E00A9-082C-4696-9AF5-3A349AAC0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32E8668A-F62F-49E9-BF2D-42E98A793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D7EE3117-7BE2-4332-84C9-D37B5F594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113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2C1F53EC-AC08-471E-A672-B3D39E05F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C82436D-9A66-4B15-B2EB-D0875B2C8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3CF51FE-E504-4AB1-8ECD-F282283DF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531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81B2BE-86AF-486D-94B2-0554F4109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5184D01-2EC4-4496-AD6D-118722E9ED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A69E4A8-6452-4A03-B4CA-24D94F80A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AD581FB-600B-43C5-916F-A74F98498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A97BA9A-7C31-437E-8A67-7EDF1A129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68EFF69-10E0-460D-9BA3-25285917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7499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E0823DD-A6C2-4277-99FA-685650A3A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7D60641D-71F2-41F3-A30B-D1BADFF023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D896525-F16B-443D-9EAE-E77C94A3B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40B7345-A87C-4165-9495-287F7CCD1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3BCA78C-F76F-4A39-9976-96EF68C06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2C09607-4B27-4713-8EDA-2AD296E2E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507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51DE0B-C0B4-4220-B503-892574B95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81F1318-C96F-4A60-9F85-806DA0FA1D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A538BA7-32F1-418E-8C3F-A14B93F2A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74546C7-7877-4BC9-BFEC-151357B83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87B40D2-5C1F-4653-AE5E-465E65436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420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87760A5-5E8A-4265-92E5-B36FE9C8C6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7585DB6-5949-44BC-9E48-1CEC580B4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1B626B2-C716-4950-A881-0DA5C4A9C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2E8D2BE-FBBC-4151-8BB7-C238C7DB2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DFCB2A6-BB44-4E55-A720-10A4684CF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899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99938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76655-6367-4E8F-8A4B-E2BF77285E1F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A5CD5-235D-4ECE-80D4-855075BEE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430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E3FFD5-D0B0-4F0A-8A99-79EBCC1AC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34C0B0D-0AAE-4329-B214-30857006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FC1A1C9-C4C4-4232-AA09-B9F51FFD96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75350-27F6-4953-8586-1F794BECCB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646B31E-A36E-4DEA-B477-99F843AC29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605775C-D182-419A-BDC3-BA627911AA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B3A1-78F6-4659-A303-F1217D5A45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11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87650" y="3880808"/>
            <a:ext cx="9707880" cy="6009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017BA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Lecture_</a:t>
            </a:r>
            <a:r>
              <a:rPr lang="uz-Cyrl-UZ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11</a:t>
            </a:r>
            <a:r>
              <a:rPr lang="en-US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Neuroendocrine diseases.</a:t>
            </a:r>
            <a:endParaRPr lang="ru-RU" sz="3200" b="1" dirty="0">
              <a:solidFill>
                <a:srgbClr val="00B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560519" y="4846184"/>
            <a:ext cx="9809909" cy="584775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Тема-</a:t>
            </a:r>
            <a:r>
              <a:rPr lang="uz-Cyrl-UZ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Нейроэндокринные заболевания.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 bwMode="auto">
          <a:xfrm>
            <a:off x="7775408" y="533845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5953" r="3527"/>
          <a:stretch/>
        </p:blipFill>
        <p:spPr>
          <a:xfrm>
            <a:off x="652371" y="351261"/>
            <a:ext cx="2121030" cy="1952625"/>
          </a:xfrm>
          <a:prstGeom prst="ellipse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185629" y="6396335"/>
            <a:ext cx="5006371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60519" y="2644844"/>
            <a:ext cx="93621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course title “</a:t>
            </a:r>
            <a:r>
              <a:rPr lang="uz-Latn-UZ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3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ndocrinology</a:t>
            </a:r>
            <a:r>
              <a:rPr lang="en-US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new aspects in diagnosis and treatment"</a:t>
            </a:r>
            <a:endParaRPr lang="ru-RU" sz="3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83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00368"/>
            <a:ext cx="10058400" cy="675923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ЛЕКЦИИ</a:t>
            </a:r>
            <a:endParaRPr lang="ru-RU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7133240"/>
              </p:ext>
            </p:extLst>
          </p:nvPr>
        </p:nvGraphicFramePr>
        <p:xfrm>
          <a:off x="412378" y="2203111"/>
          <a:ext cx="874955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02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4710" y="477671"/>
            <a:ext cx="10058400" cy="78821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ИНЦИДЕНТАЛОМА ГИПОФИЗА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30343" cy="4525963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Инциденталома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гипофиза (от англ.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incidental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«случайный») — объемное образование гипофиза, случайно выявленное при МРТ или КТ, не сопровождающееся явными клиническими симптомами нарушения гормональной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секреции.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ПУСТОГО ТУРЕЦКОГО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СЕДЛА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Синдром пустого турецкого седла — комплекс нейроэндокринных, неврологических и нейроофтальмологических нарушений, развивающийся у лиц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пролабированием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мозговых оболочек в полость турецкого седла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распластыванием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гипофиза по его дну и стенкам. Симптом пустого турецкого седла — диагностированное при КТ или МРТ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пролабирование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мозговых оболочек в полость турецкого седла, повлекшее существенное уменьшение вертикального размера гипофиза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(3 мм ) но не сопровождающееся какой либо клинической симптоматикой.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4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10539"/>
            <a:ext cx="10058400" cy="70800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30343" cy="4525963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этиологическому признаку.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Первичный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— без видимых предшествующих заболеваний гипофиза.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Вторичный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— вследствие сокращения размеров или разрушения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гиперплазированного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гипофиза (или опухоли гипофиза) после операции или облучения, медикаментозного лечения агонистами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дофаминовых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рецепторов или аналогами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после кровоизлияния в опухоль гипофиза или после других заболеваний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картина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Неврологические симптомы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Эндокринные нарушения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Зрительные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нарушения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7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98571"/>
            <a:ext cx="10058400" cy="85238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30343" cy="452596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Анамнез и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обследование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Первичный синдром можно заподозрить, если были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черепномозговые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травмы, у женщин — длительный прием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пероральных контрацептивов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больше трех беременностей.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Вторичный синдром — после перенесенного нейрохирургического и/или лучевого лечения по поводу опухоли гипофиза, кровоизлияния в гипофиз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исследования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Гормональный анализ крови. При отсутствии жалоб и симптомов, указывающих на эндокринное заболевание, достаточно определить содержание свободного T4 . При выраженной клинической картине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несахарном диабете и т.д.) проводят более детальное обследование.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48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54555"/>
            <a:ext cx="10058400" cy="7240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39673" cy="4525963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МРТ и КТ головного мозга: спинномозговая жидкость определяется в полости седла; гипофиз обычно сдвинут к задней или нижней стенке седла, его вертикальный размер менее 3 мм. МРТ позволяет выявить косвенные признаки внутричерепной гипертензии — расширение желудочков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ликворсодержащих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пространств. Проводят рентгенографию черепа (прицельно области турецкого седла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buNone/>
            </a:pP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диагностика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Эндокринные, зрительные и неврологические нарушения для постановки диагноза требуют уточнения состояния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хиазмальноселлярной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области, с этой целью проводят МРТ головного мозга.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91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435894"/>
            <a:ext cx="10058400" cy="72404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389" y="1791478"/>
            <a:ext cx="8810554" cy="4973216"/>
          </a:xfrm>
        </p:spPr>
        <p:txBody>
          <a:bodyPr anchor="t">
            <a:noAutofit/>
          </a:bodyPr>
          <a:lstStyle/>
          <a:p>
            <a:pPr marL="0" indent="0" algn="just">
              <a:buNone/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endParaRPr lang="ru-RU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Коррекция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эндокринных, зрительных, неврологических нарушений.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Медикаментозное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Соответствующее медикаментозное лечение эндокринных нарушений.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Обезболивающая терапия, симптоматическое лечение вегетативных расстройств при неврологической симптоматике (по согласованию с невропатологом).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Медикаментозная коррекция внутричерепной гипертензии нецелесообразна. Хирургическое лечение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Показания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провисание зрительного перекреста в отверстие диафрагмы турецкого седла со сдавлением зрительных нервов;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ликворея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— просачивание спинномозговой жидкости через истонченное дно турецкого седла.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Операция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транссфеноидальная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фиксация хиазмы (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хиазмопексия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), тампонада турецкого седла.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9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0894" y="463885"/>
            <a:ext cx="9604786" cy="78821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ГИПЕРПРОЛАКТИНЕМИИ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3407" y="1782146"/>
            <a:ext cx="8947205" cy="49825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избыточное содержание пролактина в сыворотке крови. В большинстве случаев сопровождается нарушением функции репродуктивной системы у мужчин и женщин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Диагностический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алгоритм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Лабораторно-инструментальное обследование: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подтверждение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; ✧ определение функционального состояния ЩЖ;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исключение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симптоматических форм заболевания: ✧ СПКЯ; ✧ печеночной и почечной недостаточности; ✧ нервно-рефлекторных и медикаментозных влияний и т.д.; ✧ физиологической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(беременности, грудного вскармливания и др.);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визуализация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гипоталамо-гипофизарной области;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уточнение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состояния различных органов и систем на фоне хронической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(изучение состояния углеводного и жирового обмена, костной ткани и т.д.).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6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0863" y="482547"/>
            <a:ext cx="10058400" cy="80426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9179" y="1845733"/>
            <a:ext cx="8881433" cy="453640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У здоровых женщин репродуктивного возраста уровень пролактина в сыворотке не превышает 20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/мл (600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мкЕД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/мл), у мужчин — 15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/мл (450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мкЕД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/мл). При оценке показателей гормона в случае небольших отклонений от нормы (до 1000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мкЕД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/мл) целесообразны повторные (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дву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- и троекратные) исследования во избежание ошибочных заключений, поскольку уже сама манипуляция по забору крови как стресс-фактор становится причиной умеренной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. Учитывая суточные колебания уровня гормона, забор крови рекомендуют проводить в 9–11 ч утра, поскольку в более ранние часы может сохраняться обусловленный сном повышенный уровень пролактина</a:t>
            </a: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Вероятность опухолевого генеза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 увеличивается при значениях пролактина более 2000–3000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мкЕД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/мл. У больных с явными клиническими проявлениями заболевания основная форма гормона — пролактин с молекулярной массой 23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кДа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. Одной из причин несоответствия между выраженностью клинической картины заболевания и содержанием пролактина в крови (например, стойкая бессимптомная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) может быть феномен </a:t>
            </a:r>
            <a:r>
              <a:rPr lang="ru-RU" sz="1700" dirty="0" err="1">
                <a:latin typeface="Arial" panose="020B0604020202020204" pitchFamily="34" charset="0"/>
                <a:cs typeface="Arial" panose="020B0604020202020204" pitchFamily="34" charset="0"/>
              </a:rPr>
              <a:t>макропролактинемии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 (конгломераты молекул пролактина гормонально-неактивны).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78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82546"/>
            <a:ext cx="10058400" cy="75613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21012" cy="4525963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Основной метод — МРТ головного мозга.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используют в случае невозможности проведения МРТ. Для уточнения состояния матки и яичников проводят УЗИ малого таза. Критерий постановки диагноза идиопатической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стойкое повышение содержания пролактина в крови при отсутствии явной патологии гипофиза.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66521"/>
            <a:ext cx="10058400" cy="62779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30343" cy="4525963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При первичном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гиперпролактинемическом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гипогонадизме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метод выбора — медикаментозная терапия агонистами дофамина. Реже при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пролактиномах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возникает необходимость оперативного вмешательства либо лучевой терапии (см. «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Пролактинома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»). Хотя возможны спонтанные ремиссии заболевания, в большинстве случаев медикаментозную терапию проводят длительно, иногда пожизненно.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Дофаминомиметики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не только помогают достичь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нормопролактинемии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, но и обладают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антимитотическим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эффектом. При ином генезе повышения продукции пролактина используют патогенетическую терапию основного заболевания. При феномене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макропролактинемии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лечение не требуется. В период определения оптимальной дозы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дофаминомиметиков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уровень пролактина измеряют ежемесячно, после достижения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нормопролактинемии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— 1 раз в 6 мес.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00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21012" cy="4525963"/>
          </a:xfrm>
        </p:spPr>
        <p:txBody>
          <a:bodyPr>
            <a:normAutofit fontScale="77500" lnSpcReduction="20000"/>
          </a:bodyPr>
          <a:lstStyle/>
          <a:p>
            <a:pPr marL="0" indent="354013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идиопатической форме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когда существует возможность ремиссии, целесообразно ежегодно отменять препараты (на 1–2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контролируя при этом уровень пролактина в крови и отслеживая симптоматику. При опухолевом генезе заболевания плановая отмена препаратов возможна 1 раз в 2 года.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пролактиномах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необходимо ежегодно проводить МРТ головного мозга. В случае наступления беременности агонисты дофамина отменяют. При отсутствии опухоли тактика наблюдения за беременностью и ведение родов обычные, грудное вскармливание разрешено. Вопрос о необходимости возобновления терапии решают после завершения периода кормления.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1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30343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Критерии эффективности лечения: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нормализация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концентрации пролактина;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восстановление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менструального цикла и фертильности у больных репродуктивного возраста;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отсутствие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роста пролактином при ежегодной МРТ головного мозга.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0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61248"/>
            <a:ext cx="10058400" cy="101035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приобретенного </a:t>
            </a:r>
            <a:r>
              <a:rPr lang="ru-RU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(у взрослых)</a:t>
            </a:r>
            <a:endParaRPr lang="ru-RU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21012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Гипофизарная недостаточность, гипоталамо-гипофизарная недостаточность,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заболевание, обусловленное частичным или полным нарушением секреции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тропных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гормонов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проявляющееся недостаточностью функции соответствующих органов периферической эндокринной системы.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0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7950" y="585183"/>
            <a:ext cx="10058400" cy="64383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Скрининг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967" y="1980140"/>
            <a:ext cx="9218645" cy="45046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Проводят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исследование функций гипоталамо-гипофизарной системы у лиц с анатомическими нарушениями гипофиза и/или гипоталамуса, а также после воздействий, которые могли бы вызвать повреждение этих функций.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Пациенты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с гипоталамо-гипофизарными новообразованиями.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Пациенты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с инфильтративными заболеваниями головного мозга или гипофиза.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Лица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перенесшие лучевую терапию по поводу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негипофизарных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новообразований с облучением головы (гипофиза).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Пациенты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после тяжелой травмы головного мозга.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Больные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после нейрохирургического вмешательства по поводу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макроаденомы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или других новообразований гипофиза.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Пациенты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с апоплексией гипофиза в анамнезе.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Пациенты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с массивной кровопотерей в родах и послеродовой артериальной гипотензией.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62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2842" y="559318"/>
            <a:ext cx="10058400" cy="7240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306" y="1856792"/>
            <a:ext cx="9255967" cy="4646644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этиологии.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Первичный — вследствие непосредственного разрушения/удаления клеток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✧ Вторичный — в результате анатомических и функциональных расстройств гипоталамо-гипофизарных взаимоотношений и ослабления регулирующего влияния гипоталамуса на функции гипофиза.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клиническим проявлениям.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Изолированный — нарушение только одной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тропной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функции гипофиза.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Частичный (парциальный) — выпадение двух и более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тропных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функций гипофиза, но не всех.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Пангипопитуитаризм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поражение всех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тропных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функций гипофиза.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99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8619" y="547861"/>
            <a:ext cx="10058400" cy="70800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15" y="1791478"/>
            <a:ext cx="9255968" cy="45813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Анамнез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Необходимо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уточнить, были ли травмы головного мозга, воздействие ионизирующего излучения на область головы или весь организм, нейрохирургические вмешательства на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гипоталамогипофизарной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области, случаи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гемосидероза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в семье. У женщин следует уточнить наличие родов с массивной кровопотерей в раннем послеродовом периоде в анамнезе. Эпизод сильной резкой головной боли с выраженным нарушением самочувствия может указывать на перенесенную апоплексию гипофиза. Прогрессирующее снижение остроты зрения и/или сужение полей зрения бывают признаками новообразования гипофиза. Необходимо уточнить общее состояние пациента (слабость, повышенная утомляемость), наличие сонливости, нарушения памяти и снижения аппетита, тошноты и рвоты (особенно по утрам или при повышенных нагрузках), непереносимости холодных температур, уменьшения мышечной силы, снижения либидо, бесплодия, у женщин — нарушений менструального цикла, у мужчин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эректильной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дисфункции, снижения потенции.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5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6610" y="510539"/>
            <a:ext cx="10058400" cy="77217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14" y="1698170"/>
            <a:ext cx="9274629" cy="5159829"/>
          </a:xfrm>
        </p:spPr>
        <p:txBody>
          <a:bodyPr anchor="ctr"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недостаточности каждого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тропного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гормона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Недостаточность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гормона роста.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Концентрация гормона роста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стимуляционных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пробах (тест с гипогликемией, вызванной введением инсулина,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клонидином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аргинином, глюкагоном,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соматолиберином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дефицитом двух и более гормонов достаточно провести один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стимуляционый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тест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инсулинотолерантный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тест). У пациентов с подозрением на недостаточность СТГ или имеющих дефицит 1–2 гипофизарных гормонов следует делать два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стимуляционных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теста.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 степени повышения концентрации СТГ в ходе тестов можно судить о секреции гормона роста: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выше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/мл — сохранная соматотропная функция;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пределах 3–10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/мл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частичная недостаточность СТГ;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менее 3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/мл — выраженная недостаточность СТГ.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концентрации ИФР-1 в крови имеет вспомогательное значение: при низкой концентрации ИФР-1 в крови можно предполагать дефицит соматотропного гормона, однако при нормальной концентрации ИФР-1 нельзя исключить недостаточность гормона роста.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0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• Исследование базальных концентраций ЛГ и ФСГ, концентрации </a:t>
            </a:r>
            <a:r>
              <a:rPr lang="ru-RU" dirty="0" err="1"/>
              <a:t>эстрадиола</a:t>
            </a:r>
            <a:r>
              <a:rPr lang="ru-RU" dirty="0"/>
              <a:t> (у женщин) или свободного тестостерона (у мужчин) в крови (уменьшение содержания периферических гормонов на фоне сниженных или нормальных концентраций </a:t>
            </a:r>
            <a:r>
              <a:rPr lang="ru-RU" dirty="0" err="1"/>
              <a:t>тропных</a:t>
            </a:r>
            <a:r>
              <a:rPr lang="ru-RU" dirty="0"/>
              <a:t> гормонов свидетельствует о нарушении функций гипофиза</a:t>
            </a:r>
            <a:r>
              <a:rPr lang="ru-RU" dirty="0" smtClean="0"/>
              <a:t>).</a:t>
            </a:r>
          </a:p>
          <a:p>
            <a:r>
              <a:rPr lang="ru-RU" dirty="0"/>
              <a:t>• Исследуют содержание ТТГ и свободного Т4 в крови.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/>
              <a:t>При подозрении на недостаточность АКТГ показано исследование содержания кортизола в ходе </a:t>
            </a:r>
            <a:r>
              <a:rPr lang="ru-RU" dirty="0" err="1"/>
              <a:t>стимуляционных</a:t>
            </a:r>
            <a:r>
              <a:rPr lang="ru-RU" dirty="0"/>
              <a:t> проб (с гипогликемией, вызванной введением инсулина, </a:t>
            </a:r>
            <a:r>
              <a:rPr lang="ru-RU" dirty="0" err="1"/>
              <a:t>метирапоном</a:t>
            </a:r>
            <a:r>
              <a:rPr lang="ru-RU" dirty="0"/>
              <a:t>, </a:t>
            </a:r>
            <a:r>
              <a:rPr lang="ru-RU" dirty="0" err="1"/>
              <a:t>тетракозактидом</a:t>
            </a:r>
            <a:r>
              <a:rPr lang="ru-RU" dirty="0" smtClean="0"/>
              <a:t>).</a:t>
            </a:r>
            <a:endParaRPr lang="ru-RU" dirty="0"/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22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7550" y="0"/>
            <a:ext cx="123295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0768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0140" y="125777"/>
            <a:ext cx="9090472" cy="6381544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 </a:t>
            </a:r>
            <a:endParaRPr lang="ru-RU" sz="2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МРТ головного мозга (для исключения органического повреждения головного мозга). </a:t>
            </a:r>
            <a:endParaRPr lang="ru-RU" sz="2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3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Остеоденситометрия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(при длительности заболевания &gt;12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3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3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  <a:endParaRPr lang="ru-RU" sz="23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spcBef>
                <a:spcPts val="0"/>
              </a:spcBef>
              <a:buNone/>
            </a:pP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Неврогенная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анорексия — состояние, характеризующееся неправильным (неадекватным) отношением к пище и своему внешнему виду и проявляющееся выраженным истощением вплоть до кахексии. На фоне значительного снижения массы тела прекращаются менструации вследствие снижения выработки гонадотропин-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-гормона, ЛГ и ФСГ, развивается гипоплазия матки и яичников, но при этом сохраняются вторичные половые признаки. Содержание других гипофизарных и периферических гормонов находится в пределах физиологических 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значений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, и даже могут быть незначительно повышены базальные концентрации гормона роста и кортизола.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426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5642" y="1800808"/>
            <a:ext cx="8695640" cy="5057192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1900" i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Восполнение  недостатка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гормонов эндокринных желез, регулируемых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аденогипофизом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(надпочечников, ЩЖ и половых желез).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Купирование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симптомов дефицита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тропных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гормонов гипофиза (компенсация недостаточности СТГ).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причин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Показания </a:t>
            </a:r>
            <a:r>
              <a:rPr lang="ru-RU" sz="1900" i="1" dirty="0">
                <a:latin typeface="Arial" panose="020B0604020202020204" pitchFamily="34" charset="0"/>
                <a:cs typeface="Arial" panose="020B0604020202020204" pitchFamily="34" charset="0"/>
              </a:rPr>
              <a:t>к госпитализации </a:t>
            </a:r>
            <a:endParaRPr lang="ru-RU" sz="19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Адреналовый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криз.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Необходимость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комплексного обследования.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i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Немедикаментозное </a:t>
            </a:r>
            <a:r>
              <a:rPr lang="ru-RU" sz="1900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endParaRPr lang="ru-RU" sz="1900" i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Всем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пациентам показаны лечебная физкультура и рациональное питание, обогащенное витаминами и белками. Целесообразно уменьшить содержание животных жиров в рационе. Отдельным пациентам необходимо рекомендовать дополнительный прием препаратов кальция и определенные физические нагрузки для профилактики и лечения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56815" y="440115"/>
            <a:ext cx="7567127" cy="76944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r>
              <a:rPr lang="ru-RU" sz="4400" dirty="0">
                <a:solidFill>
                  <a:srgbClr val="7030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Лечение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2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5801" y="426124"/>
            <a:ext cx="10058400" cy="69196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Медикаментозное лечение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968" y="1838130"/>
            <a:ext cx="9227976" cy="4926564"/>
          </a:xfrm>
        </p:spPr>
        <p:txBody>
          <a:bodyPr anchor="ctr"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Замещение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недостатка кортизола. Применяют препараты натурального гидрокортизона, кортизона (предшественника гидрокортизона, который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метаболизируется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в печени) и их полусинтетических производных (преднизолона). Главным критерием эффективности лечения считают клиническую картину (отсутствие симптомов недостаточности и/или избытка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). В утренние часы (с 8 до 12 ч) обычно принимают 65%, остальное — во второй половине дня (после 16 ч). В дебюте заболевания обычно назначают небольшую дозу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утром в один прием. При необходимости дозу увеличивают и распределяют на 2–3 приема. Исследование содержания кортизола и/или АКТГ на фоне приема препаратов не проводят. Поскольку активация синтеза и секреции альдостерона зависит в основном от активности ренина, а не АКТГ,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минералокортикоиды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при вторичном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гипокортицизме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чаще не назначают. В стрессовых ситуациях необходимо увеличивать дозу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в 1,5–2 раза или вводить их парентерально.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условии компенсации или исключения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гипокортицизма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показано замещение недостатка тироксина. Применяют препараты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левотироксина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Главный критерий эффективности лечения — нормализация концентрации свободного Т4 в крови. Концентрацию ТТГ при этом не определяют, поскольку она не имеет диагностического значения.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Заместительная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терапия половыми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гормонами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 мужчин и женщин показана в большинстве случаев.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10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842" y="463886"/>
            <a:ext cx="11534274" cy="70800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Принципы лечения </a:t>
            </a:r>
            <a:r>
              <a:rPr lang="ru-RU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женщин.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842" y="1987420"/>
            <a:ext cx="9009771" cy="446003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Предпочтительно применять аналоги натуральных эстрогенов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эстрадиол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и прогестерона (прогестерон,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дидрогестерон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). В возрасте до 45 лет доза эстрогенов составляет 2–3 мг/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(в расчете на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эстрадиол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). Предпочтительнее принимать эстрогены и гестагены в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секвенциальном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(циклическом) режиме. Рекомендуют назначать препараты для 28-дневного приема (не имеющие 7-дневного перерыва). После 45–50 лет доза эстрогенов должна быть равна 1–2 мг/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(в расчете на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эстрадиол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и предпочтительнее монофазный режим приема ЛС. Длительность терапии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эстрогенгестагенными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препаратами — до 55–65 лет. 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4094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39673" cy="4525963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Если у женщины отсутствует матка (например, удалена вследствие послеродового массивного кровотечения), показано назначение препаратов, содержащих только эстрогены (желательно в виде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трансдермального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геля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Противопоказания для назначения половых гормонов у женщин: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злокачественные опухоли матки, яичников и РМЖ;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острые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тромботические заболевания;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декомпенсация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функций печени и почек;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отсутствие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клинико-биохимической ремиссии опухоли гипофиза.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 мужчин см. в разделе «Синдром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 мужчин».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1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959" y="1455576"/>
            <a:ext cx="9190653" cy="5402424"/>
          </a:xfrm>
        </p:spPr>
        <p:txBody>
          <a:bodyPr anchor="ctr">
            <a:normAutofit fontScale="62500" lnSpcReduction="20000"/>
          </a:bodyPr>
          <a:lstStyle/>
          <a:p>
            <a:pPr marL="0" indent="0" algn="just"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Заместительная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терапия гормоном роста.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Назначают после компенсации других видов гипофизарной недостаточности. Показаниями являются клиническая симптоматика недостаточности данного гормона и снижение концентрации ИФР-1 в крови. Применяют аналоги человеческого гормона роста. Начальная доза для взрослых составляет 0,03–0,09 МЕ/кг массы тела в неделю (0,5–0,8 МЕ/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 Инъекции выполняют в 20–22 ч с помощью шприц-ручки подкожно в живот или бедро. Поддерживающую дозу подбирают индивидуально. Главный критерий эффективности лечения — соответствие концентрации ИФР-1 (определяют через 1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после каждого увеличения дозы препарата) физиологическим колебаниям, характерным для пола и возраста больного. При необходимости дозу гормона роста увеличивают ежемесячно на 0,2–0,5 МЕ. Средняя ежедневная доза гормона роста у взрослых соответствует приблизительно 0,125–0,25 МЕ/кг массы тела в неделю (приблизительно 0,8–2,4 МЕ/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 ✧ Уменьшение жировой, увеличение мышечной массы и улучшение психологического статуса обычно происходит через 3–6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лечения.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3225" y="131029"/>
            <a:ext cx="112993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✧ Контроль эффективности лечения половыми гормонами включает: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восстановление сексуальных функций;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регрессию остеопороза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улучшение липидного спектра крови;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восстановление мочеполовых функций.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1539" y="213341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3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Хирургическое лечение Может потребоваться для устранения причины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(объемного образования в области зрительного перекреста и турецкого седла).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967" y="1866122"/>
            <a:ext cx="9218645" cy="4870580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Дальнейшее ведение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Проводят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периодические обследования для коррекции доз препаратов ЗГТ и оценки состояния первичного заболевания, вызвавшего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Клиническое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обследование (жалобы, измерение массы тела, оценка АД и ЧСС, состояние кожи и волосяного покрова, зрения, соотношение жировой/мышечной массы) необходимо проводить каждые 6–12 мес. У мужчин дополнительно оценивают наличие гинекомастии и исследуют состояние простаты.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Лабораторные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исследования — ежегодное определение концентрации пролактина, свободного Т4 , ГСПГ и тестостерона (у мужчин), ежемесячное изучение содержания ИФР-1 при подборе дозы гормона роста, а после ее определения — каждые 6–12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8748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307" y="1838131"/>
            <a:ext cx="9246636" cy="4735099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опухоли гипофиза или объемном образовании гипоталамо-гипофизарной области иной природы показана МРТ головного мозга один раз в 6–18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в целях исключения роста данного образования. В случае развития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на фоне первично пустого турецкого седла после облучения гипоталамо-гипофизарной области (по поводу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внегипофизарных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заболеваний), травмы головного мозга, инфаркта гипофиза,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лимфоцитарного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гипофизита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повторно МРТ головного мозга не проводят.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9959" y="146837"/>
            <a:ext cx="118105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 женщин на фоне приема препаратов половых гормонов показаны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органов малого таза каждые 6–12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в возрасте до 45 лет —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молочных желез каждые 12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а после 45 лет — маммография каждые 12–24 мес. </a:t>
            </a:r>
          </a:p>
        </p:txBody>
      </p:sp>
    </p:spTree>
    <p:extLst>
      <p:ext uri="{BB962C8B-B14F-4D97-AF65-F5344CB8AC3E}">
        <p14:creationId xmlns:p14="http://schemas.microsoft.com/office/powerpoint/2010/main" val="110447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9329" y="183968"/>
            <a:ext cx="10058400" cy="118763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неадекватной секреции антидиуретического гормона</a:t>
            </a:r>
            <a:endParaRPr lang="ru-RU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435" y="1949990"/>
            <a:ext cx="9196508" cy="476218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Синдром неадекватной секреции вазопрессина, синдром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Пархона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несахарный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антидиабет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гиперпексический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синдром, синдром неадекватной секреции АДГ — заболевание, характеризующееся постоянной избыточной секрецией АДГ ( вазопрессина), не соответствующей изменению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крови, что приводит к чрезмерной задержке воды и развитию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Диагностические критерии.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Гипонатриемия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сопровождающаяся соответствующим снижением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крови.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мочи превышает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плазмы крови.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Почечная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экскреция натрия составляет более 20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Отсутствие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артериальной гипотензии,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гиповолемии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выраженного отечного синдрома.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Нормальные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функции почек, надпочечников, ЩЖ.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6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291" y="1996751"/>
            <a:ext cx="9209314" cy="44780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Анамнез </a:t>
            </a:r>
            <a:endParaRPr lang="ru-RU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Следует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выяснить, какие ЛС пациент принимает (мочегонные, психотропные, слабительные и др.). Необходимо уточнить, соблюдает ли он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низкосолевую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диету, ее эффективность.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Лабораторные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исследования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Исследуют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концентрацию натрия в крови,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крови и мочи и почечную экскрецию натрия.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Нормоволемическую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гипонатриемию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при синдроме неадекватной секреции АДГ следует дифференцировать от других видов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псевдогипонатриемии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гиперпротеинемии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гиперлипидемии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перераспределения (при СД),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гиповолемической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(потери жидкости через ЖКТ и ожоговые поверхности, НН),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гиперволемической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(ХСН, избыточного парентерального введения жидкостей, нефротического синдрома, цирроза печени).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88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637" y="438540"/>
            <a:ext cx="9237306" cy="5994836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Для этого назначают пробу с водной нагрузкой, которую проводят утром натощак. Положение больного при пробе должно быть лежачим или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полулежачим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Противопоказаниями к проведению пробы являются: нарушение выделительной функции почек,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выраженные отеки, тяжелое соматическое состояние пациента. В начале пробы определяют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мочи и крови, содержание натрия в крови, АД, массу тела, отмечают отсутствие или выраженность отеков, общее самочувствие пациента. Далее в течение 15–20 мин больной должен выпить жидкость (негазированную столовую воду) из расчета 20 мл/кг массы тела, но не более 1,5 л, или данный объем жидкости вводят внутривенно в виде 0,9% раствора хлорида натрия. В течение последующих пяти часов каждый час измеряют объем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выделенной мочи, АД, массу тела, отеки и самочувствие. На пятом часу пробы дополнительно исследуют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крови и концентрацию натрия в ней.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1539" y="213341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0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951" y="274638"/>
            <a:ext cx="11821886" cy="1143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Критерии синдрома неадекватной секреции АДГ.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952" y="1999382"/>
            <a:ext cx="9199984" cy="4525963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Отсутствие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снижения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мочи менее 100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мОсм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/кг через 2 ч после введения жидкости.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Выделение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менее 65% выпитой жидкости через 4 ч после ее введения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Выделение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менее 80% выпитой жидкости через 5 ч после ее введения.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снижение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крови ниже нормы через 5 ч после введения жидкости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МРТ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головного мозга, КТ грудной клетки и брюшной полости, УЗИ внутренних органов для исключения опухолевого генеза синдрома неадекватной секреции АДГ, а также динамические тесты состояния функций почек.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7853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925" y="417233"/>
            <a:ext cx="11421979" cy="83634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Цели — нормализация </a:t>
            </a: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концентрации натрия в крови, устранение </a:t>
            </a: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гипергидратации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327" y="1866121"/>
            <a:ext cx="9280278" cy="4665307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острой выраженной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назначают гипертонический раствор хлорида натрия (3%) в сочетании с фуросемидом. Рекомендуют повышать концентрацию натрия со скоростью 0,5–1,0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/л в час до достижения концентрации 125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/л. Быстрое повышение содержания натрия в крови до уровня, превышающего 125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/л, опасно, поскольку возможно развитие повреждения ЦНС (например, центральный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понтинный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миелинолиз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). Самый эффективный способ лечения легкой хронической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— ограничение потребления жидкости до 800– 1000 мл/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Если больному трудно выдерживать такой режим, можно назначить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демеклоциклин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дозе 0,6–1,2 г/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внутрь в несколько приемов или препараты лития, которые вызывают обратимую или частично обратимую форму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несахарного диабета с максимальным развитием эффекта через 2–3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5719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2635" y="529199"/>
            <a:ext cx="10058400" cy="67592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ВЫСОКОРОСЛОСТИ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960" y="1828799"/>
            <a:ext cx="9209314" cy="471637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  <a:endParaRPr lang="ru-RU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избыточной длине тела у новорожденного следует в первую очередь искать СД у матери. При отсутствии диабета у матери необходимо исключить врожденные заболевания, в первую очередь синдромы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Сотоса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Бекуита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–Видемана.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Диагностический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алгоритм В детском возрасте диагностику высокорослости проводят по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алгоритму.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Анамнез Обязательно выясняют: рост родителей и сибсов; рост и массу тела при рождении; скорость роста в течение жизни.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обследование При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физикальном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осмотре проводят: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измерение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роста, скорости роста, массы тела;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оценку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наличия стигм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дисэмбриогенеза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(врожденных особенностей челюстно-лицевой области, ушных раковин и т.д.);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интеллектуального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развития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полового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развития;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отношения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длины верхней части тела к таковой нижней;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отношения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размаха рук к длине тела.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97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 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99382"/>
            <a:ext cx="8702351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Включают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кариотипа;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гормональное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исследование крови (ИФР-1, ТТГ);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оценку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костного возраста;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расчет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предполагаемого окончательного роста;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анализ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мочи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гомоцистеин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молекулярно-генетические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исследования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54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361247"/>
            <a:ext cx="10058400" cy="9005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976" y="1999382"/>
            <a:ext cx="9255967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Лечение конституциональной высокорослости </a:t>
            </a:r>
            <a:endParaRPr lang="ru-RU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Терапию 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считают целесообразной, если предполагаемый окончательный рост более трех стандартных отклонений (для лиц европеоидной расы больше 195 см для мальчиков и 180 см для девочек). Показаниями для назначения фармакотерапии считают идиопатический сколиоз и психосоциальные проблемы, связанные с высоким ростом. Для лечения высокорослости можно замедлить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допубертатный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рост, чтобы своевременный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пубертат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начался при более низком росте, или сократить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допубертатный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рост, ускорив наступление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пубертата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70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491877"/>
            <a:ext cx="10058400" cy="67592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девочек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307" y="1632857"/>
            <a:ext cx="9218645" cy="4915760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Девочкам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 конституциональной высокорослостью назначают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этинилэстрадиол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внутрь 0,15–0,3 мг 1 раз в сутки. При необходимости дозу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этинилэстрадиола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можно увеличить до 0,5 мг/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если пациентка хорошо переносит препарат. Применение конъюгированных эстрогенов (7,5–10 мг/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 тоже достаточно эффективно. При возникновении маточных кровотечений показан циклический прием препаратов половых гормонов, к эстрогенам добавляют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дидрогестерон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внутрь по 10 мг 2 раза в сутки с 16-го по 25-й день менструального цикла или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норэтистерон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внутрь 5 мг 1 раз в сутки с 16-го по 25-й день менструального цикла. Лечение необходимо продолжать вплоть до закрытия эпифизов, иначе возможно продолжение роста после отмены эстрогенов. При плохой переносимости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этинилэстрадиол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можно заменить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эстрадиола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валератом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(дозу увеличивают постепенно с 2 до 6 мг/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9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306" y="1999382"/>
            <a:ext cx="9265298" cy="45259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Лечение мальчиков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практике необходимость лечения мальчиков препаратами тестостерона возникает крайне редко. Тестостерон (смесь эфиров) внутримышечно по 250 мг 1 раз в неделю или по 500 мг 1 раз в 2 недели в течение 6–12 мес.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высокорослости при других заболеваниях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Половые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гормоны применяют для ограничения роста при синдроме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Марфана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синдромах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Бекуита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–Видемана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Сотоса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проводят симптоматическое лечение. 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3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942" y="585183"/>
            <a:ext cx="10058400" cy="77217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НИЗКОРОСЛОСТИ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298" y="1838130"/>
            <a:ext cx="9227975" cy="4627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Идиопатический дефицит гормона роста.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Идиопатический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дефицит гормона роста (классическая форма).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Нейросекреторная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дисфункция (НСД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  <a:p>
            <a:pPr marL="0" indent="0" algn="just">
              <a:buNone/>
            </a:pP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Дефицит роста определяют по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перцентильным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таблицам вариантов нормального роста. Анализируют кривую роста ребенка с учетом границ его конечного роста, рассчитанного на основании среднего роста родителей: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прогнозируемый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конечный рост для мальчика = [(рост отца + рост матери + 13 см)/2] ± 10 см.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прогнозируемый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конечный рост для девочки = [(рост отца + рост матери – 13 см)/2] ± 10 см. 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экстраполируемый конечный рост ребенка по данным роста в момент осмотра с учетом костного возраста находится ниже пределов рассчитанного интервала конечного роста, то следует говорить о патологически низком росте.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23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185" y="465221"/>
            <a:ext cx="9249419" cy="6224828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Оценка пропорциональности скелета важна в первую очередь для исключения различных форм скелетных дисплазий как причин низкорослости. В частности, целесообразно вычислять коэффициент «верхний/нижний сегмент», размах рук. Степень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оссификации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эпифизарных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зон роста — важный критерий в диагностике нанизма и прогнозе конечного роста. При первичном дефиците роста задержка костного созревания либо отсутствует, либо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слабовыражена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(скелетные дисплазии,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синдромальные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формы нанизма, внутриутробная задержка роста, генетическая низкорослость). Для вторичного дефицита роста, особенно для гипофизарного нанизма, характерно значительное отставание костного возраста от хронологического (&gt;2 лет).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1539" y="213341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11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4821" y="594513"/>
            <a:ext cx="10058400" cy="65988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Рентгенологическое исследование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988" y="1827072"/>
            <a:ext cx="9210624" cy="4378603"/>
          </a:xfrm>
        </p:spPr>
        <p:txBody>
          <a:bodyPr anchor="ctr"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Рентгенологическое исследование черепа проводят в целях визуализации формы и размеров турецкого седла и состояния костей черепа. При гипофизарном нанизме турецкое седло нередко малых размеров. Характерные изменения турецкого седла наблюдают при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краниофарингиоме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 истончение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порозность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стенок, расширение входа,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супра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- или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интраселлярные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очаги обызвествления. При повышенном внутричерепном давлении видно усиление пальцевых вдавлений, расхождение черепных швов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КТ и МРТ головного мозга у пациентов с идиопатическим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гипопитуитаризмом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выявляют морфологические и структурные изменения: гипоплазию гипофиза, разрыв или истончение гипофизарной ножки, эктопию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нейрогипофиза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синдром пустого турецкого седла. КТ и МРТ головного мозга показаны при любом подозрении на внутричерепную патологию (объемный процесс).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6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9355" y="250663"/>
            <a:ext cx="10058400" cy="111967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Конституциональная задержка роста и </a:t>
            </a:r>
            <a:r>
              <a:rPr lang="ru-RU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пубертата</a:t>
            </a:r>
            <a:endParaRPr lang="ru-RU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943398"/>
            <a:ext cx="9178212" cy="4525963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Конституциональная задержка роста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пубертата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(КЗРП) и семейная низкорослость (или нормальная вариантная низкорослость) укладываются в понятие вариантов нормального роста. Дети от родителей с низким ростом, как правило, низкорослы в той же степени, что и родители, за счет генетически запрограммированных потенций роста. Дети от родителей, в анамнезе которых задержка роста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пубертата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 большой степенью вероятности унаследуют данный характер развития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Дети с КЗРП имеют нормальные рост и массу тела при рождении, растут нормально до 1–2 лет, затем скорость роста снижается и кривая роста находится несколько ниже 3-го перцентиля и параллельна ему. Костный возраст, как правило, соответствует возрасту роста, скорость роста — не менее 5 см в год. В пробах на стимуляцию выявляют значительный выброс СТГ (&gt;10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/мл), но интегрированная суточная секреция СТГ крови снижена.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50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38530"/>
            <a:ext cx="10058400" cy="67592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828801"/>
            <a:ext cx="9178212" cy="4677884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Есть данные об эффективном лечении рекомбинантным гормоном роста человека детей с КЗРП, внутриутробной задержкой роста, семейной низкорослостью, синдромами Тернера,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Расселла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Сильвера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Прадера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–Вилли, анемией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Фанкони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болезнью Иценко–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гликогенозами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с состоянием после облучения по поводу лейкемии и опухолей мозга, после трансплантации почки, с ХПН, скелетными дисплазиями. Вместе с тем отсутствуют достоверные данные о более высоком конечном росте детей с КЗРП, получавших лечение гормоном роста, чем не получавших его, несмотря на то что за определенный период времени (2–3 года) лечение СТГ существенно ускоряет скорость роста. У мальчиков с КЗРП старше 12 лет с задержкой костного возраста не менее чем на 2 года от хронологического возможно кратковременное лечение короткими курсами небольших доз анаболических стероидов (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нероболила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ретаболила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 этом необходим строгий контроль за ростом ребенка (не реже 1 раза в 6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При быстром прогрессировании костного созревания лечение прекращают.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55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7950" y="239949"/>
            <a:ext cx="10058400" cy="115964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Гипофизарная карликовость (соматотропная недостаточность)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14" y="1724288"/>
            <a:ext cx="9246637" cy="5005137"/>
          </a:xfrm>
        </p:spPr>
        <p:txBody>
          <a:bodyPr anchor="ctr">
            <a:noAutofit/>
          </a:bodyPr>
          <a:lstStyle/>
          <a:p>
            <a:pPr marL="0" indent="354013" algn="just">
              <a:buNone/>
            </a:pP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Однократное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измерение СТГ в крови для диагностики соматотропной недостаточности не имеет диагностического значения вследствие импульсного характера секреции СТГ и возможности получения крайне низких (нулевых) базальных значений СТГ даже у здоровых детей. В связи с этим изучают спонтанную секрецию гормона роста в крови, определяют пик выброса СТГ на фоне стимуляции, исследуют ИФР и их связывающие белки в крови. Провокационные тесты основаны на способности различных фармакологических препаратов стимулировать секрецию и выброс СТГ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соматотрофами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В клинической практике наиболее широко используют пробы с инсулином,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клонидином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СТГ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-гормоном, аргинином,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леводопой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пиридостигмина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бромидом. Тотальную соматотропную недостаточность диагностируют при пике выброса СТГ на фоне стимуляции менее 7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/мл, частичный дефицит — при пике выброса СТГ от 7 до 10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/мл. Необходимое условие проведения СТГ-стимулирующих проб —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эутиреоидное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состояние ЩЖ. В случае гипотиреоза необходим предварительный курс лечения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тиреоидными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препаратами в течение 3–4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Кроме того, дети с ожирением имеют сниженную реакцию СТГ на стимуляцию.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249" y="4030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56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5" y="102637"/>
            <a:ext cx="9271518" cy="6543050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Для одновременной оценки нескольких гипофизарных функций удобно проводить комбинированные тесты с различными гипоталамическими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-гормонами [инсулин +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(TRH) +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люлиберин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(LHRH-тест), СТГ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-гормон + TRH + LHRH-тест, СТГ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-гормон +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кортиколиберин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(CRH) + LHRH + TRH-тест]. Например, при пробе с СТГ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-гормон +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люлиберин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во внутривенную канюлю последовательно вводят СТГ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-гормон (1 мкг/кг),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(7 мкг/кг, максимально 400 мкг),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люлиберин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(100 мкг). Наличие базальных низких уровней ТТГ и свободного Т4 в сочетании с отсутствием или пролонгированной реакцией ТТГ на TRH свидетельствует о сопутствующем вторичном гипотиреозе. Отсутствие реакции выброса гонадотропинов на LHRH (повышение более чем в 2 раза от базального уровня) в сочетании с низкими базальными уровнями половых гормонов указывает на вторичный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1539" y="213341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53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460" y="205273"/>
            <a:ext cx="9171829" cy="6367957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Наиболее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диагностически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значимые константы в выявлении дефицита СТГ у детей — ИФР, в частности, ИФР-1 (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соматомедин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С) и ИФР-2. 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лечения гипофизарного нанизма в качестве ЗГТ используют генно-инженерные препараты гормона роста человека. В настоящее время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разрешены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к использованию следующие препараты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соматотропина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генотропин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Genotropin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нордитропин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Симплекс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Norditropin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Simplex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сайзен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Saizen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хуматроп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Humatrope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растан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Рекомендуемая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стандартная доза гормона роста при лечении классического дефицита СТГ составляет 0,033 мг/(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кг×сут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) подкожно ежедневно в 20:00–22:00. Лечение необходимо продолжать до закрытия зон роста или до достижения социально приемлемого роста. При сочетании гипофизарного нанизма с множественным дефицитом гормонов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проводят соответствующую ЗГТ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тиреоидными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препаратами (L-тироксином),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глюкокортикоидами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(гидрокортизоном), половыми стероидами.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8751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799" y="266257"/>
            <a:ext cx="10058400" cy="10476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АКРОМЕГАЛИЯ И ГИПОФИЗАРНЫЙ ГИГАНТИЗМ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608" y="1679511"/>
            <a:ext cx="8890764" cy="517849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Хроническая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гиперпродукция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СТГ и инсулиноподобных факторов роста (ИФР) клинически выражается гигантизмом или акромегалией в зависимости от того, когда (до или после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пубертата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) она развивается. Акромегалия — нейроэндокринное заболевание, вызванное хронической избыточной секрецией СТГ у лиц с законченным физиологическим ростом и характеризующееся патологическим диспропорциональным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периостальным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ростом костей, увеличением размеров мягких тканей и внутренних органов, а также сочетанными системными и обменными нарушениями. Гипофизарный гигантизм — клинический синдром, характеризующийся ускоренным линейным ростом с пропорциональным увеличением костей скелета, мягких тканей и возникающий у детей и подростков с незавершенным физиологическим ростом (открытыми зонами роста). Патологическим считается рост, превышающий 97-ю перцентиль (выше 200 см для мужчин и 190 см для женщин).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18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6" y="206393"/>
            <a:ext cx="11859208" cy="115718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Степени тяжести акромегалии (критерии ВОЗ).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91478"/>
            <a:ext cx="9187177" cy="5066522"/>
          </a:xfrm>
        </p:spPr>
        <p:txBody>
          <a:bodyPr anchor="ctr"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Легкая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— больной способен переносить обычную физическую нагрузку или ограничен в выполнении тяжелой, но не нуждается в госпитализации. 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Средняя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— больной способен обслуживать себя самостоятельно, но не в состоянии выполнять какую-либо работу. Активен 50% времени бодрствования. 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Тяжелая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— больной ограничен в возможности самообслуживания, осуществления какой-либо деятельности, находится в положении сидя более 50% времени бодрствования или соблюдает постельный режим.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3739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5031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  <a:r>
              <a:rPr lang="en-US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46" y="1708485"/>
            <a:ext cx="9330611" cy="514951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Критерии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для диагноза активной акромегалии: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базальная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однократная концентрация СТГ более 0,4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/мл;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минимальная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концентрация СТГ на фоне ОГТТ более 1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/мл (&gt;2,7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мЕД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/л);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содержание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ИФР в крови выше возрастных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референсных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значений.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Обычно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содержание СТГ определяют утром натощак путем троекратного взятия порции крови с помощью катетера каждые 20 мин с последующим перемешиванием. Однократное определение базального уровня гормона роста не представляет диагностической ценности, поскольку многие стрессовые, физические и метаболические факторы, а также особенность ритмической секреции СТГ могут приводить к получению ложных результатов. Увеличение содержания в крови ИФР с учетом возрастной нормы является практически достоверным интегральным критерием, указывающим на гиперсекрецию СТГ и степень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активности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акромегалии. Содержание ИФР-1 в крови повышается во время беременности и снижается при плохо контролируемом СД, недостаточном питании, заболеваниях печени, почечной недостаточности.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3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515775"/>
            <a:ext cx="10058400" cy="69196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30" y="1733530"/>
            <a:ext cx="9209314" cy="4957009"/>
          </a:xfrm>
        </p:spPr>
        <p:txBody>
          <a:bodyPr anchor="ctr">
            <a:noAutofit/>
          </a:bodyPr>
          <a:lstStyle/>
          <a:p>
            <a:pPr marL="0" indent="354013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помощью боковой краниографии можно выявить увеличение размеров турецкого седла, локальный или тотальный остеопороз его стенок,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двухконтурность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истончение передних и задних клиновидных отростков, утолщение костей свода черепа,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гиперостоз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внутренней пластинки лобной кости (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эндокраниоз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гиперпневматизацию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придаточных пазух носа. Предпочтительным является использование МРТ головного мозга с гипофизом с введением парамагнитных контрастирующих веществ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гадопентетовой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кислоты,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гадодиамида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), которые с разной скоростью накапливаются в здоровой и опухолево-измененной ткани. Возможность исследования в трех взаимно перпендикулярных проекциях позволяет получить дополнительную информацию об анатомо-топографических особенностях и изменениях 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селлярной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области, что наряду с отсутствием лучевой нагрузки свидетельствует о большей предпочтительности использования МРТ, в том числе и при повторных исследованиях.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81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6611" y="473216"/>
            <a:ext cx="10058400" cy="78821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диагностика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306" y="1634658"/>
            <a:ext cx="9227976" cy="5117431"/>
          </a:xfrm>
        </p:spPr>
        <p:txBody>
          <a:bodyPr anchor="ctr"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Акромегалию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следует дифференцировать от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акромегалоидных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состояний (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пахидермопериостоза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болезни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Педжета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синдрома Мари–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Бамбергера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), при которых наблюдают сходные внешние проявления при нормальной концентрации СТГ и ИФР-1 в крови и при отсутствии опухоли гипофиза. Гигантизм дифференцируют от других форм ускоренного роста, наблюдаемых в перинатальном (синдромы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Сотоса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Бекуита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–Видемана) и постнатальном периодах жизни [семейная (конституциональная) высокорослость, ППС, первичный или вторичный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синдромы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Марфана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Пайла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].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6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2842" y="559837"/>
            <a:ext cx="10058400" cy="67592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379" y="1800808"/>
            <a:ext cx="9214225" cy="5057192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22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 </a:t>
            </a:r>
            <a:endParaRPr lang="en-US" sz="2200" b="1" i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Ликвидация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(или блокирование) источника избыточной продукции СТГ, снижение секреции СТГ и ИФР-1 до безопасного уровня, максимально возможное устранение клинических симптомов и признаков заболевания, повышение качества жизни пациентов и профилактика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рецедивов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заболевания, скорейшее достижение клинико-биохимической ремиссии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Критерии полной ремиссии акромегалии: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отсутствие клинических признаков активности;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базальный уровень СТГ менее 2,5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/мл;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минимальный уровень СТГ на фоне ОГТТ менее 1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/мл (2,7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мЕД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/л);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содержание ИФР-1 соответствует половой и возрастной норме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90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45" y="401053"/>
            <a:ext cx="9274628" cy="60930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Показания к госпитализации </a:t>
            </a:r>
            <a:endParaRPr lang="en-US" sz="24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• Больные с активной стадией акромегалии для системного обследования и выработки наиболее адекватной лечебной тактики.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• Пациенты, прошедшие или находящиеся на лечении, в целях оценки адекватности терапии и динамического обследования.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• Больные с тяжелой формой акромегалии для лечения соматических осложнений.</a:t>
            </a:r>
          </a:p>
          <a:p>
            <a:pPr marL="0" indent="0" algn="ctr">
              <a:buNone/>
            </a:pPr>
            <a:r>
              <a:rPr lang="ru-RU" sz="2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Методы лечения </a:t>
            </a:r>
            <a:endParaRPr lang="en-US" sz="2400" b="1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Существуют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три метода лечения акромегалии (хирургический, медикаментозный и лучевой), приоритетность использования которых зависит от конкретной клинической ситуации. Факторами, определяющими выбор метода лечения, являются размер и характер роста аденомы, состояние зрительных функций, уровни СТГ и ИРФ-1, возраст больного, степень тяжести осложнений.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1539" y="213341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4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4643" y="510538"/>
            <a:ext cx="10058400" cy="72404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Хирургическое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298" y="1857174"/>
            <a:ext cx="9246637" cy="4858441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Основным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методом лечения акромегалии является оперативное удаление опухоли гипофиза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трансназально-транссфеноидальным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доступом с применением эндоскопической техники. При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микроаденоме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полная ремиссия после операции составляет 80–90%, в то время как при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макроаденоме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 инвазивным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экстраселлярным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ростом радикальное удаление отмечается лишь в 55% случаев. Радикальность проведенного оперативного вмешательства оценивают по результатам ОГТТ. При удалении гигантских опухолей с массивной инвазией как в полость, так и в структуры основания черепа проводят двухэтапную операцию, при которой первоначально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транскраниальным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доступом удаляют внутричерепную часть опухоли, а затем через 2–3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(после формирования надежного рубца) из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трансназального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подхода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резицируют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остаток аденомы.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01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538530"/>
            <a:ext cx="10058400" cy="67592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896" y="1912776"/>
            <a:ext cx="9205386" cy="466045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Показания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для назначения медикаментозной терапии: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Первичная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терапия при бесперспективности или противопоказания к хирургическому лечению.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Вторичная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терапия при нерадикальной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аденомэктомии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Необходимость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предоперационной подготовки для улучшения соматического статуса и снижения риска внутри- и послеоперационных осложнений.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Обеспечение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полного (или частичного) контроля на период после проведенной лучевой терапии и до проявления максимального терапевтического эффекта.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настоящее время активно используются 3 группы ЛС: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аналоги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ланреотид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агонисты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дофамина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хинаголид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каберголин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и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ингибиторы рецепторов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СТГ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пегвисомант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1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8619" y="544268"/>
            <a:ext cx="10058400" cy="64776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Аналоги </a:t>
            </a:r>
            <a:r>
              <a:rPr lang="ru-RU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(АС</a:t>
            </a:r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605" y="2049679"/>
            <a:ext cx="9217007" cy="4665936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вводят 3 раза в сутки подкожно. Разовая доза составляет 100–200 мкг.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длительного высвобождения назначают в начальной дозе 20 мг каждые 28 дней глубоко внутримышечно. При необходимости дозу увеличивают (до 30 или 40 мг) или уменьшают на 10 мг с прежней частотой введения. </a:t>
            </a:r>
            <a:endParaRPr 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Ланреотид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назначают в начальной дозе 30 мг каждые 14 дней глубоко внутримышечно. Увеличения терапевтической концентрации препарата достигают сокращением периода между инъекциями (30 мг каждые 10 или 7 дней). </a:t>
            </a:r>
            <a:endParaRPr 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Каждые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необходимо контролировать содержание СТГ и ИФР для оценки эффективности лечения, при необходимости — корректировать дозы ЛС. </a:t>
            </a:r>
            <a:endParaRPr 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Коррекцию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дозы осуществляют следующим образом. В случае клинического улучшения, содержания СТГ в пределах 1,0–2,5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/мл, ИФР — в пределах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референсных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значений дозу препарата оставляют прежней. Если концентрация СТГ превышает 2,5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/мл, ИФР — за пределами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референсных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значений, дозу препарата увеличивают. Если концентрация СТГ ниже 1,0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/мл, а ИФР — в пределах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референсных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значений, дозу препарата уменьшают.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4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648" y="465604"/>
            <a:ext cx="9247617" cy="530762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Если за 3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есть клиническое улучшение, содержание СТГ и/или ИФР снизилось более чем на 30% исходного уровня, лечение считают эффективным и продолжают. В противном случае пациента считают нечувствительным к лечению аналогами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и рассматривают другие виды терапии. Лечение пролонгированными аналогами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проводят как в комбинации с хирургическим вмешательством (на дои/или послеоперационном этапе), так и в качестве самостоятельной первичной терапии. Их рекомендуют в качестве первичного метода лечения при отсутствии прямых показаний к операции (хиазмального или диафрагмального синдрома), противопоказаниях к нейрохирургическому вмешательству (непереносимости наркоза, сердечно-сосудистых, дыхательных расстройствах и др.) или в случае отказа пациента от вмешательства.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1539" y="213341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37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57192"/>
            <a:ext cx="10058400" cy="7240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Агонисты дофамина.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782147"/>
            <a:ext cx="9150220" cy="4733867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Эти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ЛС рекомендуют использовать у пациентов со смешанными аденомами гипофиза, продуцирующими СТГ и пролактин (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соматопролактиномы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маммосоматотропиномы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). Предпочтение отдается селективным пролонгированным агонистам рецепторов к дофамину II типа: [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хинаголиду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(по 0,3 мг в сутки) и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каберголину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(по 1,0–3,5 мг в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)]. Ингибиторы рецепторов СТГ. Представляют собой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генноинженерный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аналог эндогенного гормона роста, претерпевший 9 аминокислотных мутаций, изменивших его связывающую способность, что позволяет предупредить периферические эффекты избытка СТГ ( в России не зарегистрированы). Показания — отсутствие эффективности или непереносимость аналогов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после нерадикально проведенной селективной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аденомэктомии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85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59827"/>
            <a:ext cx="10058400" cy="65988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Лучевая 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5" y="1878084"/>
            <a:ext cx="9280848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Применяют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протонное облучение или стереотаксическую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радиохирургию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После облучения нормализация уровней СТГ и ИФР-1 наступает через 5–10 лет и более. Согласно международным рекомендациям, в связи с отсроченным эффектом наступления ремиссии и высоким риском развития осложнений лучевую терапию используют только при неэффективности оперативного и/или медикаментозного лечения. Дальнейшее ведение Рекомендуют ежегодное клиническое, инструментальное (рентгенографию легких, МРТ гипофиза, УЗИ щитовидной железы,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ЭхоКГ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колоноскопию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маммографию, офтальмоскопию) и лабораторное (определение уровней СТГ, ИФР) обследование для оценки соматотропной функции, выраженности соматических изменений и необходимости коррекции проводимого лечения.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258" y="552074"/>
            <a:ext cx="10058400" cy="58355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НЕЙРОЭНДОКРИННЫЕ ОПУХОЛИ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803" y="1760777"/>
            <a:ext cx="9217140" cy="4910610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Карциноидные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опухоли (это один из наиболее распространенных подвидов НЭО, однако иногда под этим термином ошибочно подразумевают все НЭО), гастроинтестинальные опухоли. Устаревшие названия: опухоли клеток АПУД-системы,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АПУДомы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Нейроэндокринные опухоли — гетерогенная группа различных по локализации, характеру роста и клинической симптоматике опухолей, происходящих из нейроэндокринных клеток и, соответственно, имеющих сходные цитологические характеристики.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настоящее время нейроэндокринными называют клетки, которые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Langley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1994):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способны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продуцировать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нейротрансмиттеры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нейромодуляторы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нейропептиды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имеют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большое количество секреторных гранул, из которых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экзоцитозом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выделяются гормоны в ответ на внешние стимулы;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имеют аксонов и синапсов.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03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419338"/>
            <a:ext cx="10058400" cy="61304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9860" y="2021432"/>
            <a:ext cx="8980083" cy="41181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особенностям происхождения и клинической симптоматике.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Карциноидные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опухоли.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 клинической картиной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карциноидного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синдрома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Без клинической симптоматики (90% случаев).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Панкреатические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эндокринные опухоли. </a:t>
            </a:r>
            <a:endParaRPr lang="uz-Latn-U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Функционально-неактивные.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3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272" y="622506"/>
            <a:ext cx="10058400" cy="65729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Функционально-активные: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776" y="1934310"/>
            <a:ext cx="9195167" cy="4925196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инсулина);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клинически проявляется синдромом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глюкагона); 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Випома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вазоактивного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интестинального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полипептида); 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ППома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панкреатического полипептида); 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КРГома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кортикотропин-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-гормона, характерна клиническая картина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гиперкортицизма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опухоль, продуцирующая избыток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соматолиберина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(характерна клиническая картина акромегалии); 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нейротензиома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нейротензина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АКТГома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(продуцирует избыток АКТГ, характерны АКТГ-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эктопированный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синдром, клиническая картина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гиперкортицизма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06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85184"/>
            <a:ext cx="10058400" cy="65729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85000" lnSpcReduction="20000"/>
          </a:bodyPr>
          <a:lstStyle/>
          <a:p>
            <a:r>
              <a:rPr lang="ru-RU" dirty="0" smtClean="0"/>
              <a:t>Анамнез </a:t>
            </a:r>
            <a:r>
              <a:rPr lang="ru-RU" dirty="0"/>
              <a:t>и </a:t>
            </a:r>
            <a:r>
              <a:rPr lang="ru-RU" dirty="0" err="1"/>
              <a:t>физикальное</a:t>
            </a:r>
            <a:r>
              <a:rPr lang="ru-RU" dirty="0"/>
              <a:t> обследование </a:t>
            </a:r>
            <a:endParaRPr lang="ru-RU" dirty="0" smtClean="0"/>
          </a:p>
          <a:p>
            <a:r>
              <a:rPr lang="ru-RU" dirty="0" smtClean="0"/>
              <a:t>Необходимо </a:t>
            </a:r>
            <a:r>
              <a:rPr lang="ru-RU" dirty="0"/>
              <a:t>уточнить длительность заболевания. Часто при осмотре отмечают снижение массы тела. Можно обнаружить изменения кожных покровов и слизистых: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/>
              <a:t>при </a:t>
            </a:r>
            <a:r>
              <a:rPr lang="ru-RU" dirty="0" err="1"/>
              <a:t>карциноидном</a:t>
            </a:r>
            <a:r>
              <a:rPr lang="ru-RU" dirty="0"/>
              <a:t> синдроме во время прилива — покраснение лица, верхней части туловища по сосковым линиям, </a:t>
            </a:r>
            <a:r>
              <a:rPr lang="ru-RU" dirty="0" err="1"/>
              <a:t>телеангиэктазии</a:t>
            </a:r>
            <a:r>
              <a:rPr lang="ru-RU" dirty="0"/>
              <a:t>;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/>
              <a:t>при атипичном течении </a:t>
            </a:r>
            <a:r>
              <a:rPr lang="ru-RU" dirty="0" err="1"/>
              <a:t>карциноидного</a:t>
            </a:r>
            <a:r>
              <a:rPr lang="ru-RU" dirty="0"/>
              <a:t> синдрома кожа может приобретать пурпурно-фиолетовый цвет, на месте эритемы далее образуются множественные </a:t>
            </a:r>
            <a:r>
              <a:rPr lang="ru-RU" dirty="0" err="1"/>
              <a:t>телеангиэктазии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/>
              <a:t>• при </a:t>
            </a:r>
            <a:r>
              <a:rPr lang="ru-RU" dirty="0" err="1"/>
              <a:t>ВИПомах</a:t>
            </a:r>
            <a:r>
              <a:rPr lang="ru-RU" dirty="0"/>
              <a:t> — эритема кожи головы и туловища;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/>
              <a:t>при </a:t>
            </a:r>
            <a:r>
              <a:rPr lang="ru-RU" dirty="0" err="1"/>
              <a:t>глюкагономах</a:t>
            </a:r>
            <a:r>
              <a:rPr lang="ru-RU" dirty="0"/>
              <a:t> — </a:t>
            </a:r>
            <a:r>
              <a:rPr lang="ru-RU" dirty="0" err="1"/>
              <a:t>некротизирующий</a:t>
            </a:r>
            <a:r>
              <a:rPr lang="ru-RU" dirty="0"/>
              <a:t> дерматит, стоматит.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50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485191"/>
            <a:ext cx="10058400" cy="63418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800808"/>
            <a:ext cx="9330612" cy="50571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Карциноидный</a:t>
            </a:r>
            <a:r>
              <a:rPr lang="ru-RU" sz="20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синдром. </a:t>
            </a:r>
            <a:endParaRPr lang="ru-RU" sz="2000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общего белка в крови (характерна белковая недостаточность, так как 50% пищевого триптофана расходуется на синтез серотонина).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концентрации серотонина и его основного метаболита — 5-гидроксииндолускусной кислоты (5-ГИУК) в суточной моче (экскреция 5-ГУИК &gt;150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мкмоль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за 24 ч свидетельствует о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синдроме).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Инсулиномы</a:t>
            </a:r>
            <a:r>
              <a:rPr lang="ru-RU" sz="20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Низкое содержание глюкозы в крови (2,5 исключает диагноз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ВИПомы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(синдром Вернера–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Моррисона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Биохимический анализ крови (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гипохлоремия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гипергликемия).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Гормональный анализ крови — повышение концентрации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вазоинтестинального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пептида и его предшественников (гистидина, метионина).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2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8755" y="608470"/>
            <a:ext cx="10058400" cy="70153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725" y="1909765"/>
            <a:ext cx="9200887" cy="4556488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ЭГДС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колоноскопия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ректосигмоскопия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эндоУЗИ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 визуализацией ПЖ;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печени;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мультиспиральная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КТ органов брюшной полости;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МРТ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органов брюшной полости (имеет преимущества по сравнению с КТ);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сканирование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 меченым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(обнаружение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соматостатиновых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рецепторов в опухолях);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ПЭТ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 предшественником серотонина 11-С-5-НТР (позволяет диагностировать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опухоли, а также поражение печени и лимфатических узлов).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81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1298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b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085" y="2149905"/>
            <a:ext cx="9224866" cy="4148260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Эмболизация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печеночной артерии (поливиниловыми алкогольсодержащими микросферами) эффективна при метастазах в печень.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Побочные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эффекты: печеночные абсцессы, почечная недостаточность, некрозы желчного пузыря и тонкой кишки, однако если у конкретного пациента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достигнут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положительный эффект, процедуру можно повторить при ухудшении состояния.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Печеночная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химиоэмболизация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окклюзия печеночной артерии с локальной цитотоксической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химиотерапиией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Метод паллиативный, но у 63% пациентов улучшает состояние на два года.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Печеночная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радиоэмболизация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(когда для окклюзии печеночной артерии вводят микросферы, содержащие радиоизотопы) пока не получила широкого клинического распространения.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249" y="4030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68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491878"/>
            <a:ext cx="10058400" cy="65729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464" y="1887793"/>
            <a:ext cx="9198479" cy="4970207"/>
          </a:xfrm>
        </p:spPr>
        <p:txBody>
          <a:bodyPr>
            <a:normAutofit fontScale="62500" lnSpcReduction="2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интерфероном показано при опухолях с низкой пролиферативной активностью как лечение первой или второй линии после химиотерапии. Побочные эффекты возникают достаточно часто: лихорадочное состояние, потеря массы тела, слабость, депрессия. Существует также риск развития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гепатотоксичности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аутоиммунных заболеваний и появления нейтрализующих антител. При клинически манифестированных НЭО интерферон используют одновременно с аналогами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Аналоги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(особенно пролонгированные формы) успешно применяют в лечении НЭО, так как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соматостатиновые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рецепторы представлены как в первичных опухолях, так и в их метастазах.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Химиотерапия показана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первую очередь для лечения низкодифференцированных быстрорастущих (&gt;25% исходного объема) метастатических опухолей.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Симптоматическая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терапия.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опухолях используют блокаторы серотониновых/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гистаминовых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рецепторов, однако их применение не предупреждает и не останавливает развитие изменений в сердце.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3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529199"/>
            <a:ext cx="10058400" cy="64254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Хирургическое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037" y="1869259"/>
            <a:ext cx="9197575" cy="4703971"/>
          </a:xfrm>
        </p:spPr>
        <p:txBody>
          <a:bodyPr>
            <a:normAutofit fontScale="92500" lnSpcReduction="20000"/>
          </a:bodyPr>
          <a:lstStyle/>
          <a:p>
            <a:pPr marL="0" indent="354013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наиболее эффективный метод терапии. Иногда проводят паллиативное удаление части опухоли в целях ликвидации патологического сдавления окружающих органов и тканей. Проводят хирургическое удаление метастазов в печень и лимфатические узлы. При поражении печени один из методов лечения — ее трансплантация. Применяют также метод криохирургии, если поражено менее 40% печени: в каждый метастатический очаг вводят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криопробы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вызывающие локальный некроз опухоли. В большинстве случаев лечение метастатического процесса при НЭО невозможно без дополнительного медикаментозного лечения. Применяют и симптоматическое хирургическое лечение —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карциноидном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синдроме в тяжелых случаях показано протезирование сердечных клапанов.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28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31837"/>
            <a:ext cx="10058400" cy="65729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Дальнейшее 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078" y="2046035"/>
            <a:ext cx="9224865" cy="4525963"/>
          </a:xfrm>
        </p:spPr>
        <p:txBody>
          <a:bodyPr>
            <a:normAutofit/>
          </a:bodyPr>
          <a:lstStyle/>
          <a:p>
            <a:pPr marL="0" indent="354013" algn="just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радикального лечения пациенты должны находиться под динамическим наблюдением, необходимо проводить ежегодное обследование в целях исключения рецидивов и метастазов (гормональное обследование, УЗИ печени, по показаниям — КТ/ МРТ органов брюшной полости).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55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66523"/>
            <a:ext cx="10058400" cy="67204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НЕСАХАРНЫЙ ДИАБЕТ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085" y="1971391"/>
            <a:ext cx="9243527" cy="4525963"/>
          </a:xfrm>
        </p:spPr>
        <p:txBody>
          <a:bodyPr>
            <a:normAutofit fontScale="70000" lnSpcReduction="20000"/>
          </a:bodyPr>
          <a:lstStyle/>
          <a:p>
            <a:pPr marL="0" indent="354013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Несахарный диабет — заболевание, характеризующееся неспособностью почек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реабсорбировать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воду и концентрировать мочу, имеющее в своей основе дефект секреции или действия вазопрессина (АДГ) и проявляющееся выраженной жаждой и экскрецией большого количества разведенной мочи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  <a:endParaRPr lang="en-US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Анамнез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Уточняют длительность и стойкость симптомов (полидипсии, полиурии, СД) у пациента, их наличие у родственников.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обследование Могут быть обнаружены симптомы дегидратации: сухость кожи и слизистых. Систолическое АД нормальное или немного пониженное, диастолическое — повышено. Лабораторные исследования Для несахарного диабета характерны увеличение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крови,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гипернатриемия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постоянно низкие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(&lt;300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мОсмм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/кг) или относительная плотность мочи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&lt;1005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гр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/л)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0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585183"/>
            <a:ext cx="10058400" cy="62779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626" y="1982147"/>
            <a:ext cx="9221656" cy="4733468"/>
          </a:xfrm>
        </p:spPr>
        <p:txBody>
          <a:bodyPr>
            <a:normAutofit fontScale="62500" lnSpcReduction="20000"/>
          </a:bodyPr>
          <a:lstStyle/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МРТ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головного мозга для диагностики причин центрального несахарного диабета (опухолей, инфильтративных заболеваний, гранулематозных заболеваний гипоталамуса и гипофиза и т.д.).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несахарном диабете: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динамические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тесты состояния функций почек;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почек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диагностика </a:t>
            </a:r>
            <a:endParaRPr lang="ru-RU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первом этапе подтверждают гипотоническую полиурию — выделение мочи более 2 л/м2 в сутки или 40 мл/кг в сутки у старших детей и взрослых с относительной плотностью менее 1005 г/л или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менее 300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мОсм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/кг.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втором этапе проводят пробу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сухоедением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для исключения первичной полидипсии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десмопрессиновый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тест для разделения центрального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типов несахарного диабета.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третьем осуществляют активный поиск причин, вызвавших заболевание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64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298" y="2254475"/>
            <a:ext cx="9209314" cy="402336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 большинства пациентов функциональное состояние центра жажды полностью сохранено, в связи с чем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нормонатриемия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нормальная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крови у этих пациентов поддерживаются путем потребления жидкости, адекватной потерям. Биохимические изменения становятся очевидными только при ограничении доступа больных к воде и при патологии центра жажды. Таким пациентам для подтверждения диагноза «несахарный диабет» (то есть исключения психогенной 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дипсогенной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полидипсии) необходима проба с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сухоедением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2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45" y="202629"/>
            <a:ext cx="11896531" cy="127160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классической пробы с </a:t>
            </a:r>
            <a:r>
              <a:rPr lang="ru-RU" sz="3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сухоедением</a:t>
            </a:r>
            <a:r>
              <a:rPr lang="ru-RU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</a:t>
            </a:r>
            <a:r>
              <a:rPr lang="uz-Latn-UZ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G.L</a:t>
            </a:r>
            <a:r>
              <a:rPr lang="ru-RU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3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Robertson</a:t>
            </a:r>
            <a:r>
              <a:rPr lang="ru-RU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фазу дегидратации (для исключения несахарного диабета) необходимо: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45" y="1938059"/>
            <a:ext cx="9177408" cy="4807974"/>
          </a:xfrm>
        </p:spPr>
        <p:txBody>
          <a:bodyPr>
            <a:normAutofit fontScale="62500" lnSpcReduction="20000"/>
          </a:bodyPr>
          <a:lstStyle/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взять кровь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натрий;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собрать мочу для определения объема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определить массу тела больного;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измерить АД и пульс.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дальнейшем через равные промежутки времени в зависимости от состояния больного через 1 или 2 ч повторять эти процедуры. На пробе: больному не разрешают пить, желательно также ограничение пищи (по крайней мере в течение первых 8 ч про бы); при кормлении пища не должна содержать много воды и легкоусвояемых углеводов (вареные яйца, зерновой хлеб, нежирные сорта мяса, рыбы). Пробу прекращают: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потере более 3–5% массы тела;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невыносимой жажде;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объективно тяжелом состоянии пациента;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повышении натрия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крови выше границ нормы;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4013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повышении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мочи более 300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мОсм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/л.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9538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874" y="426563"/>
            <a:ext cx="11474245" cy="99650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пробы с </a:t>
            </a:r>
            <a:r>
              <a:rPr lang="ru-RU" sz="36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сухоедением</a:t>
            </a:r>
            <a:r>
              <a:rPr lang="ru-RU" sz="36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амбулаторных условиях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10102"/>
            <a:ext cx="9330612" cy="476312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Только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для пациентов в стабильном состоянии, с подозрением на полидипсию и выделяющих до 6–8 л/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мочи.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Попросить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больного полностью ограничить прием жидкости в течение того периода времени, который он сможет выдержать. Наиболее удобно начать ограничение за несколько часов до и во время ночного сна.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— получение наиболее концентрированной (последней) порции мочи.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Пробу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прекращает сам пациент, руководствуясь своим самочувствием.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анализа мочу хранят в закрытом виде в холодильнике.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Определить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осмолярность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мочи: показатель, превышающий 650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мОсм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/кг, позволяет исключить любой генез несахарного диабета.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2467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12351"/>
            <a:ext cx="9330612" cy="6081753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При несахарном диабете во время дегидратации, несмотря на уменьшение объема циркулирующей крови, снижение клубочковой фильтрации и повышение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и натрия крови, полиурия сохраняются, концентрация мочи и ее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почти не возрастают (относительная плотность мочи — 1000– 1005 г/л,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мочи ниже таковой плазмы, то есть менее 300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мОсм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/кг). Это приводит к развитию симптомов обезвоживания: резкой общей слабости, тахикардии, гипотензии, коллапсу. По мере нарастания дегидратации организма появляются также головная боль, тошнота, рвота (усугубляющая дегидратацию), лихорадка, сгущение крови с повышением концентрации натрия, гемоглобина, остаточного азота, количества эритроцитов. Возникают судороги, психомоторное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возбуждение.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7044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7949" y="507829"/>
            <a:ext cx="10058400" cy="62779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4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634" y="1611486"/>
            <a:ext cx="9240317" cy="5246513"/>
          </a:xfrm>
        </p:spPr>
        <p:txBody>
          <a:bodyPr>
            <a:noAutofit/>
          </a:bodyPr>
          <a:lstStyle/>
          <a:p>
            <a:pPr marL="0" indent="354013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Необходимо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установить свободный (в соответствии с потребностью) питьевой режим. При центральном несахарном диабете назначают синтетический аналог вазопрессина —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Препарат применяют 2–3 раза в сутки в начальной дозе 0,1 мг. Затем ее изменяют до достижения оптимальной дозы (от 0,2 до 1,2 мг/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в зависимости от ответной реакции (в том числе самочувствия пациента).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активирует только V2- рецепторы вазопрессина главных клеток собирательных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каналь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цев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почек. По сравнению с вазопрессином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обладает менее выраженным действием на гладкие мышцы сосудов и внутренних органов, обладая большей антидиуретической активностью, а также более устойчив к ферментативному разрушению (в том числе и для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аргининаминопептидазы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плаценты, то есть его можно применять при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гестагенном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типе несахарного диабета), что обусловлено изменениями в структуре молекулы. Лечение врожденного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несахарного диабета проводят с помощью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тиазидных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диуретиков и НПВС. При его приобретенном варианте проводят также лечение сопутствующего заболевания.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51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54554"/>
            <a:ext cx="10058400" cy="71628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4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Дальнейшее 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915406"/>
            <a:ext cx="9178212" cy="4525963"/>
          </a:xfrm>
        </p:spPr>
        <p:txBody>
          <a:bodyPr>
            <a:normAutofit fontScale="92500"/>
          </a:bodyPr>
          <a:lstStyle/>
          <a:p>
            <a:pPr marL="0" indent="354013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Рекомендуют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периодическое определение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плазмы крови и/или концентрации натрия крови, измерение АД, выявление отеков для исключения передозировки/недостаточности препарата. В случаях, когда причину центрального несахарного диабета определить не удается, рекомендуют МРТ через 1, 3 и 5 лет при условии отсутствия отрицательной динамики неврологической симптоматики и полей зрения, так как центральный несахарный диабет может предшествовать обнаружению опухолей гипоталамо-гипофизарной области.</a:t>
            </a:r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93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122196" y="1782146"/>
            <a:ext cx="9208416" cy="48705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American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Joint Committee on Cancer. In OH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Beahrs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MH Myers (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Manual for Staging of Cancer. Philadelphia: Lippincott, 1983.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Boring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CC, et al. Cancer statistics, 1991. CA 41:19,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Catalona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WJ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Avioli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LV. Diagnosis, staging, and surgical treatment of prostatic carcinoma. Arch Intern Med 147:361, 1987.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Chadwick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DJ, et al. Pilot study of screening for prostate cancer in general practice. Lancet 338:613,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Cooner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et al. Clinical application of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transrectal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ultrasonography and prostate specific antigen in the search for prostate cancer. J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Urol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139:758, 1988.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Crawford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ED. Hormonal therapy of prostatic carcinoma: Defining the challenge. Cancer 66:1035, 1990.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Мельниченко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Фадеев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М.: 2015. — Стр. 169.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-Медиа, 2018. — Стр. 832.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699242" y="871780"/>
            <a:ext cx="4250130" cy="610301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n w="0"/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>
                <a:ln w="0"/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</a:p>
        </p:txBody>
      </p:sp>
      <p:sp>
        <p:nvSpPr>
          <p:cNvPr id="7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41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3"/>
          <p:cNvSpPr>
            <a:spLocks noChangeArrowheads="1"/>
          </p:cNvSpPr>
          <p:nvPr/>
        </p:nvSpPr>
        <p:spPr bwMode="gray">
          <a:xfrm>
            <a:off x="8211671" y="6573230"/>
            <a:ext cx="3980329" cy="28477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8900000" scaled="1"/>
            <a:tileRect/>
          </a:gradFill>
          <a:ln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283734" y="3509380"/>
            <a:ext cx="5358532" cy="141466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en-US" sz="4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49" y="250663"/>
            <a:ext cx="1583302" cy="124223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9256" y="2796268"/>
            <a:ext cx="2728427" cy="302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51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9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29" id="{9D32F262-1E53-4157-BDBD-A2B3E0A5F409}" vid="{4B84EAEC-C998-4E49-B9DD-EBD88967DE4C}"/>
    </a:ext>
  </a:extLst>
</a:theme>
</file>

<file path=ppt/theme/theme2.xml><?xml version="1.0" encoding="utf-8"?>
<a:theme xmlns:a="http://schemas.openxmlformats.org/drawingml/2006/main" name="Тема Office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Тема29</Template>
  <TotalTime>724</TotalTime>
  <Words>7972</Words>
  <Application>Microsoft Office PowerPoint</Application>
  <PresentationFormat>Широкоэкранный</PresentationFormat>
  <Paragraphs>388</Paragraphs>
  <Slides>79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79</vt:i4>
      </vt:variant>
    </vt:vector>
  </HeadingPairs>
  <TitlesOfParts>
    <vt:vector size="86" baseType="lpstr">
      <vt:lpstr>Arial</vt:lpstr>
      <vt:lpstr>Calibri</vt:lpstr>
      <vt:lpstr>Calibri Light</vt:lpstr>
      <vt:lpstr>Times New Roman</vt:lpstr>
      <vt:lpstr>Wingdings</vt:lpstr>
      <vt:lpstr>Тема29</vt:lpstr>
      <vt:lpstr>Тема Office</vt:lpstr>
      <vt:lpstr>Презентация PowerPoint</vt:lpstr>
      <vt:lpstr>ПЛАН ЛЕКЦИИ</vt:lpstr>
      <vt:lpstr>ИНЦИДЕНТАЛОМА ГИПОФИЗА</vt:lpstr>
      <vt:lpstr>Классификация</vt:lpstr>
      <vt:lpstr>Диагностика</vt:lpstr>
      <vt:lpstr>Инструментальные исследования</vt:lpstr>
      <vt:lpstr>Лечение</vt:lpstr>
      <vt:lpstr>СИНДРОМ ГИПЕРПРОЛАКТИНЕМИИ</vt:lpstr>
      <vt:lpstr>Лабораторные исследования</vt:lpstr>
      <vt:lpstr>Инструментальные исследования</vt:lpstr>
      <vt:lpstr>Лечение</vt:lpstr>
      <vt:lpstr>Презентация PowerPoint</vt:lpstr>
      <vt:lpstr>Презентация PowerPoint</vt:lpstr>
      <vt:lpstr>Синдром приобретенного гипопитуитаризма (у взрослых)</vt:lpstr>
      <vt:lpstr>Скрининг</vt:lpstr>
      <vt:lpstr>Классификация</vt:lpstr>
      <vt:lpstr>Диагностика</vt:lpstr>
      <vt:lpstr>Лабораторные исследования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Медикаментозное лечение </vt:lpstr>
      <vt:lpstr>✧ Принципы лечения гипогонадизма у женщин. </vt:lpstr>
      <vt:lpstr>Презентация PowerPoint</vt:lpstr>
      <vt:lpstr>Презентация PowerPoint</vt:lpstr>
      <vt:lpstr>Хирургическое лечение Может потребоваться для устранения причины гипопитуитаризма (объемного образования в области зрительного перекреста и турецкого седла).</vt:lpstr>
      <vt:lpstr>Презентация PowerPoint</vt:lpstr>
      <vt:lpstr>Синдром неадекватной секреции антидиуретического гормона</vt:lpstr>
      <vt:lpstr>Презентация PowerPoint</vt:lpstr>
      <vt:lpstr>Презентация PowerPoint</vt:lpstr>
      <vt:lpstr>Критерии синдрома неадекватной секреции АДГ.</vt:lpstr>
      <vt:lpstr>Лечение Цели — нормализация осмоляльности и концентрации натрия в крови, устранение гипергидратации.</vt:lpstr>
      <vt:lpstr>СИНДРОМ ВЫСОКОРОСЛОСТИ</vt:lpstr>
      <vt:lpstr>Лабораторные и инструментальные исследования</vt:lpstr>
      <vt:lpstr>Лечение</vt:lpstr>
      <vt:lpstr>Лечение девочек </vt:lpstr>
      <vt:lpstr>Презентация PowerPoint</vt:lpstr>
      <vt:lpstr>СИНДРОМ НИЗКОРОСЛОСТИ </vt:lpstr>
      <vt:lpstr>Презентация PowerPoint</vt:lpstr>
      <vt:lpstr>Рентгенологическое исследование</vt:lpstr>
      <vt:lpstr>Конституциональная задержка роста и пубертата</vt:lpstr>
      <vt:lpstr>Лечение</vt:lpstr>
      <vt:lpstr>Гипофизарная карликовость (соматотропная недостаточность)</vt:lpstr>
      <vt:lpstr>Презентация PowerPoint</vt:lpstr>
      <vt:lpstr>Презентация PowerPoint</vt:lpstr>
      <vt:lpstr>АКРОМЕГАЛИЯ И ГИПОФИЗАРНЫЙ ГИГАНТИЗМ</vt:lpstr>
      <vt:lpstr>Степени тяжести акромегалии (критерии ВОЗ).</vt:lpstr>
      <vt:lpstr>Диагностика  Лабораторные исследования</vt:lpstr>
      <vt:lpstr>Инструментальные исследования</vt:lpstr>
      <vt:lpstr>Дифференциальная диагностика </vt:lpstr>
      <vt:lpstr>Лечение</vt:lpstr>
      <vt:lpstr>Презентация PowerPoint</vt:lpstr>
      <vt:lpstr>Хирургическое лечение</vt:lpstr>
      <vt:lpstr>Медикаментозное лечение</vt:lpstr>
      <vt:lpstr>Аналоги соматостатина (АС)</vt:lpstr>
      <vt:lpstr>Презентация PowerPoint</vt:lpstr>
      <vt:lpstr>Агонисты дофамина. </vt:lpstr>
      <vt:lpstr>Лучевая терапия</vt:lpstr>
      <vt:lpstr>НЕЙРОЭНДОКРИННЫЕ ОПУХОЛИ</vt:lpstr>
      <vt:lpstr>Классификация</vt:lpstr>
      <vt:lpstr>✧ Функционально-активные: </vt:lpstr>
      <vt:lpstr>Диагностика</vt:lpstr>
      <vt:lpstr>Лабораторные исследования </vt:lpstr>
      <vt:lpstr>Инструментальные исследования</vt:lpstr>
      <vt:lpstr>Лечение  Немедикаментозное лечение</vt:lpstr>
      <vt:lpstr>Медикаментозное лечение</vt:lpstr>
      <vt:lpstr>Хирургическое лечение</vt:lpstr>
      <vt:lpstr>Дальнейшее ведение</vt:lpstr>
      <vt:lpstr>НЕСАХАРНЫЙ ДИАБЕТ</vt:lpstr>
      <vt:lpstr>Инструментальные исследования</vt:lpstr>
      <vt:lpstr>Презентация PowerPoint</vt:lpstr>
      <vt:lpstr>Протокол классической пробы с сухоедением по  G.L. Robertson В фазу дегидратации (для исключения несахарного диабета) необходимо: </vt:lpstr>
      <vt:lpstr>Проведение пробы с сухоедением в амбулаторных условиях</vt:lpstr>
      <vt:lpstr>Презентация PowerPoint</vt:lpstr>
      <vt:lpstr>Лечение</vt:lpstr>
      <vt:lpstr>Дальнейшее ведение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Lecture_11 Neuroendocrine diseases.</dc:title>
  <dc:creator>Rayyona</dc:creator>
  <cp:lastModifiedBy>Учетная запись Майкрософт</cp:lastModifiedBy>
  <cp:revision>67</cp:revision>
  <dcterms:created xsi:type="dcterms:W3CDTF">2022-05-27T10:30:28Z</dcterms:created>
  <dcterms:modified xsi:type="dcterms:W3CDTF">2022-06-08T03:15:48Z</dcterms:modified>
</cp:coreProperties>
</file>