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8" r:id="rId2"/>
    <p:sldId id="329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296" r:id="rId42"/>
    <p:sldId id="311" r:id="rId43"/>
    <p:sldId id="306" r:id="rId44"/>
    <p:sldId id="307" r:id="rId45"/>
    <p:sldId id="308" r:id="rId46"/>
    <p:sldId id="309" r:id="rId47"/>
    <p:sldId id="310" r:id="rId48"/>
    <p:sldId id="312" r:id="rId49"/>
    <p:sldId id="313" r:id="rId50"/>
    <p:sldId id="314" r:id="rId51"/>
    <p:sldId id="315" r:id="rId52"/>
    <p:sldId id="316" r:id="rId53"/>
    <p:sldId id="321" r:id="rId54"/>
    <p:sldId id="317" r:id="rId55"/>
    <p:sldId id="318" r:id="rId56"/>
    <p:sldId id="319" r:id="rId57"/>
    <p:sldId id="320" r:id="rId58"/>
    <p:sldId id="322" r:id="rId59"/>
    <p:sldId id="323" r:id="rId60"/>
    <p:sldId id="324" r:id="rId61"/>
    <p:sldId id="325" r:id="rId62"/>
    <p:sldId id="326" r:id="rId63"/>
    <p:sldId id="330" r:id="rId64"/>
    <p:sldId id="327" r:id="rId6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1E797F5-CD76-4057-A6E5-1CC02F2928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618" y="236927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DA6EF81A-E959-49E0-B655-B587E49FD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618" y="484894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8B30A0E-9D45-4D70-9DD6-672CCB617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389BC8E-01D5-4E35-836A-3175840C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8BA9238-4C51-4FCC-8642-D34174D6B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5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F130C65-EB50-4D7B-87CE-A6168C1F8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418" y="502285"/>
            <a:ext cx="9050483" cy="1325563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8D5FECB-7636-4EC4-875F-043362072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9909" y="2004377"/>
            <a:ext cx="9382992" cy="4351338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D51595B-4CCF-4402-BA02-FFB9DC5CF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F93324D-DF92-4EB8-B671-8C63CE474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675747D-4173-4769-A620-C1625721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194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E71943A-EE33-4A66-BC2D-C6A3B7579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E8956-0E6C-4177-9DF3-7E99073E1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D059DE5-4F46-48BC-B609-A4548327D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218827-C87F-4108-9B37-4050DDC37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AD40834-72FF-47CE-A594-F26F29B90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528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31546B7-E5F1-40D6-828E-D2D48383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C63EC85-0600-432F-A8FC-82A80EC32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4D7FCAB-9741-4B68-855B-6CD41C932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653F9A4-EF2C-4FCF-B818-DF76FB549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7720076-A0A8-4D67-AF19-1CE1F1DA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9C85AD9-9C58-4BDB-AF0E-0C9619C65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950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84AFC3-E6DA-4505-B7C2-D621D5900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3BF5B54-A1B4-41AC-BCE9-516F35ADE5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C691E00-EBE8-4E6E-9654-EB5CC7C2A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C462E91D-D987-4914-8026-D1B8D12609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B59617E-ECB4-4758-AE90-F24E292F1C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95007DBF-9880-4DE8-AC9C-55D009F3E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879FC1F-959C-4A21-820D-0BBBDEB9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97443CA7-4BF2-4F0F-B640-44704E669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65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2FD2444-0365-47DA-89B3-CF6F4F5D1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C80E00A9-082C-4696-9AF5-3A349AAC0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2E8668A-F62F-49E9-BF2D-42E98A793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7EE3117-7BE2-4332-84C9-D37B5F594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417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2C1F53EC-AC08-471E-A672-B3D39E05F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C82436D-9A66-4B15-B2EB-D0875B2C8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3CF51FE-E504-4AB1-8ECD-F282283DF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193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D81B2BE-86AF-486D-94B2-0554F4109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5184D01-2EC4-4496-AD6D-118722E9E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A69E4A8-6452-4A03-B4CA-24D94F80A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AD581FB-600B-43C5-916F-A74F98498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A97BA9A-7C31-437E-8A67-7EDF1A129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68EFF69-10E0-460D-9BA3-25285917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871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E0823DD-A6C2-4277-99FA-685650A3A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7D60641D-71F2-41F3-A30B-D1BADFF023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ED896525-F16B-443D-9EAE-E77C94A3B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40B7345-A87C-4165-9495-287F7CCD1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3BCA78C-F76F-4A39-9976-96EF68C06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2C09607-4B27-4713-8EDA-2AD296E2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304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51DE0B-C0B4-4220-B503-892574B95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81F1318-C96F-4A60-9F85-806DA0FA1D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A538BA7-32F1-418E-8C3F-A14B93F2A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4546C7-7877-4BC9-BFEC-151357B83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87B40D2-5C1F-4653-AE5E-465E65436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802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F87760A5-5E8A-4265-92E5-B36FE9C8C6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7585DB6-5949-44BC-9E48-1CEC580B4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1B626B2-C716-4950-A881-0DA5C4A9C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2E8D2BE-FBBC-4151-8BB7-C238C7DB2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DFCB2A6-BB44-4E55-A720-10A4684C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129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7E3FFD5-D0B0-4F0A-8A99-79EBCC1AC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34C0B0D-0AAE-4329-B214-30857006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FC1A1C9-C4C4-4232-AA09-B9F51FFD96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75350-27F6-4953-8586-1F794BECCB96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646B31E-A36E-4DEA-B477-99F843AC29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605775C-D182-419A-BDC3-BA627911A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B3A1-78F6-4659-A303-F1217D5A4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327670" y="3508035"/>
            <a:ext cx="9707880" cy="8782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 err="1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Lecture_12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: Violations </a:t>
            </a:r>
            <a:r>
              <a:rPr lang="en-US" sz="28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of phosphorus-calcium 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metabolism.</a:t>
            </a:r>
            <a:endParaRPr lang="ru-RU" sz="28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276656" y="4465798"/>
            <a:ext cx="9809909" cy="107721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Cyrl-UZ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фосфорно-кальциевого обмена.</a:t>
            </a:r>
          </a:p>
        </p:txBody>
      </p:sp>
      <p:sp>
        <p:nvSpPr>
          <p:cNvPr id="7" name="Заголовок 3"/>
          <p:cNvSpPr txBox="1">
            <a:spLocks/>
          </p:cNvSpPr>
          <p:nvPr/>
        </p:nvSpPr>
        <p:spPr bwMode="auto">
          <a:xfrm>
            <a:off x="236090" y="533845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5953" r="3527"/>
          <a:stretch/>
        </p:blipFill>
        <p:spPr>
          <a:xfrm>
            <a:off x="8965535" y="458304"/>
            <a:ext cx="2121030" cy="1952625"/>
          </a:xfrm>
          <a:prstGeom prst="ellipse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6396335"/>
            <a:ext cx="5006371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00538" y="2498667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course title “</a:t>
            </a:r>
            <a:r>
              <a:rPr lang="uz-Latn-UZ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ndocrinology</a:t>
            </a:r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new aspects in diagnosis and treatment"</a:t>
            </a:r>
            <a:endParaRPr lang="ru-RU" sz="28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02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2839392" y="2104552"/>
            <a:ext cx="8323031" cy="3507354"/>
            <a:chOff x="2839392" y="2104552"/>
            <a:chExt cx="8323031" cy="3507354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9D233449-3820-4416-87DE-B43BEFF1D085}"/>
                </a:ext>
              </a:extLst>
            </p:cNvPr>
            <p:cNvSpPr/>
            <p:nvPr/>
          </p:nvSpPr>
          <p:spPr>
            <a:xfrm>
              <a:off x="2839392" y="2113963"/>
              <a:ext cx="1666919" cy="715161"/>
            </a:xfrm>
            <a:prstGeom prst="rect">
              <a:avLst/>
            </a:prstGeom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9B799B97-3509-4A95-BFB2-058D7496434A}"/>
                </a:ext>
              </a:extLst>
            </p:cNvPr>
            <p:cNvSpPr/>
            <p:nvPr/>
          </p:nvSpPr>
          <p:spPr>
            <a:xfrm>
              <a:off x="4506311" y="2110826"/>
              <a:ext cx="1666919" cy="71516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18D2E8AB-34FB-4454-A68B-E7419AD3939A}"/>
                </a:ext>
              </a:extLst>
            </p:cNvPr>
            <p:cNvSpPr/>
            <p:nvPr/>
          </p:nvSpPr>
          <p:spPr>
            <a:xfrm>
              <a:off x="6173553" y="2110826"/>
              <a:ext cx="1666919" cy="71516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A37C6BFD-D0D1-4CC5-AFE2-DD5515ECC0A6}"/>
                </a:ext>
              </a:extLst>
            </p:cNvPr>
            <p:cNvSpPr/>
            <p:nvPr/>
          </p:nvSpPr>
          <p:spPr>
            <a:xfrm>
              <a:off x="7841482" y="2110826"/>
              <a:ext cx="1666919" cy="71516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5F26FF52-52C0-4C6C-A3F6-FE44289BB2BA}"/>
                </a:ext>
              </a:extLst>
            </p:cNvPr>
            <p:cNvSpPr/>
            <p:nvPr/>
          </p:nvSpPr>
          <p:spPr>
            <a:xfrm>
              <a:off x="2839392" y="2835398"/>
              <a:ext cx="1666919" cy="2776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99CDA7F0-C5BF-4B3D-8AA5-7BD71067D602}"/>
                </a:ext>
              </a:extLst>
            </p:cNvPr>
            <p:cNvSpPr/>
            <p:nvPr/>
          </p:nvSpPr>
          <p:spPr>
            <a:xfrm>
              <a:off x="4506311" y="2832261"/>
              <a:ext cx="1666919" cy="2776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609B71AF-3265-4E53-A99C-3FABCC466805}"/>
                </a:ext>
              </a:extLst>
            </p:cNvPr>
            <p:cNvSpPr/>
            <p:nvPr/>
          </p:nvSpPr>
          <p:spPr>
            <a:xfrm>
              <a:off x="6173553" y="2832261"/>
              <a:ext cx="1666919" cy="2776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4632780D-F91B-4F6B-9F4A-93BFD6CFFA41}"/>
                </a:ext>
              </a:extLst>
            </p:cNvPr>
            <p:cNvSpPr/>
            <p:nvPr/>
          </p:nvSpPr>
          <p:spPr>
            <a:xfrm>
              <a:off x="7841482" y="2832261"/>
              <a:ext cx="1666919" cy="2776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7199A8B6-0ADC-4AD1-BFBD-97FE2698B29D}"/>
                </a:ext>
              </a:extLst>
            </p:cNvPr>
            <p:cNvSpPr/>
            <p:nvPr/>
          </p:nvSpPr>
          <p:spPr>
            <a:xfrm>
              <a:off x="2842546" y="5440495"/>
              <a:ext cx="1666919" cy="171411"/>
            </a:xfrm>
            <a:prstGeom prst="rect">
              <a:avLst/>
            </a:prstGeom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2626FC66-8D83-4BAB-B681-C116DACD5DD3}"/>
                </a:ext>
              </a:extLst>
            </p:cNvPr>
            <p:cNvSpPr/>
            <p:nvPr/>
          </p:nvSpPr>
          <p:spPr>
            <a:xfrm>
              <a:off x="4510131" y="5437358"/>
              <a:ext cx="1666919" cy="171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xmlns="" id="{52B4550E-EE07-4F35-8133-E17D3F4E3A40}"/>
                </a:ext>
              </a:extLst>
            </p:cNvPr>
            <p:cNvSpPr/>
            <p:nvPr/>
          </p:nvSpPr>
          <p:spPr>
            <a:xfrm>
              <a:off x="6176707" y="5437358"/>
              <a:ext cx="1666919" cy="17141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1944E9F1-17B6-46EA-8DC6-4E253BC1FE9E}"/>
                </a:ext>
              </a:extLst>
            </p:cNvPr>
            <p:cNvSpPr/>
            <p:nvPr/>
          </p:nvSpPr>
          <p:spPr>
            <a:xfrm>
              <a:off x="7844635" y="5437358"/>
              <a:ext cx="1666919" cy="171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CB184B2-6388-4956-91A6-B92D4E62673D}"/>
                </a:ext>
              </a:extLst>
            </p:cNvPr>
            <p:cNvSpPr txBox="1"/>
            <p:nvPr/>
          </p:nvSpPr>
          <p:spPr>
            <a:xfrm>
              <a:off x="3339420" y="2119639"/>
              <a:ext cx="7553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5E6F2037-95CF-4B35-804A-B67AEC39A9D8}"/>
                </a:ext>
              </a:extLst>
            </p:cNvPr>
            <p:cNvSpPr txBox="1"/>
            <p:nvPr/>
          </p:nvSpPr>
          <p:spPr>
            <a:xfrm>
              <a:off x="5009185" y="2134665"/>
              <a:ext cx="7553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180B98BD-3239-4606-AFFE-CC21C6FE7246}"/>
                </a:ext>
              </a:extLst>
            </p:cNvPr>
            <p:cNvSpPr txBox="1"/>
            <p:nvPr/>
          </p:nvSpPr>
          <p:spPr>
            <a:xfrm>
              <a:off x="6632499" y="2134665"/>
              <a:ext cx="7553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6A30138F-9823-4C51-B2B3-ADB4B646C705}"/>
                </a:ext>
              </a:extLst>
            </p:cNvPr>
            <p:cNvSpPr txBox="1"/>
            <p:nvPr/>
          </p:nvSpPr>
          <p:spPr>
            <a:xfrm>
              <a:off x="8289249" y="2134665"/>
              <a:ext cx="7553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A178D2BC-4D33-4A9D-8045-848728BBF1E9}"/>
                </a:ext>
              </a:extLst>
            </p:cNvPr>
            <p:cNvSpPr txBox="1"/>
            <p:nvPr/>
          </p:nvSpPr>
          <p:spPr>
            <a:xfrm>
              <a:off x="2938068" y="3704790"/>
              <a:ext cx="14348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Синдром </a:t>
              </a:r>
              <a:r>
                <a:rPr lang="ru-RU" sz="2000" b="1" dirty="0" err="1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гиперкальциемии</a:t>
              </a:r>
              <a:endPara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944604E8-8132-4989-8838-CF9D314896DF}"/>
                </a:ext>
              </a:extLst>
            </p:cNvPr>
            <p:cNvSpPr txBox="1"/>
            <p:nvPr/>
          </p:nvSpPr>
          <p:spPr>
            <a:xfrm>
              <a:off x="4623232" y="3701531"/>
              <a:ext cx="14348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Синдром </a:t>
              </a:r>
              <a:r>
                <a:rPr lang="ru-RU" sz="2000" b="1" dirty="0" err="1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гипокальциемии</a:t>
              </a:r>
              <a:endParaRPr lang="ru-RU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CA8A511C-74D8-4613-9029-2BF879E7C098}"/>
                </a:ext>
              </a:extLst>
            </p:cNvPr>
            <p:cNvSpPr txBox="1"/>
            <p:nvPr/>
          </p:nvSpPr>
          <p:spPr>
            <a:xfrm>
              <a:off x="6271904" y="3701531"/>
              <a:ext cx="14348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Синдром </a:t>
              </a:r>
              <a:r>
                <a:rPr lang="ru-RU" sz="2000" b="1" dirty="0" err="1">
                  <a:solidFill>
                    <a:schemeClr val="accent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гиперпаратиреоза</a:t>
              </a:r>
              <a:endParaRPr lang="ru-RU" sz="2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1AA3E02B-7BB5-41B4-A850-1B9CB05C252E}"/>
                </a:ext>
              </a:extLst>
            </p:cNvPr>
            <p:cNvSpPr txBox="1"/>
            <p:nvPr/>
          </p:nvSpPr>
          <p:spPr>
            <a:xfrm>
              <a:off x="7922391" y="3698272"/>
              <a:ext cx="14348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chemeClr val="accent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Синдром </a:t>
              </a:r>
              <a:r>
                <a:rPr lang="ru-RU" sz="2000" b="1" dirty="0" err="1">
                  <a:solidFill>
                    <a:schemeClr val="accent4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гипопаратиреоза</a:t>
              </a:r>
              <a:endParaRPr lang="ru-RU" sz="20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xmlns="" id="{9D233449-3820-4416-87DE-B43BEFF1D085}"/>
                </a:ext>
              </a:extLst>
            </p:cNvPr>
            <p:cNvSpPr/>
            <p:nvPr/>
          </p:nvSpPr>
          <p:spPr>
            <a:xfrm>
              <a:off x="9492350" y="2104552"/>
              <a:ext cx="1666919" cy="715161"/>
            </a:xfrm>
            <a:prstGeom prst="rect">
              <a:avLst/>
            </a:prstGeom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xmlns="" id="{5F26FF52-52C0-4C6C-A3F6-FE44289BB2BA}"/>
                </a:ext>
              </a:extLst>
            </p:cNvPr>
            <p:cNvSpPr/>
            <p:nvPr/>
          </p:nvSpPr>
          <p:spPr>
            <a:xfrm>
              <a:off x="9492350" y="2825987"/>
              <a:ext cx="1666919" cy="27765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7199A8B6-0ADC-4AD1-BFBD-97FE2698B29D}"/>
                </a:ext>
              </a:extLst>
            </p:cNvPr>
            <p:cNvSpPr/>
            <p:nvPr/>
          </p:nvSpPr>
          <p:spPr>
            <a:xfrm>
              <a:off x="9495504" y="5431084"/>
              <a:ext cx="1666919" cy="171411"/>
            </a:xfrm>
            <a:prstGeom prst="rect">
              <a:avLst/>
            </a:prstGeom>
            <a:ln>
              <a:noFill/>
            </a:ln>
            <a:effectLst>
              <a:outerShdw blurRad="2413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7CB184B2-6388-4956-91A6-B92D4E62673D}"/>
                </a:ext>
              </a:extLst>
            </p:cNvPr>
            <p:cNvSpPr txBox="1"/>
            <p:nvPr/>
          </p:nvSpPr>
          <p:spPr>
            <a:xfrm>
              <a:off x="9992378" y="2110228"/>
              <a:ext cx="7553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r>
                <a:rPr lang="en-US" sz="40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endPara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A178D2BC-4D33-4A9D-8045-848728BBF1E9}"/>
                </a:ext>
              </a:extLst>
            </p:cNvPr>
            <p:cNvSpPr txBox="1"/>
            <p:nvPr/>
          </p:nvSpPr>
          <p:spPr>
            <a:xfrm>
              <a:off x="9587500" y="4000097"/>
              <a:ext cx="15650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Остеопороз</a:t>
              </a: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 rotWithShape="1">
            <a:blip r:embed="rId2"/>
            <a:srcRect l="11176" t="13856" r="11830" b="18432"/>
            <a:stretch/>
          </p:blipFill>
          <p:spPr>
            <a:xfrm>
              <a:off x="3289252" y="2984748"/>
              <a:ext cx="732143" cy="643888"/>
            </a:xfrm>
            <a:prstGeom prst="rect">
              <a:avLst/>
            </a:prstGeom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 rotWithShape="1">
            <a:blip r:embed="rId3"/>
            <a:srcRect l="21503" t="18823" r="27255" b="19346"/>
            <a:stretch/>
          </p:blipFill>
          <p:spPr>
            <a:xfrm>
              <a:off x="5029825" y="2895279"/>
              <a:ext cx="662984" cy="799978"/>
            </a:xfrm>
            <a:prstGeom prst="rect">
              <a:avLst/>
            </a:prstGeom>
          </p:spPr>
        </p:pic>
        <p:pic>
          <p:nvPicPr>
            <p:cNvPr id="43" name="Рисунок 42"/>
            <p:cNvPicPr>
              <a:picLocks noChangeAspect="1"/>
            </p:cNvPicPr>
            <p:nvPr/>
          </p:nvPicPr>
          <p:blipFill rotWithShape="1">
            <a:blip r:embed="rId4"/>
            <a:srcRect l="16797" t="16470" r="15621" b="18562"/>
            <a:stretch/>
          </p:blipFill>
          <p:spPr>
            <a:xfrm>
              <a:off x="6671959" y="2959420"/>
              <a:ext cx="754744" cy="725547"/>
            </a:xfrm>
            <a:prstGeom prst="rect">
              <a:avLst/>
            </a:prstGeom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 rotWithShape="1">
            <a:blip r:embed="rId5"/>
            <a:srcRect l="20229" t="17255" r="20369" b="24053"/>
            <a:stretch/>
          </p:blipFill>
          <p:spPr>
            <a:xfrm>
              <a:off x="8299869" y="2945089"/>
              <a:ext cx="734093" cy="775548"/>
            </a:xfrm>
            <a:prstGeom prst="rect">
              <a:avLst/>
            </a:prstGeom>
          </p:spPr>
        </p:pic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6"/>
            <a:srcRect l="19642" t="12941" r="20056" b="25492"/>
            <a:stretch/>
          </p:blipFill>
          <p:spPr>
            <a:xfrm>
              <a:off x="9928873" y="2865732"/>
              <a:ext cx="752804" cy="811375"/>
            </a:xfrm>
            <a:prstGeom prst="ellipse">
              <a:avLst/>
            </a:prstGeom>
          </p:spPr>
        </p:pic>
      </p:grpSp>
      <p:sp>
        <p:nvSpPr>
          <p:cNvPr id="47" name="Прямоугольник 46"/>
          <p:cNvSpPr/>
          <p:nvPr/>
        </p:nvSpPr>
        <p:spPr>
          <a:xfrm>
            <a:off x="4110200" y="611088"/>
            <a:ext cx="5123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ПЛАН ЛЕКЦИИ</a:t>
            </a:r>
          </a:p>
        </p:txBody>
      </p:sp>
    </p:spTree>
    <p:extLst>
      <p:ext uri="{BB962C8B-B14F-4D97-AF65-F5344CB8AC3E}">
        <p14:creationId xmlns:p14="http://schemas.microsoft.com/office/powerpoint/2010/main" val="407782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4" y="502285"/>
            <a:ext cx="9108141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ГИПЕРКАЛЬЦИЕМИИ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2004377"/>
            <a:ext cx="9108141" cy="43513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повышение содержания свободного кальция в крови, сопровождающееся характерными клиническими проявлениями. Симптомы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обычно развиваются при повышении концентрации свободного кальция в крови до 2,0– 2,5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(8–10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общего кальция — до 3,0–3,5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(12–14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и в этих случаях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уже имеет угрожающий характер.</a:t>
            </a:r>
          </a:p>
        </p:txBody>
      </p:sp>
    </p:spTree>
    <p:extLst>
      <p:ext uri="{BB962C8B-B14F-4D97-AF65-F5344CB8AC3E}">
        <p14:creationId xmlns:p14="http://schemas.microsoft.com/office/powerpoint/2010/main" val="9381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502285"/>
            <a:ext cx="919778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2004377"/>
            <a:ext cx="9197788" cy="435133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 повышения концентрации кальция в крови.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Легкая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повышение содержания общего кальция в крови до 3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(12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свободного кальция — до 2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(8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Умеренная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повышение содержания общего кальция в крови до 3,0–3,5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(12–14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свободного кальция — до 2,0–2,5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(8–10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Тяжелая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содержание общего кальция в крови превышает 3,5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(14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свободного кальция — 2,5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(10 мг/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74548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502285"/>
            <a:ext cx="901849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характеристика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2004377"/>
            <a:ext cx="9188824" cy="4351338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Умеренная и тяжелая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оказывают выраженное воздействие на различные системы органов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длительной умеренной или высокой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возможны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нефрокальциноз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обызвествление кожи, сосудов, легких, сердца и желудка. Поскольку основными причинами повышения концентрации кальция в крови бывают первичный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костные метастазы, при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пациенты часто жалуются на боли в костях и суставах.</a:t>
            </a:r>
          </a:p>
        </p:txBody>
      </p:sp>
    </p:spTree>
    <p:extLst>
      <p:ext uri="{BB962C8B-B14F-4D97-AF65-F5344CB8AC3E}">
        <p14:creationId xmlns:p14="http://schemas.microsoft.com/office/powerpoint/2010/main" val="395190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502285"/>
            <a:ext cx="917985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Гиперкальциемический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2004377"/>
            <a:ext cx="9179858" cy="435133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сложнение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тяжелого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возникающее на фоне резкого повышения содержания кальция в крови при инфекционных заболеваниях, переломах, длительной иммобилизации, беременности, приеме антацидов. При этом зависимость степени проявлений от содержания кальция может не быть линейной. Криз характеризуется внезапным развитием лихорадки, судорог, тошноты, боли в мышцах и суставах, острой боли в животе, неукротимой рвоты, спутанности сознания, ступора, комы. В 57–60% случаев криз заканчивается летально.</a:t>
            </a:r>
          </a:p>
        </p:txBody>
      </p:sp>
    </p:spTree>
    <p:extLst>
      <p:ext uri="{BB962C8B-B14F-4D97-AF65-F5344CB8AC3E}">
        <p14:creationId xmlns:p14="http://schemas.microsoft.com/office/powerpoint/2010/main" val="5641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502285"/>
            <a:ext cx="921276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995413"/>
            <a:ext cx="921276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уточнить причину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выявить заболевание, ставшее причиной повышения содержания кальция в крови.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buNone/>
            </a:pP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обследование Можно выявить изменения костей скелета, походки, обнаружить участки кожного обызвествления.</a:t>
            </a:r>
          </a:p>
        </p:txBody>
      </p:sp>
    </p:spTree>
    <p:extLst>
      <p:ext uri="{BB962C8B-B14F-4D97-AF65-F5344CB8AC3E}">
        <p14:creationId xmlns:p14="http://schemas.microsoft.com/office/powerpoint/2010/main" val="364504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4" y="177820"/>
            <a:ext cx="9197789" cy="8398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5" y="1356852"/>
            <a:ext cx="9197789" cy="5013612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подтверждения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Двукратное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концентрации общего кальция в крови (необязательно натощак).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Исследование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содержания свободного кальция в крови. Для диагностики причины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Биохимический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крови (определение концентрации фосфора, магния, белка,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мочевины в крови).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показателей костного метаболизма.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Исследование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содержания ПТГ и ПТГ-подобных пептидов в крови.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белка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Бенс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–Джонса в моче.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экскреции кальция с мочой.</a:t>
            </a:r>
          </a:p>
        </p:txBody>
      </p:sp>
    </p:spTree>
    <p:extLst>
      <p:ext uri="{BB962C8B-B14F-4D97-AF65-F5344CB8AC3E}">
        <p14:creationId xmlns:p14="http://schemas.microsoft.com/office/powerpoint/2010/main" val="172074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502285"/>
            <a:ext cx="9179859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признакам </a:t>
            </a:r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паранеопластической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относят: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2004377"/>
            <a:ext cx="9179859" cy="4351338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в крови уровня ПТГ-подобных пептидов,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низкое содержание фосфата,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ПТГ1–84 и 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25(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D3</a:t>
            </a:r>
            <a:r>
              <a:rPr lang="ru-RU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концентрации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нормальную либо повышенную экскрецию кальция с мочой.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обусловленной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болезнью, выявляют белок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Бенс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–Джонса в моче, повышение СОЭ 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нормофосфатемию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150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502285"/>
            <a:ext cx="917089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1986447"/>
            <a:ext cx="9179858" cy="435133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Типичные признаки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ЭКГ: укорочение интервала Q–T, удлинение интервала P–R и комплекса QRS.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рентгенографии кистей, различных частей скелета: участки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субпериостальной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резорбции и кисты, очаги метастатического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остеолизиса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Остеоденситометрия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показана для диагностики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(остеопороза) различных отделов осевого скелета. 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почек: нефролитиаз, изменение паренхимы почек.</a:t>
            </a:r>
          </a:p>
        </p:txBody>
      </p:sp>
    </p:spTree>
    <p:extLst>
      <p:ext uri="{BB962C8B-B14F-4D97-AF65-F5344CB8AC3E}">
        <p14:creationId xmlns:p14="http://schemas.microsoft.com/office/powerpoint/2010/main" val="351602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5" y="358851"/>
            <a:ext cx="9179859" cy="80656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1165412"/>
            <a:ext cx="9179859" cy="538778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купирования угрожающего состояния (тяжелой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лечение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следует продолжить. При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паранеопластической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назначают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памидроновую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кислоту 1 раз в 4–6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течение 2–5 лет. Эффективна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также комбинация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памидроновой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Повторную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инфузию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ибандроновой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 проводят через 18– 19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после введения 2–4 мг или через 26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после применения препарата в дозе 6 мг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продолжают в дозе 200–400 ЕД ежедневно внутримышечно, подкожно или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интраназально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Для предупреждения привыкания к нему назначают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способствуют снижению концентрации кальция в крови, уменьшая его кишечную абсорбцию. Показанием к применению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поскольку они имеют цитостатический эффект, служат также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гемобластозы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миеломная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болезнь, метастазы РМЖ в кости).</a:t>
            </a:r>
          </a:p>
        </p:txBody>
      </p:sp>
    </p:spTree>
    <p:extLst>
      <p:ext uri="{BB962C8B-B14F-4D97-AF65-F5344CB8AC3E}">
        <p14:creationId xmlns:p14="http://schemas.microsoft.com/office/powerpoint/2010/main" val="150653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0" y="430307"/>
            <a:ext cx="9179859" cy="363070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Преднизолон назначают в суточной дозе 40–100 мг в течение не более 10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тяжелой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паранеопластической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резистентности к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бисфосфонатам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можно использовать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митомицин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(противоопухолевый препарат, подавляющий синтез РНК, в том числе в остеокластах) в дозе 25 мкг/кг массы тела (10% обычной химиотерапевтической дозы), которую вводят в течение 4 ч ежедневно на протяжении 3–4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Нитрат галлия способствует снижению мобилизации кальция из костей, связываясь с гидроксиапатитом и уменьшая его растворимость. Препарат вводят внутривенно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капельно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непрерывно в течение 5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8889" y="4360769"/>
            <a:ext cx="2466975" cy="18478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2429" y="4354875"/>
            <a:ext cx="2346512" cy="18537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4478" y="4354875"/>
            <a:ext cx="2467546" cy="18537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9017" y="4354875"/>
            <a:ext cx="1489296" cy="224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1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238330"/>
            <a:ext cx="9152966" cy="413644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случае умеренной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бессимптомном и легком первичном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других состояниях экстренная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терапия не показана. Достаточно назначить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бисфосфонаты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внутрь: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алендроновую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кислоту в дозе 10 мг 1 раз в сутки, или 70 мг 1 раз в неделю, натощак.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Кальцитриолиндуцированная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бывает кратковременной вследствие короткого периода полураспада, поэтому следует только отменить препарат и увеличить прием жидкости или внутривенно назначить 0,9% раствор хлорида натрия.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Кальцидиолиндуцированная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бывает более длительной, поэтому может появиться необходимость назначения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бисфосфонатов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3319" y="4448623"/>
            <a:ext cx="3128682" cy="24093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12008" r="19009" b="20360"/>
          <a:stretch/>
        </p:blipFill>
        <p:spPr>
          <a:xfrm>
            <a:off x="6006354" y="4448622"/>
            <a:ext cx="2832848" cy="23655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9216" t="29150" b="16078"/>
          <a:stretch/>
        </p:blipFill>
        <p:spPr>
          <a:xfrm>
            <a:off x="3003176" y="4608878"/>
            <a:ext cx="3404340" cy="205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5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193506"/>
            <a:ext cx="9155207" cy="288138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гипофосфатемии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применяют фосфаты внутрь в дозе 1000–1500 мг/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пересчете на фосфор, в несколько приемов. Максимальная доза составляет 3000, а при внутривенном введении (в течение 4–6 ч) — 1000 мг/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Фосфаты противопоказаны при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концентрации общего кальция в крови более 3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поэтому их не используют для купирования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гиперкальциемического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659" y="3146611"/>
            <a:ext cx="4847253" cy="36307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705" y="2465293"/>
            <a:ext cx="4249271" cy="424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66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0" y="502285"/>
            <a:ext cx="91798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ГИПОКАЛЬЦИЕМИИ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0" y="1592001"/>
            <a:ext cx="9179859" cy="320411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обусловлен либо увеличением выхода ионизированного кальция из кровотока (вследствие отложения в тканях, включая кость, потери с мочой или увеличенным связыванием кальция в сыворотке), либо уменьшением поступления кальция в циркуляцию (синдром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мальабсорбции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снижение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костной резорбции). Синдром развивается вследствие понижения концентрации ионизированного кальция в плазме крови ниже минимально допустимого значения.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739" y="4643716"/>
            <a:ext cx="2024903" cy="20249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040" y="4796118"/>
            <a:ext cx="1402568" cy="18725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694" y="4290242"/>
            <a:ext cx="1785812" cy="23783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6306" y="4574521"/>
            <a:ext cx="2922493" cy="194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5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7" y="484356"/>
            <a:ext cx="9173136" cy="9141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1398495"/>
            <a:ext cx="9182102" cy="151875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Обусловленная низкой концентрацией ПТГ в крови.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Обусловленная резистентностью к ПТГ, наблюдается при повышенном его содержании.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893" y="3236820"/>
            <a:ext cx="8562415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29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5" y="295809"/>
            <a:ext cx="9179859" cy="69233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4" y="1459511"/>
            <a:ext cx="9179859" cy="452891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Бессимптомное течение — при содержании общего кальция в сыворотке крови 2,0–2,2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С симптомами — при более низких значениях общего кальция в сыворотке крови: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повышенная нервно-мышечная возбудимость: – ларингоспазм,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– парестезии (чаще в пальцах рук, ног, вокруг рта); – симптомы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Хвостека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Труссо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– тетания,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карпопедальный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спазм, судороги; – удлинение интервала Q–T на ЭКГ;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эктопическая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кальцификация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(например, в базальных ганглиях, что может сопровождаться экстрапирамидными нарушениями);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субкапсулярная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катаракта.</a:t>
            </a:r>
          </a:p>
        </p:txBody>
      </p:sp>
    </p:spTree>
    <p:extLst>
      <p:ext uri="{BB962C8B-B14F-4D97-AF65-F5344CB8AC3E}">
        <p14:creationId xmlns:p14="http://schemas.microsoft.com/office/powerpoint/2010/main" val="362547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3577" y="218885"/>
            <a:ext cx="9058094" cy="10003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1156484"/>
            <a:ext cx="9161930" cy="344339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ctr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 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Обращают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 на заболевания, перечисленные в таблице.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Выявляют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судорог, случаев внезапной потери сознания, жалоб на снижение памяти, боли в области большеберцовых и костей предплечья, ключиц, грудины.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катаракты.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ХПН, патологии ЖКТ.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Особое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 уделяют возможности развития постоперационного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4537166"/>
            <a:ext cx="3048000" cy="23208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765" y="4697507"/>
            <a:ext cx="2797712" cy="20703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029" y="4799723"/>
            <a:ext cx="3554736" cy="18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242309"/>
            <a:ext cx="9155207" cy="170303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вызванная генетической патологией околощитовидных желез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0842351"/>
              </p:ext>
            </p:extLst>
          </p:nvPr>
        </p:nvGraphicFramePr>
        <p:xfrm>
          <a:off x="704453" y="2632544"/>
          <a:ext cx="11090786" cy="414399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45393"/>
                <a:gridCol w="5545393"/>
              </a:tblGrid>
              <a:tr h="71504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Заболевание</a:t>
                      </a:r>
                      <a:endParaRPr lang="ru-RU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 наследования</a:t>
                      </a:r>
                    </a:p>
                    <a:p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504379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Изолированный </a:t>
                      </a:r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гипопаратиреоз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Аутосомно доминантный Аутосомно рецессивный 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X-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связанный, рецессивный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14270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Гипокальциемическая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гиперкальциурия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Аутосомно доминантный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504379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Гипопаратиреоз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ассоциированный с синдромами: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Аутосомно рецессивный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1427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Нефропатия, глухота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Аутосомно доминантный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w="50800" prst="hardEdge"/>
                      <a:lightRig rig="flood" dir="t"/>
                    </a:cell3D>
                  </a:tcPr>
                </a:tc>
              </a:tr>
              <a:tr h="41427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Неврогенная глухота без ренальной дисплазии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14270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Псевдогипопаратиреоз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(тип </a:t>
                      </a:r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Ia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14270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Псевдогипопаратиреоз</a:t>
                      </a:r>
                      <a:r>
                        <a:rPr lang="ru-RU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(тип </a:t>
                      </a:r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cell3D prstMaterial="dkEdge">
                      <a:bevel w="50800" prst="hardEdg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80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0677" y="206452"/>
            <a:ext cx="9075135" cy="9141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0676" y="1224447"/>
            <a:ext cx="9075135" cy="50598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Судорожные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сокращения мышц различных групп: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ларингоспазм,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ЖКТ (дисфагия, рвота, диарея или запоры);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скелетных (парестезии, фибриллярные подергивания, тонические судороги). 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Вегетативные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(жар, озноб, головокружение, боли в области сердца, сердцебиение).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Трофические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( катаракта, дефекты эмали зубов, ломкость ногтей, нарушение роста волос, раннее поседение).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психики (неврозы, снижение памяти, бессонница, депрессия).</a:t>
            </a:r>
          </a:p>
        </p:txBody>
      </p:sp>
    </p:spTree>
    <p:extLst>
      <p:ext uri="{BB962C8B-B14F-4D97-AF65-F5344CB8AC3E}">
        <p14:creationId xmlns:p14="http://schemas.microsoft.com/office/powerpoint/2010/main" val="8885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7672" y="170591"/>
            <a:ext cx="915296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7671" y="1496154"/>
            <a:ext cx="9152965" cy="255865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Для подтверждения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необходимо определение содержания: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общего кальция в сыворотке крови (2–3 раза);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ионизированного кальция в плазме (особенно при атипичных симптомах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 пациентов с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гипоальбуминурией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6141" y="3969712"/>
            <a:ext cx="3684495" cy="29207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716" y="4054812"/>
            <a:ext cx="4123765" cy="275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08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1812" y="238329"/>
            <a:ext cx="9226924" cy="625211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недоступно прямое измерение содержания ионизированного кальция, определяют уровень альбумина в крови и рассчитывают концентрацию общего кальция в зависимости от его уровня. Концентрация общего кальция снижается на 0,2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при падении уровня альбумина на 10 г/л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содержании общего кальция 2,0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скорректированная на альбумин истинная концентрация кальция составит 2,4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что укладывается в нормальные значения. При отсутствии ХПН, острого панкреатита,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билиарного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цирроза, синдромов клеточного лизиса наиболее вероятные причины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нарушение секреции ПТГ и/или нечувствительность органов-мишеней, а также недостаток или патология метаболизма витамина D.</a:t>
            </a:r>
          </a:p>
        </p:txBody>
      </p:sp>
    </p:spTree>
    <p:extLst>
      <p:ext uri="{BB962C8B-B14F-4D97-AF65-F5344CB8AC3E}">
        <p14:creationId xmlns:p14="http://schemas.microsoft.com/office/powerpoint/2010/main" val="134340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3882" y="0"/>
            <a:ext cx="9188824" cy="678628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уточнения причин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выполняют: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биохимический анализ крови: определение концентрации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билирубина, фосфата, активности амилазы, АСТ, АЛТ, концентрации магния в сыворотке;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определение концентрации ПТГ;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исследование содержания витамина D [25(OH)D3 ] 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содержания магния в сыворотке крови.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Концентрация магния должна быть определена у каждого пациента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причина которой неясна.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Гипомагниемия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вызывать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индуцируя устойчивость к ПТГ или его дефицит. Снижение уровня магния чаще наблюдают у пациентов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мальабсорбцией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алкоголизмом.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У пациентов с концентрацией магния в сыворотке более 0,4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у лиц без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вызванной ХПН или распадом тканей, должны быть обязательно измерены уровни сывороточного фосфата, ПТГ, витамина D и его метаболитов.</a:t>
            </a:r>
          </a:p>
        </p:txBody>
      </p:sp>
    </p:spTree>
    <p:extLst>
      <p:ext uri="{BB962C8B-B14F-4D97-AF65-F5344CB8AC3E}">
        <p14:creationId xmlns:p14="http://schemas.microsoft.com/office/powerpoint/2010/main" val="306948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5" y="170329"/>
            <a:ext cx="9161929" cy="108095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</a:t>
            </a:r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содержания фосфора в сыворотке крови.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1466437"/>
            <a:ext cx="9161928" cy="510443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Гипофосфатемия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указывает либо на избыточную секрецию ПТГ, которая связана с вторичным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фоне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(как правило, вследствие дефицита потребления витамина D или нарушения его метаболизма), либо на низкое потребление фосфата с пищей. У пациентов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гипофосфатемией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(за счет низкого потребления фосфата) теоретически весь фильтруемый фосфат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реабсорбируется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фракционная экскреция будет менее 5%. Фракционная экскреция фосфата более 5% может указывать на фосфатурию и вторичный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отсутствии ХПН и признаков тканевого распада указывают на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234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98612"/>
            <a:ext cx="9164172" cy="107812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Измерение концентрации ПТГ в </a:t>
            </a:r>
            <a:r>
              <a:rPr lang="ru-RU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крови 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290918"/>
            <a:ext cx="9164172" cy="537882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Дает существенную информацию у пациентов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должно быть корректно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интрепретировано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(при условии многократного измерения кальция).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наиболее сильный стимул для секреции ПТГ, поэтому (при сниженной или даже нормальной его концентрации) она может быть доказательством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Существуют варианты изменения концентрации ПТГ в зависимости от причины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– концентрация может быть высокой, нормальной или пониженной при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гипомагниемии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– снижение концентрации у большинства пациентов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– увеличение концентрации при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патологии метаболизма витамина D, ХПН.</a:t>
            </a:r>
          </a:p>
        </p:txBody>
      </p:sp>
    </p:spTree>
    <p:extLst>
      <p:ext uri="{BB962C8B-B14F-4D97-AF65-F5344CB8AC3E}">
        <p14:creationId xmlns:p14="http://schemas.microsoft.com/office/powerpoint/2010/main" val="184725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240633"/>
            <a:ext cx="9206752" cy="139094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концентрации </a:t>
            </a:r>
            <a:r>
              <a:rPr lang="ru-RU" sz="36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кальцидиола</a:t>
            </a:r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36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кальцитриола</a:t>
            </a:r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сыворотке крови.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746702"/>
            <a:ext cx="9206752" cy="474348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Дефицит витамина D вызывает уменьшение кишечной абсорбции кальция, что приводит к развитию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низкая концентрация кальция стимулирует секрецию ПТГ. С другой стороны, уменьшается ингибирующее действие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ПТГ. Дефицит витамина D также уменьшает кишечную абсорбцию фосфата. Таким образом, у пациентов с дефицитом витамина D наблюдают мягкую или умеренную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более выраженную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гипофосфатемию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Различные варианты концентрации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кальцидиола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[25(ОН)D3 ] 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[1,25(OH)2 D3 ] в зависимости от причины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134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502285"/>
            <a:ext cx="9179859" cy="72183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1351067"/>
            <a:ext cx="9179859" cy="272787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дифференциальной диагностики заболеваний, связанных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гипокальциемией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используют рентгенографию костей (при подозрении на рахит или остеомаляцию), костную денситометрию (для установления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мониторинга лечения), КТ головного мозга (в целях исключения обызвествления базальных ядер).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382" y="3998539"/>
            <a:ext cx="1564128" cy="27580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6187" y="3998539"/>
            <a:ext cx="4068090" cy="27120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8118" y="4005289"/>
            <a:ext cx="2581768" cy="270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3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7670" y="502286"/>
            <a:ext cx="9161929" cy="66283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7670" y="1165124"/>
            <a:ext cx="9161929" cy="538807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Немедикаментозное лечение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Достаточное потребление солей кальция с пищей (1500– 2000 мг элементарного кальция).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Минимальное использование кремов, защищающих кожу от воздействия ультрафиолетовых лучей.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≥ Пребывание на солнце ( 10–30 мин/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Пациенты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нуждаются в длительной терапии солями кальция и препаратами витамина D. Необходимо поддерживать уровень кальция в крови на нижней границе нормы для предотвращения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гиперкальциурии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нефролитиаза. Лечение заболеваний, связанных с дефицитом или нарушениями метаболизма витамина D, требует применения адекватных форм витамина, доз препаратов и длительного лечения).</a:t>
            </a:r>
          </a:p>
        </p:txBody>
      </p:sp>
    </p:spTree>
    <p:extLst>
      <p:ext uri="{BB962C8B-B14F-4D97-AF65-F5344CB8AC3E}">
        <p14:creationId xmlns:p14="http://schemas.microsoft.com/office/powerpoint/2010/main" val="280528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1812" y="575187"/>
            <a:ext cx="9206753" cy="545806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Препараты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витамина D, суточные дозы: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альфакальцидол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0,5–3,0 мкг;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дигидротахистерол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0,2–1,0 мг;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0,5–2,0 мкг; 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колекальциферол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(витамин D3 ) — 10 000–50 000 МЕ (0,25–1,25 мг);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эргокальциферол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(витамин D2 ) — 10 000–50 000 МЕ (0,25–1,25 мг).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пациентов с заболеваниями почек применяют только активные метаболиты витамина D (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 их аналоги (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альфакальцидол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поскольку у них нарушено превращение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кальцидиола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[25(ОН)D3 ] в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[1,25(ОН)2 D3 ].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пациентов с патологией печени применяют активные метаболиты витамина D, так как его окисление в 25-й позиции происходит в печени.</a:t>
            </a:r>
          </a:p>
        </p:txBody>
      </p:sp>
    </p:spTree>
    <p:extLst>
      <p:ext uri="{BB962C8B-B14F-4D97-AF65-F5344CB8AC3E}">
        <p14:creationId xmlns:p14="http://schemas.microsoft.com/office/powerpoint/2010/main" val="147451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274188"/>
            <a:ext cx="9179859" cy="301585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вызванной дефицитом магния, требует применения магния сульфата в сочетании с витамином D и солями кальция.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Лечение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симптоматической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гипомагниемии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необходимо начинать с внутривенного введения магния сульфата.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Хронический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дефицит магния или его бессимптомные формы восполняют назначением солей магния внутрь.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741" y="3218816"/>
            <a:ext cx="1515035" cy="11384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4625788"/>
            <a:ext cx="2397804" cy="19009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912" y="3370729"/>
            <a:ext cx="3143762" cy="26714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8674" y="3218816"/>
            <a:ext cx="3211158" cy="356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3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263129"/>
            <a:ext cx="9179859" cy="78082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ГИПЕРПАРАТИРЕОЗА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179871"/>
            <a:ext cx="9179859" cy="236118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клинический синдром, возникающий вследствие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гиперпродукции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ПТГ в результате первичного поражения околощитовидных желез (объемного образования, гиперплазии) либо на фоне нарушения фосфорно-кальциевого обмена и костного метаболизма различного генеза.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241" y="3541059"/>
            <a:ext cx="5198286" cy="32749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3375" y="4087906"/>
            <a:ext cx="3617259" cy="241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2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502286"/>
            <a:ext cx="9179859" cy="60384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6" y="1246094"/>
            <a:ext cx="9179859" cy="540571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Первичный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повышение продукции ПТГ в результате развития объемного образования или гиперплазии одной или нескольких околощитовидных желез.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этиологии: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солитарная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аденома;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множественные аденомы;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карцинома;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гиперплазия околощитовидных желез и первичный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рамках синдромов МЭН 1 и МЭН 2.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Основным звеном патогенеза служит дефект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кальцийчувствительных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рецепторов опухолевых 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гиперплазированных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 околощитовидных желез, порог чувствительности к кальцию которых по сравнению с нормой снижен или полностью отсутствует</a:t>
            </a:r>
          </a:p>
        </p:txBody>
      </p:sp>
    </p:spTree>
    <p:extLst>
      <p:ext uri="{BB962C8B-B14F-4D97-AF65-F5344CB8AC3E}">
        <p14:creationId xmlns:p14="http://schemas.microsoft.com/office/powerpoint/2010/main" val="293117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2846" y="368710"/>
            <a:ext cx="9233647" cy="621138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Вторичный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компенсаторное повышение продукции ПТГ в ответ на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различного генеза.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Возникает: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ХПН и других почечных заболеваниях, когда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развивается в результате уменьшения массы действующих нефронов, что приводит к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 последующим реципрокным снижением количества ионов кальция в крови), снижению синтеза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почками;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заболеваниях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ЖКТ (синдроме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мальабсорбции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заболеваниях печени), которые приводят к гиповитаминозу витамина D со снижением всасывания кальция;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костных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заболеваниях (остеомаляции, фиброзном остеите);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дефиците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витамина D любой этиологии.</a:t>
            </a:r>
          </a:p>
        </p:txBody>
      </p:sp>
    </p:spTree>
    <p:extLst>
      <p:ext uri="{BB962C8B-B14F-4D97-AF65-F5344CB8AC3E}">
        <p14:creationId xmlns:p14="http://schemas.microsoft.com/office/powerpoint/2010/main" val="213000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421341"/>
            <a:ext cx="9188824" cy="380103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Третичный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характеризуется развитием автономной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гиперпродукции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ПТГ с формированием аденомы на фоне гиперплазии околощитовидных желез при вторичном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 точки зрения выраженности клинических симптомов различают следующие формы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бессимптомную;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малосимптомную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манифестную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1376" y="2949387"/>
            <a:ext cx="2697189" cy="35948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8470" y="4065549"/>
            <a:ext cx="3720353" cy="247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1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250723"/>
            <a:ext cx="9179858" cy="72267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253613"/>
            <a:ext cx="9179858" cy="546991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Строится на выявлении повышенного уровня ПТГ и (для определения патогенетических звеньев и дальнейшей тактики ведения) уровня кальция и фосфора в сыворотке крови. Исследование уровня ПТГ необходимо проводить: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выявлении снижения либо повышения содержания кальция и фосфора в сыворотке крови;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любых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метаболических нарушениях костной системы;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частых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нетравматических переломах;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рецидивирующей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мочекаменной болезни;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ХПН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различной степени выраженности;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частом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рецидивировании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язвенной болезни желудка и двенадцатиперстной кишки;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диарее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аритмиях и длительных психоневрологических расстройствах.</a:t>
            </a:r>
          </a:p>
        </p:txBody>
      </p:sp>
    </p:spTree>
    <p:extLst>
      <p:ext uri="{BB962C8B-B14F-4D97-AF65-F5344CB8AC3E}">
        <p14:creationId xmlns:p14="http://schemas.microsoft.com/office/powerpoint/2010/main" val="364041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256769"/>
            <a:ext cx="9179859" cy="75132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6" y="1008097"/>
            <a:ext cx="9179859" cy="299016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данным анамнеза, при наличии жалоб на рецидивирующую мочекаменную болезнь или частые нетравматические переломы костей можно сразу предположить тяжелую форму первичного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выявлении признаков ХПН, и тем более данных о применении пациентом какого-либо вида диализа следует сразу предположить развитие у него вторичного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03" y="3702422"/>
            <a:ext cx="4045362" cy="30300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7215" y="3979952"/>
            <a:ext cx="3655939" cy="275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6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39" y="403870"/>
            <a:ext cx="9179859" cy="81032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39" y="1090420"/>
            <a:ext cx="9179859" cy="383515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осмотре у пациентов с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нередко можно отметить мышечную слабость, формирование утиной походки. Следует обратить внимание на деформацию скелета, костные разрастания в области костей лицевой части черепа, крупных суставов, трубчатых костей. У пациентов с ХПН отмечают вялость, бледность (с серым оттенком) кожных покровов. При значительной выраженности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или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отмечают характерные признаки этих состояний.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363" y="4652682"/>
            <a:ext cx="2205318" cy="22053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2682" y="4801808"/>
            <a:ext cx="3729318" cy="19511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2116" y="4652682"/>
            <a:ext cx="2832845" cy="212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7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0" y="502286"/>
            <a:ext cx="9179859" cy="618592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0" y="1120878"/>
            <a:ext cx="9179859" cy="544128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Повышенное содержание ПТГ — прямое доказательство увеличения его продукции, но следует помнить, что более 80% гормона в крови — неактивный С-терминальный фрагмент. Для поддержания процесса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ремоделирования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кости на нормальном уровне у пациентов с ХПН, находящихся на гемодиализе, содержание ПТГ в крови должно быть в 2–3 раза выше, чем у здоровых, и составлять примерно 130–260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/мл. Но при повышении более 500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/мл необходимо проводить оценку состояния костей (рентгенографию,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остеоденситометрию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 топическую диагностику. Для диагностики причины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прежде всего необходимо исследование уровня кальция в сыворотке крови, причем исследование ионизированного кальция в плазме крови более информативно.</a:t>
            </a:r>
          </a:p>
        </p:txBody>
      </p:sp>
    </p:spTree>
    <p:extLst>
      <p:ext uri="{BB962C8B-B14F-4D97-AF65-F5344CB8AC3E}">
        <p14:creationId xmlns:p14="http://schemas.microsoft.com/office/powerpoint/2010/main" val="387265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5600" y="516194"/>
            <a:ext cx="9170893" cy="583952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первичного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освещена в соответствующей главе. Пациенты с вторичным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фоне ХПН нуждаются в постоянном тщательном контроле функций почек. Содержание фосфора в крови при вторичном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обусловленном ХПН, чаще повышено. Важный показатель компенсации фосфорно-кальциевого обмена и прогноза вторичного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произведение концентрации кальция на концентрацию фосфора, которое в норме должно быть до 4,5 при измерении в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/л. Экскреция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оксипролина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уровень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остеокальцина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ЩФ, ее костный изофермент, и С-, и N-ТХ — всегда повышены при терминальной стадии ХПН в 1,5–20 раз, что характеризует повышение активности костного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ремоделирования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вторичном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этиологией которого служит заболевание ЖКТ, содержание кальция в сыворотке крови снижено, фосфора — нормальное или пониженное.</a:t>
            </a:r>
          </a:p>
        </p:txBody>
      </p:sp>
    </p:spTree>
    <p:extLst>
      <p:ext uri="{BB962C8B-B14F-4D97-AF65-F5344CB8AC3E}">
        <p14:creationId xmlns:p14="http://schemas.microsoft.com/office/powerpoint/2010/main" val="39009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502285"/>
            <a:ext cx="9188823" cy="48585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0" y="1371600"/>
            <a:ext cx="9188823" cy="4984115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Визуализацию околощитовидных желез проводят с помощью УЗИ, КТ, МРТ 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радионуклидных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методов. В большинстве случаев при вторичном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данных об увеличении околощитовидных желез не выявляют. При длительном сохранении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стимуляции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гиперпродукции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ПТГ можно наблюдать увеличение одной или нескольких желез. При третичном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гиперпаратиреозе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выявляют одну аденому на фоне нескольких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гиперплазированных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околощитовидных желез. Степень активности увеличенных околощитовидных желез хорошо видна при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сцинтиграфии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таллием-технецием,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селенметионином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технетрилом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(MIBI).</a:t>
            </a:r>
          </a:p>
        </p:txBody>
      </p:sp>
    </p:spTree>
    <p:extLst>
      <p:ext uri="{BB962C8B-B14F-4D97-AF65-F5344CB8AC3E}">
        <p14:creationId xmlns:p14="http://schemas.microsoft.com/office/powerpoint/2010/main" val="20765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1811" y="560439"/>
            <a:ext cx="9188823" cy="579527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Костные нарушения выявляют с помощью рентгенографии кистей и других трубчатых костей, костей таза, позвоночника и денситометрического исследования проксимального отдела бедра и лучевой кости. Золотым стандартом точной диагностики почечных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остеодистрофий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является костная биопсия с морфометрией, тетрациклиновым тестом и окраской на алюминий. При выявлении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обязательны исследования состояния и функций почек (УЗИ, клинический анализ мочи, оценка фильтрационной способности) в целях выяснения их поражения и степени ХПН (при наличии) и состояния ЖКТ (гастроскопия, оценка функции кишечника).</a:t>
            </a:r>
          </a:p>
        </p:txBody>
      </p:sp>
    </p:spTree>
    <p:extLst>
      <p:ext uri="{BB962C8B-B14F-4D97-AF65-F5344CB8AC3E}">
        <p14:creationId xmlns:p14="http://schemas.microsoft.com/office/powerpoint/2010/main" val="49554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2847" y="678427"/>
            <a:ext cx="9197788" cy="412665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диагностика.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Необходимо проводить дифференциальную диагностику со злокачественными новообразованиями,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остеолитическими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метастазами злокачественных опухолей,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псевдогиперпаратиреозом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эктопической секреции ПТГ опухолью, гематологическими злокачественными процессами (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болезнью,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лимфомой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лейкозом, лимфогранулематозом), болезнью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почечной недостаточностью (вторичным и третичным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при </a:t>
            </a:r>
            <a:r>
              <a:rPr lang="ru-RU" sz="2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инсипидарном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синдроме — с несахарным диабетом.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8965" y="4667751"/>
            <a:ext cx="3188074" cy="2096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68" y="4711234"/>
            <a:ext cx="2867567" cy="205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23882" y="502285"/>
            <a:ext cx="9206753" cy="63334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23882" y="1356852"/>
            <a:ext cx="9206753" cy="49988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— нормализация уровня кальция и по возможности ПТГ в крови, ликвидация симптомов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предотвращение прогрессирования костно-висцеральных нарушений. При лечении любой формы вторичного и третичного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помимо этого усилия направлены на поддержание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кальцийфосфорного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соотношения крови на уровне не более 4,5. Подробности лечения первичного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неотложные мероприятия по диагностике и лечению в случае развития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гиперкальциемического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криза см. в разделе «Первичный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 Одной из важных задач лечения вторичного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являются профилактика и терапия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Диетотерапия с ограничением потребления фосфорсодержащих продуктов (молочных, бобовых, соевых, белковых продуктов, овощных смесей, яиц, печени, лососевых рыб, сардин, тунца, кукурузного хлеба, ячменя, вафель, хлеба с отрубями, шоколада, орехов, кофе, пива, колы) — действенный инструмент снижения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33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2846" y="502285"/>
            <a:ext cx="9215718" cy="64808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ГИПОПАРАТИРЕОЗА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2846" y="1283111"/>
            <a:ext cx="9215717" cy="176489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клинический синдром, характеризующийся сниженной функцией околощитовидных желез (уменьшением продукции ПТГ) или резистентностью клеток и тканей организма к действию ПТГ. Это обусловливает нарушение обмена кальция и фосфора.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903" y="2572871"/>
            <a:ext cx="4780103" cy="427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8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7670" y="502285"/>
            <a:ext cx="9161929" cy="70708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7670" y="1209368"/>
            <a:ext cx="9161929" cy="504799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Диагноз явной формы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гипопаратиреоза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основывается на данных анамнеза (предшествующие операции на ЩЖ или околощитовидных железах, облучение головы и шеи, инфекционные воздействия, семейный анамнез, сопутствующие эндокринные расстройства и аутоиммунные заболевания), наличии судорожных приступов,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купирующихся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препаратами кальция, описанной выше клинической картине, а также на лабораторных показателях: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гипокальциурии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снижении уровня ПТГ в сыворотке крови или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нижненормальных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его значениях: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пониженном уровне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остеокальцина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1,25(ОН)2 D3 при нормальном содержании в крови 25(ОН)D3</a:t>
            </a:r>
          </a:p>
        </p:txBody>
      </p:sp>
    </p:spTree>
    <p:extLst>
      <p:ext uri="{BB962C8B-B14F-4D97-AF65-F5344CB8AC3E}">
        <p14:creationId xmlns:p14="http://schemas.microsoft.com/office/powerpoint/2010/main" val="202803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5600" y="619433"/>
            <a:ext cx="9152965" cy="445459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Хвостека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сокращение мышц лица при постукивании в месте выхода лицевого нерва: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 — сокращение всех мышц лица на стороне поколачивания;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 — сокращение мышц в области крыльев носа и угла рта;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степени — сокращение мышц только в области угла рта.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Вейса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сокращение круглой мышцы век при поколачивании у наружного края глазницы. Симптом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Труссо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появление судорог в кисти («рука акушера») через 1–2 мин после сдавления плеча жгутом или манжетой для измерения АД.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2070" y="4690916"/>
            <a:ext cx="2554942" cy="217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8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340054"/>
            <a:ext cx="9197789" cy="60384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ОСТЕОПОРОЗ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024581"/>
            <a:ext cx="9197788" cy="221539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Остеопороз — метаболическое заболевание скелета, характеризующееся снижением прочности кости и повышением риска переломов. Прочность кости — интегральное производное двух главных составляющих: МПКТ (костной массы) и качества кости (архитектоники, метаболизма, накопления повреждений, минерализации).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9341" y="3320661"/>
            <a:ext cx="4769223" cy="35233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1" y="3478306"/>
            <a:ext cx="3801877" cy="325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2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1811" y="395866"/>
            <a:ext cx="9215717" cy="60384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1810" y="1238865"/>
            <a:ext cx="9215717" cy="511685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остеоденситометрии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широкому кругу населения невозможно из-за ограниченности доступа и экономической нецелесообразности. В силу этих причин знание и учет факторов риска при диагностике и организации профилактики остеопороза приобретают особое значение.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Факторы риска остеопороза.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Немодифицируемые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факторы: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низкая МПКТ;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женский пол;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европеоидная раса;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семейный анамнез остеопороза и/или переломов при низком уровне травмы у родственников (матери, отца, сестер) в возрасте после 50 лет;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предшествующие переломы;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мужчин и женщин;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ранняя (в том числе хирургическая) менопауза у женщин;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заболевания, приводящие к остеопорозу;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прием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✧ длительная иммобилизация.</a:t>
            </a:r>
          </a:p>
        </p:txBody>
      </p:sp>
    </p:spTree>
    <p:extLst>
      <p:ext uri="{BB962C8B-B14F-4D97-AF65-F5344CB8AC3E}">
        <p14:creationId xmlns:p14="http://schemas.microsoft.com/office/powerpoint/2010/main" val="85764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342147"/>
            <a:ext cx="9197788" cy="239208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Модифицируемые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факторы: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низкая физическая активность;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курение;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низкое потребление кальция;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дефицит витамина D;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склонность к падениям;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злоупотребление алкоголем;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низкий ИМТ (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кг/м2 ) и/или масса тела менее 57 кг.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3846" y="4303059"/>
            <a:ext cx="3093683" cy="24739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2954" y="2321859"/>
            <a:ext cx="2314575" cy="1981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5118" y="3110752"/>
            <a:ext cx="5220821" cy="348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5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7671" y="502285"/>
            <a:ext cx="9170893" cy="72183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77670" y="1335741"/>
            <a:ext cx="9170893" cy="274320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Предполагает решение следующих задач: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установление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(симптома сниженной плотности костей) и выявление осложнений остеопороза — переломов костей;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оценку уровня метаболизма в костной ткани путем исследования биохимических и/или морфологических маркеров костной резорбции и костеобразования, а также показателей фосфорно-кальциевого обмена; </a:t>
            </a:r>
            <a:endParaRPr lang="en-U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выяснение причин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дифференциальная диагностика с другими формами метаболических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остеопатий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7932" y="4271249"/>
            <a:ext cx="5677502" cy="247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8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0" y="502285"/>
            <a:ext cx="9206753" cy="63334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0" y="1607574"/>
            <a:ext cx="9206753" cy="4748141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Рентгенография костей скелета.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широко распространенный и общепринятый метод установления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остеопении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визуальная оценка рентгенограмм скелета. При своей простоте этот метод определяет лишь выраженные стадии остеопороза и не годится для оценки динамики изменений в костной ткани. Однако он незаменим для диагностики осложнений остеопороза — переломов. Наиболее достоверный признак остеопороза позвоночника — патологические переломы или деформации тел позвонков, которые наиболее точно и объективно могут быть выявлены и оценены при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рентгеноморфометрическом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исследовании боковых рентгенограмм грудного и поясничного отделов позвоночника (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ThIV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ThXII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LI –LIV), выполненных при дополнительном позиционировании больного.</a:t>
            </a:r>
          </a:p>
        </p:txBody>
      </p:sp>
    </p:spTree>
    <p:extLst>
      <p:ext uri="{BB962C8B-B14F-4D97-AF65-F5344CB8AC3E}">
        <p14:creationId xmlns:p14="http://schemas.microsoft.com/office/powerpoint/2010/main" val="37374729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9741" y="236814"/>
            <a:ext cx="9170894" cy="89881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остеопороза позвоночника характерны следующие деформации тел позвонков: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1401097"/>
            <a:ext cx="9170894" cy="495461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передняя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клиновидная — наибольшее уменьшение передней высоты, в меньшей степени средней высоты и неизмененная задняя высота тела позвонка;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задняя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клиновидная — наибольшее снижение задней высоты, в меньшей степени средней и небольшое снижение передней высоты тела позвонка или его отсутствие;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односторонняя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вогнутая деформация тела позвонка (пролапс верхней или нижней опорной площадки внутрь тела позвонка) — уменьшение средней высоты и небольшое снижение или его отсутствие передней и задней высоты исследуемого тела позвонка;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двояковогнутая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деформация тела позвонка по типу «рыбьего» — значительное уменьшение средней высоты и небольшое снижение или его отсутствие передней и задней высоты исследуемого тела позвонка; </a:t>
            </a:r>
          </a:p>
          <a:p>
            <a:pPr marL="0" indent="358775" algn="just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компрессионная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равномерное или неравномерное снижение всех высот тела позвонка.</a:t>
            </a:r>
          </a:p>
        </p:txBody>
      </p:sp>
    </p:spTree>
    <p:extLst>
      <p:ext uri="{BB962C8B-B14F-4D97-AF65-F5344CB8AC3E}">
        <p14:creationId xmlns:p14="http://schemas.microsoft.com/office/powerpoint/2010/main" val="188616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502286"/>
            <a:ext cx="9215718" cy="67758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Остеоденситометрия</a:t>
            </a:r>
            <a:endParaRPr lang="ru-RU" sz="3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285423"/>
            <a:ext cx="9215718" cy="306245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ранней диагностики остеопороза используют различные методы костной денситометрии, позволяющие выявить уже 2–5% потери массы кости, оценить динамику МПКТ в процессе развития заболевания или эффективность лечения. Наиболее универсально применение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двухэнергетической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рентгеновской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абсорбциометрии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(DEXA), позволяющей измерять содержание костного минерала в любом участке скелета, а также определять содержание солей кальция, жира и мышечной массы во всем организме. Определение остеопороза разработано ВОЗ для женщин европеоидной расы и основано на определении МПКТ в любой точке по Т-критерию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268" y="4473533"/>
            <a:ext cx="3497027" cy="22073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9244" y="4453432"/>
            <a:ext cx="3223932" cy="222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834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1812" y="502285"/>
            <a:ext cx="9197788" cy="50060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1812" y="1342103"/>
            <a:ext cx="9197788" cy="50136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оценки состояния метаболизма костной ткани: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показатели кальций-фосфорного обмена;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биохимические маркеры костного метаболизма;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морфологические параметры обмена в костной ткани.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первой группе можно выделить обязательные методы исследования, к которым относят: определение в крови общего или ионизированного кальция, фосфора, активности общей ЩФ, а также изучение суточной экскреции кальция и фосфора или их исследование в моче натощак по отношению к экскреции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выявлении отклонений в указанных показателях по показаниям проводят измерение уровня ПТГ (дифференциальную диагностику остеопороза и первичного и вторичного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 метаболитов витамина D (дифференциальную диагностику с остеомаляцией).</a:t>
            </a:r>
          </a:p>
        </p:txBody>
      </p:sp>
    </p:spTree>
    <p:extLst>
      <p:ext uri="{BB962C8B-B14F-4D97-AF65-F5344CB8AC3E}">
        <p14:creationId xmlns:p14="http://schemas.microsoft.com/office/powerpoint/2010/main" val="68140919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242047"/>
            <a:ext cx="9206753" cy="60384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5" y="1060438"/>
            <a:ext cx="9206753" cy="471283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Дифференциальный диагноз первичного остеопороза при отсутствии признаков заболеваний, характеризующихся развитием вторичного остеопороза, проводят с остеомаляцией, костной формой первичного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остеопоротической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формой болезни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Педжета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миеломной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болезнью и костными метастазами. Все случаи диагностированных переломов вследствие остеопороза требуют определенной дифференциальной диагностики, поскольку не только первичный и вторичный остеопороз, но и другие заболевания сопровождаются сходными деформационными изменениями тел позвонков. Наибольшее значение среди них имеют остеомаляция, последствия старой травмы позвоночника, деформирующий спондилез, остеохондроз, болезнь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Шойерманна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Мау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спондилиты, вторичные опухоли скелета и некоторые другие заболевания позвоночника, приводящие к его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кифотическому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искривлению и снижению роста у пациентов. </a:t>
            </a:r>
          </a:p>
        </p:txBody>
      </p:sp>
    </p:spTree>
    <p:extLst>
      <p:ext uri="{BB962C8B-B14F-4D97-AF65-F5344CB8AC3E}">
        <p14:creationId xmlns:p14="http://schemas.microsoft.com/office/powerpoint/2010/main" val="28108327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295808"/>
            <a:ext cx="9188824" cy="78082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297858"/>
            <a:ext cx="9188823" cy="5057857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Форма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остеопороз первичный (постменопаузальный, сенильный, идиопатический);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остеопороз вторичный (указывается возможная причина).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Наличие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отсутствие переломов костей, их локализация. При указании в анамнезе на переломы костей при минимальной травме ставится тяжелая форма заболевания.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Указывается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МПКТ по T-критерию, данным рентгеновской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абсорбциометрии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области скелета с наихудшими значениями.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течения заболевания.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Положительная динамика.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Стабилизация.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Прогрессирование.</a:t>
            </a:r>
          </a:p>
        </p:txBody>
      </p:sp>
    </p:spTree>
    <p:extLst>
      <p:ext uri="{BB962C8B-B14F-4D97-AF65-F5344CB8AC3E}">
        <p14:creationId xmlns:p14="http://schemas.microsoft.com/office/powerpoint/2010/main" val="25522235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9741" y="442452"/>
            <a:ext cx="9188824" cy="59132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Положительную динамику устанавливают при обнаружении прироста МПКТ более чем на 3% за год при отсутствии новых переломов. Стабильным можно считать состояние, когда нет новых переломов костей, но нет и прироста МПКТ или ее снижения (±2%). Прогрессирование остеопороза (отрицательную динамику) определяют при возникновении новых переломов за период лечения и/или при снижении МПКТ более чем на 3% за год. Оценка динамики течения остеопороза имеет значение как для принятия решения о дальнейшей терапии, так и для заключений при направлении на экспертизу трудоспособности.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752" y="3907585"/>
            <a:ext cx="4509247" cy="298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8171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706" y="502285"/>
            <a:ext cx="9161929" cy="78863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8705" y="1412706"/>
            <a:ext cx="9161929" cy="375096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Предотвращение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новых переломов костей;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замедление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прекращение потери массы кости (в идеале — ее прирост);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нормализация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процессов костного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ремоделирования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уменьшение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болевого синдрома, расширение двигательной активности;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 жизни пациента.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7141" y="5163670"/>
            <a:ext cx="3200400" cy="1428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013" y="5054414"/>
            <a:ext cx="4473388" cy="168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51121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5" y="583285"/>
            <a:ext cx="9206753" cy="594276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Немедикаментозное лечение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Регулярно выполняемые упражнения (включающие силовые, упражнения на растяжение и тренировку равновесия), а также ходьба увеличивают мышечную силу, улучшают координацию движений, уменьшают боль в спине и потребность в анальгетиках, способствуют улучшению качества жизни у лиц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остеопоротическими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переломами тел позвонков. Поддержку спины (корсеты) после переломов лучше использовать как временное дополнение к общему комплексу мероприятий. Корсеты могут уменьшить боль благодаря ограничению подвижности пораженного отдела позвоночника и тем самым способствовать более раннему восстановлению физической активности. Наиболее часто используют полужесткие корсеты или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полукорсеты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носить которые рекомендуют в постоянном или прерывистом режиме с обязательным освобождением от них в период ночного отдыха.</a:t>
            </a:r>
          </a:p>
        </p:txBody>
      </p:sp>
    </p:spTree>
    <p:extLst>
      <p:ext uri="{BB962C8B-B14F-4D97-AF65-F5344CB8AC3E}">
        <p14:creationId xmlns:p14="http://schemas.microsoft.com/office/powerpoint/2010/main" val="17345567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502286"/>
            <a:ext cx="9188824" cy="58909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7" y="1254480"/>
            <a:ext cx="9188823" cy="342509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Патогенетический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направлен на нормализацию составляющих костного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ремоделирования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подавление повышенной костной резорбции или стимуляцию костеобразования.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Этиологический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— лечение основного заболевания при вторичном остеопорозе или отмена препаратов, отрицательно влияющих на метаболизм костной ткани.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Симптоматическая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5107" y="4004982"/>
            <a:ext cx="3593726" cy="26952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5565" y="4428356"/>
            <a:ext cx="3883399" cy="227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7432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776" y="521660"/>
            <a:ext cx="9161930" cy="5595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Симптоматическое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1331405"/>
            <a:ext cx="9161930" cy="533807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уменьшения болей наряду с патогенетическими средствами (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используют анальгетики, НПВС, а также мышечные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миорелаксанты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тизанидин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толперизон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так как в генезе боли при остеопорозе имеет значение и спазм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параспинальных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мышц.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Ортезы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(корсеты), лечебная физкультура.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Патогенетическое лечение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Препараты для лечения остеопороза.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преимущественно снижающие резорбцию костной ткани: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эстрогены;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селективные модуляторы эстрогенных рецепторов;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кальцитонины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бисфосфонаты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694278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776" y="530942"/>
            <a:ext cx="9197789" cy="582477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Медикаменты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преимущественно усиливающие костеобразование: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фториды;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анаболические стероиды;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андрогены;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ПТГ и его фрагменты;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СТГ.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оказывающие многоплановое действие на костную ткань: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стронция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ранелат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активные метаболиты витамина D и их аналоги.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Препараты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профилактики остеопороза: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витамин D и его активные метаболиты;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оссеин-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гидроксиапатитный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комплекс; </a:t>
            </a:r>
          </a:p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✧ соли кальция.</a:t>
            </a:r>
          </a:p>
        </p:txBody>
      </p:sp>
    </p:spTree>
    <p:extLst>
      <p:ext uri="{BB962C8B-B14F-4D97-AF65-F5344CB8AC3E}">
        <p14:creationId xmlns:p14="http://schemas.microsoft.com/office/powerpoint/2010/main" val="315504614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2886635" y="1111624"/>
            <a:ext cx="9205106" cy="5540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Joint Committee on Cancer. In OH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Beahrs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MH Myers (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Manual for Staging of Cancer. Philadelphia: Lippincott, 1983.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Boring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CC, et al. Cancer statistics, 1991. CA 41:19,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Catalona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WJ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Avioli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LV. Diagnosis, staging, and surgical treatment of prostatic carcinoma. Arch Intern Med 147:361, 1987.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Chadwick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DJ, et al. Pilot study of screening for prostate cancer in general practice. Lancet 338:613, 1991.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Cooner</a:t>
            </a: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et al. Clinical application of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transrectal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ultrasonography and prostate specific antigen in the search for prostate cancer. J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139:758, 1988.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Crawford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ED. Hormonal therapy of prostatic carcinoma: Defining the challenge. Cancer 66:1035, 1990. 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Мельниченко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Фадеев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М.: 2015. — Стр. 169.</a:t>
            </a:r>
          </a:p>
          <a:p>
            <a:pPr lvl="0" algn="just">
              <a:buFont typeface="+mj-lt"/>
              <a:buAutoNum type="arabicPeriod"/>
              <a:defRPr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-Медиа, 2018. — Стр. 832.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841611" y="378720"/>
            <a:ext cx="4250130" cy="6103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 b="1">
                <a:solidFill>
                  <a:srgbClr val="00B05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dirty="0"/>
              <a:t>Литература:</a:t>
            </a:r>
          </a:p>
        </p:txBody>
      </p:sp>
    </p:spTree>
    <p:extLst>
      <p:ext uri="{BB962C8B-B14F-4D97-AF65-F5344CB8AC3E}">
        <p14:creationId xmlns:p14="http://schemas.microsoft.com/office/powerpoint/2010/main" val="245279781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975757" y="3518344"/>
            <a:ext cx="5358532" cy="141466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4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0773" y="2225426"/>
            <a:ext cx="333375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649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Тема12</Template>
  <TotalTime>456</TotalTime>
  <Words>4941</Words>
  <Application>Microsoft Office PowerPoint</Application>
  <PresentationFormat>Широкоэкранный</PresentationFormat>
  <Paragraphs>298</Paragraphs>
  <Slides>64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9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СИНДРОМ ГИПЕРКАЛЬЦИЕМИИ </vt:lpstr>
      <vt:lpstr>Классификация</vt:lpstr>
      <vt:lpstr>Клиническая характеристика </vt:lpstr>
      <vt:lpstr>Гиперкальциемический криз</vt:lpstr>
      <vt:lpstr>Диагностика</vt:lpstr>
      <vt:lpstr>Лабораторные исследования</vt:lpstr>
      <vt:lpstr>К признакам паранеопластической гиперкальциемии относят: </vt:lpstr>
      <vt:lpstr>Инструментальные исследования</vt:lpstr>
      <vt:lpstr>Лечение</vt:lpstr>
      <vt:lpstr>Презентация PowerPoint</vt:lpstr>
      <vt:lpstr>Презентация PowerPoint</vt:lpstr>
      <vt:lpstr>Презентация PowerPoint</vt:lpstr>
      <vt:lpstr>СИНДРОМ ГИПОКАЛЬЦИЕМИИ</vt:lpstr>
      <vt:lpstr>Классификация</vt:lpstr>
      <vt:lpstr>Клиническая картина</vt:lpstr>
      <vt:lpstr>Диагностика</vt:lpstr>
      <vt:lpstr>Гипокальциемия, вызванная генетической патологией околощитовидных желез</vt:lpstr>
      <vt:lpstr>Физикальное обследование</vt:lpstr>
      <vt:lpstr>Лабораторные исследования</vt:lpstr>
      <vt:lpstr>Презентация PowerPoint</vt:lpstr>
      <vt:lpstr>Презентация PowerPoint</vt:lpstr>
      <vt:lpstr>Определение содержания фосфора в сыворотке крови.</vt:lpstr>
      <vt:lpstr>Измерение концентрации ПТГ в крови </vt:lpstr>
      <vt:lpstr>Определение концентрации кальцидиола и кальцитриола в сыворотке крови.</vt:lpstr>
      <vt:lpstr>Инструментальные исследования</vt:lpstr>
      <vt:lpstr>Лечение</vt:lpstr>
      <vt:lpstr>Презентация PowerPoint</vt:lpstr>
      <vt:lpstr>Презентация PowerPoint</vt:lpstr>
      <vt:lpstr>СИНДРОМ ГИПЕРПАРАТИРЕОЗА</vt:lpstr>
      <vt:lpstr>Классификация</vt:lpstr>
      <vt:lpstr>Презентация PowerPoint</vt:lpstr>
      <vt:lpstr>Презентация PowerPoint</vt:lpstr>
      <vt:lpstr>Диагностика</vt:lpstr>
      <vt:lpstr>Анамнез</vt:lpstr>
      <vt:lpstr>Физикальное обследование</vt:lpstr>
      <vt:lpstr>Лабораторные исследования</vt:lpstr>
      <vt:lpstr>Презентация PowerPoint</vt:lpstr>
      <vt:lpstr>Инструментальные исследования</vt:lpstr>
      <vt:lpstr>Презентация PowerPoint</vt:lpstr>
      <vt:lpstr>Презентация PowerPoint</vt:lpstr>
      <vt:lpstr>Лечение</vt:lpstr>
      <vt:lpstr>СИНДРОМ ГИПОПАРАТИРЕОЗА</vt:lpstr>
      <vt:lpstr>Диагностика</vt:lpstr>
      <vt:lpstr>Презентация PowerPoint</vt:lpstr>
      <vt:lpstr>ОСТЕОПОРОЗ</vt:lpstr>
      <vt:lpstr>Анамнез</vt:lpstr>
      <vt:lpstr>Презентация PowerPoint</vt:lpstr>
      <vt:lpstr>Диагностика</vt:lpstr>
      <vt:lpstr>Инструментальная диагностика</vt:lpstr>
      <vt:lpstr>Для остеопороза позвоночника характерны следующие деформации тел позвонков:</vt:lpstr>
      <vt:lpstr>Остеоденситометрия</vt:lpstr>
      <vt:lpstr>Лабораторные исследования</vt:lpstr>
      <vt:lpstr>Дифференциальная диагностика</vt:lpstr>
      <vt:lpstr>Диагноз</vt:lpstr>
      <vt:lpstr>Презентация PowerPoint</vt:lpstr>
      <vt:lpstr>Лечение</vt:lpstr>
      <vt:lpstr>Презентация PowerPoint</vt:lpstr>
      <vt:lpstr>Медикаментозное лечение</vt:lpstr>
      <vt:lpstr>Симптоматическое лечение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М.Айсачева</dc:creator>
  <cp:lastModifiedBy>Учетная запись Майкрософт</cp:lastModifiedBy>
  <cp:revision>60</cp:revision>
  <dcterms:created xsi:type="dcterms:W3CDTF">2021-08-17T12:08:22Z</dcterms:created>
  <dcterms:modified xsi:type="dcterms:W3CDTF">2022-06-08T03:10:11Z</dcterms:modified>
</cp:coreProperties>
</file>