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vi" ContentType="video/x-msvide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27" r:id="rId2"/>
    <p:sldId id="328" r:id="rId3"/>
    <p:sldId id="258" r:id="rId4"/>
    <p:sldId id="329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6" r:id="rId72"/>
    <p:sldId id="325" r:id="rId7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6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221782-7FA7-47F3-9430-8F908827DDA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EE87205-956C-4874-856B-E7EC46013260}">
      <dgm:prSet/>
      <dgm:spPr>
        <a:xfrm>
          <a:off x="0" y="113944"/>
          <a:ext cx="8718932" cy="561599"/>
        </a:xfrm>
        <a:prstGeom prst="roundRect">
          <a:avLst/>
        </a:prstGeom>
      </dgm:spPr>
      <dgm:t>
        <a:bodyPr/>
        <a:lstStyle/>
        <a:p>
          <a:pPr rtl="0"/>
          <a:r>
            <a:rPr lang="en-US" b="0" dirty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 </a:t>
          </a:r>
          <a:r>
            <a:rPr lang="ru-RU" b="0" dirty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Аутоиммунные </a:t>
          </a:r>
          <a:r>
            <a:rPr lang="ru-RU" b="0" dirty="0" err="1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полигландулярные</a:t>
          </a:r>
          <a:r>
            <a:rPr lang="ru-RU" b="0" dirty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синдромы</a:t>
          </a:r>
          <a:endParaRPr lang="ru-RU" b="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B175E51-63FC-4F64-BAE6-39E63CF45690}" type="parTrans" cxnId="{CE463D41-88D4-4C55-B4A7-54F5D1AAAFC3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1957FB-4138-4459-AB63-50E8BC068183}" type="sibTrans" cxnId="{CE463D41-88D4-4C55-B4A7-54F5D1AAAFC3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D4CAC3-BC2F-42B3-B572-5C0D723B609E}">
      <dgm:prSet/>
      <dgm:spPr>
        <a:xfrm>
          <a:off x="0" y="744664"/>
          <a:ext cx="8718932" cy="561599"/>
        </a:xfrm>
        <a:prstGeom prst="roundRect">
          <a:avLst/>
        </a:prstGeom>
      </dgm:spPr>
      <dgm:t>
        <a:bodyPr/>
        <a:lstStyle/>
        <a:p>
          <a:pPr rtl="0"/>
          <a:r>
            <a:rPr lang="en-US" b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 </a:t>
          </a:r>
          <a:r>
            <a:rPr lang="ru-RU" b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Синдромы множественных эндокринных неоплазий</a:t>
          </a:r>
          <a:endParaRPr lang="ru-RU" b="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547A091-91AB-43CE-9C48-81F56EECE4CD}" type="parTrans" cxnId="{BF2842CE-FCC9-4739-A78E-0B4F23A9942F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0AD268-1229-462D-B7D4-CA1AA0C286EB}" type="sibTrans" cxnId="{BF2842CE-FCC9-4739-A78E-0B4F23A9942F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DC5D4C-E282-40F1-B823-738B8CA21829}">
      <dgm:prSet/>
      <dgm:spPr>
        <a:xfrm>
          <a:off x="0" y="1375384"/>
          <a:ext cx="8718932" cy="561599"/>
        </a:xfrm>
        <a:prstGeom prst="roundRect">
          <a:avLst/>
        </a:prstGeom>
      </dgm:spPr>
      <dgm:t>
        <a:bodyPr/>
        <a:lstStyle/>
        <a:p>
          <a:pPr rtl="0"/>
          <a:r>
            <a:rPr lang="en-US" b="0" dirty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 </a:t>
          </a:r>
          <a:r>
            <a:rPr lang="ru-RU" b="0" dirty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Синдром множественных эндокринных неоплазий 1-го типа</a:t>
          </a:r>
          <a:endParaRPr lang="ru-RU" b="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8B246A3-5130-4E4C-85D5-E3EBAB488765}" type="parTrans" cxnId="{3FC8890F-0F29-48D7-BEA2-C300AA0B5E71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E5298-E4EC-45F4-9C35-A5D8D0A5280A}" type="sibTrans" cxnId="{3FC8890F-0F29-48D7-BEA2-C300AA0B5E71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E92CFE-E686-4ED4-BD4F-887AE39BF2A3}">
      <dgm:prSet/>
      <dgm:spPr>
        <a:xfrm>
          <a:off x="0" y="2006104"/>
          <a:ext cx="8718932" cy="561599"/>
        </a:xfrm>
        <a:prstGeom prst="roundRect">
          <a:avLst/>
        </a:prstGeom>
      </dgm:spPr>
      <dgm:t>
        <a:bodyPr/>
        <a:lstStyle/>
        <a:p>
          <a:pPr rtl="0"/>
          <a:r>
            <a:rPr lang="en-US" b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 </a:t>
          </a:r>
          <a:r>
            <a:rPr lang="ru-RU" b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Синдром множественных эндокринных неоплазий 2-го типа</a:t>
          </a:r>
          <a:endParaRPr lang="ru-RU" b="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243DB46-D5DE-4A3C-890E-24D003AF088A}" type="parTrans" cxnId="{EC265AFB-2A5E-4FB0-A601-1E7E34F4DFEF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25BCA2-0C02-4614-8DB6-0085650C0793}" type="sibTrans" cxnId="{EC265AFB-2A5E-4FB0-A601-1E7E34F4DFEF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CB0675-706D-42D4-A730-5B298ACFA2FE}">
      <dgm:prSet/>
      <dgm:spPr>
        <a:xfrm>
          <a:off x="0" y="2636824"/>
          <a:ext cx="8718932" cy="561599"/>
        </a:xfrm>
        <a:prstGeom prst="roundRect">
          <a:avLst/>
        </a:prstGeom>
      </dgm:spPr>
      <dgm:t>
        <a:bodyPr/>
        <a:lstStyle/>
        <a:p>
          <a:pPr rtl="0"/>
          <a:r>
            <a:rPr lang="ru-RU" b="0" smtClean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 Литература:</a:t>
          </a:r>
          <a:endParaRPr lang="ru-RU" b="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BA0C919-64D7-4580-8E57-C2431594B94B}" type="parTrans" cxnId="{85112A05-DD32-4DA4-9046-12C5271C3827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C386B2-5627-4E8A-94B0-9006C21EB312}" type="sibTrans" cxnId="{85112A05-DD32-4DA4-9046-12C5271C3827}">
      <dgm:prSet/>
      <dgm:spPr/>
      <dgm:t>
        <a:bodyPr/>
        <a:lstStyle/>
        <a:p>
          <a:endParaRPr lang="ru-RU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679D3F-4714-43C4-B36F-80A28F6699C0}" type="pres">
      <dgm:prSet presAssocID="{75221782-7FA7-47F3-9430-8F908827DD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AF3B2E-CF3C-4D04-A7D2-36AACEE4554C}" type="pres">
      <dgm:prSet presAssocID="{FEE87205-956C-4874-856B-E7EC4601326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415B04-F80E-4DA7-BE1B-371B9DD44608}" type="pres">
      <dgm:prSet presAssocID="{E91957FB-4138-4459-AB63-50E8BC068183}" presName="spacer" presStyleCnt="0"/>
      <dgm:spPr/>
      <dgm:t>
        <a:bodyPr/>
        <a:lstStyle/>
        <a:p>
          <a:endParaRPr lang="ru-RU"/>
        </a:p>
      </dgm:t>
    </dgm:pt>
    <dgm:pt modelId="{80FD6403-EAB8-4C33-A002-2913CEF4C4D0}" type="pres">
      <dgm:prSet presAssocID="{0CD4CAC3-BC2F-42B3-B572-5C0D723B609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909B5D-EBD3-429D-85AF-62BA7B8A529B}" type="pres">
      <dgm:prSet presAssocID="{A20AD268-1229-462D-B7D4-CA1AA0C286EB}" presName="spacer" presStyleCnt="0"/>
      <dgm:spPr/>
      <dgm:t>
        <a:bodyPr/>
        <a:lstStyle/>
        <a:p>
          <a:endParaRPr lang="ru-RU"/>
        </a:p>
      </dgm:t>
    </dgm:pt>
    <dgm:pt modelId="{F88989EC-7A59-4019-AEA1-D036785C337A}" type="pres">
      <dgm:prSet presAssocID="{26DC5D4C-E282-40F1-B823-738B8CA21829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ACE551-7104-4416-80C0-1A2A9CFFBB61}" type="pres">
      <dgm:prSet presAssocID="{E58E5298-E4EC-45F4-9C35-A5D8D0A5280A}" presName="spacer" presStyleCnt="0"/>
      <dgm:spPr/>
      <dgm:t>
        <a:bodyPr/>
        <a:lstStyle/>
        <a:p>
          <a:endParaRPr lang="ru-RU"/>
        </a:p>
      </dgm:t>
    </dgm:pt>
    <dgm:pt modelId="{425AAC65-04ED-4047-A115-2A12832A6533}" type="pres">
      <dgm:prSet presAssocID="{E4E92CFE-E686-4ED4-BD4F-887AE39BF2A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ACD21-9584-4DF3-8C45-EB67FCF28582}" type="pres">
      <dgm:prSet presAssocID="{F825BCA2-0C02-4614-8DB6-0085650C0793}" presName="spacer" presStyleCnt="0"/>
      <dgm:spPr/>
      <dgm:t>
        <a:bodyPr/>
        <a:lstStyle/>
        <a:p>
          <a:endParaRPr lang="ru-RU"/>
        </a:p>
      </dgm:t>
    </dgm:pt>
    <dgm:pt modelId="{747777A8-51C3-4A66-8711-A8053F4DDFC6}" type="pres">
      <dgm:prSet presAssocID="{F7CB0675-706D-42D4-A730-5B298ACFA2FE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112A05-DD32-4DA4-9046-12C5271C3827}" srcId="{75221782-7FA7-47F3-9430-8F908827DDAC}" destId="{F7CB0675-706D-42D4-A730-5B298ACFA2FE}" srcOrd="4" destOrd="0" parTransId="{EBA0C919-64D7-4580-8E57-C2431594B94B}" sibTransId="{DFC386B2-5627-4E8A-94B0-9006C21EB312}"/>
    <dgm:cxn modelId="{A9F6C957-EC89-454F-B913-42491A61587C}" type="presOf" srcId="{0CD4CAC3-BC2F-42B3-B572-5C0D723B609E}" destId="{80FD6403-EAB8-4C33-A002-2913CEF4C4D0}" srcOrd="0" destOrd="0" presId="urn:microsoft.com/office/officeart/2005/8/layout/vList2"/>
    <dgm:cxn modelId="{9C268626-7952-4FF0-ACD2-7A492F360578}" type="presOf" srcId="{26DC5D4C-E282-40F1-B823-738B8CA21829}" destId="{F88989EC-7A59-4019-AEA1-D036785C337A}" srcOrd="0" destOrd="0" presId="urn:microsoft.com/office/officeart/2005/8/layout/vList2"/>
    <dgm:cxn modelId="{EC265AFB-2A5E-4FB0-A601-1E7E34F4DFEF}" srcId="{75221782-7FA7-47F3-9430-8F908827DDAC}" destId="{E4E92CFE-E686-4ED4-BD4F-887AE39BF2A3}" srcOrd="3" destOrd="0" parTransId="{E243DB46-D5DE-4A3C-890E-24D003AF088A}" sibTransId="{F825BCA2-0C02-4614-8DB6-0085650C0793}"/>
    <dgm:cxn modelId="{A8C41714-3103-4803-ACFE-2DCAD25F58FD}" type="presOf" srcId="{E4E92CFE-E686-4ED4-BD4F-887AE39BF2A3}" destId="{425AAC65-04ED-4047-A115-2A12832A6533}" srcOrd="0" destOrd="0" presId="urn:microsoft.com/office/officeart/2005/8/layout/vList2"/>
    <dgm:cxn modelId="{D10D2CDE-0B67-45C3-89DB-A39F324F3A0C}" type="presOf" srcId="{75221782-7FA7-47F3-9430-8F908827DDAC}" destId="{54679D3F-4714-43C4-B36F-80A28F6699C0}" srcOrd="0" destOrd="0" presId="urn:microsoft.com/office/officeart/2005/8/layout/vList2"/>
    <dgm:cxn modelId="{5D1A8A26-2BA7-4E2F-85D0-4CE6E804B09B}" type="presOf" srcId="{FEE87205-956C-4874-856B-E7EC46013260}" destId="{CAAF3B2E-CF3C-4D04-A7D2-36AACEE4554C}" srcOrd="0" destOrd="0" presId="urn:microsoft.com/office/officeart/2005/8/layout/vList2"/>
    <dgm:cxn modelId="{065D15B5-46FF-4FBD-87F5-581F9AF871C4}" type="presOf" srcId="{F7CB0675-706D-42D4-A730-5B298ACFA2FE}" destId="{747777A8-51C3-4A66-8711-A8053F4DDFC6}" srcOrd="0" destOrd="0" presId="urn:microsoft.com/office/officeart/2005/8/layout/vList2"/>
    <dgm:cxn modelId="{CE463D41-88D4-4C55-B4A7-54F5D1AAAFC3}" srcId="{75221782-7FA7-47F3-9430-8F908827DDAC}" destId="{FEE87205-956C-4874-856B-E7EC46013260}" srcOrd="0" destOrd="0" parTransId="{CB175E51-63FC-4F64-BAE6-39E63CF45690}" sibTransId="{E91957FB-4138-4459-AB63-50E8BC068183}"/>
    <dgm:cxn modelId="{3FC8890F-0F29-48D7-BEA2-C300AA0B5E71}" srcId="{75221782-7FA7-47F3-9430-8F908827DDAC}" destId="{26DC5D4C-E282-40F1-B823-738B8CA21829}" srcOrd="2" destOrd="0" parTransId="{B8B246A3-5130-4E4C-85D5-E3EBAB488765}" sibTransId="{E58E5298-E4EC-45F4-9C35-A5D8D0A5280A}"/>
    <dgm:cxn modelId="{BF2842CE-FCC9-4739-A78E-0B4F23A9942F}" srcId="{75221782-7FA7-47F3-9430-8F908827DDAC}" destId="{0CD4CAC3-BC2F-42B3-B572-5C0D723B609E}" srcOrd="1" destOrd="0" parTransId="{2547A091-91AB-43CE-9C48-81F56EECE4CD}" sibTransId="{A20AD268-1229-462D-B7D4-CA1AA0C286EB}"/>
    <dgm:cxn modelId="{3220E3DB-F2A2-4253-AC2A-A0BC6481D545}" type="presParOf" srcId="{54679D3F-4714-43C4-B36F-80A28F6699C0}" destId="{CAAF3B2E-CF3C-4D04-A7D2-36AACEE4554C}" srcOrd="0" destOrd="0" presId="urn:microsoft.com/office/officeart/2005/8/layout/vList2"/>
    <dgm:cxn modelId="{BB81868E-A0B5-4106-9FE7-4AC73E97A33D}" type="presParOf" srcId="{54679D3F-4714-43C4-B36F-80A28F6699C0}" destId="{9F415B04-F80E-4DA7-BE1B-371B9DD44608}" srcOrd="1" destOrd="0" presId="urn:microsoft.com/office/officeart/2005/8/layout/vList2"/>
    <dgm:cxn modelId="{7D1683EC-10F5-4098-B277-1BE0CDCB924A}" type="presParOf" srcId="{54679D3F-4714-43C4-B36F-80A28F6699C0}" destId="{80FD6403-EAB8-4C33-A002-2913CEF4C4D0}" srcOrd="2" destOrd="0" presId="urn:microsoft.com/office/officeart/2005/8/layout/vList2"/>
    <dgm:cxn modelId="{C7DF0BCF-195F-47F2-B9FB-937195036658}" type="presParOf" srcId="{54679D3F-4714-43C4-B36F-80A28F6699C0}" destId="{17909B5D-EBD3-429D-85AF-62BA7B8A529B}" srcOrd="3" destOrd="0" presId="urn:microsoft.com/office/officeart/2005/8/layout/vList2"/>
    <dgm:cxn modelId="{86A4D99A-D268-4624-BCC9-F8A5D2BA24BD}" type="presParOf" srcId="{54679D3F-4714-43C4-B36F-80A28F6699C0}" destId="{F88989EC-7A59-4019-AEA1-D036785C337A}" srcOrd="4" destOrd="0" presId="urn:microsoft.com/office/officeart/2005/8/layout/vList2"/>
    <dgm:cxn modelId="{18C88C66-19AC-4645-B390-576482A3459B}" type="presParOf" srcId="{54679D3F-4714-43C4-B36F-80A28F6699C0}" destId="{C5ACE551-7104-4416-80C0-1A2A9CFFBB61}" srcOrd="5" destOrd="0" presId="urn:microsoft.com/office/officeart/2005/8/layout/vList2"/>
    <dgm:cxn modelId="{591C0D77-5280-4458-8D71-78328BE80ED1}" type="presParOf" srcId="{54679D3F-4714-43C4-B36F-80A28F6699C0}" destId="{425AAC65-04ED-4047-A115-2A12832A6533}" srcOrd="6" destOrd="0" presId="urn:microsoft.com/office/officeart/2005/8/layout/vList2"/>
    <dgm:cxn modelId="{AD07203C-0642-442F-8E96-DA0D74145A06}" type="presParOf" srcId="{54679D3F-4714-43C4-B36F-80A28F6699C0}" destId="{E2FACD21-9584-4DF3-8C45-EB67FCF28582}" srcOrd="7" destOrd="0" presId="urn:microsoft.com/office/officeart/2005/8/layout/vList2"/>
    <dgm:cxn modelId="{FEFF8FCD-155E-4297-BAF8-490CDBEED88C}" type="presParOf" srcId="{54679D3F-4714-43C4-B36F-80A28F6699C0}" destId="{747777A8-51C3-4A66-8711-A8053F4DDFC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7" name="Picture 15" descr="D:\nicks computer\pres pro stuff\medical animated\dna\DNA_tit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59331" y="2498496"/>
            <a:ext cx="9280336" cy="1143476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ru-RU" altLang="en-US" noProof="0" smtClean="0"/>
              <a:t>Образец заголовка</a:t>
            </a:r>
            <a:endParaRPr lang="en-US" altLang="en-US" noProof="0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38358" y="3659126"/>
            <a:ext cx="9301310" cy="1752378"/>
          </a:xfrm>
        </p:spPr>
        <p:txBody>
          <a:bodyPr/>
          <a:lstStyle>
            <a:lvl1pPr marL="0" indent="0" algn="ctr">
              <a:buFontTx/>
              <a:buNone/>
              <a:defRPr sz="2643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en-US" altLang="en-US" noProof="0" smtClean="0"/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9652160" y="6622160"/>
            <a:ext cx="2539841" cy="235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21945" tIns="60973" rIns="121945" bIns="60973"/>
          <a:lstStyle>
            <a:lvl1pPr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08000"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16000"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22413"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30413"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7613" defTabSz="1016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4813" defTabSz="1016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02013" defTabSz="1016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9213" defTabSz="1016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en-US" altLang="en-US" sz="1922"/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11616152" y="6350583"/>
            <a:ext cx="575850" cy="245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21945" tIns="60973" rIns="121945" bIns="60973"/>
          <a:lstStyle>
            <a:lvl1pPr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08000"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16000"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22413"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30413" defTabSz="1016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7613" defTabSz="1016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4813" defTabSz="1016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02013" defTabSz="1016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9213" defTabSz="1016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777CCFF9-9D71-40D6-8DEC-424FA6F7B26D}" type="slidenum">
              <a:rPr lang="en-US" altLang="en-US" sz="1922"/>
              <a:pPr algn="r"/>
              <a:t>‹#›</a:t>
            </a:fld>
            <a:endParaRPr lang="en-US" altLang="en-US" sz="1922"/>
          </a:p>
        </p:txBody>
      </p:sp>
      <p:pic>
        <p:nvPicPr>
          <p:cNvPr id="8208" name="PPP_AMEDI_TLE_dna.avi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180"/>
            <a:ext cx="1717519" cy="679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642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2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820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2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2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8"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539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361" y="1709497"/>
            <a:ext cx="10515934" cy="2852974"/>
          </a:xfrm>
        </p:spPr>
        <p:txBody>
          <a:bodyPr anchor="b"/>
          <a:lstStyle>
            <a:lvl1pPr>
              <a:defRPr sz="7208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361" y="4589630"/>
            <a:ext cx="10515934" cy="1499383"/>
          </a:xfrm>
        </p:spPr>
        <p:txBody>
          <a:bodyPr/>
          <a:lstStyle>
            <a:lvl1pPr marL="0" indent="0">
              <a:buNone/>
              <a:defRPr sz="2883"/>
            </a:lvl1pPr>
            <a:lvl2pPr marL="549200" indent="0">
              <a:buNone/>
              <a:defRPr sz="2402"/>
            </a:lvl2pPr>
            <a:lvl3pPr marL="1098399" indent="0">
              <a:buNone/>
              <a:defRPr sz="2162"/>
            </a:lvl3pPr>
            <a:lvl4pPr marL="1647599" indent="0">
              <a:buNone/>
              <a:defRPr sz="1922"/>
            </a:lvl4pPr>
            <a:lvl5pPr marL="2196798" indent="0">
              <a:buNone/>
              <a:defRPr sz="1922"/>
            </a:lvl5pPr>
            <a:lvl6pPr marL="2745998" indent="0">
              <a:buNone/>
              <a:defRPr sz="1922"/>
            </a:lvl6pPr>
            <a:lvl7pPr marL="3295197" indent="0">
              <a:buNone/>
              <a:defRPr sz="1922"/>
            </a:lvl7pPr>
            <a:lvl8pPr marL="3844396" indent="0">
              <a:buNone/>
              <a:defRPr sz="1922"/>
            </a:lvl8pPr>
            <a:lvl9pPr marL="4393595" indent="0">
              <a:buNone/>
              <a:defRPr sz="192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897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36235" y="1532259"/>
            <a:ext cx="5089215" cy="489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501" y="1532259"/>
            <a:ext cx="5091123" cy="489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002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988" y="364483"/>
            <a:ext cx="10515934" cy="13264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986" y="1680910"/>
            <a:ext cx="5157861" cy="824733"/>
          </a:xfrm>
        </p:spPr>
        <p:txBody>
          <a:bodyPr anchor="b"/>
          <a:lstStyle>
            <a:lvl1pPr marL="0" indent="0">
              <a:buNone/>
              <a:defRPr sz="2883" b="1"/>
            </a:lvl1pPr>
            <a:lvl2pPr marL="549200" indent="0">
              <a:buNone/>
              <a:defRPr sz="2402" b="1"/>
            </a:lvl2pPr>
            <a:lvl3pPr marL="1098399" indent="0">
              <a:buNone/>
              <a:defRPr sz="2162" b="1"/>
            </a:lvl3pPr>
            <a:lvl4pPr marL="1647599" indent="0">
              <a:buNone/>
              <a:defRPr sz="1922" b="1"/>
            </a:lvl4pPr>
            <a:lvl5pPr marL="2196798" indent="0">
              <a:buNone/>
              <a:defRPr sz="1922" b="1"/>
            </a:lvl5pPr>
            <a:lvl6pPr marL="2745998" indent="0">
              <a:buNone/>
              <a:defRPr sz="1922" b="1"/>
            </a:lvl6pPr>
            <a:lvl7pPr marL="3295197" indent="0">
              <a:buNone/>
              <a:defRPr sz="1922" b="1"/>
            </a:lvl7pPr>
            <a:lvl8pPr marL="3844396" indent="0">
              <a:buNone/>
              <a:defRPr sz="1922" b="1"/>
            </a:lvl8pPr>
            <a:lvl9pPr marL="4393595" indent="0">
              <a:buNone/>
              <a:defRPr sz="192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986" y="2505645"/>
            <a:ext cx="5157861" cy="368342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73" y="1680910"/>
            <a:ext cx="5182649" cy="824733"/>
          </a:xfrm>
        </p:spPr>
        <p:txBody>
          <a:bodyPr anchor="b"/>
          <a:lstStyle>
            <a:lvl1pPr marL="0" indent="0">
              <a:buNone/>
              <a:defRPr sz="2883" b="1"/>
            </a:lvl1pPr>
            <a:lvl2pPr marL="549200" indent="0">
              <a:buNone/>
              <a:defRPr sz="2402" b="1"/>
            </a:lvl2pPr>
            <a:lvl3pPr marL="1098399" indent="0">
              <a:buNone/>
              <a:defRPr sz="2162" b="1"/>
            </a:lvl3pPr>
            <a:lvl4pPr marL="1647599" indent="0">
              <a:buNone/>
              <a:defRPr sz="1922" b="1"/>
            </a:lvl4pPr>
            <a:lvl5pPr marL="2196798" indent="0">
              <a:buNone/>
              <a:defRPr sz="1922" b="1"/>
            </a:lvl5pPr>
            <a:lvl6pPr marL="2745998" indent="0">
              <a:buNone/>
              <a:defRPr sz="1922" b="1"/>
            </a:lvl6pPr>
            <a:lvl7pPr marL="3295197" indent="0">
              <a:buNone/>
              <a:defRPr sz="1922" b="1"/>
            </a:lvl7pPr>
            <a:lvl8pPr marL="3844396" indent="0">
              <a:buNone/>
              <a:defRPr sz="1922" b="1"/>
            </a:lvl8pPr>
            <a:lvl9pPr marL="4393595" indent="0">
              <a:buNone/>
              <a:defRPr sz="192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73" y="2505645"/>
            <a:ext cx="5182649" cy="368342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386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22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57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987" y="457392"/>
            <a:ext cx="3933703" cy="1599438"/>
          </a:xfrm>
        </p:spPr>
        <p:txBody>
          <a:bodyPr anchor="b"/>
          <a:lstStyle>
            <a:lvl1pPr>
              <a:defRPr sz="3844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649" y="987680"/>
            <a:ext cx="6172272" cy="4874068"/>
          </a:xfrm>
        </p:spPr>
        <p:txBody>
          <a:bodyPr/>
          <a:lstStyle>
            <a:lvl1pPr>
              <a:defRPr sz="3844"/>
            </a:lvl1pPr>
            <a:lvl2pPr>
              <a:defRPr sz="3363"/>
            </a:lvl2pPr>
            <a:lvl3pPr>
              <a:defRPr sz="2883"/>
            </a:lvl3pPr>
            <a:lvl4pPr>
              <a:defRPr sz="2402"/>
            </a:lvl4pPr>
            <a:lvl5pPr>
              <a:defRPr sz="2402"/>
            </a:lvl5pPr>
            <a:lvl6pPr>
              <a:defRPr sz="2402"/>
            </a:lvl6pPr>
            <a:lvl7pPr>
              <a:defRPr sz="2402"/>
            </a:lvl7pPr>
            <a:lvl8pPr>
              <a:defRPr sz="2402"/>
            </a:lvl8pPr>
            <a:lvl9pPr>
              <a:defRPr sz="240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987" y="2056829"/>
            <a:ext cx="3933703" cy="3812064"/>
          </a:xfrm>
        </p:spPr>
        <p:txBody>
          <a:bodyPr/>
          <a:lstStyle>
            <a:lvl1pPr marL="0" indent="0">
              <a:buNone/>
              <a:defRPr sz="1922"/>
            </a:lvl1pPr>
            <a:lvl2pPr marL="549200" indent="0">
              <a:buNone/>
              <a:defRPr sz="1682"/>
            </a:lvl2pPr>
            <a:lvl3pPr marL="1098399" indent="0">
              <a:buNone/>
              <a:defRPr sz="1442"/>
            </a:lvl3pPr>
            <a:lvl4pPr marL="1647599" indent="0">
              <a:buNone/>
              <a:defRPr sz="1201"/>
            </a:lvl4pPr>
            <a:lvl5pPr marL="2196798" indent="0">
              <a:buNone/>
              <a:defRPr sz="1201"/>
            </a:lvl5pPr>
            <a:lvl6pPr marL="2745998" indent="0">
              <a:buNone/>
              <a:defRPr sz="1201"/>
            </a:lvl6pPr>
            <a:lvl7pPr marL="3295197" indent="0">
              <a:buNone/>
              <a:defRPr sz="1201"/>
            </a:lvl7pPr>
            <a:lvl8pPr marL="3844396" indent="0">
              <a:buNone/>
              <a:defRPr sz="1201"/>
            </a:lvl8pPr>
            <a:lvl9pPr marL="4393595" indent="0">
              <a:buNone/>
              <a:defRPr sz="120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731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987" y="457392"/>
            <a:ext cx="3933703" cy="1599438"/>
          </a:xfrm>
        </p:spPr>
        <p:txBody>
          <a:bodyPr anchor="b"/>
          <a:lstStyle>
            <a:lvl1pPr>
              <a:defRPr sz="3844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649" y="987680"/>
            <a:ext cx="6172272" cy="4874068"/>
          </a:xfrm>
        </p:spPr>
        <p:txBody>
          <a:bodyPr/>
          <a:lstStyle>
            <a:lvl1pPr marL="0" indent="0">
              <a:buNone/>
              <a:defRPr sz="3844"/>
            </a:lvl1pPr>
            <a:lvl2pPr marL="549200" indent="0">
              <a:buNone/>
              <a:defRPr sz="3363"/>
            </a:lvl2pPr>
            <a:lvl3pPr marL="1098399" indent="0">
              <a:buNone/>
              <a:defRPr sz="2883"/>
            </a:lvl3pPr>
            <a:lvl4pPr marL="1647599" indent="0">
              <a:buNone/>
              <a:defRPr sz="2402"/>
            </a:lvl4pPr>
            <a:lvl5pPr marL="2196798" indent="0">
              <a:buNone/>
              <a:defRPr sz="2402"/>
            </a:lvl5pPr>
            <a:lvl6pPr marL="2745998" indent="0">
              <a:buNone/>
              <a:defRPr sz="2402"/>
            </a:lvl6pPr>
            <a:lvl7pPr marL="3295197" indent="0">
              <a:buNone/>
              <a:defRPr sz="2402"/>
            </a:lvl7pPr>
            <a:lvl8pPr marL="3844396" indent="0">
              <a:buNone/>
              <a:defRPr sz="2402"/>
            </a:lvl8pPr>
            <a:lvl9pPr marL="4393595" indent="0">
              <a:buNone/>
              <a:defRPr sz="2402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987" y="2056829"/>
            <a:ext cx="3933703" cy="3812064"/>
          </a:xfrm>
        </p:spPr>
        <p:txBody>
          <a:bodyPr/>
          <a:lstStyle>
            <a:lvl1pPr marL="0" indent="0">
              <a:buNone/>
              <a:defRPr sz="1922"/>
            </a:lvl1pPr>
            <a:lvl2pPr marL="549200" indent="0">
              <a:buNone/>
              <a:defRPr sz="1682"/>
            </a:lvl2pPr>
            <a:lvl3pPr marL="1098399" indent="0">
              <a:buNone/>
              <a:defRPr sz="1442"/>
            </a:lvl3pPr>
            <a:lvl4pPr marL="1647599" indent="0">
              <a:buNone/>
              <a:defRPr sz="1201"/>
            </a:lvl4pPr>
            <a:lvl5pPr marL="2196798" indent="0">
              <a:buNone/>
              <a:defRPr sz="1201"/>
            </a:lvl5pPr>
            <a:lvl6pPr marL="2745998" indent="0">
              <a:buNone/>
              <a:defRPr sz="1201"/>
            </a:lvl6pPr>
            <a:lvl7pPr marL="3295197" indent="0">
              <a:buNone/>
              <a:defRPr sz="1201"/>
            </a:lvl7pPr>
            <a:lvl8pPr marL="3844396" indent="0">
              <a:buNone/>
              <a:defRPr sz="1201"/>
            </a:lvl8pPr>
            <a:lvl9pPr marL="4393595" indent="0">
              <a:buNone/>
              <a:defRPr sz="120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750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38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18681" y="168664"/>
            <a:ext cx="2680943" cy="62576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5850" y="168664"/>
            <a:ext cx="7859779" cy="6257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248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media" Target="../media/media1.avi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ideo" Target="../media/media1.avi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D:\nicks computer\pres pro stuff\medical animated\dna\DNA_txt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PP_AMEDI_TXT_dna">
            <a:hlinkClick r:id="" action="ppaction://media"/>
          </p:cNvPr>
          <p:cNvPicPr>
            <a:picLocks noChangeAspect="1"/>
          </p:cNvPicPr>
          <p:nvPr>
            <a:vide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223353" y="-23655"/>
            <a:ext cx="936233" cy="2222396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5850" y="168663"/>
            <a:ext cx="10647502" cy="93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  <a:endParaRPr lang="en-US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6234" y="1532259"/>
            <a:ext cx="10363390" cy="4894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en-US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652160" y="6622160"/>
            <a:ext cx="2539841" cy="235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>
            <a:lvl1pPr algn="r" defTabSz="1220444">
              <a:defRPr sz="1922"/>
            </a:lvl1pPr>
          </a:lstStyle>
          <a:p>
            <a:fld id="{B1E40266-AA3A-4C90-AE09-2A7E14FD185E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616152" y="6350583"/>
            <a:ext cx="575850" cy="245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>
            <a:lvl1pPr algn="r" defTabSz="1220444">
              <a:defRPr sz="1922"/>
            </a:lvl1pPr>
          </a:lstStyle>
          <a:p>
            <a:fld id="{D60B4107-9D16-47CB-9C12-F65432A8A7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034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  <p:txStyles>
    <p:titleStyle>
      <a:lvl1pPr algn="l" defTabSz="1220444" rtl="0" eaLnBrk="1" fontAlgn="base" hangingPunct="1">
        <a:spcBef>
          <a:spcPct val="0"/>
        </a:spcBef>
        <a:spcAft>
          <a:spcPct val="0"/>
        </a:spcAft>
        <a:defRPr sz="5285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1220444" rtl="0" eaLnBrk="1" fontAlgn="base" hangingPunct="1">
        <a:spcBef>
          <a:spcPct val="0"/>
        </a:spcBef>
        <a:spcAft>
          <a:spcPct val="0"/>
        </a:spcAft>
        <a:defRPr sz="5285">
          <a:solidFill>
            <a:schemeClr val="tx2"/>
          </a:solidFill>
          <a:latin typeface="Arial" panose="020B0604020202020204" pitchFamily="34" charset="0"/>
        </a:defRPr>
      </a:lvl2pPr>
      <a:lvl3pPr algn="l" defTabSz="1220444" rtl="0" eaLnBrk="1" fontAlgn="base" hangingPunct="1">
        <a:spcBef>
          <a:spcPct val="0"/>
        </a:spcBef>
        <a:spcAft>
          <a:spcPct val="0"/>
        </a:spcAft>
        <a:defRPr sz="5285">
          <a:solidFill>
            <a:schemeClr val="tx2"/>
          </a:solidFill>
          <a:latin typeface="Arial" panose="020B0604020202020204" pitchFamily="34" charset="0"/>
        </a:defRPr>
      </a:lvl3pPr>
      <a:lvl4pPr algn="l" defTabSz="1220444" rtl="0" eaLnBrk="1" fontAlgn="base" hangingPunct="1">
        <a:spcBef>
          <a:spcPct val="0"/>
        </a:spcBef>
        <a:spcAft>
          <a:spcPct val="0"/>
        </a:spcAft>
        <a:defRPr sz="5285">
          <a:solidFill>
            <a:schemeClr val="tx2"/>
          </a:solidFill>
          <a:latin typeface="Arial" panose="020B0604020202020204" pitchFamily="34" charset="0"/>
        </a:defRPr>
      </a:lvl4pPr>
      <a:lvl5pPr algn="l" defTabSz="1220444" rtl="0" eaLnBrk="1" fontAlgn="base" hangingPunct="1">
        <a:spcBef>
          <a:spcPct val="0"/>
        </a:spcBef>
        <a:spcAft>
          <a:spcPct val="0"/>
        </a:spcAft>
        <a:defRPr sz="5285">
          <a:solidFill>
            <a:schemeClr val="tx2"/>
          </a:solidFill>
          <a:latin typeface="Arial" panose="020B0604020202020204" pitchFamily="34" charset="0"/>
        </a:defRPr>
      </a:lvl5pPr>
      <a:lvl6pPr marL="549200" algn="l" defTabSz="1220444" rtl="0" eaLnBrk="1" fontAlgn="base" hangingPunct="1">
        <a:spcBef>
          <a:spcPct val="0"/>
        </a:spcBef>
        <a:spcAft>
          <a:spcPct val="0"/>
        </a:spcAft>
        <a:defRPr sz="5285">
          <a:solidFill>
            <a:schemeClr val="tx2"/>
          </a:solidFill>
          <a:latin typeface="Arial" panose="020B0604020202020204" pitchFamily="34" charset="0"/>
        </a:defRPr>
      </a:lvl6pPr>
      <a:lvl7pPr marL="1098399" algn="l" defTabSz="1220444" rtl="0" eaLnBrk="1" fontAlgn="base" hangingPunct="1">
        <a:spcBef>
          <a:spcPct val="0"/>
        </a:spcBef>
        <a:spcAft>
          <a:spcPct val="0"/>
        </a:spcAft>
        <a:defRPr sz="5285">
          <a:solidFill>
            <a:schemeClr val="tx2"/>
          </a:solidFill>
          <a:latin typeface="Arial" panose="020B0604020202020204" pitchFamily="34" charset="0"/>
        </a:defRPr>
      </a:lvl7pPr>
      <a:lvl8pPr marL="1647599" algn="l" defTabSz="1220444" rtl="0" eaLnBrk="1" fontAlgn="base" hangingPunct="1">
        <a:spcBef>
          <a:spcPct val="0"/>
        </a:spcBef>
        <a:spcAft>
          <a:spcPct val="0"/>
        </a:spcAft>
        <a:defRPr sz="5285">
          <a:solidFill>
            <a:schemeClr val="tx2"/>
          </a:solidFill>
          <a:latin typeface="Arial" panose="020B0604020202020204" pitchFamily="34" charset="0"/>
        </a:defRPr>
      </a:lvl8pPr>
      <a:lvl9pPr marL="2196798" algn="l" defTabSz="1220444" rtl="0" eaLnBrk="1" fontAlgn="base" hangingPunct="1">
        <a:spcBef>
          <a:spcPct val="0"/>
        </a:spcBef>
        <a:spcAft>
          <a:spcPct val="0"/>
        </a:spcAft>
        <a:defRPr sz="5285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457666" indent="-457666" algn="l" defTabSz="1220444" rtl="0" eaLnBrk="1" fontAlgn="base" hangingPunct="1">
        <a:spcBef>
          <a:spcPct val="20000"/>
        </a:spcBef>
        <a:spcAft>
          <a:spcPct val="0"/>
        </a:spcAft>
        <a:buChar char="•"/>
        <a:defRPr sz="3724" kern="1200">
          <a:solidFill>
            <a:schemeClr val="tx1"/>
          </a:solidFill>
          <a:latin typeface="+mn-lt"/>
          <a:ea typeface="+mn-ea"/>
          <a:cs typeface="+mn-cs"/>
        </a:defRPr>
      </a:lvl1pPr>
      <a:lvl2pPr marL="991611" indent="-381389" algn="l" defTabSz="1220444" rtl="0" eaLnBrk="1" fontAlgn="base" hangingPunct="1">
        <a:spcBef>
          <a:spcPct val="20000"/>
        </a:spcBef>
        <a:spcAft>
          <a:spcPct val="0"/>
        </a:spcAft>
        <a:buChar char="–"/>
        <a:defRPr sz="3243" kern="1200">
          <a:solidFill>
            <a:schemeClr val="tx1"/>
          </a:solidFill>
          <a:latin typeface="+mn-lt"/>
          <a:ea typeface="+mn-ea"/>
          <a:cs typeface="+mn-cs"/>
        </a:defRPr>
      </a:lvl2pPr>
      <a:lvl3pPr marL="1523648" indent="-303204" algn="l" defTabSz="1220444" rtl="0" eaLnBrk="1" fontAlgn="base" hangingPunct="1">
        <a:spcBef>
          <a:spcPct val="20000"/>
        </a:spcBef>
        <a:spcAft>
          <a:spcPct val="0"/>
        </a:spcAft>
        <a:buChar char="•"/>
        <a:defRPr sz="2643" kern="1200">
          <a:solidFill>
            <a:schemeClr val="tx1"/>
          </a:solidFill>
          <a:latin typeface="+mn-lt"/>
          <a:ea typeface="+mn-ea"/>
          <a:cs typeface="+mn-cs"/>
        </a:defRPr>
      </a:lvl3pPr>
      <a:lvl4pPr marL="2133870" indent="-305110" algn="l" defTabSz="1220444" rtl="0" eaLnBrk="1" fontAlgn="base" hangingPunct="1">
        <a:spcBef>
          <a:spcPct val="20000"/>
        </a:spcBef>
        <a:spcAft>
          <a:spcPct val="0"/>
        </a:spcAft>
        <a:buChar char="–"/>
        <a:defRPr sz="2402" kern="1200">
          <a:solidFill>
            <a:schemeClr val="tx1"/>
          </a:solidFill>
          <a:latin typeface="+mn-lt"/>
          <a:ea typeface="+mn-ea"/>
          <a:cs typeface="+mn-cs"/>
        </a:defRPr>
      </a:lvl4pPr>
      <a:lvl5pPr marL="2744091" indent="-305110" algn="l" defTabSz="1220444" rtl="0" eaLnBrk="1" fontAlgn="base" hangingPunct="1">
        <a:spcBef>
          <a:spcPct val="20000"/>
        </a:spcBef>
        <a:spcAft>
          <a:spcPct val="0"/>
        </a:spcAft>
        <a:buChar char="»"/>
        <a:defRPr sz="2402" kern="1200">
          <a:solidFill>
            <a:schemeClr val="tx1"/>
          </a:solidFill>
          <a:latin typeface="+mn-lt"/>
          <a:ea typeface="+mn-ea"/>
          <a:cs typeface="+mn-cs"/>
        </a:defRPr>
      </a:lvl5pPr>
      <a:lvl6pPr marL="3020597" indent="-274599" algn="l" defTabSz="1098399" rtl="0" eaLnBrk="1" latinLnBrk="0" hangingPunct="1">
        <a:lnSpc>
          <a:spcPct val="90000"/>
        </a:lnSpc>
        <a:spcBef>
          <a:spcPts val="601"/>
        </a:spcBef>
        <a:buFont typeface="Arial" panose="020B0604020202020204" pitchFamily="34" charset="0"/>
        <a:buChar char="•"/>
        <a:defRPr sz="2162" kern="1200">
          <a:solidFill>
            <a:schemeClr val="tx1"/>
          </a:solidFill>
          <a:latin typeface="+mn-lt"/>
          <a:ea typeface="+mn-ea"/>
          <a:cs typeface="+mn-cs"/>
        </a:defRPr>
      </a:lvl6pPr>
      <a:lvl7pPr marL="3569796" indent="-274599" algn="l" defTabSz="1098399" rtl="0" eaLnBrk="1" latinLnBrk="0" hangingPunct="1">
        <a:lnSpc>
          <a:spcPct val="90000"/>
        </a:lnSpc>
        <a:spcBef>
          <a:spcPts val="601"/>
        </a:spcBef>
        <a:buFont typeface="Arial" panose="020B0604020202020204" pitchFamily="34" charset="0"/>
        <a:buChar char="•"/>
        <a:defRPr sz="2162" kern="1200">
          <a:solidFill>
            <a:schemeClr val="tx1"/>
          </a:solidFill>
          <a:latin typeface="+mn-lt"/>
          <a:ea typeface="+mn-ea"/>
          <a:cs typeface="+mn-cs"/>
        </a:defRPr>
      </a:lvl7pPr>
      <a:lvl8pPr marL="4118996" indent="-274599" algn="l" defTabSz="1098399" rtl="0" eaLnBrk="1" latinLnBrk="0" hangingPunct="1">
        <a:lnSpc>
          <a:spcPct val="90000"/>
        </a:lnSpc>
        <a:spcBef>
          <a:spcPts val="601"/>
        </a:spcBef>
        <a:buFont typeface="Arial" panose="020B0604020202020204" pitchFamily="34" charset="0"/>
        <a:buChar char="•"/>
        <a:defRPr sz="2162" kern="1200">
          <a:solidFill>
            <a:schemeClr val="tx1"/>
          </a:solidFill>
          <a:latin typeface="+mn-lt"/>
          <a:ea typeface="+mn-ea"/>
          <a:cs typeface="+mn-cs"/>
        </a:defRPr>
      </a:lvl8pPr>
      <a:lvl9pPr marL="4668195" indent="-274599" algn="l" defTabSz="1098399" rtl="0" eaLnBrk="1" latinLnBrk="0" hangingPunct="1">
        <a:lnSpc>
          <a:spcPct val="90000"/>
        </a:lnSpc>
        <a:spcBef>
          <a:spcPts val="601"/>
        </a:spcBef>
        <a:buFont typeface="Arial" panose="020B0604020202020204" pitchFamily="34" charset="0"/>
        <a:buChar char="•"/>
        <a:defRPr sz="21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8399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1pPr>
      <a:lvl2pPr marL="549200" algn="l" defTabSz="1098399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2pPr>
      <a:lvl3pPr marL="1098399" algn="l" defTabSz="1098399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3pPr>
      <a:lvl4pPr marL="1647599" algn="l" defTabSz="1098399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4pPr>
      <a:lvl5pPr marL="2196798" algn="l" defTabSz="1098399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5pPr>
      <a:lvl6pPr marL="2745998" algn="l" defTabSz="1098399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6pPr>
      <a:lvl7pPr marL="3295197" algn="l" defTabSz="1098399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7pPr>
      <a:lvl8pPr marL="3844396" algn="l" defTabSz="1098399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8pPr>
      <a:lvl9pPr marL="4393595" algn="l" defTabSz="1098399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1378685" y="3790048"/>
            <a:ext cx="9707880" cy="8782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017BA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 err="1" smtClean="0">
                <a:solidFill>
                  <a:srgbClr val="00B05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n-ea"/>
                <a:cs typeface="Arial" pitchFamily="34" charset="0"/>
              </a:rPr>
              <a:t>Lecture_13</a:t>
            </a:r>
            <a:r>
              <a:rPr lang="en-US" sz="2800" b="1" dirty="0">
                <a:solidFill>
                  <a:srgbClr val="00B05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n-ea"/>
                <a:cs typeface="Arial" pitchFamily="34" charset="0"/>
              </a:rPr>
              <a:t>: Autoimmune </a:t>
            </a:r>
            <a:r>
              <a:rPr lang="en-US" sz="2800" b="1" dirty="0" err="1">
                <a:solidFill>
                  <a:srgbClr val="00B05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n-ea"/>
                <a:cs typeface="Arial" pitchFamily="34" charset="0"/>
              </a:rPr>
              <a:t>polyglandular</a:t>
            </a:r>
            <a:r>
              <a:rPr lang="en-US" sz="2800" b="1" dirty="0">
                <a:solidFill>
                  <a:srgbClr val="00B05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n-ea"/>
                <a:cs typeface="Arial" pitchFamily="34" charset="0"/>
              </a:rPr>
              <a:t> syndromes. Syndromes of multiple endocrine neoplasia.</a:t>
            </a:r>
            <a:endParaRPr lang="ru-RU" sz="2800" b="1" dirty="0">
              <a:solidFill>
                <a:srgbClr val="00B05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1131635" y="4894867"/>
            <a:ext cx="10303078" cy="95410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>
                <a:solidFill>
                  <a:srgbClr val="0070C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Тема-</a:t>
            </a:r>
            <a:r>
              <a:rPr lang="uz-Cyrl-UZ" dirty="0" smtClean="0">
                <a:solidFill>
                  <a:srgbClr val="0070C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dirty="0" smtClean="0">
                <a:solidFill>
                  <a:srgbClr val="0070C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dirty="0">
                <a:solidFill>
                  <a:srgbClr val="0070C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Аутоиммунные </a:t>
            </a:r>
            <a:r>
              <a:rPr lang="ru-RU" dirty="0" err="1">
                <a:solidFill>
                  <a:srgbClr val="0070C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полигландулярные</a:t>
            </a:r>
            <a:r>
              <a:rPr lang="ru-RU" dirty="0">
                <a:solidFill>
                  <a:srgbClr val="0070C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синдромы. Синдромы множественной эндокринной </a:t>
            </a:r>
            <a:r>
              <a:rPr lang="ru-RU" dirty="0" smtClean="0">
                <a:solidFill>
                  <a:srgbClr val="0070C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неоплазии.</a:t>
            </a:r>
            <a:endParaRPr lang="ru-RU" dirty="0">
              <a:solidFill>
                <a:srgbClr val="0070C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Заголовок 3"/>
          <p:cNvSpPr txBox="1">
            <a:spLocks/>
          </p:cNvSpPr>
          <p:nvPr/>
        </p:nvSpPr>
        <p:spPr bwMode="auto">
          <a:xfrm>
            <a:off x="1131635" y="463921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l="5953" r="3527"/>
          <a:stretch/>
        </p:blipFill>
        <p:spPr>
          <a:xfrm>
            <a:off x="8965535" y="458304"/>
            <a:ext cx="2121030" cy="1952625"/>
          </a:xfrm>
          <a:prstGeom prst="ellipse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7204132" y="6396335"/>
            <a:ext cx="5006371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02102" y="2623435"/>
            <a:ext cx="93621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7030A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The course title “</a:t>
            </a:r>
            <a:r>
              <a:rPr lang="uz-Latn-UZ" sz="2800" b="1" dirty="0">
                <a:solidFill>
                  <a:srgbClr val="7030A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E</a:t>
            </a:r>
            <a:r>
              <a:rPr lang="en-US" sz="2800" b="1" dirty="0" err="1">
                <a:solidFill>
                  <a:srgbClr val="7030A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ndocrinology</a:t>
            </a:r>
            <a:r>
              <a:rPr lang="en-US" sz="2800" b="1" dirty="0">
                <a:solidFill>
                  <a:srgbClr val="7030A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: new aspects in diagnosis and treatment"</a:t>
            </a:r>
            <a:endParaRPr lang="ru-RU" sz="2800" b="1" dirty="0">
              <a:solidFill>
                <a:srgbClr val="7030A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66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/>
          <p:nvPr/>
        </p:nvSpPr>
        <p:spPr>
          <a:xfrm>
            <a:off x="1053395" y="537595"/>
            <a:ext cx="4660135" cy="79221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ru-RU" sz="48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ЛЕКЦИИ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492044"/>
              </p:ext>
            </p:extLst>
          </p:nvPr>
        </p:nvGraphicFramePr>
        <p:xfrm>
          <a:off x="685748" y="1848288"/>
          <a:ext cx="9023859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0707" y="5013194"/>
            <a:ext cx="2628900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3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2"/>
            <a:ext cx="10647502" cy="10756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Аутоиммунные </a:t>
            </a:r>
            <a:r>
              <a:rPr lang="ru-RU" sz="4400" dirty="0" err="1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полигландулярные</a:t>
            </a:r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4400" dirty="0" err="1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полиэндокринные</a:t>
            </a:r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синдромы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2281286"/>
            <a:ext cx="9398523" cy="4145051"/>
          </a:xfrm>
        </p:spPr>
        <p:txBody>
          <a:bodyPr/>
          <a:lstStyle/>
          <a:p>
            <a:pPr marL="0" indent="0" algn="just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группа 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заболеваний, связанных с недостаточностью одновременно двух и более эндокринных желез вследствие их аутоиммунного поражения. Часто АПС сочетается с аутоиммунной патологией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неэндокринных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органов.</a:t>
            </a:r>
          </a:p>
        </p:txBody>
      </p:sp>
    </p:spTree>
    <p:extLst>
      <p:ext uri="{BB962C8B-B14F-4D97-AF65-F5344CB8AC3E}">
        <p14:creationId xmlns:p14="http://schemas.microsoft.com/office/powerpoint/2010/main" val="345586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813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37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1532259"/>
            <a:ext cx="9351389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/>
          <a:p>
            <a:pPr marL="0" indent="0" algn="just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АПС 1-го типа (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кандидополиэндокринный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синдром; синдром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Уайтекера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;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APECED — Autoimmune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PolyEndocrinopathy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Candidiasis, Ectodermal Dystrophy; 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MEDAC — Multiple Endocrine Deficiency Autoimmune Candidiasis). 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15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Характерна клиническая триада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60816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кандидоз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кожи и слизистых оболочек;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первичная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НН. </a:t>
            </a:r>
          </a:p>
          <a:p>
            <a:pPr marL="0" indent="0" algn="just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Заболевание отличается клиническим полиморфизмом, оно может проявляться множеством различных аутоиммунных поражений как эндокринных, так и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неэндокринных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органов.</a:t>
            </a:r>
          </a:p>
        </p:txBody>
      </p:sp>
    </p:spTree>
    <p:extLst>
      <p:ext uri="{BB962C8B-B14F-4D97-AF65-F5344CB8AC3E}">
        <p14:creationId xmlns:p14="http://schemas.microsoft.com/office/powerpoint/2010/main" val="391921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АПС 2-го типа</a:t>
            </a:r>
            <a:r>
              <a:rPr lang="ru-RU" sz="4400" dirty="0" smtClean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dirty="0">
              <a:ln>
                <a:solidFill>
                  <a:srgbClr val="CC6600"/>
                </a:solidFill>
              </a:ln>
              <a:solidFill>
                <a:srgbClr val="CC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532259"/>
            <a:ext cx="9313682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/>
          <a:p>
            <a:pPr marL="0" indent="358775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Характерно сочетание первичной ХНН с АИТ или диффузным токсическим зобом (синдром Шмидта) и/или с СД 1-го типа (синдром Карпентера).</a:t>
            </a:r>
          </a:p>
          <a:p>
            <a:pPr marL="0" indent="0" algn="ctr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Этиология </a:t>
            </a:r>
          </a:p>
          <a:p>
            <a:pPr marL="0" indent="358775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АПС 1-го типа — моногенное аутосомно-рецессивное заболевание вследствие мутаций гена AIRE (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AutoImmune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REgulator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), кодирующего белок аутоиммунного регулятора. АПС 2-го типа — многофакторное заболевание с наследственной предрасположенностью. Существует ассоциация между АПС 2-го типа и экспрессией некоторых генов главного комплекса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гистосовместимости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семейства HLA (HLA-DR3, HLA-DR4, HLADQB1*2101 и др.).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78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3"/>
            <a:ext cx="10189560" cy="93908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1532259"/>
            <a:ext cx="9351389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Одна из самых популярных гипотез — отсутствие иммунологической толерантности к белкам органа-мишени специфических клонов Т-лимфоцитов СD4+. Клетки таких клонов продуцируют цитокины, приводящие к аутоиммунному воспалению и разрушению органа. Патогенез АПС 1-го типа связан с отсутствием или повреждением белка аутоиммунного регулятора, очевидно, играющего ключевую роль в формировании клеточного иммунитета и механизмах иммунологической толерантности.</a:t>
            </a:r>
          </a:p>
        </p:txBody>
      </p:sp>
    </p:spTree>
    <p:extLst>
      <p:ext uri="{BB962C8B-B14F-4D97-AF65-F5344CB8AC3E}">
        <p14:creationId xmlns:p14="http://schemas.microsoft.com/office/powerpoint/2010/main" val="299647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658" y="1532259"/>
            <a:ext cx="10997966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АПС 1-го типа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Первый признак — хронический кандидоз кожи и слизистых оболочек (чаще в возрасте до 2 лет), вслед за которым развиваются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(чаще до 7–9 лет) и первичная НН (чаще до 12 лет). Классический клинический критерий диагноза АПС 1-го типа — наличие двух из трех заболеваний: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хронического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кандидоза кожи и слизистых оболочек;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хронической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первичной НН. Если у пациента имеется родственник первой линии с установленным диагнозом АПС 1-го типа или характерными его симптомами, достаточно одного из трех перечисленных признаков.</a:t>
            </a:r>
          </a:p>
        </p:txBody>
      </p:sp>
    </p:spTree>
    <p:extLst>
      <p:ext uri="{BB962C8B-B14F-4D97-AF65-F5344CB8AC3E}">
        <p14:creationId xmlns:p14="http://schemas.microsoft.com/office/powerpoint/2010/main" val="291245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Дополнительные признаки.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313" y="1541282"/>
            <a:ext cx="6825007" cy="5316718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/>
          <a:p>
            <a:pPr marL="0" indent="0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У пациентов с АПС 1-го типа возможны: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алопеция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мальабсорбция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АИТ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пернициозная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(B12-дефицитная) анемия;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СД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1-го типа;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первичный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аутоиммунный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гепатит;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витилиго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седые волосы;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кератоконъюнктивит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сухой кератит;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дисплазия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зубной эмали;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гипоплазия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ногтей;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аспления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гипоспления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88513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Новые симптомы заболевания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8" y="1607673"/>
            <a:ext cx="9323109" cy="4894079"/>
          </a:xfrm>
        </p:spPr>
        <p:txBody>
          <a:bodyPr>
            <a:normAutofit fontScale="77500" lnSpcReduction="20000"/>
          </a:bodyPr>
          <a:lstStyle/>
          <a:p>
            <a:pPr marL="0" indent="358775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Могут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присоединяться на протяжении всей жизни. Периоды между возникновением новых симптомов могут составлять от нескольких месяцев до нескольких десятков лет. Редкие клинические проявления у пациентов с АПС 1-го типа: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васкулиты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гемолитическая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анемия;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ревматоидный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артрит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тубулоинтерстициальный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нефрит с развитием ХПН;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метафизарная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дисплазия.</a:t>
            </a:r>
          </a:p>
        </p:txBody>
      </p:sp>
    </p:spTree>
    <p:extLst>
      <p:ext uri="{BB962C8B-B14F-4D97-AF65-F5344CB8AC3E}">
        <p14:creationId xmlns:p14="http://schemas.microsoft.com/office/powerpoint/2010/main" val="39198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АПС 2-го типа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9938" y="1532259"/>
            <a:ext cx="9370243" cy="4894079"/>
          </a:xfrm>
        </p:spPr>
        <p:txBody>
          <a:bodyPr/>
          <a:lstStyle/>
          <a:p>
            <a:pPr marL="0" indent="0" algn="just">
              <a:buNone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Первые 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симптомы АПС 2-го типа обычно развиваются после 20 лет. Основные клинические критерии: сочетание первичной ХНН, хронического АИТ и СД 1-го типа. Крайне редко аутоиммунный процесс приводит не к недостаточности, а к повышению функции ЩЖ, развитию диффузного токсического зоба. При АПС 2-го типа также могут быть симптомы аутоиммунного поражения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неэндокринных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органов —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целиакии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, пернициозной анемии,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алопеции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и др.</a:t>
            </a:r>
          </a:p>
        </p:txBody>
      </p:sp>
    </p:spTree>
    <p:extLst>
      <p:ext uri="{BB962C8B-B14F-4D97-AF65-F5344CB8AC3E}">
        <p14:creationId xmlns:p14="http://schemas.microsoft.com/office/powerpoint/2010/main" val="414513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532259"/>
            <a:ext cx="9360816" cy="489407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Анамнез </a:t>
            </a: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Следует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уточнить семейный анамнез. Аутоиммунное поражение органов обычно развивается постепенно, новые симптомы могут возникать на протяжении всей жизни, поэтому история заболевания является важным звеном своевременной диагностики.</a:t>
            </a:r>
          </a:p>
        </p:txBody>
      </p:sp>
    </p:spTree>
    <p:extLst>
      <p:ext uri="{BB962C8B-B14F-4D97-AF65-F5344CB8AC3E}">
        <p14:creationId xmlns:p14="http://schemas.microsoft.com/office/powerpoint/2010/main" val="44565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 err="1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5" y="1532259"/>
            <a:ext cx="9370243" cy="4894079"/>
          </a:xfrm>
        </p:spPr>
        <p:txBody>
          <a:bodyPr anchor="ctr">
            <a:normAutofit fontScale="6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Измерение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роста, массы тела (особенно у детей и подростков) отражает адекватность заместительной терапии и тяжесть течения АПС.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Оценка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полового развития должна быть проведена по шкале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Таннера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Оценка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кожных покровов позволяет выявить витилиго (депигментированные пятна), наличие пигментаций (характерны для НН), бледность (признак анемии), сухость (возможное проявление гипотиреоза).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Необходимо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обратить внимание на состояние ногтей, волос и слизистых оболочек (для выявления симптомов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кожнослизистого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кандидоза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алопеции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Положительные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симптомы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Хвостека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Труссо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характерны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могут свидетельствовать 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236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9938" y="1532259"/>
            <a:ext cx="9407951" cy="4894079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Оценивают уровень кальция и ионизированного кальция, фосфора и ПТГ в плазме крови.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Оценивают содержание ионов калия и натрия, кортизола и АКТГ, АРП в крови. На доклиническом этапе применяют стандартный тест с определением кортизола до и после введения синтетического аналога АКТГ. Предпочтение отдают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тетракозактиду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короткого действия, но можно применять и пролонгированную форму (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синактен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-депо).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Гипотиреоз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Выявляют повышение уровня ТТГ в сочетании с низким значением свободного Т4 .</a:t>
            </a:r>
          </a:p>
        </p:txBody>
      </p:sp>
    </p:spTree>
    <p:extLst>
      <p:ext uri="{BB962C8B-B14F-4D97-AF65-F5344CB8AC3E}">
        <p14:creationId xmlns:p14="http://schemas.microsoft.com/office/powerpoint/2010/main" val="299752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9937" y="1138328"/>
            <a:ext cx="9407952" cy="562885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Функции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половых желез. Оценку проводят на основании измерения уровня ЛГ, ФСГ (резко повышены при первичном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тестостерона,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эстрадиола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(снижены).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Недостаточность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гормона роста. У детей с задержкой роста проводят стандартные СТГ-стимулирующие тесты.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Проводят определение уровня глюкозы в плазме крови,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гликозилированного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гемоглобина и стандартный пероральный тест толерантности к глюкозе.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γ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Функции печени. Определяют активность 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глутамилтранспептидазы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АЛТ, АСТ, ЩФ и выполняют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протеинограмму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• B12-дефицитная анемия. Проводят клинический анализ крови.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Аутоиммунная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природа заболевания. Показано исследование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 органам-мишеням. В реальной клинической практике доступны лишь некоторые из этих исследований: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микросомальной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тиропероксидазе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к рецептору ТТГ в ЩЖ;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GAD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ICA-, IAA-клеток ПЖ.</a:t>
            </a:r>
          </a:p>
        </p:txBody>
      </p:sp>
    </p:spTree>
    <p:extLst>
      <p:ext uri="{BB962C8B-B14F-4D97-AF65-F5344CB8AC3E}">
        <p14:creationId xmlns:p14="http://schemas.microsoft.com/office/powerpoint/2010/main" val="139144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178351"/>
            <a:ext cx="9332536" cy="5247987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Методы молекулярно-генетической диагностики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Определение 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мутаций гена AIRE не только подтверждает уже установленный на клиническом этапе диагноз, но и позволяет поставить правильный диагноз до формирования типичной клинической картины.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ДНК-диагностику 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АПС 1-го типа рекомендуют всем пациентам с хроническим кандидозом кожи и слизистых оболочек,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гипопаратиреозом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и НН неустановленной этиологии, а также братьям и сестрам пациента.</a:t>
            </a:r>
          </a:p>
        </p:txBody>
      </p:sp>
    </p:spTree>
    <p:extLst>
      <p:ext uri="{BB962C8B-B14F-4D97-AF65-F5344CB8AC3E}">
        <p14:creationId xmlns:p14="http://schemas.microsoft.com/office/powerpoint/2010/main" val="3609690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645" y="514165"/>
            <a:ext cx="9332536" cy="6056317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брюшной полости (для выявления признаков гепатита и цирроза печени) и ЩЖ.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Эзофагогастродуоденоскопия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(для выявления гастрита, эзофагита, грибкового поражения слизистой оболочки верхних отделов ЖКТ).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МРТ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 КТ головного мозга (для выявления признаков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кальцинатов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— синдром Фара).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Рентгенография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кистей (для оценки костного возраста у детей с задержкой роста).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Любые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необходимые в конкретном случае исследования.</a:t>
            </a:r>
          </a:p>
        </p:txBody>
      </p:sp>
    </p:spTree>
    <p:extLst>
      <p:ext uri="{BB962C8B-B14F-4D97-AF65-F5344CB8AC3E}">
        <p14:creationId xmlns:p14="http://schemas.microsoft.com/office/powerpoint/2010/main" val="21329829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79670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358775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Известны несколько наследственных заболеваний, которые проявляются (в том числе)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полиэндокринной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недостаточностью. </a:t>
            </a:r>
          </a:p>
          <a:p>
            <a:pPr marL="0" indent="358775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IPEX (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Immune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dysfunction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Polyendocrinopathy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Enteropathy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X-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linked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) — Х-сцепленная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полиэндокринопатия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с иммунодефицитом и диареей. Заболевание характерно для мальчиков, так как наследуется по Х-сцепленному рецессивному типу и манифестирует в период новорожденности.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30742238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5" y="1206631"/>
            <a:ext cx="9370243" cy="52197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Типичные проявления IPEX-синдрома: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тяжелая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энтеропатия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диареей и нарушением всасывания;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аутоиммунный СД;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гипотиреоз;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гемолитическая анемия;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экзема;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иммунодефицит.</a:t>
            </a:r>
          </a:p>
        </p:txBody>
      </p:sp>
    </p:spTree>
    <p:extLst>
      <p:ext uri="{BB962C8B-B14F-4D97-AF65-F5344CB8AC3E}">
        <p14:creationId xmlns:p14="http://schemas.microsoft.com/office/powerpoint/2010/main" val="33354985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6" y="414779"/>
            <a:ext cx="9379670" cy="6011560"/>
          </a:xfrm>
        </p:spPr>
        <p:txBody>
          <a:bodyPr>
            <a:normAutofit lnSpcReduction="10000"/>
          </a:bodyPr>
          <a:lstStyle/>
          <a:p>
            <a:pPr marL="0" indent="358775" algn="just">
              <a:buNone/>
            </a:pP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Пациенты погибают в течение первого года жизни при отсутствии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иммуносупрессивной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терапии. </a:t>
            </a:r>
            <a:endParaRPr lang="ru-RU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Кернса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Сейра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— заболевание, связанное с патологией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митохондриальной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ДНК. </a:t>
            </a:r>
            <a:endParaRPr lang="ru-RU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Его 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признаки: </a:t>
            </a:r>
            <a:endParaRPr lang="ru-RU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офтальмоплегия; </a:t>
            </a:r>
            <a:endParaRPr lang="ru-RU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пигментная дегенерация сетчатки; </a:t>
            </a:r>
            <a:endParaRPr lang="ru-RU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прогрессирующая слабость проксимальных мышц конечностей. </a:t>
            </a:r>
            <a:endParaRPr lang="ru-RU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Этот 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синдром может сопровождаться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гипопаратиреозом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, СД,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гипогонадизмом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6486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 </a:t>
            </a:r>
            <a:r>
              <a:rPr lang="en-US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POEMS</a:t>
            </a:r>
            <a:endParaRPr lang="ru-RU" sz="4400" dirty="0">
              <a:ln>
                <a:solidFill>
                  <a:srgbClr val="CC6600"/>
                </a:solidFill>
              </a:ln>
              <a:solidFill>
                <a:srgbClr val="CC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6" y="1532260"/>
            <a:ext cx="9351390" cy="5132492"/>
          </a:xfrm>
        </p:spPr>
        <p:txBody>
          <a:bodyPr/>
          <a:lstStyle/>
          <a:p>
            <a:pPr marL="0" indent="358775" algn="just">
              <a:buNone/>
            </a:pPr>
            <a:r>
              <a:rPr lang="ru-RU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POEMS (Polyneuropathy —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полиневропатия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Organomegaly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органомегалия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Endocrinopathy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эндокринопатия, 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Multiple myeloma — 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множественная миелома, 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Skin —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поражения кожи) — заболевание со следующими симптомами: </a:t>
            </a:r>
            <a:endParaRPr lang="ru-RU" sz="2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</a:pPr>
            <a:r>
              <a:rPr lang="ru-RU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прогрессирующей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полинейропатией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sz="2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</a:pPr>
            <a:r>
              <a:rPr lang="ru-RU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органомегалией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sz="2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  <a:tabLst>
                <a:tab pos="715963" algn="l"/>
              </a:tabLst>
            </a:pPr>
            <a:r>
              <a:rPr lang="ru-RU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эндокринными нарушениями (СД,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гипогонадизмом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ru-RU" sz="2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</a:pPr>
            <a:r>
              <a:rPr lang="ru-RU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моноклональной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гаммапатией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700" dirty="0" err="1">
                <a:latin typeface="Arial" panose="020B0604020202020204" pitchFamily="34" charset="0"/>
                <a:cs typeface="Arial" panose="020B0604020202020204" pitchFamily="34" charset="0"/>
              </a:rPr>
              <a:t>миеломной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болезнью); </a:t>
            </a:r>
            <a:endParaRPr lang="ru-RU" sz="2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</a:pPr>
            <a:r>
              <a:rPr lang="ru-RU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изменениями кожи.</a:t>
            </a:r>
          </a:p>
        </p:txBody>
      </p:sp>
    </p:spTree>
    <p:extLst>
      <p:ext uri="{BB962C8B-B14F-4D97-AF65-F5344CB8AC3E}">
        <p14:creationId xmlns:p14="http://schemas.microsoft.com/office/powerpoint/2010/main" val="11556627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Вольфрама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1541686"/>
            <a:ext cx="9351389" cy="4894079"/>
          </a:xfrm>
        </p:spPr>
        <p:txBody>
          <a:bodyPr/>
          <a:lstStyle/>
          <a:p>
            <a:pPr marL="0" indent="358775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Вольфрама (синдром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DIDMOAD — Diabetes Insipidus, Diabetes Mellitus, Optic Atrophy, Deafness —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несахарное мочеизнурение, СД, атрофия ЗН, глухота) — редкое наследственное заболевание, для которого характерно сочетание СД и несахарного диабета, атрофии ЗН,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нейросенсорной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тугоухости.</a:t>
            </a:r>
          </a:p>
        </p:txBody>
      </p:sp>
    </p:spTree>
    <p:extLst>
      <p:ext uri="{BB962C8B-B14F-4D97-AF65-F5344CB8AC3E}">
        <p14:creationId xmlns:p14="http://schemas.microsoft.com/office/powerpoint/2010/main" val="866333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3"/>
            <a:ext cx="9360002" cy="93908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 err="1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типа 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1532259"/>
            <a:ext cx="9351389" cy="4894079"/>
          </a:xfrm>
        </p:spPr>
        <p:txBody>
          <a:bodyPr/>
          <a:lstStyle/>
          <a:p>
            <a:pPr marL="0" indent="358775" algn="just">
              <a:buNone/>
            </a:pP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типа В — редкое заболевание, характерными проявлениями которого являются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вследствие присутствия антител к рецептору инсулина,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(чернеющий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акантоз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), а также другие аутоиммунные заболевания (например, синдром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Шегрена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алопеция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), витилиго, системная красная волчанка, АИТ. Данный вариант </a:t>
            </a:r>
            <a:r>
              <a:rPr lang="ru-RU" sz="30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 может проявляться как СД, так и тяжелым гипогликемическим синдромом.</a:t>
            </a:r>
          </a:p>
        </p:txBody>
      </p:sp>
    </p:spTree>
    <p:extLst>
      <p:ext uri="{BB962C8B-B14F-4D97-AF65-F5344CB8AC3E}">
        <p14:creationId xmlns:p14="http://schemas.microsoft.com/office/powerpoint/2010/main" val="16437155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79670" cy="4894079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симптоматическое. Основные принципы те же, что и для изолированных форм заболеваний. Некоторые особенности лечения обусловлены сочетанием патологии нескольких органов и систем.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одновременном выявлении НН и гипотиреоза необходимо, в первую очередь, обеспечить ЗГТ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глюко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минералокортикоидами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Однако ЗГТ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левотироксином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может усугубить явления некомпенсированной НН и привести к развитию острого адреналового криза.</a:t>
            </a:r>
          </a:p>
        </p:txBody>
      </p:sp>
    </p:spTree>
    <p:extLst>
      <p:ext uri="{BB962C8B-B14F-4D97-AF65-F5344CB8AC3E}">
        <p14:creationId xmlns:p14="http://schemas.microsoft.com/office/powerpoint/2010/main" val="10246716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79670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лечения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применяют препараты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гидроксилированного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витамина D и кальция. Дозы подбирают индивидуально исходя из уровня кальция крови.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угнетают абсорбцию кальция в кишечнике. Это необходимо учитывать у пациентов с АПС 1-го типа (при сочетании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НН). Если у пациента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формируется НН, то уровень кальция в крови может в этот момент относительно возрастать, а доза витамина D — снижаться.</a:t>
            </a:r>
          </a:p>
        </p:txBody>
      </p:sp>
    </p:spTree>
    <p:extLst>
      <p:ext uri="{BB962C8B-B14F-4D97-AF65-F5344CB8AC3E}">
        <p14:creationId xmlns:p14="http://schemas.microsoft.com/office/powerpoint/2010/main" val="1865590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532259"/>
            <a:ext cx="9379670" cy="5325741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 тяжелых случаях синдрома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мальабсорбции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может возникнуть необходимость применения высоких доз препаратов внутрь (на фоне диеты с ограничением жиров) 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ферментотерапии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В редких случаях приходится прибегать к парентеральному введению препаратов.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Для лечения кандидоза кожи и слизистых оболочек назначают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флуконазол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Нежелательно применять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кетоконазол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поскольку он угнетает синтез стероидных гомонов в надпочечниках и половых железах и может спровоцировать острый адреналовый криз.</a:t>
            </a:r>
          </a:p>
        </p:txBody>
      </p:sp>
    </p:spTree>
    <p:extLst>
      <p:ext uri="{BB962C8B-B14F-4D97-AF65-F5344CB8AC3E}">
        <p14:creationId xmlns:p14="http://schemas.microsoft.com/office/powerpoint/2010/main" val="35009550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Дальнейшее ведение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1532259"/>
            <a:ext cx="9370243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algn="just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Пациенты должны находиться под наблюдением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врачаэндокринолога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и проходить регулярные обследования (1 раз в 6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) в целях обнаружения вновь проявившихся нарушений для их своевременной компенсации и предотвращения развития опасных для жизни состояний, связанных с острой манифестацией НН,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СД.</a:t>
            </a:r>
          </a:p>
        </p:txBody>
      </p:sp>
    </p:spTree>
    <p:extLst>
      <p:ext uri="{BB962C8B-B14F-4D97-AF65-F5344CB8AC3E}">
        <p14:creationId xmlns:p14="http://schemas.microsoft.com/office/powerpoint/2010/main" val="24927848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2"/>
            <a:ext cx="10142426" cy="1094529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МНОЖЕСТВЕННЫХ ЭНДОКРИННЫХ НЕОПЛАЗИЙ 1-го ТИПА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1532259"/>
            <a:ext cx="9323109" cy="4894079"/>
          </a:xfrm>
        </p:spPr>
        <p:txBody>
          <a:bodyPr>
            <a:normAutofit/>
          </a:bodyPr>
          <a:lstStyle/>
          <a:p>
            <a:pPr marL="0" indent="358775" algn="just">
              <a:buNone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Синонимы: синдром Вермера —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симптомокомплекс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обусловленный опухолями или гиперплазиями в двух эндокринных органах и более. В зависимости от генетической основы заболевания и сочетания поражений внутренних органов различают несколько вариантов синдромов МЭН. При синдроме МЭН 1-го типа наиболее часто поражаются околощитовидные железы, островки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Лангерганса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ПЖ и клетки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 О наследственном синдроме МЭН 1 можно говорить тогда, когда у пациента с данным заболеванием есть хотя бы один родственник первой линии с одной из опухолей, характерной для синдрома МЭН 1.</a:t>
            </a:r>
          </a:p>
        </p:txBody>
      </p:sp>
    </p:spTree>
    <p:extLst>
      <p:ext uri="{BB962C8B-B14F-4D97-AF65-F5344CB8AC3E}">
        <p14:creationId xmlns:p14="http://schemas.microsoft.com/office/powerpoint/2010/main" val="32614723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3"/>
            <a:ext cx="9595672" cy="93908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Скрининг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645" y="1532259"/>
            <a:ext cx="9313683" cy="4894079"/>
          </a:xfrm>
        </p:spPr>
        <p:txBody>
          <a:bodyPr anchor="ctr"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Исследуют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пациентов с синдромом МЭН 1 и их родственников первой линии.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Ежегодно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определяют биохимические и гормональные показатели крови: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ионизированный кальций (после 8 лет);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ПТГ (после 8 лет);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инсулин натощак (после 20 лет);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хромогранин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 и панкреатический полипептид (после 20 лет);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пролактин и ИФР-1 (после 5 лет).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исследования проводят 1 раз в 3 года.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МРТ головного мозга (после 5 лет). ✧ Сканирование тела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-DTPA-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(после 20 лет).</a:t>
            </a:r>
          </a:p>
        </p:txBody>
      </p:sp>
    </p:spTree>
    <p:extLst>
      <p:ext uri="{BB962C8B-B14F-4D97-AF65-F5344CB8AC3E}">
        <p14:creationId xmlns:p14="http://schemas.microsoft.com/office/powerpoint/2010/main" val="2349283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3"/>
            <a:ext cx="9011210" cy="93908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Этиология и патогенез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3" y="1234911"/>
            <a:ext cx="9407950" cy="5505254"/>
          </a:xfrm>
        </p:spPr>
        <p:txBody>
          <a:bodyPr>
            <a:noAutofit/>
          </a:bodyPr>
          <a:lstStyle/>
          <a:p>
            <a:pPr marL="0" indent="358775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Причина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возникновения синдрома МЭН — генетические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герминальные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мутации гена MEN1, отвечающего за подавление роста опухолевых клеток и локализующегося на хромосоме 11 (11q13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358775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 большинстве случаев возникают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герминальные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мутации (95%), однако спорадически обнаруживают и соматические. Отсутствие в гене MEN1 определяемой мутации свидетельствует либо о несовершенстве используемых технологий, либо об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инактивации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гена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немутирующими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механизмами, например,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метилированием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определенного региона гена MEN1 (такой механизм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гиперметилирования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промотора гена VHL лежит в основе развития синдрома фон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Хиппеля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Линдау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). Вследствие возникновения наследственных мутаций опухоли появляются в ранние годы жизни и поражают несколько органов, образуя множественные опухолевые очаги в одном органе. Синдром наследуется по аутосомно-доминантному типу.</a:t>
            </a:r>
          </a:p>
        </p:txBody>
      </p:sp>
    </p:spTree>
    <p:extLst>
      <p:ext uri="{BB962C8B-B14F-4D97-AF65-F5344CB8AC3E}">
        <p14:creationId xmlns:p14="http://schemas.microsoft.com/office/powerpoint/2010/main" val="5566217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41963" cy="489407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Новообразования, характерные для синдрома МЭН 1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Гиперплазия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или опухоли околощитовидных желез.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Панкреатические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эндокринные опухоли.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Опухоль из РР-клеток.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опухоль из клеток, вырабатывающих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вазоинтестинальный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пептид,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соматостатинома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Нефункционирующие опухоли (случайные находки).</a:t>
            </a:r>
          </a:p>
        </p:txBody>
      </p:sp>
    </p:spTree>
    <p:extLst>
      <p:ext uri="{BB962C8B-B14F-4D97-AF65-F5344CB8AC3E}">
        <p14:creationId xmlns:p14="http://schemas.microsoft.com/office/powerpoint/2010/main" val="6409235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9938" y="449179"/>
            <a:ext cx="9370243" cy="6243852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Опухоли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гипофиза.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Смешанная (пролактин + СТГ).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Соматотропинома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Гормонально-неактивная опухоль.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Кортикотропинома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Тиреотропинома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Карциноидные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опухоли.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Опухоли тимуса.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Бонхиальный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Опухоли ЖКТ. </a:t>
            </a: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Опухоли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коры надпочечников (гормонально-неактивные).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Липомы. </a:t>
            </a:r>
          </a:p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✧ Лицевые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ангиофибромы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492719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150071"/>
            <a:ext cx="9351389" cy="5276268"/>
          </a:xfrm>
        </p:spPr>
        <p:txBody>
          <a:bodyPr anchor="ctr"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одно из наиболее распространенных и ранних проявлений синдрома МЭН 1, развивающегося обычно в возрасте 20–25 лет. Характерны поражение трех или всех четырех желез, более мягкое течение, не столь значительное увеличение содержания кальция, как это отмечают при спорадических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случаях.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Манифестные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симптомы гормональной гиперсекреции НЭО ПЖ при синдроме МЭН 1 обычно появляются в возрасте 40 лет и старше, хотя с помощью биохимических исследований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визуализационных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методик можно обнаружить бессимптомные опухоли уже в третьей декаде жизни. Характерен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мультицентри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ческий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рост, могут быть как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микроаденомы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макроаденомы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так и инвазивные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метастазирующие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карциномы. </a:t>
            </a:r>
          </a:p>
        </p:txBody>
      </p:sp>
    </p:spTree>
    <p:extLst>
      <p:ext uri="{BB962C8B-B14F-4D97-AF65-F5344CB8AC3E}">
        <p14:creationId xmlns:p14="http://schemas.microsoft.com/office/powerpoint/2010/main" val="3940300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226243"/>
            <a:ext cx="9370243" cy="645736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Опухоли гипофиза при МЭН 1 достигают 10 мм и более (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макроаденомы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). Чаще встречаются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хотя описаны все виды опухолей гипофиза, кроме истинной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гонадотропиномы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Почти все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карциноидные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опухоли, встречающиеся в составе синдрома МЭН 1, происходят из верхнего отдела кишечной эмбриональной трубки. У мужчин встречаются преимущественно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карциноидные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опухоли тимуса, рост которых до последней стадии может клинически не проявляться. Опухоли тимуса при синдроме МЭН 1 растут агрессивнее по сравнению со спорадическими случаями. У женщин чаще возникает бронхиальный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Для ранней диагностики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бронхов и тимуса необходимы КТ или МРТ органов грудной клетки и средостения.</a:t>
            </a:r>
          </a:p>
        </p:txBody>
      </p:sp>
    </p:spTree>
    <p:extLst>
      <p:ext uri="{BB962C8B-B14F-4D97-AF65-F5344CB8AC3E}">
        <p14:creationId xmlns:p14="http://schemas.microsoft.com/office/powerpoint/2010/main" val="26853607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0053" y="292232"/>
            <a:ext cx="9348409" cy="6174556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algn="just">
              <a:buNone/>
            </a:pP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При гастроскопии можно случайно обнаружить множественные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карциноидные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опухоли размером менее 1,5 см в диаметре, происходящие из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энтерохромаффиноподобных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клеток 2-го типа. Описаны опухоли коры надпочечников, диффузная и узелковая гиперплазия и даже карциномы. В большинстве случаев поражение двустороннее, не влияющее на гормональную активность. Липомы (кожные и висцеральные) обычно инкапсулированные и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мультицентрические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, после их удаления рецидивы, как правило, не возникают. Для синдрома МЭН 1 характерны множественные лицевые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ангиофибромы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, в половине случаев возникает 5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ангиофибром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 и более. Часто появляются </a:t>
            </a:r>
            <a:r>
              <a:rPr lang="ru-RU" sz="2500" dirty="0" err="1">
                <a:latin typeface="Arial" panose="020B0604020202020204" pitchFamily="34" charset="0"/>
                <a:cs typeface="Arial" panose="020B0604020202020204" pitchFamily="34" charset="0"/>
              </a:rPr>
              <a:t>коллагеномы</a:t>
            </a:r>
            <a:r>
              <a:rPr lang="ru-RU" sz="2500" dirty="0">
                <a:latin typeface="Arial" panose="020B0604020202020204" pitchFamily="34" charset="0"/>
                <a:cs typeface="Arial" panose="020B0604020202020204" pitchFamily="34" charset="0"/>
              </a:rPr>
              <a:t>. Опухоли кожных покровов могут быть предикторами развития синдрома МЭН 1 до формирования развернутой клинической картины заболевания.</a:t>
            </a:r>
          </a:p>
        </p:txBody>
      </p:sp>
    </p:spTree>
    <p:extLst>
      <p:ext uri="{BB962C8B-B14F-4D97-AF65-F5344CB8AC3E}">
        <p14:creationId xmlns:p14="http://schemas.microsoft.com/office/powerpoint/2010/main" val="21549291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9938" y="603315"/>
            <a:ext cx="9360817" cy="5823024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</a:p>
          <a:p>
            <a:pPr marL="0" indent="0" algn="just">
              <a:buNone/>
            </a:pP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План обследования зависит от тех жалоб и клинических проявлений, которые имеются у пациента. При генетически подтвержденном синдроме МЭН 1 и/или при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манифестном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поражении двух органов необходимо исследовать другие места, поражающиеся наиболее часто, для раннего выявления и назначения лечения.</a:t>
            </a:r>
          </a:p>
        </p:txBody>
      </p:sp>
    </p:spTree>
    <p:extLst>
      <p:ext uri="{BB962C8B-B14F-4D97-AF65-F5344CB8AC3E}">
        <p14:creationId xmlns:p14="http://schemas.microsoft.com/office/powerpoint/2010/main" val="8527349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 err="1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9938" y="1532259"/>
            <a:ext cx="9389097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358775" algn="just">
              <a:buNone/>
            </a:pP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Жалобы и анамнез заболевания, данные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физикального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обследования, как правило, ничем не отличаются от таковых при спорадических формах.  Необходимо уточнить, есть ли у пациента родственники с каким-либо из этих эндокринных заболеваний.</a:t>
            </a:r>
          </a:p>
        </p:txBody>
      </p:sp>
    </p:spTree>
    <p:extLst>
      <p:ext uri="{BB962C8B-B14F-4D97-AF65-F5344CB8AC3E}">
        <p14:creationId xmlns:p14="http://schemas.microsoft.com/office/powerpoint/2010/main" val="41202742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216058"/>
            <a:ext cx="9351389" cy="548639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Концентрация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ионизированного кальция и фосфора в сыворотке крови.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Содержание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ПТГ в крови.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Нейроэндокринные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опухоли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Концентрация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инсулина в крови натощак.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Содержание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хромогранина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А и панкреатического полипептида в крови.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Опухоли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гипофиза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Содержание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пролактина (наиболее часто встречающиеся при синдроме МЭН 1 опухоли гипофиза —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Концентрация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других гормонов гипофиза — по показаниям в зависимости от клинической картины заболевания.</a:t>
            </a:r>
          </a:p>
        </p:txBody>
      </p:sp>
    </p:spTree>
    <p:extLst>
      <p:ext uri="{BB962C8B-B14F-4D97-AF65-F5344CB8AC3E}">
        <p14:creationId xmlns:p14="http://schemas.microsoft.com/office/powerpoint/2010/main" val="13201489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6" y="970961"/>
            <a:ext cx="9379670" cy="5455377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околощитовидных желез.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Сканирование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околощитовидных желез с изотопом технеция (99mTc).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Сканирование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всего тела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In-DTPA-октреотидом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органов брюшной полости и забрюшинного пространства.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ЭндоУЗИ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поджелудочной железы.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МРТ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головного мозга.</a:t>
            </a:r>
          </a:p>
        </p:txBody>
      </p:sp>
    </p:spTree>
    <p:extLst>
      <p:ext uri="{BB962C8B-B14F-4D97-AF65-F5344CB8AC3E}">
        <p14:creationId xmlns:p14="http://schemas.microsoft.com/office/powerpoint/2010/main" val="4093932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Генетические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324559"/>
            <a:ext cx="9341962" cy="5318596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358775" algn="just">
              <a:buNone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Генетическую диагностику для выявления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герминальных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мутаций гена MEN1 следует проводить у лиц: 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двумя и более опухолями, характерными для синдрома МЭН 1; 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множественными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опухолями околощитовидных желез (у пациентов моложе 30 лет); 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истинным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рецидивом первичного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после удачного оперативного лечения; 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гастриномой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или множественными панкреатическими опухолями (у пациентов любого возраста); 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семейным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изолированным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96101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3"/>
            <a:ext cx="9143186" cy="93908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532259"/>
            <a:ext cx="9360816" cy="489407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Цели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Ликвидация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опухолевых очагов.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Коррекция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гормональных нарушений. Показания к госпитализации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Выполнение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диагностических мероприятий у пациента в тяжелом состоянии.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Оперативное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лечение.</a:t>
            </a:r>
          </a:p>
        </p:txBody>
      </p:sp>
    </p:spTree>
    <p:extLst>
      <p:ext uri="{BB962C8B-B14F-4D97-AF65-F5344CB8AC3E}">
        <p14:creationId xmlns:p14="http://schemas.microsoft.com/office/powerpoint/2010/main" val="40925731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Медикаментозное и хирургическое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51389" cy="4894079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  <a:tabLst>
                <a:tab pos="358775" algn="l"/>
              </a:tabLst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Согласно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Международному консенсусу по диагностике и лечению синдрома МЭН 1 одновременно (симультанно)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паратиреоидэктомией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выполняют предельно субтотальную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тимусэктомию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Удаленную ткань околощитовидной железы можно сохранить для возможной последующей подсадки при развитии тяжелого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	Нет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единого мнения экспертов, каким должен быть первичный метод лечения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синдроме МЭН 1 — хирургическим или медикаментозным. Хирургическое лечение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синдроме МЭН 1 редко бывает успешным.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tabLst>
                <a:tab pos="358775" algn="l"/>
              </a:tabLst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Хирургическое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лечение показано и обычно эффективно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инсулиномах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других панкреатических НЭО (кроме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 Четких маркеров злокачественности и/или степени риска развития рецидива после проведенного оперативного вмешательства не существует.</a:t>
            </a:r>
          </a:p>
        </p:txBody>
      </p:sp>
    </p:spTree>
    <p:extLst>
      <p:ext uri="{BB962C8B-B14F-4D97-AF65-F5344CB8AC3E}">
        <p14:creationId xmlns:p14="http://schemas.microsoft.com/office/powerpoint/2010/main" val="38395000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3"/>
            <a:ext cx="9312868" cy="93908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Дальнейшее ведение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60816" cy="4894079"/>
          </a:xfrm>
        </p:spPr>
        <p:txBody>
          <a:bodyPr anchor="ctr"/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Учитывая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рецидива опухолей и выявления поражений других органов в течение жизни, пациенты с синдромом МЭН 1 должны находиться под длительным динамическим наблюдением. Следует проводить такое же обследование, как и при скрининге.</a:t>
            </a:r>
          </a:p>
        </p:txBody>
      </p:sp>
    </p:spTree>
    <p:extLst>
      <p:ext uri="{BB962C8B-B14F-4D97-AF65-F5344CB8AC3E}">
        <p14:creationId xmlns:p14="http://schemas.microsoft.com/office/powerpoint/2010/main" val="192946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МНОЖЕСТВЕННЫХ ЭНДОКРИННЫХ НЕОПЛАЗИЙ 2-го ТИПА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5" y="1532259"/>
            <a:ext cx="9389097" cy="523618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Синонимы: синдром множественных эндокринных опухолей, синдром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Сиппла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(синдром множественной эндокринной неоплазии 2а типа), синдром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Горлена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(синдром множественной эндокринной неоплазии 2б типа).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Синдром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МЭН объединяет группу заболеваний, характеризующихся развитием опухоли и/или гиперплазии (диффузные, узелковые) клеток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нейроэктодермального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происхождения в двух эндокринных органах и более. Постоянный признак при синдроме МЭН 2 — медуллярный РЩЖ — обнаруживают в 97–100% наблюдений.</a:t>
            </a:r>
          </a:p>
        </p:txBody>
      </p:sp>
    </p:spTree>
    <p:extLst>
      <p:ext uri="{BB962C8B-B14F-4D97-AF65-F5344CB8AC3E}">
        <p14:creationId xmlns:p14="http://schemas.microsoft.com/office/powerpoint/2010/main" val="38315344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532259"/>
            <a:ext cx="9332536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358775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Сочетание медуллярного РЩЖ,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 поражения околощитовидных желез относят к синдрому МЭН 2а (синдрому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Сиппла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). Сочетание медуллярного РЩЖ,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 множественных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ганглионейром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слизистой оболочки ЖКТ относят к синдрому МЭН 2б (синдрому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Горлена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). У пациентов с синдромом МЭН 2б отмечают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марфаноподобную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внешность. Редкие варианты МЭН 2а включают семейный изолированный медуллярный РЩЖ, кожные амилоидные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лихенификации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аганглиоз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кишки.</a:t>
            </a:r>
          </a:p>
        </p:txBody>
      </p:sp>
    </p:spTree>
    <p:extLst>
      <p:ext uri="{BB962C8B-B14F-4D97-AF65-F5344CB8AC3E}">
        <p14:creationId xmlns:p14="http://schemas.microsoft.com/office/powerpoint/2010/main" val="36876565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3"/>
            <a:ext cx="9133758" cy="93908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Скрининг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357460"/>
            <a:ext cx="9360816" cy="5213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Генетические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исследования.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Все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спорадические наблюдения медуллярного РЩЖ должны быть проверены на RET-мутацию. Необходимо проанализировать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экзоны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10, 11, 13, 14, 15 и 16. Особенно важно исследовать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экзоны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13, 14 и 15, так как мутации в этих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экзонах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— наиболее вероятная причина медуллярного РЩЖ с низкой пенетрантностью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Если диагностика и в этом случае отрицательна, то должны быть исследованы оставшиеся 15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экзонов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RET. Критерии диагноза семейной изолированной формы медуллярного РЩЖ: более 10 родственников в пределах одной семьи, частое поражение большинства больных в семье старше 50 лет, успешные результаты лечения (особенно в старшей возрастной группе). Ошибочное заключение о наличии изолированного семейного медуллярного РЩЖ вместо адекватного подозрения на синдром МЭН 2 опасно из-за отсутствия настороженности в отношении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91394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876693"/>
            <a:ext cx="9360816" cy="5549645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358775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Неактивные мутации гена RET ответственны более чем за половину наблюдений семейного варианта болезни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Гиршпрунга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Редкое сочетание МЭН 2а и болезни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Гиршпрунга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возникает при мутациях кодонов 609, 618 и 620. Кроме того, болезнь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Гиршпрунга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может возникнуть при мутации в участках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экзона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10, характерных для семейного изолированного медуллярного РЩЖ. Всем детям с болезнью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Гиршпрунга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показано исследование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герминальной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мутации кодонов 609, 618 и 620 RET. Дети с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ганглионейроматозом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кишки должны быть обследованы на мутацию кодона 918 подобно возникновению данной мутации при МЭН 2б.</a:t>
            </a:r>
          </a:p>
        </p:txBody>
      </p:sp>
    </p:spTree>
    <p:extLst>
      <p:ext uri="{BB962C8B-B14F-4D97-AF65-F5344CB8AC3E}">
        <p14:creationId xmlns:p14="http://schemas.microsoft.com/office/powerpoint/2010/main" val="38707560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5" y="1819373"/>
            <a:ext cx="9417377" cy="4606966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358775" algn="just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Проводят анализы гормонов после установления генетической основы синдрома до появления клинических признаков заболевания. Определяют содержание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в сыворотке крови после стимуляции ежегодно в возрасте от 1 до 35 лет, затем 1 раз в 1–2 года. Определяют содержание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метанефринов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в суточной моче ежегодно в возрасте от 5 до 60 лет.</a:t>
            </a:r>
          </a:p>
        </p:txBody>
      </p:sp>
    </p:spTree>
    <p:extLst>
      <p:ext uri="{BB962C8B-B14F-4D97-AF65-F5344CB8AC3E}">
        <p14:creationId xmlns:p14="http://schemas.microsoft.com/office/powerpoint/2010/main" val="9301720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41963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358775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Семейная природа заболевания обусловлена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аутосомнодоминантным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типом наследования с высокой генной пенетрантностью. Большинство авторов отмечают при МЭН 2а изменения по типу рекомбинации в хромосоме 10, в участке, расположенном около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центромеры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в области локуса 10q11,2. Этот участок содержит RET-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протоонкоген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кодирующий клеточно-поверхностный гликопротеин, относящийся к классу рецепторов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тирозинкиназы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и играющий роль в развитии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ганглионарной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пластинки и ее производных.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Парафолликулярные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клетки (С-клетки)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эмбриологически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происходят из первичной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невральной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ткани. Медуллярная часть надпочечников — область развития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у пациентов с синдромами МЭН 2 также происходит из первичной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невральной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ткани и имеет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нейроклеточную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характеристику.</a:t>
            </a:r>
          </a:p>
        </p:txBody>
      </p:sp>
    </p:spTree>
    <p:extLst>
      <p:ext uri="{BB962C8B-B14F-4D97-AF65-F5344CB8AC3E}">
        <p14:creationId xmlns:p14="http://schemas.microsoft.com/office/powerpoint/2010/main" val="374058097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3"/>
            <a:ext cx="9133758" cy="93908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5" y="1532259"/>
            <a:ext cx="9370243" cy="5132492"/>
          </a:xfrm>
        </p:spPr>
        <p:txBody>
          <a:bodyPr>
            <a:noAutofit/>
          </a:bodyPr>
          <a:lstStyle/>
          <a:p>
            <a:pPr marL="0" indent="358775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Часто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заболевание начинается с проявлений медуллярного РЩЖ. У больных выявляют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многоузловой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эутиреоидный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зоб, хотя встречают 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солитарные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узлы. Плотные увеличенные шейные лимфатические узлы свидетельствуют о метастазах. Клетки медуллярного РЩЖ, кроме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могут секретировать кортикотропин (самый частый вариант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полигормональной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продукции), серотонин, вазоактивный кишечный полипептид,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меланоцитстимулирующий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гормон,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β-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эндорфин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фактор роста нервов, субстанцию Р,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простогландины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хромогранин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А. Особого внимания в отношении медуллярного РЩЖ заслуживают проявления АКТГ-зависимого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гиперкортицизма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без визуализации опухоли гипофиза в сочетании с узловым зобом, шейной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лимфаденопатией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Медуллярный РЩЖ — второй по распространенности источник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эктопированной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АКТГ-продукции после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овсяноклеточного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рака легких.</a:t>
            </a:r>
          </a:p>
        </p:txBody>
      </p:sp>
    </p:spTree>
    <p:extLst>
      <p:ext uri="{BB962C8B-B14F-4D97-AF65-F5344CB8AC3E}">
        <p14:creationId xmlns:p14="http://schemas.microsoft.com/office/powerpoint/2010/main" val="28188007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532259"/>
            <a:ext cx="9341962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Autofit/>
          </a:bodyPr>
          <a:lstStyle/>
          <a:p>
            <a:pPr marL="0" indent="358775" algn="just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Приблизительно у 25–30% пациентов с распространенными вариантами медуллярного РЩЖ отмечают выраженную диарею.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Гипермоторика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ЖКТ может проявляться спастическими болями в животе и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карциноидоподобными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симптомами. При подозрении на эндокринно-зависимую диарею обязательно исследование на медуллярный РЩЖ.</a:t>
            </a:r>
          </a:p>
        </p:txBody>
      </p:sp>
    </p:spTree>
    <p:extLst>
      <p:ext uri="{BB962C8B-B14F-4D97-AF65-F5344CB8AC3E}">
        <p14:creationId xmlns:p14="http://schemas.microsoft.com/office/powerpoint/2010/main" val="151897736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МЭН 2: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072" y="1532259"/>
            <a:ext cx="9332536" cy="4894079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локализация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надпочечниках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вненадпочечниковая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нехарактерна);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мультицентрическое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поражение в пределах одного надпочечника (чаще по сравнению со спорадическими формами);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злокачественное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поражение (реже, чем при других типах генетически детерминированных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обычно к середине второй или в третьей декаде жизни;</a:t>
            </a:r>
          </a:p>
        </p:txBody>
      </p:sp>
    </p:spTree>
    <p:extLst>
      <p:ext uri="{BB962C8B-B14F-4D97-AF65-F5344CB8AC3E}">
        <p14:creationId xmlns:p14="http://schemas.microsoft.com/office/powerpoint/2010/main" val="20185954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512" y="1532259"/>
            <a:ext cx="9370244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течение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заболевания в виде постоянной или пароксизмальной формы АГ. Изменения околощитовидных желез при синдроме МЭН 2а: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гиперплазия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(как правило, всех околощитовидных желез, с меньшей частотой выявляют аденомы);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бессимптомное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повышение содержания ионизированного кальция и ПТГ (часто);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наличие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камней в мочевыводящей системе (часто);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тяжелые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проявления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(довольно редки).</a:t>
            </a:r>
          </a:p>
        </p:txBody>
      </p:sp>
    </p:spTree>
    <p:extLst>
      <p:ext uri="{BB962C8B-B14F-4D97-AF65-F5344CB8AC3E}">
        <p14:creationId xmlns:p14="http://schemas.microsoft.com/office/powerpoint/2010/main" val="47662468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1532259"/>
            <a:ext cx="9351389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0" indent="358775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У ряда пациентов существует ассоциация синдрома МЭН 2а с болезнью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Гиршпрунга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Клинические проявления — развитие непроходимости на ранних сроках жизни. Тяжесть клинических проявлений зависит от протяженности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аганглионарного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участка толстой кишки. При синдроме МЭН 2б, кроме медуллярного РЩЖ и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облигатный патогномоничный внешний признак — множественные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ганглионейромы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слизистых оболочек губ, полости рта, выявляемые на боковых поверхностях и кончике языка, их диаметр доходит до 1 см.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Ганглионейромы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можно обнаружить на всем протяжении ЖКТ вплоть до ануса. Характерна различная выраженность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марфаноподобной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внешности (удлиненные конечности и пальцы,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гипермобильность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суставов, большие межзубные промежутки, как правило, выявляют пролапс митрального клапана).</a:t>
            </a:r>
          </a:p>
        </p:txBody>
      </p:sp>
    </p:spTree>
    <p:extLst>
      <p:ext uri="{BB962C8B-B14F-4D97-AF65-F5344CB8AC3E}">
        <p14:creationId xmlns:p14="http://schemas.microsoft.com/office/powerpoint/2010/main" val="340924246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6" y="1404595"/>
            <a:ext cx="9351390" cy="502174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Диагностика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err="1" smtClean="0"/>
              <a:t>Физикальное</a:t>
            </a:r>
            <a:r>
              <a:rPr lang="ru-RU" dirty="0" smtClean="0"/>
              <a:t> </a:t>
            </a:r>
            <a:r>
              <a:rPr lang="ru-RU" dirty="0"/>
              <a:t>обследование Жалобы и анамнез заболевания, </a:t>
            </a:r>
            <a:r>
              <a:rPr lang="ru-RU" dirty="0" err="1"/>
              <a:t>физикальные</a:t>
            </a:r>
            <a:r>
              <a:rPr lang="ru-RU" dirty="0"/>
              <a:t> данные, как правило, не отличаются от таковых при спорадических </a:t>
            </a:r>
            <a:r>
              <a:rPr lang="ru-RU" dirty="0" smtClean="0"/>
              <a:t>формах. </a:t>
            </a:r>
            <a:r>
              <a:rPr lang="ru-RU" dirty="0"/>
              <a:t>Необходимо уточнить наличие у родственников какого-либо из данных эндокринных заболеваний.</a:t>
            </a:r>
          </a:p>
        </p:txBody>
      </p:sp>
    </p:spTree>
    <p:extLst>
      <p:ext uri="{BB962C8B-B14F-4D97-AF65-F5344CB8AC3E}">
        <p14:creationId xmlns:p14="http://schemas.microsoft.com/office/powerpoint/2010/main" val="103164649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850" y="168663"/>
            <a:ext cx="9133758" cy="93908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1532259"/>
            <a:ext cx="9351389" cy="4894079"/>
          </a:xfrm>
        </p:spPr>
        <p:txBody>
          <a:bodyPr>
            <a:normAutofit fontScale="77500" lnSpcReduction="20000"/>
          </a:bodyPr>
          <a:lstStyle/>
          <a:p>
            <a:pPr marL="0" indent="358775" algn="just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Медуллярный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рак щитовидной железы.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базального и стимулированного (после внутривенного введения глюконата кальция) содержания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(обязательная диагностическая процедура при подозрении на медуллярный РЩЖ). Радикальность оперативного вмешательства контролируют повторным выполнением провокационного теста в раннем послеоперационном периоде. Положительный результат теста с высокой точностью указывает 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резидуальную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опухолевую ткань или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неудаленные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метастазы медуллярного РЩЖ.</a:t>
            </a:r>
          </a:p>
        </p:txBody>
      </p:sp>
    </p:spTree>
    <p:extLst>
      <p:ext uri="{BB962C8B-B14F-4D97-AF65-F5344CB8AC3E}">
        <p14:creationId xmlns:p14="http://schemas.microsoft.com/office/powerpoint/2010/main" val="33908545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646" y="1187777"/>
            <a:ext cx="9351390" cy="5238561"/>
          </a:xfrm>
        </p:spPr>
        <p:txBody>
          <a:bodyPr/>
          <a:lstStyle/>
          <a:p>
            <a:pPr algn="just"/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Определение содержания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метилированных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производных катехоламинов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метанефрина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норметанефрина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в суточной моче.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Определение содержания ионизированного кальция и фосфора в сыворотке крови, уровня ПТГ.</a:t>
            </a:r>
          </a:p>
        </p:txBody>
      </p:sp>
    </p:spTree>
    <p:extLst>
      <p:ext uri="{BB962C8B-B14F-4D97-AF65-F5344CB8AC3E}">
        <p14:creationId xmlns:p14="http://schemas.microsoft.com/office/powerpoint/2010/main" val="278242118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329179"/>
            <a:ext cx="9379670" cy="5097159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Медуллярный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рак щитовидной железы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железы и регионарных лимфоузлов.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ТАБ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узла и увеличенных лимфатических узлов под контролем УЗИ.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КТ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(спиральная,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мультиспиральная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 — для определения метастатической распространенности медуллярного РЩЖ.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ПЭТ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 применением в качестве РФП 2-[фтор-18]фтор-2-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дезокси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-D-глюкозы — используют в случае выявления после радикальной операции на ЩЖ и регионарных лимфатических коллекторах повышенного уровня стимулированного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при этом УЗИ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мультиспиральная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КТ не выявляют патологического очага.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Сцинтиграфия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метайодбензилгуанидином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меченным 123I.</a:t>
            </a:r>
          </a:p>
        </p:txBody>
      </p:sp>
    </p:spTree>
    <p:extLst>
      <p:ext uri="{BB962C8B-B14F-4D97-AF65-F5344CB8AC3E}">
        <p14:creationId xmlns:p14="http://schemas.microsoft.com/office/powerpoint/2010/main" val="61322583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532259"/>
            <a:ext cx="9360816" cy="4894079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КТ/МРТ органов забрюшинного пространства.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околощитовидных желез.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Сцинтиграфия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околощитовидных желез с MIBI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диагностика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Повышенное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содержание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выявляют при МРЛ,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опухолях, РМЖ. В то же время признак будет являться специфическим для медуллярного РЩЖ при наличии в семье пациента с синдромом МЭН 2.</a:t>
            </a:r>
          </a:p>
        </p:txBody>
      </p:sp>
    </p:spTree>
    <p:extLst>
      <p:ext uri="{BB962C8B-B14F-4D97-AF65-F5344CB8AC3E}">
        <p14:creationId xmlns:p14="http://schemas.microsoft.com/office/powerpoint/2010/main" val="231850269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512" y="1532259"/>
            <a:ext cx="9417378" cy="489407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Цели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Ликвидация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опухолевых очагов.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Коррекция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гормональных нарушений. Показания к госпитализации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Диагностические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мероприятия у пациента с тяжелым состоянием.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Оперативное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лечение.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Медикаментозное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лечение Симптоматическое, патогенетического медикаментозного лечения не существует.</a:t>
            </a:r>
          </a:p>
        </p:txBody>
      </p:sp>
    </p:spTree>
    <p:extLst>
      <p:ext uri="{BB962C8B-B14F-4D97-AF65-F5344CB8AC3E}">
        <p14:creationId xmlns:p14="http://schemas.microsoft.com/office/powerpoint/2010/main" val="375126358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Хирургическое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41963" cy="4894079"/>
          </a:xfrm>
        </p:spPr>
        <p:txBody>
          <a:bodyPr>
            <a:normAutofit fontScale="70000" lnSpcReduction="20000"/>
          </a:bodyPr>
          <a:lstStyle/>
          <a:p>
            <a:pPr marL="0" indent="358775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Медуллярный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рак щитовидной железы. Профилактику и лечение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манифестных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форм медуллярного РЩЖ осуществляют только оперативным путем. Если у пациентов с клинически выявленным медуллярным РЩЖ обнаружен повышенный уровень базального и стимулированного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минимальный объем оперативного вмешательства — тотальная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тиреоидэктомия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удалением клетчатки и лимфоузлов центральной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паратрахеальной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зоны. Более агрессивный объем операции выполняют при четких данных о вовлечении в процесс лимфатических узлов бокового треугольника шеи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футлярно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-фасциальное удаление клетчатки и лимфоузлов бокового треугольника шеи).</a:t>
            </a:r>
          </a:p>
        </p:txBody>
      </p:sp>
    </p:spTree>
    <p:extLst>
      <p:ext uri="{BB962C8B-B14F-4D97-AF65-F5344CB8AC3E}">
        <p14:creationId xmlns:p14="http://schemas.microsoft.com/office/powerpoint/2010/main" val="182054928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546755"/>
            <a:ext cx="9351389" cy="5879583"/>
          </a:xfrm>
        </p:spPr>
        <p:txBody>
          <a:bodyPr anchor="ctr">
            <a:noAutofit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Если уровень базального и стимулированного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остается высоким после первичной операции на ЩЖ, крайне важно установить локализацию местных или отдаленных метастазов. При подозрении на метастатическое поражение регионарных шейных или средостенных лимфоузлов показана повторная операция. Показания к операции в области средостения противоречивы вследствие большого количества осложнений и малого — излечения. При отдаленных метастазах оперативное лечение не показано. Исключением служат наблюдения, когда развивается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гормональнозависимая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диарея и удаление опухолевой ткани нивелирует эту симптоматику.</a:t>
            </a:r>
          </a:p>
        </p:txBody>
      </p:sp>
    </p:spTree>
    <p:extLst>
      <p:ext uri="{BB962C8B-B14F-4D97-AF65-F5344CB8AC3E}">
        <p14:creationId xmlns:p14="http://schemas.microsoft.com/office/powerpoint/2010/main" val="382300029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9938" y="933255"/>
            <a:ext cx="9379670" cy="5493084"/>
          </a:xfrm>
        </p:spPr>
        <p:txBody>
          <a:bodyPr>
            <a:normAutofit fontScale="85000" lnSpcReduction="20000"/>
          </a:bodyPr>
          <a:lstStyle/>
          <a:p>
            <a:pPr marL="0" indent="358775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Стандартные схемы химиотерапии нерезультативны при метастатическом поражении медуллярного РЩЖ. Опухоли нечувствительны к лучевой терапии и гипертермии. Часть пациентов с существенным метастатическим поражением медуллярного РЩЖ могут иметь бессимптомное течение болезни и прожить много лет. Неоднозначны данные о лечении метастазов медуллярного РЩЖ с помощью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метайодбензилгуанидина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меченного 131I. Выявление МЭН 2-носительства — показание к профилактической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тиреоидэктомии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6418030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4" y="1178350"/>
            <a:ext cx="9370243" cy="5495828"/>
          </a:xfrm>
        </p:spPr>
        <p:txBody>
          <a:bodyPr>
            <a:normAutofit fontScale="85000" lnSpcReduction="20000"/>
          </a:bodyPr>
          <a:lstStyle/>
          <a:p>
            <a:pPr marL="0" indent="358775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Дети с МЭН 2б и мутацией в кодонах 883, 918 и 922 отнесены к III (наибольшей) степени риска агрессивности медуллярного РЩЖ. Таким пациентам превентивную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тиреоидэктомию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необходимо провести в течение первых 6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жизни, предпочтительно в течение первого месяца. Операция должна включать превентивное удаление клетчатки и лимфоузлов центральной зоны. При выявлении метастазирования в центральной зоне необходимо выполнить расширенную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лимфаденэктомию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боковых треугольниках шеи.</a:t>
            </a:r>
          </a:p>
        </p:txBody>
      </p:sp>
    </p:spTree>
    <p:extLst>
      <p:ext uri="{BB962C8B-B14F-4D97-AF65-F5344CB8AC3E}">
        <p14:creationId xmlns:p14="http://schemas.microsoft.com/office/powerpoint/2010/main" val="264110165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19" y="1108053"/>
            <a:ext cx="9360816" cy="5415295"/>
          </a:xfrm>
        </p:spPr>
        <p:txBody>
          <a:bodyPr/>
          <a:lstStyle/>
          <a:p>
            <a:pPr marL="0" indent="0" algn="just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Детей с мутацией RET в кодонах 611, 618, 620 и 634 относят к II степени риска агрессивности медуллярного РЩЖ. Превентивная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тиреоидэктомия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в данной группе детей показана до наступления 5-летнего возраста. Обязательный объем операции — тотальная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тиреоидэктомия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. Единого мнения о необходимости превентивной центральной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лимфаденэктомии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при МЭН 2а нет. Для удаления остаточной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тиреоидной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ткани у тиреоидэктомированных детей применяют РЙТ.</a:t>
            </a:r>
          </a:p>
        </p:txBody>
      </p:sp>
    </p:spTree>
    <p:extLst>
      <p:ext uri="{BB962C8B-B14F-4D97-AF65-F5344CB8AC3E}">
        <p14:creationId xmlns:p14="http://schemas.microsoft.com/office/powerpoint/2010/main" val="66149788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792" y="1532259"/>
            <a:ext cx="9360816" cy="489407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Детей с мутацией RET в кодонах 609, 768, 790, 791, 804 и 891 относят к I (наиболее мягкой) степени риска агрессивности медуллярного РЩЖ. Этим больным также показана тотальная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тиреоидэктомия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В этой группе опухоли растут медленнее по сравнению с другими, проявления развиваются в более позднем возрасте. Возможна превентивная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тиреоидэктомия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до 5-летнего возраста, другие авторы считают достаточным 10-летний порог оперативного лечения. В группе первой (невысокой) степени риска возможна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тиреоидэктомия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после виража уровня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250782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109436" cy="655804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defTabSz="914400"/>
            <a:r>
              <a:rPr lang="ru-RU" sz="4400" dirty="0" err="1" smtClean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endParaRPr lang="ru-RU" sz="4400" dirty="0">
              <a:ln>
                <a:solidFill>
                  <a:srgbClr val="CC6600"/>
                </a:solidFill>
              </a:ln>
              <a:solidFill>
                <a:srgbClr val="CC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220" y="1532259"/>
            <a:ext cx="9360816" cy="4894079"/>
          </a:xfrm>
        </p:spPr>
        <p:txBody>
          <a:bodyPr anchor="ctr">
            <a:normAutofit fontScale="70000" lnSpcReduction="20000"/>
          </a:bodyPr>
          <a:lstStyle/>
          <a:p>
            <a:pPr marL="0" indent="358775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сочетании медуллярного РЩЖ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предпочтительнее начинать операцию с удаления последней. Объем операции —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одностороннем и тотальная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двустороннем поражении — наиболее целесообразен при семейной форме заболевания. Неизбежность оставления ткани мозгового слоя надпочечника при органосохраняющих операциях обусловлена конгруэнтностью расположения мозгового и коркового вещества надпочечников. Высокая фенотипическая пенетрантность тотального поражения мозгового слоя надпочечников у пациентов с синдромами МЭН 2 — причина неизбежного рецидива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оставленной части надпочечника. Превентивное удаление обоих надпочечников при синдромах МЭН 2 не применяют.</a:t>
            </a:r>
          </a:p>
        </p:txBody>
      </p:sp>
    </p:spTree>
    <p:extLst>
      <p:ext uri="{BB962C8B-B14F-4D97-AF65-F5344CB8AC3E}">
        <p14:creationId xmlns:p14="http://schemas.microsoft.com/office/powerpoint/2010/main" val="334854637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5" y="1532259"/>
            <a:ext cx="9389097" cy="4894079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ctr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indent="358775" algn="just">
              <a:buNone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Увеличение всех 4 желез отмечают не всегда, однако обязательная процедура — их полноценная ревизия. В зависимости от степени поражения проводят резекцию увеличенных желез, субтотальную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паратиреоидэктомию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тотальную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паратиреоидэктомию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аутотрансплантацией, учитывая высокую вероятность рецидива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выполнении операции на ЩЖ у пациентов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нормокальциемией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можно столкнуться с увеличенными околощитовидными железами; их удаление возможно при биохимических данных 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Вопрос о превентивной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паратиреоидэктомии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тиреоидэктомии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решают отрицательно на основании незначительной распространенности и небольшой клинической агрессивности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МЭН 2.</a:t>
            </a:r>
          </a:p>
        </p:txBody>
      </p:sp>
    </p:spTree>
    <p:extLst>
      <p:ext uri="{BB962C8B-B14F-4D97-AF65-F5344CB8AC3E}">
        <p14:creationId xmlns:p14="http://schemas.microsoft.com/office/powerpoint/2010/main" val="47933762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090581" cy="655804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Дальнейшее ведение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366" y="1532259"/>
            <a:ext cx="9360816" cy="4894079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Учитывая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рецидивирования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опухолей, злокачественного течения медуллярного РЩЖ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пациенты до конца жизни должны быть под динамическим наблюдением. Необходимо ежегодно проводить исследования, включающие определение содержания: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сыворотке крови после стимуляции глюконатом кальция;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метанефринов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суточной моче;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ионизированного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кальция и ПТГ в сыворотке крови (для пациентов с синдромом МЭН 2а).</a:t>
            </a:r>
          </a:p>
        </p:txBody>
      </p:sp>
    </p:spTree>
    <p:extLst>
      <p:ext uri="{BB962C8B-B14F-4D97-AF65-F5344CB8AC3E}">
        <p14:creationId xmlns:p14="http://schemas.microsoft.com/office/powerpoint/2010/main" val="347055881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118862" cy="591636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22544" y="1121051"/>
            <a:ext cx="9405918" cy="5540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American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Joint Committee on Cancer. In OH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Beahrs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MH Myers (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Manual for Staging of Cancer. Philadelphia: Lippincott, 1983.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Boring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CC, et al. Cancer statistics, 1991. CA 41:19, 1991.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Catalona</a:t>
            </a: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WJ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Avioli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LV. Diagnosis, staging, and surgical treatment of prostatic carcinoma. Arch Intern Med 147:361, 1987.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Chadwick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DJ, et al. Pilot study of screening for prostate cancer in general practice. Lancet 338:613, 1991.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Cooner</a:t>
            </a: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et al. Clinical application of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transrectal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ultrasonography and prostate specific antigen in the search for prostate cancer. J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Urol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139:758, 1988.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Crawford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ED. Hormonal therapy of prostatic carcinoma: Defining the challenge. Cancer 66:1035, 1990.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Мельниченко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Фадеев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М.: 2015. — Стр. 169.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-Медиа, 2018. — Стр. 832. </a:t>
            </a:r>
          </a:p>
        </p:txBody>
      </p:sp>
    </p:spTree>
    <p:extLst>
      <p:ext uri="{BB962C8B-B14F-4D97-AF65-F5344CB8AC3E}">
        <p14:creationId xmlns:p14="http://schemas.microsoft.com/office/powerpoint/2010/main" val="15868093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975757" y="3518344"/>
            <a:ext cx="5358532" cy="141466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440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defTabSz="1220444" fontAlgn="base">
              <a:spcBef>
                <a:spcPct val="0"/>
              </a:spcBef>
              <a:spcAft>
                <a:spcPct val="0"/>
              </a:spcAft>
              <a:defRPr sz="5285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defTabSz="1220444" fontAlgn="base">
              <a:spcBef>
                <a:spcPct val="0"/>
              </a:spcBef>
              <a:spcAft>
                <a:spcPct val="0"/>
              </a:spcAft>
              <a:defRPr sz="5285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defTabSz="1220444" fontAlgn="base">
              <a:spcBef>
                <a:spcPct val="0"/>
              </a:spcBef>
              <a:spcAft>
                <a:spcPct val="0"/>
              </a:spcAft>
              <a:defRPr sz="5285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defTabSz="1220444" fontAlgn="base">
              <a:spcBef>
                <a:spcPct val="0"/>
              </a:spcBef>
              <a:spcAft>
                <a:spcPct val="0"/>
              </a:spcAft>
              <a:defRPr sz="5285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549200" defTabSz="1220444" fontAlgn="base">
              <a:spcBef>
                <a:spcPct val="0"/>
              </a:spcBef>
              <a:spcAft>
                <a:spcPct val="0"/>
              </a:spcAft>
              <a:defRPr sz="5285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1098399" defTabSz="1220444" fontAlgn="base">
              <a:spcBef>
                <a:spcPct val="0"/>
              </a:spcBef>
              <a:spcAft>
                <a:spcPct val="0"/>
              </a:spcAft>
              <a:defRPr sz="5285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647599" defTabSz="1220444" fontAlgn="base">
              <a:spcBef>
                <a:spcPct val="0"/>
              </a:spcBef>
              <a:spcAft>
                <a:spcPct val="0"/>
              </a:spcAft>
              <a:defRPr sz="5285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2196798" defTabSz="1220444" fontAlgn="base">
              <a:spcBef>
                <a:spcPct val="0"/>
              </a:spcBef>
              <a:spcAft>
                <a:spcPct val="0"/>
              </a:spcAft>
              <a:defRPr sz="5285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dirty="0"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</a:rPr>
              <a:t>СПАСИБО ЗА ВНИМАНИЕ!</a:t>
            </a:r>
            <a:endParaRPr lang="en-US" dirty="0">
              <a:effectLst>
                <a:innerShdw blurRad="63500" dist="50800" dir="54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423" y="1872694"/>
            <a:ext cx="3810196" cy="38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5780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36">
  <a:themeElements>
    <a:clrScheme name="">
      <a:dk1>
        <a:srgbClr val="000000"/>
      </a:dk1>
      <a:lt1>
        <a:srgbClr val="C0C0C0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DCDCDC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36" id="{5310D3C6-C52C-46A0-99B8-A2449C4CC341}" vid="{B2979A8C-EE8B-4A65-B854-CBD7972B673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Тема36</Template>
  <TotalTime>352</TotalTime>
  <Words>4671</Words>
  <Application>Microsoft Office PowerPoint</Application>
  <PresentationFormat>Широкоэкранный</PresentationFormat>
  <Paragraphs>281</Paragraphs>
  <Slides>72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72</vt:i4>
      </vt:variant>
    </vt:vector>
  </HeadingPairs>
  <TitlesOfParts>
    <vt:vector size="75" baseType="lpstr">
      <vt:lpstr>Arial</vt:lpstr>
      <vt:lpstr>Wingdings</vt:lpstr>
      <vt:lpstr>Тема36</vt:lpstr>
      <vt:lpstr>Презентация PowerPoint</vt:lpstr>
      <vt:lpstr>Презентация PowerPoint</vt:lpstr>
      <vt:lpstr>Аутоиммунные полигландулярные (полиэндокринные) синдромы </vt:lpstr>
      <vt:lpstr>Презентация PowerPoint</vt:lpstr>
      <vt:lpstr>Презентация PowerPoint</vt:lpstr>
      <vt:lpstr>Характерна клиническая триада</vt:lpstr>
      <vt:lpstr>АПС 2-го типа.</vt:lpstr>
      <vt:lpstr>Патогенез</vt:lpstr>
      <vt:lpstr>Клиническая картина</vt:lpstr>
      <vt:lpstr>Дополнительные признаки.</vt:lpstr>
      <vt:lpstr>Новые симптомы заболевания</vt:lpstr>
      <vt:lpstr>АПС 2-го типа</vt:lpstr>
      <vt:lpstr>Диагностика</vt:lpstr>
      <vt:lpstr>Физикальное обследование</vt:lpstr>
      <vt:lpstr>Лабораторные исследования</vt:lpstr>
      <vt:lpstr>Презентация PowerPoint</vt:lpstr>
      <vt:lpstr>Презентация PowerPoint</vt:lpstr>
      <vt:lpstr>Презентация PowerPoint</vt:lpstr>
      <vt:lpstr>Дифференциальная диагностика</vt:lpstr>
      <vt:lpstr>Презентация PowerPoint</vt:lpstr>
      <vt:lpstr>Презентация PowerPoint</vt:lpstr>
      <vt:lpstr> Синдром POEMS</vt:lpstr>
      <vt:lpstr>Синдром Вольфрама</vt:lpstr>
      <vt:lpstr>Инсулинорезистентность типа В</vt:lpstr>
      <vt:lpstr>Лечение </vt:lpstr>
      <vt:lpstr>Презентация PowerPoint</vt:lpstr>
      <vt:lpstr>Презентация PowerPoint</vt:lpstr>
      <vt:lpstr>Дальнейшее ведение</vt:lpstr>
      <vt:lpstr>СИНДРОМ МНОЖЕСТВЕННЫХ ЭНДОКРИННЫХ НЕОПЛАЗИЙ 1-го ТИПА</vt:lpstr>
      <vt:lpstr>Скрининг</vt:lpstr>
      <vt:lpstr>Этиология и патогенез</vt:lpstr>
      <vt:lpstr>Клиническая картина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Физикальное обследование</vt:lpstr>
      <vt:lpstr>Лабораторные исследования</vt:lpstr>
      <vt:lpstr>Презентация PowerPoint</vt:lpstr>
      <vt:lpstr>Генетические исследования</vt:lpstr>
      <vt:lpstr>Лечение</vt:lpstr>
      <vt:lpstr>Медикаментозное и хирургическое лечение</vt:lpstr>
      <vt:lpstr>Дальнейшее ведение</vt:lpstr>
      <vt:lpstr>СИНДРОМ МНОЖЕСТВЕННЫХ ЭНДОКРИННЫХ НЕОПЛАЗИЙ 2-го ТИПА</vt:lpstr>
      <vt:lpstr>Презентация PowerPoint</vt:lpstr>
      <vt:lpstr>Скрининг</vt:lpstr>
      <vt:lpstr>Презентация PowerPoint</vt:lpstr>
      <vt:lpstr>Презентация PowerPoint</vt:lpstr>
      <vt:lpstr>Патогенез</vt:lpstr>
      <vt:lpstr>Клиническая картина</vt:lpstr>
      <vt:lpstr>Презентация PowerPoint</vt:lpstr>
      <vt:lpstr>МЭН 2:</vt:lpstr>
      <vt:lpstr>Презентация PowerPoint</vt:lpstr>
      <vt:lpstr>Презентация PowerPoint</vt:lpstr>
      <vt:lpstr>Презентация PowerPoint</vt:lpstr>
      <vt:lpstr>Лабораторные исследования</vt:lpstr>
      <vt:lpstr>Презентация PowerPoint</vt:lpstr>
      <vt:lpstr>Инструментальные исследования</vt:lpstr>
      <vt:lpstr>Презентация PowerPoint</vt:lpstr>
      <vt:lpstr>Лечение</vt:lpstr>
      <vt:lpstr>Хирургическое лечение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Феохромоцитома</vt:lpstr>
      <vt:lpstr>Презентация PowerPoint</vt:lpstr>
      <vt:lpstr>Дальнейшее ведение</vt:lpstr>
      <vt:lpstr>ЛИТЕРАТУРА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М.Айсачева</dc:creator>
  <cp:lastModifiedBy>Учетная запись Майкрософт</cp:lastModifiedBy>
  <cp:revision>33</cp:revision>
  <dcterms:created xsi:type="dcterms:W3CDTF">2022-06-02T10:08:49Z</dcterms:created>
  <dcterms:modified xsi:type="dcterms:W3CDTF">2022-06-08T03:11:09Z</dcterms:modified>
</cp:coreProperties>
</file>