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1"/>
  </p:notesMasterIdLst>
  <p:handoutMasterIdLst>
    <p:handoutMasterId r:id="rId32"/>
  </p:handoutMasterIdLst>
  <p:sldIdLst>
    <p:sldId id="256" r:id="rId2"/>
    <p:sldId id="261" r:id="rId3"/>
    <p:sldId id="262" r:id="rId4"/>
    <p:sldId id="263" r:id="rId5"/>
    <p:sldId id="290" r:id="rId6"/>
    <p:sldId id="313" r:id="rId7"/>
    <p:sldId id="291" r:id="rId8"/>
    <p:sldId id="278" r:id="rId9"/>
    <p:sldId id="279" r:id="rId10"/>
    <p:sldId id="280" r:id="rId11"/>
    <p:sldId id="281" r:id="rId12"/>
    <p:sldId id="282" r:id="rId13"/>
    <p:sldId id="314" r:id="rId14"/>
    <p:sldId id="292" r:id="rId15"/>
    <p:sldId id="293" r:id="rId16"/>
    <p:sldId id="294" r:id="rId17"/>
    <p:sldId id="295" r:id="rId18"/>
    <p:sldId id="315" r:id="rId19"/>
    <p:sldId id="296" r:id="rId20"/>
    <p:sldId id="297" r:id="rId21"/>
    <p:sldId id="316" r:id="rId22"/>
    <p:sldId id="298" r:id="rId23"/>
    <p:sldId id="299" r:id="rId24"/>
    <p:sldId id="300" r:id="rId25"/>
    <p:sldId id="301" r:id="rId26"/>
    <p:sldId id="302" r:id="rId27"/>
    <p:sldId id="303" r:id="rId28"/>
    <p:sldId id="307" r:id="rId29"/>
    <p:sldId id="289"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varScale="1">
        <p:scale>
          <a:sx n="67" d="100"/>
          <a:sy n="67" d="100"/>
        </p:scale>
        <p:origin x="1556" y="5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pPr/>
              <a:t>6/4/2019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pPr/>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pPr/>
              <a:t>04-06-2019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pPr/>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pPr/>
              <a:t>6/4/2019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pPr/>
              <a:t>6/4/2019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pPr/>
              <a:t>6/4/2019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pPr/>
              <a:t>6/4/2019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pPr/>
              <a:t>6/4/2019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pPr/>
              <a:t>6/4/2019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pPr/>
              <a:t>6/4/2019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pPr/>
              <a:t>6/4/2019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pPr/>
              <a:t>6/4/2019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pPr/>
              <a:t>6/4/2019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pPr/>
              <a:t>6/4/2019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pPr/>
              <a:t>6/4/2019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pPr/>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189186" y="236483"/>
            <a:ext cx="8276896" cy="2621018"/>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pPr algn="just">
              <a:spcAft>
                <a:spcPts val="0"/>
              </a:spcAft>
            </a:pPr>
            <a:r>
              <a:rPr lang="en-US" sz="2800" b="1" i="1" dirty="0" smtClean="0">
                <a:solidFill>
                  <a:srgbClr val="000000"/>
                </a:solidFill>
                <a:latin typeface="Times New Roman" panose="02020603050405020304" pitchFamily="18" charset="0"/>
                <a:ea typeface="MS Gothic"/>
              </a:rPr>
              <a:t>7-MODUL. YALPI ISHLAB CHIQARISH SHAROITLARIDA I.CH. TARMOQLI REJALASHTIRISH VA BOSHQARISH</a:t>
            </a:r>
          </a:p>
          <a:p>
            <a:pPr algn="just">
              <a:spcAft>
                <a:spcPts val="0"/>
              </a:spcAft>
            </a:pPr>
            <a:r>
              <a:rPr lang="en-US" sz="2800" b="1" i="1" dirty="0" smtClean="0">
                <a:solidFill>
                  <a:srgbClr val="000000"/>
                </a:solidFill>
                <a:latin typeface="Times New Roman" panose="02020603050405020304" pitchFamily="18" charset="0"/>
                <a:ea typeface="MS Gothic"/>
              </a:rPr>
              <a:t>MODULE 7: PLANNING AND MANAGEMENT OF THE PRODUCTION NETWORK UNDER GENERAL PRODUCTION CONDITIONS</a:t>
            </a:r>
            <a:endParaRPr lang="en-US" sz="2800" b="1" i="1" dirty="0">
              <a:solidFill>
                <a:srgbClr val="000000"/>
              </a:solidFill>
              <a:latin typeface="Times New Roman" panose="02020603050405020304" pitchFamily="18" charset="0"/>
              <a:ea typeface="MS Gothic"/>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550983" y="767862"/>
            <a:ext cx="8366078" cy="3970318"/>
          </a:xfrm>
          <a:prstGeom prst="rect">
            <a:avLst/>
          </a:prstGeom>
        </p:spPr>
        <p:txBody>
          <a:bodyPr wrap="square">
            <a:spAutoFit/>
          </a:bodyPr>
          <a:lstStyle/>
          <a:p>
            <a:pPr algn="ctr">
              <a:lnSpc>
                <a:spcPct val="150000"/>
              </a:lnSpc>
              <a:spcAft>
                <a:spcPts val="0"/>
              </a:spcAft>
            </a:pPr>
            <a:r>
              <a:rPr lang="en-US" sz="2800" b="1" dirty="0" smtClean="0">
                <a:latin typeface="Times New Roman" panose="02020603050405020304" pitchFamily="18" charset="0"/>
                <a:ea typeface="Times New Roman" panose="02020603050405020304" pitchFamily="18" charset="0"/>
              </a:rPr>
              <a:t>REJA</a:t>
            </a:r>
            <a:r>
              <a:rPr lang="uz-Cyrl-UZ" sz="2800" b="1" dirty="0" smtClean="0">
                <a:latin typeface="Times New Roman" panose="02020603050405020304" pitchFamily="18" charset="0"/>
                <a:ea typeface="Times New Roman" panose="02020603050405020304" pitchFamily="18" charset="0"/>
              </a:rPr>
              <a:t>	</a:t>
            </a:r>
            <a:endParaRPr lang="en-US" sz="2800" b="1" dirty="0" smtClean="0">
              <a:latin typeface="Times New Roman" panose="02020603050405020304" pitchFamily="18" charset="0"/>
              <a:ea typeface="Times New Roman" panose="02020603050405020304" pitchFamily="18" charset="0"/>
            </a:endParaRPr>
          </a:p>
          <a:p>
            <a:pPr>
              <a:spcAft>
                <a:spcPts val="0"/>
              </a:spcAft>
            </a:pPr>
            <a:r>
              <a:rPr lang="en-US" sz="2800" b="1" dirty="0" smtClean="0">
                <a:latin typeface="Times New Roman" panose="02020603050405020304" pitchFamily="18" charset="0"/>
                <a:ea typeface="Times New Roman" panose="02020603050405020304" pitchFamily="18" charset="0"/>
              </a:rPr>
              <a:t>1</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Ishlab</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chiqarish</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rejasi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tarkibi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va</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ko’rsatkichlar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tizimi</a:t>
            </a:r>
            <a:r>
              <a:rPr lang="en-US" sz="2800" b="1" dirty="0">
                <a:latin typeface="Times New Roman" panose="02020603050405020304" pitchFamily="18" charset="0"/>
                <a:ea typeface="Times New Roman" panose="02020603050405020304" pitchFamily="18" charset="0"/>
              </a:rPr>
              <a:t>.</a:t>
            </a:r>
          </a:p>
          <a:p>
            <a:pPr>
              <a:spcAft>
                <a:spcPts val="0"/>
              </a:spcAft>
            </a:pPr>
            <a:r>
              <a:rPr lang="en-US" sz="2800" b="1" dirty="0">
                <a:latin typeface="Times New Roman" panose="02020603050405020304" pitchFamily="18" charset="0"/>
                <a:ea typeface="Times New Roman" panose="02020603050405020304" pitchFamily="18" charset="0"/>
              </a:rPr>
              <a:t>2. </a:t>
            </a:r>
            <a:r>
              <a:rPr lang="en-US" sz="2800" b="1" dirty="0" err="1">
                <a:latin typeface="Times New Roman" panose="02020603050405020304" pitchFamily="18" charset="0"/>
                <a:ea typeface="Times New Roman" panose="02020603050405020304" pitchFamily="18" charset="0"/>
              </a:rPr>
              <a:t>Ishlab</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chiqarish</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rejasining</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ishlab</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chiqarish</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quvvatlari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bilan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asoslanishi</a:t>
            </a:r>
            <a:r>
              <a:rPr lang="en-US" sz="2800" b="1" dirty="0">
                <a:latin typeface="Times New Roman" panose="02020603050405020304" pitchFamily="18" charset="0"/>
                <a:ea typeface="Times New Roman" panose="02020603050405020304" pitchFamily="18" charset="0"/>
              </a:rPr>
              <a:t>.</a:t>
            </a:r>
          </a:p>
          <a:p>
            <a:pPr>
              <a:spcAft>
                <a:spcPts val="0"/>
              </a:spcAft>
            </a:pPr>
            <a:r>
              <a:rPr lang="en-US" sz="2800" b="1" dirty="0">
                <a:latin typeface="Times New Roman" panose="02020603050405020304" pitchFamily="18" charset="0"/>
                <a:ea typeface="Times New Roman" panose="02020603050405020304" pitchFamily="18" charset="0"/>
              </a:rPr>
              <a:t>3. </a:t>
            </a:r>
            <a:r>
              <a:rPr lang="en-US" sz="2800" b="1" dirty="0" err="1">
                <a:latin typeface="Times New Roman" panose="02020603050405020304" pitchFamily="18" charset="0"/>
                <a:ea typeface="Times New Roman" panose="02020603050405020304" pitchFamily="18" charset="0"/>
              </a:rPr>
              <a:t>Ishlab</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chiqarish</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rejasining</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resurslar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bilan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ta’minlanganligi</a:t>
            </a:r>
            <a:endParaRPr lang="en-US" sz="2800" b="1" dirty="0">
              <a:latin typeface="Times New Roman" panose="02020603050405020304" pitchFamily="18" charset="0"/>
              <a:ea typeface="Times New Roman" panose="02020603050405020304" pitchFamily="18" charset="0"/>
            </a:endParaRPr>
          </a:p>
          <a:p>
            <a:pPr>
              <a:lnSpc>
                <a:spcPct val="150000"/>
              </a:lnSpc>
              <a:spcAft>
                <a:spcPts val="0"/>
              </a:spcAft>
            </a:pPr>
            <a:endParaRPr lang="ru-RU" sz="2800" dirty="0">
              <a:effectLst/>
              <a:latin typeface="Times New Roman" panose="02020603050405020304" pitchFamily="18" charset="0"/>
              <a:ea typeface="Times New Roman" panose="02020603050405020304" pitchFamily="18"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751465" y="4378817"/>
            <a:ext cx="2702257" cy="2479183"/>
          </a:xfrm>
          <a:prstGeom prst="rect">
            <a:avLst/>
          </a:prstGeom>
          <a:noFill/>
        </p:spPr>
      </p:pic>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689367" y="91383"/>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494" y="1043355"/>
            <a:ext cx="648977" cy="5349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1420858" y="131748"/>
            <a:ext cx="760663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uz-Cyrl-UZ"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lang="uz-Cyrl-UZ" sz="2400" b="1" dirty="0">
                <a:solidFill>
                  <a:srgbClr val="000000"/>
                </a:solidFill>
                <a:latin typeface="Times New Roman" panose="02020603050405020304" pitchFamily="18" charset="0"/>
                <a:ea typeface="Times New Roman" panose="02020603050405020304" pitchFamily="18" charset="0"/>
              </a:rPr>
              <a:t>Ishlab chiqarish rejasi tarkibi va ko’rsatkichlar tizimi</a:t>
            </a:r>
            <a:r>
              <a:rPr lang="uz-Cyrl-UZ" sz="1400" b="1" dirty="0">
                <a:latin typeface="Times New Roman" panose="02020603050405020304" pitchFamily="18" charset="0"/>
                <a:ea typeface="Times New Roman" panose="02020603050405020304" pitchFamily="18" charset="0"/>
              </a:rPr>
              <a:t>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303746" y="1065363"/>
            <a:ext cx="8536507" cy="5421933"/>
          </a:xfrm>
          <a:prstGeom prst="rect">
            <a:avLst/>
          </a:prstGeom>
        </p:spPr>
        <p:txBody>
          <a:bodyPr wrap="square">
            <a:spAutoFit/>
          </a:bodyPr>
          <a:lstStyle/>
          <a:p>
            <a:pPr indent="571500" algn="just">
              <a:lnSpc>
                <a:spcPct val="150000"/>
              </a:lnSpc>
              <a:spcAft>
                <a:spcPts val="0"/>
              </a:spcAft>
            </a:pPr>
            <a:r>
              <a:rPr lang="uz-Cyrl-UZ" sz="2600" dirty="0">
                <a:solidFill>
                  <a:srgbClr val="000000"/>
                </a:solidFill>
                <a:latin typeface="Times New Roman" panose="02020603050405020304" pitchFamily="18" charset="0"/>
                <a:ea typeface="Times New Roman" panose="02020603050405020304" pitchFamily="18" charset="0"/>
              </a:rPr>
              <a:t>Mahsulotni ishlab chiqarish rejasi biznes-rejaning muhim bo’limi bo’lib, odatda ishlab chiqarish faoliyati bilan shug’ullanuvchi korxona tomonidan ishlab chiqiladi. Ushbu bo’limda korxonaning ishlab chiqarish strategiyasi aks ettirilib, ishlab chiqarish jarayoni texnologik va tashkiliy nuqtai nazardan batafsil bayon qilinadi. Ishlab chiqarish rejasining asosiy vazifasi korxonaning belgilangan muddatda kerakli mahsulotni kerakli miqdorda ishlab chiqarish imkoniyatlarini asoslab berishdan iborat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4</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173421" y="492371"/>
            <a:ext cx="8828690" cy="6119945"/>
          </a:xfrm>
          <a:prstGeom prst="rect">
            <a:avLst/>
          </a:prstGeom>
        </p:spPr>
        <p:txBody>
          <a:bodyPr wrap="square">
            <a:spAutoFit/>
          </a:bodyPr>
          <a:lstStyle/>
          <a:p>
            <a:pPr indent="571500" algn="just">
              <a:lnSpc>
                <a:spcPct val="150000"/>
              </a:lnSpc>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tuzilmaga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endParaRPr lang="en-US" sz="2400" dirty="0">
              <a:latin typeface="Times New Roman" panose="02020603050405020304" pitchFamily="18" charset="0"/>
              <a:ea typeface="Times New Roman" panose="02020603050405020304" pitchFamily="18" charset="0"/>
            </a:endParaRP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texnologiyasi</a:t>
            </a:r>
            <a:r>
              <a:rPr lang="en-US" sz="2400" dirty="0">
                <a:latin typeface="Times New Roman" panose="02020603050405020304" pitchFamily="18" charset="0"/>
                <a:ea typeface="Times New Roman" panose="02020603050405020304" pitchFamily="18" charset="0"/>
              </a:rPr>
              <a:t>;</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kooperatsiyasi</a:t>
            </a:r>
            <a:r>
              <a:rPr lang="en-US" sz="2400" dirty="0">
                <a:latin typeface="Times New Roman" panose="02020603050405020304" pitchFamily="18" charset="0"/>
                <a:ea typeface="Times New Roman" panose="02020603050405020304" pitchFamily="18" charset="0"/>
              </a:rPr>
              <a:t>;</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nazorati</a:t>
            </a:r>
            <a:r>
              <a:rPr lang="en-US" sz="2400" dirty="0">
                <a:latin typeface="Times New Roman" panose="02020603050405020304" pitchFamily="18" charset="0"/>
                <a:ea typeface="Times New Roman" panose="02020603050405020304" pitchFamily="18" charset="0"/>
              </a:rPr>
              <a:t>;</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atrof</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muhit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muhofazasi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tizimi</a:t>
            </a:r>
            <a:r>
              <a:rPr lang="en-US" sz="2400" dirty="0">
                <a:latin typeface="Times New Roman" panose="02020603050405020304" pitchFamily="18" charset="0"/>
                <a:ea typeface="Times New Roman" panose="02020603050405020304" pitchFamily="18" charset="0"/>
              </a:rPr>
              <a:t>;</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dasturi</a:t>
            </a:r>
            <a:r>
              <a:rPr lang="en-US" sz="2400" dirty="0">
                <a:latin typeface="Times New Roman" panose="02020603050405020304" pitchFamily="18" charset="0"/>
                <a:ea typeface="Times New Roman" panose="02020603050405020304" pitchFamily="18" charset="0"/>
              </a:rPr>
              <a:t>;</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rejasining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asoslanishi</a:t>
            </a:r>
            <a:r>
              <a:rPr lang="en-US" sz="2400" dirty="0">
                <a:latin typeface="Times New Roman" panose="02020603050405020304" pitchFamily="18" charset="0"/>
                <a:ea typeface="Times New Roman" panose="02020603050405020304" pitchFamily="18" charset="0"/>
              </a:rPr>
              <a:t>;</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rejasining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ta’minlanganligi</a:t>
            </a:r>
            <a:r>
              <a:rPr lang="en-US" sz="2400" dirty="0">
                <a:latin typeface="Times New Roman" panose="02020603050405020304" pitchFamily="18" charset="0"/>
                <a:ea typeface="Times New Roman" panose="02020603050405020304" pitchFamily="18" charset="0"/>
              </a:rPr>
              <a:t>. </a:t>
            </a:r>
          </a:p>
          <a:p>
            <a:pPr indent="571500"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xarajatlar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bashorati</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72764" y="492371"/>
            <a:ext cx="9071236" cy="6001643"/>
          </a:xfrm>
          <a:prstGeom prst="rect">
            <a:avLst/>
          </a:prstGeom>
        </p:spPr>
        <p:txBody>
          <a:bodyPr wrap="square">
            <a:spAutoFit/>
          </a:bodyPr>
          <a:lstStyle/>
          <a:p>
            <a:pPr indent="571500" algn="just">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firmalari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uzoq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muddatli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aktivlar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aylanma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mablag’larga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harajatlar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bashorati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Moliyaviy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bo’limida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aniqlanadi</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jasi</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dasturini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jalashtirish</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Dizaynni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jalashtirish</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Assortim</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ntni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jalashtirish</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Mahsulot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hajmini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jalashtirish</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bajarishni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jalashtirish</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t</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xnologiyasini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jalashtirish</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Oqim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tarzida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p>
          <a:p>
            <a:pPr indent="571500" algn="just">
              <a:spcAft>
                <a:spcPts val="0"/>
              </a:spcAft>
            </a:pPr>
            <a:r>
              <a:rPr lang="en-US" sz="2400" dirty="0" err="1">
                <a:latin typeface="Times New Roman" panose="02020603050405020304" pitchFamily="18" charset="0"/>
                <a:ea typeface="Times New Roman" panose="02020603050405020304" pitchFamily="18" charset="0"/>
              </a:rPr>
              <a:t>Tayyorlash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turini</a:t>
            </a:r>
            <a:r>
              <a:rPr lang="en-US" sz="2400" dirty="0">
                <a:latin typeface="Times New Roman" panose="02020603050405020304" pitchFamily="18" charset="0"/>
                <a:ea typeface="Times New Roman" panose="02020603050405020304" pitchFamily="18" charset="0"/>
              </a:rPr>
              <a:t> r</a:t>
            </a:r>
            <a:r>
              <a:rPr lang="uz-Cyrl-UZ" sz="2400" dirty="0">
                <a:latin typeface="Times New Roman" panose="02020603050405020304" pitchFamily="18" charset="0"/>
                <a:ea typeface="Times New Roman" panose="02020603050405020304" pitchFamily="18" charset="0"/>
              </a:rPr>
              <a:t>е</a:t>
            </a:r>
            <a:r>
              <a:rPr lang="en-US" sz="2400" dirty="0" err="1" smtClean="0">
                <a:latin typeface="Times New Roman" panose="02020603050405020304" pitchFamily="18" charset="0"/>
                <a:ea typeface="Times New Roman" panose="02020603050405020304" pitchFamily="18" charset="0"/>
              </a:rPr>
              <a:t>jalashtirish</a:t>
            </a:r>
            <a:r>
              <a:rPr lang="en-US" sz="2400" dirty="0">
                <a:latin typeface="Times New Roman" panose="02020603050405020304" pitchFamily="18" charset="0"/>
                <a:ea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rPr>
              <a:t> - </a:t>
            </a:r>
            <a:r>
              <a:rPr lang="en-US" sz="2400" dirty="0" err="1" smtClean="0">
                <a:latin typeface="Times New Roman" panose="02020603050405020304" pitchFamily="18" charset="0"/>
                <a:ea typeface="Times New Roman" panose="02020603050405020304" pitchFamily="18" charset="0"/>
              </a:rPr>
              <a:t>Donalab</a:t>
            </a:r>
            <a:r>
              <a:rPr lang="en-US" sz="2400" dirty="0" smtClean="0">
                <a:latin typeface="Times New Roman" panose="02020603050405020304" pitchFamily="18" charset="0"/>
                <a:ea typeface="Times New Roman" panose="02020603050405020304" pitchFamily="18" charset="0"/>
              </a:rPr>
              <a:t>; -S</a:t>
            </a:r>
            <a:r>
              <a:rPr lang="uz-Cyrl-UZ"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riyali</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Tayyorlashning</a:t>
            </a:r>
            <a:r>
              <a:rPr lang="en-US" sz="2400" dirty="0">
                <a:latin typeface="Times New Roman" panose="02020603050405020304" pitchFamily="18" charset="0"/>
                <a:ea typeface="Times New Roman" panose="02020603050405020304" pitchFamily="18" charset="0"/>
              </a:rPr>
              <a:t> s</a:t>
            </a:r>
            <a:r>
              <a:rPr lang="uz-Cyrl-UZ" sz="2400" dirty="0">
                <a:latin typeface="Times New Roman" panose="02020603050405020304" pitchFamily="18" charset="0"/>
                <a:ea typeface="Times New Roman" panose="02020603050405020304" pitchFamily="18" charset="0"/>
              </a:rPr>
              <a:t>е</a:t>
            </a:r>
            <a:r>
              <a:rPr lang="en-US" sz="2400" dirty="0">
                <a:latin typeface="Times New Roman" panose="02020603050405020304" pitchFamily="18" charset="0"/>
                <a:ea typeface="Times New Roman" panose="02020603050405020304" pitchFamily="18" charset="0"/>
              </a:rPr>
              <a:t>x </a:t>
            </a:r>
            <a:r>
              <a:rPr lang="en-US" sz="2400" dirty="0" err="1">
                <a:latin typeface="Times New Roman" panose="02020603050405020304" pitchFamily="18" charset="0"/>
                <a:ea typeface="Times New Roman" panose="02020603050405020304" pitchFamily="18" charset="0"/>
              </a:rPr>
              <a:t>tamoyili</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Ommaviy</a:t>
            </a:r>
            <a:endParaRPr lang="en-US" sz="2400" dirty="0">
              <a:latin typeface="Times New Roman" panose="02020603050405020304" pitchFamily="18" charset="0"/>
              <a:ea typeface="Times New Roman" panose="02020603050405020304" pitchFamily="18" charset="0"/>
            </a:endParaRPr>
          </a:p>
          <a:p>
            <a:pPr indent="571500" algn="just">
              <a:spcAft>
                <a:spcPts val="0"/>
              </a:spcAft>
            </a:pP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rejasining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tarkibini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sxematik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tarzda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quyidagicha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aks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20517" y="3431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39640" y="127245"/>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6</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72764" y="34316"/>
            <a:ext cx="9071236" cy="6740307"/>
          </a:xfrm>
          <a:prstGeom prst="rect">
            <a:avLst/>
          </a:prstGeom>
        </p:spPr>
        <p:txBody>
          <a:bodyPr wrap="square">
            <a:spAutoFit/>
          </a:bodyPr>
          <a:lstStyle/>
          <a:p>
            <a:pPr indent="571500" algn="just">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Ishlab</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texnologiyasi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Ushbu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bo’limning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muhim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tashkil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etuvchilaridan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bayon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ta’riflashdir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shakli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donalab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seriyalab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ommaviy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tashkil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uslublari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tsikli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tuzilmasi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aks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ettiriladi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chizmasini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hamda</a:t>
            </a:r>
            <a:r>
              <a:rPr lang="en-US" sz="2400" dirty="0">
                <a:latin typeface="Times New Roman" panose="02020603050405020304" pitchFamily="18" charset="0"/>
                <a:ea typeface="Times New Roman" panose="02020603050405020304" pitchFamily="18" charset="0"/>
              </a:rPr>
              <a:t> yuk </a:t>
            </a:r>
            <a:r>
              <a:rPr lang="en-US" sz="2400" dirty="0" err="1">
                <a:latin typeface="Times New Roman" panose="02020603050405020304" pitchFamily="18" charset="0"/>
                <a:ea typeface="Times New Roman" panose="02020603050405020304" pitchFamily="18" charset="0"/>
              </a:rPr>
              <a:t>oqimi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chizmasini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Mavjud</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texnologiyani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yo’nalishlar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baxolanadi</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texnologiyaning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zamonaviy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talablarga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kelishi</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avtomatlashganligi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darajasi</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moslashuvchanligi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sozlashga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sarflanadigan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vaqtni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qisqartirish</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tezda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qisqartirish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ko’paytirish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imkoniyatlari</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err="1">
                <a:latin typeface="Times New Roman" panose="02020603050405020304" pitchFamily="18" charset="0"/>
                <a:ea typeface="Times New Roman" panose="02020603050405020304" pitchFamily="18" charset="0"/>
              </a:rPr>
              <a:t>Biznes-rejada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ko’zda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texnologiyani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takomillashtirish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rivojlantirishning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yo’nalishlari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belgilanadi</a:t>
            </a:r>
            <a:r>
              <a:rPr lang="en-US" sz="2400" dirty="0">
                <a:latin typeface="Times New Roman" panose="02020603050405020304" pitchFamily="18" charset="0"/>
                <a:ea typeface="Times New Roman" panose="02020603050405020304" pitchFamily="18" charset="0"/>
              </a:rPr>
              <a:t>.</a:t>
            </a:r>
          </a:p>
          <a:p>
            <a:pPr indent="571500" algn="just">
              <a:spcAft>
                <a:spcPts val="0"/>
              </a:spcAft>
            </a:pPr>
            <a:r>
              <a:rPr lang="en-US" sz="2400" dirty="0" err="1">
                <a:latin typeface="Times New Roman" panose="02020603050405020304" pitchFamily="18" charset="0"/>
                <a:ea typeface="Times New Roman" panose="02020603050405020304" pitchFamily="18" charset="0"/>
              </a:rPr>
              <a:t>Biznes-rejada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texnologiyadagi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taklif</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etilayotgan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o’zgarishlar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natijasida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sifati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harajatlari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bahosidagi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o’zgarishlarni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kerak</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65570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81714"/>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174643"/>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7</a:t>
            </a:fld>
            <a:endParaRPr lang="en-US" sz="2400" dirty="0">
              <a:solidFill>
                <a:srgbClr val="C00000"/>
              </a:solidFill>
              <a:latin typeface="Arial" pitchFamily="34" charset="0"/>
              <a:cs typeface="Arial" pitchFamily="34" charset="0"/>
            </a:endParaRPr>
          </a:p>
        </p:txBody>
      </p:sp>
      <p:sp>
        <p:nvSpPr>
          <p:cNvPr id="6" name="Прямоугольник 5"/>
          <p:cNvSpPr/>
          <p:nvPr/>
        </p:nvSpPr>
        <p:spPr>
          <a:xfrm>
            <a:off x="249115" y="158786"/>
            <a:ext cx="8323385" cy="6633354"/>
          </a:xfrm>
          <a:prstGeom prst="rect">
            <a:avLst/>
          </a:prstGeom>
        </p:spPr>
        <p:txBody>
          <a:bodyPr wrap="square">
            <a:spAutoFit/>
          </a:bodyPr>
          <a:lstStyle/>
          <a:p>
            <a:pPr algn="just">
              <a:lnSpc>
                <a:spcPct val="150000"/>
              </a:lnSpc>
            </a:pPr>
            <a:r>
              <a:rPr lang="en-US" sz="2200" dirty="0" smtClean="0">
                <a:latin typeface="Times New Roman" panose="02020603050405020304" pitchFamily="18" charset="0"/>
                <a:cs typeface="Times New Roman" panose="02020603050405020304" pitchFamily="18" charset="0"/>
              </a:rPr>
              <a:t>	</a:t>
            </a:r>
            <a:r>
              <a:rPr lang="uz-Latn-UZ" sz="2200" dirty="0" smtClean="0">
                <a:latin typeface="Times New Roman" panose="02020603050405020304" pitchFamily="18" charset="0"/>
                <a:cs typeface="Times New Roman" panose="02020603050405020304" pitchFamily="18" charset="0"/>
              </a:rPr>
              <a:t>Ishlab </a:t>
            </a:r>
            <a:r>
              <a:rPr lang="uz-Latn-UZ" sz="2200" dirty="0">
                <a:latin typeface="Times New Roman" panose="02020603050405020304" pitchFamily="18" charset="0"/>
                <a:cs typeface="Times New Roman" panose="02020603050405020304" pitchFamily="18" charset="0"/>
              </a:rPr>
              <a:t>chiqarish kooperatsiyasi. Agar ishlab chiqarish jarayonida ma’lum bir ishlarni subpudratchilar ya’ni chetdan jalb qilinadigan ishlab chiqaruvchilar ishtirok etadigan bo’lsa, buni biznes-rejada alohida qayd etish lozim. Kooperatsiya to’g’risidagi qarorning asoslanishi hamda subpudratchi tomonidan etkazib beriladigan qismlar va yarim fabrikatlarni ishlab chiqarish xarajatlarining minimumlari, tashib keltirish, nazorat nuqtai nazaridan aniq hamkorlarni tanlashni asoslash bayon etiladi. Hamkorlarni tanlashda ularning ishonchliligi, ishlab chiqarish, moliyaviy, xodimlar bo’yicha imkoniyatlari, nufuzi hisobga olinadi.</a:t>
            </a:r>
          </a:p>
          <a:p>
            <a:pPr algn="just">
              <a:lnSpc>
                <a:spcPct val="150000"/>
              </a:lnSpc>
            </a:pPr>
            <a:r>
              <a:rPr lang="uz-Latn-UZ" sz="2200" dirty="0">
                <a:latin typeface="Times New Roman" panose="02020603050405020304" pitchFamily="18" charset="0"/>
                <a:cs typeface="Times New Roman" panose="02020603050405020304" pitchFamily="18" charset="0"/>
              </a:rPr>
              <a:t>Biznes-rejada subpudratchi-firmalarning nomi, joylashgan joyi va manzilgohi, ular tomonidan bajariladigan ishlar turi va shartlari ko’rsatiladi.</a:t>
            </a:r>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8</a:t>
            </a:fld>
            <a:endParaRPr lang="en-US" sz="2400" dirty="0">
              <a:solidFill>
                <a:srgbClr val="C00000"/>
              </a:solidFill>
              <a:latin typeface="Arial" pitchFamily="34" charset="0"/>
              <a:cs typeface="Arial" pitchFamily="34" charset="0"/>
            </a:endParaRPr>
          </a:p>
        </p:txBody>
      </p:sp>
      <p:sp>
        <p:nvSpPr>
          <p:cNvPr id="5" name="Прямоугольник 4"/>
          <p:cNvSpPr/>
          <p:nvPr/>
        </p:nvSpPr>
        <p:spPr>
          <a:xfrm>
            <a:off x="157655" y="585300"/>
            <a:ext cx="8548195" cy="5170646"/>
          </a:xfrm>
          <a:prstGeom prst="rect">
            <a:avLst/>
          </a:prstGeom>
        </p:spPr>
        <p:txBody>
          <a:bodyPr wrap="square">
            <a:spAutoFit/>
          </a:bodyPr>
          <a:lstStyle/>
          <a:p>
            <a:pPr indent="630555" algn="just">
              <a:lnSpc>
                <a:spcPct val="150000"/>
              </a:lnSpc>
              <a:spcAft>
                <a:spcPts val="0"/>
              </a:spcAft>
            </a:pP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jarayonini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nazorat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Korxonada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foydalaniladigan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xizmat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sifatini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boshqarish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tizimi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ko’rib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chiqiladi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sifatini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nazorat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uslublari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vositalari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tarkibi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bayon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qilinadi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tayyorlash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xizmat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ko’rsatish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sifatini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tartibiga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soluvchi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me’yoriy-texnik</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xujjatlar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ko’rsatilishi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mumkin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Bundan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tashqari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tannarxga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kiruvchi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materiallar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mehnat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boshqa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elementlar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bo’yicha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xarajatlarni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nazorat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uslublari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ko’rsatilishi</a:t>
            </a:r>
            <a:r>
              <a:rPr lang="en-US" sz="2200" dirty="0">
                <a:solidFill>
                  <a:srgbClr val="000000"/>
                </a:solidFill>
                <a:latin typeface="Times New Roman" panose="02020603050405020304" pitchFamily="18" charset="0"/>
                <a:ea typeface="Times New Roman" panose="02020603050405020304" pitchFamily="18" charset="0"/>
              </a:rPr>
              <a:t> ham </a:t>
            </a:r>
            <a:r>
              <a:rPr lang="en-US" sz="2200" dirty="0" err="1">
                <a:solidFill>
                  <a:srgbClr val="000000"/>
                </a:solidFill>
                <a:latin typeface="Times New Roman" panose="02020603050405020304" pitchFamily="18" charset="0"/>
                <a:ea typeface="Times New Roman" panose="02020603050405020304" pitchFamily="18" charset="0"/>
              </a:rPr>
              <a:t>mumkin</a:t>
            </a:r>
            <a:r>
              <a:rPr lang="en-US" sz="2200" dirty="0">
                <a:solidFill>
                  <a:srgbClr val="000000"/>
                </a:solidFill>
                <a:latin typeface="Times New Roman" panose="02020603050405020304" pitchFamily="18" charset="0"/>
                <a:ea typeface="Times New Roman" panose="02020603050405020304" pitchFamily="18" charset="0"/>
              </a:rPr>
              <a:t>.</a:t>
            </a:r>
          </a:p>
          <a:p>
            <a:pPr indent="630555" algn="just">
              <a:lnSpc>
                <a:spcPct val="150000"/>
              </a:lnSpc>
              <a:spcAft>
                <a:spcPts val="0"/>
              </a:spcAft>
            </a:pPr>
            <a:r>
              <a:rPr lang="en-US" sz="2200" dirty="0" err="1">
                <a:solidFill>
                  <a:srgbClr val="000000"/>
                </a:solidFill>
                <a:latin typeface="Times New Roman" panose="02020603050405020304" pitchFamily="18" charset="0"/>
                <a:ea typeface="Times New Roman" panose="02020603050405020304" pitchFamily="18" charset="0"/>
              </a:rPr>
              <a:t>Atrof</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muxitni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himoya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tizimi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Biznes-rejada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atmosfera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suv</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resurslari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kabilarga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ta’sirni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baholash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keltiriladi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Chiqindilarni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qayta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yo’q</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qilish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bo’yicha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tadbirlar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xarajatlari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ko’rsatiladi</a:t>
            </a:r>
            <a:r>
              <a:rPr lang="en-US" sz="2200" dirty="0">
                <a:solidFill>
                  <a:srgbClr val="000000"/>
                </a:solidFill>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378634" y="234587"/>
            <a:ext cx="8591945" cy="6370975"/>
          </a:xfrm>
          <a:prstGeom prst="rect">
            <a:avLst/>
          </a:prstGeom>
        </p:spPr>
        <p:txBody>
          <a:bodyPr wrap="square">
            <a:spAutoFit/>
          </a:bodyPr>
          <a:lstStyle/>
          <a:p>
            <a:pPr lvl="0" algn="just">
              <a:spcAft>
                <a:spcPts val="0"/>
              </a:spcAft>
              <a:buSzPts val="1400"/>
              <a:tabLst>
                <a:tab pos="457200" algn="l"/>
              </a:tabLs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bozorni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o’rganish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quvvatlarini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baholash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sotuv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hajmini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bashorat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chiqiladi</a:t>
            </a:r>
            <a:r>
              <a:rPr lang="en-US" sz="2400" dirty="0">
                <a:solidFill>
                  <a:srgbClr val="000000"/>
                </a:solidFill>
                <a:latin typeface="Times New Roman" panose="02020603050405020304" pitchFamily="18" charset="0"/>
                <a:ea typeface="Times New Roman" panose="02020603050405020304" pitchFamily="18" charset="0"/>
              </a:rPr>
              <a:t>. Gap </a:t>
            </a:r>
            <a:r>
              <a:rPr lang="en-US" sz="2400" dirty="0" err="1">
                <a:solidFill>
                  <a:srgbClr val="000000"/>
                </a:solidFill>
                <a:latin typeface="Times New Roman" panose="02020603050405020304" pitchFamily="18" charset="0"/>
                <a:ea typeface="Times New Roman" panose="02020603050405020304" pitchFamily="18" charset="0"/>
              </a:rPr>
              <a:t>shundaki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loyihalarning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aksari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boshlagan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dastlabki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yildayoq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muvaffaqiyatga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erishishi</a:t>
            </a:r>
            <a:r>
              <a:rPr lang="en-US" sz="2400" dirty="0">
                <a:solidFill>
                  <a:srgbClr val="000000"/>
                </a:solidFill>
                <a:latin typeface="Times New Roman" panose="02020603050405020304" pitchFamily="18" charset="0"/>
                <a:ea typeface="Times New Roman" panose="02020603050405020304" pitchFamily="18" charset="0"/>
              </a:rPr>
              <a:t> real </a:t>
            </a:r>
            <a:r>
              <a:rPr lang="en-US" sz="2400" dirty="0" err="1">
                <a:solidFill>
                  <a:srgbClr val="000000"/>
                </a:solidFill>
                <a:latin typeface="Times New Roman" panose="02020603050405020304" pitchFamily="18" charset="0"/>
                <a:ea typeface="Times New Roman" panose="02020603050405020304" pitchFamily="18" charset="0"/>
              </a:rPr>
              <a:t>vazifa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emas</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zahoti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belgilangan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quvvat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imkoniyatiga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engil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oziq-ovqat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sanoati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ham </a:t>
            </a:r>
            <a:r>
              <a:rPr lang="en-US" sz="2400" dirty="0" err="1">
                <a:solidFill>
                  <a:srgbClr val="000000"/>
                </a:solidFill>
                <a:latin typeface="Times New Roman" panose="02020603050405020304" pitchFamily="18" charset="0"/>
                <a:ea typeface="Times New Roman" panose="02020603050405020304" pitchFamily="18" charset="0"/>
              </a:rPr>
              <a:t>birinchi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hajmi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quvvatlari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qo’yishi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kamroq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rejalashtiriladi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Biroq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doimiy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qoidaga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aylanib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qolmasligi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kerak</a:t>
            </a:r>
            <a:r>
              <a:rPr lang="en-US" sz="2400" dirty="0">
                <a:solidFill>
                  <a:srgbClr val="000000"/>
                </a:solidFill>
                <a:latin typeface="Times New Roman" panose="02020603050405020304" pitchFamily="18" charset="0"/>
                <a:ea typeface="Times New Roman" panose="02020603050405020304" pitchFamily="18" charset="0"/>
              </a:rPr>
              <a:t>.</a:t>
            </a:r>
          </a:p>
          <a:p>
            <a:pPr lvl="0" algn="just">
              <a:spcAft>
                <a:spcPts val="0"/>
              </a:spcAft>
              <a:buSzPts val="1400"/>
              <a:tabLst>
                <a:tab pos="457200" algn="l"/>
              </a:tabLst>
            </a:pPr>
            <a:r>
              <a:rPr lang="en-US" sz="2400" dirty="0" err="1">
                <a:solidFill>
                  <a:srgbClr val="000000"/>
                </a:solidFill>
                <a:latin typeface="Times New Roman" panose="02020603050405020304" pitchFamily="18" charset="0"/>
                <a:ea typeface="Times New Roman" panose="02020603050405020304" pitchFamily="18" charset="0"/>
              </a:rPr>
              <a:t>Biznes-rejada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mahsulotning</a:t>
            </a:r>
            <a:r>
              <a:rPr lang="en-US" sz="2400" dirty="0">
                <a:solidFill>
                  <a:srgbClr val="000000"/>
                </a:solidFill>
                <a:latin typeface="Times New Roman" panose="02020603050405020304" pitchFamily="18" charset="0"/>
                <a:ea typeface="Times New Roman" panose="02020603050405020304" pitchFamily="18" charset="0"/>
              </a:rPr>
              <a:t> natural </a:t>
            </a:r>
            <a:r>
              <a:rPr lang="en-US" sz="2400" dirty="0" err="1">
                <a:solidFill>
                  <a:srgbClr val="000000"/>
                </a:solidFill>
                <a:latin typeface="Times New Roman" panose="02020603050405020304" pitchFamily="18" charset="0"/>
                <a:ea typeface="Times New Roman" panose="02020603050405020304" pitchFamily="18" charset="0"/>
              </a:rPr>
              <a:t>birliklaridagi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xajmi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oxirgi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to’g’risidagi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ko’rsatkichlarning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kelgusi</a:t>
            </a:r>
            <a:r>
              <a:rPr lang="en-US" sz="2400" dirty="0">
                <a:solidFill>
                  <a:srgbClr val="000000"/>
                </a:solidFill>
                <a:latin typeface="Times New Roman" panose="02020603050405020304" pitchFamily="18" charset="0"/>
                <a:ea typeface="Times New Roman" panose="02020603050405020304" pitchFamily="18" charset="0"/>
              </a:rPr>
              <a:t> 3-5 </a:t>
            </a:r>
            <a:r>
              <a:rPr lang="en-US" sz="2400" dirty="0" err="1">
                <a:solidFill>
                  <a:srgbClr val="000000"/>
                </a:solidFill>
                <a:latin typeface="Times New Roman" panose="02020603050405020304" pitchFamily="18" charset="0"/>
                <a:ea typeface="Times New Roman" panose="02020603050405020304" pitchFamily="18" charset="0"/>
              </a:rPr>
              <a:t>yildagi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qiymatlari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keltiriladi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dasturining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ko’rsatkichlari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yalpi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tovar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tugallanmagan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tugallanmagan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hisoblanadi</a:t>
            </a:r>
            <a:r>
              <a:rPr lang="en-US" sz="2400" dirty="0" smtClean="0">
                <a:solidFill>
                  <a:srgbClr val="000000"/>
                </a:solidFill>
                <a:latin typeface="Times New Roman" panose="02020603050405020304" pitchFamily="18" charset="0"/>
                <a:ea typeface="Times New Roman" panose="02020603050405020304" pitchFamily="18" charset="0"/>
              </a:rPr>
              <a:t>.</a:t>
            </a:r>
            <a:endParaRPr lang="en-US" sz="24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10</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395786" y="773604"/>
            <a:ext cx="8432904" cy="5617692"/>
          </a:xfrm>
          <a:prstGeom prst="rect">
            <a:avLst/>
          </a:prstGeom>
        </p:spPr>
        <p:txBody>
          <a:bodyPr wrap="square">
            <a:spAutoFit/>
          </a:bodyPr>
          <a:lstStyle/>
          <a:p>
            <a:pPr algn="just">
              <a:lnSpc>
                <a:spcPct val="150000"/>
              </a:lnSpc>
              <a:spcAft>
                <a:spcPts val="0"/>
              </a:spcAft>
            </a:pP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Tayyor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tovar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hajmi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dasturiga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muvofiq</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uchun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belgilangan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narxlar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bo’yicha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quyidagicha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aniqlanadi</a:t>
            </a:r>
            <a:r>
              <a:rPr lang="en-US" sz="2200" dirty="0">
                <a:solidFill>
                  <a:srgbClr val="000000"/>
                </a:solidFill>
                <a:latin typeface="Times New Roman" panose="02020603050405020304" pitchFamily="18" charset="0"/>
                <a:ea typeface="Times New Roman" panose="02020603050405020304" pitchFamily="18" charset="0"/>
              </a:rPr>
              <a:t>:</a:t>
            </a:r>
          </a:p>
          <a:p>
            <a:pPr algn="just">
              <a:lnSpc>
                <a:spcPct val="150000"/>
              </a:lnSpc>
              <a:spcAft>
                <a:spcPts val="0"/>
              </a:spcAft>
            </a:pP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a:solidFill>
                  <a:srgbClr val="000000"/>
                </a:solidFill>
                <a:latin typeface="Times New Roman" panose="02020603050405020304" pitchFamily="18" charset="0"/>
                <a:ea typeface="Times New Roman" panose="02020603050405020304" pitchFamily="18" charset="0"/>
              </a:rPr>
              <a:t>,</a:t>
            </a:r>
          </a:p>
          <a:p>
            <a:pPr algn="just">
              <a:lnSpc>
                <a:spcPct val="150000"/>
              </a:lnSpc>
              <a:spcAft>
                <a:spcPts val="0"/>
              </a:spcAft>
            </a:pPr>
            <a:r>
              <a:rPr lang="en-US" sz="2200" dirty="0" err="1">
                <a:solidFill>
                  <a:srgbClr val="000000"/>
                </a:solidFill>
                <a:latin typeface="Times New Roman" panose="02020603050405020304" pitchFamily="18" charset="0"/>
                <a:ea typeface="Times New Roman" panose="02020603050405020304" pitchFamily="18" charset="0"/>
              </a:rPr>
              <a:t>bu</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yerda</a:t>
            </a:r>
            <a:endParaRPr lang="en-US" sz="2200" dirty="0">
              <a:solidFill>
                <a:srgbClr val="000000"/>
              </a:solidFill>
              <a:latin typeface="Times New Roman" panose="02020603050405020304" pitchFamily="18" charset="0"/>
              <a:ea typeface="Times New Roman" panose="02020603050405020304" pitchFamily="18" charset="0"/>
            </a:endParaRPr>
          </a:p>
          <a:p>
            <a:pPr algn="just">
              <a:lnSpc>
                <a:spcPct val="150000"/>
              </a:lnSpc>
              <a:spcAft>
                <a:spcPts val="0"/>
              </a:spcAft>
            </a:pPr>
            <a:r>
              <a:rPr lang="en-US" sz="2200" dirty="0" err="1">
                <a:solidFill>
                  <a:srgbClr val="000000"/>
                </a:solidFill>
                <a:latin typeface="Times New Roman" panose="02020603050405020304" pitchFamily="18" charset="0"/>
                <a:ea typeface="Times New Roman" panose="02020603050405020304" pitchFamily="18" charset="0"/>
              </a:rPr>
              <a:t>Qtm</a:t>
            </a:r>
            <a:r>
              <a:rPr lang="en-US" sz="2200" dirty="0">
                <a:solidFill>
                  <a:srgbClr val="000000"/>
                </a:solidFill>
                <a:latin typeface="Times New Roman" panose="02020603050405020304" pitchFamily="18" charset="0"/>
                <a:ea typeface="Times New Roman" panose="02020603050405020304" pitchFamily="18" charset="0"/>
              </a:rPr>
              <a:t> - </a:t>
            </a:r>
            <a:r>
              <a:rPr lang="en-US" sz="2200" dirty="0" err="1">
                <a:solidFill>
                  <a:srgbClr val="000000"/>
                </a:solidFill>
                <a:latin typeface="Times New Roman" panose="02020603050405020304" pitchFamily="18" charset="0"/>
                <a:ea typeface="Times New Roman" panose="02020603050405020304" pitchFamily="18" charset="0"/>
              </a:rPr>
              <a:t>tayyor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hajmi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qiymati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so’m</a:t>
            </a:r>
            <a:r>
              <a:rPr lang="en-US" sz="2200" dirty="0">
                <a:solidFill>
                  <a:srgbClr val="000000"/>
                </a:solidFill>
                <a:latin typeface="Times New Roman" panose="02020603050405020304" pitchFamily="18" charset="0"/>
                <a:ea typeface="Times New Roman" panose="02020603050405020304" pitchFamily="18" charset="0"/>
              </a:rPr>
              <a:t>;</a:t>
            </a:r>
          </a:p>
          <a:p>
            <a:pPr algn="just">
              <a:lnSpc>
                <a:spcPct val="150000"/>
              </a:lnSpc>
              <a:spcAft>
                <a:spcPts val="0"/>
              </a:spcAft>
            </a:pPr>
            <a:r>
              <a:rPr lang="en-US" sz="2200" dirty="0">
                <a:solidFill>
                  <a:srgbClr val="000000"/>
                </a:solidFill>
                <a:latin typeface="Times New Roman" panose="02020603050405020304" pitchFamily="18" charset="0"/>
                <a:ea typeface="Times New Roman" panose="02020603050405020304" pitchFamily="18" charset="0"/>
              </a:rPr>
              <a:t>a, , ... n —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xizmat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nomenklaturasi</a:t>
            </a:r>
            <a:r>
              <a:rPr lang="en-US" sz="2200" dirty="0">
                <a:solidFill>
                  <a:srgbClr val="000000"/>
                </a:solidFill>
                <a:latin typeface="Times New Roman" panose="02020603050405020304" pitchFamily="18" charset="0"/>
                <a:ea typeface="Times New Roman" panose="02020603050405020304" pitchFamily="18" charset="0"/>
              </a:rPr>
              <a:t>;</a:t>
            </a:r>
          </a:p>
          <a:p>
            <a:pPr algn="just">
              <a:lnSpc>
                <a:spcPct val="150000"/>
              </a:lnSpc>
              <a:spcAft>
                <a:spcPts val="0"/>
              </a:spcAft>
            </a:pPr>
            <a:r>
              <a:rPr lang="en-US" sz="2200" dirty="0" err="1">
                <a:solidFill>
                  <a:srgbClr val="000000"/>
                </a:solidFill>
                <a:latin typeface="Times New Roman" panose="02020603050405020304" pitchFamily="18" charset="0"/>
                <a:ea typeface="Times New Roman" panose="02020603050405020304" pitchFamily="18" charset="0"/>
              </a:rPr>
              <a:t>Qa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Qn</a:t>
            </a:r>
            <a:r>
              <a:rPr lang="en-US" sz="2200" dirty="0">
                <a:solidFill>
                  <a:srgbClr val="000000"/>
                </a:solidFill>
                <a:latin typeface="Times New Roman" panose="02020603050405020304" pitchFamily="18" charset="0"/>
                <a:ea typeface="Times New Roman" panose="02020603050405020304" pitchFamily="18" charset="0"/>
              </a:rPr>
              <a:t> – </a:t>
            </a:r>
            <a:r>
              <a:rPr lang="en-US" sz="2200" dirty="0" err="1">
                <a:solidFill>
                  <a:srgbClr val="000000"/>
                </a:solidFill>
                <a:latin typeface="Times New Roman" panose="02020603050405020304" pitchFamily="18" charset="0"/>
                <a:ea typeface="Times New Roman" panose="02020603050405020304" pitchFamily="18" charset="0"/>
              </a:rPr>
              <a:t>mos</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keluvchi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turlari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bo’yicha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yillik</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hajmi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o’lchov</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birliklarida</a:t>
            </a:r>
            <a:r>
              <a:rPr lang="en-US" sz="2200" dirty="0">
                <a:solidFill>
                  <a:srgbClr val="000000"/>
                </a:solidFill>
                <a:latin typeface="Times New Roman" panose="02020603050405020304" pitchFamily="18" charset="0"/>
                <a:ea typeface="Times New Roman" panose="02020603050405020304" pitchFamily="18" charset="0"/>
              </a:rPr>
              <a:t>;</a:t>
            </a:r>
          </a:p>
          <a:p>
            <a:pPr algn="just">
              <a:lnSpc>
                <a:spcPct val="150000"/>
              </a:lnSpc>
              <a:spcAft>
                <a:spcPts val="0"/>
              </a:spcAft>
            </a:pPr>
            <a:r>
              <a:rPr lang="en-US" sz="2200" dirty="0" err="1">
                <a:solidFill>
                  <a:srgbClr val="000000"/>
                </a:solidFill>
                <a:latin typeface="Times New Roman" panose="02020603050405020304" pitchFamily="18" charset="0"/>
                <a:ea typeface="Times New Roman" panose="02020603050405020304" pitchFamily="18" charset="0"/>
              </a:rPr>
              <a:t>BBa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BBb</a:t>
            </a:r>
            <a:r>
              <a:rPr lang="en-US" sz="2200" dirty="0">
                <a:solidFill>
                  <a:srgbClr val="000000"/>
                </a:solidFill>
                <a:latin typeface="Times New Roman" panose="02020603050405020304" pitchFamily="18" charset="0"/>
                <a:ea typeface="Times New Roman" panose="02020603050405020304" pitchFamily="18" charset="0"/>
              </a:rPr>
              <a:t>, ... </a:t>
            </a:r>
            <a:r>
              <a:rPr lang="en-US" sz="2200" dirty="0" err="1">
                <a:solidFill>
                  <a:srgbClr val="000000"/>
                </a:solidFill>
                <a:latin typeface="Times New Roman" panose="02020603050405020304" pitchFamily="18" charset="0"/>
                <a:ea typeface="Times New Roman" panose="02020603050405020304" pitchFamily="18" charset="0"/>
              </a:rPr>
              <a:t>BBn</a:t>
            </a:r>
            <a:r>
              <a:rPr lang="en-US" sz="2200" dirty="0">
                <a:solidFill>
                  <a:srgbClr val="000000"/>
                </a:solidFill>
                <a:latin typeface="Times New Roman" panose="02020603050405020304" pitchFamily="18" charset="0"/>
                <a:ea typeface="Times New Roman" panose="02020603050405020304" pitchFamily="18" charset="0"/>
              </a:rPr>
              <a:t> — </a:t>
            </a:r>
            <a:r>
              <a:rPr lang="en-US" sz="2200" dirty="0" err="1">
                <a:solidFill>
                  <a:srgbClr val="000000"/>
                </a:solidFill>
                <a:latin typeface="Times New Roman" panose="02020603050405020304" pitchFamily="18" charset="0"/>
                <a:ea typeface="Times New Roman" panose="02020603050405020304" pitchFamily="18" charset="0"/>
              </a:rPr>
              <a:t>mos</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keluvchi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mahsulot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birligining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bozor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bahosi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narxi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so’m</a:t>
            </a:r>
            <a:r>
              <a:rPr lang="en-US" sz="2200" dirty="0">
                <a:solidFill>
                  <a:srgbClr val="000000"/>
                </a:solidFill>
                <a:latin typeface="Times New Roman" panose="02020603050405020304" pitchFamily="18" charset="0"/>
                <a:ea typeface="Times New Roman" panose="02020603050405020304" pitchFamily="18" charset="0"/>
              </a:rPr>
              <a:t>/</a:t>
            </a:r>
            <a:r>
              <a:rPr lang="en-US" sz="2200" dirty="0" err="1">
                <a:solidFill>
                  <a:srgbClr val="000000"/>
                </a:solidFill>
                <a:latin typeface="Times New Roman" panose="02020603050405020304" pitchFamily="18" charset="0"/>
                <a:ea typeface="Times New Roman" panose="02020603050405020304" pitchFamily="18" charset="0"/>
              </a:rPr>
              <a:t>birl</a:t>
            </a:r>
            <a:r>
              <a:rPr lang="en-US" sz="2200" dirty="0">
                <a:solidFill>
                  <a:srgbClr val="000000"/>
                </a:solidFill>
                <a:latin typeface="Times New Roman" panose="02020603050405020304" pitchFamily="18" charset="0"/>
                <a:ea typeface="Times New Roman" panose="02020603050405020304" pitchFamily="18" charset="0"/>
              </a:rPr>
              <a:t>.</a:t>
            </a:r>
          </a:p>
        </p:txBody>
      </p:sp>
      <p:pic>
        <p:nvPicPr>
          <p:cNvPr id="5" name="Рисунок 4" descr="http://uz.denemetr.com/tw_files2/urls_8/26/d-25113/25113_html_65acb245.gif"/>
          <p:cNvPicPr/>
          <p:nvPr/>
        </p:nvPicPr>
        <p:blipFill>
          <a:blip r:embed="rId2">
            <a:extLst>
              <a:ext uri="{28A0092B-C50C-407E-A947-70E740481C1C}">
                <a14:useLocalDpi xmlns:a14="http://schemas.microsoft.com/office/drawing/2010/main" val="0"/>
              </a:ext>
            </a:extLst>
          </a:blip>
          <a:srcRect/>
          <a:stretch>
            <a:fillRect/>
          </a:stretch>
        </p:blipFill>
        <p:spPr bwMode="auto">
          <a:xfrm>
            <a:off x="1181100" y="2286000"/>
            <a:ext cx="3409949" cy="676275"/>
          </a:xfrm>
          <a:prstGeom prst="rect">
            <a:avLst/>
          </a:prstGeom>
          <a:noFill/>
          <a:ln>
            <a:noFill/>
          </a:ln>
        </p:spPr>
      </p:pic>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11</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360485" y="-104367"/>
            <a:ext cx="8783515" cy="6633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1" algn="just">
              <a:lnSpc>
                <a:spcPct val="150000"/>
              </a:lnSpc>
            </a:pPr>
            <a:endParaRPr kumimoji="0" lang="en-US" sz="220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lvl="1" algn="just">
              <a:lnSpc>
                <a:spcPct val="150000"/>
              </a:lnSpc>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Tugallanmagan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hajmi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formulaga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p>
          <a:p>
            <a:pPr lvl="1" algn="just">
              <a:lnSpc>
                <a:spcPct val="150000"/>
              </a:lnSpc>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Qtug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Qs </a:t>
            </a:r>
            <a:r>
              <a:rPr lang="en-US" sz="2200" dirty="0">
                <a:latin typeface="Symbol" panose="05050102010706020507" pitchFamily="18" charset="2"/>
                <a:ea typeface="Times New Roman" panose="02020603050405020304" pitchFamily="18" charset="0"/>
                <a:cs typeface="Times New Roman" panose="02020603050405020304" pitchFamily="18" charset="0"/>
              </a:rPr>
              <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Td </a:t>
            </a:r>
            <a:r>
              <a:rPr lang="en-US" sz="2200" dirty="0">
                <a:latin typeface="Symbol" panose="05050102010706020507" pitchFamily="18" charset="2"/>
                <a:ea typeface="Times New Roman" panose="02020603050405020304" pitchFamily="18" charset="0"/>
                <a:cs typeface="Times New Roman" panose="02020603050405020304" pitchFamily="18" charset="0"/>
              </a:rPr>
              <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TNr</a:t>
            </a:r>
            <a:r>
              <a:rPr lang="en-US" sz="2200" dirty="0">
                <a:latin typeface="Symbol" panose="05050102010706020507" pitchFamily="18" charset="2"/>
                <a:ea typeface="Times New Roman" panose="02020603050405020304" pitchFamily="18" charset="0"/>
                <a:cs typeface="Times New Roman" panose="02020603050405020304" pitchFamily="18" charset="0"/>
              </a:rPr>
              <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Kmah</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lvl="1" algn="just">
              <a:lnSpc>
                <a:spcPct val="150000"/>
              </a:lnSpc>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p>
          <a:p>
            <a:pPr lvl="1" algn="just">
              <a:lnSpc>
                <a:spcPct val="150000"/>
              </a:lnSpc>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Qtug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tugallanmagan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hajmi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so’m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p>
          <a:p>
            <a:pPr lvl="1" algn="just">
              <a:lnSpc>
                <a:spcPct val="150000"/>
              </a:lnSpc>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Qs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o’rtacha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sutkada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mahsulot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xajmi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o’lchov</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birliklarida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p>
          <a:p>
            <a:pPr lvl="1" algn="just">
              <a:lnSpc>
                <a:spcPct val="150000"/>
              </a:lnSpc>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Td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davri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tsikli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muddati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kun;</a:t>
            </a:r>
          </a:p>
          <a:p>
            <a:pPr lvl="1" algn="just">
              <a:lnSpc>
                <a:spcPct val="150000"/>
              </a:lnSpc>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TNr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rejadagi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mahsulot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tannarxi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so’m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p>
          <a:p>
            <a:pPr lvl="1" algn="just">
              <a:lnSpc>
                <a:spcPct val="150000"/>
              </a:lnSpc>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Kmah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mahsulot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xarajatlar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o’sishining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o’rtacha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koeffitsienti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(0,5 - 0,75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atrofida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p>
          <a:p>
            <a:pPr lvl="1" algn="just">
              <a:lnSpc>
                <a:spcPct val="150000"/>
              </a:lnSpc>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31390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1550" y="40683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847724" y="957819"/>
            <a:ext cx="7781421" cy="5078313"/>
          </a:xfrm>
          <a:prstGeom prst="rect">
            <a:avLst/>
          </a:prstGeom>
        </p:spPr>
        <p:txBody>
          <a:bodyPr wrap="square">
            <a:spAutoFit/>
          </a:bodyPr>
          <a:lstStyle/>
          <a:p>
            <a:pPr algn="just">
              <a:lnSpc>
                <a:spcPct val="150000"/>
              </a:lnSpc>
              <a:spcAft>
                <a:spcPts val="0"/>
              </a:spcAft>
            </a:pPr>
            <a:r>
              <a:rPr lang="en-US" sz="2200" dirty="0" smtClean="0">
                <a:latin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Yalpi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mahsulot</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quyidagicha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aniqlanishi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400" b="1" dirty="0" err="1">
                <a:solidFill>
                  <a:srgbClr val="000000"/>
                </a:solidFill>
                <a:latin typeface="Times New Roman" panose="02020603050405020304" pitchFamily="18" charset="0"/>
                <a:ea typeface="Times New Roman" panose="02020603050405020304" pitchFamily="18" charset="0"/>
              </a:rPr>
              <a:t>Q</a:t>
            </a:r>
            <a:r>
              <a:rPr lang="en-US" sz="2000" b="1" baseline="-25000" dirty="0" err="1">
                <a:solidFill>
                  <a:srgbClr val="000000"/>
                </a:solidFill>
                <a:latin typeface="Times New Roman" panose="02020603050405020304" pitchFamily="18" charset="0"/>
                <a:ea typeface="Times New Roman" panose="02020603050405020304" pitchFamily="18" charset="0"/>
              </a:rPr>
              <a:t>ya</a:t>
            </a:r>
            <a:r>
              <a:rPr lang="en-US" sz="2400" b="1"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Q</a:t>
            </a:r>
            <a:r>
              <a:rPr lang="en-US" sz="2000" baseline="-25000" dirty="0" err="1">
                <a:solidFill>
                  <a:srgbClr val="000000"/>
                </a:solidFill>
                <a:latin typeface="Times New Roman" panose="02020603050405020304" pitchFamily="18" charset="0"/>
                <a:ea typeface="Times New Roman" panose="02020603050405020304" pitchFamily="18" charset="0"/>
              </a:rPr>
              <a:t>tm</a:t>
            </a:r>
            <a:r>
              <a:rPr lang="en-US" sz="2400" dirty="0">
                <a:solidFill>
                  <a:srgbClr val="000000"/>
                </a:solidFill>
                <a:latin typeface="Times New Roman" panose="02020603050405020304" pitchFamily="18" charset="0"/>
                <a:ea typeface="Times New Roman" panose="02020603050405020304" pitchFamily="18" charset="0"/>
              </a:rPr>
              <a:t> </a:t>
            </a:r>
            <a:r>
              <a:rPr lang="ru-RU" sz="2400" b="1" dirty="0">
                <a:solidFill>
                  <a:srgbClr val="000000"/>
                </a:solidFill>
                <a:latin typeface="Times New Roman" panose="02020603050405020304" pitchFamily="18" charset="0"/>
                <a:ea typeface="Times New Roman" panose="02020603050405020304" pitchFamily="18" charset="0"/>
                <a:sym typeface="Symbol" panose="05050102010706020507" pitchFamily="18" charset="2"/>
              </a:rPr>
              <a:t></a:t>
            </a:r>
            <a:r>
              <a:rPr lang="ru-RU" sz="2400" b="1" dirty="0">
                <a:solidFill>
                  <a:srgbClr val="000000"/>
                </a:solidFill>
                <a:latin typeface="Times New Roman" panose="02020603050405020304" pitchFamily="18" charset="0"/>
                <a:ea typeface="Times New Roman" panose="02020603050405020304" pitchFamily="18" charset="0"/>
              </a:rPr>
              <a:t> </a:t>
            </a:r>
            <a:r>
              <a:rPr lang="ru-RU" sz="2400" b="1" dirty="0">
                <a:solidFill>
                  <a:srgbClr val="000000"/>
                </a:solidFill>
                <a:latin typeface="Times New Roman" panose="02020603050405020304" pitchFamily="18" charset="0"/>
                <a:ea typeface="Times New Roman" panose="02020603050405020304" pitchFamily="18" charset="0"/>
                <a:sym typeface="Symbol" panose="05050102010706020507" pitchFamily="18" charset="2"/>
              </a:rPr>
              <a:t></a:t>
            </a:r>
            <a:r>
              <a:rPr lang="en-US" sz="2400" b="1" dirty="0" err="1">
                <a:solidFill>
                  <a:srgbClr val="000000"/>
                </a:solidFill>
                <a:latin typeface="Times New Roman" panose="02020603050405020304" pitchFamily="18" charset="0"/>
                <a:ea typeface="Times New Roman" panose="02020603050405020304" pitchFamily="18" charset="0"/>
              </a:rPr>
              <a:t>Q</a:t>
            </a:r>
            <a:r>
              <a:rPr lang="en-US" sz="2000" b="1" baseline="-25000" dirty="0" err="1">
                <a:solidFill>
                  <a:srgbClr val="000000"/>
                </a:solidFill>
                <a:latin typeface="Times New Roman" panose="02020603050405020304" pitchFamily="18" charset="0"/>
                <a:ea typeface="Times New Roman" panose="02020603050405020304" pitchFamily="18" charset="0"/>
              </a:rPr>
              <a:t>tug</a:t>
            </a:r>
            <a:endParaRPr lang="ru-RU" sz="1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erda</a:t>
            </a:r>
            <a:r>
              <a:rPr lang="en-US" sz="2400" dirty="0">
                <a:solidFill>
                  <a:srgbClr val="000000"/>
                </a:solidFill>
                <a:latin typeface="Times New Roman" panose="02020603050405020304" pitchFamily="18" charset="0"/>
                <a:ea typeface="Times New Roman" panose="02020603050405020304" pitchFamily="18" charset="0"/>
              </a:rPr>
              <a:t>: </a:t>
            </a:r>
            <a:r>
              <a:rPr lang="ru-RU" sz="2400" b="1" dirty="0">
                <a:solidFill>
                  <a:srgbClr val="000000"/>
                </a:solidFill>
                <a:latin typeface="Times New Roman" panose="02020603050405020304" pitchFamily="18" charset="0"/>
                <a:ea typeface="Times New Roman" panose="02020603050405020304" pitchFamily="18" charset="0"/>
                <a:sym typeface="Symbol" panose="05050102010706020507" pitchFamily="18" charset="2"/>
              </a:rPr>
              <a:t></a:t>
            </a:r>
            <a:r>
              <a:rPr lang="en-US" sz="2400" b="1" dirty="0" err="1">
                <a:solidFill>
                  <a:srgbClr val="000000"/>
                </a:solidFill>
                <a:latin typeface="Times New Roman" panose="02020603050405020304" pitchFamily="18" charset="0"/>
                <a:ea typeface="Times New Roman" panose="02020603050405020304" pitchFamily="18" charset="0"/>
              </a:rPr>
              <a:t>Q</a:t>
            </a:r>
            <a:r>
              <a:rPr lang="en-US" sz="2000" b="1" baseline="-25000" dirty="0" err="1">
                <a:solidFill>
                  <a:srgbClr val="000000"/>
                </a:solidFill>
                <a:latin typeface="Times New Roman" panose="02020603050405020304" pitchFamily="18" charset="0"/>
                <a:ea typeface="Times New Roman" panose="02020603050405020304" pitchFamily="18" charset="0"/>
              </a:rPr>
              <a:t>tug</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yil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oxirida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tugallanmagan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qoldiqlarining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o’zgarishi</a:t>
            </a:r>
            <a:r>
              <a:rPr lang="en-US" sz="2400" dirty="0">
                <a:solidFill>
                  <a:srgbClr val="000000"/>
                </a:solidFill>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xajmini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turlariga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davrlar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bashorat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quyidagicha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birinchi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yil-choraklar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zarur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hollarda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oylar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ikkinchi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yil-yarim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choraklar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keyingi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davrlar-butun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(7.1 -</a:t>
            </a:r>
            <a:r>
              <a:rPr lang="en-US" sz="2400" dirty="0" err="1">
                <a:solidFill>
                  <a:srgbClr val="000000"/>
                </a:solidFill>
                <a:latin typeface="Times New Roman" panose="02020603050405020304" pitchFamily="18" charset="0"/>
                <a:ea typeface="Times New Roman" panose="02020603050405020304" pitchFamily="18" charset="0"/>
              </a:rPr>
              <a:t>jadval</a:t>
            </a:r>
            <a:r>
              <a:rPr lang="en-US" sz="2400" dirty="0">
                <a:solidFill>
                  <a:srgbClr val="000000"/>
                </a:solidFill>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31390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1550" y="40683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13</a:t>
            </a:fld>
            <a:endParaRPr lang="en-US" sz="2400" dirty="0">
              <a:solidFill>
                <a:srgbClr val="C00000"/>
              </a:solidFill>
              <a:latin typeface="Arial" pitchFamily="34" charset="0"/>
              <a:cs typeface="Arial" pitchFamily="34"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405643701"/>
              </p:ext>
            </p:extLst>
          </p:nvPr>
        </p:nvGraphicFramePr>
        <p:xfrm>
          <a:off x="266701" y="1327595"/>
          <a:ext cx="8610599" cy="3198622"/>
        </p:xfrm>
        <a:graphic>
          <a:graphicData uri="http://schemas.openxmlformats.org/drawingml/2006/table">
            <a:tbl>
              <a:tblPr firstRow="1" firstCol="1" bandRow="1"/>
              <a:tblGrid>
                <a:gridCol w="1323142"/>
                <a:gridCol w="907596"/>
                <a:gridCol w="900490"/>
                <a:gridCol w="900490"/>
                <a:gridCol w="900490"/>
                <a:gridCol w="900490"/>
                <a:gridCol w="925967"/>
                <a:gridCol w="925967"/>
                <a:gridCol w="925967"/>
              </a:tblGrid>
              <a:tr h="0">
                <a:tc rowSpan="3">
                  <a:txBody>
                    <a:bodyPr/>
                    <a:lstStyle/>
                    <a:p>
                      <a:pPr algn="just">
                        <a:lnSpc>
                          <a:spcPct val="150000"/>
                        </a:lnSpc>
                        <a:spcAft>
                          <a:spcPts val="0"/>
                        </a:spcAft>
                      </a:pP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Mahsulot</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turi</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50000"/>
                        </a:lnSpc>
                        <a:spcAft>
                          <a:spcPts val="0"/>
                        </a:spcAft>
                      </a:pP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O’lchov</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birligi</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just">
                        <a:lnSpc>
                          <a:spcPct val="150000"/>
                        </a:lnSpc>
                        <a:spcAft>
                          <a:spcPts val="0"/>
                        </a:spcAft>
                      </a:pP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Davrlar</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300" dirty="0" err="1">
                          <a:effectLst/>
                          <a:latin typeface="Times New Roman" panose="02020603050405020304" pitchFamily="18" charset="0"/>
                          <a:ea typeface="Times New Roman" panose="02020603050405020304" pitchFamily="18" charset="0"/>
                          <a:cs typeface="Times New Roman" panose="02020603050405020304" pitchFamily="18" charset="0"/>
                        </a:rPr>
                        <a:t>xajmi</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0">
                <a:tc vMerge="1">
                  <a:txBody>
                    <a:bodyPr/>
                    <a:lstStyle/>
                    <a:p>
                      <a:endParaRPr lang="ru-RU"/>
                    </a:p>
                  </a:txBody>
                  <a:tcPr/>
                </a:tc>
                <a:tc vMerge="1">
                  <a:txBody>
                    <a:bodyPr/>
                    <a:lstStyle/>
                    <a:p>
                      <a:endParaRPr lang="ru-RU"/>
                    </a:p>
                  </a:txBody>
                  <a:tcPr/>
                </a:tc>
                <a:tc gridSpan="4">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1- </a:t>
                      </a: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yil</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gridSpan="2">
                  <a:txBody>
                    <a:bodyPr/>
                    <a:lstStyle/>
                    <a:p>
                      <a:pPr algn="just">
                        <a:lnSpc>
                          <a:spcPct val="150000"/>
                        </a:lnSpc>
                        <a:spcAft>
                          <a:spcPts val="0"/>
                        </a:spcAft>
                      </a:pPr>
                      <a:r>
                        <a:rPr lang="ru-RU" sz="2300">
                          <a:effectLst/>
                          <a:latin typeface="Times New Roman" panose="02020603050405020304" pitchFamily="18" charset="0"/>
                          <a:ea typeface="Times New Roman" panose="02020603050405020304" pitchFamily="18" charset="0"/>
                          <a:cs typeface="Times New Roman" panose="02020603050405020304" pitchFamily="18" charset="0"/>
                        </a:rPr>
                        <a:t>2-yil</a:t>
                      </a: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3-yil</a:t>
                      </a: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ru-RU"/>
                    </a:p>
                  </a:txBody>
                  <a:tcPr/>
                </a:tc>
                <a:tc vMerge="1">
                  <a:txBody>
                    <a:bodyPr/>
                    <a:lstStyle/>
                    <a:p>
                      <a:endParaRPr lang="ru-RU"/>
                    </a:p>
                  </a:txBody>
                  <a:tcPr/>
                </a:tc>
                <a:tc>
                  <a:txBody>
                    <a:bodyPr/>
                    <a:lstStyle/>
                    <a:p>
                      <a:pPr algn="just">
                        <a:lnSpc>
                          <a:spcPct val="150000"/>
                        </a:lnSpc>
                        <a:spcAft>
                          <a:spcPts val="0"/>
                        </a:spcAft>
                      </a:pPr>
                      <a:r>
                        <a:rPr lang="ru-RU" sz="2300">
                          <a:effectLst/>
                          <a:latin typeface="Times New Roman" panose="02020603050405020304" pitchFamily="18" charset="0"/>
                          <a:ea typeface="Times New Roman" panose="02020603050405020304" pitchFamily="18" charset="0"/>
                          <a:cs typeface="Times New Roman" panose="02020603050405020304" pitchFamily="18" charset="0"/>
                        </a:rPr>
                        <a:t>I</a:t>
                      </a:r>
                      <a:br>
                        <a:rPr lang="ru-RU" sz="2300">
                          <a:effectLst/>
                          <a:latin typeface="Times New Roman" panose="02020603050405020304" pitchFamily="18" charset="0"/>
                          <a:ea typeface="Times New Roman" panose="02020603050405020304" pitchFamily="18" charset="0"/>
                          <a:cs typeface="Times New Roman" panose="02020603050405020304" pitchFamily="18" charset="0"/>
                        </a:rPr>
                      </a:br>
                      <a:r>
                        <a:rPr lang="ru-RU" sz="2300">
                          <a:effectLst/>
                          <a:latin typeface="Times New Roman" panose="02020603050405020304" pitchFamily="18" charset="0"/>
                          <a:ea typeface="Times New Roman" panose="02020603050405020304" pitchFamily="18" charset="0"/>
                          <a:cs typeface="Times New Roman" panose="02020603050405020304" pitchFamily="18" charset="0"/>
                        </a:rPr>
                        <a:t>chorak</a:t>
                      </a: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II</a:t>
                      </a:r>
                      <a:b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chorak</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III</a:t>
                      </a:r>
                      <a:b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chorak</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IV</a:t>
                      </a:r>
                      <a:b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chorak</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I</a:t>
                      </a:r>
                      <a:b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Yarim</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yil</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II</a:t>
                      </a:r>
                      <a:b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Yarim</a:t>
                      </a:r>
                      <a:r>
                        <a:rPr lang="ru-RU" sz="2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300" dirty="0" err="1">
                          <a:effectLst/>
                          <a:latin typeface="Times New Roman" panose="02020603050405020304" pitchFamily="18" charset="0"/>
                          <a:ea typeface="Times New Roman" panose="02020603050405020304" pitchFamily="18" charset="0"/>
                          <a:cs typeface="Times New Roman" panose="02020603050405020304" pitchFamily="18" charset="0"/>
                        </a:rPr>
                        <a:t>yil</a:t>
                      </a:r>
                      <a:endParaRPr lang="ru-RU" sz="23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dirty="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dirty="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300" dirty="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2"/>
          <p:cNvSpPr>
            <a:spLocks noChangeArrowheads="1"/>
          </p:cNvSpPr>
          <p:nvPr/>
        </p:nvSpPr>
        <p:spPr bwMode="auto">
          <a:xfrm>
            <a:off x="1312517" y="510350"/>
            <a:ext cx="6350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7.1-jadval. </a:t>
            </a:r>
            <a:r>
              <a:rPr kumimoji="0" lang="en-US" sz="2800" b="0"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rPr>
              <a:t>Ishlab</a:t>
            </a:r>
            <a:r>
              <a:rPr kumimoji="0" lang="en-US" sz="28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rPr>
              <a:t>chiqarish</a:t>
            </a:r>
            <a:r>
              <a:rPr kumimoji="0" lang="en-US" sz="28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Arial" panose="020B0604020202020204" pitchFamily="34" charset="0"/>
                <a:ea typeface="Times New Roman" panose="02020603050405020304" pitchFamily="18" charset="0"/>
              </a:rPr>
              <a:t>dasturi</a:t>
            </a:r>
            <a:r>
              <a:rPr kumimoji="0" lang="en-US" sz="28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a:t>
            </a:r>
            <a:endParaRPr kumimoji="0" lang="ru-RU"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040680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53737" y="204414"/>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47731" y="297343"/>
            <a:ext cx="579548" cy="365125"/>
          </a:xfrm>
        </p:spPr>
        <p:txBody>
          <a:bodyPr vert="horz" lIns="91440" tIns="45720" rIns="91440" bIns="45720" rtlCol="0" anchor="ctr"/>
          <a:lstStyle/>
          <a:p>
            <a:r>
              <a:rPr lang="uz-Cyrl-UZ" sz="2400" dirty="0" smtClean="0">
                <a:solidFill>
                  <a:srgbClr val="C00000"/>
                </a:solidFill>
                <a:latin typeface="Arial" pitchFamily="34" charset="0"/>
                <a:cs typeface="Arial" pitchFamily="34" charset="0"/>
              </a:rPr>
              <a:t>12</a:t>
            </a:r>
            <a:endParaRPr lang="en-US" sz="2400" dirty="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221273" y="165380"/>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492" y="745157"/>
            <a:ext cx="648977" cy="5349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1885264" y="43935"/>
            <a:ext cx="677179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kumimoji="0" lang="uz-Cyrl-UZ" sz="2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en-US" sz="2600" b="1"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lang="uz-Cyrl-UZ" sz="2600" b="1" dirty="0">
                <a:latin typeface="Times New Roman" panose="02020603050405020304" pitchFamily="18" charset="0"/>
                <a:cs typeface="Times New Roman" panose="02020603050405020304" pitchFamily="18" charset="0"/>
              </a:rPr>
              <a:t>Ishlab chiqarish rejasining ishlab chiqarish </a:t>
            </a:r>
            <a:endParaRPr lang="en-US" sz="2600" b="1" dirty="0" smtClean="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r>
              <a:rPr lang="uz-Cyrl-UZ" sz="2600" b="1" dirty="0" smtClean="0">
                <a:latin typeface="Times New Roman" panose="02020603050405020304" pitchFamily="18" charset="0"/>
                <a:cs typeface="Times New Roman" panose="02020603050405020304" pitchFamily="18" charset="0"/>
              </a:rPr>
              <a:t>quvvatlari </a:t>
            </a:r>
            <a:r>
              <a:rPr lang="uz-Cyrl-UZ" sz="2600" b="1" dirty="0">
                <a:latin typeface="Times New Roman" panose="02020603050405020304" pitchFamily="18" charset="0"/>
                <a:cs typeface="Times New Roman" panose="02020603050405020304" pitchFamily="18" charset="0"/>
              </a:rPr>
              <a:t>bilan asoslanishi </a:t>
            </a:r>
            <a:endParaRPr kumimoji="0" lang="ru-RU" sz="2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117920" y="912187"/>
            <a:ext cx="8539134" cy="5755422"/>
          </a:xfrm>
          <a:prstGeom prst="rect">
            <a:avLst/>
          </a:prstGeom>
        </p:spPr>
        <p:txBody>
          <a:bodyPr wrap="square">
            <a:spAutoFit/>
          </a:bodyPr>
          <a:lstStyle/>
          <a:p>
            <a:pPr indent="630555" algn="just">
              <a:spcAft>
                <a:spcPts val="0"/>
              </a:spcAft>
            </a:pPr>
            <a:r>
              <a:rPr lang="en-US" sz="2300" dirty="0" err="1" smtClean="0">
                <a:latin typeface="Times New Roman" panose="02020603050405020304" pitchFamily="18" charset="0"/>
                <a:ea typeface="Times New Roman" panose="02020603050405020304" pitchFamily="18" charset="0"/>
              </a:rPr>
              <a:t>Korxonaning</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ishlab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quvvati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belgilangan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muddat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ichida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tayyorlanishi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mumkin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bo’lgan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mahsulot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birligi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yoki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hajmidir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Qisqa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vaqt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uchun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olingan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korxona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quvvatlari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doimiy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kattalik</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bo’lishi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mumkin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Bunda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ishlab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hajmi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chiqarilayotgan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mahsulot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nomenklaturasi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o’zgargan</a:t>
            </a:r>
            <a:r>
              <a:rPr lang="en-US" sz="2300" dirty="0">
                <a:latin typeface="Times New Roman" panose="02020603050405020304" pitchFamily="18" charset="0"/>
                <a:ea typeface="Times New Roman" panose="02020603050405020304" pitchFamily="18" charset="0"/>
              </a:rPr>
              <a:t> sari </a:t>
            </a:r>
            <a:r>
              <a:rPr lang="en-US" sz="2300" dirty="0" err="1">
                <a:latin typeface="Times New Roman" panose="02020603050405020304" pitchFamily="18" charset="0"/>
                <a:ea typeface="Times New Roman" panose="02020603050405020304" pitchFamily="18" charset="0"/>
              </a:rPr>
              <a:t>o’zgartirishlar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kiritish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zarurligini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nazarda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tutish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kerak</a:t>
            </a:r>
            <a:r>
              <a:rPr lang="en-US" sz="2300" dirty="0">
                <a:latin typeface="Times New Roman" panose="02020603050405020304" pitchFamily="18" charset="0"/>
                <a:ea typeface="Times New Roman" panose="02020603050405020304" pitchFamily="18" charset="0"/>
              </a:rPr>
              <a:t>.</a:t>
            </a:r>
          </a:p>
          <a:p>
            <a:pPr indent="630555" algn="just">
              <a:spcAft>
                <a:spcPts val="0"/>
              </a:spcAft>
            </a:pPr>
            <a:r>
              <a:rPr lang="en-US" sz="2300" dirty="0" err="1">
                <a:latin typeface="Times New Roman" panose="02020603050405020304" pitchFamily="18" charset="0"/>
                <a:ea typeface="Times New Roman" panose="02020603050405020304" pitchFamily="18" charset="0"/>
              </a:rPr>
              <a:t>Korxonaning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zarur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quvvatlarini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aniqlash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quyidagilarni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hisobga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olgan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holda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texnik-iqtisodiy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tadqiqotlar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davomida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amalga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oshiriladi</a:t>
            </a:r>
            <a:r>
              <a:rPr lang="en-US" sz="2300" dirty="0">
                <a:latin typeface="Times New Roman" panose="02020603050405020304" pitchFamily="18" charset="0"/>
                <a:ea typeface="Times New Roman" panose="02020603050405020304" pitchFamily="18" charset="0"/>
              </a:rPr>
              <a:t>:</a:t>
            </a:r>
          </a:p>
          <a:p>
            <a:pPr indent="630555" algn="just">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muayyan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mahsulot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uchun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bozorga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kirib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darajasi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bashorati</a:t>
            </a:r>
            <a:r>
              <a:rPr lang="en-US" sz="2300" dirty="0">
                <a:latin typeface="Times New Roman" panose="02020603050405020304" pitchFamily="18" charset="0"/>
                <a:ea typeface="Times New Roman" panose="02020603050405020304" pitchFamily="18" charset="0"/>
              </a:rPr>
              <a:t>; </a:t>
            </a:r>
          </a:p>
          <a:p>
            <a:pPr indent="630555" algn="just">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qilinuvchi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resurslarning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mavjudligi</a:t>
            </a:r>
            <a:r>
              <a:rPr lang="en-US" sz="2300" dirty="0">
                <a:latin typeface="Times New Roman" panose="02020603050405020304" pitchFamily="18" charset="0"/>
                <a:ea typeface="Times New Roman" panose="02020603050405020304" pitchFamily="18" charset="0"/>
              </a:rPr>
              <a:t>; </a:t>
            </a:r>
          </a:p>
          <a:p>
            <a:pPr indent="630555" algn="just">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ishlab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donalab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seriyali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hokazo</a:t>
            </a:r>
            <a:r>
              <a:rPr lang="en-US" sz="2300" dirty="0">
                <a:latin typeface="Times New Roman" panose="02020603050405020304" pitchFamily="18" charset="0"/>
                <a:ea typeface="Times New Roman" panose="02020603050405020304" pitchFamily="18" charset="0"/>
              </a:rPr>
              <a:t>); </a:t>
            </a:r>
          </a:p>
          <a:p>
            <a:pPr indent="630555" algn="just">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chiqarilayotgan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mahsulot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yoki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ko’rsatilayotgan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xizmat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turi</a:t>
            </a:r>
            <a:r>
              <a:rPr lang="en-US" sz="2300" dirty="0">
                <a:latin typeface="Times New Roman" panose="02020603050405020304" pitchFamily="18" charset="0"/>
                <a:ea typeface="Times New Roman" panose="02020603050405020304" pitchFamily="18" charset="0"/>
              </a:rPr>
              <a:t>;</a:t>
            </a:r>
          </a:p>
          <a:p>
            <a:pPr indent="630555" algn="just">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qo’llanayotgan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texnologiya</a:t>
            </a:r>
            <a:r>
              <a:rPr lang="en-US" sz="2300" dirty="0">
                <a:latin typeface="Times New Roman" panose="02020603050405020304" pitchFamily="18" charset="0"/>
                <a:ea typeface="Times New Roman" panose="02020603050405020304" pitchFamily="18" charset="0"/>
              </a:rPr>
              <a:t>; </a:t>
            </a:r>
          </a:p>
          <a:p>
            <a:pPr indent="630555" algn="just">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mazkur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ishlab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chiqarishning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o’zini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qoplovchi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rentabelli</a:t>
            </a:r>
            <a:r>
              <a:rPr lang="en-US" sz="2300" dirty="0">
                <a:latin typeface="Times New Roman" panose="02020603050405020304" pitchFamily="18" charset="0"/>
                <a:ea typeface="Times New Roman" panose="02020603050405020304" pitchFamily="18" charset="0"/>
              </a:rPr>
              <a:t>) minimal </a:t>
            </a:r>
            <a:r>
              <a:rPr lang="en-US" sz="2300" dirty="0" err="1">
                <a:latin typeface="Times New Roman" panose="02020603050405020304" pitchFamily="18" charset="0"/>
                <a:ea typeface="Times New Roman" panose="02020603050405020304" pitchFamily="18" charset="0"/>
              </a:rPr>
              <a:t>hajmi</a:t>
            </a:r>
            <a:r>
              <a:rPr lang="en-US" sz="2300" dirty="0" smtClean="0">
                <a:latin typeface="Times New Roman" panose="02020603050405020304" pitchFamily="18" charset="0"/>
                <a:ea typeface="Times New Roman" panose="02020603050405020304" pitchFamily="18" charset="0"/>
              </a:rPr>
              <a:t>.</a:t>
            </a:r>
            <a:endParaRPr lang="en-US" sz="23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47730" y="585300"/>
            <a:ext cx="604769" cy="365125"/>
          </a:xfrm>
        </p:spPr>
        <p:txBody>
          <a:bodyPr/>
          <a:lstStyle/>
          <a:p>
            <a:fld id="{1FE8DF1E-33BB-4377-9A26-35481BA06C7C}" type="slidenum">
              <a:rPr lang="en-US" sz="2400" smtClean="0">
                <a:solidFill>
                  <a:srgbClr val="C00000"/>
                </a:solidFill>
                <a:latin typeface="Arial" pitchFamily="34" charset="0"/>
                <a:cs typeface="Arial" pitchFamily="34" charset="0"/>
              </a:rPr>
              <a:pPr/>
              <a:t>15</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550983" y="855307"/>
            <a:ext cx="8115158" cy="5078313"/>
          </a:xfrm>
          <a:prstGeom prst="rect">
            <a:avLst/>
          </a:prstGeom>
        </p:spPr>
        <p:txBody>
          <a:bodyPr wrap="square">
            <a:spAutoFit/>
          </a:bodyPr>
          <a:lstStyle/>
          <a:p>
            <a:pPr lvl="0" indent="571500" algn="just" eaLnBrk="0" fontAlgn="base" hangingPunct="0">
              <a:lnSpc>
                <a:spcPct val="150000"/>
              </a:lnSpc>
              <a:spcBef>
                <a:spcPct val="0"/>
              </a:spcBef>
              <a:spcAft>
                <a:spcPct val="0"/>
              </a:spcAft>
            </a:pP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Korxonaning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boshlang’ich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oxiridagi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o’rtacha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yillik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loyiha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ajratib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Bulardan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oxirgisi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loyihasida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kengaytirish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jihozlashdan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loyiha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sababli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ko’pincha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loyiha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korxonaning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taqqoslab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Korxonaning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xizmat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qiladi</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6367" y="585300"/>
            <a:ext cx="566132" cy="365125"/>
          </a:xfrm>
        </p:spPr>
        <p:txBody>
          <a:bodyPr/>
          <a:lstStyle/>
          <a:p>
            <a:fld id="{1FE8DF1E-33BB-4377-9A26-35481BA06C7C}" type="slidenum">
              <a:rPr lang="en-US" sz="2400" smtClean="0">
                <a:solidFill>
                  <a:srgbClr val="C00000"/>
                </a:solidFill>
                <a:latin typeface="Arial" pitchFamily="34" charset="0"/>
                <a:cs typeface="Arial" pitchFamily="34" charset="0"/>
              </a:rPr>
              <a:pPr/>
              <a:t>16</a:t>
            </a:fld>
            <a:endParaRPr lang="en-US" sz="2400">
              <a:solidFill>
                <a:srgbClr val="C00000"/>
              </a:solidFill>
              <a:latin typeface="Arial" pitchFamily="34" charset="0"/>
              <a:cs typeface="Arial" pitchFamily="34" charset="0"/>
            </a:endParaRPr>
          </a:p>
        </p:txBody>
      </p:sp>
      <p:sp>
        <p:nvSpPr>
          <p:cNvPr id="5" name="Прямоугольник 4"/>
          <p:cNvSpPr/>
          <p:nvPr/>
        </p:nvSpPr>
        <p:spPr>
          <a:xfrm>
            <a:off x="409903" y="492371"/>
            <a:ext cx="8387255" cy="5806013"/>
          </a:xfrm>
          <a:prstGeom prst="rect">
            <a:avLst/>
          </a:prstGeom>
        </p:spPr>
        <p:txBody>
          <a:bodyPr wrap="square">
            <a:spAutoFit/>
          </a:bodyPr>
          <a:lstStyle/>
          <a:p>
            <a:pPr>
              <a:lnSpc>
                <a:spcPct val="130000"/>
              </a:lnSpc>
            </a:pP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Korxonaning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odatda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etakchi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tsexlarning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tsexlar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etakchi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uchastkalar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uchastkalar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etakchi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asbob-uskunalar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aniqlanadi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Korxonaning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quvvatini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belgilab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elementlar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quyidagilardan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iborat</a:t>
            </a:r>
            <a:r>
              <a:rPr lang="en-US" sz="2400" dirty="0">
                <a:latin typeface="Times New Roman" panose="02020603050405020304" pitchFamily="18" charset="0"/>
                <a:cs typeface="Times New Roman" panose="02020603050405020304" pitchFamily="18" charset="0"/>
              </a:rPr>
              <a:t>:</a:t>
            </a:r>
          </a:p>
          <a:p>
            <a:pPr>
              <a:lnSpc>
                <a:spcPct val="13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asbob-uskunalarning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tarkibi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soni</a:t>
            </a:r>
            <a:r>
              <a:rPr lang="en-US" sz="2400" dirty="0">
                <a:latin typeface="Times New Roman" panose="02020603050405020304" pitchFamily="18" charset="0"/>
                <a:cs typeface="Times New Roman" panose="02020603050405020304" pitchFamily="18" charset="0"/>
              </a:rPr>
              <a:t>;</a:t>
            </a:r>
          </a:p>
          <a:p>
            <a:pPr>
              <a:lnSpc>
                <a:spcPct val="13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asbob-uskuna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stanoklardan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texnik-iqtisodiy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normalari</a:t>
            </a:r>
            <a:r>
              <a:rPr lang="en-US" sz="2400" dirty="0">
                <a:latin typeface="Times New Roman" panose="02020603050405020304" pitchFamily="18" charset="0"/>
                <a:cs typeface="Times New Roman" panose="02020603050405020304" pitchFamily="18" charset="0"/>
              </a:rPr>
              <a:t>;</a:t>
            </a:r>
          </a:p>
          <a:p>
            <a:pPr>
              <a:lnSpc>
                <a:spcPct val="13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asbob-uskunalarning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fondi</a:t>
            </a:r>
            <a:r>
              <a:rPr lang="en-US" sz="2400" dirty="0">
                <a:latin typeface="Times New Roman" panose="02020603050405020304" pitchFamily="18" charset="0"/>
                <a:cs typeface="Times New Roman" panose="02020603050405020304" pitchFamily="18" charset="0"/>
              </a:rPr>
              <a:t>;</a:t>
            </a:r>
          </a:p>
          <a:p>
            <a:pPr>
              <a:lnSpc>
                <a:spcPct val="13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soni</a:t>
            </a:r>
            <a:r>
              <a:rPr lang="en-US" sz="2400" dirty="0">
                <a:latin typeface="Times New Roman" panose="02020603050405020304" pitchFamily="18" charset="0"/>
                <a:cs typeface="Times New Roman" panose="02020603050405020304" pitchFamily="18" charset="0"/>
              </a:rPr>
              <a:t>;</a:t>
            </a:r>
          </a:p>
          <a:p>
            <a:pPr>
              <a:lnSpc>
                <a:spcPct val="130000"/>
              </a:lnSpc>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chiqarilayotgan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mahsulot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nomenklaturasi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assortimenti</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21973" y="585300"/>
            <a:ext cx="630526" cy="365125"/>
          </a:xfrm>
        </p:spPr>
        <p:txBody>
          <a:bodyPr/>
          <a:lstStyle/>
          <a:p>
            <a:fld id="{1FE8DF1E-33BB-4377-9A26-35481BA06C7C}" type="slidenum">
              <a:rPr lang="en-US" sz="2400" smtClean="0">
                <a:solidFill>
                  <a:srgbClr val="C00000"/>
                </a:solidFill>
                <a:latin typeface="Arial" pitchFamily="34" charset="0"/>
                <a:cs typeface="Arial" pitchFamily="34" charset="0"/>
              </a:rPr>
              <a:pPr/>
              <a:t>17</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236248" y="322288"/>
            <a:ext cx="8497614" cy="6673943"/>
          </a:xfrm>
          <a:prstGeom prst="rect">
            <a:avLst/>
          </a:prstGeom>
        </p:spPr>
        <p:txBody>
          <a:bodyPr wrap="square">
            <a:spAutoFit/>
          </a:bodyPr>
          <a:lstStyle/>
          <a:p>
            <a:pPr algn="just">
              <a:lnSpc>
                <a:spcPct val="150000"/>
              </a:lnSpc>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etakchi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bo’g’in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tsex</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quyidagi</a:t>
            </a:r>
            <a:r>
              <a:rPr lang="en-US" sz="2400" dirty="0">
                <a:latin typeface="Times New Roman" panose="02020603050405020304" pitchFamily="18" charset="0"/>
                <a:ea typeface="Times New Roman" panose="02020603050405020304" pitchFamily="18" charset="0"/>
              </a:rPr>
              <a:t> formula </a:t>
            </a:r>
            <a:r>
              <a:rPr lang="en-US" sz="2400" dirty="0" err="1">
                <a:latin typeface="Times New Roman" panose="02020603050405020304" pitchFamily="18" charset="0"/>
                <a:ea typeface="Times New Roman" panose="02020603050405020304" pitchFamily="18" charset="0"/>
              </a:rPr>
              <a:t>asosida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hisoblash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a:t>
            </a:r>
          </a:p>
          <a:p>
            <a:pPr algn="just">
              <a:lnSpc>
                <a:spcPct val="150000"/>
              </a:lnSpc>
              <a:spcAft>
                <a:spcPts val="0"/>
              </a:spcAft>
            </a:pPr>
            <a:r>
              <a:rPr lang="en-US" sz="2400" dirty="0">
                <a:latin typeface="Times New Roman" panose="02020603050405020304" pitchFamily="18" charset="0"/>
                <a:ea typeface="Times New Roman" panose="02020603050405020304" pitchFamily="18" charset="0"/>
              </a:rPr>
              <a:t> </a:t>
            </a:r>
          </a:p>
          <a:p>
            <a:pPr algn="just">
              <a:lnSpc>
                <a:spcPct val="150000"/>
              </a:lnSpc>
              <a:spcAft>
                <a:spcPts val="0"/>
              </a:spcAft>
            </a:pP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erda</a:t>
            </a:r>
            <a:r>
              <a:rPr lang="en-US" sz="2400" dirty="0">
                <a:latin typeface="Times New Roman" panose="02020603050405020304" pitchFamily="18" charset="0"/>
                <a:ea typeface="Times New Roman" panose="02020603050405020304" pitchFamily="18" charset="0"/>
              </a:rPr>
              <a:t>:</a:t>
            </a:r>
          </a:p>
          <a:p>
            <a:pPr algn="just">
              <a:lnSpc>
                <a:spcPct val="150000"/>
              </a:lnSpc>
              <a:spcAft>
                <a:spcPts val="0"/>
              </a:spcAft>
            </a:pPr>
            <a:r>
              <a:rPr lang="en-US" sz="2400" dirty="0">
                <a:latin typeface="Times New Roman" panose="02020603050405020304" pitchFamily="18" charset="0"/>
                <a:ea typeface="Times New Roman" panose="02020603050405020304" pitchFamily="18" charset="0"/>
              </a:rPr>
              <a:t>M - </a:t>
            </a:r>
            <a:r>
              <a:rPr lang="en-US" sz="2400" dirty="0" err="1">
                <a:latin typeface="Times New Roman" panose="02020603050405020304" pitchFamily="18" charset="0"/>
                <a:ea typeface="Times New Roman" panose="02020603050405020304" pitchFamily="18" charset="0"/>
              </a:rPr>
              <a:t>sexning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uchastkaning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belgilangan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o’lchov</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birligida</a:t>
            </a:r>
            <a:r>
              <a:rPr lang="en-US" sz="2400" dirty="0">
                <a:latin typeface="Times New Roman" panose="02020603050405020304" pitchFamily="18" charset="0"/>
                <a:ea typeface="Times New Roman" panose="02020603050405020304" pitchFamily="18" charset="0"/>
              </a:rPr>
              <a:t>;</a:t>
            </a:r>
          </a:p>
          <a:p>
            <a:pPr algn="just">
              <a:lnSpc>
                <a:spcPct val="150000"/>
              </a:lnSpc>
              <a:spcAft>
                <a:spcPts val="0"/>
              </a:spcAft>
            </a:pPr>
            <a:r>
              <a:rPr lang="en-US" sz="2400" dirty="0">
                <a:latin typeface="Times New Roman" panose="02020603050405020304" pitchFamily="18" charset="0"/>
                <a:ea typeface="Times New Roman" panose="02020603050405020304" pitchFamily="18" charset="0"/>
              </a:rPr>
              <a:t>n - </a:t>
            </a:r>
            <a:r>
              <a:rPr lang="en-US" sz="2400" dirty="0" err="1">
                <a:latin typeface="Times New Roman" panose="02020603050405020304" pitchFamily="18" charset="0"/>
                <a:ea typeface="Times New Roman" panose="02020603050405020304" pitchFamily="18" charset="0"/>
              </a:rPr>
              <a:t>sexda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uchastkada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etakchi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asbob-uskunalar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soni</a:t>
            </a:r>
            <a:r>
              <a:rPr lang="en-US" sz="2400" dirty="0">
                <a:latin typeface="Times New Roman" panose="02020603050405020304" pitchFamily="18" charset="0"/>
                <a:ea typeface="Times New Roman" panose="02020603050405020304" pitchFamily="18" charset="0"/>
              </a:rPr>
              <a:t>;</a:t>
            </a:r>
          </a:p>
          <a:p>
            <a:pPr algn="just">
              <a:lnSpc>
                <a:spcPct val="150000"/>
              </a:lnSpc>
              <a:spcAft>
                <a:spcPts val="0"/>
              </a:spcAft>
            </a:pPr>
            <a:r>
              <a:rPr lang="en-US" sz="2400" dirty="0" err="1">
                <a:latin typeface="Times New Roman" panose="02020603050405020304" pitchFamily="18" charset="0"/>
                <a:ea typeface="Times New Roman" panose="02020603050405020304" pitchFamily="18" charset="0"/>
              </a:rPr>
              <a:t>Fmaks</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etakchi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asbob-uskuna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maksimal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vaqt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fondi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soat</a:t>
            </a:r>
            <a:r>
              <a:rPr lang="en-US" sz="2400" dirty="0">
                <a:latin typeface="Times New Roman" panose="02020603050405020304" pitchFamily="18" charset="0"/>
                <a:ea typeface="Times New Roman" panose="02020603050405020304" pitchFamily="18" charset="0"/>
              </a:rPr>
              <a:t>;</a:t>
            </a:r>
          </a:p>
          <a:p>
            <a:pPr algn="just">
              <a:lnSpc>
                <a:spcPct val="150000"/>
              </a:lnSpc>
              <a:spcAft>
                <a:spcPts val="0"/>
              </a:spcAft>
            </a:pPr>
            <a:r>
              <a:rPr lang="en-US" sz="2400" dirty="0">
                <a:latin typeface="Times New Roman" panose="02020603050405020304" pitchFamily="18" charset="0"/>
                <a:ea typeface="Times New Roman" panose="02020603050405020304" pitchFamily="18" charset="0"/>
              </a:rPr>
              <a:t>Mm - </a:t>
            </a:r>
            <a:r>
              <a:rPr lang="en-US" sz="2400" dirty="0" err="1">
                <a:latin typeface="Times New Roman" panose="02020603050405020304" pitchFamily="18" charset="0"/>
                <a:ea typeface="Times New Roman" panose="02020603050405020304" pitchFamily="18" charset="0"/>
              </a:rPr>
              <a:t>etakchi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asbob-uskunada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tayyorlash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mehnat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sig’imining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progressiv</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normasi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soat</a:t>
            </a:r>
            <a:r>
              <a:rPr lang="en-US" sz="2400" dirty="0">
                <a:latin typeface="Times New Roman" panose="02020603050405020304" pitchFamily="18" charset="0"/>
                <a:ea typeface="Times New Roman" panose="02020603050405020304" pitchFamily="18" charset="0"/>
              </a:rPr>
              <a:t>.</a:t>
            </a:r>
          </a:p>
          <a:p>
            <a:pPr algn="just">
              <a:lnSpc>
                <a:spcPct val="150000"/>
              </a:lnSpc>
              <a:spcAft>
                <a:spcPts val="0"/>
              </a:spcAft>
            </a:pPr>
            <a:endParaRPr lang="ru-RU" sz="2400" dirty="0">
              <a:effectLst/>
              <a:latin typeface="Times New Roman" panose="02020603050405020304" pitchFamily="18" charset="0"/>
              <a:ea typeface="Times New Roman" panose="02020603050405020304" pitchFamily="18" charset="0"/>
            </a:endParaRPr>
          </a:p>
        </p:txBody>
      </p:sp>
      <p:pic>
        <p:nvPicPr>
          <p:cNvPr id="10" name="Рисунок 9" descr="http://uz.denemetr.com/tw_files2/urls_8/26/d-25113/25113_html_1678663b.gif"/>
          <p:cNvPicPr/>
          <p:nvPr/>
        </p:nvPicPr>
        <p:blipFill>
          <a:blip r:embed="rId2">
            <a:extLst>
              <a:ext uri="{28A0092B-C50C-407E-A947-70E740481C1C}">
                <a14:useLocalDpi xmlns:a14="http://schemas.microsoft.com/office/drawing/2010/main" val="0"/>
              </a:ext>
            </a:extLst>
          </a:blip>
          <a:srcRect/>
          <a:stretch>
            <a:fillRect/>
          </a:stretch>
        </p:blipFill>
        <p:spPr bwMode="auto">
          <a:xfrm>
            <a:off x="3193415" y="1549399"/>
            <a:ext cx="1540510" cy="803275"/>
          </a:xfrm>
          <a:prstGeom prst="rect">
            <a:avLst/>
          </a:prstGeom>
          <a:noFill/>
          <a:ln>
            <a:noFill/>
          </a:ln>
        </p:spPr>
      </p:pic>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3431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21973" y="127245"/>
            <a:ext cx="630526" cy="365125"/>
          </a:xfrm>
        </p:spPr>
        <p:txBody>
          <a:bodyPr/>
          <a:lstStyle/>
          <a:p>
            <a:fld id="{1FE8DF1E-33BB-4377-9A26-35481BA06C7C}" type="slidenum">
              <a:rPr lang="en-US" sz="2400" smtClean="0">
                <a:solidFill>
                  <a:srgbClr val="C00000"/>
                </a:solidFill>
                <a:latin typeface="Arial" pitchFamily="34" charset="0"/>
                <a:cs typeface="Arial" pitchFamily="34" charset="0"/>
              </a:rPr>
              <a:pPr/>
              <a:t>18</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74323" y="309807"/>
            <a:ext cx="8497614" cy="6001643"/>
          </a:xfrm>
          <a:prstGeom prst="rect">
            <a:avLst/>
          </a:prstGeom>
        </p:spPr>
        <p:txBody>
          <a:bodyPr wrap="square">
            <a:spAutoFit/>
          </a:bodyPr>
          <a:lstStyle/>
          <a:p>
            <a:pPr algn="just">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mavjud</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kelishini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o’rtacha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yillik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hisoblab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chiqiladi</a:t>
            </a:r>
            <a:r>
              <a:rPr lang="en-US" sz="2400" dirty="0">
                <a:latin typeface="Times New Roman" panose="02020603050405020304" pitchFamily="18" charset="0"/>
                <a:ea typeface="Times New Roman" panose="02020603050405020304" pitchFamily="18" charset="0"/>
              </a:rPr>
              <a:t>. U </a:t>
            </a:r>
            <a:r>
              <a:rPr lang="en-US" sz="2400" dirty="0" err="1">
                <a:latin typeface="Times New Roman" panose="02020603050405020304" pitchFamily="18" charset="0"/>
                <a:ea typeface="Times New Roman" panose="02020603050405020304" pitchFamily="18" charset="0"/>
              </a:rPr>
              <a:t>quyidagicha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topiladi</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a:latin typeface="Times New Roman" panose="02020603050405020304" pitchFamily="18" charset="0"/>
                <a:ea typeface="Times New Roman" panose="02020603050405020304" pitchFamily="18" charset="0"/>
              </a:rPr>
              <a:t> </a:t>
            </a:r>
          </a:p>
          <a:p>
            <a:pPr algn="just">
              <a:spcAft>
                <a:spcPts val="0"/>
              </a:spcAft>
            </a:pP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erda</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err="1">
                <a:latin typeface="Times New Roman" panose="02020603050405020304" pitchFamily="18" charset="0"/>
                <a:ea typeface="Times New Roman" panose="02020603050405020304" pitchFamily="18" charset="0"/>
              </a:rPr>
              <a:t>Mo’r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o’rtacha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yillik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quvvati</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err="1">
                <a:latin typeface="Times New Roman" panose="02020603050405020304" pitchFamily="18" charset="0"/>
                <a:ea typeface="Times New Roman" panose="02020603050405020304" pitchFamily="18" charset="0"/>
              </a:rPr>
              <a:t>My.b</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quvvati</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a:latin typeface="Times New Roman" panose="02020603050405020304" pitchFamily="18" charset="0"/>
                <a:ea typeface="Times New Roman" panose="02020603050405020304" pitchFamily="18" charset="0"/>
              </a:rPr>
              <a:t>Mk - </a:t>
            </a:r>
            <a:r>
              <a:rPr lang="en-US" sz="2400" dirty="0" err="1">
                <a:latin typeface="Times New Roman" panose="02020603050405020304" pitchFamily="18" charset="0"/>
                <a:ea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davomida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kiritilgan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err="1">
                <a:latin typeface="Times New Roman" panose="02020603050405020304" pitchFamily="18" charset="0"/>
                <a:ea typeface="Times New Roman" panose="02020603050405020304" pitchFamily="18" charset="0"/>
              </a:rPr>
              <a:t>Mch</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davomida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ketuvchi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a:latin typeface="Times New Roman" panose="02020603050405020304" pitchFamily="18" charset="0"/>
                <a:ea typeface="Times New Roman" panose="02020603050405020304" pitchFamily="18" charset="0"/>
              </a:rPr>
              <a:t>n1, n2 – </a:t>
            </a:r>
            <a:r>
              <a:rPr lang="en-US" sz="2400" dirty="0" err="1">
                <a:latin typeface="Times New Roman" panose="02020603050405020304" pitchFamily="18" charset="0"/>
                <a:ea typeface="Times New Roman" panose="02020603050405020304" pitchFamily="18" charset="0"/>
              </a:rPr>
              <a:t>mos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kiritish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ketishi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davridan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oxirigacha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to’liq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oylar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soni</a:t>
            </a:r>
            <a:r>
              <a:rPr lang="en-US" sz="2400" dirty="0">
                <a:latin typeface="Times New Roman" panose="02020603050405020304" pitchFamily="18" charset="0"/>
                <a:ea typeface="Times New Roman" panose="02020603050405020304" pitchFamily="18" charset="0"/>
              </a:rPr>
              <a:t>.</a:t>
            </a:r>
          </a:p>
          <a:p>
            <a:pPr algn="just">
              <a:spcAft>
                <a:spcPts val="0"/>
              </a:spcAft>
            </a:pPr>
            <a:r>
              <a:rPr lang="en-US" sz="2400" dirty="0" err="1">
                <a:latin typeface="Times New Roman" panose="02020603050405020304" pitchFamily="18" charset="0"/>
                <a:ea typeface="Times New Roman" panose="02020603050405020304" pitchFamily="18" charset="0"/>
              </a:rPr>
              <a:t>Quvvatlarni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kiritish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ketishi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fondlaridan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yaxshilash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bog’liq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tadbirlar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ko’pincha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balansini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quvvatlarga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ehtiyoji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qoplash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manbalari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aniqlanadi</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pic>
        <p:nvPicPr>
          <p:cNvPr id="6" name="Рисунок 5" descr="http://uz.denemetr.com/tw_files2/urls_8/26/d-25113/25113_html_m44b44143.gif"/>
          <p:cNvPicPr/>
          <p:nvPr/>
        </p:nvPicPr>
        <p:blipFill>
          <a:blip r:embed="rId2">
            <a:extLst>
              <a:ext uri="{28A0092B-C50C-407E-A947-70E740481C1C}">
                <a14:useLocalDpi xmlns:a14="http://schemas.microsoft.com/office/drawing/2010/main" val="0"/>
              </a:ext>
            </a:extLst>
          </a:blip>
          <a:srcRect/>
          <a:stretch>
            <a:fillRect/>
          </a:stretch>
        </p:blipFill>
        <p:spPr bwMode="auto">
          <a:xfrm>
            <a:off x="2910522" y="1466849"/>
            <a:ext cx="3128328" cy="676275"/>
          </a:xfrm>
          <a:prstGeom prst="rect">
            <a:avLst/>
          </a:prstGeom>
          <a:noFill/>
          <a:ln>
            <a:noFill/>
          </a:ln>
        </p:spPr>
      </p:pic>
    </p:spTree>
    <p:extLst>
      <p:ext uri="{BB962C8B-B14F-4D97-AF65-F5344CB8AC3E}">
        <p14:creationId xmlns:p14="http://schemas.microsoft.com/office/powerpoint/2010/main" val="10406658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3" y="16401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64310" y="25694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19</a:t>
            </a:fld>
            <a:endParaRPr lang="en-US" sz="2400" dirty="0">
              <a:solidFill>
                <a:srgbClr val="C00000"/>
              </a:solidFill>
              <a:latin typeface="Arial" pitchFamily="34" charset="0"/>
              <a:cs typeface="Arial" pitchFamily="34" charset="0"/>
            </a:endParaRPr>
          </a:p>
        </p:txBody>
      </p:sp>
      <p:pic>
        <p:nvPicPr>
          <p:cNvPr id="2050" name="Рисунок 324"/>
          <p:cNvPicPr>
            <a:picLocks noChangeAspect="1" noChangeArrowheads="1"/>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260427" y="164011"/>
            <a:ext cx="458906" cy="421289"/>
          </a:xfrm>
          <a:prstGeom prst="rect">
            <a:avLst/>
          </a:prstGeom>
          <a:noFill/>
          <a:extLst>
            <a:ext uri="{909E8E84-426E-40DD-AFC4-6F175D3DCCD1}">
              <a14:hiddenFill xmlns:a14="http://schemas.microsoft.com/office/drawing/2010/main">
                <a:solidFill>
                  <a:srgbClr val="FFFFFF"/>
                </a:solidFill>
              </a14:hiddenFill>
            </a:ext>
          </a:extLst>
        </p:spPr>
      </p:pic>
      <p:pic>
        <p:nvPicPr>
          <p:cNvPr id="2049" name="Рисунок 323"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53" y="722810"/>
            <a:ext cx="672765" cy="5545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4"/>
          <p:cNvSpPr>
            <a:spLocks noChangeArrowheads="1"/>
          </p:cNvSpPr>
          <p:nvPr/>
        </p:nvSpPr>
        <p:spPr bwMode="auto">
          <a:xfrm>
            <a:off x="550983" y="61053"/>
            <a:ext cx="7931697"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571500" algn="ctr" fontAlgn="base">
              <a:spcBef>
                <a:spcPct val="0"/>
              </a:spcBef>
              <a:spcAft>
                <a:spcPct val="0"/>
              </a:spcAft>
            </a:pPr>
            <a:r>
              <a:rPr kumimoji="0" lang="en-US" sz="2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a:t>
            </a:r>
            <a:r>
              <a:rPr lang="uz-Cyrl-UZ" sz="2600" b="1" dirty="0" smtClean="0">
                <a:latin typeface="Times New Roman" pitchFamily="18" charset="0"/>
                <a:ea typeface="Times New Roman" pitchFamily="18" charset="0"/>
                <a:cs typeface="Times New Roman" pitchFamily="18" charset="0"/>
              </a:rPr>
              <a:t>.</a:t>
            </a:r>
            <a:r>
              <a:rPr lang="en-US" sz="2600" b="1" dirty="0">
                <a:latin typeface="Times New Roman" pitchFamily="18" charset="0"/>
                <a:ea typeface="Times New Roman" pitchFamily="18" charset="0"/>
                <a:cs typeface="Times New Roman" pitchFamily="18" charset="0"/>
              </a:rPr>
              <a:t> </a:t>
            </a:r>
            <a:r>
              <a:rPr lang="en-US" sz="2600" b="1" dirty="0" err="1">
                <a:latin typeface="Times New Roman" pitchFamily="18" charset="0"/>
                <a:ea typeface="Times New Roman" pitchFamily="18" charset="0"/>
                <a:cs typeface="Times New Roman" pitchFamily="18" charset="0"/>
              </a:rPr>
              <a:t>Ishlab</a:t>
            </a:r>
            <a:r>
              <a:rPr lang="en-US" sz="2600" b="1" dirty="0">
                <a:latin typeface="Times New Roman" pitchFamily="18" charset="0"/>
                <a:ea typeface="Times New Roman" pitchFamily="18" charset="0"/>
                <a:cs typeface="Times New Roman" pitchFamily="18" charset="0"/>
              </a:rPr>
              <a:t> </a:t>
            </a:r>
            <a:r>
              <a:rPr lang="en-US" sz="2600" b="1" dirty="0" err="1">
                <a:latin typeface="Times New Roman" pitchFamily="18" charset="0"/>
                <a:ea typeface="Times New Roman" pitchFamily="18" charset="0"/>
                <a:cs typeface="Times New Roman" pitchFamily="18" charset="0"/>
              </a:rPr>
              <a:t>chiqarish</a:t>
            </a:r>
            <a:r>
              <a:rPr lang="en-US" sz="2600" b="1" dirty="0">
                <a:latin typeface="Times New Roman" pitchFamily="18" charset="0"/>
                <a:ea typeface="Times New Roman" pitchFamily="18" charset="0"/>
                <a:cs typeface="Times New Roman" pitchFamily="18" charset="0"/>
              </a:rPr>
              <a:t> </a:t>
            </a:r>
            <a:r>
              <a:rPr lang="en-US" sz="2600" b="1" dirty="0" err="1">
                <a:latin typeface="Times New Roman" pitchFamily="18" charset="0"/>
                <a:ea typeface="Times New Roman" pitchFamily="18" charset="0"/>
                <a:cs typeface="Times New Roman" pitchFamily="18" charset="0"/>
              </a:rPr>
              <a:t>rejasining</a:t>
            </a:r>
            <a:r>
              <a:rPr lang="en-US" sz="2600" b="1" dirty="0">
                <a:latin typeface="Times New Roman" pitchFamily="18" charset="0"/>
                <a:ea typeface="Times New Roman" pitchFamily="18" charset="0"/>
                <a:cs typeface="Times New Roman" pitchFamily="18" charset="0"/>
              </a:rPr>
              <a:t> </a:t>
            </a:r>
            <a:r>
              <a:rPr lang="en-US" sz="2600" b="1" dirty="0" err="1">
                <a:latin typeface="Times New Roman" pitchFamily="18" charset="0"/>
                <a:ea typeface="Times New Roman" pitchFamily="18" charset="0"/>
                <a:cs typeface="Times New Roman" pitchFamily="18" charset="0"/>
              </a:rPr>
              <a:t>resurslar</a:t>
            </a:r>
            <a:r>
              <a:rPr lang="en-US" sz="2600" b="1" dirty="0">
                <a:latin typeface="Times New Roman" pitchFamily="18" charset="0"/>
                <a:ea typeface="Times New Roman" pitchFamily="18" charset="0"/>
                <a:cs typeface="Times New Roman" pitchFamily="18" charset="0"/>
              </a:rPr>
              <a:t> </a:t>
            </a:r>
            <a:r>
              <a:rPr lang="en-US" sz="2600" b="1" dirty="0" err="1">
                <a:latin typeface="Times New Roman" pitchFamily="18" charset="0"/>
                <a:ea typeface="Times New Roman" pitchFamily="18" charset="0"/>
                <a:cs typeface="Times New Roman" pitchFamily="18" charset="0"/>
              </a:rPr>
              <a:t>bilan</a:t>
            </a:r>
            <a:r>
              <a:rPr lang="en-US" sz="2600" b="1" dirty="0">
                <a:latin typeface="Times New Roman" pitchFamily="18" charset="0"/>
                <a:ea typeface="Times New Roman" pitchFamily="18" charset="0"/>
                <a:cs typeface="Times New Roman" pitchFamily="18" charset="0"/>
              </a:rPr>
              <a:t> </a:t>
            </a:r>
            <a:r>
              <a:rPr lang="en-US" sz="2600" b="1" dirty="0" err="1" smtClean="0">
                <a:latin typeface="Times New Roman" pitchFamily="18" charset="0"/>
                <a:ea typeface="Times New Roman" pitchFamily="18" charset="0"/>
                <a:cs typeface="Times New Roman" pitchFamily="18" charset="0"/>
              </a:rPr>
              <a:t>ta’minlanganligi</a:t>
            </a:r>
            <a:endParaRPr kumimoji="0" lang="ru-RU" sz="2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73835" y="817953"/>
            <a:ext cx="8649329" cy="5755422"/>
          </a:xfrm>
          <a:prstGeom prst="rect">
            <a:avLst/>
          </a:prstGeom>
        </p:spPr>
        <p:txBody>
          <a:bodyPr wrap="square">
            <a:spAutoFit/>
          </a:bodyPr>
          <a:lstStyle/>
          <a:p>
            <a:pPr algn="just"/>
            <a:r>
              <a:rPr lang="en-US" sz="2300" dirty="0" smtClean="0">
                <a:latin typeface="Times New Roman" panose="02020603050405020304" pitchFamily="18" charset="0"/>
                <a:cs typeface="Times New Roman" panose="02020603050405020304" pitchFamily="18" charset="0"/>
              </a:rPr>
              <a:t>	</a:t>
            </a:r>
            <a:r>
              <a:rPr lang="uz-Latn-UZ" sz="2300" dirty="0">
                <a:latin typeface="Times New Roman" panose="02020603050405020304" pitchFamily="18" charset="0"/>
                <a:cs typeface="Times New Roman" panose="02020603050405020304" pitchFamily="18" charset="0"/>
              </a:rPr>
              <a:t>Ishlab chiqarish dasturi hisob-kitob qilingan va quvvatlar tanlangandan so’ng moddiy resurslarga ehtiyoj aniqlanadi. Resurslarga bo’lgan talabni, ehtiyojlarni hisoblash quyidagilar bo’yicha amalga oshiriladi:</a:t>
            </a:r>
          </a:p>
          <a:p>
            <a:pPr algn="just"/>
            <a:r>
              <a:rPr lang="uz-Latn-UZ" sz="2300" dirty="0">
                <a:latin typeface="Times New Roman" panose="02020603050405020304" pitchFamily="18" charset="0"/>
                <a:cs typeface="Times New Roman" panose="02020603050405020304" pitchFamily="18" charset="0"/>
              </a:rPr>
              <a:t>•	aylanma mablag’larga talab, ehtiyoj (asosiy va yordamchi materiallar, masalan, xom-ashyo, yarim tayyor mahsulotlar, ehtiyot qismlar va boshqalar);</a:t>
            </a:r>
          </a:p>
          <a:p>
            <a:pPr algn="just"/>
            <a:r>
              <a:rPr lang="uz-Latn-UZ" sz="2300" dirty="0">
                <a:latin typeface="Times New Roman" panose="02020603050405020304" pitchFamily="18" charset="0"/>
                <a:cs typeface="Times New Roman" panose="02020603050405020304" pitchFamily="18" charset="0"/>
              </a:rPr>
              <a:t>•	uzoq muddatli aktivlarga talab, extiyoj (asosiy ishlab chiqarish fondlari); </a:t>
            </a:r>
          </a:p>
          <a:p>
            <a:pPr algn="just"/>
            <a:r>
              <a:rPr lang="uz-Latn-UZ" sz="2300" dirty="0">
                <a:latin typeface="Times New Roman" panose="02020603050405020304" pitchFamily="18" charset="0"/>
                <a:cs typeface="Times New Roman" panose="02020603050405020304" pitchFamily="18" charset="0"/>
              </a:rPr>
              <a:t>•	ish haqi to’lovlari uchun mablag’larga talab.</a:t>
            </a:r>
          </a:p>
          <a:p>
            <a:pPr algn="just"/>
            <a:r>
              <a:rPr lang="uz-Latn-UZ" sz="2300" dirty="0">
                <a:latin typeface="Times New Roman" panose="02020603050405020304" pitchFamily="18" charset="0"/>
                <a:cs typeface="Times New Roman" panose="02020603050405020304" pitchFamily="18" charset="0"/>
              </a:rPr>
              <a:t>Resurslarga ehtiyojni aniqlash uchun determinant (normativ), statistik va empirik (tajriba asosidagi) kabi turli usullar qo’llanishi mumkin.</a:t>
            </a:r>
          </a:p>
          <a:p>
            <a:pPr algn="just"/>
            <a:r>
              <a:rPr lang="uz-Latn-UZ" sz="2300" dirty="0">
                <a:latin typeface="Times New Roman" panose="02020603050405020304" pitchFamily="18" charset="0"/>
                <a:cs typeface="Times New Roman" panose="02020603050405020304" pitchFamily="18" charset="0"/>
              </a:rPr>
              <a:t>Determinant (normativ) usul bilan mahsulot chiqarish uchun resurslarga bo’lgan ehtiyojni aniqlash maqsadga muvofiq. Empirik va boshqa usullardan ta’mirlash-ekspluatatsiya ishlariga materiallar extiyojlarini hisoblashda foydalanish mumkin.</a:t>
            </a:r>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20</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62034" y="186108"/>
            <a:ext cx="8481587" cy="6766276"/>
          </a:xfrm>
          <a:prstGeom prst="rect">
            <a:avLst/>
          </a:prstGeom>
        </p:spPr>
        <p:txBody>
          <a:bodyPr wrap="square">
            <a:spAutoFit/>
          </a:bodyPr>
          <a:lstStyle/>
          <a:p>
            <a:pPr algn="just">
              <a:lnSpc>
                <a:spcPct val="130000"/>
              </a:lnSpc>
              <a:spcAft>
                <a:spcPts val="0"/>
              </a:spcAft>
            </a:pPr>
            <a:r>
              <a:rPr lang="en-US" sz="24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Moddiy zahiralar hajmini aniqlash. Zahiralar asosan ishlab chiqarish jarayonini noma’lum xarakterli xaridlarga bog’liqligini kamaytirish, texnologik ishlov berish bo’yicha kelgusi operatsiyalarni ishlab chiqarish bosqichidagi avvalgi xatolardan mustaqil bo’lishi, shuningdek, xaridorlar talabi barqaror bo’lmagan hollarda tayyor mahsulotning barqaror taklifini ta’minlash uchun mo’ljallanadi.</a:t>
            </a:r>
          </a:p>
          <a:p>
            <a:pPr algn="just">
              <a:lnSpc>
                <a:spcPct val="130000"/>
              </a:lnSpc>
              <a:spcAft>
                <a:spcPts val="0"/>
              </a:spcAft>
            </a:pPr>
            <a:r>
              <a:rPr lang="uz-Latn-UZ" sz="2400" dirty="0">
                <a:latin typeface="Times New Roman" panose="02020603050405020304" pitchFamily="18" charset="0"/>
                <a:cs typeface="Times New Roman" panose="02020603050405020304" pitchFamily="18" charset="0"/>
              </a:rPr>
              <a:t>Moddiy zahiralarni rejalashtirishda ularning optimal hajmiga rioya qilish kerak, chunki zahiralarning kamayib ketishi mahsulot ishlab chiqarish va sotishda uzilishlarga sabab bo’lishi, ortiqcha zahiralarning to’planib qolishi esa aylanma vositalarning bog’lanib qolishi, kerditorlik qarzlarining ko’payishi, materiallarni olib kelish va saqlash uchun xarajatlarning ortishiga olib kelishi mumkin. Bu esa korxonaning moliyaviy holatini yomonlashtiradi.</a:t>
            </a:r>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21</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62034" y="186108"/>
            <a:ext cx="8481587" cy="6766276"/>
          </a:xfrm>
          <a:prstGeom prst="rect">
            <a:avLst/>
          </a:prstGeom>
        </p:spPr>
        <p:txBody>
          <a:bodyPr wrap="square">
            <a:spAutoFit/>
          </a:bodyPr>
          <a:lstStyle/>
          <a:p>
            <a:pPr algn="just">
              <a:lnSpc>
                <a:spcPct val="130000"/>
              </a:lnSpc>
              <a:spcAft>
                <a:spcPts val="0"/>
              </a:spcAft>
            </a:pPr>
            <a:r>
              <a:rPr lang="en-US" sz="24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Ushbu vazifani hal qilish uchun korxona zahiralarning belgilangan normasi – moddiy resurslar minimal hajmiga amal qilishi lozim bo’lib, bu resurslar korxonaning to’xtovsiz sur’atlarda ishlashini ta’minlashi lozim bo’ladi.</a:t>
            </a:r>
          </a:p>
          <a:p>
            <a:pPr algn="just">
              <a:lnSpc>
                <a:spcPct val="130000"/>
              </a:lnSpc>
              <a:spcAft>
                <a:spcPts val="0"/>
              </a:spcAft>
            </a:pPr>
            <a:r>
              <a:rPr lang="uz-Latn-UZ" sz="2400" dirty="0">
                <a:latin typeface="Times New Roman" panose="02020603050405020304" pitchFamily="18" charset="0"/>
                <a:cs typeface="Times New Roman" panose="02020603050405020304" pitchFamily="18" charset="0"/>
              </a:rPr>
              <a:t>Zahiralar hajmini uchta asosiy omil belgilab beradi:</a:t>
            </a:r>
          </a:p>
          <a:p>
            <a:pPr algn="just">
              <a:lnSpc>
                <a:spcPct val="130000"/>
              </a:lnSpc>
              <a:spcAft>
                <a:spcPts val="0"/>
              </a:spcAft>
            </a:pPr>
            <a:r>
              <a:rPr lang="uz-Latn-UZ" sz="2400" dirty="0">
                <a:latin typeface="Times New Roman" panose="02020603050405020304" pitchFamily="18" charset="0"/>
                <a:cs typeface="Times New Roman" panose="02020603050405020304" pitchFamily="18" charset="0"/>
              </a:rPr>
              <a:t>•	kundalik material iste’moli hajmi; </a:t>
            </a:r>
          </a:p>
          <a:p>
            <a:pPr algn="just">
              <a:lnSpc>
                <a:spcPct val="130000"/>
              </a:lnSpc>
              <a:spcAft>
                <a:spcPts val="0"/>
              </a:spcAft>
            </a:pPr>
            <a:r>
              <a:rPr lang="uz-Latn-UZ" sz="2400" dirty="0">
                <a:latin typeface="Times New Roman" panose="02020603050405020304" pitchFamily="18" charset="0"/>
                <a:cs typeface="Times New Roman" panose="02020603050405020304" pitchFamily="18" charset="0"/>
              </a:rPr>
              <a:t>•	materiallar sarflanishi xarakteri (iste’molning bir xillik darajasi); </a:t>
            </a:r>
          </a:p>
          <a:p>
            <a:pPr algn="just">
              <a:lnSpc>
                <a:spcPct val="130000"/>
              </a:lnSpc>
              <a:spcAft>
                <a:spcPts val="0"/>
              </a:spcAft>
            </a:pPr>
            <a:r>
              <a:rPr lang="uz-Latn-UZ" sz="2400" dirty="0">
                <a:latin typeface="Times New Roman" panose="02020603050405020304" pitchFamily="18" charset="0"/>
                <a:cs typeface="Times New Roman" panose="02020603050405020304" pitchFamily="18" charset="0"/>
              </a:rPr>
              <a:t>•	ikki marta material olib kelish o’rtasidagi vaqt.</a:t>
            </a:r>
          </a:p>
          <a:p>
            <a:pPr algn="just">
              <a:lnSpc>
                <a:spcPct val="130000"/>
              </a:lnSpc>
              <a:spcAft>
                <a:spcPts val="0"/>
              </a:spcAft>
            </a:pPr>
            <a:r>
              <a:rPr lang="uz-Latn-UZ" sz="2400" dirty="0">
                <a:latin typeface="Times New Roman" panose="02020603050405020304" pitchFamily="18" charset="0"/>
                <a:cs typeface="Times New Roman" panose="02020603050405020304" pitchFamily="18" charset="0"/>
              </a:rPr>
              <a:t>Korxona aylanma mablag’larini normalashtirish tadbirlari ishlab chiqarish zahiralarini normalashtirish, shuningdek, tugallanmagan ishlab chiqarishning optimal kattaligi, tayyor mahsulot qoldiqlari va kelgusi davr xarajatlarini aniqlash bilan bog’liq vazifalarni echishga olib keladi.</a:t>
            </a:r>
          </a:p>
        </p:txBody>
      </p:sp>
    </p:spTree>
    <p:extLst>
      <p:ext uri="{BB962C8B-B14F-4D97-AF65-F5344CB8AC3E}">
        <p14:creationId xmlns:p14="http://schemas.microsoft.com/office/powerpoint/2010/main" val="28310627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22</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36483" y="112772"/>
            <a:ext cx="8734095" cy="6740307"/>
          </a:xfrm>
          <a:prstGeom prst="rect">
            <a:avLst/>
          </a:prstGeom>
        </p:spPr>
        <p:txBody>
          <a:bodyPr wrap="square">
            <a:spAutoFit/>
          </a:bodyPr>
          <a:lstStyle/>
          <a:p>
            <a:pPr algn="just">
              <a:lnSpc>
                <a:spcPct val="150000"/>
              </a:lnSpc>
            </a:pPr>
            <a:r>
              <a:rPr lang="en-US" sz="22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zahiralarini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normalashtirish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uzluksiz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faoliyat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yuritishini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ta’minlash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maqsadida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oshiriladi</a:t>
            </a:r>
            <a:r>
              <a:rPr lang="en-US" sz="2400" dirty="0">
                <a:latin typeface="Times New Roman" panose="02020603050405020304" pitchFamily="18" charset="0"/>
                <a:ea typeface="Times New Roman" panose="02020603050405020304" pitchFamily="18" charset="0"/>
              </a:rPr>
              <a:t>. Agar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zahiralari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normativlardan</a:t>
            </a:r>
            <a:r>
              <a:rPr lang="en-US" sz="2400" dirty="0">
                <a:latin typeface="Times New Roman" panose="02020603050405020304" pitchFamily="18" charset="0"/>
                <a:ea typeface="Times New Roman" panose="02020603050405020304" pitchFamily="18" charset="0"/>
              </a:rPr>
              <a:t> past </a:t>
            </a:r>
            <a:r>
              <a:rPr lang="en-US" sz="2400" dirty="0" err="1">
                <a:latin typeface="Times New Roman" panose="02020603050405020304" pitchFamily="18" charset="0"/>
                <a:ea typeface="Times New Roman" panose="02020603050405020304" pitchFamily="18" charset="0"/>
              </a:rPr>
              <a:t>bo’lsa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izdan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uskunalarning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bekor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iqtisodiy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ko’rsatkichlari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pasayishiga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paytda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zahiralarining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belgilangan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norma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normativlardan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oshib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ketishiga</a:t>
            </a:r>
            <a:r>
              <a:rPr lang="en-US" sz="2400" dirty="0">
                <a:latin typeface="Times New Roman" panose="02020603050405020304" pitchFamily="18" charset="0"/>
                <a:ea typeface="Times New Roman" panose="02020603050405020304" pitchFamily="18" charset="0"/>
              </a:rPr>
              <a:t> ham </a:t>
            </a:r>
            <a:r>
              <a:rPr lang="en-US" sz="2400" dirty="0" err="1">
                <a:latin typeface="Times New Roman" panose="02020603050405020304" pitchFamily="18" charset="0"/>
                <a:ea typeface="Times New Roman" panose="02020603050405020304" pitchFamily="18" charset="0"/>
              </a:rPr>
              <a:t>yo’l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qo’ymaslik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kerak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mablag’larning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muzlab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qolishiga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natijada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ko’rishiga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keladi</a:t>
            </a:r>
            <a:r>
              <a:rPr lang="en-US" sz="2400" dirty="0">
                <a:latin typeface="Times New Roman" panose="02020603050405020304" pitchFamily="18" charset="0"/>
                <a:ea typeface="Times New Roman" panose="02020603050405020304" pitchFamily="18" charset="0"/>
              </a:rPr>
              <a:t>.</a:t>
            </a:r>
          </a:p>
          <a:p>
            <a:pPr algn="just">
              <a:lnSpc>
                <a:spcPct val="150000"/>
              </a:lnSpc>
            </a:pP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zahiralari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joriy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sug’urta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kafolatli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tayyorlov</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texnologik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mavsumiy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turlarga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bo’linadi</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23</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20717" y="133758"/>
            <a:ext cx="8765627" cy="6370975"/>
          </a:xfrm>
          <a:prstGeom prst="rect">
            <a:avLst/>
          </a:prstGeom>
        </p:spPr>
        <p:txBody>
          <a:bodyPr wrap="square">
            <a:spAutoFit/>
          </a:bodyPr>
          <a:lstStyle/>
          <a:p>
            <a:pPr algn="just"/>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Xom-ashyo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xaridi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faoliyatida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muhim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qadam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hisoblanadi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vazifa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xarid</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qilinayotgan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materiallar</a:t>
            </a:r>
            <a:r>
              <a:rPr lang="en-US" sz="2400" dirty="0">
                <a:latin typeface="Times New Roman" panose="02020603050405020304" pitchFamily="18" charset="0"/>
                <a:ea typeface="Times New Roman" panose="02020603050405020304" pitchFamily="18" charset="0"/>
              </a:rPr>
              <a:t> optimal </a:t>
            </a:r>
            <a:r>
              <a:rPr lang="en-US" sz="2400" dirty="0" err="1">
                <a:latin typeface="Times New Roman" panose="02020603050405020304" pitchFamily="18" charset="0"/>
                <a:ea typeface="Times New Roman" panose="02020603050405020304" pitchFamily="18" charset="0"/>
              </a:rPr>
              <a:t>hajmi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qanday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bo’lishini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borib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taqaladi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martalik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xarid</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materiallar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partiyasi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qanchalik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katta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bo’lsa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shuncha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aylanma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mablag’larni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bog’lab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qo’yishga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aksincha</a:t>
            </a:r>
            <a:r>
              <a:rPr lang="en-US" sz="2400" dirty="0">
                <a:latin typeface="Times New Roman" panose="02020603050405020304" pitchFamily="18" charset="0"/>
                <a:ea typeface="Times New Roman" panose="02020603050405020304" pitchFamily="18" charset="0"/>
              </a:rPr>
              <a:t>.</a:t>
            </a:r>
          </a:p>
          <a:p>
            <a:pPr algn="just"/>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baholash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Biznes-rejani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yoritib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zarur</a:t>
            </a:r>
            <a:r>
              <a:rPr lang="en-US" sz="2400" dirty="0">
                <a:latin typeface="Times New Roman" panose="02020603050405020304" pitchFamily="18" charset="0"/>
                <a:ea typeface="Times New Roman" panose="02020603050405020304" pitchFamily="18" charset="0"/>
              </a:rPr>
              <a:t>.</a:t>
            </a:r>
          </a:p>
          <a:p>
            <a:pPr algn="just"/>
            <a:r>
              <a:rPr lang="en-US" sz="2400" dirty="0">
                <a:latin typeface="Times New Roman" panose="02020603050405020304" pitchFamily="18" charset="0"/>
                <a:ea typeface="Times New Roman" panose="02020603050405020304" pitchFamily="18" charset="0"/>
              </a:rPr>
              <a:t>Gap </a:t>
            </a:r>
            <a:r>
              <a:rPr lang="en-US" sz="2400" dirty="0" err="1">
                <a:latin typeface="Times New Roman" panose="02020603050405020304" pitchFamily="18" charset="0"/>
                <a:ea typeface="Times New Roman" panose="02020603050405020304" pitchFamily="18" charset="0"/>
              </a:rPr>
              <a:t>shundaki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qilinuvchi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hajmini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rejalashtirishning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boshlanishi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biznesda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qanday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muhim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ahamiyat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kasb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etadi</a:t>
            </a:r>
            <a:r>
              <a:rPr lang="en-US" sz="2400" dirty="0">
                <a:latin typeface="Times New Roman" panose="02020603050405020304" pitchFamily="18" charset="0"/>
                <a:ea typeface="Times New Roman" panose="02020603050405020304" pitchFamily="18" charset="0"/>
              </a:rPr>
              <a:t>.</a:t>
            </a:r>
          </a:p>
          <a:p>
            <a:pPr algn="just"/>
            <a:r>
              <a:rPr lang="en-US" sz="2400" dirty="0">
                <a:latin typeface="Times New Roman" panose="02020603050405020304" pitchFamily="18" charset="0"/>
                <a:ea typeface="Times New Roman" panose="02020603050405020304" pitchFamily="18" charset="0"/>
              </a:rPr>
              <a:t>Natural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qiymat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o’lchamidagi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yilgi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bashorat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ko’rsatkichlar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tavsiflash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ko’rsatkichlarning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ko’rsatkichlardan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ortib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ketishi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korxonaning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resurslardan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siyosatida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ijobiy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o’zgarishlar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ro’y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berganligidan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darak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beradi</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24</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56106" y="376968"/>
            <a:ext cx="8679976" cy="2677656"/>
          </a:xfrm>
          <a:prstGeom prst="rect">
            <a:avLst/>
          </a:prstGeom>
        </p:spPr>
        <p:txBody>
          <a:bodyPr wrap="square">
            <a:spAutoFit/>
          </a:bodyPr>
          <a:lstStyle/>
          <a:p>
            <a:pPr algn="just">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fondlariga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extiyojni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rPr>
              <a:t>moddada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mavjud</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fondlarining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qisqacha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tavsifi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tarkibi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tuzilmasi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qiymati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texnik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tavsifi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eskirish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darajasi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ta’mirlash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rekonstruktsiya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zaruriyati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ko’rsatiladi</a:t>
            </a:r>
            <a:r>
              <a:rPr lang="en-US" sz="2400" dirty="0">
                <a:latin typeface="Times New Roman" panose="02020603050405020304" pitchFamily="18" charset="0"/>
                <a:ea typeface="Times New Roman" panose="02020603050405020304" pitchFamily="18" charset="0"/>
              </a:rPr>
              <a:t> (7.2-jadval).</a:t>
            </a:r>
          </a:p>
          <a:p>
            <a:pPr algn="just">
              <a:spcAft>
                <a:spcPts val="0"/>
              </a:spcAft>
            </a:pPr>
            <a:r>
              <a:rPr lang="en-US" sz="2400" dirty="0">
                <a:latin typeface="Times New Roman" panose="02020603050405020304" pitchFamily="18" charset="0"/>
                <a:ea typeface="Times New Roman" panose="02020603050405020304" pitchFamily="18" charset="0"/>
              </a:rPr>
              <a:t>7.2-jadval</a:t>
            </a:r>
          </a:p>
          <a:p>
            <a:pPr algn="just">
              <a:spcAft>
                <a:spcPts val="0"/>
              </a:spcAft>
            </a:pP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fondlarining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tarkibi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tuzilishi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eskirishi</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792431611"/>
              </p:ext>
            </p:extLst>
          </p:nvPr>
        </p:nvGraphicFramePr>
        <p:xfrm>
          <a:off x="550983" y="3242386"/>
          <a:ext cx="8030644" cy="3275902"/>
        </p:xfrm>
        <a:graphic>
          <a:graphicData uri="http://schemas.openxmlformats.org/drawingml/2006/table">
            <a:tbl>
              <a:tblPr firstRow="1" firstCol="1" bandRow="1"/>
              <a:tblGrid>
                <a:gridCol w="1526731"/>
                <a:gridCol w="1558239"/>
                <a:gridCol w="954207"/>
                <a:gridCol w="1500626"/>
                <a:gridCol w="1302583"/>
                <a:gridCol w="1188258"/>
              </a:tblGrid>
              <a:tr h="0">
                <a:tc>
                  <a:txBody>
                    <a:bodyPr/>
                    <a:lstStyle/>
                    <a:p>
                      <a:pPr algn="just">
                        <a:lnSpc>
                          <a:spcPct val="150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Asosiy ishlab chiqarish fondlari guruhi</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Loyiha boshlanishidagi qiyomati, ming so’m.</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Ulushi% </a:t>
                      </a: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Loyiha boshlanishidagi eskirishi, ming so’m</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Qoldiq qiymati,ming so’m.</a:t>
                      </a: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Eskirish koeffitsienti</a:t>
                      </a: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pPr>
                      <a:endParaRPr lang="ru-RU" sz="2400">
                        <a:effectLst/>
                        <a:latin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400">
                        <a:effectLst/>
                        <a:latin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400">
                        <a:effectLst/>
                        <a:latin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400">
                        <a:effectLst/>
                        <a:latin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400">
                        <a:effectLst/>
                        <a:latin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2400" dirty="0">
                        <a:effectLst/>
                        <a:latin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25</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Прямоугольник 11"/>
          <p:cNvSpPr/>
          <p:nvPr/>
        </p:nvSpPr>
        <p:spPr>
          <a:xfrm>
            <a:off x="204951" y="112104"/>
            <a:ext cx="8734098" cy="6524863"/>
          </a:xfrm>
          <a:prstGeom prst="rect">
            <a:avLst/>
          </a:prstGeom>
        </p:spPr>
        <p:txBody>
          <a:bodyPr wrap="square">
            <a:spAutoFit/>
          </a:bodyPr>
          <a:lstStyle/>
          <a:p>
            <a:pPr algn="just"/>
            <a:r>
              <a:rPr lang="en-US" sz="2200" dirty="0" smtClean="0">
                <a:latin typeface="Times New Roman" panose="02020603050405020304" pitchFamily="18" charset="0"/>
                <a:cs typeface="Times New Roman" panose="02020603050405020304" pitchFamily="18" charset="0"/>
              </a:rPr>
              <a:t>	</a:t>
            </a:r>
            <a:r>
              <a:rPr lang="uz-Latn-UZ" sz="2200" dirty="0">
                <a:latin typeface="Times New Roman" panose="02020603050405020304" pitchFamily="18" charset="0"/>
                <a:cs typeface="Times New Roman" panose="02020603050405020304" pitchFamily="18" charset="0"/>
              </a:rPr>
              <a:t>Mavjud ishlab chiqarishni kengaytirish, modernizatsiya yoki rekonstruktsiya qilish yoxud yangi ishlab chiqarishni tashkil etish bilan bog’liq savollar yoritiladi. Ularga quyidagilar kiritilishi mumkin:</a:t>
            </a:r>
          </a:p>
          <a:p>
            <a:pPr algn="just"/>
            <a:r>
              <a:rPr lang="uz-Latn-UZ" sz="2200" dirty="0">
                <a:latin typeface="Times New Roman" panose="02020603050405020304" pitchFamily="18" charset="0"/>
                <a:cs typeface="Times New Roman" panose="02020603050405020304" pitchFamily="18" charset="0"/>
              </a:rPr>
              <a:t>•	xujjatlarning mavjudligi;</a:t>
            </a:r>
          </a:p>
          <a:p>
            <a:pPr algn="just"/>
            <a:r>
              <a:rPr lang="uz-Latn-UZ" sz="2200" dirty="0">
                <a:latin typeface="Times New Roman" panose="02020603050405020304" pitchFamily="18" charset="0"/>
                <a:cs typeface="Times New Roman" panose="02020603050405020304" pitchFamily="18" charset="0"/>
              </a:rPr>
              <a:t>•	qurilish-montaj ishlarini mo’ljallangan muddatlarda bajarilishini ta’minlovchi pudrat tashkilotining mavjudligi; </a:t>
            </a:r>
          </a:p>
          <a:p>
            <a:pPr algn="just"/>
            <a:r>
              <a:rPr lang="uz-Latn-UZ" sz="2200" dirty="0">
                <a:latin typeface="Times New Roman" panose="02020603050405020304" pitchFamily="18" charset="0"/>
                <a:cs typeface="Times New Roman" panose="02020603050405020304" pitchFamily="18" charset="0"/>
              </a:rPr>
              <a:t>•	xarajatlar va x.k.</a:t>
            </a:r>
          </a:p>
          <a:p>
            <a:pPr algn="just"/>
            <a:r>
              <a:rPr lang="uz-Latn-UZ" sz="2200" dirty="0">
                <a:latin typeface="Times New Roman" panose="02020603050405020304" pitchFamily="18" charset="0"/>
                <a:cs typeface="Times New Roman" panose="02020603050405020304" pitchFamily="18" charset="0"/>
              </a:rPr>
              <a:t>Bularning asosida qo’shimcha uskunalarga talab va asosiy fondlar va nomoddiy aktivlarga umumiy talab belgilanadi. Asosiy fondlarga extiyoj, asosiy fondlar turlari bo’yicha ishlab chiqaruvchining normativlarga ko’ra aniqlanadi.</a:t>
            </a:r>
          </a:p>
          <a:p>
            <a:pPr algn="just"/>
            <a:r>
              <a:rPr lang="uz-Latn-UZ" sz="2200" dirty="0">
                <a:latin typeface="Times New Roman" panose="02020603050405020304" pitchFamily="18" charset="0"/>
                <a:cs typeface="Times New Roman" panose="02020603050405020304" pitchFamily="18" charset="0"/>
              </a:rPr>
              <a:t>Aylanma mablag’larga bo’lgan extiyojning mufassal hisobini yangidan tashkil etilayotgan korxonalar uchun amalga oshiriladi. Faoliyat yuritayotgan korxonalar uchun aylanma mablag’lar miqdoriga o’zgartirish kiritish, aylanma mablag’lar me’yorini aniqlashning koeffitsentli uslubi yordamida yoritiladi.</a:t>
            </a:r>
          </a:p>
          <a:p>
            <a:pPr algn="just"/>
            <a:r>
              <a:rPr lang="uz-Latn-UZ" sz="2200" dirty="0">
                <a:latin typeface="Times New Roman" panose="02020603050405020304" pitchFamily="18" charset="0"/>
                <a:cs typeface="Times New Roman" panose="02020603050405020304" pitchFamily="18" charset="0"/>
              </a:rPr>
              <a:t>Aylanma mablag’larga bo’lgan umumiy extiyoj ya’ni aylanma mablag’lar yalpi normativini tashkil etuvchi elementlar normativlari yig’indisi sifatida aniqlanadi (7.3-jadval).</a:t>
            </a:r>
          </a:p>
        </p:txBody>
      </p:sp>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26</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91986" y="333137"/>
            <a:ext cx="8320428" cy="769441"/>
          </a:xfrm>
          <a:prstGeom prst="rect">
            <a:avLst/>
          </a:prstGeom>
        </p:spPr>
        <p:txBody>
          <a:bodyPr wrap="square">
            <a:spAutoFit/>
          </a:bodyPr>
          <a:lstStyle/>
          <a:p>
            <a:r>
              <a:rPr lang="en-US" sz="2200" dirty="0" smtClean="0">
                <a:latin typeface="Times New Roman" panose="02020603050405020304" pitchFamily="18" charset="0"/>
                <a:cs typeface="Times New Roman" panose="02020603050405020304" pitchFamily="18" charset="0"/>
              </a:rPr>
              <a:t>	</a:t>
            </a:r>
            <a:r>
              <a:rPr lang="uz-Latn-UZ" sz="2200" dirty="0">
                <a:latin typeface="Times New Roman" panose="02020603050405020304" pitchFamily="18" charset="0"/>
                <a:cs typeface="Times New Roman" panose="02020603050405020304" pitchFamily="18" charset="0"/>
              </a:rPr>
              <a:t>7.3-jadval.</a:t>
            </a:r>
          </a:p>
          <a:p>
            <a:r>
              <a:rPr lang="uz-Latn-UZ" sz="2200" dirty="0">
                <a:latin typeface="Times New Roman" panose="02020603050405020304" pitchFamily="18" charset="0"/>
                <a:cs typeface="Times New Roman" panose="02020603050405020304" pitchFamily="18" charset="0"/>
              </a:rPr>
              <a:t>Aylanma mablag`larga extiyojni </a:t>
            </a:r>
            <a:r>
              <a:rPr lang="uz-Latn-UZ" sz="2200" dirty="0" smtClean="0">
                <a:latin typeface="Times New Roman" panose="02020603050405020304" pitchFamily="18" charset="0"/>
                <a:cs typeface="Times New Roman" panose="02020603050405020304" pitchFamily="18" charset="0"/>
              </a:rPr>
              <a:t>shakllantirish</a:t>
            </a:r>
            <a:r>
              <a:rPr lang="uz-Cyrl-UZ" sz="2200" dirty="0" smtClean="0">
                <a:latin typeface="Times New Roman" panose="02020603050405020304" pitchFamily="18" charset="0"/>
                <a:cs typeface="Times New Roman" panose="02020603050405020304" pitchFamily="18" charset="0"/>
              </a:rPr>
              <a:t>	</a:t>
            </a:r>
            <a:endParaRPr lang="uz-Latn-UZ" sz="2200" dirty="0">
              <a:latin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754951940"/>
              </p:ext>
            </p:extLst>
          </p:nvPr>
        </p:nvGraphicFramePr>
        <p:xfrm>
          <a:off x="581025" y="1455003"/>
          <a:ext cx="8031389" cy="4201160"/>
        </p:xfrm>
        <a:graphic>
          <a:graphicData uri="http://schemas.openxmlformats.org/drawingml/2006/table">
            <a:tbl>
              <a:tblPr firstRow="1" firstCol="1" bandRow="1"/>
              <a:tblGrid>
                <a:gridCol w="4368455"/>
                <a:gridCol w="1268742"/>
                <a:gridCol w="1124454"/>
                <a:gridCol w="1269738"/>
              </a:tblGrid>
              <a:tr h="0">
                <a:tc>
                  <a:txBody>
                    <a:bodyPr/>
                    <a:lstStyle/>
                    <a:p>
                      <a:pPr>
                        <a:lnSpc>
                          <a:spcPct val="100000"/>
                        </a:lnSpc>
                        <a:spcAft>
                          <a:spcPts val="0"/>
                        </a:spcAft>
                      </a:pPr>
                      <a:r>
                        <a:rPr lang="ru-RU"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Rеsurslarning</a:t>
                      </a:r>
                      <a:r>
                        <a:rPr lang="ru-RU"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tur</a:t>
                      </a:r>
                      <a:r>
                        <a:rPr lang="ru-RU"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nomi</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200___y.</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200__y.</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200__y.</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0000"/>
                        </a:lnSpc>
                        <a:spcAft>
                          <a:spcPts val="0"/>
                        </a:spcAft>
                      </a:pP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Xom ashyo va matеriallar</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Yoqilg`i</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Elеktr enеrgiyasi</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Qadoqlash idishlari</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Tеz eskiruvchi buyumlar</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Extiyot qismlar</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Tugallanmagan ishlab chiqarish</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Ombordagi tayyor mahsulot</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Boshqalar.</a:t>
                      </a:r>
                      <a:b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Ja'mi</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24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240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2400" dirty="0">
                        <a:effectLst/>
                        <a:latin typeface="Calibri" panose="020F0502020204030204" pitchFamily="34" charset="0"/>
                        <a:cs typeface="Times New Roman" panose="02020603050405020304" pitchFamily="18" charset="0"/>
                      </a:endParaRPr>
                    </a:p>
                  </a:txBody>
                  <a:tcPr marL="44450" marR="44450" marT="44450" marB="444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65233" y="117693"/>
            <a:ext cx="8134350" cy="6740307"/>
          </a:xfrm>
          <a:prstGeom prst="rect">
            <a:avLst/>
          </a:prstGeom>
        </p:spPr>
        <p:txBody>
          <a:bodyPr wrap="square">
            <a:spAutoFit/>
          </a:bodyPr>
          <a:lstStyle/>
          <a:p>
            <a:pPr algn="just">
              <a:lnSpc>
                <a:spcPct val="150000"/>
              </a:lnSpc>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Xarajatlar</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bashorati</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xarajatlari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tannarxini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tugallanadi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kalkulyatsiyasi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xarajatlari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smetasining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muddatlari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ilova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qilinadi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Moddiy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resurslarga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talabni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jadval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shaklida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endParaRPr lang="ru-RU" sz="2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400" dirty="0" err="1">
                <a:solidFill>
                  <a:srgbClr val="000000"/>
                </a:solidFill>
                <a:latin typeface="Times New Roman" panose="02020603050405020304" pitchFamily="18" charset="0"/>
                <a:ea typeface="Times New Roman" panose="02020603050405020304" pitchFamily="18" charset="0"/>
              </a:rPr>
              <a:t>Biznes-rejada</a:t>
            </a:r>
            <a:r>
              <a:rPr lang="en-US" sz="2400" dirty="0">
                <a:solidFill>
                  <a:srgbClr val="000000"/>
                </a:solidFill>
                <a:latin typeface="Times New Roman" panose="02020603050405020304" pitchFamily="18" charset="0"/>
                <a:ea typeface="Times New Roman" panose="02020603050405020304" pitchFamily="18" charset="0"/>
              </a:rPr>
              <a:t> material-</a:t>
            </a:r>
            <a:r>
              <a:rPr lang="en-US" sz="2400" dirty="0" err="1">
                <a:solidFill>
                  <a:srgbClr val="000000"/>
                </a:solidFill>
                <a:latin typeface="Times New Roman" panose="02020603050405020304" pitchFamily="18" charset="0"/>
                <a:ea typeface="Times New Roman" panose="02020603050405020304" pitchFamily="18" charset="0"/>
              </a:rPr>
              <a:t>xom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ashyo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yoqilg’i-energetika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resurslarini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sotib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etkazib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beriladigan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resurslarning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nomenklaturasi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muddatlari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bahosi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nuqtai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nazaridan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ta’minotchilarning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ishonchliligini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o’tiladi</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400" dirty="0" err="1">
                <a:solidFill>
                  <a:srgbClr val="000000"/>
                </a:solidFill>
                <a:latin typeface="Times New Roman" panose="02020603050405020304" pitchFamily="18" charset="0"/>
                <a:ea typeface="Times New Roman" panose="02020603050405020304" pitchFamily="18" charset="0"/>
              </a:rPr>
              <a:t>Mahsulotni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xarajatlari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smetasi</a:t>
            </a:r>
            <a:r>
              <a:rPr lang="en-US" sz="2400" dirty="0">
                <a:solidFill>
                  <a:srgbClr val="000000"/>
                </a:solidFill>
                <a:latin typeface="Times New Roman" panose="02020603050405020304" pitchFamily="18" charset="0"/>
                <a:ea typeface="Times New Roman" panose="02020603050405020304" pitchFamily="18" charset="0"/>
              </a:rPr>
              <a:t> 7.4-jadval </a:t>
            </a:r>
            <a:r>
              <a:rPr lang="en-US" sz="2400" dirty="0" err="1">
                <a:solidFill>
                  <a:srgbClr val="000000"/>
                </a:solidFill>
                <a:latin typeface="Times New Roman" panose="02020603050405020304" pitchFamily="18" charset="0"/>
                <a:ea typeface="Times New Roman" panose="02020603050405020304" pitchFamily="18" charset="0"/>
              </a:rPr>
              <a:t>shaklida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rasmiylashtirilishi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00150" y="309093"/>
            <a:ext cx="5857875" cy="734262"/>
          </a:xfrm>
        </p:spPr>
        <p:txBody>
          <a:bodyPr anchor="t">
            <a:normAutofit fontScale="90000"/>
          </a:bodyPr>
          <a:lstStyle/>
          <a:p>
            <a:pPr>
              <a:lnSpc>
                <a:spcPct val="15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7.4-jadval.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xarajatlari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smetasi</a:t>
            </a:r>
            <a:r>
              <a:rPr lang="en-US" sz="2400" dirty="0">
                <a:solidFill>
                  <a:srgbClr val="000000"/>
                </a:solidFill>
                <a:latin typeface="Times New Roman" panose="02020603050405020304" pitchFamily="18" charset="0"/>
                <a:ea typeface="Times New Roman" panose="02020603050405020304" pitchFamily="18" charset="0"/>
              </a:rPr>
              <a:t>.</a:t>
            </a:r>
            <a:r>
              <a:rPr lang="ru-RU" sz="1400" dirty="0">
                <a:latin typeface="Times New Roman" panose="02020603050405020304" pitchFamily="18" charset="0"/>
                <a:ea typeface="Times New Roman" panose="02020603050405020304" pitchFamily="18" charset="0"/>
              </a:rPr>
              <a:t/>
            </a:r>
            <a:br>
              <a:rPr lang="ru-RU" sz="1400" dirty="0">
                <a:latin typeface="Times New Roman" panose="02020603050405020304" pitchFamily="18" charset="0"/>
                <a:ea typeface="Times New Roman" panose="02020603050405020304" pitchFamily="18" charset="0"/>
              </a:rPr>
            </a:br>
            <a:endParaRPr lang="ru-RU" sz="2400"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pPr/>
              <a:t>28</a:t>
            </a:fld>
            <a:endParaRPr lang="en-US"/>
          </a:p>
        </p:txBody>
      </p:sp>
      <p:sp>
        <p:nvSpPr>
          <p:cNvPr id="5" name="Стрелка вправо с вырезом 4"/>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585300"/>
            <a:ext cx="52941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FE8DF1E-33BB-4377-9A26-35481BA06C7C}" type="slidenum">
              <a:rPr kumimoji="0" lang="en-US" sz="2400" b="0" i="0" u="none" strike="noStrike" kern="1200" cap="none" spc="0" normalizeH="0" baseline="0" noProof="0" smtClean="0">
                <a:ln>
                  <a:noFill/>
                </a:ln>
                <a:solidFill>
                  <a:srgbClr val="C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2400" b="0" i="0" u="none" strike="noStrike" kern="1200" cap="none" spc="0" normalizeH="0" baseline="0" noProof="0" dirty="0">
              <a:ln>
                <a:noFill/>
              </a:ln>
              <a:solidFill>
                <a:srgbClr val="C00000"/>
              </a:solidFill>
              <a:effectLst/>
              <a:uLnTx/>
              <a:uFillTx/>
              <a:latin typeface="Arial" pitchFamily="34" charset="0"/>
              <a:ea typeface="+mn-ea"/>
              <a:cs typeface="Arial" pitchFamily="34"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501087411"/>
              </p:ext>
            </p:extLst>
          </p:nvPr>
        </p:nvGraphicFramePr>
        <p:xfrm>
          <a:off x="373989" y="1043355"/>
          <a:ext cx="8420100" cy="5704714"/>
        </p:xfrm>
        <a:graphic>
          <a:graphicData uri="http://schemas.openxmlformats.org/drawingml/2006/table">
            <a:tbl>
              <a:tblPr firstRow="1" firstCol="1" bandRow="1"/>
              <a:tblGrid>
                <a:gridCol w="2789614"/>
                <a:gridCol w="801398"/>
                <a:gridCol w="801398"/>
                <a:gridCol w="801398"/>
                <a:gridCol w="801398"/>
                <a:gridCol w="808298"/>
                <a:gridCol w="808298"/>
                <a:gridCol w="808298"/>
              </a:tblGrid>
              <a:tr h="240977">
                <a:tc rowSpan="3">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Davrlar bo’yicha ko’rsatkichlar miqdori</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40977">
                <a:tc vMerge="1">
                  <a:txBody>
                    <a:bodyPr/>
                    <a:lstStyle/>
                    <a:p>
                      <a:endParaRPr lang="ru-RU"/>
                    </a:p>
                  </a:txBody>
                  <a:tcPr/>
                </a:tc>
                <a:tc gridSpan="4">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200___y.</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gridSpan="2">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200___y.</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200_y.</a:t>
                      </a:r>
                    </a:p>
                  </a:txBody>
                  <a:tcPr marL="29490" marR="29490" marT="29490" marB="2949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4971">
                <a:tc vMerge="1">
                  <a:txBody>
                    <a:bodyPr/>
                    <a:lstStyle/>
                    <a:p>
                      <a:endParaRPr lang="ru-RU"/>
                    </a:p>
                  </a:txBody>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chorak</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II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chorak</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III chorak</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IV</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chorak</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 yarim yil</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II</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Yarim yil</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977">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Moddiy xarajatlar</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2974">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Ish haqi bo’yicha xarajatlar</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2974">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Ijtimoiy maqsadlarga to’lovlar</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2974">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Asosiy vositalar amortizatsiyasi</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977">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Boshqa xarajatlar</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2974">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Xarajatlar elementlari bo’yicha ja’mi</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
                      </a:r>
                      <a:br>
                        <a:rPr lang="ru-RU" sz="160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977">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Doimiy xarajatlar</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977">
                <a:tc>
                  <a:txBody>
                    <a:bodyPr/>
                    <a:lstStyle/>
                    <a:p>
                      <a:pPr algn="just">
                        <a:lnSpc>
                          <a:spcPct val="100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O’zgaruvchan xarajatlar</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endParaRPr lang="ru-RU" sz="1600">
                        <a:effectLst/>
                        <a:latin typeface="Calibri" panose="020F0502020204030204" pitchFamily="34" charset="0"/>
                        <a:cs typeface="Times New Roman" panose="02020603050405020304" pitchFamily="18" charset="0"/>
                      </a:endParaRP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8965">
                <a:tc gridSpan="8">
                  <a:txBody>
                    <a:bodyPr/>
                    <a:lstStyle/>
                    <a:p>
                      <a:pPr algn="just">
                        <a:lnSpc>
                          <a:spcPct val="100000"/>
                        </a:lnSpc>
                        <a:spcAft>
                          <a:spcPts val="0"/>
                        </a:spcAft>
                      </a:pPr>
                      <a:r>
                        <a:rPr lang="ru-RU" sz="1600" b="1" dirty="0" err="1">
                          <a:effectLst/>
                          <a:latin typeface="Times New Roman" panose="02020603050405020304" pitchFamily="18" charset="0"/>
                          <a:ea typeface="Times New Roman" panose="02020603050405020304" pitchFamily="18" charset="0"/>
                          <a:cs typeface="Times New Roman" panose="02020603050405020304" pitchFamily="18" charset="0"/>
                        </a:rPr>
                        <a:t>Izoh</a:t>
                      </a:r>
                      <a:r>
                        <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1.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Doimiy</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xarajatlaga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quyidagilar</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kiradi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amortizatsiya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bino</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ijarasi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kreditlarbo’yicha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foizlar</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vaqtbay</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ish</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haqi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sug’urta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to’lovlari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ma’muriy</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xarajatlar</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x.k</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0000"/>
                        </a:lnSpc>
                        <a:spcAft>
                          <a:spcPts val="0"/>
                        </a:spcAft>
                      </a:pP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2.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O’zgaruvchan</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xarajatlar</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bu</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xom</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ashyo</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texnologik</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yoqilg’i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elektr</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energiyasi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ishbay</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ish</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haqi</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cs typeface="Times New Roman" panose="02020603050405020304" pitchFamily="18" charset="0"/>
                        </a:rPr>
                        <a:t>x.k</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29490" marR="29490" marT="29490" marB="294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pPr/>
              <a:t>29</a:t>
            </a:fld>
            <a:endParaRPr lang="en-US" sz="2400" dirty="0">
              <a:solidFill>
                <a:srgbClr val="C00000"/>
              </a:solidFill>
              <a:latin typeface="Arial" pitchFamily="34" charset="0"/>
              <a:cs typeface="Arial" pitchFamily="34" charset="0"/>
            </a:endParaRPr>
          </a:p>
        </p:txBody>
      </p:sp>
      <p:grpSp>
        <p:nvGrpSpPr>
          <p:cNvPr id="22" name="Группа 21"/>
          <p:cNvGrpSpPr>
            <a:grpSpLocks/>
          </p:cNvGrpSpPr>
          <p:nvPr/>
        </p:nvGrpSpPr>
        <p:grpSpPr bwMode="auto">
          <a:xfrm>
            <a:off x="1151152" y="318423"/>
            <a:ext cx="7394767" cy="724932"/>
            <a:chOff x="1847" y="368"/>
            <a:chExt cx="9421" cy="872"/>
          </a:xfrm>
        </p:grpSpPr>
        <p:pic>
          <p:nvPicPr>
            <p:cNvPr id="23" name="Picture 49" descr="fizika"/>
            <p:cNvPicPr>
              <a:picLocks noChangeAspect="1" noChangeArrowheads="1"/>
            </p:cNvPicPr>
            <p:nvPr/>
          </p:nvPicPr>
          <p:blipFill>
            <a:blip r:embed="rId2">
              <a:extLst>
                <a:ext uri="{28A0092B-C50C-407E-A947-70E740481C1C}">
                  <a14:useLocalDpi xmlns:a14="http://schemas.microsoft.com/office/drawing/2010/main" val="0"/>
                </a:ext>
              </a:extLst>
            </a:blip>
            <a:srcRect l="22282" t="63757" r="27641" b="29128"/>
            <a:stretch>
              <a:fillRect/>
            </a:stretch>
          </p:blipFill>
          <p:spPr bwMode="auto">
            <a:xfrm>
              <a:off x="1881" y="529"/>
              <a:ext cx="651" cy="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50"/>
            <p:cNvSpPr>
              <a:spLocks noChangeArrowheads="1"/>
            </p:cNvSpPr>
            <p:nvPr/>
          </p:nvSpPr>
          <p:spPr bwMode="auto">
            <a:xfrm>
              <a:off x="1847" y="520"/>
              <a:ext cx="720" cy="720"/>
            </a:xfrm>
            <a:prstGeom prst="ellipse">
              <a:avLst/>
            </a:prstGeom>
            <a:noFill/>
            <a:ln w="28575">
              <a:solidFill>
                <a:srgbClr val="00008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sysClr val="windowText" lastClr="000000"/>
                </a:solidFill>
                <a:effectLst/>
                <a:uLnTx/>
                <a:uFillTx/>
              </a:endParaRPr>
            </a:p>
          </p:txBody>
        </p:sp>
        <p:grpSp>
          <p:nvGrpSpPr>
            <p:cNvPr id="25" name="Group 51"/>
            <p:cNvGrpSpPr>
              <a:grpSpLocks/>
            </p:cNvGrpSpPr>
            <p:nvPr/>
          </p:nvGrpSpPr>
          <p:grpSpPr bwMode="auto">
            <a:xfrm>
              <a:off x="2389" y="529"/>
              <a:ext cx="8879" cy="684"/>
              <a:chOff x="3066" y="11345"/>
              <a:chExt cx="5232" cy="684"/>
            </a:xfrm>
          </p:grpSpPr>
          <p:cxnSp>
            <p:nvCxnSpPr>
              <p:cNvPr id="27" name="Line 52"/>
              <p:cNvCxnSpPr>
                <a:cxnSpLocks noChangeShapeType="1"/>
              </p:cNvCxnSpPr>
              <p:nvPr/>
            </p:nvCxnSpPr>
            <p:spPr bwMode="auto">
              <a:xfrm>
                <a:off x="3066" y="11345"/>
                <a:ext cx="5220" cy="0"/>
              </a:xfrm>
              <a:prstGeom prst="line">
                <a:avLst/>
              </a:prstGeom>
              <a:noFill/>
              <a:ln w="28575">
                <a:solidFill>
                  <a:srgbClr val="000080"/>
                </a:solidFill>
                <a:round/>
                <a:headEnd/>
                <a:tailEnd/>
              </a:ln>
              <a:extLst>
                <a:ext uri="{909E8E84-426E-40DD-AFC4-6F175D3DCCD1}">
                  <a14:hiddenFill xmlns:a14="http://schemas.microsoft.com/office/drawing/2010/main">
                    <a:noFill/>
                  </a14:hiddenFill>
                </a:ext>
              </a:extLst>
            </p:spPr>
          </p:cxnSp>
          <p:cxnSp>
            <p:nvCxnSpPr>
              <p:cNvPr id="28" name="Line 53"/>
              <p:cNvCxnSpPr>
                <a:cxnSpLocks noChangeShapeType="1"/>
              </p:cNvCxnSpPr>
              <p:nvPr/>
            </p:nvCxnSpPr>
            <p:spPr bwMode="auto">
              <a:xfrm>
                <a:off x="3066" y="12029"/>
                <a:ext cx="5220" cy="0"/>
              </a:xfrm>
              <a:prstGeom prst="line">
                <a:avLst/>
              </a:prstGeom>
              <a:noFill/>
              <a:ln w="28575">
                <a:solidFill>
                  <a:srgbClr val="000080"/>
                </a:solidFill>
                <a:round/>
                <a:headEnd/>
                <a:tailEnd/>
              </a:ln>
              <a:extLst>
                <a:ext uri="{909E8E84-426E-40DD-AFC4-6F175D3DCCD1}">
                  <a14:hiddenFill xmlns:a14="http://schemas.microsoft.com/office/drawing/2010/main">
                    <a:noFill/>
                  </a14:hiddenFill>
                </a:ext>
              </a:extLst>
            </p:spPr>
          </p:cxnSp>
          <p:cxnSp>
            <p:nvCxnSpPr>
              <p:cNvPr id="29" name="Line 54"/>
              <p:cNvCxnSpPr>
                <a:cxnSpLocks noChangeShapeType="1"/>
              </p:cNvCxnSpPr>
              <p:nvPr/>
            </p:nvCxnSpPr>
            <p:spPr bwMode="auto">
              <a:xfrm>
                <a:off x="8298" y="11345"/>
                <a:ext cx="0" cy="677"/>
              </a:xfrm>
              <a:prstGeom prst="line">
                <a:avLst/>
              </a:prstGeom>
              <a:noFill/>
              <a:ln w="28575">
                <a:solidFill>
                  <a:srgbClr val="000080"/>
                </a:solidFill>
                <a:round/>
                <a:headEnd/>
                <a:tailEnd/>
              </a:ln>
              <a:extLst>
                <a:ext uri="{909E8E84-426E-40DD-AFC4-6F175D3DCCD1}">
                  <a14:hiddenFill xmlns:a14="http://schemas.microsoft.com/office/drawing/2010/main">
                    <a:noFill/>
                  </a14:hiddenFill>
                </a:ext>
              </a:extLst>
            </p:spPr>
          </p:cxnSp>
        </p:grpSp>
        <p:sp>
          <p:nvSpPr>
            <p:cNvPr id="26" name="Text Box 55"/>
            <p:cNvSpPr txBox="1">
              <a:spLocks noChangeArrowheads="1"/>
            </p:cNvSpPr>
            <p:nvPr/>
          </p:nvSpPr>
          <p:spPr bwMode="auto">
            <a:xfrm>
              <a:off x="2601" y="368"/>
              <a:ext cx="8100" cy="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l" defTabSz="914400" eaLnBrk="1" fontAlgn="auto" latinLnBrk="0" hangingPunct="1">
                <a:lnSpc>
                  <a:spcPct val="150000"/>
                </a:lnSpc>
                <a:spcBef>
                  <a:spcPts val="0"/>
                </a:spcBef>
                <a:buClrTx/>
                <a:buSzTx/>
                <a:buFontTx/>
                <a:buNone/>
                <a:tabLst/>
                <a:defRPr/>
              </a:pPr>
              <a:r>
                <a:rPr kumimoji="0" lang="de-DE" sz="2400" b="1" i="0" u="none" strike="noStrike" kern="0" cap="none" spc="0" normalizeH="0" baseline="0" noProof="0" dirty="0" err="1">
                  <a:ln>
                    <a:noFill/>
                  </a:ln>
                  <a:solidFill>
                    <a:sysClr val="windowText" lastClr="000000"/>
                  </a:solidFill>
                  <a:effectLst/>
                  <a:uLnTx/>
                  <a:uFillTx/>
                  <a:latin typeface="Times New Roman" pitchFamily="18" charset="0"/>
                  <a:ea typeface="Times New Roman"/>
                  <a:cs typeface="Times New Roman" pitchFamily="18" charset="0"/>
                </a:rPr>
                <a:t>Nazorat</a:t>
              </a:r>
              <a:r>
                <a:rPr kumimoji="0" lang="de-DE"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rPr>
                <a:t> </a:t>
              </a:r>
              <a:r>
                <a:rPr kumimoji="0" lang="de-DE" sz="2400" b="1" i="0" u="none" strike="noStrike" kern="0" cap="none" spc="0" normalizeH="0" baseline="0" noProof="0" dirty="0" err="1">
                  <a:ln>
                    <a:noFill/>
                  </a:ln>
                  <a:solidFill>
                    <a:sysClr val="windowText" lastClr="000000"/>
                  </a:solidFill>
                  <a:effectLst/>
                  <a:uLnTx/>
                  <a:uFillTx/>
                  <a:latin typeface="Times New Roman" pitchFamily="18" charset="0"/>
                  <a:ea typeface="Times New Roman"/>
                  <a:cs typeface="Times New Roman" pitchFamily="18" charset="0"/>
                </a:rPr>
                <a:t>uchun</a:t>
              </a:r>
              <a:r>
                <a:rPr kumimoji="0" lang="de-DE"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rPr>
                <a:t> </a:t>
              </a:r>
              <a:r>
                <a:rPr kumimoji="0" lang="de-DE" sz="2400" b="1" i="0" u="none" strike="noStrike" kern="0" cap="none" spc="0" normalizeH="0" baseline="0" noProof="0" dirty="0" err="1">
                  <a:ln>
                    <a:noFill/>
                  </a:ln>
                  <a:solidFill>
                    <a:sysClr val="windowText" lastClr="000000"/>
                  </a:solidFill>
                  <a:effectLst/>
                  <a:uLnTx/>
                  <a:uFillTx/>
                  <a:latin typeface="Times New Roman" pitchFamily="18" charset="0"/>
                  <a:ea typeface="Times New Roman"/>
                  <a:cs typeface="Times New Roman" pitchFamily="18" charset="0"/>
                </a:rPr>
                <a:t>savollar</a:t>
              </a:r>
              <a:r>
                <a:rPr kumimoji="0" lang="de-DE"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rPr>
                <a:t>:</a:t>
              </a:r>
              <a:endParaRPr kumimoji="0" lang="ru-RU" sz="2400" b="1" i="0" u="none" strike="noStrike" kern="0" cap="none" spc="0" normalizeH="0" baseline="0" noProof="0" dirty="0">
                <a:ln>
                  <a:noFill/>
                </a:ln>
                <a:solidFill>
                  <a:sysClr val="windowText" lastClr="000000"/>
                </a:solidFill>
                <a:effectLst/>
                <a:uLnTx/>
                <a:uFillTx/>
                <a:latin typeface="Times New Roman" pitchFamily="18" charset="0"/>
                <a:ea typeface="Times New Roman"/>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sz="1000" b="0" i="0" u="none" strike="noStrike" kern="0" cap="none" spc="0" normalizeH="0" baseline="0" noProof="0" dirty="0">
                  <a:ln>
                    <a:noFill/>
                  </a:ln>
                  <a:solidFill>
                    <a:sysClr val="windowText" lastClr="000000"/>
                  </a:solidFill>
                  <a:effectLst/>
                  <a:uLnTx/>
                  <a:uFillTx/>
                  <a:latin typeface="Times New Roman"/>
                  <a:ea typeface="Times New Roman"/>
                </a:rPr>
                <a:t> </a:t>
              </a:r>
            </a:p>
          </p:txBody>
        </p:sp>
      </p:grpSp>
      <p:sp>
        <p:nvSpPr>
          <p:cNvPr id="30" name="Прямоугольник 29"/>
          <p:cNvSpPr/>
          <p:nvPr/>
        </p:nvSpPr>
        <p:spPr>
          <a:xfrm>
            <a:off x="409432" y="1217412"/>
            <a:ext cx="8598089" cy="461665"/>
          </a:xfrm>
          <a:prstGeom prst="rect">
            <a:avLst/>
          </a:prstGeom>
        </p:spPr>
        <p:txBody>
          <a:bodyPr wrap="square">
            <a:spAutoFit/>
          </a:bodyPr>
          <a:lstStyle/>
          <a:p>
            <a:pPr marL="342900" lvl="0" indent="-342900" algn="just">
              <a:spcAft>
                <a:spcPts val="0"/>
              </a:spcAft>
              <a:buFont typeface="+mj-lt"/>
              <a:buAutoNum type="arabicPeriod"/>
              <a:tabLst>
                <a:tab pos="228600" algn="l"/>
              </a:tabLst>
            </a:pPr>
            <a:endParaRPr lang="ru-RU" sz="2400" dirty="0">
              <a:effectLst/>
              <a:latin typeface="Times New Roman"/>
              <a:ea typeface="Times New Roman"/>
            </a:endParaRPr>
          </a:p>
        </p:txBody>
      </p:sp>
      <p:sp>
        <p:nvSpPr>
          <p:cNvPr id="3" name="Прямоугольник 2"/>
          <p:cNvSpPr/>
          <p:nvPr/>
        </p:nvSpPr>
        <p:spPr>
          <a:xfrm>
            <a:off x="304800" y="1083258"/>
            <a:ext cx="8530276" cy="5755422"/>
          </a:xfrm>
          <a:prstGeom prst="rect">
            <a:avLst/>
          </a:prstGeom>
        </p:spPr>
        <p:txBody>
          <a:bodyPr wrap="square">
            <a:spAutoFit/>
          </a:bodyPr>
          <a:lstStyle/>
          <a:p>
            <a:pPr>
              <a:tabLst>
                <a:tab pos="180975" algn="l"/>
              </a:tabLst>
            </a:pPr>
            <a:r>
              <a:rPr lang="en-US" sz="2300" dirty="0">
                <a:latin typeface="Times New Roman" panose="02020603050405020304" pitchFamily="18" charset="0"/>
                <a:cs typeface="Times New Roman" panose="02020603050405020304" pitchFamily="18" charset="0"/>
              </a:rPr>
              <a:t>1.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dasturining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asosiy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ko’rsatkichlari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nimalardan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iborat</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2.	</a:t>
            </a:r>
            <a:r>
              <a:rPr lang="en-US" sz="2300" dirty="0" err="1">
                <a:latin typeface="Times New Roman" panose="02020603050405020304" pitchFamily="18" charset="0"/>
                <a:cs typeface="Times New Roman" panose="02020603050405020304" pitchFamily="18" charset="0"/>
              </a:rPr>
              <a:t>Sizning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mahsulotingizni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texnologiyasi</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3.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jarayonining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asosiy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bosqichlari</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4.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kooperatsiyasini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tushuntiring</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5.	</a:t>
            </a:r>
            <a:r>
              <a:rPr lang="en-US" sz="2300" dirty="0" err="1">
                <a:latin typeface="Times New Roman" panose="02020603050405020304" pitchFamily="18" charset="0"/>
                <a:cs typeface="Times New Roman" panose="02020603050405020304" pitchFamily="18" charset="0"/>
              </a:rPr>
              <a:t>Asbob-uskuna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xom-ashyo</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butlovchi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qismlarga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ehtiyoj</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ularning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qanday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ta’minlanishi</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6.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rejasining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quvvatlari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bilan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asoslanganligi</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7.	</a:t>
            </a:r>
            <a:r>
              <a:rPr lang="en-US" sz="2300" dirty="0" err="1">
                <a:latin typeface="Times New Roman" panose="02020603050405020304" pitchFamily="18" charset="0"/>
                <a:cs typeface="Times New Roman" panose="02020603050405020304" pitchFamily="18" charset="0"/>
              </a:rPr>
              <a:t>Ishlab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chiqarishning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ekologik</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tozaligini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ta’minlash</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8.	</a:t>
            </a:r>
            <a:r>
              <a:rPr lang="en-US" sz="2300" dirty="0" err="1">
                <a:latin typeface="Times New Roman" panose="02020603050405020304" pitchFamily="18" charset="0"/>
                <a:cs typeface="Times New Roman" panose="02020603050405020304" pitchFamily="18" charset="0"/>
              </a:rPr>
              <a:t>Resurslardan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foydalanishni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baholash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ko’rsatkichlarini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asoslab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bering</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9.	</a:t>
            </a:r>
            <a:r>
              <a:rPr lang="en-US" sz="2300" dirty="0" err="1">
                <a:latin typeface="Times New Roman" panose="02020603050405020304" pitchFamily="18" charset="0"/>
                <a:cs typeface="Times New Roman" panose="02020603050405020304" pitchFamily="18" charset="0"/>
              </a:rPr>
              <a:t>Resurslarga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bo’lgan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extiyojni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aniqlashning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qanday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uslublari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mavjud</a:t>
            </a:r>
            <a:r>
              <a:rPr lang="en-US" sz="2300" dirty="0">
                <a:latin typeface="Times New Roman" panose="02020603050405020304" pitchFamily="18" charset="0"/>
                <a:cs typeface="Times New Roman" panose="02020603050405020304" pitchFamily="18" charset="0"/>
              </a:rPr>
              <a:t>?</a:t>
            </a:r>
          </a:p>
          <a:p>
            <a:pPr>
              <a:tabLst>
                <a:tab pos="180975" algn="l"/>
              </a:tabLst>
            </a:pPr>
            <a:r>
              <a:rPr lang="en-US" sz="2300" dirty="0">
                <a:latin typeface="Times New Roman" panose="02020603050405020304" pitchFamily="18" charset="0"/>
                <a:cs typeface="Times New Roman" panose="02020603050405020304" pitchFamily="18" charset="0"/>
              </a:rPr>
              <a:t>10.	</a:t>
            </a:r>
            <a:r>
              <a:rPr lang="en-US" sz="2300" dirty="0" err="1">
                <a:latin typeface="Times New Roman" panose="02020603050405020304" pitchFamily="18" charset="0"/>
                <a:cs typeface="Times New Roman" panose="02020603050405020304" pitchFamily="18" charset="0"/>
              </a:rPr>
              <a:t>Korxona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aylanma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mablag’larini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normalashtirish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qanday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amalga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oshiriladi</a:t>
            </a:r>
            <a:r>
              <a:rPr lang="en-US" sz="23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44596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4439</TotalTime>
  <Words>742</Words>
  <Application>Microsoft Office PowerPoint</Application>
  <PresentationFormat>Экран (4:3)</PresentationFormat>
  <Paragraphs>240</Paragraphs>
  <Slides>29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29</vt:i4>
      </vt:variant>
    </vt:vector>
  </HeadingPairs>
  <TitlesOfParts>
    <vt:vector size="36" baseType="lpstr">
      <vt:lpstr>MS Gothic</vt:lpstr>
      <vt:lpstr>Arial</vt:lpstr>
      <vt:lpstr>Calibri</vt:lpstr>
      <vt:lpstr>Calibri Light</vt:lpstr>
      <vt:lpstr>Symbol</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7.4-jadval. Ishlab chiqarish xarajatlari smetasi. </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Пользователь Windows</cp:lastModifiedBy>
  <cp:revision>191</cp:revision>
  <dcterms:created xsi:type="dcterms:W3CDTF">2016-11-18T14:12:19Z</dcterms:created>
  <dcterms:modified xsi:type="dcterms:W3CDTF">2019-06-04T04:50:31Z</dcterms:modified>
</cp:coreProperties>
</file>