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  <p:sldMasterId id="2147483723" r:id="rId2"/>
    <p:sldMasterId id="2147483735" r:id="rId3"/>
    <p:sldMasterId id="2147483747" r:id="rId4"/>
    <p:sldMasterId id="2147483772" r:id="rId5"/>
    <p:sldMasterId id="2147483784" r:id="rId6"/>
    <p:sldMasterId id="2147483833" r:id="rId7"/>
    <p:sldMasterId id="2147483846" r:id="rId8"/>
  </p:sldMasterIdLst>
  <p:sldIdLst>
    <p:sldId id="339" r:id="rId9"/>
    <p:sldId id="340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8" r:id="rId31"/>
    <p:sldId id="279" r:id="rId32"/>
    <p:sldId id="280" r:id="rId33"/>
    <p:sldId id="281" r:id="rId34"/>
    <p:sldId id="282" r:id="rId35"/>
    <p:sldId id="283" r:id="rId36"/>
    <p:sldId id="284" r:id="rId37"/>
    <p:sldId id="285" r:id="rId38"/>
    <p:sldId id="286" r:id="rId39"/>
    <p:sldId id="287" r:id="rId40"/>
    <p:sldId id="288" r:id="rId41"/>
    <p:sldId id="289" r:id="rId42"/>
    <p:sldId id="290" r:id="rId43"/>
    <p:sldId id="291" r:id="rId44"/>
    <p:sldId id="292" r:id="rId45"/>
    <p:sldId id="293" r:id="rId46"/>
    <p:sldId id="343" r:id="rId47"/>
    <p:sldId id="303" r:id="rId48"/>
    <p:sldId id="294" r:id="rId49"/>
    <p:sldId id="296" r:id="rId50"/>
    <p:sldId id="297" r:id="rId51"/>
    <p:sldId id="298" r:id="rId52"/>
    <p:sldId id="299" r:id="rId53"/>
    <p:sldId id="300" r:id="rId54"/>
    <p:sldId id="302" r:id="rId55"/>
    <p:sldId id="304" r:id="rId56"/>
    <p:sldId id="305" r:id="rId57"/>
    <p:sldId id="306" r:id="rId58"/>
    <p:sldId id="307" r:id="rId59"/>
    <p:sldId id="308" r:id="rId60"/>
    <p:sldId id="309" r:id="rId61"/>
    <p:sldId id="310" r:id="rId62"/>
    <p:sldId id="311" r:id="rId63"/>
    <p:sldId id="312" r:id="rId64"/>
    <p:sldId id="313" r:id="rId65"/>
    <p:sldId id="314" r:id="rId66"/>
    <p:sldId id="315" r:id="rId67"/>
    <p:sldId id="318" r:id="rId68"/>
    <p:sldId id="316" r:id="rId69"/>
    <p:sldId id="317" r:id="rId70"/>
    <p:sldId id="319" r:id="rId71"/>
    <p:sldId id="320" r:id="rId72"/>
    <p:sldId id="321" r:id="rId73"/>
    <p:sldId id="322" r:id="rId74"/>
    <p:sldId id="323" r:id="rId75"/>
    <p:sldId id="324" r:id="rId76"/>
    <p:sldId id="325" r:id="rId77"/>
    <p:sldId id="327" r:id="rId78"/>
    <p:sldId id="328" r:id="rId79"/>
    <p:sldId id="329" r:id="rId80"/>
    <p:sldId id="330" r:id="rId81"/>
    <p:sldId id="331" r:id="rId82"/>
    <p:sldId id="332" r:id="rId83"/>
    <p:sldId id="333" r:id="rId84"/>
    <p:sldId id="334" r:id="rId85"/>
    <p:sldId id="335" r:id="rId86"/>
    <p:sldId id="336" r:id="rId87"/>
    <p:sldId id="337" r:id="rId88"/>
    <p:sldId id="341" r:id="rId89"/>
    <p:sldId id="342" r:id="rId9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14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slide" Target="slides/slide39.xml"/><Relationship Id="rId50" Type="http://schemas.openxmlformats.org/officeDocument/2006/relationships/slide" Target="slides/slide42.xml"/><Relationship Id="rId55" Type="http://schemas.openxmlformats.org/officeDocument/2006/relationships/slide" Target="slides/slide47.xml"/><Relationship Id="rId63" Type="http://schemas.openxmlformats.org/officeDocument/2006/relationships/slide" Target="slides/slide55.xml"/><Relationship Id="rId68" Type="http://schemas.openxmlformats.org/officeDocument/2006/relationships/slide" Target="slides/slide60.xml"/><Relationship Id="rId76" Type="http://schemas.openxmlformats.org/officeDocument/2006/relationships/slide" Target="slides/slide68.xml"/><Relationship Id="rId84" Type="http://schemas.openxmlformats.org/officeDocument/2006/relationships/slide" Target="slides/slide76.xml"/><Relationship Id="rId89" Type="http://schemas.openxmlformats.org/officeDocument/2006/relationships/slide" Target="slides/slide8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3.xml"/><Relationship Id="rId9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slide" Target="slides/slide37.xml"/><Relationship Id="rId53" Type="http://schemas.openxmlformats.org/officeDocument/2006/relationships/slide" Target="slides/slide45.xml"/><Relationship Id="rId58" Type="http://schemas.openxmlformats.org/officeDocument/2006/relationships/slide" Target="slides/slide50.xml"/><Relationship Id="rId66" Type="http://schemas.openxmlformats.org/officeDocument/2006/relationships/slide" Target="slides/slide58.xml"/><Relationship Id="rId74" Type="http://schemas.openxmlformats.org/officeDocument/2006/relationships/slide" Target="slides/slide66.xml"/><Relationship Id="rId79" Type="http://schemas.openxmlformats.org/officeDocument/2006/relationships/slide" Target="slides/slide71.xml"/><Relationship Id="rId87" Type="http://schemas.openxmlformats.org/officeDocument/2006/relationships/slide" Target="slides/slide79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3.xml"/><Relationship Id="rId82" Type="http://schemas.openxmlformats.org/officeDocument/2006/relationships/slide" Target="slides/slide74.xml"/><Relationship Id="rId90" Type="http://schemas.openxmlformats.org/officeDocument/2006/relationships/slide" Target="slides/slide82.xml"/><Relationship Id="rId19" Type="http://schemas.openxmlformats.org/officeDocument/2006/relationships/slide" Target="slides/slide1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slide" Target="slides/slide40.xml"/><Relationship Id="rId56" Type="http://schemas.openxmlformats.org/officeDocument/2006/relationships/slide" Target="slides/slide48.xml"/><Relationship Id="rId64" Type="http://schemas.openxmlformats.org/officeDocument/2006/relationships/slide" Target="slides/slide56.xml"/><Relationship Id="rId69" Type="http://schemas.openxmlformats.org/officeDocument/2006/relationships/slide" Target="slides/slide61.xml"/><Relationship Id="rId77" Type="http://schemas.openxmlformats.org/officeDocument/2006/relationships/slide" Target="slides/slide69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3.xml"/><Relationship Id="rId72" Type="http://schemas.openxmlformats.org/officeDocument/2006/relationships/slide" Target="slides/slide64.xml"/><Relationship Id="rId80" Type="http://schemas.openxmlformats.org/officeDocument/2006/relationships/slide" Target="slides/slide72.xml"/><Relationship Id="rId85" Type="http://schemas.openxmlformats.org/officeDocument/2006/relationships/slide" Target="slides/slide77.xml"/><Relationship Id="rId9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slide" Target="slides/slide38.xml"/><Relationship Id="rId59" Type="http://schemas.openxmlformats.org/officeDocument/2006/relationships/slide" Target="slides/slide51.xml"/><Relationship Id="rId67" Type="http://schemas.openxmlformats.org/officeDocument/2006/relationships/slide" Target="slides/slide59.xml"/><Relationship Id="rId20" Type="http://schemas.openxmlformats.org/officeDocument/2006/relationships/slide" Target="slides/slide12.xml"/><Relationship Id="rId41" Type="http://schemas.openxmlformats.org/officeDocument/2006/relationships/slide" Target="slides/slide33.xml"/><Relationship Id="rId54" Type="http://schemas.openxmlformats.org/officeDocument/2006/relationships/slide" Target="slides/slide46.xml"/><Relationship Id="rId62" Type="http://schemas.openxmlformats.org/officeDocument/2006/relationships/slide" Target="slides/slide54.xml"/><Relationship Id="rId70" Type="http://schemas.openxmlformats.org/officeDocument/2006/relationships/slide" Target="slides/slide62.xml"/><Relationship Id="rId75" Type="http://schemas.openxmlformats.org/officeDocument/2006/relationships/slide" Target="slides/slide67.xml"/><Relationship Id="rId83" Type="http://schemas.openxmlformats.org/officeDocument/2006/relationships/slide" Target="slides/slide75.xml"/><Relationship Id="rId88" Type="http://schemas.openxmlformats.org/officeDocument/2006/relationships/slide" Target="slides/slide80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slide" Target="slides/slide41.xml"/><Relationship Id="rId57" Type="http://schemas.openxmlformats.org/officeDocument/2006/relationships/slide" Target="slides/slide49.xml"/><Relationship Id="rId10" Type="http://schemas.openxmlformats.org/officeDocument/2006/relationships/slide" Target="slides/slide2.xml"/><Relationship Id="rId31" Type="http://schemas.openxmlformats.org/officeDocument/2006/relationships/slide" Target="slides/slide23.xml"/><Relationship Id="rId44" Type="http://schemas.openxmlformats.org/officeDocument/2006/relationships/slide" Target="slides/slide36.xml"/><Relationship Id="rId52" Type="http://schemas.openxmlformats.org/officeDocument/2006/relationships/slide" Target="slides/slide44.xml"/><Relationship Id="rId60" Type="http://schemas.openxmlformats.org/officeDocument/2006/relationships/slide" Target="slides/slide52.xml"/><Relationship Id="rId65" Type="http://schemas.openxmlformats.org/officeDocument/2006/relationships/slide" Target="slides/slide57.xml"/><Relationship Id="rId73" Type="http://schemas.openxmlformats.org/officeDocument/2006/relationships/slide" Target="slides/slide65.xml"/><Relationship Id="rId78" Type="http://schemas.openxmlformats.org/officeDocument/2006/relationships/slide" Target="slides/slide70.xml"/><Relationship Id="rId81" Type="http://schemas.openxmlformats.org/officeDocument/2006/relationships/slide" Target="slides/slide73.xml"/><Relationship Id="rId86" Type="http://schemas.openxmlformats.org/officeDocument/2006/relationships/slide" Target="slides/slide78.xml"/><Relationship Id="rId9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C9A374-5460-470D-9056-89448ED4DB93}" type="doc">
      <dgm:prSet loTypeId="urn:microsoft.com/office/officeart/2005/8/layout/chevron2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F8E6884-91DA-475C-B3B6-3224A85530AC}">
      <dgm:prSet custT="1"/>
      <dgm:spPr>
        <a:xfrm rot="5400000">
          <a:off x="-199475" y="199951"/>
          <a:ext cx="1329836" cy="930885"/>
        </a:xfrm>
        <a:prstGeom prst="chevron">
          <a:avLst/>
        </a:prstGeom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rtl="0"/>
          <a:r>
            <a:rPr lang="ru-RU" sz="180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</a:t>
          </a:r>
          <a:endParaRPr lang="ru-RU" sz="18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11BEB0AD-97AE-44D0-8F95-63836A115447}" type="parTrans" cxnId="{3D99D2A9-4C23-40A1-8BAF-51BD3DE20243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ADAFE-92EC-4D77-BF85-EA22E747D611}" type="sibTrans" cxnId="{3D99D2A9-4C23-40A1-8BAF-51BD3DE20243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837A23-6B02-4D7D-8DE1-7031BEBEE330}">
      <dgm:prSet custT="1"/>
      <dgm:spPr>
        <a:xfrm rot="5400000">
          <a:off x="-199475" y="1414700"/>
          <a:ext cx="1329836" cy="930885"/>
        </a:xfrm>
        <a:prstGeom prst="chevron">
          <a:avLst/>
        </a:prstGeom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rtl="0"/>
          <a:r>
            <a:rPr lang="ru-RU" sz="180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</a:t>
          </a:r>
          <a:endParaRPr lang="ru-RU" sz="18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02551584-C74B-4891-A82E-3311C7BF94EB}" type="parTrans" cxnId="{0AD29E06-DC82-47B1-8374-C5426E4D188F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1CC741-C00A-4D2D-885C-BAD031140920}" type="sibTrans" cxnId="{0AD29E06-DC82-47B1-8374-C5426E4D188F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EC30ED-3F28-42D0-80E3-C9D69DF730BB}">
      <dgm:prSet custT="1"/>
      <dgm:spPr>
        <a:xfrm rot="5400000">
          <a:off x="-199475" y="2629449"/>
          <a:ext cx="1329836" cy="930885"/>
        </a:xfrm>
        <a:prstGeom prst="chevron">
          <a:avLst/>
        </a:prstGeom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rtl="0"/>
          <a:r>
            <a:rPr lang="ru-RU" sz="180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</a:t>
          </a:r>
          <a:endParaRPr lang="ru-RU" sz="18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FAA09F39-9D89-49FA-BAD5-5CC52906AFC9}" type="parTrans" cxnId="{F0B8B986-09AF-40F3-AC3B-20C4E84EEEC4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043BF2-B10B-4CD5-9986-3D2FD0A9A09A}" type="sibTrans" cxnId="{F0B8B986-09AF-40F3-AC3B-20C4E84EEEC4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750356-50A5-46AC-8F6C-C1D01B573E57}">
      <dgm:prSet custT="1"/>
      <dgm:spPr>
        <a:xfrm rot="5400000">
          <a:off x="-199475" y="3844198"/>
          <a:ext cx="1329836" cy="930885"/>
        </a:xfrm>
        <a:prstGeom prst="chevron">
          <a:avLst/>
        </a:prstGeom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rtl="0"/>
          <a:r>
            <a:rPr lang="ru-RU" sz="180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</a:t>
          </a:r>
          <a:endParaRPr lang="ru-RU" sz="18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1DDB2909-EB9F-4890-B84F-8F968F11995F}" type="parTrans" cxnId="{867D7B75-3B8F-44AA-8D26-9E10199072B3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AC6343-275A-456D-904E-A72F8DAA9CA0}" type="sibTrans" cxnId="{867D7B75-3B8F-44AA-8D26-9E10199072B3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F5DBBB1-FAE9-47F4-A941-B72B1582B86D}">
      <dgm:prSet custT="1"/>
      <dgm:spPr>
        <a:xfrm rot="5400000">
          <a:off x="-199475" y="5058947"/>
          <a:ext cx="1329836" cy="930885"/>
        </a:xfrm>
        <a:prstGeom prst="chevron">
          <a:avLst/>
        </a:prstGeom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rtl="0"/>
          <a:r>
            <a:rPr lang="ru-RU" sz="180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</a:t>
          </a:r>
          <a:endParaRPr lang="ru-RU" sz="18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FD555512-C831-40D4-B131-D264A90F9348}" type="parTrans" cxnId="{16997A7E-2920-4D7E-BB90-292570303D7B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273C36-D044-4A1B-9DC4-EDCBAD788F6F}" type="sibTrans" cxnId="{16997A7E-2920-4D7E-BB90-292570303D7B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CE204E-8A3F-4ACF-A1EB-FF575B4B79F0}">
      <dgm:prSet custT="1"/>
      <dgm:spPr>
        <a:xfrm rot="5400000">
          <a:off x="4710038" y="-3778676"/>
          <a:ext cx="864393" cy="8422699"/>
        </a:xfrm>
        <a:prstGeom prst="round2SameRect">
          <a:avLst/>
        </a:prstGeom>
      </dgm:spPr>
      <dgm:t>
        <a:bodyPr/>
        <a:lstStyle/>
        <a:p>
          <a:pPr rtl="0"/>
          <a:r>
            <a:rPr lang="ru-RU" sz="18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Исследование функции эндокринных желез с помощью </a:t>
          </a:r>
          <a:r>
            <a:rPr lang="ru-RU" sz="1800" dirty="0" err="1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стимуляционных</a:t>
          </a:r>
          <a:r>
            <a:rPr lang="ru-RU" sz="18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и </a:t>
          </a:r>
          <a:r>
            <a:rPr lang="ru-RU" sz="1800" dirty="0" err="1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супрессивных</a:t>
          </a:r>
          <a:r>
            <a:rPr lang="ru-RU" sz="18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проб. </a:t>
          </a:r>
          <a:endParaRPr lang="ru-RU" sz="18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1F76164-20B8-4D9C-958B-80944BAEC03B}" type="parTrans" cxnId="{9AACA4DB-F483-49A9-8693-27FB9C55866D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114591-9941-479D-BB3A-A35F36E8F068}" type="sibTrans" cxnId="{9AACA4DB-F483-49A9-8693-27FB9C55866D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D7F5E2-5DED-4B0E-8312-6C73F218B3E8}">
      <dgm:prSet custT="1"/>
      <dgm:spPr>
        <a:xfrm rot="5400000">
          <a:off x="4710038" y="-2563927"/>
          <a:ext cx="864393" cy="8422699"/>
        </a:xfrm>
        <a:prstGeom prst="round2SameRect">
          <a:avLst/>
        </a:prstGeom>
      </dgm:spPr>
      <dgm:t>
        <a:bodyPr/>
        <a:lstStyle/>
        <a:p>
          <a:pPr rtl="0"/>
          <a:r>
            <a:rPr lang="ru-RU" sz="180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Аденогипофиз.</a:t>
          </a:r>
          <a:endParaRPr lang="ru-RU" sz="18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F089B204-EEC3-4062-BB71-42CFD943C9DA}" type="parTrans" cxnId="{7591D6D5-E563-405E-91B8-0960BC08178D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B629F2-86DB-472C-B56A-FB2AFBF24AAC}" type="sibTrans" cxnId="{7591D6D5-E563-405E-91B8-0960BC08178D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E1EB4C-0A8F-45E5-BCEA-B0562461E834}">
      <dgm:prSet custT="1"/>
      <dgm:spPr>
        <a:xfrm rot="5400000">
          <a:off x="4710038" y="-1349178"/>
          <a:ext cx="864393" cy="8422699"/>
        </a:xfrm>
        <a:prstGeom prst="round2SameRect">
          <a:avLst/>
        </a:prstGeom>
      </dgm:spPr>
      <dgm:t>
        <a:bodyPr/>
        <a:lstStyle/>
        <a:p>
          <a:pPr rtl="0"/>
          <a:r>
            <a:rPr lang="ru-RU" sz="180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Нейрогипофиз. </a:t>
          </a:r>
          <a:endParaRPr lang="ru-RU" sz="18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46D35C80-1F79-46A1-9A29-780C57ABE578}" type="parTrans" cxnId="{4816A7FE-4727-4864-8993-C25647F19344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F542F8-2875-498D-B4F6-CA3BB8C38AB2}" type="sibTrans" cxnId="{4816A7FE-4727-4864-8993-C25647F19344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505C4E-2599-423C-93AE-55D3C2FA3F5D}">
      <dgm:prSet custT="1"/>
      <dgm:spPr>
        <a:xfrm rot="5400000">
          <a:off x="4710038" y="-134429"/>
          <a:ext cx="864393" cy="8422699"/>
        </a:xfrm>
        <a:prstGeom prst="round2SameRect">
          <a:avLst/>
        </a:prstGeom>
      </dgm:spPr>
      <dgm:t>
        <a:bodyPr/>
        <a:lstStyle/>
        <a:p>
          <a:pPr rtl="0"/>
          <a:r>
            <a:rPr lang="ru-RU" sz="180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Эндокринный отдел поджелудочной железы. </a:t>
          </a:r>
          <a:endParaRPr lang="ru-RU" sz="18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3AF912B1-49CF-456D-AD45-0972A523CAAE}" type="parTrans" cxnId="{94E9BFB9-F55D-4537-8FA3-9A6B0D6AA476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446C28-8532-40B2-95F7-47F0C8D82EAC}" type="sibTrans" cxnId="{94E9BFB9-F55D-4537-8FA3-9A6B0D6AA476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2BF51B-52D2-454D-BC44-5D4A70D98F87}">
      <dgm:prSet custT="1"/>
      <dgm:spPr>
        <a:xfrm rot="5400000">
          <a:off x="4710038" y="1080319"/>
          <a:ext cx="864393" cy="8422699"/>
        </a:xfrm>
        <a:prstGeom prst="round2SameRect">
          <a:avLst/>
        </a:prstGeom>
      </dgm:spPr>
      <dgm:t>
        <a:bodyPr/>
        <a:lstStyle/>
        <a:p>
          <a:pPr rtl="0"/>
          <a:r>
            <a:rPr lang="ru-RU" sz="180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Кора надпочечников.</a:t>
          </a:r>
          <a:endParaRPr lang="ru-RU" sz="18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ED5524F7-EED8-48D4-A42E-F743C3C03127}" type="parTrans" cxnId="{2AC94B69-84F7-4D4D-A2FF-A291C527FA6C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D8CBDF-D8CB-41C8-94A0-8C023C3B246B}" type="sibTrans" cxnId="{2AC94B69-84F7-4D4D-A2FF-A291C527FA6C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2DFA04-2100-4818-8125-BC18BB99C0AB}">
      <dgm:prSet custT="1"/>
      <dgm:spPr>
        <a:xfrm rot="5400000">
          <a:off x="4710038" y="1080319"/>
          <a:ext cx="864393" cy="8422699"/>
        </a:xfrm>
      </dgm:spPr>
      <dgm:t>
        <a:bodyPr/>
        <a:lstStyle/>
        <a:p>
          <a:pPr rtl="0"/>
          <a:r>
            <a:rPr lang="ru-RU" sz="180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Мозговое вещество надпочечников</a:t>
          </a:r>
          <a:endParaRPr lang="ru-RU" sz="18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00019834-DB52-47F0-8EB8-ACD8F3F25A89}" type="parTrans" cxnId="{5FF336A4-B54A-462D-829F-E20249598AF6}">
      <dgm:prSet/>
      <dgm:spPr/>
      <dgm:t>
        <a:bodyPr/>
        <a:lstStyle/>
        <a:p>
          <a:endParaRPr lang="ru-RU"/>
        </a:p>
      </dgm:t>
    </dgm:pt>
    <dgm:pt modelId="{453EBE7A-6B2B-4DA0-BFD5-77E725997789}" type="sibTrans" cxnId="{5FF336A4-B54A-462D-829F-E20249598AF6}">
      <dgm:prSet/>
      <dgm:spPr/>
      <dgm:t>
        <a:bodyPr/>
        <a:lstStyle/>
        <a:p>
          <a:endParaRPr lang="ru-RU"/>
        </a:p>
      </dgm:t>
    </dgm:pt>
    <dgm:pt modelId="{CFD3D70A-4410-4748-8DEE-5DD10C277DA9}">
      <dgm:prSet custT="1"/>
      <dgm:spPr>
        <a:xfrm rot="5400000">
          <a:off x="4710038" y="1080319"/>
          <a:ext cx="864393" cy="8422699"/>
        </a:xfrm>
      </dgm:spPr>
      <dgm:t>
        <a:bodyPr/>
        <a:lstStyle/>
        <a:p>
          <a:pPr rtl="0"/>
          <a:r>
            <a:rPr lang="ru-RU" sz="180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6</a:t>
          </a:r>
          <a:endParaRPr lang="ru-RU" sz="18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88190AC-E933-48E9-A620-CD63C51AA290}" type="parTrans" cxnId="{AEB08A9F-7CF2-4E6A-BCA3-14AC15CEAD8A}">
      <dgm:prSet/>
      <dgm:spPr/>
      <dgm:t>
        <a:bodyPr/>
        <a:lstStyle/>
        <a:p>
          <a:endParaRPr lang="ru-RU"/>
        </a:p>
      </dgm:t>
    </dgm:pt>
    <dgm:pt modelId="{72777657-D5CA-4723-A889-090D7E942CC1}" type="sibTrans" cxnId="{AEB08A9F-7CF2-4E6A-BCA3-14AC15CEAD8A}">
      <dgm:prSet/>
      <dgm:spPr/>
      <dgm:t>
        <a:bodyPr/>
        <a:lstStyle/>
        <a:p>
          <a:endParaRPr lang="ru-RU"/>
        </a:p>
      </dgm:t>
    </dgm:pt>
    <dgm:pt modelId="{0F382941-1FCF-4F81-8CD7-F143A568AE5C}">
      <dgm:prSet custT="1"/>
      <dgm:spPr/>
      <dgm:t>
        <a:bodyPr/>
        <a:lstStyle/>
        <a:p>
          <a:r>
            <a:rPr lang="ru-RU" sz="1800" smtClean="0"/>
            <a:t>Щитовидная железа</a:t>
          </a:r>
          <a:endParaRPr lang="ru-RU" sz="18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04FE0B01-57D0-4986-8A07-0E8651874A86}" type="parTrans" cxnId="{A3E0E1A0-18E2-481A-97E1-77ECACABD09E}">
      <dgm:prSet/>
      <dgm:spPr/>
      <dgm:t>
        <a:bodyPr/>
        <a:lstStyle/>
        <a:p>
          <a:endParaRPr lang="ru-RU"/>
        </a:p>
      </dgm:t>
    </dgm:pt>
    <dgm:pt modelId="{58A7F40C-557B-4149-8F7D-984B77C4478C}" type="sibTrans" cxnId="{A3E0E1A0-18E2-481A-97E1-77ECACABD09E}">
      <dgm:prSet/>
      <dgm:spPr/>
      <dgm:t>
        <a:bodyPr/>
        <a:lstStyle/>
        <a:p>
          <a:endParaRPr lang="ru-RU"/>
        </a:p>
      </dgm:t>
    </dgm:pt>
    <dgm:pt modelId="{8B20D6D2-D507-4934-914E-2A42ACE0F81B}">
      <dgm:prSet custT="1"/>
      <dgm:spPr/>
      <dgm:t>
        <a:bodyPr/>
        <a:lstStyle/>
        <a:p>
          <a:r>
            <a:rPr lang="ru-RU" sz="180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7</a:t>
          </a:r>
          <a:endParaRPr lang="ru-RU" sz="18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19D981F5-D689-497C-9A1B-7AB44B744456}" type="parTrans" cxnId="{48F58860-C88F-4156-9786-02A02736B4E3}">
      <dgm:prSet/>
      <dgm:spPr/>
      <dgm:t>
        <a:bodyPr/>
        <a:lstStyle/>
        <a:p>
          <a:endParaRPr lang="ru-RU"/>
        </a:p>
      </dgm:t>
    </dgm:pt>
    <dgm:pt modelId="{FEFD82B2-7013-478B-A32B-C2EDF1237C86}" type="sibTrans" cxnId="{48F58860-C88F-4156-9786-02A02736B4E3}">
      <dgm:prSet/>
      <dgm:spPr/>
      <dgm:t>
        <a:bodyPr/>
        <a:lstStyle/>
        <a:p>
          <a:endParaRPr lang="ru-RU"/>
        </a:p>
      </dgm:t>
    </dgm:pt>
    <dgm:pt modelId="{E2E72E93-988B-43BD-90D1-B5028EB99E71}">
      <dgm:prSet custT="1"/>
      <dgm:spPr/>
      <dgm:t>
        <a:bodyPr/>
        <a:lstStyle/>
        <a:p>
          <a:r>
            <a:rPr lang="ru-RU" sz="180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Литература</a:t>
          </a:r>
          <a:endParaRPr lang="ru-RU" sz="18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C3F911B4-5D6D-4EDA-AD57-640818D89C65}" type="parTrans" cxnId="{C0939A08-72F4-4274-B5CE-C1C5AF824307}">
      <dgm:prSet/>
      <dgm:spPr/>
      <dgm:t>
        <a:bodyPr/>
        <a:lstStyle/>
        <a:p>
          <a:endParaRPr lang="ru-RU"/>
        </a:p>
      </dgm:t>
    </dgm:pt>
    <dgm:pt modelId="{99D41475-D55E-48A2-90DA-7710C2DE9ED6}" type="sibTrans" cxnId="{C0939A08-72F4-4274-B5CE-C1C5AF824307}">
      <dgm:prSet/>
      <dgm:spPr/>
      <dgm:t>
        <a:bodyPr/>
        <a:lstStyle/>
        <a:p>
          <a:endParaRPr lang="ru-RU"/>
        </a:p>
      </dgm:t>
    </dgm:pt>
    <dgm:pt modelId="{C50B80BD-20D9-43F8-9595-710F6F73659C}">
      <dgm:prSet custT="1"/>
      <dgm:spPr/>
      <dgm:t>
        <a:bodyPr/>
        <a:lstStyle/>
        <a:p>
          <a:r>
            <a:rPr lang="ru-RU" sz="1800" smtClean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8</a:t>
          </a:r>
          <a:endParaRPr lang="ru-RU" sz="18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57E65943-8892-49D9-88D9-7B7BBF324B9D}" type="parTrans" cxnId="{715FE791-3E5F-439A-99AF-985892245AD9}">
      <dgm:prSet/>
      <dgm:spPr/>
      <dgm:t>
        <a:bodyPr/>
        <a:lstStyle/>
        <a:p>
          <a:endParaRPr lang="ru-RU"/>
        </a:p>
      </dgm:t>
    </dgm:pt>
    <dgm:pt modelId="{DB113F6D-08E7-4715-A93A-AADED4A90C97}" type="sibTrans" cxnId="{715FE791-3E5F-439A-99AF-985892245AD9}">
      <dgm:prSet/>
      <dgm:spPr/>
      <dgm:t>
        <a:bodyPr/>
        <a:lstStyle/>
        <a:p>
          <a:endParaRPr lang="ru-RU"/>
        </a:p>
      </dgm:t>
    </dgm:pt>
    <dgm:pt modelId="{40670CAA-2561-4B78-917F-BB948DDD8528}" type="pres">
      <dgm:prSet presAssocID="{80C9A374-5460-470D-9056-89448ED4DB93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2760955-ED56-4058-A3D4-5F61115662FE}" type="pres">
      <dgm:prSet presAssocID="{6F8E6884-91DA-475C-B3B6-3224A85530AC}" presName="composite" presStyleCnt="0"/>
      <dgm:spPr/>
      <dgm:t>
        <a:bodyPr/>
        <a:lstStyle/>
        <a:p>
          <a:endParaRPr lang="ru-RU"/>
        </a:p>
      </dgm:t>
    </dgm:pt>
    <dgm:pt modelId="{A71221EB-4CC9-4885-88DC-D16D64DEAFAF}" type="pres">
      <dgm:prSet presAssocID="{6F8E6884-91DA-475C-B3B6-3224A85530AC}" presName="parentText" presStyleLbl="alignNode1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C939A8-0813-45EB-A5EF-74D1A76B6743}" type="pres">
      <dgm:prSet presAssocID="{6F8E6884-91DA-475C-B3B6-3224A85530AC}" presName="descendantText" presStyleLbl="alignAcc1" presStyleIdx="0" presStyleCnt="8" custLinFactNeighborX="1250" custLinFactNeighborY="-1966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ru-RU"/>
        </a:p>
      </dgm:t>
    </dgm:pt>
    <dgm:pt modelId="{7BE73096-4F7F-4812-B095-C4CCB7393DF0}" type="pres">
      <dgm:prSet presAssocID="{657ADAFE-92EC-4D77-BF85-EA22E747D611}" presName="sp" presStyleCnt="0"/>
      <dgm:spPr/>
      <dgm:t>
        <a:bodyPr/>
        <a:lstStyle/>
        <a:p>
          <a:endParaRPr lang="ru-RU"/>
        </a:p>
      </dgm:t>
    </dgm:pt>
    <dgm:pt modelId="{FB7A3554-01B7-417D-9E84-5E95ACAD4E37}" type="pres">
      <dgm:prSet presAssocID="{58837A23-6B02-4D7D-8DE1-7031BEBEE330}" presName="composite" presStyleCnt="0"/>
      <dgm:spPr/>
      <dgm:t>
        <a:bodyPr/>
        <a:lstStyle/>
        <a:p>
          <a:endParaRPr lang="ru-RU"/>
        </a:p>
      </dgm:t>
    </dgm:pt>
    <dgm:pt modelId="{3B3F7841-BE62-4BBD-ABAF-67F8206CD21D}" type="pres">
      <dgm:prSet presAssocID="{58837A23-6B02-4D7D-8DE1-7031BEBEE330}" presName="parentText" presStyleLbl="align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47DB89-84A8-4426-BAA6-D38A29CE5A63}" type="pres">
      <dgm:prSet presAssocID="{58837A23-6B02-4D7D-8DE1-7031BEBEE330}" presName="descendantText" presStyleLbl="alignAcc1" presStyleIdx="1" presStyleCnt="8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ru-RU"/>
        </a:p>
      </dgm:t>
    </dgm:pt>
    <dgm:pt modelId="{E6AE13BB-5025-411B-9611-198EB0D45320}" type="pres">
      <dgm:prSet presAssocID="{DD1CC741-C00A-4D2D-885C-BAD031140920}" presName="sp" presStyleCnt="0"/>
      <dgm:spPr/>
      <dgm:t>
        <a:bodyPr/>
        <a:lstStyle/>
        <a:p>
          <a:endParaRPr lang="ru-RU"/>
        </a:p>
      </dgm:t>
    </dgm:pt>
    <dgm:pt modelId="{84EA59B4-63A5-4D3F-9667-773B28B14817}" type="pres">
      <dgm:prSet presAssocID="{66EC30ED-3F28-42D0-80E3-C9D69DF730BB}" presName="composite" presStyleCnt="0"/>
      <dgm:spPr/>
      <dgm:t>
        <a:bodyPr/>
        <a:lstStyle/>
        <a:p>
          <a:endParaRPr lang="ru-RU"/>
        </a:p>
      </dgm:t>
    </dgm:pt>
    <dgm:pt modelId="{98A98664-B5A9-4D2F-8EC8-0F7734F39BA7}" type="pres">
      <dgm:prSet presAssocID="{66EC30ED-3F28-42D0-80E3-C9D69DF730BB}" presName="parentText" presStyleLbl="align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232EAA-F28F-498E-9EA8-8A87F75D094F}" type="pres">
      <dgm:prSet presAssocID="{66EC30ED-3F28-42D0-80E3-C9D69DF730BB}" presName="descendantText" presStyleLbl="alignAcc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296AFC-656B-4558-B363-3AE611F1702E}" type="pres">
      <dgm:prSet presAssocID="{5A043BF2-B10B-4CD5-9986-3D2FD0A9A09A}" presName="sp" presStyleCnt="0"/>
      <dgm:spPr/>
      <dgm:t>
        <a:bodyPr/>
        <a:lstStyle/>
        <a:p>
          <a:endParaRPr lang="ru-RU"/>
        </a:p>
      </dgm:t>
    </dgm:pt>
    <dgm:pt modelId="{1B9FB522-7791-4586-8B82-428293F8926F}" type="pres">
      <dgm:prSet presAssocID="{64750356-50A5-46AC-8F6C-C1D01B573E57}" presName="composite" presStyleCnt="0"/>
      <dgm:spPr/>
      <dgm:t>
        <a:bodyPr/>
        <a:lstStyle/>
        <a:p>
          <a:endParaRPr lang="ru-RU"/>
        </a:p>
      </dgm:t>
    </dgm:pt>
    <dgm:pt modelId="{6E80B2BE-FD05-48C6-BB0B-7DFF7CF169C1}" type="pres">
      <dgm:prSet presAssocID="{64750356-50A5-46AC-8F6C-C1D01B573E57}" presName="parentText" presStyleLbl="align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D09D0-F4BA-4F66-AD44-06B6D0CCE4A4}" type="pres">
      <dgm:prSet presAssocID="{64750356-50A5-46AC-8F6C-C1D01B573E57}" presName="descendantText" presStyleLbl="alignAcc1" presStyleIdx="3" presStyleCnt="8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ru-RU"/>
        </a:p>
      </dgm:t>
    </dgm:pt>
    <dgm:pt modelId="{A0780066-4279-4EE4-B76A-0977CA56B38C}" type="pres">
      <dgm:prSet presAssocID="{9DAC6343-275A-456D-904E-A72F8DAA9CA0}" presName="sp" presStyleCnt="0"/>
      <dgm:spPr/>
      <dgm:t>
        <a:bodyPr/>
        <a:lstStyle/>
        <a:p>
          <a:endParaRPr lang="ru-RU"/>
        </a:p>
      </dgm:t>
    </dgm:pt>
    <dgm:pt modelId="{434EF408-7EB3-47CA-A3F1-E4DC1C501E6B}" type="pres">
      <dgm:prSet presAssocID="{CF5DBBB1-FAE9-47F4-A941-B72B1582B86D}" presName="composite" presStyleCnt="0"/>
      <dgm:spPr/>
      <dgm:t>
        <a:bodyPr/>
        <a:lstStyle/>
        <a:p>
          <a:endParaRPr lang="ru-RU"/>
        </a:p>
      </dgm:t>
    </dgm:pt>
    <dgm:pt modelId="{78DE6E0A-FBBD-4DA2-BF09-6A1F88339DBA}" type="pres">
      <dgm:prSet presAssocID="{CF5DBBB1-FAE9-47F4-A941-B72B1582B86D}" presName="parentText" presStyleLbl="align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992C3E-8915-45BA-A7EC-3992C55DE23D}" type="pres">
      <dgm:prSet presAssocID="{CF5DBBB1-FAE9-47F4-A941-B72B1582B86D}" presName="descendantText" presStyleLbl="alignAcc1" presStyleIdx="4" presStyleCnt="8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ru-RU"/>
        </a:p>
      </dgm:t>
    </dgm:pt>
    <dgm:pt modelId="{284DE2B3-E542-4D33-A3B1-0BA8023B4DAD}" type="pres">
      <dgm:prSet presAssocID="{63273C36-D044-4A1B-9DC4-EDCBAD788F6F}" presName="sp" presStyleCnt="0"/>
      <dgm:spPr/>
      <dgm:t>
        <a:bodyPr/>
        <a:lstStyle/>
        <a:p>
          <a:endParaRPr lang="ru-RU"/>
        </a:p>
      </dgm:t>
    </dgm:pt>
    <dgm:pt modelId="{A04DA2A9-2D4A-4F78-BD68-663DECDD1F4F}" type="pres">
      <dgm:prSet presAssocID="{CFD3D70A-4410-4748-8DEE-5DD10C277DA9}" presName="composite" presStyleCnt="0"/>
      <dgm:spPr/>
      <dgm:t>
        <a:bodyPr/>
        <a:lstStyle/>
        <a:p>
          <a:endParaRPr lang="ru-RU"/>
        </a:p>
      </dgm:t>
    </dgm:pt>
    <dgm:pt modelId="{012CB317-554B-4558-843A-55E6989F2900}" type="pres">
      <dgm:prSet presAssocID="{CFD3D70A-4410-4748-8DEE-5DD10C277DA9}" presName="parentText" presStyleLbl="align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76AE71-AF59-4952-8EC9-15A3E52CB30D}" type="pres">
      <dgm:prSet presAssocID="{CFD3D70A-4410-4748-8DEE-5DD10C277DA9}" presName="descendantText" presStyleLbl="align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71450B-6694-4DC3-9360-13EEFE2D2EB0}" type="pres">
      <dgm:prSet presAssocID="{72777657-D5CA-4723-A889-090D7E942CC1}" presName="sp" presStyleCnt="0"/>
      <dgm:spPr/>
      <dgm:t>
        <a:bodyPr/>
        <a:lstStyle/>
        <a:p>
          <a:endParaRPr lang="ru-RU"/>
        </a:p>
      </dgm:t>
    </dgm:pt>
    <dgm:pt modelId="{66D1186C-E044-4A9B-946B-C91D3DC69D18}" type="pres">
      <dgm:prSet presAssocID="{8B20D6D2-D507-4934-914E-2A42ACE0F81B}" presName="composite" presStyleCnt="0"/>
      <dgm:spPr/>
      <dgm:t>
        <a:bodyPr/>
        <a:lstStyle/>
        <a:p>
          <a:endParaRPr lang="ru-RU"/>
        </a:p>
      </dgm:t>
    </dgm:pt>
    <dgm:pt modelId="{6E37C720-8944-4D4D-A3C8-F8D21F6FB294}" type="pres">
      <dgm:prSet presAssocID="{8B20D6D2-D507-4934-914E-2A42ACE0F81B}" presName="parentText" presStyleLbl="align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464DDB-1019-41A2-94F5-A26E26547720}" type="pres">
      <dgm:prSet presAssocID="{8B20D6D2-D507-4934-914E-2A42ACE0F81B}" presName="descendantText" presStyleLbl="align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97B4D5-8F23-44DA-BEB7-8F55CEAD3A4B}" type="pres">
      <dgm:prSet presAssocID="{FEFD82B2-7013-478B-A32B-C2EDF1237C86}" presName="sp" presStyleCnt="0"/>
      <dgm:spPr/>
      <dgm:t>
        <a:bodyPr/>
        <a:lstStyle/>
        <a:p>
          <a:endParaRPr lang="ru-RU"/>
        </a:p>
      </dgm:t>
    </dgm:pt>
    <dgm:pt modelId="{87656B33-25C9-4589-9A72-CF86A5982597}" type="pres">
      <dgm:prSet presAssocID="{C50B80BD-20D9-43F8-9595-710F6F73659C}" presName="composite" presStyleCnt="0"/>
      <dgm:spPr/>
      <dgm:t>
        <a:bodyPr/>
        <a:lstStyle/>
        <a:p>
          <a:endParaRPr lang="ru-RU"/>
        </a:p>
      </dgm:t>
    </dgm:pt>
    <dgm:pt modelId="{CC9BBB14-7ED9-479D-8194-E003AC1E3257}" type="pres">
      <dgm:prSet presAssocID="{C50B80BD-20D9-43F8-9595-710F6F73659C}" presName="parentText" presStyleLbl="align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6EA0E1-C41B-4D51-8B53-2EB72018FF3B}" type="pres">
      <dgm:prSet presAssocID="{C50B80BD-20D9-43F8-9595-710F6F73659C}" presName="descendantText" presStyleLbl="alignAcc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591D6D5-E563-405E-91B8-0960BC08178D}" srcId="{58837A23-6B02-4D7D-8DE1-7031BEBEE330}" destId="{93D7F5E2-5DED-4B0E-8312-6C73F218B3E8}" srcOrd="0" destOrd="0" parTransId="{F089B204-EEC3-4062-BB71-42CFD943C9DA}" sibTransId="{66B629F2-86DB-472C-B56A-FB2AFBF24AAC}"/>
    <dgm:cxn modelId="{F363F807-98BA-4CD5-BD38-135D0D87F67D}" type="presOf" srcId="{8B20D6D2-D507-4934-914E-2A42ACE0F81B}" destId="{6E37C720-8944-4D4D-A3C8-F8D21F6FB294}" srcOrd="0" destOrd="0" presId="urn:microsoft.com/office/officeart/2005/8/layout/chevron2"/>
    <dgm:cxn modelId="{EC52553D-A475-43DC-9A5F-72C1E29853D8}" type="presOf" srcId="{58837A23-6B02-4D7D-8DE1-7031BEBEE330}" destId="{3B3F7841-BE62-4BBD-ABAF-67F8206CD21D}" srcOrd="0" destOrd="0" presId="urn:microsoft.com/office/officeart/2005/8/layout/chevron2"/>
    <dgm:cxn modelId="{B96EA3A1-D158-42F5-8669-81D2DEEF99F8}" type="presOf" srcId="{6F8E6884-91DA-475C-B3B6-3224A85530AC}" destId="{A71221EB-4CC9-4885-88DC-D16D64DEAFAF}" srcOrd="0" destOrd="0" presId="urn:microsoft.com/office/officeart/2005/8/layout/chevron2"/>
    <dgm:cxn modelId="{4816A7FE-4727-4864-8993-C25647F19344}" srcId="{66EC30ED-3F28-42D0-80E3-C9D69DF730BB}" destId="{1DE1EB4C-0A8F-45E5-BCEA-B0562461E834}" srcOrd="0" destOrd="0" parTransId="{46D35C80-1F79-46A1-9A29-780C57ABE578}" sibTransId="{0FF542F8-2875-498D-B4F6-CA3BB8C38AB2}"/>
    <dgm:cxn modelId="{7577443C-AE1D-49B7-AA11-21534D6EA922}" type="presOf" srcId="{74505C4E-2599-423C-93AE-55D3C2FA3F5D}" destId="{1F6D09D0-F4BA-4F66-AD44-06B6D0CCE4A4}" srcOrd="0" destOrd="0" presId="urn:microsoft.com/office/officeart/2005/8/layout/chevron2"/>
    <dgm:cxn modelId="{16997A7E-2920-4D7E-BB90-292570303D7B}" srcId="{80C9A374-5460-470D-9056-89448ED4DB93}" destId="{CF5DBBB1-FAE9-47F4-A941-B72B1582B86D}" srcOrd="4" destOrd="0" parTransId="{FD555512-C831-40D4-B131-D264A90F9348}" sibTransId="{63273C36-D044-4A1B-9DC4-EDCBAD788F6F}"/>
    <dgm:cxn modelId="{822E1288-A52F-49C8-8D25-8FB078C63DBC}" type="presOf" srcId="{0F382941-1FCF-4F81-8CD7-F143A568AE5C}" destId="{00464DDB-1019-41A2-94F5-A26E26547720}" srcOrd="0" destOrd="0" presId="urn:microsoft.com/office/officeart/2005/8/layout/chevron2"/>
    <dgm:cxn modelId="{2C67138E-A131-4B90-B45D-3598EBE9ED41}" type="presOf" srcId="{1DE1EB4C-0A8F-45E5-BCEA-B0562461E834}" destId="{7F232EAA-F28F-498E-9EA8-8A87F75D094F}" srcOrd="0" destOrd="0" presId="urn:microsoft.com/office/officeart/2005/8/layout/chevron2"/>
    <dgm:cxn modelId="{BEB6A217-470E-4908-862E-1E888BD0135A}" type="presOf" srcId="{D82BF51B-52D2-454D-BC44-5D4A70D98F87}" destId="{93992C3E-8915-45BA-A7EC-3992C55DE23D}" srcOrd="0" destOrd="0" presId="urn:microsoft.com/office/officeart/2005/8/layout/chevron2"/>
    <dgm:cxn modelId="{404CF522-C403-4A1D-B38E-7C1693578B55}" type="presOf" srcId="{64750356-50A5-46AC-8F6C-C1D01B573E57}" destId="{6E80B2BE-FD05-48C6-BB0B-7DFF7CF169C1}" srcOrd="0" destOrd="0" presId="urn:microsoft.com/office/officeart/2005/8/layout/chevron2"/>
    <dgm:cxn modelId="{2AC94B69-84F7-4D4D-A2FF-A291C527FA6C}" srcId="{CF5DBBB1-FAE9-47F4-A941-B72B1582B86D}" destId="{D82BF51B-52D2-454D-BC44-5D4A70D98F87}" srcOrd="0" destOrd="0" parTransId="{ED5524F7-EED8-48D4-A42E-F743C3C03127}" sibTransId="{9FD8CBDF-D8CB-41C8-94A0-8C023C3B246B}"/>
    <dgm:cxn modelId="{F0B8B986-09AF-40F3-AC3B-20C4E84EEEC4}" srcId="{80C9A374-5460-470D-9056-89448ED4DB93}" destId="{66EC30ED-3F28-42D0-80E3-C9D69DF730BB}" srcOrd="2" destOrd="0" parTransId="{FAA09F39-9D89-49FA-BAD5-5CC52906AFC9}" sibTransId="{5A043BF2-B10B-4CD5-9986-3D2FD0A9A09A}"/>
    <dgm:cxn modelId="{715FE791-3E5F-439A-99AF-985892245AD9}" srcId="{80C9A374-5460-470D-9056-89448ED4DB93}" destId="{C50B80BD-20D9-43F8-9595-710F6F73659C}" srcOrd="7" destOrd="0" parTransId="{57E65943-8892-49D9-88D9-7B7BBF324B9D}" sibTransId="{DB113F6D-08E7-4715-A93A-AADED4A90C97}"/>
    <dgm:cxn modelId="{867D7B75-3B8F-44AA-8D26-9E10199072B3}" srcId="{80C9A374-5460-470D-9056-89448ED4DB93}" destId="{64750356-50A5-46AC-8F6C-C1D01B573E57}" srcOrd="3" destOrd="0" parTransId="{1DDB2909-EB9F-4890-B84F-8F968F11995F}" sibTransId="{9DAC6343-275A-456D-904E-A72F8DAA9CA0}"/>
    <dgm:cxn modelId="{8E22F928-5D03-4FF6-B8B0-D865F0C52C7E}" type="presOf" srcId="{B3CE204E-8A3F-4ACF-A1EB-FF575B4B79F0}" destId="{9BC939A8-0813-45EB-A5EF-74D1A76B6743}" srcOrd="0" destOrd="0" presId="urn:microsoft.com/office/officeart/2005/8/layout/chevron2"/>
    <dgm:cxn modelId="{AEB08A9F-7CF2-4E6A-BCA3-14AC15CEAD8A}" srcId="{80C9A374-5460-470D-9056-89448ED4DB93}" destId="{CFD3D70A-4410-4748-8DEE-5DD10C277DA9}" srcOrd="5" destOrd="0" parTransId="{688190AC-E933-48E9-A620-CD63C51AA290}" sibTransId="{72777657-D5CA-4723-A889-090D7E942CC1}"/>
    <dgm:cxn modelId="{5FF336A4-B54A-462D-829F-E20249598AF6}" srcId="{CFD3D70A-4410-4748-8DEE-5DD10C277DA9}" destId="{DD2DFA04-2100-4818-8125-BC18BB99C0AB}" srcOrd="0" destOrd="0" parTransId="{00019834-DB52-47F0-8EB8-ACD8F3F25A89}" sibTransId="{453EBE7A-6B2B-4DA0-BFD5-77E725997789}"/>
    <dgm:cxn modelId="{A8CDE492-2F51-4B9F-B001-205BEC3AE9D7}" type="presOf" srcId="{C50B80BD-20D9-43F8-9595-710F6F73659C}" destId="{CC9BBB14-7ED9-479D-8194-E003AC1E3257}" srcOrd="0" destOrd="0" presId="urn:microsoft.com/office/officeart/2005/8/layout/chevron2"/>
    <dgm:cxn modelId="{48F58860-C88F-4156-9786-02A02736B4E3}" srcId="{80C9A374-5460-470D-9056-89448ED4DB93}" destId="{8B20D6D2-D507-4934-914E-2A42ACE0F81B}" srcOrd="6" destOrd="0" parTransId="{19D981F5-D689-497C-9A1B-7AB44B744456}" sibTransId="{FEFD82B2-7013-478B-A32B-C2EDF1237C86}"/>
    <dgm:cxn modelId="{94E9BFB9-F55D-4537-8FA3-9A6B0D6AA476}" srcId="{64750356-50A5-46AC-8F6C-C1D01B573E57}" destId="{74505C4E-2599-423C-93AE-55D3C2FA3F5D}" srcOrd="0" destOrd="0" parTransId="{3AF912B1-49CF-456D-AD45-0972A523CAAE}" sibTransId="{36446C28-8532-40B2-95F7-47F0C8D82EAC}"/>
    <dgm:cxn modelId="{EAFC097D-21D2-4BAB-9A0F-AEA18BBE8443}" type="presOf" srcId="{80C9A374-5460-470D-9056-89448ED4DB93}" destId="{40670CAA-2561-4B78-917F-BB948DDD8528}" srcOrd="0" destOrd="0" presId="urn:microsoft.com/office/officeart/2005/8/layout/chevron2"/>
    <dgm:cxn modelId="{CA6EC845-1A4C-4E40-A7D0-AF260CF796E6}" type="presOf" srcId="{93D7F5E2-5DED-4B0E-8312-6C73F218B3E8}" destId="{5247DB89-84A8-4426-BAA6-D38A29CE5A63}" srcOrd="0" destOrd="0" presId="urn:microsoft.com/office/officeart/2005/8/layout/chevron2"/>
    <dgm:cxn modelId="{9D638113-C74D-4398-B17E-7E5416B57985}" type="presOf" srcId="{DD2DFA04-2100-4818-8125-BC18BB99C0AB}" destId="{A376AE71-AF59-4952-8EC9-15A3E52CB30D}" srcOrd="0" destOrd="0" presId="urn:microsoft.com/office/officeart/2005/8/layout/chevron2"/>
    <dgm:cxn modelId="{A3E0E1A0-18E2-481A-97E1-77ECACABD09E}" srcId="{8B20D6D2-D507-4934-914E-2A42ACE0F81B}" destId="{0F382941-1FCF-4F81-8CD7-F143A568AE5C}" srcOrd="0" destOrd="0" parTransId="{04FE0B01-57D0-4986-8A07-0E8651874A86}" sibTransId="{58A7F40C-557B-4149-8F7D-984B77C4478C}"/>
    <dgm:cxn modelId="{C0939A08-72F4-4274-B5CE-C1C5AF824307}" srcId="{C50B80BD-20D9-43F8-9595-710F6F73659C}" destId="{E2E72E93-988B-43BD-90D1-B5028EB99E71}" srcOrd="0" destOrd="0" parTransId="{C3F911B4-5D6D-4EDA-AD57-640818D89C65}" sibTransId="{99D41475-D55E-48A2-90DA-7710C2DE9ED6}"/>
    <dgm:cxn modelId="{74FB335C-05AF-4DE3-A54D-A856995E8238}" type="presOf" srcId="{CFD3D70A-4410-4748-8DEE-5DD10C277DA9}" destId="{012CB317-554B-4558-843A-55E6989F2900}" srcOrd="0" destOrd="0" presId="urn:microsoft.com/office/officeart/2005/8/layout/chevron2"/>
    <dgm:cxn modelId="{CD8B08A5-EB68-417A-A79D-4EBB31A2921B}" type="presOf" srcId="{CF5DBBB1-FAE9-47F4-A941-B72B1582B86D}" destId="{78DE6E0A-FBBD-4DA2-BF09-6A1F88339DBA}" srcOrd="0" destOrd="0" presId="urn:microsoft.com/office/officeart/2005/8/layout/chevron2"/>
    <dgm:cxn modelId="{9AACA4DB-F483-49A9-8693-27FB9C55866D}" srcId="{6F8E6884-91DA-475C-B3B6-3224A85530AC}" destId="{B3CE204E-8A3F-4ACF-A1EB-FF575B4B79F0}" srcOrd="0" destOrd="0" parTransId="{D1F76164-20B8-4D9C-958B-80944BAEC03B}" sibTransId="{88114591-9941-479D-BB3A-A35F36E8F068}"/>
    <dgm:cxn modelId="{B4ACFE8B-654C-4DE5-8F91-A520DFE8A1D4}" type="presOf" srcId="{66EC30ED-3F28-42D0-80E3-C9D69DF730BB}" destId="{98A98664-B5A9-4D2F-8EC8-0F7734F39BA7}" srcOrd="0" destOrd="0" presId="urn:microsoft.com/office/officeart/2005/8/layout/chevron2"/>
    <dgm:cxn modelId="{0AD29E06-DC82-47B1-8374-C5426E4D188F}" srcId="{80C9A374-5460-470D-9056-89448ED4DB93}" destId="{58837A23-6B02-4D7D-8DE1-7031BEBEE330}" srcOrd="1" destOrd="0" parTransId="{02551584-C74B-4891-A82E-3311C7BF94EB}" sibTransId="{DD1CC741-C00A-4D2D-885C-BAD031140920}"/>
    <dgm:cxn modelId="{8A50FBC6-211A-49CC-BC09-F16AD6FD5FB3}" type="presOf" srcId="{E2E72E93-988B-43BD-90D1-B5028EB99E71}" destId="{CA6EA0E1-C41B-4D51-8B53-2EB72018FF3B}" srcOrd="0" destOrd="0" presId="urn:microsoft.com/office/officeart/2005/8/layout/chevron2"/>
    <dgm:cxn modelId="{3D99D2A9-4C23-40A1-8BAF-51BD3DE20243}" srcId="{80C9A374-5460-470D-9056-89448ED4DB93}" destId="{6F8E6884-91DA-475C-B3B6-3224A85530AC}" srcOrd="0" destOrd="0" parTransId="{11BEB0AD-97AE-44D0-8F95-63836A115447}" sibTransId="{657ADAFE-92EC-4D77-BF85-EA22E747D611}"/>
    <dgm:cxn modelId="{E719CC8D-EDF7-4D00-BC8E-FF9E5B166D13}" type="presParOf" srcId="{40670CAA-2561-4B78-917F-BB948DDD8528}" destId="{D2760955-ED56-4058-A3D4-5F61115662FE}" srcOrd="0" destOrd="0" presId="urn:microsoft.com/office/officeart/2005/8/layout/chevron2"/>
    <dgm:cxn modelId="{F51F3A4A-9A76-4A47-8D99-3386B3F62F34}" type="presParOf" srcId="{D2760955-ED56-4058-A3D4-5F61115662FE}" destId="{A71221EB-4CC9-4885-88DC-D16D64DEAFAF}" srcOrd="0" destOrd="0" presId="urn:microsoft.com/office/officeart/2005/8/layout/chevron2"/>
    <dgm:cxn modelId="{3BAB9E9C-71E9-4579-A0A1-ACC903333D0B}" type="presParOf" srcId="{D2760955-ED56-4058-A3D4-5F61115662FE}" destId="{9BC939A8-0813-45EB-A5EF-74D1A76B6743}" srcOrd="1" destOrd="0" presId="urn:microsoft.com/office/officeart/2005/8/layout/chevron2"/>
    <dgm:cxn modelId="{C9557FD0-D8BC-46E4-90C4-FD216687A828}" type="presParOf" srcId="{40670CAA-2561-4B78-917F-BB948DDD8528}" destId="{7BE73096-4F7F-4812-B095-C4CCB7393DF0}" srcOrd="1" destOrd="0" presId="urn:microsoft.com/office/officeart/2005/8/layout/chevron2"/>
    <dgm:cxn modelId="{3928FDD7-DAE2-488F-8522-9F1B49719E1C}" type="presParOf" srcId="{40670CAA-2561-4B78-917F-BB948DDD8528}" destId="{FB7A3554-01B7-417D-9E84-5E95ACAD4E37}" srcOrd="2" destOrd="0" presId="urn:microsoft.com/office/officeart/2005/8/layout/chevron2"/>
    <dgm:cxn modelId="{F7B34C1A-E71D-4B02-B577-4A63DE764045}" type="presParOf" srcId="{FB7A3554-01B7-417D-9E84-5E95ACAD4E37}" destId="{3B3F7841-BE62-4BBD-ABAF-67F8206CD21D}" srcOrd="0" destOrd="0" presId="urn:microsoft.com/office/officeart/2005/8/layout/chevron2"/>
    <dgm:cxn modelId="{506BB541-3D66-4290-BC41-5C8496F14674}" type="presParOf" srcId="{FB7A3554-01B7-417D-9E84-5E95ACAD4E37}" destId="{5247DB89-84A8-4426-BAA6-D38A29CE5A63}" srcOrd="1" destOrd="0" presId="urn:microsoft.com/office/officeart/2005/8/layout/chevron2"/>
    <dgm:cxn modelId="{50CB86D8-6285-434C-8EE4-3E1A4DAEEB4F}" type="presParOf" srcId="{40670CAA-2561-4B78-917F-BB948DDD8528}" destId="{E6AE13BB-5025-411B-9611-198EB0D45320}" srcOrd="3" destOrd="0" presId="urn:microsoft.com/office/officeart/2005/8/layout/chevron2"/>
    <dgm:cxn modelId="{E79B4398-68EC-4D3D-9C95-E491AC7AA986}" type="presParOf" srcId="{40670CAA-2561-4B78-917F-BB948DDD8528}" destId="{84EA59B4-63A5-4D3F-9667-773B28B14817}" srcOrd="4" destOrd="0" presId="urn:microsoft.com/office/officeart/2005/8/layout/chevron2"/>
    <dgm:cxn modelId="{B115EB64-CA67-4675-833B-72294B81509A}" type="presParOf" srcId="{84EA59B4-63A5-4D3F-9667-773B28B14817}" destId="{98A98664-B5A9-4D2F-8EC8-0F7734F39BA7}" srcOrd="0" destOrd="0" presId="urn:microsoft.com/office/officeart/2005/8/layout/chevron2"/>
    <dgm:cxn modelId="{1A1E1178-9F46-42DD-A70E-B942899A98E6}" type="presParOf" srcId="{84EA59B4-63A5-4D3F-9667-773B28B14817}" destId="{7F232EAA-F28F-498E-9EA8-8A87F75D094F}" srcOrd="1" destOrd="0" presId="urn:microsoft.com/office/officeart/2005/8/layout/chevron2"/>
    <dgm:cxn modelId="{048B315B-BC7B-447F-99A4-F1DC20FD7962}" type="presParOf" srcId="{40670CAA-2561-4B78-917F-BB948DDD8528}" destId="{A7296AFC-656B-4558-B363-3AE611F1702E}" srcOrd="5" destOrd="0" presId="urn:microsoft.com/office/officeart/2005/8/layout/chevron2"/>
    <dgm:cxn modelId="{6468BC2B-1BC8-4AE3-8F08-BA0E1C5C1A40}" type="presParOf" srcId="{40670CAA-2561-4B78-917F-BB948DDD8528}" destId="{1B9FB522-7791-4586-8B82-428293F8926F}" srcOrd="6" destOrd="0" presId="urn:microsoft.com/office/officeart/2005/8/layout/chevron2"/>
    <dgm:cxn modelId="{491B77F4-9A08-4297-A721-BF061F76AEC4}" type="presParOf" srcId="{1B9FB522-7791-4586-8B82-428293F8926F}" destId="{6E80B2BE-FD05-48C6-BB0B-7DFF7CF169C1}" srcOrd="0" destOrd="0" presId="urn:microsoft.com/office/officeart/2005/8/layout/chevron2"/>
    <dgm:cxn modelId="{88E0211E-941E-4156-9172-34CD36C3B702}" type="presParOf" srcId="{1B9FB522-7791-4586-8B82-428293F8926F}" destId="{1F6D09D0-F4BA-4F66-AD44-06B6D0CCE4A4}" srcOrd="1" destOrd="0" presId="urn:microsoft.com/office/officeart/2005/8/layout/chevron2"/>
    <dgm:cxn modelId="{1767BD61-8D5D-4552-AD49-3A2D330C0ED6}" type="presParOf" srcId="{40670CAA-2561-4B78-917F-BB948DDD8528}" destId="{A0780066-4279-4EE4-B76A-0977CA56B38C}" srcOrd="7" destOrd="0" presId="urn:microsoft.com/office/officeart/2005/8/layout/chevron2"/>
    <dgm:cxn modelId="{3DD8E619-E6C8-4A21-8193-6FB468B69B97}" type="presParOf" srcId="{40670CAA-2561-4B78-917F-BB948DDD8528}" destId="{434EF408-7EB3-47CA-A3F1-E4DC1C501E6B}" srcOrd="8" destOrd="0" presId="urn:microsoft.com/office/officeart/2005/8/layout/chevron2"/>
    <dgm:cxn modelId="{D68B24DC-C24B-4849-9968-8FAB5254F6B3}" type="presParOf" srcId="{434EF408-7EB3-47CA-A3F1-E4DC1C501E6B}" destId="{78DE6E0A-FBBD-4DA2-BF09-6A1F88339DBA}" srcOrd="0" destOrd="0" presId="urn:microsoft.com/office/officeart/2005/8/layout/chevron2"/>
    <dgm:cxn modelId="{2F2CEDD2-AA6B-4366-88DD-38A3E87157C6}" type="presParOf" srcId="{434EF408-7EB3-47CA-A3F1-E4DC1C501E6B}" destId="{93992C3E-8915-45BA-A7EC-3992C55DE23D}" srcOrd="1" destOrd="0" presId="urn:microsoft.com/office/officeart/2005/8/layout/chevron2"/>
    <dgm:cxn modelId="{11EAC5E9-90AC-4805-A80B-4F8EF03B2625}" type="presParOf" srcId="{40670CAA-2561-4B78-917F-BB948DDD8528}" destId="{284DE2B3-E542-4D33-A3B1-0BA8023B4DAD}" srcOrd="9" destOrd="0" presId="urn:microsoft.com/office/officeart/2005/8/layout/chevron2"/>
    <dgm:cxn modelId="{AC405DDB-D44E-478A-8E42-0B9495FC05E9}" type="presParOf" srcId="{40670CAA-2561-4B78-917F-BB948DDD8528}" destId="{A04DA2A9-2D4A-4F78-BD68-663DECDD1F4F}" srcOrd="10" destOrd="0" presId="urn:microsoft.com/office/officeart/2005/8/layout/chevron2"/>
    <dgm:cxn modelId="{594D1238-0BDA-4025-8940-20418EC5D2D1}" type="presParOf" srcId="{A04DA2A9-2D4A-4F78-BD68-663DECDD1F4F}" destId="{012CB317-554B-4558-843A-55E6989F2900}" srcOrd="0" destOrd="0" presId="urn:microsoft.com/office/officeart/2005/8/layout/chevron2"/>
    <dgm:cxn modelId="{1F07E9DC-56F9-4115-A358-9A35134FBA1F}" type="presParOf" srcId="{A04DA2A9-2D4A-4F78-BD68-663DECDD1F4F}" destId="{A376AE71-AF59-4952-8EC9-15A3E52CB30D}" srcOrd="1" destOrd="0" presId="urn:microsoft.com/office/officeart/2005/8/layout/chevron2"/>
    <dgm:cxn modelId="{92811A89-5DD4-4B16-A5FD-6F431F65FA1E}" type="presParOf" srcId="{40670CAA-2561-4B78-917F-BB948DDD8528}" destId="{D071450B-6694-4DC3-9360-13EEFE2D2EB0}" srcOrd="11" destOrd="0" presId="urn:microsoft.com/office/officeart/2005/8/layout/chevron2"/>
    <dgm:cxn modelId="{004C8736-4531-4C8D-AC7D-D644D095868F}" type="presParOf" srcId="{40670CAA-2561-4B78-917F-BB948DDD8528}" destId="{66D1186C-E044-4A9B-946B-C91D3DC69D18}" srcOrd="12" destOrd="0" presId="urn:microsoft.com/office/officeart/2005/8/layout/chevron2"/>
    <dgm:cxn modelId="{36E1E421-9599-4EAE-B972-38B48DE72DAB}" type="presParOf" srcId="{66D1186C-E044-4A9B-946B-C91D3DC69D18}" destId="{6E37C720-8944-4D4D-A3C8-F8D21F6FB294}" srcOrd="0" destOrd="0" presId="urn:microsoft.com/office/officeart/2005/8/layout/chevron2"/>
    <dgm:cxn modelId="{130F3676-F532-4805-B5D0-EED5C3F013CF}" type="presParOf" srcId="{66D1186C-E044-4A9B-946B-C91D3DC69D18}" destId="{00464DDB-1019-41A2-94F5-A26E26547720}" srcOrd="1" destOrd="0" presId="urn:microsoft.com/office/officeart/2005/8/layout/chevron2"/>
    <dgm:cxn modelId="{03207537-6429-467B-A845-EC877CD03533}" type="presParOf" srcId="{40670CAA-2561-4B78-917F-BB948DDD8528}" destId="{7997B4D5-8F23-44DA-BEB7-8F55CEAD3A4B}" srcOrd="13" destOrd="0" presId="urn:microsoft.com/office/officeart/2005/8/layout/chevron2"/>
    <dgm:cxn modelId="{9A06703F-6783-40A6-905A-3DB66F9BF0E1}" type="presParOf" srcId="{40670CAA-2561-4B78-917F-BB948DDD8528}" destId="{87656B33-25C9-4589-9A72-CF86A5982597}" srcOrd="14" destOrd="0" presId="urn:microsoft.com/office/officeart/2005/8/layout/chevron2"/>
    <dgm:cxn modelId="{9C8DA581-92CD-4A20-BB34-EBCC74F1E727}" type="presParOf" srcId="{87656B33-25C9-4589-9A72-CF86A5982597}" destId="{CC9BBB14-7ED9-479D-8194-E003AC1E3257}" srcOrd="0" destOrd="0" presId="urn:microsoft.com/office/officeart/2005/8/layout/chevron2"/>
    <dgm:cxn modelId="{CDD8AAC9-3C15-44CF-84AA-8AF36E349AF1}" type="presParOf" srcId="{87656B33-25C9-4589-9A72-CF86A5982597}" destId="{CA6EA0E1-C41B-4D51-8B53-2EB72018FF3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9342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943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49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299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9233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545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69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331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06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150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940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08.06.2022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270079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08.06.2022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420811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08.06.2022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553855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08.06.2022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78448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08.06.2022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396343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08.06.2022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868504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08.06.2022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547893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08.06.2022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506455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08.06.2022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915325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08.06.2022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019129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08.06.2022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22872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7632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18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50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478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166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231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0483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66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635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78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02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58347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985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41120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20503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3676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14637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98138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61107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26924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4994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17376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873879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14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95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33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3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74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54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57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06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877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84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20045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59210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41684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34153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90537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54906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67024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68346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11061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04741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9013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06891" y="4797152"/>
            <a:ext cx="9985109" cy="1224136"/>
          </a:xfrm>
        </p:spPr>
        <p:txBody>
          <a:bodyPr/>
          <a:lstStyle>
            <a:lvl1pPr>
              <a:defRPr b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449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Номер слайда 5"/>
          <p:cNvSpPr txBox="1">
            <a:spLocks/>
          </p:cNvSpPr>
          <p:nvPr/>
        </p:nvSpPr>
        <p:spPr>
          <a:xfrm>
            <a:off x="8940800" y="65087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698240" y="188640"/>
            <a:ext cx="8350421" cy="1048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0" name="Текст 2"/>
          <p:cNvSpPr>
            <a:spLocks noGrp="1"/>
          </p:cNvSpPr>
          <p:nvPr>
            <p:ph idx="1"/>
          </p:nvPr>
        </p:nvSpPr>
        <p:spPr>
          <a:xfrm>
            <a:off x="1391477" y="1556792"/>
            <a:ext cx="10657184" cy="4680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107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5733" y="4406901"/>
            <a:ext cx="7630551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95733" y="2906713"/>
            <a:ext cx="76305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429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39349" y="2060848"/>
            <a:ext cx="576064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2011" y="2071390"/>
            <a:ext cx="576064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02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5360" y="1916832"/>
            <a:ext cx="556861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35360" y="2556594"/>
            <a:ext cx="556861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88022" y="1934294"/>
            <a:ext cx="566462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88022" y="2574056"/>
            <a:ext cx="566462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833747" y="6410897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5538912" y="6356351"/>
            <a:ext cx="2199456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9961747" y="6356351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20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152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902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513622"/>
            <a:ext cx="4011084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51851" y="1916833"/>
            <a:ext cx="6815667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5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57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09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57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06891" y="4797152"/>
            <a:ext cx="9985109" cy="1224136"/>
          </a:xfrm>
        </p:spPr>
        <p:txBody>
          <a:bodyPr/>
          <a:lstStyle>
            <a:lvl1pPr>
              <a:defRPr b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>
                <a:solidFill>
                  <a:srgbClr val="5ECCF3">
                    <a:lumMod val="50000"/>
                  </a:srgbClr>
                </a:solidFill>
              </a:rPr>
              <a:pPr/>
              <a:t>6/8/2022</a:t>
            </a:fld>
            <a:endParaRPr lang="en-US">
              <a:solidFill>
                <a:srgbClr val="5ECCF3">
                  <a:lumMod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>
              <a:solidFill>
                <a:srgbClr val="5ECCF3">
                  <a:lumMod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>
                <a:solidFill>
                  <a:srgbClr val="5ECCF3">
                    <a:lumMod val="50000"/>
                  </a:srgbClr>
                </a:solidFill>
              </a:rPr>
              <a:pPr/>
              <a:t>‹#›</a:t>
            </a:fld>
            <a:endParaRPr lang="en-US">
              <a:solidFill>
                <a:srgbClr val="5ECCF3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46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>
                <a:solidFill>
                  <a:srgbClr val="5ECCF3">
                    <a:lumMod val="50000"/>
                  </a:srgbClr>
                </a:solidFill>
              </a:rPr>
              <a:pPr/>
              <a:t>6/8/2022</a:t>
            </a:fld>
            <a:endParaRPr lang="en-US">
              <a:solidFill>
                <a:srgbClr val="5ECCF3">
                  <a:lumMod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>
              <a:solidFill>
                <a:srgbClr val="5ECCF3">
                  <a:lumMod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>
                <a:solidFill>
                  <a:srgbClr val="5ECCF3">
                    <a:lumMod val="50000"/>
                  </a:srgbClr>
                </a:solidFill>
              </a:rPr>
              <a:pPr/>
              <a:t>‹#›</a:t>
            </a:fld>
            <a:endParaRPr lang="en-US">
              <a:solidFill>
                <a:srgbClr val="5ECCF3">
                  <a:lumMod val="50000"/>
                </a:srgbClr>
              </a:solidFill>
            </a:endParaRPr>
          </a:p>
        </p:txBody>
      </p:sp>
      <p:sp>
        <p:nvSpPr>
          <p:cNvPr id="12" name="Номер слайда 5"/>
          <p:cNvSpPr txBox="1">
            <a:spLocks/>
          </p:cNvSpPr>
          <p:nvPr/>
        </p:nvSpPr>
        <p:spPr>
          <a:xfrm>
            <a:off x="8940800" y="65087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rgbClr val="5ECCF3">
                  <a:lumMod val="50000"/>
                </a:srgbClr>
              </a:solidFill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698240" y="188640"/>
            <a:ext cx="8350421" cy="1048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0" name="Текст 2"/>
          <p:cNvSpPr>
            <a:spLocks noGrp="1"/>
          </p:cNvSpPr>
          <p:nvPr>
            <p:ph idx="1"/>
          </p:nvPr>
        </p:nvSpPr>
        <p:spPr>
          <a:xfrm>
            <a:off x="1391477" y="1556792"/>
            <a:ext cx="10657184" cy="4680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6082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5733" y="4406901"/>
            <a:ext cx="7630551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95733" y="2906713"/>
            <a:ext cx="76305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>
                <a:solidFill>
                  <a:srgbClr val="B4DCFA">
                    <a:lumMod val="50000"/>
                  </a:srgbClr>
                </a:solidFill>
              </a:rPr>
              <a:pPr/>
              <a:t>6/8/2022</a:t>
            </a:fld>
            <a:endParaRPr lang="en-US">
              <a:solidFill>
                <a:srgbClr val="B4DCFA">
                  <a:lumMod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US">
              <a:solidFill>
                <a:srgbClr val="B4DCFA">
                  <a:lumMod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>
                <a:solidFill>
                  <a:srgbClr val="B4DCFA">
                    <a:lumMod val="50000"/>
                  </a:srgbClr>
                </a:solidFill>
              </a:rPr>
              <a:pPr/>
              <a:t>‹#›</a:t>
            </a:fld>
            <a:endParaRPr lang="en-US">
              <a:solidFill>
                <a:srgbClr val="B4DCFA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4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39349" y="2060848"/>
            <a:ext cx="576064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2011" y="2071390"/>
            <a:ext cx="576064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>
                <a:solidFill>
                  <a:prstClr val="white">
                    <a:lumMod val="95000"/>
                  </a:prstClr>
                </a:solidFill>
              </a:rPr>
              <a:pPr/>
              <a:t>6/8/2022</a:t>
            </a:fld>
            <a:endParaRPr 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>
                <a:solidFill>
                  <a:prstClr val="white">
                    <a:lumMod val="9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lumMod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38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5360" y="1916832"/>
            <a:ext cx="556861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35360" y="2556594"/>
            <a:ext cx="556861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88022" y="1934294"/>
            <a:ext cx="566462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88022" y="2574056"/>
            <a:ext cx="566462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833747" y="6410897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>
                <a:solidFill>
                  <a:srgbClr val="F14124">
                    <a:lumMod val="60000"/>
                    <a:lumOff val="40000"/>
                  </a:srgbClr>
                </a:solidFill>
              </a:rPr>
              <a:pPr/>
              <a:t>6/8/2022</a:t>
            </a:fld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5538912" y="6356351"/>
            <a:ext cx="2199456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9961747" y="6356351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>
                <a:solidFill>
                  <a:srgbClr val="F14124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51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>
                <a:solidFill>
                  <a:srgbClr val="F14124">
                    <a:lumMod val="60000"/>
                    <a:lumOff val="40000"/>
                  </a:srgbClr>
                </a:solidFill>
              </a:rPr>
              <a:pPr/>
              <a:t>6/8/2022</a:t>
            </a:fld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>
                <a:solidFill>
                  <a:srgbClr val="F14124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48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>
                <a:solidFill>
                  <a:srgbClr val="F14124">
                    <a:lumMod val="60000"/>
                    <a:lumOff val="40000"/>
                  </a:srgbClr>
                </a:solidFill>
              </a:rPr>
              <a:pPr/>
              <a:t>6/8/2022</a:t>
            </a:fld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>
                <a:solidFill>
                  <a:srgbClr val="F14124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001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513622"/>
            <a:ext cx="4011084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51851" y="1916833"/>
            <a:ext cx="6815667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>
                <a:solidFill>
                  <a:srgbClr val="F14124">
                    <a:lumMod val="60000"/>
                    <a:lumOff val="40000"/>
                  </a:srgbClr>
                </a:solidFill>
              </a:rPr>
              <a:pPr/>
              <a:t>6/8/2022</a:t>
            </a:fld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>
                <a:solidFill>
                  <a:srgbClr val="F14124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428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>
                <a:solidFill>
                  <a:srgbClr val="F14124">
                    <a:lumMod val="60000"/>
                    <a:lumOff val="40000"/>
                  </a:srgbClr>
                </a:solidFill>
              </a:rPr>
              <a:pPr/>
              <a:t>6/8/2022</a:t>
            </a:fld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>
                <a:solidFill>
                  <a:srgbClr val="F14124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85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>
                <a:solidFill>
                  <a:srgbClr val="F14124">
                    <a:lumMod val="60000"/>
                    <a:lumOff val="40000"/>
                  </a:srgbClr>
                </a:solidFill>
              </a:rPr>
              <a:pPr/>
              <a:t>6/8/2022</a:t>
            </a:fld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>
                <a:solidFill>
                  <a:srgbClr val="F14124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52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>
                <a:solidFill>
                  <a:srgbClr val="F14124">
                    <a:lumMod val="60000"/>
                    <a:lumOff val="40000"/>
                  </a:srgbClr>
                </a:solidFill>
              </a:rPr>
              <a:pPr/>
              <a:t>6/8/2022</a:t>
            </a:fld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>
                <a:solidFill>
                  <a:srgbClr val="F14124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en-US">
              <a:solidFill>
                <a:srgbClr val="F14124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206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D8C9C-8233-4904-BBA7-00EEED0FEEF3}" type="datetimeFigureOut">
              <a:rPr lang="en-US" smtClean="0">
                <a:solidFill>
                  <a:srgbClr val="5ECCF3">
                    <a:lumMod val="50000"/>
                  </a:srgbClr>
                </a:solidFill>
              </a:rPr>
              <a:pPr/>
              <a:t>6/8/2022</a:t>
            </a:fld>
            <a:endParaRPr lang="en-US">
              <a:solidFill>
                <a:srgbClr val="5ECCF3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ECCF3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0E87-A123-4F32-91AA-70379BE3F89C}" type="slidenum">
              <a:rPr lang="en-US" smtClean="0">
                <a:solidFill>
                  <a:srgbClr val="5ECCF3">
                    <a:lumMod val="50000"/>
                  </a:srgbClr>
                </a:solidFill>
              </a:rPr>
              <a:pPr/>
              <a:t>‹#›</a:t>
            </a:fld>
            <a:endParaRPr lang="en-US">
              <a:solidFill>
                <a:srgbClr val="5ECCF3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992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4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4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hyperlink" Target="https://presentation-creation.ru/" TargetMode="Externa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slideLayout" Target="../slideLayouts/slideLayout89.xml"/><Relationship Id="rId2" Type="http://schemas.openxmlformats.org/officeDocument/2006/relationships/slideLayout" Target="../slideLayouts/slideLayout79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5" Type="http://schemas.openxmlformats.org/officeDocument/2006/relationships/hyperlink" Target="https://presentation-creation.ru/" TargetMode="Externa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8"/>
            <a:ext cx="12192000" cy="685206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5076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32"/>
            <a:ext cx="12191999" cy="68401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D1EDC-A2B1-4467-8D3F-4DFD9B83CAD8}" type="datetimeFigureOut">
              <a:rPr lang="uk-UA" smtClean="0"/>
              <a:t>08.06.2022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58485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47800"/>
            <a:ext cx="12192000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845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EFEFE9"/>
              </a:clrFrom>
              <a:clrTo>
                <a:srgbClr val="EFEFE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27"/>
          <a:stretch/>
        </p:blipFill>
        <p:spPr>
          <a:xfrm>
            <a:off x="0" y="4041868"/>
            <a:ext cx="12192000" cy="2816132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609600" y="1143000"/>
            <a:ext cx="10972800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1461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47800"/>
            <a:ext cx="12192000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039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D8C9C-8233-4904-BBA7-00EEED0FEEF3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10E87-A123-4F32-91AA-70379BE3F89C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EFEFE9"/>
              </a:clrFrom>
              <a:clrTo>
                <a:srgbClr val="EFEFE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27"/>
          <a:stretch/>
        </p:blipFill>
        <p:spPr>
          <a:xfrm>
            <a:off x="0" y="4041868"/>
            <a:ext cx="12192000" cy="2816132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609600" y="1143000"/>
            <a:ext cx="10972800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2454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8240" y="188640"/>
            <a:ext cx="8350421" cy="1048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91477" y="1556792"/>
            <a:ext cx="10657184" cy="4680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42BC118A-A9C5-4466-9B8E-DE6B35E3F9B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ED77055-8575-4C23-A054-A300B74A16AC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0917" y="45855"/>
            <a:ext cx="1010349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462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2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8240" y="188640"/>
            <a:ext cx="8350421" cy="1048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91477" y="1556792"/>
            <a:ext cx="10657184" cy="4680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42BC118A-A9C5-4466-9B8E-DE6B35E3F9B6}" type="datetimeFigureOut">
              <a:rPr lang="ru-RU" smtClean="0">
                <a:solidFill>
                  <a:srgbClr val="5ECCF3">
                    <a:lumMod val="50000"/>
                  </a:srgbClr>
                </a:solidFill>
              </a:rPr>
              <a:pPr/>
              <a:t>08.06.2022</a:t>
            </a:fld>
            <a:endParaRPr lang="ru-RU">
              <a:solidFill>
                <a:srgbClr val="5ECCF3">
                  <a:lumMod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>
              <a:solidFill>
                <a:srgbClr val="5ECCF3">
                  <a:lumMod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ED77055-8575-4C23-A054-A300B74A16AC}" type="slidenum">
              <a:rPr lang="ru-RU" smtClean="0">
                <a:solidFill>
                  <a:srgbClr val="5ECCF3">
                    <a:lumMod val="50000"/>
                  </a:srgbClr>
                </a:solidFill>
              </a:rPr>
              <a:pPr/>
              <a:t>‹#›</a:t>
            </a:fld>
            <a:endParaRPr lang="ru-RU">
              <a:solidFill>
                <a:srgbClr val="5ECCF3">
                  <a:lumMod val="50000"/>
                </a:srgbClr>
              </a:solidFill>
            </a:endParaRPr>
          </a:p>
        </p:txBody>
      </p:sp>
      <p:pic>
        <p:nvPicPr>
          <p:cNvPr id="7" name="Рисунок 6">
            <a:hlinkClick r:id="rId15"/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0917" y="45855"/>
            <a:ext cx="1010349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360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  <p:sldLayoutId id="2147483858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2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378684" y="3782688"/>
            <a:ext cx="9707880" cy="8782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017BA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 err="1" smtClean="0">
                <a:solidFill>
                  <a:srgbClr val="00B05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rPr>
              <a:t>Lecture_1</a:t>
            </a:r>
            <a:r>
              <a:rPr lang="ru-RU" sz="2800" b="1" dirty="0" smtClean="0">
                <a:solidFill>
                  <a:srgbClr val="00B05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rPr>
              <a:t>4</a:t>
            </a:r>
            <a:r>
              <a:rPr lang="en-US" sz="2800" b="1" dirty="0" smtClean="0">
                <a:solidFill>
                  <a:srgbClr val="00B05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>
                <a:solidFill>
                  <a:srgbClr val="00B05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rPr>
              <a:t>Step-by-step implementation of practical skills in </a:t>
            </a:r>
            <a:r>
              <a:rPr lang="en-US" sz="2800" b="1" dirty="0" smtClean="0">
                <a:solidFill>
                  <a:srgbClr val="00B05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rPr>
              <a:t>endocrinology.</a:t>
            </a:r>
            <a:endParaRPr lang="ru-RU" sz="2800" b="1" dirty="0">
              <a:solidFill>
                <a:srgbClr val="00B050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  <a:reflection blurRad="6350" stA="55000" endA="300" endPos="455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081084" y="4784009"/>
            <a:ext cx="10303078" cy="1077218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dirty="0" smtClean="0">
                <a:solidFill>
                  <a:schemeClr val="accent5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Тема-</a:t>
            </a:r>
            <a:r>
              <a:rPr lang="uz-Cyrl-UZ" sz="3200" dirty="0" smtClean="0">
                <a:solidFill>
                  <a:schemeClr val="accent5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3200" dirty="0" smtClean="0">
                <a:solidFill>
                  <a:schemeClr val="accent5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4: </a:t>
            </a:r>
            <a:r>
              <a:rPr lang="ru-RU" sz="3200" dirty="0">
                <a:solidFill>
                  <a:schemeClr val="accent5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Пошаговое внедрение практических навыков в области </a:t>
            </a:r>
            <a:r>
              <a:rPr lang="ru-RU" sz="3200" dirty="0" smtClean="0">
                <a:solidFill>
                  <a:schemeClr val="accent5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эндокринологии.</a:t>
            </a:r>
            <a:endParaRPr lang="ru-RU" sz="3200" dirty="0">
              <a:solidFill>
                <a:schemeClr val="accent5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  <a:reflection blurRad="6350" stA="55000" endA="300" endPos="45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Заголовок 3"/>
          <p:cNvSpPr txBox="1">
            <a:spLocks/>
          </p:cNvSpPr>
          <p:nvPr/>
        </p:nvSpPr>
        <p:spPr bwMode="auto">
          <a:xfrm>
            <a:off x="2657365" y="1676258"/>
            <a:ext cx="7150517" cy="912934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ru-RU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5953" r="3527"/>
          <a:stretch/>
        </p:blipFill>
        <p:spPr>
          <a:xfrm>
            <a:off x="10026049" y="129839"/>
            <a:ext cx="2121030" cy="1952625"/>
          </a:xfrm>
          <a:prstGeom prst="ellipse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204132" y="6396335"/>
            <a:ext cx="5006371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400" i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sz="24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51551" y="2705515"/>
            <a:ext cx="93621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rgbClr val="7030A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itchFamily="34" charset="0"/>
                <a:ea typeface="+mj-ea"/>
                <a:cs typeface="Arial" pitchFamily="34" charset="0"/>
              </a:rPr>
              <a:t>The course title “</a:t>
            </a:r>
            <a:r>
              <a:rPr lang="uz-Latn-UZ" sz="2800" dirty="0">
                <a:solidFill>
                  <a:srgbClr val="7030A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itchFamily="34" charset="0"/>
                <a:ea typeface="+mj-ea"/>
                <a:cs typeface="Arial" pitchFamily="34" charset="0"/>
              </a:rPr>
              <a:t>E</a:t>
            </a:r>
            <a:r>
              <a:rPr lang="en-US" sz="2800" dirty="0" err="1">
                <a:solidFill>
                  <a:srgbClr val="7030A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itchFamily="34" charset="0"/>
                <a:ea typeface="+mj-ea"/>
                <a:cs typeface="Arial" pitchFamily="34" charset="0"/>
              </a:rPr>
              <a:t>ndocrinology</a:t>
            </a:r>
            <a:r>
              <a:rPr lang="en-US" sz="2800" dirty="0">
                <a:solidFill>
                  <a:srgbClr val="7030A0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rial" pitchFamily="34" charset="0"/>
                <a:ea typeface="+mj-ea"/>
                <a:cs typeface="Arial" pitchFamily="34" charset="0"/>
              </a:rPr>
              <a:t>: new aspects in diagnosis and treatment"</a:t>
            </a:r>
            <a:endParaRPr lang="ru-RU" sz="2800" dirty="0">
              <a:solidFill>
                <a:srgbClr val="7030A0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  <a:reflection blurRad="6350" stA="55000" endA="300" endPos="45500" dir="5400000" sy="-100000" algn="bl" rotWithShape="0"/>
              </a:effectLst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94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80803837"/>
              </p:ext>
            </p:extLst>
          </p:nvPr>
        </p:nvGraphicFramePr>
        <p:xfrm>
          <a:off x="3601553" y="1281504"/>
          <a:ext cx="8059403" cy="53982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Блок-схема: ручной ввод 8"/>
          <p:cNvSpPr/>
          <p:nvPr/>
        </p:nvSpPr>
        <p:spPr>
          <a:xfrm>
            <a:off x="6952322" y="293207"/>
            <a:ext cx="4708634" cy="851338"/>
          </a:xfrm>
          <a:prstGeom prst="flowChartManualInpu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ПЛАН ЛЕКЦИИ </a:t>
            </a:r>
          </a:p>
        </p:txBody>
      </p:sp>
    </p:spTree>
    <p:extLst>
      <p:ext uri="{BB962C8B-B14F-4D97-AF65-F5344CB8AC3E}">
        <p14:creationId xmlns:p14="http://schemas.microsoft.com/office/powerpoint/2010/main" val="65999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5591" y="334120"/>
            <a:ext cx="4794032" cy="797126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Аденогипофиз</a:t>
            </a:r>
            <a:r>
              <a:rPr lang="ru-RU" b="1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79834" y="1564105"/>
            <a:ext cx="8893067" cy="4791610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Оценка секреции </a:t>
            </a:r>
            <a:r>
              <a:rPr lang="ru-RU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СТГ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Проба с </a:t>
            </a:r>
            <a:r>
              <a:rPr lang="ru-RU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леводофой</a:t>
            </a:r>
            <a:endParaRPr lang="ru-RU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Принцип. </a:t>
            </a:r>
            <a:endParaRPr lang="ru-RU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Леводофа</a:t>
            </a:r>
            <a:r>
              <a:rPr lang="ru-RU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стимулирует секрецию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соматолиберина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подавляет секрецию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соматостатина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поэтому в норме после приема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леводофы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уровень СТГ повышается. При гипофункции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соматолиберинсекретирующих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нейронов гипоталамуса или соматотропных клеток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уровень СТГ не повышается либо повышается незначительно.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6369" y="1225483"/>
            <a:ext cx="2871458" cy="2205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491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3" y="1702676"/>
            <a:ext cx="8935108" cy="493986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Пробу проводят утром натощак.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В вену устанавливают иглу-бабочку или катетер; берут кровь для определения базального уровня СТГ.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Дают 500 мг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леводофы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внутрь.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Через 30, 60, 90 и 120 мин после приема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леводофы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берут кровь.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Определяют концентрацию СТГ в сыворотке. 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885591" y="334120"/>
            <a:ext cx="4794032" cy="797126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Методика</a:t>
            </a:r>
          </a:p>
        </p:txBody>
      </p:sp>
    </p:spTree>
    <p:extLst>
      <p:ext uri="{BB962C8B-B14F-4D97-AF65-F5344CB8AC3E}">
        <p14:creationId xmlns:p14="http://schemas.microsoft.com/office/powerpoint/2010/main" val="2699069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02013" y="260548"/>
            <a:ext cx="6170888" cy="7730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ru-RU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результатов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8814" y="1156138"/>
            <a:ext cx="8914087" cy="557048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Прирост концентрации </a:t>
            </a:r>
            <a:r>
              <a:rPr lang="ru-RU" sz="2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СТГ</a:t>
            </a: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 либо концентрация </a:t>
            </a:r>
            <a:r>
              <a:rPr lang="ru-RU" sz="2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СТГ</a:t>
            </a: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 в любой пробе: дефицит СТГ исключен.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Прирост концентрации СТГ &lt; 5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 и максимальная концентрация СТГ &lt; 5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/мл: дефицит СТГ вероятен.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Максимальная концентрация СТГ в пределах 5—9,9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/мл: спорный результат.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Секреторная реакция на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леводофу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снижена при гипотиреозе, надпочечниковом синдроме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гипергликемии, ожирении и депрессии и подавляется пиридоксином,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метилдофой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хлорпромазином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нейролептиками. Примерно у 15% здоровых людей секреция СТГ не усиливается в ответ на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леводофу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Для подтверждения дефицита СТГ требуется провести еще одну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стимуляционную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пробу с другим стимулятором секреции СТГ.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предосторожности. Изредка отмечаются тошнота, рвота, головокружение, головная боль. Поэтому обследуемый во время и после пробы должен лежать. Больным с ИБС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леводофу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назначают с осторожностью. </a:t>
            </a:r>
          </a:p>
        </p:txBody>
      </p:sp>
    </p:spTree>
    <p:extLst>
      <p:ext uri="{BB962C8B-B14F-4D97-AF65-F5344CB8AC3E}">
        <p14:creationId xmlns:p14="http://schemas.microsoft.com/office/powerpoint/2010/main" val="2686700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91200" y="213528"/>
            <a:ext cx="5981702" cy="75342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Принцип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8304" y="1187669"/>
            <a:ext cx="8924598" cy="5458188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Аргинин подавляет секрецию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соматостатина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поэтому в норме после введения аргинина уровень СТГ повышается. При дисфункции соматотропных клеток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уровень СТГ не повышается или повышается незначительно. </a:t>
            </a:r>
          </a:p>
          <a:p>
            <a:pPr marL="0" indent="0" algn="ctr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Методика 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Пробу проводят утром натощак. 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Устанавливают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инфузионную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систему; берут кровь для определения базального уровня СТГ. 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Вводят аргинина гидрохлорид в/в, 0,5 г/кг (но не более 30 г) в течение 30 мин. 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Через 30, 60, 90, 120 и 150 мин после начала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аргинина берут кровь. 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Определяют концентрацию СТГ в сыворотке. </a:t>
            </a:r>
          </a:p>
        </p:txBody>
      </p:sp>
    </p:spTree>
    <p:extLst>
      <p:ext uri="{BB962C8B-B14F-4D97-AF65-F5344CB8AC3E}">
        <p14:creationId xmlns:p14="http://schemas.microsoft.com/office/powerpoint/2010/main" val="36662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34152" y="293738"/>
            <a:ext cx="6538750" cy="73295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результатов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8814" y="1235242"/>
            <a:ext cx="8914087" cy="512047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Прирост концентрации СТГ </a:t>
            </a:r>
            <a:r>
              <a:rPr lang="en-US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 либо концентрация СТГ </a:t>
            </a:r>
            <a:r>
              <a:rPr lang="en-US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 в любой пробе: дефицит СТГ исключен. </a:t>
            </a:r>
            <a:endParaRPr lang="en-US" sz="2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Прирост концентрации СТГ &lt; 5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 и максимальная концентрация СТГ &lt; 5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/мл: дефицит СТГ вероятен. </a:t>
            </a:r>
            <a:endParaRPr lang="en-US" sz="2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Максимальная концентрация СТГ в пределах 5—9,9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/мл: спорный результат. г. У 25—35% здоровых людей секреция СТГ не усиливается в ответ на аргинин. Секреторная реакция снижена также при гипотиреозе и ожирении. </a:t>
            </a:r>
            <a:endParaRPr lang="en-US" sz="2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У женщин детородного возраста реакция на аргинин выражена сильнее, чем у женщин в постменопаузе, мужчин и детей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препубертатного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возраста. Чтобы усилить секреторную реакцию, за 2—3 суток до пробы назначают конъюгированные эстрогены. Доза для взрослых составляет 2,5 мг 2 раза в сутки, для детей — 1,25 мг 2 раза в сутки.</a:t>
            </a:r>
          </a:p>
        </p:txBody>
      </p:sp>
    </p:spTree>
    <p:extLst>
      <p:ext uri="{BB962C8B-B14F-4D97-AF65-F5344CB8AC3E}">
        <p14:creationId xmlns:p14="http://schemas.microsoft.com/office/powerpoint/2010/main" val="92031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00855" y="1594474"/>
            <a:ext cx="8872046" cy="2693747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Аргинин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стимулирует секрецию инсулина и может вызвать гипогликемию в конце или после завершения пробы. При хронических заболеваниях печени и почек аргинин назначают с осторожностью.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71697" y="435116"/>
            <a:ext cx="7001204" cy="76944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/>
          <a:p>
            <a:pPr algn="ctr">
              <a:spcBef>
                <a:spcPct val="0"/>
              </a:spcBef>
            </a:pPr>
            <a:r>
              <a:rPr lang="ru-RU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предосторожности.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0747" y="4022353"/>
            <a:ext cx="3704450" cy="284715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181" y="4331682"/>
            <a:ext cx="1255497" cy="2494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57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6702" y="309781"/>
            <a:ext cx="6486199" cy="76227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ru-RU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Проба с глюкозой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8303" y="1171074"/>
            <a:ext cx="8924598" cy="5184641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Принцип. </a:t>
            </a:r>
          </a:p>
          <a:p>
            <a:pPr marL="0" indent="357188" algn="just"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Гипергликемия подавляет секрецию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соматолиберина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поэтому в норме после приема глюкозы уровень СТГ — одного из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контринсулярных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гормонов — снижается. Это один из механизмов поддержания толерантности к глюкозе. При автономной гиперфункции соматотропных клеток уровень СТГ при гипергликемии не снижается, а толерантность к глюкозе нарушена.</a:t>
            </a:r>
          </a:p>
        </p:txBody>
      </p:sp>
    </p:spTree>
    <p:extLst>
      <p:ext uri="{BB962C8B-B14F-4D97-AF65-F5344CB8AC3E}">
        <p14:creationId xmlns:p14="http://schemas.microsoft.com/office/powerpoint/2010/main" val="422230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02014" y="325822"/>
            <a:ext cx="6170888" cy="78108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ru-RU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Методика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4" y="1280048"/>
            <a:ext cx="8935108" cy="5462337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Пробу проводят утром натощак. Перед пробой и во время пробы больной должен как можно меньше двигаться. </a:t>
            </a:r>
          </a:p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В вену устанавливают иглу-бабочку или катетер; берут кровь для определения базального уровня СТГ. </a:t>
            </a:r>
          </a:p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Дают глюкозу внутрь в дозе 1,75 г/кг, но не более 100 г. </a:t>
            </a:r>
          </a:p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Через 30, 60, 120 и 180 мин после приема глюкозы берут кровь. </a:t>
            </a:r>
          </a:p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Определяют концентрации СТГ и глюкозы в сыворотке.</a:t>
            </a:r>
          </a:p>
        </p:txBody>
      </p:sp>
    </p:spTree>
    <p:extLst>
      <p:ext uri="{BB962C8B-B14F-4D97-AF65-F5344CB8AC3E}">
        <p14:creationId xmlns:p14="http://schemas.microsoft.com/office/powerpoint/2010/main" val="147224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9765" y="229569"/>
            <a:ext cx="6535431" cy="73295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результатов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81619" y="1242986"/>
            <a:ext cx="8903577" cy="528089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Норма: через 30—120 мин после приема глюкозы концентрация СТГ падает до 0—2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/мл. На более поздних сроках обычно наблюдается рикошетный подъем уровня СТГ до 7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 и более.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Автономная гиперфункция соматотропных клеток: секреция СТГ не подавляется, подавляется не полностью либо наблюдается парадоксальный подъем уровня СТГ на ранних сроках после приема глюкозы. Например, у больных с акромегалией уровни СТГ во время пробы находятся в пределах 5— 10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/мл. Кроме того, обнаруживается нарушение толерантности к глюкозе: ее уровень на 120-й или 180-й минуте превышает 7,8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Секреция СТГ усиливается при стрессе, гипогликемии, после физической нагрузки и хирургических вмешательств. Во всех этих случаях может быть получен ложноположительный результат.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Секреция СТГ снижается при инфаркте гипофиза и на фоне лечения акромегалии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бромокриптином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 этих случаях может быть получен ложноотрицательный результат.</a:t>
            </a:r>
          </a:p>
        </p:txBody>
      </p:sp>
    </p:spTree>
    <p:extLst>
      <p:ext uri="{BB962C8B-B14F-4D97-AF65-F5344CB8AC3E}">
        <p14:creationId xmlns:p14="http://schemas.microsoft.com/office/powerpoint/2010/main" val="3918726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72910" y="344629"/>
            <a:ext cx="7799992" cy="73295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секреции СТГ и АКТГ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16772" y="1475874"/>
            <a:ext cx="8956129" cy="4879841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ctr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Гипогликемическая проба с инсулином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ctr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 вызывает быстрое снижение уровня глюкозы в крови. Нейроны гипоталамуса реагируют на гипогликемию и выбрасывают в воротную систему гипофиза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соматолиберин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кортиколиберин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Соматолиберин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стимулирует секрецию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контринсулярного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гормона — СТГ.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Кортиколиберин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вызывает быстрый выброс АКТГ, который усиливает секрецию другого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контринсулярного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гормона — кортизола — в коре надпочечников. Таким образом, с помощью гипогликемической пробы можно оценить секрецию СТГ, секреторный резерв АКТГ и состояние гипоталамо-гипофизарно-надпочечниковой системы в целом.</a:t>
            </a:r>
          </a:p>
        </p:txBody>
      </p:sp>
    </p:spTree>
    <p:extLst>
      <p:ext uri="{BB962C8B-B14F-4D97-AF65-F5344CB8AC3E}">
        <p14:creationId xmlns:p14="http://schemas.microsoft.com/office/powerpoint/2010/main" val="298257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9862" y="502286"/>
            <a:ext cx="6833040" cy="63670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Методика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3" y="1379621"/>
            <a:ext cx="8935108" cy="497609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Пробу проводят только в стационаре, в утренние часы. В течение 8—12 ч перед пробой не дают ни есть, ни пить.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Устанавливают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инфузионную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систему; наготове надо иметь тест-полоски или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глюкометр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для определения глюкозы в крови, а также 50% раствор глюкозы.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Берут кровь для определения базальных уровней СТГ, кортизола и глюкозы.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Вводят инсулин короткого действия, 0,1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/кг в/в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струйно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При сопутствующих заболеваниях, сопровождающихся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инсулинорезистентностью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(ожирение,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инсулинонезависимый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сахарный диабет, гипофизарный синдром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акромегалия), дозу инсулина увеличивают до 0,15—0,2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/кг. Если есть подозрение на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гипопитуитаризм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дозу уменьшают до 0,05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/кг.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Берут кровь через 15, 30, 45, 60, 90 и 120 мин после введения инсулина.</a:t>
            </a:r>
          </a:p>
        </p:txBody>
      </p:sp>
    </p:spTree>
    <p:extLst>
      <p:ext uri="{BB962C8B-B14F-4D97-AF65-F5344CB8AC3E}">
        <p14:creationId xmlns:p14="http://schemas.microsoft.com/office/powerpoint/2010/main" val="2131100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8304" y="1376855"/>
            <a:ext cx="8914087" cy="533621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Чтобы произошел выброс СТГ, уровень глюкозы должен упасть как минимум в 2 раза (до 2,2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и ниже). Уровень СТГ обычно достигает максимума через 40—90 мин после введения инсулина.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Концентрация СТГ  10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 в любой пробе: дефицит СТГ исключен.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Максимальная концентрация СТГ &lt; 5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/мл: дефицит СТГ вероятен.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Максимальная концентрация СТГ в пределах 5—9,9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/мл: спорный результат.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Для правильной оценки секреции АКТГ и кортизола достаточно, чтобы уровень глюкозы был ниже 3,3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е.Функция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гипоталамо-гипофизарно-надпочечниковой системы считается нормальной, если концентрация кортизола в любой пробе в 2 раза превышает базальную, прирост концентрации кортизола превышает 8 мкг% либо максимальная концентрация кортизола превышает 18 мкг%. ж. Недостаточный прирост либо пониженные максимальные уровни кортизола заставляют заподозрить первичную или вторичную надпочечниковую недостаточность. з. Гипогликемическая проба с инсулином особенно информативна при оценке состояния гипоталамо-гипофизарно-надпочечниковой системы у больных, получавших глюкокортикоидную терапию.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789216" y="403311"/>
            <a:ext cx="5973175" cy="76944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/>
          <a:p>
            <a:pPr algn="ctr">
              <a:spcBef>
                <a:spcPct val="0"/>
              </a:spcBef>
            </a:pPr>
            <a:r>
              <a:rPr lang="ru-RU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Оценка результатов </a:t>
            </a:r>
            <a:endParaRPr lang="en-US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30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93628" y="341864"/>
            <a:ext cx="7579274" cy="111907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Гипогликемическая проба с аргинином и инсулином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8814" y="1765738"/>
            <a:ext cx="8914087" cy="477169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Эта проба сходна с предыдущей, но перед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инфузией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инсулина вводят аргинин. Аргинин подавляет секрецию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соматостатина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поэтому стимулирующий эффект инсулина усиливается.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Методика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Пробу проводят как описано выше, но начинают с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инфузии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аргинина.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Вводят аргинина гидрохлорид в/в, 0,5 г/кг (но не более 30 г) в течение 30 мин.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Через 30 мин после окончания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инфузии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аргинина вводят инсулин короткого действия, 0,1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/кг в/в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струйно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Кровь для определения уровней СТГ, кортизола и глюкозы берут до введения аргинина и через 15, 30, 45, 60, 75, 90, 120 и 150 мин после введения аргинина. </a:t>
            </a:r>
          </a:p>
        </p:txBody>
      </p:sp>
    </p:spTree>
    <p:extLst>
      <p:ext uri="{BB962C8B-B14F-4D97-AF65-F5344CB8AC3E}">
        <p14:creationId xmlns:p14="http://schemas.microsoft.com/office/powerpoint/2010/main" val="50060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7158" y="197486"/>
            <a:ext cx="7285743" cy="79712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результатов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6322" y="1140643"/>
            <a:ext cx="8916579" cy="545266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Чтобы произошел выброс СТГ, уровень глюкозы должен упасть как минимум в 2 раза (до 2,2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и ниже). Уровень СТГ обычно достигает максимума через 40—90 мин после введения инсулина.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Концентрация СТГ 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 в любой пробе: дефицит СТГ исключен.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Максимальная концентрация СТГ &lt; 5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/мл: дефицит СТГ вероятен.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Максимальная концентрация СТГ в пределах 5—9,9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/мл: спорный результат.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Для правильной оценки секреции АКТГ и кортизола достаточно, чтобы уровень глюкозы был ниже 3,3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е. Функция гипоталамо-гипофизарно-надпочечниковой системы считается нормальной, если концентрация кортизола в любой пробе в 2 раза превышает базальную, прирост концентрации кортизола превышает 8 мкг% либо максимальная концентрация кортизола превышает 18 мкг%.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ж. Недостаточный прирост либо пониженные максимальные уровни кортизола заставляют заподозрить первичную или вторичную надпочечниковую недостаточность.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з. Гипогликемическая проба с инсулином особенно информативна при оценке состояния гипоталамо-гипофизарно-надпочечниковой системы у больных, получавших глюкокортикоидную терапию.</a:t>
            </a:r>
          </a:p>
        </p:txBody>
      </p:sp>
    </p:spTree>
    <p:extLst>
      <p:ext uri="{BB962C8B-B14F-4D97-AF65-F5344CB8AC3E}">
        <p14:creationId xmlns:p14="http://schemas.microsoft.com/office/powerpoint/2010/main" val="146252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468" y="1206631"/>
            <a:ext cx="8935433" cy="514908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После введения инсулина непрерывно наблюдают за обследуемым. При появлении симптомов тяжелой гипогликемии (помрачение сознания, судороги) пробу немедленно прерывают в/в введением глюкозы. Симптомы легкой гипогликемии (возбуждение, потливость, тахикардия) не являются показанием к прерыванию пробы.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Некоторые 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эндокринологи считают, что проба с аргинином и инсулином позволяет установить окончательный диагноз дефицита СТГ без каких-либо дополнительных исследований.</a:t>
            </a:r>
          </a:p>
          <a:p>
            <a:pPr marL="0" indent="357188" algn="just">
              <a:buNone/>
            </a:pP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27082" y="273377"/>
            <a:ext cx="5560433" cy="73939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предосторожности. 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2472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4610" y="263951"/>
            <a:ext cx="7408292" cy="95524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секреции ТТГ: проба с </a:t>
            </a:r>
            <a:r>
              <a:rPr lang="ru-RU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тиролиберином</a:t>
            </a:r>
            <a:endParaRPr lang="ru-RU" sz="32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90334" y="1443788"/>
            <a:ext cx="8982567" cy="519268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ctr"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Принцип. </a:t>
            </a:r>
            <a:endParaRPr lang="en-US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стимулирует выброс ТТГ из тиреотропных клеток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поэтому в норме после введения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тиролиберина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уровень ТТГ повышается. Пробу с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тиролиберином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применяют для оценки секреторного резерва ТТГ и степени подавления секреции ТТГ (при тиреотоксикозе), а также для выявления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гипопитуитаризма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ctr"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Методика </a:t>
            </a:r>
            <a:endParaRPr lang="en-US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en-U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вену устанавливают иглу-бабочку или катетер; берут кровь для определения базального уровня ТТГ. </a:t>
            </a:r>
            <a:endParaRPr lang="en-US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Вводят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протирелин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(синтетический аналог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тиролиберина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в/в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струйно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дозе 400— 500 мкг. </a:t>
            </a:r>
            <a:endParaRPr lang="en-US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Через 30 и 60 мин после введения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протирелина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берут кровь.  </a:t>
            </a:r>
            <a:endParaRPr lang="ru-RU" sz="2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Определяют концентрацию ТТГ в сыворотке. </a:t>
            </a:r>
          </a:p>
        </p:txBody>
      </p:sp>
    </p:spTree>
    <p:extLst>
      <p:ext uri="{BB962C8B-B14F-4D97-AF65-F5344CB8AC3E}">
        <p14:creationId xmlns:p14="http://schemas.microsoft.com/office/powerpoint/2010/main" val="384675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28560" y="216816"/>
            <a:ext cx="7144341" cy="64945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результатов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5748" y="1138989"/>
            <a:ext cx="8907153" cy="521672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норме у взрослых прирост концентрации ТТГ </a:t>
            </a: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(у мужчин старше 40 лет </a:t>
            </a: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/л). Концентрация ТТГ достигает максимума через 20—40 мин после введения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протирелина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превышает 15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у мужчин и 25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у женщин.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При первичном гипотиреозе секреторная реакция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нарушена и пропорциональна базальной концентрации ТТГ: чем выше базальный уровень ТТГ, тем выше уровень ТТГ после стимуляции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тиролиберином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Поэтому при клинических признаках гипотиреоза и высоком базальном уровне ТТГ пробу не проводят. Усиленная реакция на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подтверждает диагноз легкого или умеренного гипотиреоза в тех случаях, когда базальная концентрация ТТГ близка к верхней границе нормы или слегка повышена.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При вторичном гипотиреозе, обусловленном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гипопитуитаризмом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изолированным дефицитом ТТГ, секреторная реакция на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отсутствует или сильно снижена. Если прирост концентрации ТТГ нормальный, но концентрация ТТГ достигает максимума не через 30 мин, а через 60 мин и позже, можно заподозрить вторичный гипотиреоз гипоталамической природы.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При автономной гиперфункции щитовидной железы секреторная реакция на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отсутствует или сильно снижена. Этот признак не патогномоничен для тиреотоксикоза и наблюдается как при умеренной гиперфункции щитовидной</a:t>
            </a: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железы, так и при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эутиреоидном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диффузном токсическом зобе,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эутиреоидном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многоузловом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зобе и аденомах щитовидной железы. </a:t>
            </a:r>
          </a:p>
        </p:txBody>
      </p:sp>
    </p:spTree>
    <p:extLst>
      <p:ext uri="{BB962C8B-B14F-4D97-AF65-F5344CB8AC3E}">
        <p14:creationId xmlns:p14="http://schemas.microsoft.com/office/powerpoint/2010/main" val="146453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8814" y="1271752"/>
            <a:ext cx="8914087" cy="508396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Реакция на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снижена или запаздывает на фоне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супрессивной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терапии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левотироксином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Поэтому проба с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тиролиберином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может быть использована для оценки эффективности медикаментозного лечения рака щитовидной железы.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Реакция на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снижена или отсутствует после лечения тиреотоксикоза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антитиреоидными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средствами.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Как правило, у больных первичным гипотиреозом в течение нескольких недель после отмены заместительной терапии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тиреоидными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гормонами реакция на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снижена или отсутствует.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Реакция на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снижена у больных с депрессией, ХПН, вторичным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гипогонадизмом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также после приема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глюкокортикоидов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леводофы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пероральных контрацептивов, аспирина и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ципрогептадина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В последнее время пробу с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тиролиберином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применяют редко, поскольку появились высокочувствительные методы определения ТТГ.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Побочные эффекты. Во время пробы могут возникнуть тошнота, жар, приливы, легкая головная боль и позывы на мочеиспускание; иногда значительно повышается АД </a:t>
            </a:r>
          </a:p>
        </p:txBody>
      </p:sp>
    </p:spTree>
    <p:extLst>
      <p:ext uri="{BB962C8B-B14F-4D97-AF65-F5344CB8AC3E}">
        <p14:creationId xmlns:p14="http://schemas.microsoft.com/office/powerpoint/2010/main" val="227499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9752" y="197485"/>
            <a:ext cx="7453150" cy="105324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секреции пролактина: проба с </a:t>
            </a:r>
            <a:r>
              <a:rPr lang="ru-RU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тиролиберином</a:t>
            </a:r>
            <a:endParaRPr lang="ru-RU" sz="32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3" y="1397876"/>
            <a:ext cx="8935108" cy="4957839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ctr">
              <a:buNone/>
            </a:pP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Принцип. </a:t>
            </a:r>
            <a:endParaRPr lang="en-US" sz="2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стимулирует выброс пролактина из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лактотропных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клеток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поэтому в норме после введения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тиролиберина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уровень пролактина повышается. </a:t>
            </a:r>
            <a:endParaRPr lang="en-US" sz="2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ctr">
              <a:buNone/>
            </a:pP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Методика </a:t>
            </a:r>
            <a:endParaRPr lang="en-US" sz="2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en-US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вену устанавливают иглу-бабочку или катетер; берут кровь для определения базального уровня пролактина. </a:t>
            </a:r>
            <a:endParaRPr lang="en-US" sz="2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Вводят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протирелин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(синтетический аналог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тиролиберина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в/в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дозе 100 мкг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струйно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Если планируется оценить секрецию ТТГ, дозу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протирелина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увеличивают до 400— 500 мкг. </a:t>
            </a:r>
            <a:endParaRPr lang="en-US" sz="2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Через 15 и 30 мин после введения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протирелина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берут кровь. </a:t>
            </a:r>
            <a:endParaRPr lang="en-US" sz="2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Определяют концентрацию пролактина в сыворотке. </a:t>
            </a:r>
          </a:p>
        </p:txBody>
      </p:sp>
    </p:spTree>
    <p:extLst>
      <p:ext uri="{BB962C8B-B14F-4D97-AF65-F5344CB8AC3E}">
        <p14:creationId xmlns:p14="http://schemas.microsoft.com/office/powerpoint/2010/main" val="423979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8220" y="245612"/>
            <a:ext cx="7484681" cy="684831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результатов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90345" y="1145628"/>
            <a:ext cx="8882556" cy="551184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Норма: через 15—20 мин после введения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протирелина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концентрация пролактина повышается в 3 раза и более; максимальная концентрация обычно превышает 12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 (по данным отдельных лабораторий — 20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/мл). </a:t>
            </a:r>
            <a:endParaRPr lang="en-US" sz="1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Сниженная базальная концентрация пролактина и сниженная или отсутствующая секреторная реакция на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указывают на недостаточный резерв пролактина. Такие показатели характерны для идиопатического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гипопитуитаризма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повреждения гипофиза, изолированного дефицита гонадотропных гормонов и изолированного дефицита пролактина. </a:t>
            </a:r>
            <a:endParaRPr lang="en-US" sz="1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Проба с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тиролиберином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позволяет отличить изолированный дефицит гонадотропных гормонов от конституциональной задержки полового развития, поскольку в последнем случае секреторная реакция на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протирелин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нарушена. </a:t>
            </a:r>
            <a:endParaRPr lang="en-US" sz="1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При заболеваниях гипоталамуса реакция на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обычно сохраняется, но может запаздывать. </a:t>
            </a:r>
            <a:endParaRPr lang="en-US" sz="1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Реакция на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снижена или отсутствует при тиреотоксикозе, ХПН, а также после приема дофамина,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леводофы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бромокриптина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глюкокортикоидов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тиреоидных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гормонов. 6. Сниженная или запаздывающая реакция на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наблюдается при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пролактиноме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идиопатической и преходящей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гиперпролактинемии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при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гиперпролактинемии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вызванной лекарственными средствами. Поэтому пробу с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тиролиберином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применяют для дифференциального диагноза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гиперпролактинемии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74955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3420" y="229569"/>
            <a:ext cx="7789481" cy="73295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секреции ЛГ и ФСГ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27283" y="1251284"/>
            <a:ext cx="8945618" cy="535972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ctr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Проба с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кломифеном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Принцип.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Кломифен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это конкурентный блокатор рецепторов эстрогенов. В норме после приема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кломифена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прекращается тормозящее действие половых гормонов на гипоталамус. В результате усиливается секреция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гонадолиберина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повышаются уровни ЛГ и ФСГ.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ctr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Методика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Женщины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 В разные дни берут кровь для определения базальных концентраций ЛГ и ФСГ.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Кломифена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цитрат назначают с 5-го дня менструального цикла (женщинам с аменореей — с любого дня) внутрь в дозе 100 мг/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течение 5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3) На 5, 7, 10 и 13-е сутки после начала приема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кломифена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берут кровь.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4) Определяют концентрации ЛГ и ФСГ в сыворотке.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Мужчины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 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разные дни берут кровь для определения базальных концентраций ЛГ и ФСГ.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Кломифена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цитрат назначают внутрь в дозе 100 мг/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течение 1—4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нед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3) Кровь берут через неделю после начала приема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кломифена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затем 2 раза в неделю.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4) Определяют концентрации ЛГ и ФСГ в сыворотке.</a:t>
            </a:r>
          </a:p>
        </p:txBody>
      </p:sp>
    </p:spTree>
    <p:extLst>
      <p:ext uri="{BB962C8B-B14F-4D97-AF65-F5344CB8AC3E}">
        <p14:creationId xmlns:p14="http://schemas.microsoft.com/office/powerpoint/2010/main" val="152015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2" y="1208690"/>
            <a:ext cx="9113575" cy="5432741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Норма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Женщины: концентрации ЛГ и ФСГ обычно возрастают в 2 раза на 5-е сутки после начала приема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кломифена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Мужчины: концентрация ЛГ возрастает в 2 раза на 7-е сутки после начала приема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кломифена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обычно продолжает увеличиваться в более поздние сроки. Уровень ФСГ повышается не так значительно, как уровень ЛГ.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Отсутствие реакции на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кломифен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подтверждает дефицит ЛГ и ФСГ, но не позволяет дифференцировать патологию гипоталамуса и гипофиза. в. Если реакция на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кломифен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отсутствует, а реакция на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гонадолиберин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нормальная, дефицит ЛГ и ФСГ обусловлен патологией гипоталамуса.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Проба с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кломифеном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позволяет дифференцировать конституциональную задержку полового развития и изолированный дефицит гонадотропных гормонов, так как в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препубертатном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периоде в норме реакция на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кломифен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отсутствует.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Нормальная реакция на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кломифен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 детей пубертатного возраста с задержкой полового развития свидетельствует о том, что половое развитие в скором времени должно начаться.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е. Реакция на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кломифен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снижена при нервной анорексии и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гиперпролактинемии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466686" y="235101"/>
            <a:ext cx="7484681" cy="684831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результатов</a:t>
            </a:r>
          </a:p>
        </p:txBody>
      </p:sp>
    </p:spTree>
    <p:extLst>
      <p:ext uri="{BB962C8B-B14F-4D97-AF65-F5344CB8AC3E}">
        <p14:creationId xmlns:p14="http://schemas.microsoft.com/office/powerpoint/2010/main" val="114011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61186" y="502285"/>
            <a:ext cx="7011716" cy="79048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Меры предосторожности.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3" y="1692166"/>
            <a:ext cx="8935108" cy="3584027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Кломифен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индуцирует овуляцию, поэтому женщин (особенно с аменореей) предупреждают о том, что они могут забеременеть.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Кломифен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может вызвать вздутие живота, тошноту, рвоту, приливы, головную боль, нарушения зрения, ломкость и выпадение волос. Все эти побочные эффекты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исчезают после отмены препарата. У мужчин побочные эффекты обычно не отмечаются. </a:t>
            </a:r>
          </a:p>
          <a:p>
            <a:pPr marL="0" indent="357188" algn="just">
              <a:buNone/>
            </a:pP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793" t="15668" r="4343" b="23728"/>
          <a:stretch/>
        </p:blipFill>
        <p:spPr>
          <a:xfrm>
            <a:off x="8892619" y="5273715"/>
            <a:ext cx="3299381" cy="15842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1123" y="5273715"/>
            <a:ext cx="1705199" cy="1584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574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7199" y="277695"/>
            <a:ext cx="7505701" cy="65274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Проба с </a:t>
            </a:r>
            <a:r>
              <a:rPr lang="ru-RU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гонадолиберином</a:t>
            </a:r>
            <a:endParaRPr lang="ru-RU" sz="32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8303" y="1203158"/>
            <a:ext cx="8924598" cy="5386828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Проба с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гонадолиберином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Принцип.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Гонадолиберин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стимулирует секрецию ЛГ и ФСГ. В исследовании используют синтетический аналог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гонадолиберина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гонадорелин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Методика а. У женщин пробу желательно проводить в ранней фолликулярной фазе менструального цикла (в 1—7-й день).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В вену устанавливают иглу-бабочку или катетер. Поскольку секреция ЛГ и ФСГ имеет импульсный характер, кровь для определения базальных концентраций этих гормонов берут перед началом пробы дважды: за 15 мин до введения и непосредственно перед введением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гонадорелина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Базальные концентрации рассчитывают как средние значения двух измерений.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Гонадорелин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дозе 100 мкг вводят быстро п/к либо в/в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струйно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Через 15, 30, 45, 60, 90 и 120 мин после введения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гонадорелина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берут кровь.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Определяют концентрации ЛГ и ФСГ в сыворотке.</a:t>
            </a:r>
          </a:p>
        </p:txBody>
      </p:sp>
    </p:spTree>
    <p:extLst>
      <p:ext uri="{BB962C8B-B14F-4D97-AF65-F5344CB8AC3E}">
        <p14:creationId xmlns:p14="http://schemas.microsoft.com/office/powerpoint/2010/main" val="201259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8220" y="149360"/>
            <a:ext cx="7484681" cy="58857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результатов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8303" y="969165"/>
            <a:ext cx="8924598" cy="5617777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Норма. Как правило, усиление секреции ЛГ более выражено и происходит раньше, чем усиление секреции ФСГ. У взрослых концентрация ЛГ увеличивается более чем в 2 раза и достигает максимума в интервале 15—45 мин после введения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гонадорелина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Концентрация ФСГ обычно возрастает в 1,5—2 раза, а иногда не изменяется. У женщин степень усиления секреции ЛГ (но не ФСГ) сильно зависит от фазы менструального цикла: максимальная секреторная реакция на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гонадорелин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наблюдается в лютеиновой фазе.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Проба позволяет выявить дефицит ЛГ и ФСГ и нарушения секреторной реакции на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гонадолиберин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Проба не позволяет отличить патологию гипофиза от патологии гипоталамуса, поскольку снижение или отсутствие секреторной реакции наблюдаются как при заболеваниях гипофиза, так и при хроническом дефиците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гонадолиберина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У некоторых больных с установленной патологией гипофиза или гипоталамуса наблюдается нормальная секреторная реакция. Это означает, что гонадотропные клетки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сохраняют способность к стимулированной секреции ЛГ и ФСГ.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Проба не позволяет оценить секрецию ЛГ и ФСГ у детей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препубертатного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возраста, поскольку гипоталамо-гипофизарно-гонадная система у них еще не созрела. В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препубертатном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возрасте базальные уровни ЛГ и ФСГ низкие, а реакция гонадотропных клеток на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гонадолиберин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практически отсутствует.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е. Значительное усиление секреции ЛГ в ответ на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гонадолиберин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наблюдается у мужчин при первичном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гипогонадизме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Побочные эффекты. Иногда во время пробы возникает сильная жажда.</a:t>
            </a:r>
          </a:p>
        </p:txBody>
      </p:sp>
    </p:spTree>
    <p:extLst>
      <p:ext uri="{BB962C8B-B14F-4D97-AF65-F5344CB8AC3E}">
        <p14:creationId xmlns:p14="http://schemas.microsoft.com/office/powerpoint/2010/main" val="200899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04745" y="293739"/>
            <a:ext cx="7968156" cy="946481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Одновременная оценка секреции нескольких гормонов </a:t>
            </a:r>
            <a:r>
              <a:rPr lang="ru-RU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аденогипофиза</a:t>
            </a:r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3" y="1450428"/>
            <a:ext cx="8935108" cy="518160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Нередко возникает необходимость исследовать секрецию нескольких гормонов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Такие исследования обычно проводят раздельно, с интервалами от нескольких дней до нескольких недель. Поэтому они обременительны для больных и персонала и требуют больших затрат. Многочисленные опыты на здоровых добровольцах показали, что одновременные исследования секреции нескольких гормонов безопасны, воспроизводимы и дают такие же результаты, как отдельные пробы. Кроме того, одновременные комбинированные исследования причиняют меньше неудобств больным и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сравнительно недороги. Однако несмотря на явные преимущества комбинированные исследования до настоящего времени редко применяются в клинике. </a:t>
            </a:r>
          </a:p>
        </p:txBody>
      </p:sp>
    </p:spTree>
    <p:extLst>
      <p:ext uri="{BB962C8B-B14F-4D97-AF65-F5344CB8AC3E}">
        <p14:creationId xmlns:p14="http://schemas.microsoft.com/office/powerpoint/2010/main" val="428616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41682" y="277697"/>
            <a:ext cx="8031219" cy="84525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Комбинированная проба с инсулином, </a:t>
            </a:r>
            <a:r>
              <a:rPr lang="ru-RU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тиролиберином</a:t>
            </a:r>
            <a:r>
              <a:rPr lang="ru-RU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и </a:t>
            </a:r>
            <a:r>
              <a:rPr lang="ru-RU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гонадолиберином</a:t>
            </a:r>
            <a:endParaRPr lang="ru-RU" sz="24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79834" y="1429407"/>
            <a:ext cx="8893067" cy="4926308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 вызывает гипогликемию, которая стимулирует выброс СТГ и АКТГ.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непосредственно стимулирует секрецию ТТГ и пролактина, а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гонадолиберин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стимулируют секрецию ЛГ и ФСГ.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Методика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Пробу проводят только в стационаре, утром натощак.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б.Устанавливают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инфузионную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систему; проходимость катетера поддерживают медленной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инфузией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0,9%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NaCl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либо заполняют катетер раствором гепарина с концентрацией 100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Берут кровь для определения базальных уровней гормонов.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Через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инфузионную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систему последовательно,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струйно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вводят инсулин короткого действия (0,15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/кг),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протирелин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(400 мкг) и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гонадорелин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(100 мкг). Препараты вводят разными шприцами. Интервалы между введением препаратов должны быть как можно короче.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Через 30, 60, 90, 120 и 150 мин после введения инсулина берут кровь.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е. Определяют концентрации СТГ, ТТГ, ЛГ, ФСГ, пролактина, АКТГ и кортизола в сыворотке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080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88827" y="261653"/>
            <a:ext cx="7863053" cy="845251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Комбинированная проба с </a:t>
            </a:r>
            <a:r>
              <a:rPr lang="ru-RU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метирапоном</a:t>
            </a:r>
            <a:r>
              <a:rPr lang="ru-RU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тиролиберином</a:t>
            </a:r>
            <a:r>
              <a:rPr lang="ru-RU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леводофой</a:t>
            </a:r>
            <a:r>
              <a:rPr lang="ru-RU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и </a:t>
            </a:r>
            <a:r>
              <a:rPr lang="ru-RU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гонадолиберином</a:t>
            </a:r>
            <a:endParaRPr lang="ru-RU" sz="24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3" y="1380174"/>
            <a:ext cx="8914087" cy="4978585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ctr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Принцип. 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ингибирует превращение 11-дезоксикортизола в кортизол. В результате уровень 11-дезоксикортизола в сыворотке повышается, а уровень кортизола снижается. Дефицит кортизола стимулирует секрецию АКТГ.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Леводофа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стимулирует секрецию СТГ,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секрецию ТТГ, а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гонадолиберин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секрецию ЛГ и ФСГ. Эта проба не позволяет оценить секрецию пролактина, так как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леводофа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блокирует секреторную активность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лактотропных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клеток.</a:t>
            </a:r>
          </a:p>
        </p:txBody>
      </p:sp>
    </p:spTree>
    <p:extLst>
      <p:ext uri="{BB962C8B-B14F-4D97-AF65-F5344CB8AC3E}">
        <p14:creationId xmlns:p14="http://schemas.microsoft.com/office/powerpoint/2010/main" val="389200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97820" y="245613"/>
            <a:ext cx="6875081" cy="73295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Методика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8814" y="1171074"/>
            <a:ext cx="8914087" cy="554503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Обследуемого госпитализируют.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В 24:00 дают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внутрь: 2 г при весе &lt; 70 кг; 2,5 г при весе 70—90 кг; 3 г при весе &gt; 90 кг.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В 8:00 в вену устанавливают иглу-бабочку или катетер. Берут кровь для определения концентраций кортизола и 11-дезоксикортизола и базальных уровней гормонов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Вводят 400 мкг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протирелина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в/в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струйно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затем дают 500 мг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леводофы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внутрь, затем вводят 100 мкг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гонадорелина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в/в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струйно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Протирелин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гонадолиберин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вводят разными шприцами.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Через 15, 30, 45, 60, 90 и 120 мин после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протирелина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берут кровь.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е. Определяют концентрации ТТГ, ЛГ и ФСГ в сыворотке.</a:t>
            </a:r>
          </a:p>
        </p:txBody>
      </p:sp>
    </p:spTree>
    <p:extLst>
      <p:ext uri="{BB962C8B-B14F-4D97-AF65-F5344CB8AC3E}">
        <p14:creationId xmlns:p14="http://schemas.microsoft.com/office/powerpoint/2010/main" val="54850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41075" y="281567"/>
            <a:ext cx="7631826" cy="84303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результатов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16772" y="1499880"/>
            <a:ext cx="8956129" cy="3608148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В норме после введения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метирапона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концентрация 11-дезоксикортизола в сыворотке должна превышать 7,5 мкг% (на фоне концентрации кортизола &lt; 5 мкг%). Концентрация 11-дезоксикортизола &lt; 5 мкг% свидетельствует о первичной или вторичной надпочечниковой недостаточности.</a:t>
            </a:r>
          </a:p>
        </p:txBody>
      </p:sp>
    </p:spTree>
    <p:extLst>
      <p:ext uri="{BB962C8B-B14F-4D97-AF65-F5344CB8AC3E}">
        <p14:creationId xmlns:p14="http://schemas.microsoft.com/office/powerpoint/2010/main" val="74690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88828" y="157655"/>
            <a:ext cx="7884074" cy="104052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Осложнения при исследованиях функции </a:t>
            </a:r>
            <a:r>
              <a:rPr lang="ru-RU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аденогипофиза</a:t>
            </a:r>
            <a:endParaRPr lang="ru-RU" sz="32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9324" y="1379620"/>
            <a:ext cx="8903577" cy="5389041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Минимальные побочные эффекты стимуляторов секреции гипофизарных гормонов описаны для каждой из проб (см. выше). Б. Опасные осложнения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Тяжелая гипогликемия (пробы с инсулином, инсулином и аргинином, комбинированные пробы с инсулином).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Гипоадреналовый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криз при комбинированной пробе с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метирапоном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3. Кровоизлияние в гипофиз. Это очень редкое осложнение. По данным литературы, за всю историю применения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стимуляционных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проб кровоизлияние в гипофиз произошло только у 28 больных с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макроаденомами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гипофиза, в том числе в 1 случае — во время комбинированной пробы с инсулином,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тиролиберином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гонадолиберином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9793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27283" y="1315453"/>
            <a:ext cx="8945618" cy="536912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1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Нейрогипофиз</a:t>
            </a:r>
            <a:r>
              <a:rPr lang="ru-RU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Проба 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лишением жидкости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Принцип. Дегидратация повышает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плазмы.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&gt; 295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мосмоль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/кг служит мощным стимулом секреции АДГ. О повышении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плазмы косвенно судят по повышению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мочи.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Методика а. Исследование проводят только в стационаре. Непрерывно наблюдают за больным (во-первых, контролируют его состояние, во-вторых, следят, чтобы он не потреблял жидкость).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В 6:00 больного взвешивают и прекращают прием жидкости.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Ежечасно берут мочу, измеряют ее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взвешивают больного. Дегидратация, достаточная для стимуляции секреции АДГ, наступает через 4— 18 ч после начала пробы (обычно через 6—9 ч).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Когда разность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мочи в двух последовательных пробах станет меньше 30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мосмоль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/кг или когда больной потеряет 5% веса, берут кровь для определения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плазмы и еще раз взвешивают больного. 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В этот же момент вводят АДГ п/к. Обычно используют синтетические аналоги АДГ: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аргипрессин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дозе 5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либо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десмопрессина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ацетат в дозе 1 мкг. е. Через 30 и 60 мин после введения АДГ берут мочу и кровь, определяют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мочи и плазмы. 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551197" y="133316"/>
            <a:ext cx="5221704" cy="118213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3200" b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ru-RU" sz="2400" dirty="0"/>
              <a:t>Дифференциальный диагноз несахарного диабета</a:t>
            </a:r>
          </a:p>
        </p:txBody>
      </p:sp>
    </p:spTree>
    <p:extLst>
      <p:ext uri="{BB962C8B-B14F-4D97-AF65-F5344CB8AC3E}">
        <p14:creationId xmlns:p14="http://schemas.microsoft.com/office/powerpoint/2010/main" val="398627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9324" y="1289674"/>
            <a:ext cx="8903577" cy="499551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Норма.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мочи достигает 800—1400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мосмоль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/кг и не возрастает (либо возрастает менее чем на 9%) после введения АДГ. Максимальная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мочи превышает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плазмы как перед введением, так и после введения АДГ. </a:t>
            </a:r>
            <a:endParaRPr lang="en-US" sz="2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Нервная полидипсия. У больных с нервной полидипсией (которую называют также первичной полидипсией или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дипсогенным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несахарным диабетом) нередко имеется тяжелая перегрузка объемом. Поэтому проходит 16 ч и более, прежде чем активируется секреция АДГ и моча начинает концентрироваться. Если, несмотря на явную дегидратацию,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мочи не достигает 300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мосмоль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/кг (т. е. не превышает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плазмы),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дипсогенный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несахарный диабет можно исключить. в. Центральный несахарный диабет (тяжелый дефицит АДГ). Максимальная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мочи ниже, чем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плазмы, но после введения АДГ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мочи увеличивается более чем на 50%.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665076" y="287259"/>
            <a:ext cx="6107825" cy="82683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Оценка результатов 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61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9324" y="1145627"/>
            <a:ext cx="8903577" cy="547589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Нефрогенный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несахарный диабет. Как и при центральном несахарном диабете, максимальная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мочи ниже, чем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плазмы, но после введения АДГ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мочи увеличивается не более чем на 45%. </a:t>
            </a:r>
            <a:endParaRPr lang="en-US" sz="2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Частичный центральный несахарный диабет (частичный дефицит АДГ). У таких больных способность к концентрированию мочи частично сохраняется, поэтому максимальная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мочи превышает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плазмы, но после введения АДГ достоверно возрастает (более чем на 9%). </a:t>
            </a:r>
            <a:endParaRPr lang="en-US" sz="2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е. При тяжелых заболеваниях максимальная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мочи может быть низкой (450—800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мосмоль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/кг), но реакция на АДГ остается нормальной. </a:t>
            </a:r>
            <a:endParaRPr lang="en-US" sz="2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ж. Если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мочи и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плазмы не увеличиваются, а вес тела не уменьшается в соответствии с объемом выделенной мочи, следует заподозрить, что больной тайком пьет воду. </a:t>
            </a:r>
          </a:p>
          <a:p>
            <a:pPr marL="0" indent="357188" algn="just">
              <a:buNone/>
            </a:pPr>
            <a:endParaRPr lang="ru-RU" sz="2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76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62400" y="389992"/>
            <a:ext cx="7810502" cy="70087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Меры предосторожности.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3" y="1355834"/>
            <a:ext cx="8935108" cy="402546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больных центральным и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нефрогенным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несахарным диабетом во время исследования может развиться тяжелая дегидратация со значительной потерей веса. Поэтому исследование прекращают, если вес уменьшится более чем на 5%. У некоторых больных симптомы тяжелой дегидратации появляются при потере всего 3—5% жидкости. В таких случаях исследование прерывают и проводят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регидратационную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терапию. </a:t>
            </a:r>
          </a:p>
        </p:txBody>
      </p:sp>
    </p:spTree>
    <p:extLst>
      <p:ext uri="{BB962C8B-B14F-4D97-AF65-F5344CB8AC3E}">
        <p14:creationId xmlns:p14="http://schemas.microsoft.com/office/powerpoint/2010/main" val="618408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78014" y="178677"/>
            <a:ext cx="7694888" cy="99239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Эндокринный отдел поджелудочной железы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8814" y="1363579"/>
            <a:ext cx="8914087" cy="519487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ctr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 сахарного диабета</a:t>
            </a: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Общие сведения. В 1998 г. Американская диабетическая ассоциация предложила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следующие критерии диагноза сахарного диабета:</a:t>
            </a:r>
          </a:p>
          <a:p>
            <a:pPr marL="0" indent="357188" algn="just">
              <a:buNone/>
            </a:pP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Концентрация глюкозы в случайно взятой пробе плазмы 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11,1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в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сочетании с классическими симптомами сахарного диабета (полидипсией,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полиурией, потерей веса),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357188" algn="just">
              <a:buNone/>
            </a:pP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или</a:t>
            </a: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Концентрация глюкозы в плазме натощак 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7,0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/л,</a:t>
            </a: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или</a:t>
            </a: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При проведении перорального теста на толерантность к глюкозе концентрация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глюкозы в плазме 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11,1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через 2 ч после приема 75 г глюкозы внутрь.</a:t>
            </a:r>
          </a:p>
          <a:p>
            <a:pPr marL="0" indent="357188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Американская диабетическая ассоциация не рекомендует назначать тест всем лицам с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подозрением на сахарный диабет. Его проводят только в сомнительных случаях,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например при характерной клинической картине сахарного диабета и концентрации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глюкозы в плазме натощак в пределах 6,1—6,69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/л. </a:t>
            </a:r>
          </a:p>
        </p:txBody>
      </p:sp>
    </p:spTree>
    <p:extLst>
      <p:ext uri="{BB962C8B-B14F-4D97-AF65-F5344CB8AC3E}">
        <p14:creationId xmlns:p14="http://schemas.microsoft.com/office/powerpoint/2010/main" val="44180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786" y="1630836"/>
            <a:ext cx="9524214" cy="5227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2801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88828" y="229569"/>
            <a:ext cx="7884073" cy="135749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Классический двухчасовой пероральный тест на толерантность к глюкозе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8814" y="1765739"/>
            <a:ext cx="8914087" cy="481152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ctr">
              <a:buNone/>
            </a:pP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Методика </a:t>
            </a:r>
            <a:endParaRPr lang="en-US" sz="1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Пробу можно проводить в амбулаторных условиях. </a:t>
            </a:r>
            <a:endParaRPr lang="en-US" sz="1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Если у обследуемого повышена температура или выявлено инфекционное заболевание, пробу не проводят. </a:t>
            </a:r>
            <a:endParaRPr lang="en-US" sz="1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В течение 3 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перед пробой обследуемый должен получать по 150—200 г/</a:t>
            </a:r>
            <a:r>
              <a:rPr lang="ru-RU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углеводов; потребление воды не ограничивается. </a:t>
            </a:r>
            <a:endParaRPr lang="en-US" sz="1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Пробу проводят утром натощак. Последний прием пищи допускается не позже чем за 10 ч до начала пробы (но продолжительность голодания не должна превышать 16 ч). </a:t>
            </a:r>
            <a:endParaRPr lang="en-US" sz="1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Во время пробы обследуемый должен сидеть или лежать. Разрешается пить воду, но запрещается пить кофе и курить. </a:t>
            </a:r>
            <a:endParaRPr lang="en-US" sz="1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е. В вену устанавливают иглу-бабочку или катетер и дают обследуемому глюкозу внутрь в виде раствора. Доза для взрослых: 75 г глюкозы в 250—300 мл воды. Доза для детей: 1,75 г/кг, но не более 75 г. </a:t>
            </a:r>
            <a:endParaRPr lang="en-US" sz="1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ж. Перед приемом глюкозы и через 30, 60, 90 и 120 мин после приема берут кровь и измеряют концентрацию глюкозы в плазме. Рекомендуется заморозить часть плазмы из каждой пробы для определения концентрации инсулина или C-пептида.</a:t>
            </a:r>
          </a:p>
        </p:txBody>
      </p:sp>
    </p:spTree>
    <p:extLst>
      <p:ext uri="{BB962C8B-B14F-4D97-AF65-F5344CB8AC3E}">
        <p14:creationId xmlns:p14="http://schemas.microsoft.com/office/powerpoint/2010/main" val="389548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46785" y="222379"/>
            <a:ext cx="7926116" cy="135417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Упрощенный двухчасовой пероральный тест на толерантность к глюкозе.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9324" y="1954924"/>
            <a:ext cx="8903577" cy="476118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ctr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Методика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Проводят в амбулаторных условиях.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Если у обследуемого повышена температура или выявлено инфекционное заболевание, пробу не проводят.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В течение 3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перед пробой обследуемый должен получать по 150—200 г/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углеводов; потребление воды не ограничивается.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Пробу проводят утром натощак. Последний прием пищи допускается не позже чем за 10 ч до начала пробы (но общая продолжительность голодания не должна превышать 16 ч).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Обследуемому дают глюкозу внутрь в виде раствора. Доза для взрослых: 75 г глюкозы в 250—300 мл воды. Доза для детей: 1,75 г/кг, но не более 75 г.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е. Перед приемом глюкозы и через 2 ч после приема берут кровь из вены и измеряют концентрацию глюкозы в плазме.</a:t>
            </a:r>
          </a:p>
        </p:txBody>
      </p:sp>
    </p:spTree>
    <p:extLst>
      <p:ext uri="{BB962C8B-B14F-4D97-AF65-F5344CB8AC3E}">
        <p14:creationId xmlns:p14="http://schemas.microsoft.com/office/powerpoint/2010/main" val="1282835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7502" y="229570"/>
            <a:ext cx="7705399" cy="81095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Диагностика диабета беременных.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8814" y="1213668"/>
            <a:ext cx="8914087" cy="5470358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Американская диабетическая ассоциация рекомендует обследовать всех беременных между 24-й и 28-й неделями беременности. При подозрении на скрытый сахарный диабет, а также у женщин с высоким риском сахарного диабета обследование проводят сразу после установления беременности. Показанием для обследования служит также уровень глюкозы в плазме натощак </a:t>
            </a:r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5,83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(в капиллярной крови </a:t>
            </a:r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5,0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/л). Обследование проводят в два этапа. На первом этапе выявляют нарушение толерантности к глюкозе с помощью часового перорального теста на</a:t>
            </a:r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толерантность к глюкозе; на втором этапе подтверждают диагноз с помощью трехчасового теста. </a:t>
            </a:r>
          </a:p>
        </p:txBody>
      </p:sp>
    </p:spTree>
    <p:extLst>
      <p:ext uri="{BB962C8B-B14F-4D97-AF65-F5344CB8AC3E}">
        <p14:creationId xmlns:p14="http://schemas.microsoft.com/office/powerpoint/2010/main" val="316392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0868" y="149358"/>
            <a:ext cx="7842033" cy="1385151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Часовой пероральный тест на толерантность к глюкозе с 50 г глюкозы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3" y="1671144"/>
            <a:ext cx="8935108" cy="5034455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Методика. </a:t>
            </a:r>
            <a:endParaRPr lang="en-US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Пробу проводят в любое время (необязательно натощак). Беременной дают 50 г глюкозы внутрь в виде раствора. Через 1 ч берут кровь из вены и определяют концентрацию глюкозы в плазме. </a:t>
            </a:r>
            <a:endParaRPr lang="en-US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Оценка результатов </a:t>
            </a:r>
            <a:endParaRPr lang="en-US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Концентрация глюкозы &lt; 7,8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/л: нарушения толерантности к глюкозе нет; при наличии факторов риска сахарного диабета повторить пробу через 4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нед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в отсутствие факторов риска дальнейшее обследование не нужно. </a:t>
            </a:r>
            <a:endParaRPr lang="en-US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Концентрация глюкозы в пределах 7,8—10,54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/л: показан трехчасовой тест. в. Концентрация глюкозы </a:t>
            </a:r>
            <a:r>
              <a:rPr lang="en-U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10,55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/л: предварительный диагноз — диабет беременных; показан трехчасовой тест.</a:t>
            </a:r>
          </a:p>
        </p:txBody>
      </p:sp>
    </p:spTree>
    <p:extLst>
      <p:ext uri="{BB962C8B-B14F-4D97-AF65-F5344CB8AC3E}">
        <p14:creationId xmlns:p14="http://schemas.microsoft.com/office/powerpoint/2010/main" val="46074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9640" y="181444"/>
            <a:ext cx="8073261" cy="133204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Трехчасовой пероральный тест на толерантность к глюкозе со 100 г глюкозы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3" y="1681655"/>
            <a:ext cx="8935108" cy="498190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Методика 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Пробу проводят утром натощак (последний прием пищи за 12 ч до обследования). 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В вену устанавливают иглу-бабочку или катетер. Дают 100 г глюкозы внутрь в виде раствора. Перед приемом глюкозы и через 1, 2 и 3 ч после приема берут кровь из вены и определяют концентрацию глюкозы в плазме. 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Оценка результатов. Если в любых двух пробах концентрация глюкозы превышает норму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диагноз диабета беременных не вызывает сомнений.</a:t>
            </a:r>
          </a:p>
        </p:txBody>
      </p:sp>
    </p:spTree>
    <p:extLst>
      <p:ext uri="{BB962C8B-B14F-4D97-AF65-F5344CB8AC3E}">
        <p14:creationId xmlns:p14="http://schemas.microsoft.com/office/powerpoint/2010/main" val="332892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30565" y="245612"/>
            <a:ext cx="7642335" cy="81316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Диагностика </a:t>
            </a:r>
            <a:r>
              <a:rPr lang="ru-RU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инсулиномы</a:t>
            </a:r>
            <a:endParaRPr lang="ru-RU" sz="32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8303" y="1345324"/>
            <a:ext cx="8924598" cy="5318235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Проба с голоданием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Принцип. Голодание — физиологический способ подавления секреции инсулина. У здоровых людей при голодании снижаются уровни как глюкозы, так и инсулина. Чем дольше длится голодание, тем сильнее подавляется секреция инсулина. Поэтому отношение концентрация инсулина в сыворотке (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пмоль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/л)/концентрация глюкозы в плазме (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/л) уменьшается. У больных с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инсулиномой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секреция инсулина при голодании не подавляется или даже усиливается, поэтому отношение инсулин/глюкоза возрастает.</a:t>
            </a:r>
          </a:p>
        </p:txBody>
      </p:sp>
    </p:spTree>
    <p:extLst>
      <p:ext uri="{BB962C8B-B14F-4D97-AF65-F5344CB8AC3E}">
        <p14:creationId xmlns:p14="http://schemas.microsoft.com/office/powerpoint/2010/main" val="34977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3" y="1292771"/>
            <a:ext cx="8935108" cy="506294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Больного обязательно госпитализируют. б. Голодание начинается с 20:00—24:00. Во время пробы можно пить воду, чай без сахара и напитки с заменителями сахара. Физическая активность не ограничивается. в. Через 8 ч голодания в вену устанавливают иглу-бабочку или катетер и берут кровь для определения концентраций глюкозы в плазме и инсулина в сыворотке. Далее кровь берут каждые 4—8 ч. При появлении симптомов гипогликемии берут внеочередную пробу крови. г. Исследование продолжается 12—72 ч. 3. Оценка результатов а. Норма 1) При длительном голодании концентрация глюкозы в плазме падает до 1,7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и ниже у женщин и до 2,7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и ниже у мужчин.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7137838" y="288299"/>
            <a:ext cx="4635063" cy="6576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Методика</a:t>
            </a:r>
          </a:p>
        </p:txBody>
      </p:sp>
    </p:spTree>
    <p:extLst>
      <p:ext uri="{BB962C8B-B14F-4D97-AF65-F5344CB8AC3E}">
        <p14:creationId xmlns:p14="http://schemas.microsoft.com/office/powerpoint/2010/main" val="374156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8303" y="993724"/>
            <a:ext cx="8972725" cy="497615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Здоровые люди способны переносить голодание в течение 24—72 ч без симптомов гипогликемии. 3) Снижение уровня глюкозы приводит к подавлению секреции инсулина, поэтому концентрация инсулина в сыворотке падает до 28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пмоль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и ниже. 4) При длительном голодании у здоровых людей отношение концентрация инсулина в сыворотке (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пмоль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/л)/концентрация глюкозы в плазме (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/л) 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37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008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9324" y="1261240"/>
            <a:ext cx="8903577" cy="4716101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 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Примерно у 70% больных симптомы гипогликемии появляются в 1-е сутки голодания, у 25% — на 2-е сутки, у 5% — на 3-и сутки. 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Концентрация инсулина в сыворотке не соответствует низкому уровню глюкозы и обычно превышает 72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пмоль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/л. 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3) Диагноз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инсулиномы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вызывает сомнений, если в любой пробе отношение концентрация инсулина в сыворотке (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пмоль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/л)/концентрация глюкозы в плазме (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/л) &gt; 37.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151470" y="214179"/>
            <a:ext cx="4621431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Инсулинома</a:t>
            </a:r>
            <a:r>
              <a:rPr lang="ru-RU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73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2" y="1154698"/>
            <a:ext cx="8844387" cy="507793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предосторожности. Длительное голодание может вызвать тяжелую гипогликемию, особенно у больных с </a:t>
            </a:r>
            <a:r>
              <a:rPr lang="ru-RU" sz="3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инсулиномой</a:t>
            </a: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Поэтому обследуемые нуждаются в непрерывном наблюдении. При появлении любых симптомов гипогликемии исследование немедленно прерывают в/в введением 50% раствора глюкозы</a:t>
            </a:r>
          </a:p>
        </p:txBody>
      </p:sp>
    </p:spTree>
    <p:extLst>
      <p:ext uri="{BB962C8B-B14F-4D97-AF65-F5344CB8AC3E}">
        <p14:creationId xmlns:p14="http://schemas.microsoft.com/office/powerpoint/2010/main" val="318965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27283" y="1426860"/>
            <a:ext cx="8777578" cy="5026491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Принцип. </a:t>
            </a:r>
            <a:r>
              <a:rPr lang="ru-RU" sz="3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Толбутамид</a:t>
            </a: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блокирует АТФ-зависимые калиевые каналы в мембранах бета-клеток и тем самым стимулирует секрецию инсулина. На фоне гипогликемии секреторная реакция нормальных бета-клеток на </a:t>
            </a:r>
            <a:r>
              <a:rPr lang="ru-RU" sz="3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толбутамид</a:t>
            </a: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снижается, а реакция опухолевых бета-клеток остается неизменной.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803229" y="298562"/>
            <a:ext cx="6801632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Проба с </a:t>
            </a:r>
            <a:r>
              <a:rPr lang="ru-RU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толбутамидом</a:t>
            </a: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934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27282" y="774112"/>
            <a:ext cx="8933792" cy="568975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Методика а. В течение 3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перед исследованием больной должен получать по 300 г/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углеводов. б. Пробу проводят только в стационаре, утром натощак. в. Устанавливают венозный катетер; наготове надо иметь 50% раствор глюкозы. г. Берут кровь для определения концентрации глюкозы в плазме и инсулина в сыворотке. Если концентрация глюкозы ниже 2,7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/л, исследование отменяют. д. Вводят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толбутамид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в/в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дозе 1 г. Через 30, 60, 90, 120 и 180 мин берут кровь для определения концентрации глюкозы в плазме и инсулина в сыворотке. </a:t>
            </a:r>
          </a:p>
        </p:txBody>
      </p:sp>
    </p:spTree>
    <p:extLst>
      <p:ext uri="{BB962C8B-B14F-4D97-AF65-F5344CB8AC3E}">
        <p14:creationId xmlns:p14="http://schemas.microsoft.com/office/powerpoint/2010/main" val="232508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3" y="1282483"/>
            <a:ext cx="8660524" cy="345768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Оценка результатов а. </a:t>
            </a:r>
            <a:endParaRPr lang="uz-Latn-UZ" sz="3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Норма</a:t>
            </a: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после введения </a:t>
            </a:r>
            <a:r>
              <a:rPr lang="ru-RU" sz="3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толбутамида</a:t>
            </a: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появляются симптомы гипогликемии. Через 60—120 мин уровень глюкозы в плазме нормализуется, а к 180-й минуте симптомы гипогликемии исчезают.</a:t>
            </a:r>
          </a:p>
        </p:txBody>
      </p:sp>
    </p:spTree>
    <p:extLst>
      <p:ext uri="{BB962C8B-B14F-4D97-AF65-F5344CB8AC3E}">
        <p14:creationId xmlns:p14="http://schemas.microsoft.com/office/powerpoint/2010/main" val="303671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98731" y="245612"/>
            <a:ext cx="7474170" cy="71691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Инсулинома</a:t>
            </a:r>
            <a:endParaRPr lang="ru-RU" sz="36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3" y="1411705"/>
            <a:ext cx="8935108" cy="494401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уровень глюкозы в плазме остается сниженным, а уровень инсулина в сыворотке — повышенным после 120-й минуты. Симптомы гипогликемии могут сохраняться до 180-й минуты. Если концентрация глюкозы в плазме &lt; 3,06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/л, а концентрация инсулина в сыворотке &gt; 144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пмоль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на любом из сроков после 90-й минуты (на 120-й, 150-й или 180-й минуте), диагноз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инсулиномы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вызывает сомнений. Если концентрация глюкозы в плазме после 90-й минуты превышает 3,06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/л, рассчитывают следующий эмпирический показатель: концентрация глюкозы в плазме на 150-й минуте (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/л)  18 –(концентрация инсулина в сыворотке на 150-й минуте,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пмоль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/л) / 14,35. Этот показатель в норме  42,5, а у больных с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инсулиномой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&lt; 42,5. в. Ложноположительный результат может быть получен у больных с циррозом печени и у лиц после длительного голодания. г. Очень высокие уровни инсулина на фоне нормальных уровней глюкозы наблюдаются у лиц с ожирением. </a:t>
            </a:r>
          </a:p>
        </p:txBody>
      </p:sp>
    </p:spTree>
    <p:extLst>
      <p:ext uri="{BB962C8B-B14F-4D97-AF65-F5344CB8AC3E}">
        <p14:creationId xmlns:p14="http://schemas.microsoft.com/office/powerpoint/2010/main" val="83256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3213" y="293738"/>
            <a:ext cx="7999687" cy="115668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Противопоказания и меры предосторожности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8303" y="1713185"/>
            <a:ext cx="8924598" cy="484527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Пробу с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толбутамидом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проводят в следующих случаях: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 Если концентрация глюкозы перед введением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толбутамида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&lt; 2,7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Если длительность голодания перед введением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толбутамида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&gt; 12 ч.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3) Если обследуемый только что перенес пробу с голоданием.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4) При аллергии к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сульфанилмочевинам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другим препаратам, содержащим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сульфонамидную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группу.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Больным с надпочечниковой недостаточностью не позже чем за 60 мин до введения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толбутамида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вводят обычную дозу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глюкокортикоидов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Толбутамид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может вызвать тяжелую гипогликемию у больных с циррозом печени и у лиц после длительного голодания. г. При тяжелой гипогликемии исследование немедленно прерывают в/в введением 50% раствора глюкозы.</a:t>
            </a:r>
          </a:p>
        </p:txBody>
      </p:sp>
    </p:spTree>
    <p:extLst>
      <p:ext uri="{BB962C8B-B14F-4D97-AF65-F5344CB8AC3E}">
        <p14:creationId xmlns:p14="http://schemas.microsoft.com/office/powerpoint/2010/main" val="248914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9751" y="245613"/>
            <a:ext cx="7453149" cy="66878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4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Проба с глюкагоном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8303" y="1203158"/>
            <a:ext cx="8924598" cy="5397339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Глюкагон стимулирует выброс инсулина из бета-клеток и одновременно усиливает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гликогенолиз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глюконеогенез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печени.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Методика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Пробу проводят только в стационаре, утром натощак.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Устанавливают венозный катетер, берут кровь для определения концентрации глюкозы в плазме и инсулина в сыворотке.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Вводят глюкагон в/в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струйно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дозе 1 мг.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Через 3, 6, 15, 20, 30 и 60 мин берут кровь для определения концентрации глюкозы в плазме и инсулина в сыворотке.</a:t>
            </a:r>
          </a:p>
        </p:txBody>
      </p:sp>
    </p:spTree>
    <p:extLst>
      <p:ext uri="{BB962C8B-B14F-4D97-AF65-F5344CB8AC3E}">
        <p14:creationId xmlns:p14="http://schemas.microsoft.com/office/powerpoint/2010/main" val="216510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9752" y="213527"/>
            <a:ext cx="7453149" cy="79712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4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результатов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27283" y="1304942"/>
            <a:ext cx="8945618" cy="494871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Норма: через 3—15 мин после введения глюкагона концентрация инсулина в сыворотке возрастает до 500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пмоль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/л. Это возрастание вызвано как непосредственным стимулирующим воздействием глюкагона на бета-клетки, так и усилением продукции глюкозы в печени. Через 30—60 мин после введения глюкагона концентрация глюкозы в плазме становится ниже исходной, а концентрация инсулина в плазме нормализуется. Симптомы гипогликемии отсутствуют.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1) У некоторых больных через 30—60 мин после введения глюкагона концентрация глюкозы в плазме становится намного ниже исходной и появляются симптомы гипогликемии.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У 70—80% больных концентрация инсулина в сыворотке через 3—30 мин после введения глюкагона превышает 930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пмоль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Чтобы определить максимальную концентрацию инсулина, иногда приходится брать кровь каждые 5 мин в интервале от 6-й до 30-й минуты исследования.</a:t>
            </a:r>
          </a:p>
        </p:txBody>
      </p:sp>
    </p:spTree>
    <p:extLst>
      <p:ext uri="{BB962C8B-B14F-4D97-AF65-F5344CB8AC3E}">
        <p14:creationId xmlns:p14="http://schemas.microsoft.com/office/powerpoint/2010/main" val="161915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8303" y="1366344"/>
            <a:ext cx="8956129" cy="454793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Ложноположительные результаты могут быть получены у больных, принимающих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толбутамид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аминофиллин, а также у больных с ожирением. 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Ложноотрицательные результаты могут быть получены у больных, принимающих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гидрохлортиазид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диазоксид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фенитоин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Меры предосторожности. У больных с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инсулиномой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может развиться тяжелая гипогликемия, поэтому надо иметь наготове 50% раствор глюкозы.</a:t>
            </a:r>
          </a:p>
        </p:txBody>
      </p:sp>
    </p:spTree>
    <p:extLst>
      <p:ext uri="{BB962C8B-B14F-4D97-AF65-F5344CB8AC3E}">
        <p14:creationId xmlns:p14="http://schemas.microsoft.com/office/powerpoint/2010/main" val="422101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77710" y="357351"/>
            <a:ext cx="7495192" cy="107205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Супрессивная</a:t>
            </a:r>
            <a:r>
              <a:rPr lang="ru-RU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проба с инсулином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9324" y="1566040"/>
            <a:ext cx="8903578" cy="5291959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Принцип. Экзогенный инсулин подавляет секрецию эндогенного инсулина и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Cпептида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нормальными бета-клетками, но не влияет на секреторную активность опухолевых бета-клеток. Проба позволяет отличить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инсулиному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 лекарственной гипогликемии, а также выявить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инсулиному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 больных сахарным диабетом.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Методика а. Пробу проводят только в стационаре.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Пробу можно проводить как натощак, так и после еды.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Устанавливают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инфузионную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систему, берут кровь для определения концентрации глюкозы в плазме и базальной концентрации C-пептида в сыворотке. Если концентрация глюкозы ниже 2,7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/л, исследование отменяют.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Проводят в/в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инфузию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инсулина короткого действия в дозе 0,1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/кг с постоянной скоростью в течение 60 мин.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Через 10, 20, 30, 40, 50, 60 и 90 мин после начала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инфузии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берут кровь и определяют концентрацию глюкозы в плазме и C-пептида в сыворотке.</a:t>
            </a:r>
          </a:p>
        </p:txBody>
      </p:sp>
    </p:spTree>
    <p:extLst>
      <p:ext uri="{BB962C8B-B14F-4D97-AF65-F5344CB8AC3E}">
        <p14:creationId xmlns:p14="http://schemas.microsoft.com/office/powerpoint/2010/main" val="119524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7200" y="341865"/>
            <a:ext cx="7505701" cy="63670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результатов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3" y="1166648"/>
            <a:ext cx="8935108" cy="546538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Результаты считаются информативными, если хотя бы в одной пробе концентрация глюкозы в плазме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2,2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В норме и при лекарственной гипогликемии концентрация C-пептида в сыворотке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0,4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нмоль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При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инсулиноме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концентрация C-пептида в сыворотке &gt; 0,4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нмоль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Иногда используют другой критерий оценки: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 Концентрация C-пептида в сыворотке снизилась более чем на 50%: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инсулиному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можно исключить.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Концентрация C-пептида в сыворотке не изменилась или снизилась менее чем на 50%: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инсулиному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можно заподозрить.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Меры предосторожности.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 может вызвать гипогликемию, поэтому за больным непрерывно наблюдают. При симптомах тяжелой гипогликемии (помрачение сознания, судороги) пробу немедленно прерывают в/в введением 50% раствора глюкозы.</a:t>
            </a:r>
          </a:p>
        </p:txBody>
      </p:sp>
    </p:spTree>
    <p:extLst>
      <p:ext uri="{BB962C8B-B14F-4D97-AF65-F5344CB8AC3E}">
        <p14:creationId xmlns:p14="http://schemas.microsoft.com/office/powerpoint/2010/main" val="329608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09545" y="261654"/>
            <a:ext cx="7663356" cy="86129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Кора надпочечников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3" y="1322644"/>
            <a:ext cx="8935108" cy="5232767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Пробы с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дексаметазоном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 пробы применяют для выявления синдрома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дифференциальной диагностики его форм. Принцип всех проб одинаков: синтетический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дексаметазон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 принципу отрицательной обратной связи тормозит секрецию АКТГ в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аденогипофизе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 результате подавляется продукция кортизола в надпочечниках, снижается уровень кортизола в плазме и уменьшается экскреция метаболитов кортизола.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Короткая проба с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дексаметазоном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Эту пробу используют для подтверждения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гиперкортизолемии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 подозрении на синдром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. Методика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Желательно госпитализировать больного за сутки до начала пробы.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Между 23:00 и 24:00 больной принимает внутрь 1 мг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дексаметазона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Чтобы помочь больному заснуть, можно назначить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небарбитуратное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снотворное или транквилизатор.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В 8:00 натощак берут кровь и определяют концентрацию кортизола в сыворотке. </a:t>
            </a:r>
          </a:p>
        </p:txBody>
      </p:sp>
    </p:spTree>
    <p:extLst>
      <p:ext uri="{BB962C8B-B14F-4D97-AF65-F5344CB8AC3E}">
        <p14:creationId xmlns:p14="http://schemas.microsoft.com/office/powerpoint/2010/main" val="2327155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6483" y="261654"/>
            <a:ext cx="7726418" cy="78108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результатов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9323" y="1240220"/>
            <a:ext cx="8903577" cy="5115495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Норма: концентрация кортизола в сыворотке &lt; 5 мкг%. </a:t>
            </a:r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Гиперкортизолемия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концентрация кортизола в сыворотке &gt; 10 мкг%. в. При концентрациях кортизола в интервале от 5 до 10 мкг% необходимо повторить пробу или провести другие исследования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Причины ложноположительных результатов: недавняя госпитализация, депрессия,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бессоница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беспокойный сон, стресс, алкоголизм или прием больших количеств алкоголя, ожирение, тиреотоксикоз, акромегалия, беременность, прием пероральных контрацептивов,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фенитоина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барбитуратов.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Причины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ложноотрицательных результатов: прием противосудорожных средств и других препаратов, ускоряющих метаболизм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дексаметазона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5262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0359" y="261653"/>
            <a:ext cx="7852542" cy="165122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Длинная проба с </a:t>
            </a:r>
            <a:r>
              <a:rPr lang="ru-RU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дексаметазоном</a:t>
            </a:r>
            <a:r>
              <a:rPr lang="ru-RU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Это основная проба в дифференциальной диагностике синдрома </a:t>
            </a:r>
            <a:r>
              <a:rPr lang="ru-RU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Кушинга</a:t>
            </a:r>
            <a:r>
              <a:rPr lang="ru-RU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8303" y="2291255"/>
            <a:ext cx="8924598" cy="406446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Методика а. Обязательно регистрируют объем мочи за каждые сутки. Для контроля полноты сбора мочи определяют концентрацию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креатинина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каждой порции. </a:t>
            </a:r>
            <a:endParaRPr lang="en-US" sz="2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Если длинной пробе с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дексаметазоном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предшествовала короткая проба, этап с приемом низкой дозы препарата (3-и и 4-е сутки) можно исключить и сразу перейти к приему высокой дозы. </a:t>
            </a:r>
            <a:endParaRPr lang="en-US" sz="2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Можно ограничиться определением концентрации кортизола в сыворотке только в 16:00. </a:t>
            </a:r>
            <a:endParaRPr lang="en-US" sz="2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При подозрении на аденому надпочечников рекомендуется на </a:t>
            </a:r>
            <a:r>
              <a:rPr lang="ru-RU" sz="2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2-е 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сутки исследования в 8:00 определить концентрацию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дегидроэпиандростерона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сульфата в сыворотке.</a:t>
            </a:r>
          </a:p>
        </p:txBody>
      </p:sp>
    </p:spTree>
    <p:extLst>
      <p:ext uri="{BB962C8B-B14F-4D97-AF65-F5344CB8AC3E}">
        <p14:creationId xmlns:p14="http://schemas.microsoft.com/office/powerpoint/2010/main" val="197222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7917" y="213527"/>
            <a:ext cx="7284984" cy="71691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результатов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9323" y="1475874"/>
            <a:ext cx="8903577" cy="513513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Низкая доза </a:t>
            </a:r>
            <a:r>
              <a:rPr lang="ru-RU" sz="19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дексаметазона</a:t>
            </a: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(2 мг/</a:t>
            </a:r>
            <a:r>
              <a:rPr lang="ru-RU" sz="19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1) Норма: на 4-е сутки исследования в суточной моче содержание свободного кортизола &lt; 20 мкг/</a:t>
            </a:r>
            <a:r>
              <a:rPr lang="ru-RU" sz="19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содержание 17-ГКС &lt; 4 мг/</a:t>
            </a:r>
            <a:r>
              <a:rPr lang="ru-RU" sz="19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(или &lt; 2,5 мг/г </a:t>
            </a:r>
            <a:r>
              <a:rPr lang="ru-RU" sz="19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креатинина</a:t>
            </a: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Концентрация кортизола в сыворотке в 16:00 &lt; 5 мкг%. 2) Синдром </a:t>
            </a:r>
            <a:r>
              <a:rPr lang="ru-RU" sz="19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уровни свободного кортизола и 17-ГКС не снижаются. </a:t>
            </a:r>
            <a:endParaRPr lang="en-US" sz="1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Высокая доза </a:t>
            </a:r>
            <a:r>
              <a:rPr lang="ru-RU" sz="19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дексаметазона</a:t>
            </a: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(8 мг/</a:t>
            </a:r>
            <a:r>
              <a:rPr lang="ru-RU" sz="19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1) Норма: на 6-е сутки исследования в суточной моче содержание свободного кортизола &lt; 20 мкг/</a:t>
            </a:r>
            <a:r>
              <a:rPr lang="ru-RU" sz="19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содержание 17-ГКС &lt; 4 мг/</a:t>
            </a:r>
            <a:r>
              <a:rPr lang="ru-RU" sz="19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Концентрация кортизола в сыворотке в 16:00 &lt; 5 мкг%. </a:t>
            </a:r>
            <a:endParaRPr lang="en-US" sz="1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Надпочечниковый синдром </a:t>
            </a:r>
            <a:r>
              <a:rPr lang="ru-RU" sz="19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(аденома или рак надпочечников) и эктопический синдром </a:t>
            </a:r>
            <a:r>
              <a:rPr lang="ru-RU" sz="19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уровни свободного кортизола и 17-ГКС в суточной моче на 6-е сутки не снижаются. Концентрация кортизола в сыворотке в 16:00 &gt; 10 мкг%. Очень высокий уровень 17-ГКС в суточной моче характерен для рака надпочечников. Напротив, при эктопическом синдроме </a:t>
            </a:r>
            <a:r>
              <a:rPr lang="ru-RU" sz="19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обусловленном АКТГ-секретирующим раком легкого, уровень 17- ГКС в моче снижается (поскольку </a:t>
            </a:r>
            <a:r>
              <a:rPr lang="ru-RU" sz="19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дексаметазон</a:t>
            </a: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подавляет секрецию АКТГ клетками этой опухоли). </a:t>
            </a:r>
          </a:p>
        </p:txBody>
      </p:sp>
    </p:spTree>
    <p:extLst>
      <p:ext uri="{BB962C8B-B14F-4D97-AF65-F5344CB8AC3E}">
        <p14:creationId xmlns:p14="http://schemas.microsoft.com/office/powerpoint/2010/main" val="389040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7917" y="213527"/>
            <a:ext cx="7284984" cy="138404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Гипофизарный синдром </a:t>
            </a:r>
            <a:r>
              <a:rPr lang="ru-RU" sz="2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Кушинга</a:t>
            </a:r>
            <a:r>
              <a:rPr lang="ru-RU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(АКТГ-секретирующая аденома гипофиза):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16771" y="1891862"/>
            <a:ext cx="8956129" cy="446385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70—85% больных уровни свободного кортизола и 17-ГКС в суточной моче снижаются на 6-е сутки более чем в 2 раза по сравнению с исходным. Концентрация кортизола в сыворотке в 16:00 &lt; 10 мкг%. Если есть подозрение на гипофизарный синдром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но уровни свободного кортизола и 17-ГКС в суточной моче не снижаются, рекомендуется провести повторное исследование с приемом высоких доз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дексаметазона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течение 3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1316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4647" y="213527"/>
            <a:ext cx="7558253" cy="71691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Ложноположительные результаты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8302" y="1318219"/>
            <a:ext cx="8924598" cy="538212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(особенно на этапе с низкими дозами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дексаметазона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могут быть получены у больных с депрессией, а также на фоне стресса, физической перегрузки и приема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фенитоина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барбитуратов.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Концентрация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дегидроэпиандростерона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сульфата в сыворотке &lt; 0,4 мкг/мл в 8:00 на 2-е сутки исследования указывает на аденому надпочечников. Однако концентрация этого метаболита может быть низкой и в норме (в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препубертатном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периоде, в постменопаузе), а также после хирургического вмешательства на надпочечниках и на фоне лечения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глюкокортикоидами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Поэтому измерять концентрацию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дегидроэпиандростерона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сульфата имеет смысл только в том случае, когда концентрация кортизола в сыворотке не снижается после приема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дексаметазона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2288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9179" y="213527"/>
            <a:ext cx="11323722" cy="124630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Пробы с АКТГ. Эти пробы применяют для выявления и дифференциальной диагностики надпочечниковой недостаточности. Используют синтетический аналог АКТГ </a:t>
            </a:r>
            <a:r>
              <a:rPr lang="ru-RU" sz="18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тетракозактид</a:t>
            </a:r>
            <a:r>
              <a:rPr lang="ru-RU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— мощный и быстродействующий стимулятор синтеза кортикостероидов. Реакцию на АКТГ оценивают по уровню кортизола и альдостерона в сыворотке или по уровню 17-ГКС в моче.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8813" y="1796716"/>
            <a:ext cx="8914087" cy="4558999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Короткая проба с АКТГ 1. Методика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Пробу можно проводить в стационаре или амбулаторно; время суток и прием пищи не влияют на результаты.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В вену устанавливают иглу-бабочку или катетер. Берут кровь для определения базальных концентраций кортизола и альдостерона в сыворотке и АКТГ в плазме. Определение альдостерона и АКТГ помогает отличить первичную надпочечниковую недостаточность от вторичной.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В/в или в/м водят 0,25 мг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тетракозактида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Для в/в введения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тетракозактид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растворяют в 2—5 мл 0,9%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NaCl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продолжительность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инфузии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2 мин.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Через 30 и 60 мин после введения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тетракозактида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берут кровь для определения концентраций кортизола и альдостерона в сыворотке.</a:t>
            </a:r>
          </a:p>
        </p:txBody>
      </p:sp>
    </p:spTree>
    <p:extLst>
      <p:ext uri="{BB962C8B-B14F-4D97-AF65-F5344CB8AC3E}">
        <p14:creationId xmlns:p14="http://schemas.microsoft.com/office/powerpoint/2010/main" val="1996344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9323" y="1514597"/>
            <a:ext cx="9062891" cy="526485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а. Норма: в любое время после введения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тетракозактида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концентрация кортизола в сыворотке на 10 мкг% превышает базальную концентрацию, а через 60 мин превышает 18 мкг%. Если базальная концентрация кортизола была больше 20 мкг%, результаты пробы недостоверны. 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Первичная надпочечниковая недостаточность: реакция на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тетракозактид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отсутствует или снижена. 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Вторичная надпочечниковая недостаточность: у большинства больных реакция на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тетракозактид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отсутствует или снижена, но иногда наблюдается нормальная реакция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833241" y="519418"/>
            <a:ext cx="6046423" cy="7733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Оценка результатов </a:t>
            </a:r>
            <a:endParaRPr lang="en-US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158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3" y="1061544"/>
            <a:ext cx="8854898" cy="5223641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Чтобы различить первичную и вторичную надпочечниковую недостаточность, нужно измерить базальный и стимулированный уровень альдостерона в сыворотке и базальный уровень АКТГ в плазме. При первичной надпочечниковой недостаточности базальный уровень альдостерона ниже нормы и не повышается после введения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тетракозактида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При вторичной надпочечниковой недостаточности базальный уровень альдостерона снижен или в пределах нормы, но через 30 мин после введения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тетракозактида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повышается по крайней мере на 4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%. Базальный уровень АКТГ при первичной надпочечниковой недостаточности превышает 250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пг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/мл, а при вторичной надпочечниковой недостаточности снижен или в пределах нормы (обычно &lt; 50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пг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/мл). Если нет возможности измерить уровень АКТГ, для дифференциального диагноза надпочечниковой недостаточности проводят длинную пробу с АКТГ (см. приложение А, п. XIII.Б)</a:t>
            </a:r>
          </a:p>
        </p:txBody>
      </p:sp>
    </p:spTree>
    <p:extLst>
      <p:ext uri="{BB962C8B-B14F-4D97-AF65-F5344CB8AC3E}">
        <p14:creationId xmlns:p14="http://schemas.microsoft.com/office/powerpoint/2010/main" val="312939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2" y="1187669"/>
            <a:ext cx="8839201" cy="486324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Длинная проба с АКТГ 1. </a:t>
            </a:r>
            <a:endParaRPr lang="ru-RU" sz="25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5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Методика </a:t>
            </a:r>
            <a:r>
              <a:rPr lang="ru-RU" sz="2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</a:t>
            </a:r>
            <a:endParaRPr lang="en-US" sz="25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Обследуемого госпитализируют за 16—24 ч до начала пробы. б. Схема исследования представлена в табл. А.5. Обязательно регистрируют объем каждой порции суточной мочи. Для контроля полноты сбора мочи определяют концентрацию </a:t>
            </a:r>
            <a:r>
              <a:rPr lang="ru-RU" sz="2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креатинина</a:t>
            </a:r>
            <a:r>
              <a:rPr lang="ru-RU" sz="2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каждой порции. в. Сбор мочи начинают в 8:00 в 1-е сутки исследования. г. Доза </a:t>
            </a:r>
            <a:r>
              <a:rPr lang="ru-RU" sz="2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тетракозактида</a:t>
            </a:r>
            <a:r>
              <a:rPr lang="ru-RU" sz="2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0,25 мг. </a:t>
            </a:r>
            <a:r>
              <a:rPr lang="ru-RU" sz="2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Инфузионный</a:t>
            </a:r>
            <a:r>
              <a:rPr lang="ru-RU" sz="2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раствор: 0,25 мг </a:t>
            </a:r>
            <a:r>
              <a:rPr lang="ru-RU" sz="2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тетракозактида</a:t>
            </a:r>
            <a:r>
              <a:rPr lang="ru-RU" sz="2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500 мл 0,9% </a:t>
            </a:r>
            <a:r>
              <a:rPr lang="ru-RU" sz="2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NaCl</a:t>
            </a:r>
            <a:r>
              <a:rPr lang="ru-RU" sz="2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Инфузию</a:t>
            </a:r>
            <a:r>
              <a:rPr lang="ru-RU" sz="2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начинают в 8:00; продолжительность </a:t>
            </a:r>
            <a:r>
              <a:rPr lang="ru-RU" sz="2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инфузии</a:t>
            </a:r>
            <a:r>
              <a:rPr lang="ru-RU" sz="2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8 ч.</a:t>
            </a:r>
          </a:p>
        </p:txBody>
      </p:sp>
    </p:spTree>
    <p:extLst>
      <p:ext uri="{BB962C8B-B14F-4D97-AF65-F5344CB8AC3E}">
        <p14:creationId xmlns:p14="http://schemas.microsoft.com/office/powerpoint/2010/main" val="316175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99034" y="623984"/>
            <a:ext cx="7662804" cy="95256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4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результатов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8303" y="1970568"/>
            <a:ext cx="8913535" cy="4351338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Норма: на 2-е — 3-и сутки уровни 17-ГКС в суточной моче и кортизола в сыворотке возрастают в 2—3 раза по сравнению с исходными показателями. б. Первичная надпочечниковая недостаточность: уровни 17-ГКС в суточной моче и кортизола в сыворотке не возрастают даже на 4-е сутки. </a:t>
            </a:r>
            <a:endParaRPr lang="en-US" sz="25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Вторичная надпочечниковая недостаточность: постепенное ступенчатое повышение уровней 17-ГКС в суточной моче и кортизола в сыворотке. На 4- е сутки уровни 17-ГКС и кортизола достигают нормальных значений. </a:t>
            </a:r>
          </a:p>
        </p:txBody>
      </p:sp>
    </p:spTree>
    <p:extLst>
      <p:ext uri="{BB962C8B-B14F-4D97-AF65-F5344CB8AC3E}">
        <p14:creationId xmlns:p14="http://schemas.microsoft.com/office/powerpoint/2010/main" val="287013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88826" y="495318"/>
            <a:ext cx="7855033" cy="88341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Меры предосторожности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27282" y="1609961"/>
            <a:ext cx="8916577" cy="5022065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Длительная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инфузия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АКТГ истощает секреторный резерв кортизола и может вызвать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гипоадреналовый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криз у больных с первичной надпочечниковой недостаточностью. Поэтому при подозрении на первичную надпочечниковую недостаточность с 1-х по 4-е сутки исследования назначают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дексаметазон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дозе 1,5 мг/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Это не влияет на результаты пробы.</a:t>
            </a:r>
          </a:p>
        </p:txBody>
      </p:sp>
    </p:spTree>
    <p:extLst>
      <p:ext uri="{BB962C8B-B14F-4D97-AF65-F5344CB8AC3E}">
        <p14:creationId xmlns:p14="http://schemas.microsoft.com/office/powerpoint/2010/main" val="233228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09545" y="356805"/>
            <a:ext cx="7556938" cy="82035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Пробы с </a:t>
            </a:r>
            <a:r>
              <a:rPr lang="ru-RU" sz="3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метирапоном</a:t>
            </a:r>
            <a:endParaRPr lang="ru-RU" sz="36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8814" y="1556792"/>
            <a:ext cx="8807670" cy="522238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ингибитор 11бета-гидроксилазы — блокирует превращение 11-дезоксикортизола в кортизол. После приема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концентрация 11-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дезоксикортизола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сыворотке повышается, а концентрация кортизола снижается. Дефицит кортизола стимулирует секрецию АКТГ. Выброс АКТГ приводит к дальнейшему повышению концентрации 11-дезоксикортизола. Такая реакция на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развивается только в том случае, когда все звенья гипоталамо-гипофизарно-надпочечниковой системы функционируют нормально. Таким образом, пробы с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метирапоном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позволяют оценить функциональную целостность этой системы. Пробы с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метирапоном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применяют для подтверждения диагноза надпочечниковой недостаточности, в дифференциальной диагностике первичной и вторичной надпочечниковой недостаточности, а также для установления причины синдрома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Поскольку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истощает секреторный резерв надпочечников и может вызвать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гипоадреналовый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криз у больных с первичной надпочечниковой недостаточностью, пробы проводят только в стационаре.</a:t>
            </a:r>
          </a:p>
        </p:txBody>
      </p:sp>
    </p:spTree>
    <p:extLst>
      <p:ext uri="{BB962C8B-B14F-4D97-AF65-F5344CB8AC3E}">
        <p14:creationId xmlns:p14="http://schemas.microsoft.com/office/powerpoint/2010/main" val="54547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9324" y="1556792"/>
            <a:ext cx="8807670" cy="468052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Короткая проба с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метирапоном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1. Методика а. Обследуемого госпитализируют. б. В 24:00 дают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внутрь: 2 г при весе &lt; 70 кг; 2,5 г при весе 70—90 кг; 3 г при весе &gt; 90 кг. Чтобы предупредить тошноту и рвоту,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принимают с едой или запивают молоком. в. В 8:00 берут кровь для определения концентраций кортизола и 11-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дезоксикортизола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сыворотке.</a:t>
            </a:r>
          </a:p>
        </p:txBody>
      </p:sp>
    </p:spTree>
    <p:extLst>
      <p:ext uri="{BB962C8B-B14F-4D97-AF65-F5344CB8AC3E}">
        <p14:creationId xmlns:p14="http://schemas.microsoft.com/office/powerpoint/2010/main" val="351147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98730" y="357907"/>
            <a:ext cx="7378263" cy="93486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результатов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8814" y="1556792"/>
            <a:ext cx="8818180" cy="502268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Норма: концентрация 11-дезоксикортизола в сыворотке &gt; 7,5 мкг%. б. Первичная и вторичная надпочечниковая недостаточность: концентрация 11-дезоксикортизола в сыворотке &lt; 5 мкг%. в. Обязательное условие правильности пробы — блокада превращения 11-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дезоксикортизола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кортизол. Об этом свидетельствует концентрация кортизола в сыворотке &lt; 5 мкг%. г. Концентрация 11-дезоксикортизола &gt; 7,5 мкг% при концентрации кортизола &gt; 5 мкг% говорит о недостаточности дозы, нарушении всасывания или ускорении метаболизма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Метаболизм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ускоряется при приеме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фенитоина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поэтому при обследовании больных, получающих этот препарат, нужно увеличить дозу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д. Проба с однократным приемом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метирапона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позволяет различить первичную и вторичную надпочечниковую недостаточность. Однако если у обследуемого имеется реакция на АКТГ (см. приложение А, п. XIII), но отсутствует реакция на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велика вероятность вторичной надпочечниковой недостаточности.</a:t>
            </a:r>
          </a:p>
        </p:txBody>
      </p:sp>
    </p:spTree>
    <p:extLst>
      <p:ext uri="{BB962C8B-B14F-4D97-AF65-F5344CB8AC3E}">
        <p14:creationId xmlns:p14="http://schemas.microsoft.com/office/powerpoint/2010/main" val="8970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09241" y="231230"/>
            <a:ext cx="7399283" cy="118766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Дифференциальный диагноз синдрома </a:t>
            </a:r>
            <a:r>
              <a:rPr lang="ru-RU" sz="32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Кушинга</a:t>
            </a:r>
            <a:endParaRPr lang="ru-RU" sz="32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9324" y="1556792"/>
            <a:ext cx="8839200" cy="468052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1) Автономная гиперсекреция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глюкокортикоидов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угнетает кортикотропные клетки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Поэтому у больных с надпочечниковым синдромом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(аденомой или раком надпочечников) снижение уровня кортизола после приема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метирапона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приводит к выбросу АКТГ и концентрация 11-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дезоксикортизола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достигает 10 мкг%. 2) При гипофизарном синдроме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регуляция секреции АКТГ не нарушена, поэтому после приема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метирапона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концентрация 11- 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дезоксикортизола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обычно превышает 10 мкг%.</a:t>
            </a:r>
          </a:p>
        </p:txBody>
      </p:sp>
    </p:spTree>
    <p:extLst>
      <p:ext uri="{BB962C8B-B14F-4D97-AF65-F5344CB8AC3E}">
        <p14:creationId xmlns:p14="http://schemas.microsoft.com/office/powerpoint/2010/main" val="143822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7200" y="188640"/>
            <a:ext cx="7399283" cy="84137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Меры предосторожности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8303" y="1263121"/>
            <a:ext cx="8818180" cy="523227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раздражает слизистую желудка и вызывает тошноту и рвоту. Чтобы предупредить эти побочные эффекты,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принимают с едой или запивают молоком. б. Опасное осложнение пробы с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метирапоном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 больных с первичной надпочечниковой недостаточностью —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гипоадреналовый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криз. Во время исследования за больным нужно непрерывно наблюдать. При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гипоадреналовом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кризе вводят 100 мг гидрокортизона в/в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струйно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начинают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инфузионную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терапию (см. гл. 12, п. XI.Б). в. Чтобы снизить риск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гипоадреналового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криза, перед пробой с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метирапоном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рекомендуется провести пробу с АКТГ (см. приложение А, п. XIII). Если выявлена первичная надпочечниковая недостаточность (реакция на АКТГ отсутствует), проба с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метирапоном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нужна.</a:t>
            </a:r>
          </a:p>
        </p:txBody>
      </p:sp>
    </p:spTree>
    <p:extLst>
      <p:ext uri="{BB962C8B-B14F-4D97-AF65-F5344CB8AC3E}">
        <p14:creationId xmlns:p14="http://schemas.microsoft.com/office/powerpoint/2010/main" val="193572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09545" y="188640"/>
            <a:ext cx="7588469" cy="104866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Длинная проба с </a:t>
            </a:r>
            <a:r>
              <a:rPr lang="ru-RU" sz="36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метирапоном</a:t>
            </a:r>
            <a:endParaRPr lang="ru-RU" sz="36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79834" y="1567303"/>
            <a:ext cx="8818180" cy="468052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Применяют 2 варианта этой пробы: с определением гормонов в сыворотке и с определением гормонов в суточной моче. В любом случае обследуемого госпитализируют.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Методика пробы с определением гормонов в сыворотке а. Продолжительность пробы — 24 ч.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Каждые 4 ч обследуемый принимает 750 мг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внутрь. Первый прием — в 8:00, последний прием — в 4:00 следующих суток.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Через 4 ч после последнего приема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(в 8:00) берут кровь и определяют концентрации 11-дезоксикортизола и кортизола в сыворотке.</a:t>
            </a:r>
          </a:p>
        </p:txBody>
      </p:sp>
    </p:spTree>
    <p:extLst>
      <p:ext uri="{BB962C8B-B14F-4D97-AF65-F5344CB8AC3E}">
        <p14:creationId xmlns:p14="http://schemas.microsoft.com/office/powerpoint/2010/main" val="382357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25462" y="188640"/>
            <a:ext cx="7662041" cy="104866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Методика пробы с определением гормонов в суточной моче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3" y="1556792"/>
            <a:ext cx="8849710" cy="503319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Продолжительность пробы — 96 ч. </a:t>
            </a:r>
            <a:endParaRPr lang="en-US" sz="2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С 8:00 1-х суток начинают сбор первой суточной порции мочи. </a:t>
            </a:r>
            <a:endParaRPr lang="en-US" sz="2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С 8:00 2-х суток начинают сбор второй суточной порции мочи. </a:t>
            </a:r>
            <a:endParaRPr lang="en-US" sz="2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С 8:00 3-х суток начинают сбор третьей суточной порции мочи. Каждые 4 ч обследуемый принимает 750 мг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метирапона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внутрь. Первый прием — в 8:00 3- х суток, последний прием — в 4:00 4-х суток. </a:t>
            </a:r>
            <a:endParaRPr lang="en-US" sz="2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С 8:00 4-х суток начинают сбор четвертой суточной порции мочи. </a:t>
            </a:r>
            <a:endParaRPr lang="en-US" sz="2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е. Измеряют содержание 17-ГКС в порциях суточной мочи.</a:t>
            </a:r>
            <a:endParaRPr lang="en-US" sz="2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Базальный уровень 17- ГКС рассчитывают как среднее между уровнями в первой и второй порциях. Иногда базальный уровень 17-ГКС определяют только в одной суточной порции мочи (в этом случае исследование укорачивается на сутки).</a:t>
            </a:r>
          </a:p>
        </p:txBody>
      </p:sp>
    </p:spTree>
    <p:extLst>
      <p:ext uri="{BB962C8B-B14F-4D97-AF65-F5344CB8AC3E}">
        <p14:creationId xmlns:p14="http://schemas.microsoft.com/office/powerpoint/2010/main" val="231219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88524" y="188640"/>
            <a:ext cx="7598979" cy="104866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ru-RU" sz="40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Оценка результатов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7793" y="1556792"/>
            <a:ext cx="8849710" cy="498064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Норма 1) Гормоны в сыворотке: концентрация 11-дезоксикортизола  10 мкг% при концентрации кортизола &lt; 5 мкг%. Если концентрация 11-дезоксикортизола &lt; 10 мкг%, а концентрация кортизола &gt; 5 мкг% (недостаточное ингибирование 11бета-гидроксилазы), пробу нужно повторить.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2) Гормоны в суточной моче: содержание 17-ГКС в третьей или четвертой порции суточной мочи в 2—4 раза превышает базальный уровень. Обычно содержание 17-ГКС увеличивается как минимум на 6 мг/</a:t>
            </a:r>
            <a:r>
              <a:rPr lang="ru-RU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8727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79833" y="872360"/>
            <a:ext cx="8807670" cy="5423338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Первичная и вторичная надпочечниковая недостаточность: концентрация 11-дезоксикортизола в сыворотке не повышается, экскреция 17-ГКС не усиливается либо усиливается незначительно. </a:t>
            </a:r>
            <a:endParaRPr lang="en-US" sz="2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У больных, принимающих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фенитоин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концентрация 11-дезоксикортизола в сыворотке не повышается либо повышается незначительно. В таких случаях показана проба с двенадцатикратным приемом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метирапона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(750 мг каждые 2 ч). Реакция на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также нарушена у больных, длительно получающих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глюкокортикоиды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 algn="just">
              <a:buNone/>
            </a:pP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При беременности, лечении эстрогенами, гипотиреозе, почечной недостаточности, циррозе печени и недостаточном питании содержание 17-ГКС в суточной моче после приема </a:t>
            </a:r>
            <a:r>
              <a:rPr lang="ru-RU" sz="2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метирапона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повышается либо повышается незначительно, но концентрация 11-дезоксикортизола в сыворотке увеличивается. Поэтому в таких случаях предпочтительна проба с определением концентраций гормонов в сыворотке.</a:t>
            </a:r>
          </a:p>
        </p:txBody>
      </p:sp>
    </p:spTree>
    <p:extLst>
      <p:ext uri="{BB962C8B-B14F-4D97-AF65-F5344CB8AC3E}">
        <p14:creationId xmlns:p14="http://schemas.microsoft.com/office/powerpoint/2010/main" val="70887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004440" y="306169"/>
            <a:ext cx="7010401" cy="591636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0000"/>
          </a:bodyPr>
          <a:lstStyle/>
          <a:p>
            <a:pPr algn="ctr" defTabSz="914400"/>
            <a:r>
              <a:rPr lang="ru-RU" sz="4400" dirty="0">
                <a:ln>
                  <a:solidFill>
                    <a:srgbClr val="CC6600"/>
                  </a:solidFill>
                </a:ln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ЛИТЕРАТУРА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466654" y="1152582"/>
            <a:ext cx="9405918" cy="55401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buFont typeface="+mj-lt"/>
              <a:buAutoNum type="arabicPeriod"/>
              <a:defRPr/>
            </a:pPr>
            <a:r>
              <a:rPr lang="en-US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American 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Diabetes Association: Clinical Practice Recommendations 1998. </a:t>
            </a:r>
            <a:endParaRPr lang="uz-Latn-UZ" sz="18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buFont typeface="+mj-lt"/>
              <a:buAutoNum type="arabicPeriod"/>
              <a:defRPr/>
            </a:pPr>
            <a:r>
              <a:rPr lang="en-US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Report 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 expert committee on the diagnosis and classification of diabetes mellitus. Diabetes Care, 21(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Suppl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1):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S5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1998.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World 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Health Organization: Diabetes mellitus: report of a WHO Study Group. Geneva, WHO, Tech. Rep. Ser., No. 727, 1985.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8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Catalona</a:t>
            </a:r>
            <a:r>
              <a:rPr lang="en-US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WJ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Avioli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LV. Diagnosis, staging, and surgical treatment of prostatic carcinoma. Arch Intern Med 147:361, 1987.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Chadwick 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DJ, et al. Pilot study of screening for prostate cancer in general practice. Lancet 338:613, 1991.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8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Cooner</a:t>
            </a:r>
            <a:r>
              <a:rPr lang="en-US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et al. Clinical application of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transrectal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ultrasonography and prostate specific antigen in the search for prostate cancer. J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Urol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139:758, 1988.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Дедов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И.И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., Мельниченко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Г.А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., Фадеев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В.В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«Эндокринология». Учебник. –М.: «Медицина», 2000. Стр. 632.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Гарднер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Д.,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Шобек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Д. Базисная и клиническая эндокринология / под ред. Г. А. Мельниченко. — М.: 2015. — Стр. 169.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Дедов И. И., Мельниченко Г. А. Эндокринология. Национальное руководство. Краткое издание. — 2-е изд.,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перераб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и доп. — М.: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ГЭОТАР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-Медиа, 2018. — Стр. 832. </a:t>
            </a:r>
          </a:p>
        </p:txBody>
      </p:sp>
    </p:spTree>
    <p:extLst>
      <p:ext uri="{BB962C8B-B14F-4D97-AF65-F5344CB8AC3E}">
        <p14:creationId xmlns:p14="http://schemas.microsoft.com/office/powerpoint/2010/main" val="3529263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3797419" y="2880152"/>
            <a:ext cx="5358532" cy="18084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5400" dirty="0" smtClean="0">
                <a:solidFill>
                  <a:srgbClr val="002060"/>
                </a:solidFill>
                <a:effectLst>
                  <a:innerShdw blurRad="114300">
                    <a:prstClr val="black"/>
                  </a:inn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  <a:endParaRPr lang="en-US" sz="5400" dirty="0">
              <a:solidFill>
                <a:srgbClr val="002060"/>
              </a:solidFill>
              <a:effectLst>
                <a:innerShdw blurRad="114300">
                  <a:prstClr val="black"/>
                </a:innerShdw>
                <a:reflection blurRad="6350" stA="55000" endA="300" endPos="45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088" y="1555531"/>
            <a:ext cx="4917884" cy="5302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55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5" id="{DE293D50-3E19-4907-A329-F80B3FD5301B}" vid="{D0E1ED6F-A332-402E-9CF2-ADB1A8367D50}"/>
    </a:ext>
  </a:extLst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4" id="{9569E14D-36EA-4662-9A8A-09AAE8AC5E21}" vid="{3A4D5B5D-D7E2-4884-8F9E-68F4DF9ABAEE}"/>
    </a:ext>
  </a:extLst>
</a:theme>
</file>

<file path=ppt/theme/theme4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Тема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4" id="{9569E14D-36EA-4662-9A8A-09AAE8AC5E21}" vid="{3A4D5B5D-D7E2-4884-8F9E-68F4DF9ABAEE}"/>
    </a:ext>
  </a:extLst>
</a:theme>
</file>

<file path=ppt/theme/theme6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33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33" id="{C150328B-A49F-4AD9-87EE-986DD41ABC5D}" vid="{ED06F368-8172-4EAA-AB00-763B24DADA8A}"/>
    </a:ext>
  </a:extLst>
</a:theme>
</file>

<file path=ppt/theme/theme8.xml><?xml version="1.0" encoding="utf-8"?>
<a:theme xmlns:a="http://schemas.openxmlformats.org/drawingml/2006/main" name="1_Тема33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33" id="{C150328B-A49F-4AD9-87EE-986DD41ABC5D}" vid="{ED06F368-8172-4EAA-AB00-763B24DADA8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1679</TotalTime>
  <Words>9007</Words>
  <Application>Microsoft Office PowerPoint</Application>
  <PresentationFormat>Широкоэкранный</PresentationFormat>
  <Paragraphs>405</Paragraphs>
  <Slides>82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8</vt:i4>
      </vt:variant>
      <vt:variant>
        <vt:lpstr>Заголовки слайдов</vt:lpstr>
      </vt:variant>
      <vt:variant>
        <vt:i4>82</vt:i4>
      </vt:variant>
    </vt:vector>
  </HeadingPairs>
  <TitlesOfParts>
    <vt:vector size="93" baseType="lpstr">
      <vt:lpstr>Arial</vt:lpstr>
      <vt:lpstr>Calibri</vt:lpstr>
      <vt:lpstr>Wingdings</vt:lpstr>
      <vt:lpstr>Тема5</vt:lpstr>
      <vt:lpstr>Специальное оформление</vt:lpstr>
      <vt:lpstr>Тема4</vt:lpstr>
      <vt:lpstr>Custom Design</vt:lpstr>
      <vt:lpstr>1_Тема4</vt:lpstr>
      <vt:lpstr>1_Custom Design</vt:lpstr>
      <vt:lpstr>Тема33</vt:lpstr>
      <vt:lpstr>1_Тема33</vt:lpstr>
      <vt:lpstr>Презентация PowerPoint</vt:lpstr>
      <vt:lpstr>Презентация PowerPoint</vt:lpstr>
      <vt:lpstr>Аденогипофиз </vt:lpstr>
      <vt:lpstr>Презентация PowerPoint</vt:lpstr>
      <vt:lpstr>Оценка результатов</vt:lpstr>
      <vt:lpstr>Принцип</vt:lpstr>
      <vt:lpstr>Оценка результатов</vt:lpstr>
      <vt:lpstr>Презентация PowerPoint</vt:lpstr>
      <vt:lpstr>Проба с глюкозой</vt:lpstr>
      <vt:lpstr>Методика</vt:lpstr>
      <vt:lpstr>Оценка результатов</vt:lpstr>
      <vt:lpstr>Оценка секреции СТГ и АКТГ</vt:lpstr>
      <vt:lpstr>Методика</vt:lpstr>
      <vt:lpstr>Презентация PowerPoint</vt:lpstr>
      <vt:lpstr>Гипогликемическая проба с аргинином и инсулином</vt:lpstr>
      <vt:lpstr>Оценка результатов</vt:lpstr>
      <vt:lpstr>Презентация PowerPoint</vt:lpstr>
      <vt:lpstr>Оценка секреции ТТГ: проба с тиролиберином</vt:lpstr>
      <vt:lpstr>Оценка результатов</vt:lpstr>
      <vt:lpstr>Презентация PowerPoint</vt:lpstr>
      <vt:lpstr>Оценка секреции пролактина: проба с тиролиберином</vt:lpstr>
      <vt:lpstr>Оценка результатов</vt:lpstr>
      <vt:lpstr>Оценка секреции ЛГ и ФСГ</vt:lpstr>
      <vt:lpstr>Оценка результатов</vt:lpstr>
      <vt:lpstr>Меры предосторожности.</vt:lpstr>
      <vt:lpstr>Проба с гонадолиберином</vt:lpstr>
      <vt:lpstr>Оценка результатов</vt:lpstr>
      <vt:lpstr>Одновременная оценка секреции нескольких гормонов аденогипофиза.</vt:lpstr>
      <vt:lpstr>Комбинированная проба с инсулином, тиролиберином и гонадолиберином</vt:lpstr>
      <vt:lpstr>Комбинированная проба с метирапоном, тиролиберином, леводофой и гонадолиберином</vt:lpstr>
      <vt:lpstr>Методика</vt:lpstr>
      <vt:lpstr>Оценка результатов</vt:lpstr>
      <vt:lpstr>Осложнения при исследованиях функции аденогипофиза</vt:lpstr>
      <vt:lpstr>Презентация PowerPoint</vt:lpstr>
      <vt:lpstr>Презентация PowerPoint</vt:lpstr>
      <vt:lpstr>Презентация PowerPoint</vt:lpstr>
      <vt:lpstr>Меры предосторожности. </vt:lpstr>
      <vt:lpstr>Эндокринный отдел поджелудочной железы</vt:lpstr>
      <vt:lpstr>Презентация PowerPoint</vt:lpstr>
      <vt:lpstr>Классический двухчасовой пероральный тест на толерантность к глюкозе</vt:lpstr>
      <vt:lpstr>Упрощенный двухчасовой пероральный тест на толерантность к глюкозе.</vt:lpstr>
      <vt:lpstr>Диагностика диабета беременных.</vt:lpstr>
      <vt:lpstr>Часовой пероральный тест на толерантность к глюкозе с 50 г глюкозы</vt:lpstr>
      <vt:lpstr>Трехчасовой пероральный тест на толерантность к глюкозе со 100 г глюкозы</vt:lpstr>
      <vt:lpstr>Диагностика инсулиномы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Инсулинома</vt:lpstr>
      <vt:lpstr>Противопоказания и меры предосторожности</vt:lpstr>
      <vt:lpstr>Проба с глюкагоном</vt:lpstr>
      <vt:lpstr>Оценка результатов</vt:lpstr>
      <vt:lpstr>Презентация PowerPoint</vt:lpstr>
      <vt:lpstr>Супрессивная проба с инсулином</vt:lpstr>
      <vt:lpstr>Оценка результатов </vt:lpstr>
      <vt:lpstr>Кора надпочечников </vt:lpstr>
      <vt:lpstr>Оценка результатов</vt:lpstr>
      <vt:lpstr>Длинная проба с дексаметазоном. Это основная проба в дифференциальной диагностике синдрома Кушинга.</vt:lpstr>
      <vt:lpstr>Оценка результатов</vt:lpstr>
      <vt:lpstr>Гипофизарный синдром Кушинга (АКТГ-секретирующая аденома гипофиза):</vt:lpstr>
      <vt:lpstr>Ложноположительные результаты</vt:lpstr>
      <vt:lpstr>Пробы с АКТГ. Эти пробы применяют для выявления и дифференциальной диагностики надпочечниковой недостаточности. Используют синтетический аналог АКТГ тетракозактид — мощный и быстродействующий стимулятор синтеза кортикостероидов. Реакцию на АКТГ оценивают по уровню кортизола и альдостерона в сыворотке или по уровню 17-ГКС в моче.</vt:lpstr>
      <vt:lpstr>Презентация PowerPoint</vt:lpstr>
      <vt:lpstr>Презентация PowerPoint</vt:lpstr>
      <vt:lpstr>Презентация PowerPoint</vt:lpstr>
      <vt:lpstr>Оценка результатов</vt:lpstr>
      <vt:lpstr>Меры предосторожности</vt:lpstr>
      <vt:lpstr>Пробы с метирапоном</vt:lpstr>
      <vt:lpstr>Презентация PowerPoint</vt:lpstr>
      <vt:lpstr>Оценка результатов</vt:lpstr>
      <vt:lpstr>Дифференциальный диагноз синдрома Кушинга</vt:lpstr>
      <vt:lpstr>Меры предосторожности</vt:lpstr>
      <vt:lpstr>Длинная проба с метирапоном</vt:lpstr>
      <vt:lpstr>Методика пробы с определением гормонов в суточной моче</vt:lpstr>
      <vt:lpstr> Оценка результатов</vt:lpstr>
      <vt:lpstr>Презентация PowerPoint</vt:lpstr>
      <vt:lpstr>ЛИТЕРАТУРА</vt:lpstr>
      <vt:lpstr>Презентация PowerPoint</vt:lpstr>
    </vt:vector>
  </TitlesOfParts>
  <Company>rg-adguard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#14 Step-by-step implementation of practical skills in endocrinology.</dc:title>
  <dc:creator>М.Айсачева</dc:creator>
  <cp:lastModifiedBy>Учетная запись Майкрософт</cp:lastModifiedBy>
  <cp:revision>67</cp:revision>
  <dcterms:created xsi:type="dcterms:W3CDTF">2022-06-04T03:20:51Z</dcterms:created>
  <dcterms:modified xsi:type="dcterms:W3CDTF">2022-06-08T03:12:02Z</dcterms:modified>
</cp:coreProperties>
</file>