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8"/>
  </p:notesMasterIdLst>
  <p:handoutMasterIdLst>
    <p:handoutMasterId r:id="rId39"/>
  </p:handoutMasterIdLst>
  <p:sldIdLst>
    <p:sldId id="256" r:id="rId2"/>
    <p:sldId id="261" r:id="rId3"/>
    <p:sldId id="262" r:id="rId4"/>
    <p:sldId id="263" r:id="rId5"/>
    <p:sldId id="290" r:id="rId6"/>
    <p:sldId id="291" r:id="rId7"/>
    <p:sldId id="278" r:id="rId8"/>
    <p:sldId id="279" r:id="rId9"/>
    <p:sldId id="280" r:id="rId10"/>
    <p:sldId id="281" r:id="rId11"/>
    <p:sldId id="282" r:id="rId12"/>
    <p:sldId id="283" r:id="rId13"/>
    <p:sldId id="284" r:id="rId14"/>
    <p:sldId id="285" r:id="rId15"/>
    <p:sldId id="286" r:id="rId16"/>
    <p:sldId id="287" r:id="rId17"/>
    <p:sldId id="289" r:id="rId18"/>
    <p:sldId id="292" r:id="rId19"/>
    <p:sldId id="293" r:id="rId20"/>
    <p:sldId id="294" r:id="rId21"/>
    <p:sldId id="295" r:id="rId22"/>
    <p:sldId id="296" r:id="rId23"/>
    <p:sldId id="297" r:id="rId24"/>
    <p:sldId id="298" r:id="rId25"/>
    <p:sldId id="299" r:id="rId26"/>
    <p:sldId id="300" r:id="rId27"/>
    <p:sldId id="301" r:id="rId28"/>
    <p:sldId id="302" r:id="rId29"/>
    <p:sldId id="303" r:id="rId30"/>
    <p:sldId id="304" r:id="rId31"/>
    <p:sldId id="305" r:id="rId32"/>
    <p:sldId id="306" r:id="rId33"/>
    <p:sldId id="307" r:id="rId34"/>
    <p:sldId id="308" r:id="rId35"/>
    <p:sldId id="309" r:id="rId36"/>
    <p:sldId id="310"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0000"/>
    <a:srgbClr val="4C1918"/>
    <a:srgbClr val="2A170F"/>
    <a:srgbClr val="212932"/>
    <a:srgbClr val="374454"/>
    <a:srgbClr val="758DAF"/>
    <a:srgbClr val="AE0001"/>
    <a:srgbClr val="02489D"/>
    <a:srgbClr val="270100"/>
    <a:srgbClr val="5911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Средний стиль 1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987" autoAdjust="0"/>
    <p:restoredTop sz="94660"/>
  </p:normalViewPr>
  <p:slideViewPr>
    <p:cSldViewPr snapToGrid="0">
      <p:cViewPr>
        <p:scale>
          <a:sx n="50" d="100"/>
          <a:sy n="50" d="100"/>
        </p:scale>
        <p:origin x="174" y="432"/>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5/27/2019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144F17-2CD1-4301-B174-56C7307D2D36}" type="datetimeFigureOut">
              <a:rPr lang="ru-RU" smtClean="0"/>
              <a:t>27.05.2019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67A195-C975-437D-BFE5-0CC018EA9423}" type="slidenum">
              <a:rPr lang="ru-RU" smtClean="0"/>
              <a:t>‹#›</a:t>
            </a:fld>
            <a:endParaRPr lang="ru-RU"/>
          </a:p>
        </p:txBody>
      </p:sp>
    </p:spTree>
    <p:extLst>
      <p:ext uri="{BB962C8B-B14F-4D97-AF65-F5344CB8AC3E}">
        <p14:creationId xmlns:p14="http://schemas.microsoft.com/office/powerpoint/2010/main" val="502294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99918D-BCC0-4AC7-94EA-FEC7E2A75CE4}" type="datetime1">
              <a:rPr lang="en-US" smtClean="0"/>
              <a:t>5/27/2019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50845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54CD9E-C67D-4F78-889E-0CE1DC96E107}" type="datetime1">
              <a:rPr lang="en-US" smtClean="0"/>
              <a:t>5/27/2019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30094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05A0CD-69D5-44C0-A29B-29B497F0B376}" type="datetime1">
              <a:rPr lang="en-US" smtClean="0"/>
              <a:t>5/27/2019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15CD3E-05F8-454E-BF57-813E547FB1D5}" type="datetime1">
              <a:rPr lang="en-US" smtClean="0"/>
              <a:t>5/27/2019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A10EEB1-DF8D-4452-9D2B-E1857D75730C}" type="datetime1">
              <a:rPr lang="en-US" smtClean="0"/>
              <a:t>5/27/2019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428AA6-90FC-4E82-B05F-B228A632F6E2}" type="datetime1">
              <a:rPr lang="en-US" smtClean="0"/>
              <a:t>5/27/2019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F77A6-0536-435B-B690-11601EBDAEEE}" type="datetime1">
              <a:rPr lang="en-US" smtClean="0"/>
              <a:t>5/27/2019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1AE9B9-5CD9-4D8F-B008-372E3B142033}" type="datetime1">
              <a:rPr lang="en-US" smtClean="0"/>
              <a:t>5/27/2019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08943F-3A21-4616-BE59-FB49CDA1D364}" type="datetime1">
              <a:rPr lang="en-US" smtClean="0"/>
              <a:t>5/27/2019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595A60-CF4B-4FB7-B44E-C94FA084968B}" type="datetime1">
              <a:rPr lang="en-US" smtClean="0"/>
              <a:t>5/27/2019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4CF139-BCC7-4F5B-99D7-09C5B48DF168}" type="datetime1">
              <a:rPr lang="en-US" smtClean="0"/>
              <a:t>5/27/2019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Прямоугольник 11"/>
          <p:cNvSpPr/>
          <p:nvPr userDrawn="1"/>
        </p:nvSpPr>
        <p:spPr>
          <a:xfrm>
            <a:off x="0" y="0"/>
            <a:ext cx="9144000" cy="6858000"/>
          </a:xfrm>
          <a:prstGeom prst="rect">
            <a:avLst/>
          </a:prstGeom>
          <a:gradFill flip="none" rotWithShape="1">
            <a:gsLst>
              <a:gs pos="0">
                <a:schemeClr val="bg1"/>
              </a:gs>
              <a:gs pos="10000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 Placeholder 2"/>
          <p:cNvSpPr>
            <a:spLocks noGrp="1"/>
          </p:cNvSpPr>
          <p:nvPr>
            <p:ph type="body" idx="1"/>
          </p:nvPr>
        </p:nvSpPr>
        <p:spPr>
          <a:xfrm>
            <a:off x="615087" y="1465729"/>
            <a:ext cx="7900264"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2603A7-8E34-4C72-978F-F3D2CA574484}" type="datetime1">
              <a:rPr lang="en-US" smtClean="0"/>
              <a:t>5/27/2019</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sp>
        <p:nvSpPr>
          <p:cNvPr id="2" name="Title Placeholder 1"/>
          <p:cNvSpPr>
            <a:spLocks noGrp="1"/>
          </p:cNvSpPr>
          <p:nvPr>
            <p:ph type="title"/>
          </p:nvPr>
        </p:nvSpPr>
        <p:spPr>
          <a:xfrm>
            <a:off x="628650" y="1"/>
            <a:ext cx="7869891"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pic>
        <p:nvPicPr>
          <p:cNvPr id="11" name="Рисунок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6781800" y="5287388"/>
            <a:ext cx="2362200" cy="1570612"/>
          </a:xfrm>
          <a:prstGeom prst="rect">
            <a:avLst/>
          </a:prstGeom>
        </p:spPr>
      </p:pic>
      <p:sp>
        <p:nvSpPr>
          <p:cNvPr id="15" name="Прямоугольник 14"/>
          <p:cNvSpPr/>
          <p:nvPr userDrawn="1"/>
        </p:nvSpPr>
        <p:spPr>
          <a:xfrm rot="16200000">
            <a:off x="6504494" y="5564694"/>
            <a:ext cx="157061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userDrawn="1"/>
        </p:nvSpPr>
        <p:spPr>
          <a:xfrm>
            <a:off x="6781798" y="5278442"/>
            <a:ext cx="236220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userDrawn="1"/>
        </p:nvSpPr>
        <p:spPr>
          <a:xfrm rot="10800000">
            <a:off x="6768236" y="2803462"/>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userDrawn="1"/>
        </p:nvSpPr>
        <p:spPr>
          <a:xfrm rot="5400000">
            <a:off x="4412355" y="4439410"/>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gif"/><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 y="777923"/>
            <a:ext cx="9144437" cy="6080078"/>
          </a:xfrm>
          <a:prstGeom prst="rect">
            <a:avLst/>
          </a:prstGeom>
        </p:spPr>
      </p:pic>
      <p:sp>
        <p:nvSpPr>
          <p:cNvPr id="6" name="Надпись 310"/>
          <p:cNvSpPr txBox="1">
            <a:spLocks noChangeArrowheads="1"/>
          </p:cNvSpPr>
          <p:nvPr/>
        </p:nvSpPr>
        <p:spPr bwMode="auto">
          <a:xfrm>
            <a:off x="532994" y="566906"/>
            <a:ext cx="8312067" cy="1824601"/>
          </a:xfrm>
          <a:prstGeom prst="rect">
            <a:avLst/>
          </a:prstGeom>
          <a:gradFill rotWithShape="1">
            <a:gsLst>
              <a:gs pos="0">
                <a:srgbClr val="0000FF">
                  <a:alpha val="70000"/>
                </a:srgbClr>
              </a:gs>
              <a:gs pos="50000">
                <a:srgbClr val="0000FF">
                  <a:gamma/>
                  <a:tint val="3922"/>
                  <a:invGamma/>
                </a:srgbClr>
              </a:gs>
              <a:gs pos="100000">
                <a:srgbClr val="0000FF">
                  <a:alpha val="70000"/>
                </a:srgbClr>
              </a:gs>
            </a:gsLst>
            <a:lin ang="5400000" scaled="1"/>
          </a:gradFill>
          <a:ln w="19050">
            <a:solidFill>
              <a:srgbClr val="000000"/>
            </a:solidFill>
            <a:miter lim="800000"/>
            <a:headEnd/>
            <a:tailEnd/>
          </a:ln>
        </p:spPr>
        <p:txBody>
          <a:bodyPr rot="0" vert="horz" wrap="square" lIns="91440" tIns="45720" rIns="91440" bIns="45720" anchor="t" anchorCtr="0" upright="1">
            <a:noAutofit/>
          </a:bodyPr>
          <a:lstStyle/>
          <a:p>
            <a:pPr indent="7620" algn="just">
              <a:spcAft>
                <a:spcPts val="0"/>
              </a:spcAft>
            </a:pPr>
            <a:r>
              <a:rPr lang="uz-Latn-UZ" sz="2800" b="1" dirty="0">
                <a:latin typeface="Times New Roman" panose="02020603050405020304" pitchFamily="18" charset="0"/>
                <a:ea typeface="Times New Roman"/>
                <a:cs typeface="Times New Roman" panose="02020603050405020304" pitchFamily="18" charset="0"/>
              </a:rPr>
              <a:t>8-modul. Ishlab chiqarishda texnik servis maksadlari va vazifalari</a:t>
            </a:r>
          </a:p>
          <a:p>
            <a:pPr indent="7620" algn="just">
              <a:spcAft>
                <a:spcPts val="0"/>
              </a:spcAft>
            </a:pPr>
            <a:r>
              <a:rPr lang="uz-Latn-UZ" sz="2800" b="1" dirty="0">
                <a:latin typeface="Times New Roman" panose="02020603050405020304" pitchFamily="18" charset="0"/>
                <a:ea typeface="Times New Roman"/>
                <a:cs typeface="Times New Roman" panose="02020603050405020304" pitchFamily="18" charset="0"/>
              </a:rPr>
              <a:t>Module 8 Objectives of technical service in production</a:t>
            </a:r>
          </a:p>
        </p:txBody>
      </p:sp>
    </p:spTree>
    <p:extLst>
      <p:ext uri="{BB962C8B-B14F-4D97-AF65-F5344CB8AC3E}">
        <p14:creationId xmlns:p14="http://schemas.microsoft.com/office/powerpoint/2010/main" val="2480652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2</a:t>
            </a:fld>
            <a:endParaRPr lang="en-US" sz="2400">
              <a:solidFill>
                <a:srgbClr val="C00000"/>
              </a:solidFill>
              <a:latin typeface="Arial" pitchFamily="34" charset="0"/>
              <a:cs typeface="Arial" pitchFamily="34" charset="0"/>
            </a:endParaRPr>
          </a:p>
        </p:txBody>
      </p:sp>
      <p:pic>
        <p:nvPicPr>
          <p:cNvPr id="6" name="Picture 5" descr="four_computers"/>
          <p:cNvPicPr>
            <a:picLocks noChangeAspect="1" noChangeArrowheads="1"/>
          </p:cNvPicPr>
          <p:nvPr/>
        </p:nvPicPr>
        <p:blipFill>
          <a:blip r:embed="rId2"/>
          <a:srcRect/>
          <a:stretch>
            <a:fillRect/>
          </a:stretch>
        </p:blipFill>
        <p:spPr bwMode="auto">
          <a:xfrm>
            <a:off x="2661312" y="4514498"/>
            <a:ext cx="3129765" cy="2343503"/>
          </a:xfrm>
          <a:prstGeom prst="rect">
            <a:avLst/>
          </a:prstGeom>
          <a:noFill/>
        </p:spPr>
      </p:pic>
      <p:sp>
        <p:nvSpPr>
          <p:cNvPr id="3" name="Прямоугольник 2"/>
          <p:cNvSpPr/>
          <p:nvPr/>
        </p:nvSpPr>
        <p:spPr>
          <a:xfrm>
            <a:off x="1084383" y="492371"/>
            <a:ext cx="7829550" cy="4022127"/>
          </a:xfrm>
          <a:prstGeom prst="rect">
            <a:avLst/>
          </a:prstGeom>
        </p:spPr>
        <p:txBody>
          <a:bodyPr wrap="square">
            <a:spAutoFit/>
          </a:bodyPr>
          <a:lstStyle/>
          <a:p>
            <a:pPr marL="342900" lvl="0" indent="-342900" algn="just">
              <a:lnSpc>
                <a:spcPct val="114000"/>
              </a:lnSpc>
              <a:spcAft>
                <a:spcPts val="0"/>
              </a:spcAft>
              <a:buFont typeface="+mj-lt"/>
              <a:buAutoNum type="arabicPeriod"/>
            </a:pPr>
            <a:r>
              <a:rPr lang="uz-Cyrl-UZ" sz="2800" b="1" spc="20" dirty="0">
                <a:latin typeface="Times New Roman" panose="02020603050405020304" pitchFamily="18" charset="0"/>
                <a:ea typeface="Times New Roman" panose="02020603050405020304" pitchFamily="18" charset="0"/>
                <a:cs typeface="Times New Roman" panose="02020603050405020304" pitchFamily="18" charset="0"/>
              </a:rPr>
              <a:t>Yo</a:t>
            </a:r>
            <a:r>
              <a:rPr lang="en-US" sz="2800" b="1" spc="20" dirty="0" err="1">
                <a:latin typeface="Times New Roman" panose="02020603050405020304" pitchFamily="18" charset="0"/>
                <a:ea typeface="Times New Roman" panose="02020603050405020304" pitchFamily="18" charset="0"/>
                <a:cs typeface="Times New Roman" panose="02020603050405020304" pitchFamily="18" charset="0"/>
              </a:rPr>
              <a:t>rdamchi</a:t>
            </a:r>
            <a:r>
              <a:rPr lang="en-US" sz="2800" b="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spc="20" dirty="0" err="1">
                <a:latin typeface="Times New Roman" panose="02020603050405020304" pitchFamily="18" charset="0"/>
                <a:ea typeface="Times New Roman" panose="02020603050405020304" pitchFamily="18" charset="0"/>
                <a:cs typeface="Times New Roman" panose="02020603050405020304" pitchFamily="18" charset="0"/>
              </a:rPr>
              <a:t>xo`jaliklar</a:t>
            </a:r>
            <a:r>
              <a:rPr lang="en-US" sz="2800" b="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spc="2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b="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spc="20" dirty="0" err="1">
                <a:latin typeface="Times New Roman" panose="02020603050405020304" pitchFamily="18" charset="0"/>
                <a:ea typeface="Times New Roman" panose="02020603050405020304" pitchFamily="18" charset="0"/>
                <a:cs typeface="Times New Roman" panose="02020603050405020304" pitchFamily="18" charset="0"/>
              </a:rPr>
              <a:t>yordamchi</a:t>
            </a:r>
            <a:r>
              <a:rPr lang="en-US" sz="2800" b="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spc="20"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b="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spc="20" dirty="0" err="1">
                <a:latin typeface="Times New Roman" panose="02020603050405020304" pitchFamily="18" charset="0"/>
                <a:ea typeface="Times New Roman" panose="02020603050405020304" pitchFamily="18" charset="0"/>
                <a:cs typeface="Times New Roman" panose="02020603050405020304" pitchFamily="18" charset="0"/>
              </a:rPr>
              <a:t>chiqarishlarii</a:t>
            </a:r>
            <a:r>
              <a:rPr lang="en-US" sz="2800" b="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spc="20" dirty="0" err="1">
                <a:latin typeface="Times New Roman" panose="02020603050405020304" pitchFamily="18" charset="0"/>
                <a:ea typeface="Times New Roman" panose="02020603050405020304" pitchFamily="18" charset="0"/>
                <a:cs typeface="Times New Roman" panose="02020603050405020304" pitchFamily="18" charset="0"/>
              </a:rPr>
              <a:t>ixtisoslashtirish</a:t>
            </a:r>
            <a:r>
              <a:rPr lang="en-US" sz="2800" b="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spc="2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b="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spc="20" dirty="0" err="1">
                <a:latin typeface="Times New Roman" panose="02020603050405020304" pitchFamily="18" charset="0"/>
                <a:ea typeface="Times New Roman" panose="02020603050405020304" pitchFamily="18" charset="0"/>
                <a:cs typeface="Times New Roman" panose="02020603050405020304" pitchFamily="18" charset="0"/>
              </a:rPr>
              <a:t>markazlashtirish</a:t>
            </a:r>
            <a:r>
              <a:rPr lang="en-US" sz="2800" b="1" spc="2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4000"/>
              </a:lnSpc>
              <a:spcAft>
                <a:spcPts val="0"/>
              </a:spcAft>
              <a:buFont typeface="+mj-lt"/>
              <a:buAutoNum type="arabicPeriod"/>
            </a:pPr>
            <a:r>
              <a:rPr lang="uz-Cyrl-UZ"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 </a:t>
            </a:r>
            <a:r>
              <a:rPr lang="uz-Cyrl-UZ"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xo‘jaligini tashkil qilish </a:t>
            </a:r>
            <a:endParaRPr lang="ru-RU" sz="2800"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4000"/>
              </a:lnSpc>
              <a:spcAft>
                <a:spcPts val="0"/>
              </a:spcAft>
              <a:buFont typeface="+mj-lt"/>
              <a:buAutoNum type="arabicPeriod"/>
            </a:pPr>
            <a:r>
              <a:rPr lang="uz-Cyrl-UZ"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 xo‘jaligining vazifalari va ishlab chiqarish samaradorligini oshirishdagi </a:t>
            </a:r>
            <a:r>
              <a:rPr lang="uz-Cyrl-UZ"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o‘rni</a:t>
            </a:r>
          </a:p>
          <a:p>
            <a:pPr lvl="0" algn="just">
              <a:lnSpc>
                <a:spcPct val="114000"/>
              </a:lnSpc>
              <a:spcAft>
                <a:spcPts val="0"/>
              </a:spcAft>
            </a:pPr>
            <a:r>
              <a:rPr lang="uz-Cyrl-UZ" sz="2800" b="1"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a:t>
            </a:r>
            <a:r>
              <a:rPr lang="en-US" sz="2800" b="1" dirty="0" err="1" smtClean="0">
                <a:latin typeface="Times New Roman" panose="02020603050405020304" pitchFamily="18" charset="0"/>
                <a:cs typeface="Times New Roman" panose="02020603050405020304" pitchFamily="18" charset="0"/>
              </a:rPr>
              <a:t>Ta’mirlash</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ishlarini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rejalashtirish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boshqarish</a:t>
            </a:r>
            <a:endParaRPr lang="ru-RU" sz="28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32288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3</a:t>
            </a:fld>
            <a:endParaRPr lang="en-US" sz="2400">
              <a:solidFill>
                <a:srgbClr val="C00000"/>
              </a:solidFill>
              <a:latin typeface="Arial" pitchFamily="34" charset="0"/>
              <a:cs typeface="Arial" pitchFamily="34" charset="0"/>
            </a:endParaRPr>
          </a:p>
        </p:txBody>
      </p:sp>
      <p:pic>
        <p:nvPicPr>
          <p:cNvPr id="6146" name="Рисунок 308"/>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084383" y="228600"/>
            <a:ext cx="563254" cy="542393"/>
          </a:xfrm>
          <a:prstGeom prst="rect">
            <a:avLst/>
          </a:prstGeom>
          <a:noFill/>
          <a:extLst>
            <a:ext uri="{909E8E84-426E-40DD-AFC4-6F175D3DCCD1}">
              <a14:hiddenFill xmlns:a14="http://schemas.microsoft.com/office/drawing/2010/main">
                <a:solidFill>
                  <a:srgbClr val="FFFFFF"/>
                </a:solidFill>
              </a14:hiddenFill>
            </a:ext>
          </a:extLst>
        </p:spPr>
      </p:pic>
      <p:pic>
        <p:nvPicPr>
          <p:cNvPr id="6145" name="Рисунок 307" descr="Описание: 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494" y="1043355"/>
            <a:ext cx="648977" cy="53491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4"/>
          <p:cNvSpPr>
            <a:spLocks noChangeArrowheads="1"/>
          </p:cNvSpPr>
          <p:nvPr/>
        </p:nvSpPr>
        <p:spPr bwMode="auto">
          <a:xfrm>
            <a:off x="1647638" y="303270"/>
            <a:ext cx="723259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uz-Cyrl-UZ"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a:t>
            </a:r>
            <a:r>
              <a:rPr lang="uz-Latn-UZ" sz="2400" b="1" dirty="0" smtClean="0">
                <a:latin typeface="Times New Roman" pitchFamily="18" charset="0"/>
                <a:ea typeface="Times New Roman" pitchFamily="18" charset="0"/>
                <a:cs typeface="Times New Roman" pitchFamily="18" charset="0"/>
              </a:rPr>
              <a:t>Yordamchi </a:t>
            </a:r>
            <a:r>
              <a:rPr lang="uz-Latn-UZ" sz="2400" b="1" dirty="0">
                <a:latin typeface="Times New Roman" pitchFamily="18" charset="0"/>
                <a:ea typeface="Times New Roman" pitchFamily="18" charset="0"/>
                <a:cs typeface="Times New Roman" pitchFamily="18" charset="0"/>
              </a:rPr>
              <a:t>xo`jaliklar va yordamchi ishlab chiqarishlarii ixtisoslashtirish va markazlashtirish</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 name="Rectangle 5"/>
          <p:cNvSpPr>
            <a:spLocks noChangeArrowheads="1"/>
          </p:cNvSpPr>
          <p:nvPr/>
        </p:nvSpPr>
        <p:spPr bwMode="auto">
          <a:xfrm>
            <a:off x="226494" y="1289707"/>
            <a:ext cx="8748215" cy="569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uz-Cyrl-UZ" sz="2800" dirty="0" smtClean="0">
                <a:solidFill>
                  <a:srgbClr val="000000"/>
                </a:solidFill>
                <a:latin typeface="Times New Roman" panose="02020603050405020304" pitchFamily="18" charset="0"/>
                <a:ea typeface="Times New Roman" panose="02020603050405020304" pitchFamily="18" charset="0"/>
              </a:rPr>
              <a:t>	Ishlab </a:t>
            </a:r>
            <a:r>
              <a:rPr lang="uz-Cyrl-UZ" sz="2800" dirty="0">
                <a:solidFill>
                  <a:srgbClr val="000000"/>
                </a:solidFill>
                <a:latin typeface="Times New Roman" panose="02020603050405020304" pitchFamily="18" charset="0"/>
                <a:ea typeface="Times New Roman" panose="02020603050405020304" pitchFamily="18" charset="0"/>
              </a:rPr>
              <a:t>chiqarish jaray</a:t>
            </a:r>
            <a:r>
              <a:rPr lang="en-US" sz="2800" dirty="0" err="1">
                <a:solidFill>
                  <a:srgbClr val="000000"/>
                </a:solidFill>
                <a:latin typeface="Times New Roman" panose="02020603050405020304" pitchFamily="18" charset="0"/>
                <a:ea typeface="Times New Roman" panose="02020603050405020304" pitchFamily="18" charset="0"/>
              </a:rPr>
              <a:t>onlarining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oxirgi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natijasi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bevosita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korxonaning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rejasi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mahsulot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iborat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Yordamchi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ko‘rsatuvchi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jarayonlar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esa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boshqa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vazifalarni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bajarishga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mo‘ljallangan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faoliyati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natijasida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yaratilgan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mahsulot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yordamchi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yoki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to‘xtovsiz</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ishlashini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ta’minlash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jarayonlari</a:t>
            </a:r>
            <a:r>
              <a:rPr lang="en-US" sz="2800" dirty="0">
                <a:solidFill>
                  <a:srgbClr val="000000"/>
                </a:solidFill>
                <a:latin typeface="Times New Roman" panose="02020603050405020304" pitchFamily="18" charset="0"/>
                <a:ea typeface="Times New Roman" panose="02020603050405020304" pitchFamily="18" charset="0"/>
              </a:rPr>
              <a:t>)da </a:t>
            </a:r>
            <a:r>
              <a:rPr lang="en-US" sz="2800" dirty="0" err="1">
                <a:solidFill>
                  <a:srgbClr val="000000"/>
                </a:solidFill>
                <a:latin typeface="Times New Roman" panose="02020603050405020304" pitchFamily="18" charset="0"/>
                <a:ea typeface="Times New Roman" panose="02020603050405020304" pitchFamily="18" charset="0"/>
              </a:rPr>
              <a:t>foydalaniladi</a:t>
            </a:r>
            <a:r>
              <a:rPr lang="en-US" sz="2800" dirty="0" smtClean="0">
                <a:solidFill>
                  <a:srgbClr val="000000"/>
                </a:solidFill>
                <a:latin typeface="Times New Roman" panose="02020603050405020304" pitchFamily="18" charset="0"/>
                <a:ea typeface="Times New Roman" panose="02020603050405020304" pitchFamily="18" charset="0"/>
              </a:rPr>
              <a:t>.</a:t>
            </a:r>
            <a:r>
              <a:rPr lang="ru-RU" sz="2800" dirty="0" smtClean="0">
                <a:solidFill>
                  <a:srgbClr val="000000"/>
                </a:solidFill>
                <a:latin typeface="Times New Roman" panose="02020603050405020304" pitchFamily="18" charset="0"/>
                <a:ea typeface="Times New Roman" panose="02020603050405020304" pitchFamily="18" charset="0"/>
              </a:rPr>
              <a:t> </a:t>
            </a:r>
            <a:r>
              <a:rPr lang="uz-Latn-UZ" sz="2800" dirty="0">
                <a:solidFill>
                  <a:srgbClr val="000000"/>
                </a:solidFill>
                <a:latin typeface="Times New Roman" panose="02020603050405020304" pitchFamily="18" charset="0"/>
                <a:ea typeface="Times New Roman" panose="02020603050405020304" pitchFamily="18" charset="0"/>
              </a:rPr>
              <a:t>Korxonada bu jarayonlarning tarkibi turlicha bo‘lishi mumkin. </a:t>
            </a:r>
          </a:p>
          <a:p>
            <a:r>
              <a:rPr lang="ru-RU" sz="2800" dirty="0" smtClean="0">
                <a:solidFill>
                  <a:srgbClr val="000000"/>
                </a:solidFill>
                <a:latin typeface="Times New Roman" panose="02020603050405020304" pitchFamily="18" charset="0"/>
                <a:ea typeface="Times New Roman" panose="02020603050405020304" pitchFamily="18" charset="0"/>
              </a:rPr>
              <a:t>	</a:t>
            </a:r>
            <a:r>
              <a:rPr lang="uz-Latn-UZ" sz="2800" dirty="0" smtClean="0">
                <a:solidFill>
                  <a:srgbClr val="000000"/>
                </a:solidFill>
                <a:latin typeface="Times New Roman" panose="02020603050405020304" pitchFamily="18" charset="0"/>
                <a:ea typeface="Times New Roman" panose="02020603050405020304" pitchFamily="18" charset="0"/>
              </a:rPr>
              <a:t>Yordamchi </a:t>
            </a:r>
            <a:r>
              <a:rPr lang="uz-Latn-UZ" sz="2800" dirty="0">
                <a:solidFill>
                  <a:srgbClr val="000000"/>
                </a:solidFill>
                <a:latin typeface="Times New Roman" panose="02020603050405020304" pitchFamily="18" charset="0"/>
                <a:ea typeface="Times New Roman" panose="02020603050405020304" pitchFamily="18" charset="0"/>
              </a:rPr>
              <a:t>va xizmat ko‘rsatuvchi jarayonlarga dastgohlarga qarash, nazorat qilish, sozlash, ta’mirlash zamonaviy talablarga muvofiq takomillashtirish, yangilash (modernizatsiya) ishlari;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15830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4</a:t>
            </a:fld>
            <a:endParaRPr lang="en-US" sz="2400">
              <a:solidFill>
                <a:srgbClr val="C00000"/>
              </a:solidFill>
              <a:latin typeface="Arial" pitchFamily="34" charset="0"/>
              <a:cs typeface="Arial" pitchFamily="34" charset="0"/>
            </a:endParaRPr>
          </a:p>
        </p:txBody>
      </p:sp>
      <p:sp>
        <p:nvSpPr>
          <p:cNvPr id="3" name="Прямоугольник 2"/>
          <p:cNvSpPr/>
          <p:nvPr/>
        </p:nvSpPr>
        <p:spPr>
          <a:xfrm>
            <a:off x="319074" y="604705"/>
            <a:ext cx="8639033" cy="461665"/>
          </a:xfrm>
          <a:prstGeom prst="rect">
            <a:avLst/>
          </a:prstGeom>
        </p:spPr>
        <p:txBody>
          <a:bodyPr wrap="square">
            <a:spAutoFit/>
          </a:bodyPr>
          <a:lstStyle/>
          <a:p>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itchFamily="18" charset="0"/>
              <a:cs typeface="Times New Roman" pitchFamily="18" charset="0"/>
            </a:endParaRPr>
          </a:p>
        </p:txBody>
      </p:sp>
      <p:sp>
        <p:nvSpPr>
          <p:cNvPr id="2" name="Прямоугольник 1"/>
          <p:cNvSpPr/>
          <p:nvPr/>
        </p:nvSpPr>
        <p:spPr>
          <a:xfrm>
            <a:off x="319074" y="492371"/>
            <a:ext cx="9003322" cy="6555641"/>
          </a:xfrm>
          <a:prstGeom prst="rect">
            <a:avLst/>
          </a:prstGeom>
        </p:spPr>
        <p:txBody>
          <a:bodyPr wrap="square">
            <a:spAutoFit/>
          </a:bodyPr>
          <a:lstStyle/>
          <a:p>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t>
            </a:r>
            <a:r>
              <a:rPr lang="en-US" sz="2800" dirty="0" err="1">
                <a:solidFill>
                  <a:srgbClr val="000000"/>
                </a:solidFill>
                <a:latin typeface="Times New Roman" panose="02020603050405020304" pitchFamily="18" charset="0"/>
                <a:ea typeface="Times New Roman" panose="02020603050405020304" pitchFamily="18" charset="0"/>
              </a:rPr>
              <a:t>exdan-sexga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joyidan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ikkinchi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joyiga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joyidan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omborga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mehnat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qurollarini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tashishni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amalga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oshiradigan</a:t>
            </a:r>
            <a:r>
              <a:rPr lang="en-US" sz="2800" dirty="0">
                <a:solidFill>
                  <a:srgbClr val="000000"/>
                </a:solidFill>
                <a:latin typeface="Times New Roman" panose="02020603050405020304" pitchFamily="18" charset="0"/>
                <a:ea typeface="Times New Roman" panose="02020603050405020304" pitchFamily="18" charset="0"/>
              </a:rPr>
              <a:t> transport </a:t>
            </a:r>
            <a:r>
              <a:rPr lang="en-US" sz="2800" dirty="0" err="1">
                <a:solidFill>
                  <a:srgbClr val="000000"/>
                </a:solidFill>
                <a:latin typeface="Times New Roman" panose="02020603050405020304" pitchFamily="18" charset="0"/>
                <a:ea typeface="Times New Roman" panose="02020603050405020304" pitchFamily="18" charset="0"/>
              </a:rPr>
              <a:t>vositalari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ombordan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mahsulotlarni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jo‘natish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yordamchi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jarayonlarida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bajarilgan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hamda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tayyor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mahsulotni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sifatini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texnik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nazorat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kiradi</a:t>
            </a:r>
            <a:r>
              <a:rPr lang="en-US" sz="2800" dirty="0">
                <a:solidFill>
                  <a:srgbClr val="000000"/>
                </a:solidFill>
                <a:latin typeface="Times New Roman" panose="02020603050405020304" pitchFamily="18" charset="0"/>
                <a:ea typeface="Times New Roman" panose="02020603050405020304" pitchFamily="18" charset="0"/>
              </a:rPr>
              <a:t>. </a:t>
            </a:r>
            <a:br>
              <a:rPr lang="en-US" sz="2800" dirty="0">
                <a:solidFill>
                  <a:srgbClr val="000000"/>
                </a:solidFill>
                <a:latin typeface="Times New Roman" panose="02020603050405020304" pitchFamily="18" charset="0"/>
                <a:ea typeface="Times New Roman" panose="02020603050405020304" pitchFamily="18" charset="0"/>
              </a:rPr>
            </a:br>
            <a:r>
              <a:rPr lang="ru-RU"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jarayonida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roli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ilmiy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texnik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taraqqiyot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natijasida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muncha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o‘zgardi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fondlarining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tarkibi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takomillashgani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kompleks</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mexanizasiyalashgan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avtomatlashtirilgan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sistemalar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robotlar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moslashuvchan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sistemalari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jarayonlari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uzluksizligini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borishi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mahsulotlarning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murakkablashuvi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oqibatida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oshdi</a:t>
            </a:r>
            <a:r>
              <a:rPr lang="en-US" sz="2800" dirty="0">
                <a:solidFill>
                  <a:srgbClr val="000000"/>
                </a:solidFill>
                <a:latin typeface="Times New Roman" panose="02020603050405020304" pitchFamily="18" charset="0"/>
                <a:ea typeface="Times New Roman" panose="02020603050405020304" pitchFamily="18" charset="0"/>
              </a:rPr>
              <a:t>. </a:t>
            </a:r>
            <a:endParaRPr lang="ru-RU" sz="28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56018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5</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550983" y="585300"/>
            <a:ext cx="8372300" cy="6439583"/>
          </a:xfrm>
          <a:prstGeom prst="rect">
            <a:avLst/>
          </a:prstGeom>
        </p:spPr>
        <p:txBody>
          <a:bodyPr wrap="square">
            <a:spAutoFit/>
          </a:bodyPr>
          <a:lstStyle/>
          <a:p>
            <a:pPr indent="571500">
              <a:lnSpc>
                <a:spcPct val="114000"/>
              </a:lnSpc>
              <a:spcAft>
                <a:spcPts val="0"/>
              </a:spcAft>
            </a:pPr>
            <a:r>
              <a:rPr lang="en-US" sz="2800" dirty="0" err="1">
                <a:solidFill>
                  <a:srgbClr val="000000"/>
                </a:solidFill>
                <a:latin typeface="Times New Roman" panose="02020603050405020304" pitchFamily="18" charset="0"/>
                <a:ea typeface="Times New Roman" panose="02020603050405020304" pitchFamily="18" charset="0"/>
              </a:rPr>
              <a:t>Sanoat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taraqqiy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etgan</a:t>
            </a:r>
            <a:r>
              <a:rPr lang="en-US" sz="2800" dirty="0">
                <a:solidFill>
                  <a:srgbClr val="000000"/>
                </a:solidFill>
                <a:latin typeface="Times New Roman" panose="02020603050405020304" pitchFamily="18" charset="0"/>
                <a:ea typeface="Times New Roman" panose="02020603050405020304" pitchFamily="18" charset="0"/>
              </a:rPr>
              <a:t> sari </a:t>
            </a:r>
            <a:r>
              <a:rPr lang="en-US" sz="2800" dirty="0" err="1">
                <a:solidFill>
                  <a:srgbClr val="000000"/>
                </a:solidFill>
                <a:latin typeface="Times New Roman" panose="02020603050405020304" pitchFamily="18" charset="0"/>
                <a:ea typeface="Times New Roman" panose="02020603050405020304" pitchFamily="18" charset="0"/>
              </a:rPr>
              <a:t>ishchilar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bajarayotgan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ixtisoslashuvi</a:t>
            </a:r>
            <a:r>
              <a:rPr lang="en-US" sz="2800" dirty="0">
                <a:solidFill>
                  <a:srgbClr val="000000"/>
                </a:solidFill>
                <a:latin typeface="Times New Roman" panose="02020603050405020304" pitchFamily="18" charset="0"/>
                <a:ea typeface="Times New Roman" panose="02020603050405020304" pitchFamily="18" charset="0"/>
              </a:rPr>
              <a:t> ham </a:t>
            </a:r>
            <a:r>
              <a:rPr lang="en-US" sz="2800" dirty="0" err="1">
                <a:solidFill>
                  <a:srgbClr val="000000"/>
                </a:solidFill>
                <a:latin typeface="Times New Roman" panose="02020603050405020304" pitchFamily="18" charset="0"/>
                <a:ea typeface="Times New Roman" panose="02020603050405020304" pitchFamily="18" charset="0"/>
              </a:rPr>
              <a:t>ortib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bormoqda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jumladan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nazorat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Bu </a:t>
            </a:r>
            <a:r>
              <a:rPr lang="en-US" sz="2800" dirty="0" err="1">
                <a:solidFill>
                  <a:srgbClr val="000000"/>
                </a:solidFill>
                <a:latin typeface="Times New Roman" panose="02020603050405020304" pitchFamily="18" charset="0"/>
                <a:ea typeface="Times New Roman" panose="02020603050405020304" pitchFamily="18" charset="0"/>
              </a:rPr>
              <a:t>ishlar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maxsus</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yordamchi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ishchilarning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vazifasiga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aylanib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bormoqda</a:t>
            </a:r>
            <a:r>
              <a:rPr lang="en-US" sz="2800" dirty="0">
                <a:solidFill>
                  <a:srgbClr val="000000"/>
                </a:solidFill>
                <a:latin typeface="Times New Roman" panose="02020603050405020304" pitchFamily="18" charset="0"/>
                <a:ea typeface="Times New Roman" panose="02020603050405020304" pitchFamily="18" charset="0"/>
              </a:rPr>
              <a:t>. </a:t>
            </a:r>
            <a:br>
              <a:rPr lang="en-US" sz="2800" dirty="0">
                <a:solidFill>
                  <a:srgbClr val="000000"/>
                </a:solidFill>
                <a:latin typeface="Times New Roman" panose="02020603050405020304" pitchFamily="18" charset="0"/>
                <a:ea typeface="Times New Roman" panose="02020603050405020304" pitchFamily="18" charset="0"/>
              </a:rPr>
            </a:b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Ishlab</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samaradorligi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ya’ni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mavjud</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foydalanib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mahsulot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hajmini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borishi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to‘xtovsiz</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unumli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sifatli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mahsulot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ortishi</a:t>
            </a:r>
            <a:r>
              <a:rPr lang="en-US" sz="2800" dirty="0">
                <a:solidFill>
                  <a:srgbClr val="000000"/>
                </a:solidFill>
                <a:latin typeface="Times New Roman" panose="02020603050405020304" pitchFamily="18" charset="0"/>
                <a:ea typeface="Times New Roman" panose="02020603050405020304" pitchFamily="18" charset="0"/>
              </a:rPr>
              <a:t> - </a:t>
            </a:r>
            <a:r>
              <a:rPr lang="en-US" sz="2800" dirty="0" err="1">
                <a:solidFill>
                  <a:srgbClr val="000000"/>
                </a:solidFill>
                <a:latin typeface="Times New Roman" panose="02020603050405020304" pitchFamily="18" charset="0"/>
                <a:ea typeface="Times New Roman" panose="02020603050405020304" pitchFamily="18" charset="0"/>
              </a:rPr>
              <a:t>zavodning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bog‘liq</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texnik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holatining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yomonligi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buzilishi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korxona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faoliyati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samaradorligiga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iqtisodiy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ko‘rsatkichlariga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katta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ko‘rsatadi</a:t>
            </a:r>
            <a:r>
              <a:rPr lang="en-US" sz="2800" dirty="0">
                <a:solidFill>
                  <a:srgbClr val="000000"/>
                </a:solidFill>
                <a:latin typeface="Times New Roman" panose="02020603050405020304" pitchFamily="18" charset="0"/>
                <a:ea typeface="Times New Roman" panose="02020603050405020304" pitchFamily="18" charset="0"/>
              </a:rPr>
              <a:t>. </a:t>
            </a:r>
            <a:endParaRPr lang="ru-RU" sz="28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05566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6</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369277" y="492371"/>
            <a:ext cx="8774723" cy="6447919"/>
          </a:xfrm>
          <a:prstGeom prst="rect">
            <a:avLst/>
          </a:prstGeom>
        </p:spPr>
        <p:txBody>
          <a:bodyPr wrap="square">
            <a:spAutoFit/>
          </a:bodyPr>
          <a:lstStyle/>
          <a:p>
            <a:pPr>
              <a:lnSpc>
                <a:spcPct val="114000"/>
              </a:lnSpc>
            </a:pP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Mustaqillik</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yillaridagi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texnik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taraqqiyot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jarayonlari</a:t>
            </a:r>
            <a:r>
              <a:rPr lang="en-US" sz="2800" dirty="0">
                <a:solidFill>
                  <a:srgbClr val="000000"/>
                </a:solidFill>
                <a:latin typeface="Times New Roman" panose="02020603050405020304" pitchFamily="18" charset="0"/>
                <a:ea typeface="Times New Roman" panose="02020603050405020304" pitchFamily="18" charset="0"/>
              </a:rPr>
              <a:t> - </a:t>
            </a:r>
            <a:r>
              <a:rPr lang="en-US" sz="2800" dirty="0" err="1">
                <a:solidFill>
                  <a:srgbClr val="000000"/>
                </a:solidFill>
                <a:latin typeface="Times New Roman" panose="02020603050405020304" pitchFamily="18" charset="0"/>
                <a:ea typeface="Times New Roman" panose="02020603050405020304" pitchFamily="18" charset="0"/>
              </a:rPr>
              <a:t>xom</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ashyo</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materiallarga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ishlov</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shakl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pardozlash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qamrovda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egalladi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bu</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o‘z</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navbatida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jarayonlariga</a:t>
            </a:r>
            <a:r>
              <a:rPr lang="en-US" sz="2800" dirty="0">
                <a:solidFill>
                  <a:srgbClr val="000000"/>
                </a:solidFill>
                <a:latin typeface="Times New Roman" panose="02020603050405020304" pitchFamily="18" charset="0"/>
                <a:ea typeface="Times New Roman" panose="02020603050405020304" pitchFamily="18" charset="0"/>
              </a:rPr>
              <a:t> ham </a:t>
            </a:r>
            <a:r>
              <a:rPr lang="en-US" sz="2800" dirty="0" err="1">
                <a:solidFill>
                  <a:srgbClr val="000000"/>
                </a:solidFill>
                <a:latin typeface="Times New Roman" panose="02020603050405020304" pitchFamily="18" charset="0"/>
                <a:ea typeface="Times New Roman" panose="02020603050405020304" pitchFamily="18" charset="0"/>
              </a:rPr>
              <a:t>tarqaldi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zavodning</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bog‘liq</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Dastgohlarning</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texnik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holatini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yomonligi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buzilishi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korxona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faoliyati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samaradorligiga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iqtisodiy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ko‘rsatkichlariga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katta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Shu</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avtomatlashtirishning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avtomatlashtirilgan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korxonaning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toifadagi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ishchilarni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rPr>
              <a:t> band </a:t>
            </a:r>
            <a:r>
              <a:rPr lang="en-US" sz="2800" dirty="0" err="1">
                <a:solidFill>
                  <a:srgbClr val="000000"/>
                </a:solidFill>
                <a:latin typeface="Times New Roman" panose="02020603050405020304" pitchFamily="18" charset="0"/>
                <a:ea typeface="Times New Roman" panose="02020603050405020304" pitchFamily="18" charset="0"/>
              </a:rPr>
              <a:t>bo‘lishlariga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keladi</a:t>
            </a:r>
            <a:r>
              <a:rPr lang="en-US" sz="2800" dirty="0">
                <a:solidFill>
                  <a:srgbClr val="000000"/>
                </a:solidFill>
                <a:latin typeface="Times New Roman" panose="02020603050405020304" pitchFamily="18" charset="0"/>
                <a:ea typeface="Times New Roman" panose="02020603050405020304" pitchFamily="18" charset="0"/>
              </a:rPr>
              <a:t>. </a:t>
            </a:r>
            <a:endParaRPr lang="ru-RU" sz="2800" dirty="0"/>
          </a:p>
        </p:txBody>
      </p:sp>
    </p:spTree>
    <p:extLst>
      <p:ext uri="{BB962C8B-B14F-4D97-AF65-F5344CB8AC3E}">
        <p14:creationId xmlns:p14="http://schemas.microsoft.com/office/powerpoint/2010/main" val="4693064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181712"/>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05497" y="274641"/>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7</a:t>
            </a:fld>
            <a:endParaRPr lang="en-US" sz="2400" dirty="0">
              <a:solidFill>
                <a:srgbClr val="C00000"/>
              </a:solidFill>
              <a:latin typeface="Arial" pitchFamily="34" charset="0"/>
              <a:cs typeface="Arial" pitchFamily="34" charset="0"/>
            </a:endParaRPr>
          </a:p>
        </p:txBody>
      </p:sp>
      <p:sp>
        <p:nvSpPr>
          <p:cNvPr id="6" name="Прямоугольник 5"/>
          <p:cNvSpPr/>
          <p:nvPr/>
        </p:nvSpPr>
        <p:spPr>
          <a:xfrm>
            <a:off x="152349" y="274641"/>
            <a:ext cx="8991651" cy="6740307"/>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	</a:t>
            </a:r>
            <a:r>
              <a:rPr lang="en-US" sz="2400" dirty="0" err="1" smtClean="0">
                <a:solidFill>
                  <a:srgbClr val="000000"/>
                </a:solidFill>
                <a:latin typeface="Times New Roman" panose="02020603050405020304" pitchFamily="18" charset="0"/>
                <a:ea typeface="Calibri" panose="020F0502020204030204" pitchFamily="34" charset="0"/>
              </a:rPr>
              <a:t>Ta’mirlashning</a:t>
            </a:r>
            <a:r>
              <a:rPr lang="en-US" sz="2400" dirty="0" smtClean="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maqsadi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mohiyati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mexanizmlarni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sozlash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eskirgan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detallarni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qayta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tiklash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almashtirish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orqali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dastgohlarni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ishlash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qobiliyatini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qayta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tiklash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saqlashdan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iborat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Ta’mirlash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xo‘jaligining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asosiy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vazifalari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quyidagilardan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iborat</a:t>
            </a:r>
            <a:r>
              <a:rPr lang="en-US" sz="2400" dirty="0">
                <a:solidFill>
                  <a:srgbClr val="000000"/>
                </a:solidFill>
                <a:latin typeface="Times New Roman" panose="02020603050405020304" pitchFamily="18" charset="0"/>
                <a:ea typeface="Calibri" panose="020F0502020204030204" pitchFamily="34" charset="0"/>
              </a:rPr>
              <a:t>:</a:t>
            </a:r>
          </a:p>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	1.Dastgohlarni </a:t>
            </a:r>
            <a:r>
              <a:rPr lang="en-US" sz="2400" dirty="0" err="1">
                <a:solidFill>
                  <a:srgbClr val="000000"/>
                </a:solidFill>
                <a:latin typeface="Times New Roman" panose="02020603050405020304" pitchFamily="18" charset="0"/>
                <a:ea typeface="Calibri" panose="020F0502020204030204" pitchFamily="34" charset="0"/>
              </a:rPr>
              <a:t>ishlatish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ta’mirlashni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shunday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tizimini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tashkil</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qilish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kerakki</a:t>
            </a:r>
            <a:r>
              <a:rPr lang="en-US" sz="2400" dirty="0">
                <a:solidFill>
                  <a:srgbClr val="000000"/>
                </a:solidFill>
                <a:latin typeface="Times New Roman" panose="02020603050405020304" pitchFamily="18" charset="0"/>
                <a:ea typeface="Calibri" panose="020F0502020204030204" pitchFamily="34" charset="0"/>
              </a:rPr>
              <a:t>, u </a:t>
            </a:r>
            <a:r>
              <a:rPr lang="en-US" sz="2400" dirty="0" err="1">
                <a:solidFill>
                  <a:srgbClr val="000000"/>
                </a:solidFill>
                <a:latin typeface="Times New Roman" panose="02020603050405020304" pitchFamily="18" charset="0"/>
                <a:ea typeface="Calibri" panose="020F0502020204030204" pitchFamily="34" charset="0"/>
              </a:rPr>
              <a:t>dastgohlarni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doimo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ishchi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holatda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saqlash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imkoniyatini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bersin</a:t>
            </a:r>
            <a:r>
              <a:rPr lang="en-US" sz="2400" dirty="0">
                <a:solidFill>
                  <a:srgbClr val="000000"/>
                </a:solidFill>
                <a:latin typeface="Times New Roman" panose="02020603050405020304" pitchFamily="18" charset="0"/>
                <a:ea typeface="Calibri" panose="020F0502020204030204" pitchFamily="34" charset="0"/>
              </a:rPr>
              <a:t>.</a:t>
            </a:r>
          </a:p>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	2.Detallarni </a:t>
            </a:r>
            <a:r>
              <a:rPr lang="en-US" sz="2400" dirty="0" err="1">
                <a:solidFill>
                  <a:srgbClr val="000000"/>
                </a:solidFill>
                <a:latin typeface="Times New Roman" panose="02020603050405020304" pitchFamily="18" charset="0"/>
                <a:ea typeface="Calibri" panose="020F0502020204030204" pitchFamily="34" charset="0"/>
              </a:rPr>
              <a:t>xizmat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qilish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muddatini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uzaytirish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ta’mirlashlar</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o‘rtasidagi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davrni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uzaytirish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ta’mirlash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ishlari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hajmini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kamaytirish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maqsadida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dastgohlarga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joriy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xizmat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ko‘rsatish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qarash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ekspluatasiya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qilishni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sistemali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ravishda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oshirish</a:t>
            </a:r>
            <a:r>
              <a:rPr lang="en-US" sz="2400" dirty="0">
                <a:solidFill>
                  <a:srgbClr val="000000"/>
                </a:solidFill>
                <a:latin typeface="Times New Roman" panose="02020603050405020304" pitchFamily="18" charset="0"/>
                <a:ea typeface="Calibri" panose="020F0502020204030204" pitchFamily="34" charset="0"/>
              </a:rPr>
              <a:t>.</a:t>
            </a:r>
          </a:p>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	3.Ta’mirlash </a:t>
            </a:r>
            <a:r>
              <a:rPr lang="en-US" sz="2400" dirty="0" err="1">
                <a:solidFill>
                  <a:srgbClr val="000000"/>
                </a:solidFill>
                <a:latin typeface="Times New Roman" panose="02020603050405020304" pitchFamily="18" charset="0"/>
                <a:ea typeface="Calibri" panose="020F0502020204030204" pitchFamily="34" charset="0"/>
              </a:rPr>
              <a:t>ishlari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ularning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sifatini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oshirgan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holda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hajmi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qiymatini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kamaytirish</a:t>
            </a:r>
            <a:r>
              <a:rPr lang="en-US" sz="2400" dirty="0">
                <a:solidFill>
                  <a:srgbClr val="000000"/>
                </a:solidFill>
                <a:latin typeface="Times New Roman" panose="02020603050405020304" pitchFamily="18" charset="0"/>
                <a:ea typeface="Calibri" panose="020F0502020204030204" pitchFamily="34" charset="0"/>
              </a:rPr>
              <a:t>. </a:t>
            </a:r>
          </a:p>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	4.Dastgohlarni </a:t>
            </a:r>
            <a:r>
              <a:rPr lang="en-US" sz="2400" dirty="0" err="1">
                <a:solidFill>
                  <a:srgbClr val="000000"/>
                </a:solidFill>
                <a:latin typeface="Times New Roman" panose="02020603050405020304" pitchFamily="18" charset="0"/>
                <a:ea typeface="Calibri" panose="020F0502020204030204" pitchFamily="34" charset="0"/>
              </a:rPr>
              <a:t>ro‘yxatga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olish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pasportlashtirish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attestatsiya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qilish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zamon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talablariga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muvofiq</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takomillashtirish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yangilash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modernizatsiya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qilish</a:t>
            </a:r>
            <a:r>
              <a:rPr lang="en-US" sz="2400" dirty="0">
                <a:solidFill>
                  <a:srgbClr val="000000"/>
                </a:solidFill>
                <a:latin typeface="Times New Roman" panose="02020603050405020304" pitchFamily="18" charset="0"/>
                <a:ea typeface="Calibri" panose="020F0502020204030204" pitchFamily="34" charset="0"/>
              </a:rPr>
              <a:t>). </a:t>
            </a:r>
            <a:endParaRPr lang="en-US" sz="2400" dirty="0" smtClean="0">
              <a:solidFill>
                <a:srgbClr val="000000"/>
              </a:solidFill>
              <a:latin typeface="Times New Roman" panose="02020603050405020304" pitchFamily="18" charset="0"/>
              <a:ea typeface="Calibri" panose="020F0502020204030204" pitchFamily="34" charset="0"/>
            </a:endParaRPr>
          </a:p>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5</a:t>
            </a:r>
            <a:r>
              <a:rPr lang="en-US" sz="2400" dirty="0">
                <a:solidFill>
                  <a:srgbClr val="000000"/>
                </a:solidFill>
                <a:latin typeface="Times New Roman" panose="02020603050405020304" pitchFamily="18" charset="0"/>
                <a:ea typeface="Calibri" panose="020F0502020204030204" pitchFamily="34" charset="0"/>
              </a:rPr>
              <a:t>.	</a:t>
            </a:r>
            <a:r>
              <a:rPr lang="en-US" sz="2400" dirty="0" err="1" smtClean="0">
                <a:solidFill>
                  <a:srgbClr val="000000"/>
                </a:solidFill>
                <a:latin typeface="Times New Roman" panose="02020603050405020304" pitchFamily="18" charset="0"/>
                <a:ea typeface="Calibri" panose="020F0502020204030204" pitchFamily="34" charset="0"/>
              </a:rPr>
              <a:t>Ta’mirlash</a:t>
            </a:r>
            <a:r>
              <a:rPr lang="en-US" sz="2400" dirty="0" smtClean="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xo‘jaligida</a:t>
            </a:r>
            <a:r>
              <a:rPr lang="en-US" sz="2400" dirty="0">
                <a:solidFill>
                  <a:srgbClr val="000000"/>
                </a:solidFill>
                <a:latin typeface="Times New Roman" panose="02020603050405020304" pitchFamily="18" charset="0"/>
                <a:ea typeface="Calibri" panose="020F0502020204030204" pitchFamily="34" charset="0"/>
              </a:rPr>
              <a:t> band </a:t>
            </a:r>
            <a:r>
              <a:rPr lang="en-US" sz="2400" dirty="0" err="1">
                <a:solidFill>
                  <a:srgbClr val="000000"/>
                </a:solidFill>
                <a:latin typeface="Times New Roman" panose="02020603050405020304" pitchFamily="18" charset="0"/>
                <a:ea typeface="Calibri" panose="020F0502020204030204" pitchFamily="34" charset="0"/>
              </a:rPr>
              <a:t>bo‘lgan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ishlovchilar</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mehnatini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tashkil</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qilishni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takomillashtirish</a:t>
            </a:r>
            <a:r>
              <a:rPr lang="en-US" sz="2400" dirty="0">
                <a:solidFill>
                  <a:srgbClr val="000000"/>
                </a:solidFill>
                <a:latin typeface="Times New Roman" panose="02020603050405020304" pitchFamily="18" charset="0"/>
                <a:ea typeface="Calibri" panose="020F0502020204030204" pitchFamily="34" charset="0"/>
              </a:rPr>
              <a:t>.</a:t>
            </a:r>
          </a:p>
        </p:txBody>
      </p:sp>
    </p:spTree>
    <p:extLst>
      <p:ext uri="{BB962C8B-B14F-4D97-AF65-F5344CB8AC3E}">
        <p14:creationId xmlns:p14="http://schemas.microsoft.com/office/powerpoint/2010/main" val="35721344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00857" y="188795"/>
            <a:ext cx="8579370" cy="461665"/>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	</a:t>
            </a:r>
            <a:endParaRPr lang="ru-RU" sz="2300" dirty="0">
              <a:latin typeface="Times New Roman" panose="02020603050405020304" pitchFamily="18" charset="0"/>
              <a:ea typeface="Times New Roman"/>
              <a:cs typeface="Times New Roman" panose="02020603050405020304" pitchFamily="18" charset="0"/>
            </a:endParaRPr>
          </a:p>
        </p:txBody>
      </p:sp>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78634"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8</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09221" y="188795"/>
            <a:ext cx="8610930" cy="5987024"/>
          </a:xfrm>
          <a:prstGeom prst="rect">
            <a:avLst/>
          </a:prstGeom>
        </p:spPr>
        <p:txBody>
          <a:bodyPr wrap="square">
            <a:spAutoFit/>
          </a:bodyPr>
          <a:lstStyle/>
          <a:p>
            <a:pPr>
              <a:lnSpc>
                <a:spcPct val="114000"/>
              </a:lnSpc>
            </a:pP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Korxona</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xo‘jaligining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ahamiyati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shundan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iboratki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samaradorligiga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katta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yili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texnologik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a:t>
            </a:r>
            <a:r>
              <a:rPr lang="en-US" sz="2800" dirty="0">
                <a:solidFill>
                  <a:srgbClr val="000000"/>
                </a:solidFill>
                <a:latin typeface="Times New Roman" panose="02020603050405020304" pitchFamily="18" charset="0"/>
                <a:ea typeface="Times New Roman" panose="02020603050405020304" pitchFamily="18" charset="0"/>
              </a:rPr>
              <a:t> 10-12 % </a:t>
            </a:r>
            <a:r>
              <a:rPr lang="en-US" sz="2800" dirty="0" err="1">
                <a:solidFill>
                  <a:srgbClr val="000000"/>
                </a:solidFill>
                <a:latin typeface="Times New Roman" panose="02020603050405020304" pitchFamily="18" charset="0"/>
                <a:ea typeface="Times New Roman" panose="02020603050405020304" pitchFamily="18" charset="0"/>
              </a:rPr>
              <a:t>kapital</a:t>
            </a:r>
            <a:r>
              <a:rPr lang="en-US" sz="2800" dirty="0">
                <a:solidFill>
                  <a:srgbClr val="000000"/>
                </a:solidFill>
                <a:latin typeface="Times New Roman" panose="02020603050405020304" pitchFamily="18" charset="0"/>
                <a:ea typeface="Times New Roman" panose="02020603050405020304" pitchFamily="18" charset="0"/>
              </a:rPr>
              <a:t>, 20-25 % - </a:t>
            </a:r>
            <a:r>
              <a:rPr lang="en-US" sz="2800" dirty="0" err="1">
                <a:solidFill>
                  <a:srgbClr val="000000"/>
                </a:solidFill>
                <a:latin typeface="Times New Roman" panose="02020603050405020304" pitchFamily="18" charset="0"/>
                <a:ea typeface="Times New Roman" panose="02020603050405020304" pitchFamily="18" charset="0"/>
              </a:rPr>
              <a:t>o‘rta</a:t>
            </a:r>
            <a:r>
              <a:rPr lang="en-US" sz="2800" dirty="0">
                <a:solidFill>
                  <a:srgbClr val="000000"/>
                </a:solidFill>
                <a:latin typeface="Times New Roman" panose="02020603050405020304" pitchFamily="18" charset="0"/>
                <a:ea typeface="Times New Roman" panose="02020603050405020304" pitchFamily="18" charset="0"/>
              </a:rPr>
              <a:t>, 90-100% </a:t>
            </a:r>
            <a:r>
              <a:rPr lang="en-US" sz="2800" dirty="0" err="1">
                <a:solidFill>
                  <a:srgbClr val="000000"/>
                </a:solidFill>
                <a:latin typeface="Times New Roman" panose="02020603050405020304" pitchFamily="18" charset="0"/>
                <a:ea typeface="Times New Roman" panose="02020603050405020304" pitchFamily="18" charset="0"/>
              </a:rPr>
              <a:t>kichik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ta’mirlanadi</a:t>
            </a:r>
            <a:r>
              <a:rPr lang="en-US" sz="2800" dirty="0">
                <a:solidFill>
                  <a:srgbClr val="000000"/>
                </a:solidFill>
                <a:latin typeface="Times New Roman" panose="02020603050405020304" pitchFamily="18" charset="0"/>
                <a:ea typeface="Times New Roman" panose="02020603050405020304" pitchFamily="18" charset="0"/>
              </a:rPr>
              <a:t>. Dastgohlarni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ekspluatatsiya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xarajatlarining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mashinasozlik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sanoati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mahsulotlari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tannarxidagi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nisbiy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ulushi</a:t>
            </a:r>
            <a:r>
              <a:rPr lang="en-US" sz="2800" dirty="0">
                <a:solidFill>
                  <a:srgbClr val="000000"/>
                </a:solidFill>
                <a:latin typeface="Times New Roman" panose="02020603050405020304" pitchFamily="18" charset="0"/>
                <a:ea typeface="Times New Roman" panose="02020603050405020304" pitchFamily="18" charset="0"/>
              </a:rPr>
              <a:t> sex </a:t>
            </a:r>
            <a:r>
              <a:rPr lang="en-US" sz="2800" dirty="0" err="1">
                <a:solidFill>
                  <a:srgbClr val="000000"/>
                </a:solidFill>
                <a:latin typeface="Times New Roman" panose="02020603050405020304" pitchFamily="18" charset="0"/>
                <a:ea typeface="Times New Roman" panose="02020603050405020304" pitchFamily="18" charset="0"/>
              </a:rPr>
              <a:t>xarajatlarining</a:t>
            </a:r>
            <a:r>
              <a:rPr lang="en-US" sz="2800" dirty="0">
                <a:solidFill>
                  <a:srgbClr val="000000"/>
                </a:solidFill>
                <a:latin typeface="Times New Roman" panose="02020603050405020304" pitchFamily="18" charset="0"/>
                <a:ea typeface="Times New Roman" panose="02020603050405020304" pitchFamily="18" charset="0"/>
              </a:rPr>
              <a:t> 6-8 </a:t>
            </a:r>
            <a:r>
              <a:rPr lang="en-US" sz="2800" dirty="0" err="1">
                <a:solidFill>
                  <a:srgbClr val="000000"/>
                </a:solidFill>
                <a:latin typeface="Times New Roman" panose="02020603050405020304" pitchFamily="18" charset="0"/>
                <a:ea typeface="Times New Roman" panose="02020603050405020304" pitchFamily="18" charset="0"/>
              </a:rPr>
              <a:t>yoki</a:t>
            </a:r>
            <a:r>
              <a:rPr lang="en-US" sz="2800" dirty="0">
                <a:solidFill>
                  <a:srgbClr val="000000"/>
                </a:solidFill>
                <a:latin typeface="Times New Roman" panose="02020603050405020304" pitchFamily="18" charset="0"/>
                <a:ea typeface="Times New Roman" panose="02020603050405020304" pitchFamily="18" charset="0"/>
              </a:rPr>
              <a:t> 12-18 % </a:t>
            </a:r>
            <a:r>
              <a:rPr lang="en-US" sz="2800" dirty="0" err="1">
                <a:solidFill>
                  <a:srgbClr val="000000"/>
                </a:solidFill>
                <a:latin typeface="Times New Roman" panose="02020603050405020304" pitchFamily="18" charset="0"/>
                <a:ea typeface="Times New Roman" panose="02020603050405020304" pitchFamily="18" charset="0"/>
              </a:rPr>
              <a:t>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qiladi</a:t>
            </a:r>
            <a:r>
              <a:rPr lang="en-US" sz="2800" dirty="0">
                <a:solidFill>
                  <a:srgbClr val="000000"/>
                </a:solidFill>
                <a:latin typeface="Times New Roman" panose="02020603050405020304" pitchFamily="18" charset="0"/>
                <a:ea typeface="Times New Roman" panose="02020603050405020304" pitchFamily="18" charset="0"/>
              </a:rPr>
              <a:t>. Dastgohlarni </a:t>
            </a:r>
            <a:r>
              <a:rPr lang="en-US" sz="2800" dirty="0" err="1">
                <a:solidFill>
                  <a:srgbClr val="000000"/>
                </a:solidFill>
                <a:latin typeface="Times New Roman" panose="02020603050405020304" pitchFamily="18" charset="0"/>
                <a:ea typeface="Times New Roman" panose="02020603050405020304" pitchFamily="18" charset="0"/>
              </a:rPr>
              <a:t>ishchi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holatda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saqlash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xarajatlarini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kamaytirish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texnologik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ekspluatatsiyasi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ogohlantiruvchi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tartibiga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amal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lozim</a:t>
            </a:r>
            <a:r>
              <a:rPr lang="en-US" sz="2800" dirty="0">
                <a:solidFill>
                  <a:srgbClr val="000000"/>
                </a:solidFill>
                <a:latin typeface="Times New Roman" panose="02020603050405020304" pitchFamily="18" charset="0"/>
                <a:ea typeface="Times New Roman" panose="02020603050405020304" pitchFamily="18" charset="0"/>
              </a:rPr>
              <a:t>.</a:t>
            </a:r>
            <a:br>
              <a:rPr lang="en-US" sz="2800" dirty="0">
                <a:solidFill>
                  <a:srgbClr val="000000"/>
                </a:solidFill>
                <a:latin typeface="Times New Roman" panose="02020603050405020304" pitchFamily="18" charset="0"/>
                <a:ea typeface="Times New Roman" panose="02020603050405020304" pitchFamily="18" charset="0"/>
              </a:rPr>
            </a:br>
            <a:endParaRPr lang="ru-RU" sz="2800" dirty="0"/>
          </a:p>
        </p:txBody>
      </p:sp>
    </p:spTree>
    <p:extLst>
      <p:ext uri="{BB962C8B-B14F-4D97-AF65-F5344CB8AC3E}">
        <p14:creationId xmlns:p14="http://schemas.microsoft.com/office/powerpoint/2010/main" val="19108549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12772"/>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95786" y="22262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9</a:t>
            </a:fld>
            <a:endParaRPr lang="en-US" sz="2400" dirty="0">
              <a:solidFill>
                <a:srgbClr val="C00000"/>
              </a:solidFill>
              <a:latin typeface="Arial" pitchFamily="34" charset="0"/>
              <a:cs typeface="Arial" pitchFamily="34" charset="0"/>
            </a:endParaRPr>
          </a:p>
        </p:txBody>
      </p:sp>
      <p:pic>
        <p:nvPicPr>
          <p:cNvPr id="4" name="Рисунок 304"/>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084383" y="196950"/>
            <a:ext cx="769636" cy="741131"/>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303" descr="Описание: 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123" y="974802"/>
            <a:ext cx="812530" cy="669722"/>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854019" y="148769"/>
            <a:ext cx="6770077" cy="523220"/>
          </a:xfrm>
          <a:prstGeom prst="rect">
            <a:avLst/>
          </a:prstGeom>
        </p:spPr>
        <p:txBody>
          <a:bodyPr wrap="square">
            <a:spAutoFit/>
          </a:bodyPr>
          <a:lstStyle/>
          <a:p>
            <a:pPr algn="just">
              <a:spcAft>
                <a:spcPts val="0"/>
              </a:spcAft>
            </a:pPr>
            <a:r>
              <a:rPr lang="ru-RU"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ru-RU"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395786" y="1212724"/>
            <a:ext cx="8589952" cy="4976555"/>
          </a:xfrm>
          <a:prstGeom prst="rect">
            <a:avLst/>
          </a:prstGeom>
        </p:spPr>
        <p:txBody>
          <a:bodyPr wrap="square">
            <a:spAutoFit/>
          </a:bodyPr>
          <a:lstStyle/>
          <a:p>
            <a:pPr>
              <a:lnSpc>
                <a:spcPct val="114000"/>
              </a:lnSpc>
            </a:pP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Rejali</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ogohlantiruvchi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(ROT) </a:t>
            </a:r>
            <a:r>
              <a:rPr lang="en-US" sz="2800" dirty="0" err="1">
                <a:solidFill>
                  <a:srgbClr val="000000"/>
                </a:solidFill>
                <a:latin typeface="Times New Roman" panose="02020603050405020304" pitchFamily="18" charset="0"/>
                <a:ea typeface="Times New Roman" panose="02020603050405020304" pitchFamily="18" charset="0"/>
              </a:rPr>
              <a:t>tizimi</a:t>
            </a:r>
            <a:r>
              <a:rPr lang="en-US" sz="2800" dirty="0">
                <a:solidFill>
                  <a:srgbClr val="000000"/>
                </a:solidFill>
                <a:latin typeface="Times New Roman" panose="02020603050405020304" pitchFamily="18" charset="0"/>
                <a:ea typeface="Times New Roman" panose="02020603050405020304" pitchFamily="18" charset="0"/>
              </a:rPr>
              <a:t> deb, </a:t>
            </a: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ekspluatatsiyaga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doim</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tayyor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kutilmaganda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buzilishini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oldini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maqsadida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ol-dindan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tuzilgan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muvofiq</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nazorat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tashkiliy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texnik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tadbirlar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majmuiga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aytiladi</a:t>
            </a:r>
            <a:r>
              <a:rPr lang="en-US" sz="2800" dirty="0">
                <a:solidFill>
                  <a:srgbClr val="000000"/>
                </a:solidFill>
                <a:latin typeface="Times New Roman" panose="02020603050405020304" pitchFamily="18" charset="0"/>
                <a:ea typeface="Times New Roman" panose="02020603050405020304" pitchFamily="18" charset="0"/>
              </a:rPr>
              <a:t>. ROT </a:t>
            </a:r>
            <a:r>
              <a:rPr lang="en-US" sz="2800" dirty="0" err="1">
                <a:solidFill>
                  <a:srgbClr val="000000"/>
                </a:solidFill>
                <a:latin typeface="Times New Roman" panose="02020603050405020304" pitchFamily="18" charset="0"/>
                <a:ea typeface="Times New Roman" panose="02020603050405020304" pitchFamily="18" charset="0"/>
              </a:rPr>
              <a:t>tartibining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profilaktik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xususiyati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zarur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barcha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ta’minlashni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oldindan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rejalashtirishdan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iborat</a:t>
            </a:r>
            <a:r>
              <a:rPr lang="en-US" sz="2800" dirty="0">
                <a:solidFill>
                  <a:srgbClr val="000000"/>
                </a:solidFill>
                <a:latin typeface="Times New Roman" panose="02020603050405020304" pitchFamily="18" charset="0"/>
                <a:ea typeface="Times New Roman" panose="02020603050405020304" pitchFamily="18" charset="0"/>
              </a:rPr>
              <a:t>.</a:t>
            </a:r>
            <a:br>
              <a:rPr lang="en-US" sz="2800" dirty="0">
                <a:solidFill>
                  <a:srgbClr val="000000"/>
                </a:solidFill>
                <a:latin typeface="Times New Roman" panose="02020603050405020304" pitchFamily="18" charset="0"/>
                <a:ea typeface="Times New Roman" panose="02020603050405020304" pitchFamily="18" charset="0"/>
              </a:rPr>
            </a:b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endParaRPr lang="ru-RU" sz="2800" dirty="0"/>
          </a:p>
        </p:txBody>
      </p:sp>
      <p:sp>
        <p:nvSpPr>
          <p:cNvPr id="6" name="Прямоугольник 5"/>
          <p:cNvSpPr/>
          <p:nvPr/>
        </p:nvSpPr>
        <p:spPr>
          <a:xfrm>
            <a:off x="2124168" y="2447"/>
            <a:ext cx="5659626" cy="669542"/>
          </a:xfrm>
          <a:prstGeom prst="rect">
            <a:avLst/>
          </a:prstGeom>
        </p:spPr>
        <p:txBody>
          <a:bodyPr wrap="none">
            <a:spAutoFit/>
          </a:bodyPr>
          <a:lstStyle/>
          <a:p>
            <a:pPr lvl="0" algn="just">
              <a:lnSpc>
                <a:spcPct val="150000"/>
              </a:lnSpc>
              <a:spcAft>
                <a:spcPts val="0"/>
              </a:spcAft>
            </a:pPr>
            <a:r>
              <a:rPr lang="uz-Cyrl-UZ"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 xo‘jaligini tashkil qilish </a:t>
            </a:r>
            <a:endParaRPr lang="ru-RU"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904134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33758"/>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07682" y="238782"/>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10</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530774" y="133758"/>
            <a:ext cx="8613226" cy="5956695"/>
          </a:xfrm>
          <a:prstGeom prst="rect">
            <a:avLst/>
          </a:prstGeom>
        </p:spPr>
        <p:txBody>
          <a:bodyPr wrap="square">
            <a:spAutoFit/>
          </a:bodyPr>
          <a:lstStyle/>
          <a:p>
            <a:pPr>
              <a:lnSpc>
                <a:spcPct val="114000"/>
              </a:lnSpc>
            </a:pP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smtClean="0">
                <a:solidFill>
                  <a:srgbClr val="000000"/>
                </a:solidFill>
                <a:latin typeface="Times New Roman" panose="02020603050405020304" pitchFamily="18" charset="0"/>
                <a:ea typeface="Times New Roman" panose="02020603050405020304" pitchFamily="18" charset="0"/>
              </a:rPr>
              <a:t>ROT </a:t>
            </a:r>
            <a:r>
              <a:rPr lang="en-US" sz="2800" dirty="0" err="1">
                <a:solidFill>
                  <a:srgbClr val="000000"/>
                </a:solidFill>
                <a:latin typeface="Times New Roman" panose="02020603050405020304" pitchFamily="18" charset="0"/>
                <a:ea typeface="Times New Roman" panose="02020603050405020304" pitchFamily="18" charset="0"/>
              </a:rPr>
              <a:t>tizimida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quyidagilarga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bo‘linadi</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r>
              <a:rPr lang="en-US" sz="2800" dirty="0">
                <a:solidFill>
                  <a:srgbClr val="000000"/>
                </a:solidFill>
                <a:latin typeface="Times New Roman" panose="02020603050405020304" pitchFamily="18" charset="0"/>
                <a:ea typeface="Times New Roman" panose="02020603050405020304" pitchFamily="18" charset="0"/>
              </a:rPr>
              <a:t>1) </a:t>
            </a:r>
            <a:r>
              <a:rPr lang="en-US" sz="2800" dirty="0" err="1">
                <a:solidFill>
                  <a:srgbClr val="000000"/>
                </a:solidFill>
                <a:latin typeface="Times New Roman" panose="02020603050405020304" pitchFamily="18" charset="0"/>
                <a:ea typeface="Times New Roman" panose="02020603050405020304" pitchFamily="18" charset="0"/>
              </a:rPr>
              <a:t>ta’mirlashlararo</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r>
              <a:rPr lang="en-US" sz="2800" dirty="0">
                <a:solidFill>
                  <a:srgbClr val="000000"/>
                </a:solidFill>
                <a:latin typeface="Times New Roman" panose="02020603050405020304" pitchFamily="18" charset="0"/>
                <a:ea typeface="Times New Roman" panose="02020603050405020304" pitchFamily="18" charset="0"/>
              </a:rPr>
              <a:t>2) </a:t>
            </a:r>
            <a:r>
              <a:rPr lang="en-US" sz="2800" dirty="0" err="1">
                <a:solidFill>
                  <a:srgbClr val="000000"/>
                </a:solidFill>
                <a:latin typeface="Times New Roman" panose="02020603050405020304" pitchFamily="18" charset="0"/>
                <a:ea typeface="Times New Roman" panose="02020603050405020304" pitchFamily="18" charset="0"/>
              </a:rPr>
              <a:t>vaqti-vaqti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o‘tkaziladigan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profilaktik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operatsiyalar</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r>
              <a:rPr lang="en-US" sz="2800" dirty="0">
                <a:solidFill>
                  <a:srgbClr val="000000"/>
                </a:solidFill>
                <a:latin typeface="Times New Roman" panose="02020603050405020304" pitchFamily="18" charset="0"/>
                <a:ea typeface="Times New Roman" panose="02020603050405020304" pitchFamily="18" charset="0"/>
              </a:rPr>
              <a:t>3) </a:t>
            </a:r>
            <a:r>
              <a:rPr lang="en-US" sz="2800" dirty="0" err="1">
                <a:solidFill>
                  <a:srgbClr val="000000"/>
                </a:solidFill>
                <a:latin typeface="Times New Roman" panose="02020603050405020304" pitchFamily="18" charset="0"/>
                <a:ea typeface="Times New Roman" panose="02020603050405020304" pitchFamily="18" charset="0"/>
              </a:rPr>
              <a:t>rejadagi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Ta’mirlashlararo</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kundalik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qarash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nazorat</a:t>
            </a:r>
            <a:r>
              <a:rPr lang="en-US" sz="2800" dirty="0">
                <a:solidFill>
                  <a:srgbClr val="000000"/>
                </a:solidFill>
                <a:latin typeface="Times New Roman" panose="02020603050405020304" pitchFamily="18" charset="0"/>
                <a:ea typeface="Times New Roman" panose="02020603050405020304" pitchFamily="18" charset="0"/>
              </a:rPr>
              <a:t> qi-</a:t>
            </a:r>
            <a:r>
              <a:rPr lang="en-US" sz="2800" dirty="0" err="1">
                <a:solidFill>
                  <a:srgbClr val="000000"/>
                </a:solidFill>
                <a:latin typeface="Times New Roman" panose="02020603050405020304" pitchFamily="18" charset="0"/>
                <a:ea typeface="Times New Roman" panose="02020603050405020304" pitchFamily="18" charset="0"/>
              </a:rPr>
              <a:t>lishdan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iborat</a:t>
            </a:r>
            <a:r>
              <a:rPr lang="en-US" sz="2800" dirty="0">
                <a:solidFill>
                  <a:srgbClr val="000000"/>
                </a:solidFill>
                <a:latin typeface="Times New Roman" panose="02020603050405020304" pitchFamily="18" charset="0"/>
                <a:ea typeface="Times New Roman" panose="02020603050405020304" pitchFamily="18" charset="0"/>
              </a:rPr>
              <a:t>. Bu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to‘g‘ri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muddatini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ancha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uzaytirish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sifatini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saqlash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tezlashtirish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arzonlashtirish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imkoniyatini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beradi</a:t>
            </a:r>
            <a:r>
              <a:rPr lang="en-US" sz="2800" dirty="0">
                <a:solidFill>
                  <a:srgbClr val="000000"/>
                </a:solidFill>
                <a:latin typeface="Times New Roman" panose="02020603050405020304" pitchFamily="18" charset="0"/>
                <a:ea typeface="Times New Roman" panose="02020603050405020304" pitchFamily="18" charset="0"/>
              </a:rPr>
              <a:t>. </a:t>
            </a:r>
            <a:endParaRPr lang="ru-RU" sz="2800" dirty="0"/>
          </a:p>
        </p:txBody>
      </p:sp>
    </p:spTree>
    <p:extLst>
      <p:ext uri="{BB962C8B-B14F-4D97-AF65-F5344CB8AC3E}">
        <p14:creationId xmlns:p14="http://schemas.microsoft.com/office/powerpoint/2010/main" val="1041950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11</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550982" y="492371"/>
            <a:ext cx="7867803" cy="6474658"/>
          </a:xfrm>
          <a:prstGeom prst="rect">
            <a:avLst/>
          </a:prstGeom>
        </p:spPr>
        <p:txBody>
          <a:bodyPr wrap="square">
            <a:spAutoFit/>
          </a:bodyPr>
          <a:lstStyle/>
          <a:p>
            <a:pPr algn="just">
              <a:lnSpc>
                <a:spcPct val="114000"/>
              </a:lnSpc>
              <a:spcAft>
                <a:spcPts val="0"/>
              </a:spcAft>
            </a:pPr>
            <a:r>
              <a:rPr lang="en-US" sz="2400" dirty="0" smtClean="0">
                <a:solidFill>
                  <a:srgbClr val="000000"/>
                </a:solidFill>
                <a:latin typeface="Times New Roman" panose="02020603050405020304" pitchFamily="18" charset="0"/>
                <a:ea typeface="Calibri" panose="020F0502020204030204" pitchFamily="34"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Dastgohlarga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qarash</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nazorat</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qilishga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quyidagilar</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kiradi</a:t>
            </a: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Ishchilarning</a:t>
            </a: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ekspluataciya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qoidalariga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rioya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dastgohlarni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har</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kuni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tozalash</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yog‘lash</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mexanizmlarni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vaqtida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sozlash</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mayda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buzilishlarni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bartaraf</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ishlarni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agregatlarga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xizmat</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ko‘rsatuvchi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ishchilarning</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o‘zlari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xizmati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navbatchilari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chilangar</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elektrik</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yog‘lovchi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bajaradilar</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Ta’mirlashlararo</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xizmat</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ko‘rsatish</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operatsiyalarini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jarayonlariga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halaqit</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bermagan</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holda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agregatlar</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ishidagi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tanaffus</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tushki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smenalar</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o‘rtasidagi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tanaffus</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vaqtida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bajariladi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72173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12</a:t>
            </a:fld>
            <a:endParaRPr lang="en-US" sz="2400" dirty="0">
              <a:solidFill>
                <a:srgbClr val="C00000"/>
              </a:solidFill>
              <a:latin typeface="Arial" pitchFamily="34" charset="0"/>
              <a:cs typeface="Arial" pitchFamily="34" charset="0"/>
            </a:endParaRPr>
          </a:p>
        </p:txBody>
      </p:sp>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4" name="Rectangle 4"/>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263769" y="309808"/>
            <a:ext cx="8897815" cy="5987024"/>
          </a:xfrm>
          <a:prstGeom prst="rect">
            <a:avLst/>
          </a:prstGeom>
        </p:spPr>
        <p:txBody>
          <a:bodyPr wrap="square">
            <a:spAutoFit/>
          </a:bodyPr>
          <a:lstStyle/>
          <a:p>
            <a:pPr lvl="0" algn="just">
              <a:lnSpc>
                <a:spcPct val="114000"/>
              </a:lnSpc>
              <a:spcAft>
                <a:spcPts val="0"/>
              </a:spcAft>
              <a:buSzPts val="1000"/>
              <a:tabLst>
                <a:tab pos="457200" algn="l"/>
              </a:tabLst>
            </a:pP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Vaqti-vaqti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o‘tkaziladigan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operatsiyalar</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yuvish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aniqligini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tekshirish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ko‘zdan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kechirish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yog‘ni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almashtirish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o‘z</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ichiga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oladi</a:t>
            </a:r>
            <a:r>
              <a:rPr lang="en-US" sz="2800" dirty="0">
                <a:solidFill>
                  <a:srgbClr val="000000"/>
                </a:solidFill>
                <a:latin typeface="Times New Roman" panose="02020603050405020304" pitchFamily="18" charset="0"/>
                <a:ea typeface="Times New Roman" panose="02020603050405020304" pitchFamily="18" charset="0"/>
              </a:rPr>
              <a:t>. Bu </a:t>
            </a:r>
            <a:r>
              <a:rPr lang="en-US" sz="2800" dirty="0" err="1">
                <a:solidFill>
                  <a:srgbClr val="000000"/>
                </a:solidFill>
                <a:latin typeface="Times New Roman" panose="02020603050405020304" pitchFamily="18" charset="0"/>
                <a:ea typeface="Times New Roman" panose="02020603050405020304" pitchFamily="18" charset="0"/>
              </a:rPr>
              <a:t>barcha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davriy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operatsiyalar</a:t>
            </a:r>
            <a:r>
              <a:rPr lang="en-US" sz="2800" dirty="0">
                <a:solidFill>
                  <a:srgbClr val="000000"/>
                </a:solidFill>
                <a:latin typeface="Times New Roman" panose="02020603050405020304" pitchFamily="18" charset="0"/>
                <a:ea typeface="Times New Roman" panose="02020603050405020304" pitchFamily="18" charset="0"/>
              </a:rPr>
              <a:t> ROT </a:t>
            </a:r>
            <a:r>
              <a:rPr lang="en-US" sz="2800" dirty="0" err="1">
                <a:solidFill>
                  <a:srgbClr val="000000"/>
                </a:solidFill>
                <a:latin typeface="Times New Roman" panose="02020603050405020304" pitchFamily="18" charset="0"/>
                <a:ea typeface="Times New Roman" panose="02020603050405020304" pitchFamily="18" charset="0"/>
              </a:rPr>
              <a:t>reja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grafigi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tomonidan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amalga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oshiriladi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Yuqori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changlanishli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ifloslangan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og‘ir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sharoitda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ishlaydigan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cho‘yanga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ishlov</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beruvchi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metall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quyuvchi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yuvib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Yuvish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tashqari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paytda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bekor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qolishiga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qo‘ymagan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bajariladi</a:t>
            </a:r>
            <a:r>
              <a:rPr lang="en-US" sz="2800" dirty="0">
                <a:solidFill>
                  <a:srgbClr val="000000"/>
                </a:solidFill>
                <a:latin typeface="Times New Roman" panose="02020603050405020304" pitchFamily="18" charset="0"/>
                <a:ea typeface="Times New Roman" panose="02020603050405020304" pitchFamily="18" charset="0"/>
              </a:rPr>
              <a:t>. Yog‘ni </a:t>
            </a:r>
            <a:r>
              <a:rPr lang="en-US" sz="2800" dirty="0" err="1">
                <a:solidFill>
                  <a:srgbClr val="000000"/>
                </a:solidFill>
                <a:latin typeface="Times New Roman" panose="02020603050405020304" pitchFamily="18" charset="0"/>
                <a:ea typeface="Times New Roman" panose="02020603050405020304" pitchFamily="18" charset="0"/>
              </a:rPr>
              <a:t>almashtirish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odatda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maxsus</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grafik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ko‘zdan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kechirish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vaqtda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amalga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oshiriladi</a:t>
            </a:r>
            <a:r>
              <a:rPr lang="en-US" sz="2800" dirty="0">
                <a:solidFill>
                  <a:srgbClr val="000000"/>
                </a:solidFill>
                <a:latin typeface="Times New Roman" panose="02020603050405020304" pitchFamily="18" charset="0"/>
                <a:ea typeface="Times New Roman" panose="02020603050405020304" pitchFamily="18" charset="0"/>
              </a:rPr>
              <a:t>. </a:t>
            </a:r>
            <a:endParaRPr lang="ru-RU" sz="2800" dirty="0"/>
          </a:p>
        </p:txBody>
      </p:sp>
    </p:spTree>
    <p:extLst>
      <p:ext uri="{BB962C8B-B14F-4D97-AF65-F5344CB8AC3E}">
        <p14:creationId xmlns:p14="http://schemas.microsoft.com/office/powerpoint/2010/main" val="1500331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82138"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13</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71778" y="309808"/>
            <a:ext cx="8872222" cy="6969472"/>
          </a:xfrm>
          <a:prstGeom prst="rect">
            <a:avLst/>
          </a:prstGeom>
        </p:spPr>
        <p:txBody>
          <a:bodyPr wrap="square">
            <a:spAutoFit/>
          </a:bodyPr>
          <a:lstStyle/>
          <a:p>
            <a:pPr lvl="0" algn="just">
              <a:lnSpc>
                <a:spcPct val="114000"/>
              </a:lnSpc>
              <a:buSzPts val="1000"/>
              <a:tabLst>
                <a:tab pos="457200" algn="l"/>
              </a:tabLst>
            </a:pP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smtClean="0">
                <a:solidFill>
                  <a:srgbClr val="000000"/>
                </a:solidFill>
                <a:latin typeface="Times New Roman" panose="02020603050405020304" pitchFamily="18" charset="0"/>
                <a:ea typeface="Times New Roman" panose="02020603050405020304" pitchFamily="18" charset="0"/>
              </a:rPr>
              <a:t>Dastgohlarni </a:t>
            </a:r>
            <a:r>
              <a:rPr lang="en-US" sz="2800" dirty="0" err="1">
                <a:solidFill>
                  <a:srgbClr val="000000"/>
                </a:solidFill>
                <a:latin typeface="Times New Roman" panose="02020603050405020304" pitchFamily="18" charset="0"/>
                <a:ea typeface="Times New Roman" panose="02020603050405020304" pitchFamily="18" charset="0"/>
              </a:rPr>
              <a:t>aniqlikka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tekshirish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uzellar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detallar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holatini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aniqlash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maqsadida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amalga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oshiriladi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Ulardagi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yemirilish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holatlari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noaniqlikni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keltirib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Bunday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tekshiruvlar</a:t>
            </a:r>
            <a:r>
              <a:rPr lang="en-US" sz="2800" dirty="0">
                <a:solidFill>
                  <a:srgbClr val="000000"/>
                </a:solidFill>
                <a:latin typeface="Times New Roman" panose="02020603050405020304" pitchFamily="18" charset="0"/>
                <a:ea typeface="Times New Roman" panose="02020603050405020304" pitchFamily="18" charset="0"/>
              </a:rPr>
              <a:t> TNB (</a:t>
            </a:r>
            <a:r>
              <a:rPr lang="en-US" sz="2800" dirty="0" err="1">
                <a:solidFill>
                  <a:srgbClr val="000000"/>
                </a:solidFill>
                <a:latin typeface="Times New Roman" panose="02020603050405020304" pitchFamily="18" charset="0"/>
                <a:ea typeface="Times New Roman" panose="02020603050405020304" pitchFamily="18" charset="0"/>
              </a:rPr>
              <a:t>texnik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nazorat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bo‘limi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nazoratchilari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tomonidan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ta’mirlovchi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chilangar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yordamida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tashqari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paytda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bajariladi</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dirty="0"/>
              <a:t> </a:t>
            </a:r>
            <a:r>
              <a:rPr lang="ru-RU" sz="2800" dirty="0" smtClean="0"/>
              <a:t>	</a:t>
            </a:r>
            <a:r>
              <a:rPr lang="en-US" sz="2800" dirty="0" smtClean="0">
                <a:solidFill>
                  <a:srgbClr val="000000"/>
                </a:solidFill>
                <a:latin typeface="Times New Roman" panose="02020603050405020304" pitchFamily="18" charset="0"/>
                <a:ea typeface="Times New Roman" panose="02020603050405020304" pitchFamily="18" charset="0"/>
              </a:rPr>
              <a:t>Dastgohlarni </a:t>
            </a:r>
            <a:r>
              <a:rPr lang="en-US" sz="2800" dirty="0" err="1">
                <a:solidFill>
                  <a:srgbClr val="000000"/>
                </a:solidFill>
                <a:latin typeface="Times New Roman" panose="02020603050405020304" pitchFamily="18" charset="0"/>
                <a:ea typeface="Times New Roman" panose="02020603050405020304" pitchFamily="18" charset="0"/>
              </a:rPr>
              <a:t>ko‘zdan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kechirish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grafik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vaqti-vaqti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bajarilib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boriladi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profilaktik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tadbirlarning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jiddiy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bosqichi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hisoblanadi</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Ko‘zdan</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kechirish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o‘rtasida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o‘tkaziladi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yeyilgan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detallarni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almashtirish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mayda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qo‘shib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boriladi</a:t>
            </a:r>
            <a:r>
              <a:rPr lang="en-US" sz="2800" dirty="0">
                <a:solidFill>
                  <a:srgbClr val="000000"/>
                </a:solidFill>
                <a:latin typeface="Times New Roman" panose="02020603050405020304" pitchFamily="18" charset="0"/>
                <a:ea typeface="Times New Roman" panose="02020603050405020304" pitchFamily="18" charset="0"/>
              </a:rPr>
              <a:t>. Bu </a:t>
            </a:r>
            <a:r>
              <a:rPr lang="en-US" sz="2800" dirty="0" err="1">
                <a:solidFill>
                  <a:srgbClr val="000000"/>
                </a:solidFill>
                <a:latin typeface="Times New Roman" panose="02020603050405020304" pitchFamily="18" charset="0"/>
                <a:ea typeface="Times New Roman" panose="02020603050405020304" pitchFamily="18" charset="0"/>
              </a:rPr>
              <a:t>ishlarni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amalga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oshirilishi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navbatdagi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ta’mirlashgacha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to‘xtovsiz</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ishlashiga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yordam</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beradi</a:t>
            </a:r>
            <a:r>
              <a:rPr lang="en-US" sz="2800" dirty="0">
                <a:solidFill>
                  <a:srgbClr val="000000"/>
                </a:solidFill>
                <a:latin typeface="Times New Roman" panose="02020603050405020304" pitchFamily="18" charset="0"/>
                <a:ea typeface="Times New Roman" panose="02020603050405020304" pitchFamily="18" charset="0"/>
              </a:rPr>
              <a:t>.</a:t>
            </a:r>
            <a:br>
              <a:rPr lang="en-US" sz="2800" dirty="0">
                <a:solidFill>
                  <a:srgbClr val="000000"/>
                </a:solidFill>
                <a:latin typeface="Times New Roman" panose="02020603050405020304" pitchFamily="18" charset="0"/>
                <a:ea typeface="Times New Roman" panose="02020603050405020304" pitchFamily="18" charset="0"/>
              </a:rPr>
            </a:br>
            <a:endParaRPr lang="ru-RU" sz="28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221699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216878"/>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309807"/>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14</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190500" y="263458"/>
            <a:ext cx="9147981" cy="6969472"/>
          </a:xfrm>
          <a:prstGeom prst="rect">
            <a:avLst/>
          </a:prstGeom>
        </p:spPr>
        <p:txBody>
          <a:bodyPr wrap="square">
            <a:spAutoFit/>
          </a:bodyPr>
          <a:lstStyle/>
          <a:p>
            <a:pPr lvl="0" algn="just">
              <a:lnSpc>
                <a:spcPct val="114000"/>
              </a:lnSpc>
              <a:spcAft>
                <a:spcPts val="0"/>
              </a:spcAft>
              <a:buSzPts val="1000"/>
              <a:tabLst>
                <a:tab pos="457200" algn="l"/>
              </a:tabLst>
            </a:pP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ROT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tizimi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xizmatini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kichik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kapital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ajratadi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p>
          <a:p>
            <a:pPr lvl="0" algn="just">
              <a:lnSpc>
                <a:spcPct val="114000"/>
              </a:lnSpc>
              <a:spcAft>
                <a:spcPts val="0"/>
              </a:spcAft>
              <a:buSzPts val="1000"/>
              <a:tabLst>
                <a:tab pos="457200" algn="l"/>
              </a:tabLst>
            </a:pPr>
            <a:r>
              <a:rPr lang="ru-RU"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Kichik</a:t>
            </a:r>
            <a:r>
              <a:rPr lang="en-U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rejadagi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kelgusi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ta’mirlashgacha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vaqt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oralig‘ida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maromda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ishlashini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ta’minlash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maqsadida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hajmi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kichik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ya’ni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tez</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emiriluvchi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detallarni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tiklash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yoki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almashtirish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mexa-nizmlarini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sozlashga</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aytiladi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Tez</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yemiriluvchi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detallarga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muddati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kam</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detallar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kiradi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p>
          <a:p>
            <a:pPr lvl="0" algn="just">
              <a:lnSpc>
                <a:spcPct val="114000"/>
              </a:lnSpc>
              <a:spcAft>
                <a:spcPts val="0"/>
              </a:spcAft>
              <a:buSzPts val="1000"/>
              <a:tabLst>
                <a:tab pos="457200" algn="l"/>
              </a:tabLst>
            </a:pPr>
            <a:r>
              <a:rPr lang="en-US" sz="28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O‘rta</a:t>
            </a:r>
            <a:r>
              <a:rPr lang="en-U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rejadagi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kelgusi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yoki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kapital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ta’mirlashgacha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TST (OST)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yoki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texnik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shartlarga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javob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beradigan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holatda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saqlab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maqsadida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yemirilgan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detallarni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almashtirish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orqali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tiklashdan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iborat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71660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15728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268690" y="274637"/>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15</a:t>
            </a:fld>
            <a:endParaRPr lang="en-US" sz="2400" dirty="0">
              <a:solidFill>
                <a:srgbClr val="C00000"/>
              </a:solidFill>
              <a:latin typeface="Arial" pitchFamily="34" charset="0"/>
              <a:cs typeface="Arial" pitchFamily="34" charset="0"/>
            </a:endParaRPr>
          </a:p>
        </p:txBody>
      </p:sp>
      <p:sp>
        <p:nvSpPr>
          <p:cNvPr id="5" name="Rectangle 7"/>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249308" y="555433"/>
            <a:ext cx="8468671" cy="461665"/>
          </a:xfrm>
          <a:prstGeom prst="rect">
            <a:avLst/>
          </a:prstGeom>
        </p:spPr>
        <p:txBody>
          <a:bodyPr wrap="square">
            <a:spAutoFit/>
          </a:bodyPr>
          <a:lstStyle/>
          <a:p>
            <a:pPr algn="just">
              <a:spcAft>
                <a:spcPts val="0"/>
              </a:spcAft>
            </a:pPr>
            <a:endParaRPr lang="ru-RU" sz="2400" dirty="0">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268690" y="157286"/>
            <a:ext cx="8894692" cy="6941452"/>
          </a:xfrm>
          <a:prstGeom prst="rect">
            <a:avLst/>
          </a:prstGeom>
        </p:spPr>
        <p:txBody>
          <a:bodyPr wrap="square">
            <a:spAutoFit/>
          </a:bodyPr>
          <a:lstStyle/>
          <a:p>
            <a:pPr algn="just">
              <a:lnSpc>
                <a:spcPct val="114000"/>
              </a:lnSpc>
            </a:pP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Har</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yili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kichik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zarur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soni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bog‘liq</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Masalan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chiqaruvchi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kichik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65%, </a:t>
            </a:r>
            <a:r>
              <a:rPr lang="en-US" sz="2800" dirty="0" err="1">
                <a:solidFill>
                  <a:srgbClr val="000000"/>
                </a:solidFill>
                <a:latin typeface="Times New Roman" panose="02020603050405020304" pitchFamily="18" charset="0"/>
                <a:ea typeface="Times New Roman" panose="02020603050405020304" pitchFamily="18" charset="0"/>
              </a:rPr>
              <a:t>o‘rta</a:t>
            </a:r>
            <a:r>
              <a:rPr lang="en-US" sz="2800" dirty="0">
                <a:solidFill>
                  <a:srgbClr val="000000"/>
                </a:solidFill>
                <a:latin typeface="Times New Roman" panose="02020603050405020304" pitchFamily="18" charset="0"/>
                <a:ea typeface="Times New Roman" panose="02020603050405020304" pitchFamily="18" charset="0"/>
              </a:rPr>
              <a:t> ta’mirlash-20% </a:t>
            </a:r>
            <a:r>
              <a:rPr lang="en-US" sz="2800" dirty="0" err="1">
                <a:solidFill>
                  <a:srgbClr val="000000"/>
                </a:solidFill>
                <a:latin typeface="Times New Roman" panose="02020603050405020304" pitchFamily="18" charset="0"/>
                <a:ea typeface="Times New Roman" panose="02020603050405020304" pitchFamily="18" charset="0"/>
              </a:rPr>
              <a:t>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qiladi</a:t>
            </a:r>
            <a:r>
              <a:rPr lang="en-US" sz="2800" dirty="0" smtClean="0">
                <a:solidFill>
                  <a:srgbClr val="000000"/>
                </a:solidFill>
                <a:latin typeface="Times New Roman" panose="02020603050405020304" pitchFamily="18" charset="0"/>
                <a:ea typeface="Times New Roman" panose="02020603050405020304" pitchFamily="18" charset="0"/>
              </a:rPr>
              <a:t>.</a:t>
            </a: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Ishlab</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ommaviy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esa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kichik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100%, </a:t>
            </a:r>
            <a:r>
              <a:rPr lang="en-US" sz="2800" dirty="0" err="1">
                <a:solidFill>
                  <a:srgbClr val="000000"/>
                </a:solidFill>
                <a:latin typeface="Times New Roman" panose="02020603050405020304" pitchFamily="18" charset="0"/>
                <a:ea typeface="Times New Roman" panose="02020603050405020304" pitchFamily="18" charset="0"/>
              </a:rPr>
              <a:t>o‘rta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-35%ni </a:t>
            </a:r>
            <a:r>
              <a:rPr lang="en-US" sz="2800" dirty="0" err="1">
                <a:solidFill>
                  <a:srgbClr val="000000"/>
                </a:solidFill>
                <a:latin typeface="Times New Roman" panose="02020603050405020304" pitchFamily="18" charset="0"/>
                <a:ea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etadi</a:t>
            </a:r>
            <a:r>
              <a:rPr lang="en-US" sz="2800" dirty="0" smtClean="0">
                <a:solidFill>
                  <a:srgbClr val="000000"/>
                </a:solidFill>
                <a:latin typeface="Times New Roman" panose="02020603050405020304" pitchFamily="18" charset="0"/>
                <a:ea typeface="Times New Roman" panose="02020603050405020304" pitchFamily="18" charset="0"/>
              </a:rPr>
              <a:t>.</a:t>
            </a:r>
            <a:r>
              <a:rPr lang="ru-RU" sz="2800" dirty="0" smtClean="0">
                <a:solidFill>
                  <a:srgbClr val="000000"/>
                </a:solidFill>
                <a:latin typeface="Times New Roman" panose="02020603050405020304" pitchFamily="18" charset="0"/>
                <a:ea typeface="Times New Roman" panose="02020603050405020304" pitchFamily="18" charset="0"/>
              </a:rPr>
              <a:t> </a:t>
            </a:r>
          </a:p>
          <a:p>
            <a:pPr algn="just">
              <a:lnSpc>
                <a:spcPct val="114000"/>
              </a:lnSpc>
            </a:pPr>
            <a:r>
              <a:rPr lang="ru-RU" sz="2800" b="1" dirty="0" smtClean="0">
                <a:solidFill>
                  <a:srgbClr val="000000"/>
                </a:solidFill>
                <a:latin typeface="Times New Roman" panose="02020603050405020304" pitchFamily="18" charset="0"/>
                <a:ea typeface="Times New Roman" panose="02020603050405020304" pitchFamily="18" charset="0"/>
              </a:rPr>
              <a:t>	</a:t>
            </a:r>
            <a:r>
              <a:rPr lang="en-US" sz="2800" b="1" dirty="0" err="1" smtClean="0">
                <a:solidFill>
                  <a:srgbClr val="000000"/>
                </a:solidFill>
                <a:latin typeface="Times New Roman" panose="02020603050405020304" pitchFamily="18" charset="0"/>
                <a:ea typeface="Times New Roman" panose="02020603050405020304" pitchFamily="18" charset="0"/>
              </a:rPr>
              <a:t>Kapital</a:t>
            </a:r>
            <a:r>
              <a:rPr lang="en-US" sz="2800" b="1" dirty="0" smtClean="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ta’mirlash</a:t>
            </a:r>
            <a:r>
              <a:rPr lang="en-US" sz="2800" b="1" dirty="0">
                <a:solidFill>
                  <a:srgbClr val="000000"/>
                </a:solidFill>
                <a:latin typeface="Times New Roman" panose="02020603050405020304" pitchFamily="18" charset="0"/>
                <a:ea typeface="Times New Roman" panose="02020603050405020304" pitchFamily="18" charset="0"/>
              </a:rPr>
              <a:t> deb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hajmi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kattasi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qismlarga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to‘liq</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ajratish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yuvish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artib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tozalash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detallarni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yeyilgan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detal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uzellarni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almashtirish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ba’zi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detallarni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tiklash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aniqlikka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unumdorlikka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tekshirishga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aytiladi</a:t>
            </a:r>
            <a:r>
              <a:rPr lang="en-US" sz="2800" dirty="0">
                <a:solidFill>
                  <a:srgbClr val="000000"/>
                </a:solidFill>
                <a:latin typeface="Times New Roman" panose="02020603050405020304" pitchFamily="18" charset="0"/>
                <a:ea typeface="Times New Roman" panose="02020603050405020304" pitchFamily="18" charset="0"/>
              </a:rPr>
              <a:t>. </a:t>
            </a:r>
            <a:br>
              <a:rPr lang="en-US" sz="2800" dirty="0">
                <a:solidFill>
                  <a:srgbClr val="000000"/>
                </a:solidFill>
                <a:latin typeface="Times New Roman" panose="02020603050405020304" pitchFamily="18" charset="0"/>
                <a:ea typeface="Times New Roman" panose="02020603050405020304" pitchFamily="18" charset="0"/>
              </a:rPr>
            </a:br>
            <a:endParaRPr lang="ru-RU" sz="2800" dirty="0"/>
          </a:p>
        </p:txBody>
      </p:sp>
    </p:spTree>
    <p:extLst>
      <p:ext uri="{BB962C8B-B14F-4D97-AF65-F5344CB8AC3E}">
        <p14:creationId xmlns:p14="http://schemas.microsoft.com/office/powerpoint/2010/main" val="25660589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16</a:t>
            </a:fld>
            <a:endParaRPr lang="en-US" sz="2400" dirty="0">
              <a:solidFill>
                <a:srgbClr val="C00000"/>
              </a:solidFill>
              <a:latin typeface="Arial" pitchFamily="34" charset="0"/>
              <a:cs typeface="Arial" pitchFamily="34" charset="0"/>
            </a:endParaRPr>
          </a:p>
        </p:txBody>
      </p:sp>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533398" y="157378"/>
            <a:ext cx="8667750" cy="5956695"/>
          </a:xfrm>
          <a:prstGeom prst="rect">
            <a:avLst/>
          </a:prstGeom>
        </p:spPr>
        <p:txBody>
          <a:bodyPr wrap="square">
            <a:spAutoFit/>
          </a:bodyPr>
          <a:lstStyle/>
          <a:p>
            <a:pPr>
              <a:lnSpc>
                <a:spcPct val="114000"/>
              </a:lnSpc>
            </a:pP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Shuni</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e’tiborga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lozimki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amortizatsiya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ajratmalari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fondlarni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faqat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to‘la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tiklash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sarflanadi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boshqa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barcha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joriy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kapital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fondlarni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xarajat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me’yorlari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mahsulot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tannarxiga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qo‘shish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orqali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qilingan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fondi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vositasi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hisobiga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amalga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oshiriladi</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Yillik</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ko‘zda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tutilmagan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avariya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holatlari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natijasida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buzilgan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rejadan</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tashqari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ta’mirlash</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deyiladi</a:t>
            </a:r>
            <a:r>
              <a:rPr lang="en-US" sz="2800" dirty="0">
                <a:solidFill>
                  <a:srgbClr val="000000"/>
                </a:solidFill>
                <a:latin typeface="Times New Roman" panose="02020603050405020304" pitchFamily="18" charset="0"/>
                <a:ea typeface="Times New Roman" panose="02020603050405020304" pitchFamily="18" charset="0"/>
              </a:rPr>
              <a:t>. Dastgohlarni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yaxshi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qilinsa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tashqari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ehtiyoj</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tug‘ilmaydi</a:t>
            </a:r>
            <a:r>
              <a:rPr lang="en-US" sz="2800" dirty="0">
                <a:solidFill>
                  <a:srgbClr val="000000"/>
                </a:solidFill>
                <a:latin typeface="Times New Roman" panose="02020603050405020304" pitchFamily="18" charset="0"/>
                <a:ea typeface="Times New Roman" panose="02020603050405020304" pitchFamily="18" charset="0"/>
              </a:rPr>
              <a:t>.</a:t>
            </a:r>
            <a:endParaRPr lang="ru-RU" sz="2800" dirty="0"/>
          </a:p>
        </p:txBody>
      </p:sp>
    </p:spTree>
    <p:extLst>
      <p:ext uri="{BB962C8B-B14F-4D97-AF65-F5344CB8AC3E}">
        <p14:creationId xmlns:p14="http://schemas.microsoft.com/office/powerpoint/2010/main" val="19302322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232955"/>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17</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171450" y="201531"/>
            <a:ext cx="8972550" cy="6478248"/>
          </a:xfrm>
          <a:prstGeom prst="rect">
            <a:avLst/>
          </a:prstGeom>
        </p:spPr>
        <p:txBody>
          <a:bodyPr wrap="square">
            <a:spAutoFit/>
          </a:bodyPr>
          <a:lstStyle/>
          <a:p>
            <a:pPr>
              <a:lnSpc>
                <a:spcPct val="114000"/>
              </a:lnSpc>
            </a:pPr>
            <a:r>
              <a:rPr lang="ru-RU" sz="2800" b="1" dirty="0" smtClean="0">
                <a:solidFill>
                  <a:srgbClr val="000000"/>
                </a:solidFill>
                <a:latin typeface="Times New Roman" panose="02020603050405020304" pitchFamily="18" charset="0"/>
                <a:ea typeface="Times New Roman" panose="02020603050405020304" pitchFamily="18" charset="0"/>
              </a:rPr>
              <a:t>	</a:t>
            </a:r>
            <a:r>
              <a:rPr lang="en-US" sz="2800" b="1" dirty="0" err="1" smtClean="0">
                <a:solidFill>
                  <a:srgbClr val="000000"/>
                </a:solidFill>
                <a:latin typeface="Times New Roman" panose="02020603050405020304" pitchFamily="18" charset="0"/>
                <a:ea typeface="Times New Roman" panose="02020603050405020304" pitchFamily="18" charset="0"/>
              </a:rPr>
              <a:t>Turli</a:t>
            </a:r>
            <a:r>
              <a:rPr lang="en-US" sz="2800" b="1" dirty="0" smtClean="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sanoat</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tarmoqlarida</a:t>
            </a:r>
            <a:r>
              <a:rPr lang="en-US" sz="2800" b="1" dirty="0">
                <a:solidFill>
                  <a:srgbClr val="000000"/>
                </a:solidFill>
                <a:latin typeface="Times New Roman" panose="02020603050405020304" pitchFamily="18" charset="0"/>
                <a:ea typeface="Times New Roman" panose="02020603050405020304" pitchFamily="18" charset="0"/>
              </a:rPr>
              <a:t> ROT </a:t>
            </a:r>
            <a:r>
              <a:rPr lang="en-US" sz="2800" b="1" dirty="0" err="1">
                <a:solidFill>
                  <a:srgbClr val="000000"/>
                </a:solidFill>
                <a:latin typeface="Times New Roman" panose="02020603050405020304" pitchFamily="18" charset="0"/>
                <a:ea typeface="Times New Roman" panose="02020603050405020304" pitchFamily="18" charset="0"/>
              </a:rPr>
              <a:t>tizimi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o‘ziga</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xos</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xususiyatga</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ega</a:t>
            </a:r>
            <a:r>
              <a:rPr lang="en-US" sz="2800" b="1" dirty="0">
                <a:solidFill>
                  <a:srgbClr val="000000"/>
                </a:solidFill>
                <a:latin typeface="Times New Roman" panose="02020603050405020304" pitchFamily="18" charset="0"/>
                <a:ea typeface="Times New Roman" panose="02020603050405020304" pitchFamily="18" charset="0"/>
              </a:rPr>
              <a:t>. </a:t>
            </a:r>
            <a:br>
              <a:rPr lang="en-US" sz="2800" b="1" dirty="0">
                <a:solidFill>
                  <a:srgbClr val="000000"/>
                </a:solidFill>
                <a:latin typeface="Times New Roman" panose="02020603050405020304" pitchFamily="18" charset="0"/>
                <a:ea typeface="Times New Roman" panose="02020603050405020304" pitchFamily="18" charset="0"/>
              </a:rPr>
            </a:b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b="1" dirty="0" smtClean="0">
                <a:solidFill>
                  <a:srgbClr val="000000"/>
                </a:solidFill>
                <a:latin typeface="Times New Roman" panose="02020603050405020304" pitchFamily="18" charset="0"/>
                <a:ea typeface="Times New Roman" panose="02020603050405020304" pitchFamily="18" charset="0"/>
              </a:rPr>
              <a:t>1</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Ko‘rikdan</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keyin</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ta’mirlash</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usuli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asosidagi</a:t>
            </a:r>
            <a:r>
              <a:rPr lang="en-US" sz="2800" b="1" dirty="0">
                <a:solidFill>
                  <a:srgbClr val="000000"/>
                </a:solidFill>
                <a:latin typeface="Times New Roman" panose="02020603050405020304" pitchFamily="18" charset="0"/>
                <a:ea typeface="Times New Roman" panose="02020603050405020304" pitchFamily="18" charset="0"/>
              </a:rPr>
              <a:t> ROT</a:t>
            </a:r>
            <a:r>
              <a:rPr lang="en-US" sz="2800" b="1" dirty="0" smtClean="0">
                <a:solidFill>
                  <a:srgbClr val="000000"/>
                </a:solidFill>
                <a:latin typeface="Times New Roman" panose="02020603050405020304" pitchFamily="18" charset="0"/>
                <a:ea typeface="Times New Roman" panose="02020603050405020304" pitchFamily="18" charset="0"/>
              </a:rPr>
              <a:t>.</a:t>
            </a:r>
            <a:r>
              <a:rPr lang="en-US" sz="2800" b="1" dirty="0">
                <a:solidFill>
                  <a:srgbClr val="000000"/>
                </a:solidFill>
                <a:latin typeface="Times New Roman" panose="02020603050405020304" pitchFamily="18" charset="0"/>
                <a:ea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rPr>
              <a:t>Bu </a:t>
            </a:r>
            <a:r>
              <a:rPr lang="en-US" sz="2800" dirty="0" err="1">
                <a:solidFill>
                  <a:srgbClr val="000000"/>
                </a:solidFill>
                <a:latin typeface="Times New Roman" panose="02020603050405020304" pitchFamily="18" charset="0"/>
                <a:ea typeface="Times New Roman" panose="02020603050405020304" pitchFamily="18" charset="0"/>
              </a:rPr>
              <a:t>usulda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navbatdagi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muddati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operatsiyalarining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mazmuni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agregatlarni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ishlashini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kuzatish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natijasida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belgilanadi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kuzatuvlar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davri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ma’lum</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detallarning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kam</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muddati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to‘g‘risidagi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dastlabki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taxminiy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ma’lumotlar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belgilanadi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bunday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ayrim</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kamchiliklarga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Rejalashtirish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tayyorlash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zarur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boshlang‘ich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ma’lumotlarning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mavjud</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emasligi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tez-tez</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kuzatuvlar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o‘tkazish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ko‘p</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vaqt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qiladi</a:t>
            </a:r>
            <a:r>
              <a:rPr lang="en-US" sz="2800" dirty="0">
                <a:solidFill>
                  <a:srgbClr val="000000"/>
                </a:solidFill>
                <a:latin typeface="Times New Roman" panose="02020603050405020304" pitchFamily="18" charset="0"/>
                <a:ea typeface="Times New Roman" panose="02020603050405020304" pitchFamily="18" charset="0"/>
              </a:rPr>
              <a:t>. </a:t>
            </a:r>
            <a:endParaRPr lang="ru-RU" sz="2800" dirty="0"/>
          </a:p>
        </p:txBody>
      </p:sp>
    </p:spTree>
    <p:extLst>
      <p:ext uri="{BB962C8B-B14F-4D97-AF65-F5344CB8AC3E}">
        <p14:creationId xmlns:p14="http://schemas.microsoft.com/office/powerpoint/2010/main" val="4244596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36523"/>
            <a:ext cx="9144000" cy="6721477"/>
          </a:xfrm>
        </p:spPr>
        <p:txBody>
          <a:bodyPr anchor="t">
            <a:noAutofit/>
          </a:bodyPr>
          <a:lstStyle/>
          <a:p>
            <a:pPr>
              <a:lnSpc>
                <a:spcPct val="114000"/>
              </a:lnSpc>
              <a:spcAft>
                <a:spcPts val="0"/>
              </a:spcAft>
            </a:pPr>
            <a:r>
              <a:rPr lang="ru-RU" sz="2800" b="1" dirty="0">
                <a:solidFill>
                  <a:srgbClr val="000000"/>
                </a:solidFill>
                <a:latin typeface="Times New Roman" panose="02020603050405020304" pitchFamily="18" charset="0"/>
                <a:ea typeface="Times New Roman" panose="02020603050405020304" pitchFamily="18" charset="0"/>
              </a:rPr>
              <a:t>	</a:t>
            </a:r>
            <a:r>
              <a:rPr lang="ru-RU" sz="2800" b="1" dirty="0" smtClean="0">
                <a:solidFill>
                  <a:srgbClr val="000000"/>
                </a:solidFill>
                <a:latin typeface="Times New Roman" panose="02020603050405020304" pitchFamily="18" charset="0"/>
                <a:ea typeface="Times New Roman" panose="02020603050405020304" pitchFamily="18" charset="0"/>
              </a:rPr>
              <a:t> 2. </a:t>
            </a:r>
            <a:r>
              <a:rPr lang="en-US" sz="2800" b="1" dirty="0" err="1" smtClean="0">
                <a:solidFill>
                  <a:srgbClr val="000000"/>
                </a:solidFill>
                <a:latin typeface="Times New Roman" panose="02020603050405020304" pitchFamily="18" charset="0"/>
                <a:ea typeface="Times New Roman" panose="02020603050405020304" pitchFamily="18" charset="0"/>
              </a:rPr>
              <a:t>Vaqti</a:t>
            </a:r>
            <a:r>
              <a:rPr lang="en-US" sz="2800" b="1" dirty="0" smtClean="0">
                <a:solidFill>
                  <a:srgbClr val="000000"/>
                </a:solidFill>
                <a:latin typeface="Times New Roman" panose="02020603050405020304" pitchFamily="18" charset="0"/>
                <a:ea typeface="Times New Roman" panose="02020603050405020304" pitchFamily="18" charset="0"/>
              </a:rPr>
              <a:t> </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vaqti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bilan</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ta’mirlash</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tizimi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asosidagi</a:t>
            </a:r>
            <a:r>
              <a:rPr lang="en-US" sz="2800" b="1" dirty="0">
                <a:solidFill>
                  <a:srgbClr val="000000"/>
                </a:solidFill>
                <a:latin typeface="Times New Roman" panose="02020603050405020304" pitchFamily="18" charset="0"/>
                <a:ea typeface="Times New Roman" panose="02020603050405020304" pitchFamily="18" charset="0"/>
              </a:rPr>
              <a:t> ROT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tizimida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navbatdagi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muddati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muhim</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detal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uzellarning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muddatiga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tayangan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operatsiyalarining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mazmuni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esa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kuzatishlar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ma’lumotlari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belgilanadi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bunday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mashinasozlik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metallurgiya</a:t>
            </a:r>
            <a:r>
              <a:rPr lang="en-US" sz="2800" dirty="0">
                <a:solidFill>
                  <a:srgbClr val="000000"/>
                </a:solidFill>
                <a:latin typeface="Times New Roman" panose="02020603050405020304" pitchFamily="18" charset="0"/>
                <a:ea typeface="Times New Roman" panose="02020603050405020304" pitchFamily="18" charset="0"/>
              </a:rPr>
              <a:t>, tog‘-</a:t>
            </a:r>
            <a:r>
              <a:rPr lang="en-US" sz="2800" dirty="0" err="1">
                <a:solidFill>
                  <a:srgbClr val="000000"/>
                </a:solidFill>
                <a:latin typeface="Times New Roman" panose="02020603050405020304" pitchFamily="18" charset="0"/>
                <a:ea typeface="Times New Roman" panose="02020603050405020304" pitchFamily="18" charset="0"/>
              </a:rPr>
              <a:t>kon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to‘qimachilik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poyafzal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oziq-ovqat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sanoati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korxonalaridagi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texnologik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qo‘llaniladi</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r>
              <a:rPr lang="ru-RU" sz="2800" b="1" dirty="0" smtClean="0">
                <a:solidFill>
                  <a:srgbClr val="000000"/>
                </a:solidFill>
                <a:latin typeface="Times New Roman" panose="02020603050405020304" pitchFamily="18" charset="0"/>
                <a:ea typeface="Times New Roman" panose="02020603050405020304" pitchFamily="18" charset="0"/>
              </a:rPr>
              <a:t>3. </a:t>
            </a:r>
            <a:r>
              <a:rPr lang="en-US" sz="2800" b="1" dirty="0" err="1" smtClean="0">
                <a:solidFill>
                  <a:srgbClr val="000000"/>
                </a:solidFill>
                <a:latin typeface="Times New Roman" panose="02020603050405020304" pitchFamily="18" charset="0"/>
                <a:ea typeface="Times New Roman" panose="02020603050405020304" pitchFamily="18" charset="0"/>
              </a:rPr>
              <a:t>Standart</a:t>
            </a:r>
            <a:r>
              <a:rPr lang="en-US" sz="2800" b="1" dirty="0" smtClean="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ta’mirlash</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usuliga</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asoslangan</a:t>
            </a:r>
            <a:r>
              <a:rPr lang="en-US" sz="2800" b="1" dirty="0">
                <a:solidFill>
                  <a:srgbClr val="000000"/>
                </a:solidFill>
                <a:latin typeface="Times New Roman" panose="02020603050405020304" pitchFamily="18" charset="0"/>
                <a:ea typeface="Times New Roman" panose="02020603050405020304" pitchFamily="18" charset="0"/>
              </a:rPr>
              <a:t> ROT </a:t>
            </a:r>
            <a:r>
              <a:rPr lang="en-US" sz="2800" dirty="0" err="1">
                <a:solidFill>
                  <a:srgbClr val="000000"/>
                </a:solidFill>
                <a:latin typeface="Times New Roman" panose="02020603050405020304" pitchFamily="18" charset="0"/>
                <a:ea typeface="Times New Roman" panose="02020603050405020304" pitchFamily="18" charset="0"/>
              </a:rPr>
              <a:t>tizimi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navbatdagi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aniq</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mazmuni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muddati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barcha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qismlariga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muddati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to‘g‘risidagi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to‘liq</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ma’lumotlarga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asoslangan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belgilanadi</a:t>
            </a:r>
            <a:r>
              <a:rPr lang="en-US" sz="2800" dirty="0">
                <a:solidFill>
                  <a:srgbClr val="000000"/>
                </a:solidFill>
                <a:latin typeface="Times New Roman" panose="02020603050405020304" pitchFamily="18" charset="0"/>
                <a:ea typeface="Times New Roman" panose="02020603050405020304" pitchFamily="18" charset="0"/>
              </a:rPr>
              <a:t>. </a:t>
            </a:r>
            <a:endParaRPr lang="ru-RU" sz="2800" dirty="0"/>
          </a:p>
        </p:txBody>
      </p:sp>
      <p:sp>
        <p:nvSpPr>
          <p:cNvPr id="4" name="Номер слайда 3"/>
          <p:cNvSpPr>
            <a:spLocks noGrp="1"/>
          </p:cNvSpPr>
          <p:nvPr>
            <p:ph type="sldNum" sz="quarter" idx="12"/>
          </p:nvPr>
        </p:nvSpPr>
        <p:spPr/>
        <p:txBody>
          <a:bodyPr/>
          <a:lstStyle/>
          <a:p>
            <a:fld id="{1FE8DF1E-33BB-4377-9A26-35481BA06C7C}" type="slidenum">
              <a:rPr lang="en-US" smtClean="0"/>
              <a:t>18</a:t>
            </a:fld>
            <a:endParaRPr lang="en-US"/>
          </a:p>
        </p:txBody>
      </p:sp>
      <p:sp>
        <p:nvSpPr>
          <p:cNvPr id="6" name="Стрелка вправо с вырезом 5"/>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18</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8116076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610" y="232954"/>
            <a:ext cx="8905390" cy="6488523"/>
          </a:xfrm>
        </p:spPr>
        <p:txBody>
          <a:bodyPr anchor="t">
            <a:noAutofit/>
          </a:bodyPr>
          <a:lstStyle/>
          <a:p>
            <a:pPr>
              <a:lnSpc>
                <a:spcPct val="100000"/>
              </a:lnSpc>
              <a:spcAft>
                <a:spcPts val="0"/>
              </a:spcAft>
            </a:pPr>
            <a:r>
              <a:rPr lang="ru-RU" sz="2800" dirty="0" smtClean="0">
                <a:latin typeface="Times New Roman" panose="02020603050405020304" pitchFamily="18" charset="0"/>
                <a:cs typeface="Times New Roman" panose="02020603050405020304" pitchFamily="18" charset="0"/>
              </a:rPr>
              <a:t>		</a:t>
            </a:r>
            <a:r>
              <a:rPr lang="uz-Latn-UZ" sz="2800" b="1" dirty="0" smtClean="0">
                <a:latin typeface="Times New Roman" panose="02020603050405020304" pitchFamily="18" charset="0"/>
                <a:cs typeface="Times New Roman" panose="02020603050405020304" pitchFamily="18" charset="0"/>
              </a:rPr>
              <a:t>3.Ta’mirlash </a:t>
            </a:r>
            <a:r>
              <a:rPr lang="uz-Latn-UZ" sz="2800" b="1" dirty="0">
                <a:latin typeface="Times New Roman" panose="02020603050405020304" pitchFamily="18" charset="0"/>
                <a:cs typeface="Times New Roman" panose="02020603050405020304" pitchFamily="18" charset="0"/>
              </a:rPr>
              <a:t>xo‘jaligining vazifalari va ishlab chiqarish samaradorligini oshirishdagi </a:t>
            </a:r>
            <a:r>
              <a:rPr lang="uz-Latn-UZ" sz="2800" b="1" dirty="0" smtClean="0">
                <a:latin typeface="Times New Roman" panose="02020603050405020304" pitchFamily="18" charset="0"/>
                <a:cs typeface="Times New Roman" panose="02020603050405020304" pitchFamily="18" charset="0"/>
              </a:rPr>
              <a:t>o‘rni</a:t>
            </a:r>
            <a:r>
              <a:rPr lang="ru-RU" sz="2800" b="1" dirty="0" smtClean="0">
                <a:latin typeface="Times New Roman" panose="02020603050405020304" pitchFamily="18" charset="0"/>
                <a:cs typeface="Times New Roman" panose="02020603050405020304" pitchFamily="18" charset="0"/>
              </a:rPr>
              <a:t/>
            </a:r>
            <a:br>
              <a:rPr lang="ru-RU" sz="2800" b="1" dirty="0" smtClean="0">
                <a:latin typeface="Times New Roman" panose="02020603050405020304" pitchFamily="18" charset="0"/>
                <a:cs typeface="Times New Roman" panose="02020603050405020304" pitchFamily="18" charset="0"/>
              </a:rPr>
            </a:br>
            <a:r>
              <a:rPr lang="uz-Latn-UZ" sz="2800" b="1" dirty="0" smtClean="0">
                <a:latin typeface="Times New Roman" panose="02020603050405020304" pitchFamily="18" charset="0"/>
                <a:cs typeface="Times New Roman" panose="02020603050405020304" pitchFamily="18" charset="0"/>
              </a:rPr>
              <a:t/>
            </a:r>
            <a:br>
              <a:rPr lang="uz-Latn-UZ" sz="2800" b="1" dirty="0" smtClean="0">
                <a:latin typeface="Times New Roman" panose="02020603050405020304" pitchFamily="18" charset="0"/>
                <a:cs typeface="Times New Roman" panose="02020603050405020304" pitchFamily="18" charset="0"/>
              </a:rPr>
            </a:br>
            <a:r>
              <a:rPr lang="ru-RU" sz="2800" dirty="0" smtClean="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ROT tizimining asosiy me’yorlariga ta’mirlash sikli ta’mirlashlararo va ko‘rik kuzatuvlararo bo‘lgan muddat, ta’mirlash sikli tartibi, ta’mirlash ishlari hajmi, me’yorlari kiradi.</a:t>
            </a:r>
            <a:br>
              <a:rPr lang="uz-Latn-UZ" sz="2800" dirty="0" smtClean="0">
                <a:latin typeface="Times New Roman" panose="02020603050405020304" pitchFamily="18" charset="0"/>
                <a:cs typeface="Times New Roman" panose="02020603050405020304" pitchFamily="18" charset="0"/>
              </a:rPr>
            </a:br>
            <a:r>
              <a:rPr lang="ru-RU" sz="2800" dirty="0" smtClean="0">
                <a:latin typeface="Times New Roman" panose="02020603050405020304" pitchFamily="18" charset="0"/>
                <a:cs typeface="Times New Roman" panose="02020603050405020304" pitchFamily="18" charset="0"/>
              </a:rPr>
              <a:t>	</a:t>
            </a:r>
            <a:r>
              <a:rPr lang="uz-Latn-UZ" sz="2800" b="1" dirty="0" smtClean="0">
                <a:latin typeface="Times New Roman" panose="02020603050405020304" pitchFamily="18" charset="0"/>
                <a:cs typeface="Times New Roman" panose="02020603050405020304" pitchFamily="18" charset="0"/>
              </a:rPr>
              <a:t>Ta’mirlash sikli deb</a:t>
            </a:r>
            <a:r>
              <a:rPr lang="uz-Latn-UZ" sz="2800" dirty="0" smtClean="0">
                <a:latin typeface="Times New Roman" panose="02020603050405020304" pitchFamily="18" charset="0"/>
                <a:cs typeface="Times New Roman" panose="02020603050405020304" pitchFamily="18" charset="0"/>
              </a:rPr>
              <a:t>, dastgohning ikki kapital ta’mirlash o‘rtasidagi yoki uni ishga tushirishdan to birinchi kapital ta’mirlashgacha bo‘lgan ishlash davriga aytiladi. Ta’mirlashlar o‘rtasidagi davr davomiyligi quyidagi formula orqali aniqlanadi:</a:t>
            </a:r>
            <a:br>
              <a:rPr lang="uz-Latn-UZ" sz="2800" dirty="0" smtClean="0">
                <a:latin typeface="Times New Roman" panose="02020603050405020304" pitchFamily="18" charset="0"/>
                <a:cs typeface="Times New Roman" panose="02020603050405020304" pitchFamily="18" charset="0"/>
              </a:rPr>
            </a:br>
            <a:r>
              <a:rPr lang="ru-RU" sz="2800" dirty="0" smtClean="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
            </a:r>
            <a:br>
              <a:rPr lang="uz-Latn-UZ" sz="2800" dirty="0" smtClean="0">
                <a:latin typeface="Times New Roman" panose="02020603050405020304" pitchFamily="18" charset="0"/>
                <a:cs typeface="Times New Roman" panose="02020603050405020304" pitchFamily="18" charset="0"/>
              </a:rPr>
            </a:br>
            <a:r>
              <a:rPr lang="uz-Latn-UZ" sz="2800" dirty="0" smtClean="0">
                <a:latin typeface="Times New Roman" panose="02020603050405020304" pitchFamily="18" charset="0"/>
                <a:cs typeface="Times New Roman" panose="02020603050405020304" pitchFamily="18" charset="0"/>
              </a:rPr>
              <a:t> </a:t>
            </a:r>
            <a:br>
              <a:rPr lang="uz-Latn-UZ" sz="2800" dirty="0" smtClean="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19</a:t>
            </a:fld>
            <a:endParaRPr lang="en-US"/>
          </a:p>
        </p:txBody>
      </p:sp>
      <p:sp>
        <p:nvSpPr>
          <p:cNvPr id="6" name="Стрелка вправо с вырезом 5"/>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19</a:t>
            </a:r>
            <a:endParaRPr lang="en-US" sz="2400" dirty="0">
              <a:solidFill>
                <a:srgbClr val="C00000"/>
              </a:solidFill>
              <a:latin typeface="Arial" pitchFamily="34" charset="0"/>
              <a:cs typeface="Arial" pitchFamily="34" charset="0"/>
            </a:endParaRPr>
          </a:p>
        </p:txBody>
      </p:sp>
      <p:pic>
        <p:nvPicPr>
          <p:cNvPr id="8" name="Рисунок 7" descr="http://uz.denemetr.com/tw_files2/urls_8/77/d-76257/7z-docs/1_html_m1128ea8e.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76600" y="5257801"/>
            <a:ext cx="2438399" cy="1098552"/>
          </a:xfrm>
          <a:prstGeom prst="rect">
            <a:avLst/>
          </a:prstGeom>
          <a:noFill/>
          <a:ln>
            <a:noFill/>
          </a:ln>
        </p:spPr>
      </p:pic>
      <p:pic>
        <p:nvPicPr>
          <p:cNvPr id="9" name="Рисунок 308"/>
          <p:cNvPicPr>
            <a:picLocks noChangeAspect="1" noChangeArrowheads="1"/>
          </p:cNvPicPr>
          <p:nvPr/>
        </p:nvPicPr>
        <p:blipFill>
          <a:blip r:embed="rId3">
            <a:extLst>
              <a:ext uri="{28A0092B-C50C-407E-A947-70E740481C1C}">
                <a14:useLocalDpi xmlns:a14="http://schemas.microsoft.com/office/drawing/2010/main" val="0"/>
              </a:ext>
            </a:extLst>
          </a:blip>
          <a:srcRect l="34541" t="24663" r="24530" b="50127"/>
          <a:stretch>
            <a:fillRect/>
          </a:stretch>
        </p:blipFill>
        <p:spPr bwMode="auto">
          <a:xfrm>
            <a:off x="1264730" y="232953"/>
            <a:ext cx="563254" cy="542393"/>
          </a:xfrm>
          <a:prstGeom prst="rect">
            <a:avLst/>
          </a:prstGeom>
          <a:noFill/>
          <a:extLst>
            <a:ext uri="{909E8E84-426E-40DD-AFC4-6F175D3DCCD1}">
              <a14:hiddenFill xmlns:a14="http://schemas.microsoft.com/office/drawing/2010/main">
                <a:solidFill>
                  <a:srgbClr val="FFFFFF"/>
                </a:solidFill>
              </a14:hiddenFill>
            </a:ext>
          </a:extLst>
        </p:spPr>
      </p:pic>
      <p:pic>
        <p:nvPicPr>
          <p:cNvPr id="10" name="Рисунок 307" descr="Описание: Graphic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841" y="1276350"/>
            <a:ext cx="828542" cy="682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7141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6700" y="68181"/>
            <a:ext cx="8671731" cy="6545178"/>
          </a:xfrm>
        </p:spPr>
        <p:txBody>
          <a:bodyPr anchor="t">
            <a:noAutofit/>
          </a:bodyPr>
          <a:lstStyle/>
          <a:p>
            <a:pPr>
              <a:lnSpc>
                <a:spcPct val="114000"/>
              </a:lnSpc>
              <a:spcAft>
                <a:spcPts val="0"/>
              </a:spcAft>
            </a:pP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bunda</a:t>
            </a:r>
            <a:r>
              <a:rPr lang="en-US" sz="2800" dirty="0" smtClean="0">
                <a:solidFill>
                  <a:srgbClr val="000000"/>
                </a:solidFill>
                <a:latin typeface="Times New Roman" panose="02020603050405020304" pitchFamily="18" charset="0"/>
                <a:ea typeface="Times New Roman" panose="02020603050405020304" pitchFamily="18" charset="0"/>
              </a:rPr>
              <a:t>,</a:t>
            </a: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i="1" dirty="0" err="1" smtClean="0">
                <a:solidFill>
                  <a:srgbClr val="000000"/>
                </a:solidFill>
                <a:latin typeface="Times New Roman" panose="02020603050405020304" pitchFamily="18" charset="0"/>
                <a:ea typeface="Times New Roman" panose="02020603050405020304" pitchFamily="18" charset="0"/>
              </a:rPr>
              <a:t>T</a:t>
            </a:r>
            <a:r>
              <a:rPr lang="en-US" sz="2800" i="1" baseline="-25000" dirty="0" err="1" smtClean="0">
                <a:solidFill>
                  <a:srgbClr val="000000"/>
                </a:solidFill>
                <a:latin typeface="Times New Roman" panose="02020603050405020304" pitchFamily="18" charset="0"/>
                <a:ea typeface="Times New Roman" panose="02020603050405020304" pitchFamily="18" charset="0"/>
              </a:rPr>
              <a:t>sikl</a:t>
            </a:r>
            <a:r>
              <a:rPr lang="en-US" sz="2800" baseline="-25000" dirty="0">
                <a:solidFill>
                  <a:srgbClr val="000000"/>
                </a:solidFill>
                <a:latin typeface="Times New Roman" panose="02020603050405020304" pitchFamily="18" charset="0"/>
                <a:ea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sikli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soat</a:t>
            </a:r>
            <a:r>
              <a:rPr lang="en-US" sz="2800" dirty="0">
                <a:solidFill>
                  <a:srgbClr val="000000"/>
                </a:solidFill>
                <a:latin typeface="Times New Roman" panose="02020603050405020304" pitchFamily="18" charset="0"/>
                <a:ea typeface="Times New Roman" panose="02020603050405020304" pitchFamily="18" charset="0"/>
              </a:rPr>
              <a:t>; </a:t>
            </a:r>
            <a:br>
              <a:rPr lang="en-US" sz="2800" dirty="0">
                <a:solidFill>
                  <a:srgbClr val="000000"/>
                </a:solidFill>
                <a:latin typeface="Times New Roman" panose="02020603050405020304" pitchFamily="18" charset="0"/>
                <a:ea typeface="Times New Roman" panose="02020603050405020304" pitchFamily="18" charset="0"/>
              </a:rPr>
            </a:b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i="1" dirty="0" err="1" smtClean="0">
                <a:solidFill>
                  <a:srgbClr val="000000"/>
                </a:solidFill>
                <a:latin typeface="Times New Roman" panose="02020603050405020304" pitchFamily="18" charset="0"/>
                <a:ea typeface="Times New Roman" panose="02020603050405020304" pitchFamily="18" charset="0"/>
              </a:rPr>
              <a:t>T</a:t>
            </a:r>
            <a:r>
              <a:rPr lang="en-US" sz="2800" i="1" baseline="-25000" dirty="0" err="1" smtClean="0">
                <a:solidFill>
                  <a:srgbClr val="000000"/>
                </a:solidFill>
                <a:latin typeface="Times New Roman" panose="02020603050405020304" pitchFamily="18" charset="0"/>
                <a:ea typeface="Times New Roman" panose="02020603050405020304" pitchFamily="18" charset="0"/>
              </a:rPr>
              <a:t>o‘r</a:t>
            </a:r>
            <a:r>
              <a:rPr lang="en-US" sz="2800" baseline="-25000" dirty="0">
                <a:solidFill>
                  <a:srgbClr val="000000"/>
                </a:solidFill>
                <a:latin typeface="Times New Roman" panose="02020603050405020304" pitchFamily="18" charset="0"/>
                <a:ea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o‘rtacha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soni</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i="1" dirty="0" smtClean="0">
                <a:solidFill>
                  <a:srgbClr val="000000"/>
                </a:solidFill>
                <a:latin typeface="Times New Roman" panose="02020603050405020304" pitchFamily="18" charset="0"/>
                <a:ea typeface="Times New Roman" panose="02020603050405020304" pitchFamily="18" charset="0"/>
              </a:rPr>
              <a:t>T</a:t>
            </a:r>
            <a:r>
              <a:rPr lang="en-US" sz="2800" i="1" baseline="-25000" dirty="0" smtClean="0">
                <a:solidFill>
                  <a:srgbClr val="000000"/>
                </a:solidFill>
                <a:latin typeface="Times New Roman" panose="02020603050405020304" pitchFamily="18" charset="0"/>
                <a:ea typeface="Times New Roman" panose="02020603050405020304" pitchFamily="18" charset="0"/>
              </a:rPr>
              <a:t>k.t</a:t>
            </a:r>
            <a:r>
              <a:rPr lang="en-US" sz="2800" baseline="-25000" dirty="0">
                <a:solidFill>
                  <a:srgbClr val="000000"/>
                </a:solidFill>
                <a:latin typeface="Times New Roman" panose="02020603050405020304" pitchFamily="18" charset="0"/>
                <a:ea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kichik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soni</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b="1" dirty="0" err="1" smtClean="0">
                <a:solidFill>
                  <a:srgbClr val="000000"/>
                </a:solidFill>
                <a:latin typeface="Times New Roman" panose="02020603050405020304" pitchFamily="18" charset="0"/>
                <a:ea typeface="Times New Roman" panose="02020603050405020304" pitchFamily="18" charset="0"/>
              </a:rPr>
              <a:t>Ko‘riklararo</a:t>
            </a:r>
            <a:r>
              <a:rPr lang="en-US" sz="2800" b="1" dirty="0" smtClean="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davr</a:t>
            </a:r>
            <a:r>
              <a:rPr lang="en-US" sz="2800" b="1" dirty="0">
                <a:solidFill>
                  <a:srgbClr val="000000"/>
                </a:solidFill>
                <a:latin typeface="Times New Roman" panose="02020603050405020304" pitchFamily="18" charset="0"/>
                <a:ea typeface="Times New Roman" panose="02020603050405020304" pitchFamily="18" charset="0"/>
              </a:rPr>
              <a:t> deb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ikkita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ketma-ket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ko‘rik-kuzatuv</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o‘rtasidagi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yoki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o‘rtasidagi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vaqt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oralig‘iga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aytiladi</a:t>
            </a:r>
            <a:r>
              <a:rPr lang="en-US" sz="2800" dirty="0">
                <a:solidFill>
                  <a:srgbClr val="000000"/>
                </a:solidFill>
                <a:latin typeface="Times New Roman" panose="02020603050405020304" pitchFamily="18" charset="0"/>
                <a:ea typeface="Times New Roman" panose="02020603050405020304" pitchFamily="18" charset="0"/>
              </a:rPr>
              <a:t>. U </a:t>
            </a:r>
            <a:r>
              <a:rPr lang="en-US" sz="2800" dirty="0" err="1">
                <a:solidFill>
                  <a:srgbClr val="000000"/>
                </a:solidFill>
                <a:latin typeface="Times New Roman" panose="02020603050405020304" pitchFamily="18" charset="0"/>
                <a:ea typeface="Times New Roman" panose="02020603050405020304" pitchFamily="18" charset="0"/>
              </a:rPr>
              <a:t>quyidagicha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aniqlanadi</a:t>
            </a:r>
            <a:r>
              <a:rPr lang="en-US" sz="2800" dirty="0" smtClean="0">
                <a:solidFill>
                  <a:srgbClr val="000000"/>
                </a:solidFill>
                <a:latin typeface="Times New Roman" panose="02020603050405020304" pitchFamily="18" charset="0"/>
                <a:ea typeface="Times New Roman" panose="02020603050405020304" pitchFamily="18" charset="0"/>
              </a:rPr>
              <a:t>:</a:t>
            </a:r>
            <a:br>
              <a:rPr lang="en-US" sz="2800" dirty="0" smtClean="0">
                <a:solidFill>
                  <a:srgbClr val="000000"/>
                </a:solidFill>
                <a:latin typeface="Times New Roman" panose="02020603050405020304" pitchFamily="18" charset="0"/>
                <a:ea typeface="Times New Roman" panose="02020603050405020304" pitchFamily="18" charset="0"/>
              </a:rPr>
            </a:br>
            <a:r>
              <a:rPr lang="ru-RU" sz="2800" dirty="0" smtClean="0">
                <a:solidFill>
                  <a:srgbClr val="000000"/>
                </a:solidFill>
                <a:latin typeface="Times New Roman" panose="02020603050405020304" pitchFamily="18" charset="0"/>
                <a:ea typeface="Times New Roman" panose="02020603050405020304" pitchFamily="18" charset="0"/>
              </a:rPr>
              <a:t/>
            </a:r>
            <a:br>
              <a:rPr lang="ru-RU" sz="2800" dirty="0" smtClean="0">
                <a:solidFill>
                  <a:srgbClr val="000000"/>
                </a:solidFill>
                <a:latin typeface="Times New Roman" panose="02020603050405020304" pitchFamily="18" charset="0"/>
                <a:ea typeface="Times New Roman" panose="02020603050405020304" pitchFamily="18" charset="0"/>
              </a:rPr>
            </a:br>
            <a:r>
              <a:rPr lang="ru-RU" sz="2800" dirty="0">
                <a:solidFill>
                  <a:srgbClr val="000000"/>
                </a:solidFill>
                <a:latin typeface="Times New Roman" panose="02020603050405020304" pitchFamily="18" charset="0"/>
                <a:ea typeface="Times New Roman" panose="02020603050405020304" pitchFamily="18" charset="0"/>
              </a:rPr>
              <a:t/>
            </a:r>
            <a:br>
              <a:rPr lang="ru-RU" sz="2800" dirty="0">
                <a:solidFill>
                  <a:srgbClr val="000000"/>
                </a:solidFill>
                <a:latin typeface="Times New Roman" panose="02020603050405020304" pitchFamily="18" charset="0"/>
                <a:ea typeface="Times New Roman" panose="02020603050405020304" pitchFamily="18" charset="0"/>
              </a:rPr>
            </a:br>
            <a:r>
              <a:rPr lang="en-US" sz="2800" dirty="0" err="1">
                <a:solidFill>
                  <a:srgbClr val="000000"/>
                </a:solidFill>
                <a:latin typeface="Times New Roman" panose="02020603050405020304" pitchFamily="18" charset="0"/>
                <a:ea typeface="Times New Roman" panose="02020603050405020304" pitchFamily="18" charset="0"/>
              </a:rPr>
              <a:t>bunda</a:t>
            </a:r>
            <a:r>
              <a:rPr lang="en-US" sz="2800" dirty="0">
                <a:solidFill>
                  <a:srgbClr val="000000"/>
                </a:solidFill>
                <a:latin typeface="Times New Roman" panose="02020603050405020304" pitchFamily="18" charset="0"/>
                <a:ea typeface="Times New Roman" panose="02020603050405020304" pitchFamily="18" charset="0"/>
              </a:rPr>
              <a:t>, </a:t>
            </a: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i="1" dirty="0" smtClean="0">
                <a:solidFill>
                  <a:srgbClr val="000000"/>
                </a:solidFill>
                <a:latin typeface="Times New Roman" panose="02020603050405020304" pitchFamily="18" charset="0"/>
                <a:ea typeface="Times New Roman" panose="02020603050405020304" pitchFamily="18" charset="0"/>
              </a:rPr>
              <a:t>N</a:t>
            </a:r>
            <a:r>
              <a:rPr lang="en-US" sz="2800" i="1" baseline="-25000" dirty="0" smtClean="0">
                <a:solidFill>
                  <a:srgbClr val="000000"/>
                </a:solidFill>
                <a:latin typeface="Times New Roman" panose="02020603050405020304" pitchFamily="18" charset="0"/>
                <a:ea typeface="Times New Roman" panose="02020603050405020304" pitchFamily="18" charset="0"/>
              </a:rPr>
              <a:t>s</a:t>
            </a:r>
            <a:r>
              <a:rPr lang="en-US" sz="2800" baseline="-25000" dirty="0">
                <a:solidFill>
                  <a:srgbClr val="000000"/>
                </a:solidFill>
                <a:latin typeface="Times New Roman" panose="02020603050405020304" pitchFamily="18" charset="0"/>
                <a:ea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ko‘riklar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soni</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sikli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ko‘rik-kuzatuvlar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o‘rtasidagi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davr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davomiyligi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ekspluatasiya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shartlariga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bog‘liq</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u </a:t>
            </a:r>
            <a:r>
              <a:rPr lang="en-US" sz="2800" dirty="0" err="1">
                <a:solidFill>
                  <a:srgbClr val="000000"/>
                </a:solidFill>
                <a:latin typeface="Times New Roman" panose="02020603050405020304" pitchFamily="18" charset="0"/>
                <a:ea typeface="Times New Roman" panose="02020603050405020304" pitchFamily="18" charset="0"/>
              </a:rPr>
              <a:t>ishlangan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soat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kunlar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soni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hisobga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olinadi</a:t>
            </a:r>
            <a:r>
              <a:rPr lang="en-US" sz="2800" dirty="0">
                <a:solidFill>
                  <a:srgbClr val="000000"/>
                </a:solidFill>
                <a:latin typeface="Times New Roman" panose="02020603050405020304" pitchFamily="18" charset="0"/>
                <a:ea typeface="Times New Roman" panose="02020603050405020304" pitchFamily="18" charset="0"/>
              </a:rPr>
              <a:t>.</a:t>
            </a:r>
            <a:endParaRPr lang="ru-RU" sz="2800" dirty="0"/>
          </a:p>
        </p:txBody>
      </p:sp>
      <p:sp>
        <p:nvSpPr>
          <p:cNvPr id="4" name="Номер слайда 3"/>
          <p:cNvSpPr>
            <a:spLocks noGrp="1"/>
          </p:cNvSpPr>
          <p:nvPr>
            <p:ph type="sldNum" sz="quarter" idx="12"/>
          </p:nvPr>
        </p:nvSpPr>
        <p:spPr/>
        <p:txBody>
          <a:bodyPr/>
          <a:lstStyle/>
          <a:p>
            <a:fld id="{1FE8DF1E-33BB-4377-9A26-35481BA06C7C}" type="slidenum">
              <a:rPr lang="en-US" smtClean="0"/>
              <a:t>20</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20</a:t>
            </a:r>
            <a:endParaRPr lang="en-US" sz="2400" dirty="0">
              <a:solidFill>
                <a:srgbClr val="C00000"/>
              </a:solidFill>
              <a:latin typeface="Arial" pitchFamily="34" charset="0"/>
              <a:cs typeface="Arial" pitchFamily="34" charset="0"/>
            </a:endParaRPr>
          </a:p>
        </p:txBody>
      </p:sp>
      <p:pic>
        <p:nvPicPr>
          <p:cNvPr id="7" name="Рисунок 6" descr="http://uz.denemetr.com/tw_files2/urls_8/77/d-76257/7z-docs/1_html_m10da48dc.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43200" y="3340770"/>
            <a:ext cx="3124200" cy="1128713"/>
          </a:xfrm>
          <a:prstGeom prst="rect">
            <a:avLst/>
          </a:prstGeom>
          <a:noFill/>
          <a:ln>
            <a:noFill/>
          </a:ln>
        </p:spPr>
      </p:pic>
    </p:spTree>
    <p:extLst>
      <p:ext uri="{BB962C8B-B14F-4D97-AF65-F5344CB8AC3E}">
        <p14:creationId xmlns:p14="http://schemas.microsoft.com/office/powerpoint/2010/main" val="2220872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 y="23406"/>
            <a:ext cx="8915400" cy="6721477"/>
          </a:xfrm>
        </p:spPr>
        <p:txBody>
          <a:bodyPr anchor="t">
            <a:noAutofit/>
          </a:bodyPr>
          <a:lstStyle/>
          <a:p>
            <a:pPr>
              <a:lnSpc>
                <a:spcPct val="114000"/>
              </a:lnSpc>
              <a:spcAft>
                <a:spcPts val="0"/>
              </a:spcAft>
            </a:pP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smtClean="0">
                <a:solidFill>
                  <a:srgbClr val="000000"/>
                </a:solidFill>
                <a:latin typeface="Times New Roman" panose="02020603050405020304" pitchFamily="18" charset="0"/>
                <a:ea typeface="Times New Roman" panose="02020603050405020304" pitchFamily="18" charset="0"/>
              </a:rPr>
              <a:t>ROT </a:t>
            </a:r>
            <a:r>
              <a:rPr lang="en-US" sz="2800" dirty="0" err="1">
                <a:solidFill>
                  <a:srgbClr val="000000"/>
                </a:solidFill>
                <a:latin typeface="Times New Roman" panose="02020603050405020304" pitchFamily="18" charset="0"/>
                <a:ea typeface="Times New Roman" panose="02020603050405020304" pitchFamily="18" charset="0"/>
              </a:rPr>
              <a:t>tizimida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o‘rtasidagi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davrni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ixtiyoriy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ravishda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belgilash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mumkin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emas</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balki</a:t>
            </a:r>
            <a:r>
              <a:rPr lang="en-US" sz="2800" dirty="0">
                <a:solidFill>
                  <a:srgbClr val="000000"/>
                </a:solidFill>
                <a:latin typeface="Times New Roman" panose="02020603050405020304" pitchFamily="18" charset="0"/>
                <a:ea typeface="Times New Roman" panose="02020603050405020304" pitchFamily="18" charset="0"/>
              </a:rPr>
              <a:t> u optimal </a:t>
            </a:r>
            <a:r>
              <a:rPr lang="en-US" sz="2800" dirty="0" err="1">
                <a:solidFill>
                  <a:srgbClr val="000000"/>
                </a:solidFill>
                <a:latin typeface="Times New Roman" panose="02020603050405020304" pitchFamily="18" charset="0"/>
                <a:ea typeface="Times New Roman" panose="02020603050405020304" pitchFamily="18" charset="0"/>
              </a:rPr>
              <a:t>qiymatga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kerak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davriyligini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to‘g‘ri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tanlash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muhim</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iqtisodiy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ahamiyatga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bo‘lib</a:t>
            </a:r>
            <a:r>
              <a:rPr lang="en-US" sz="2800" dirty="0">
                <a:solidFill>
                  <a:srgbClr val="000000"/>
                </a:solidFill>
                <a:latin typeface="Times New Roman" panose="02020603050405020304" pitchFamily="18" charset="0"/>
                <a:ea typeface="Times New Roman" panose="02020603050405020304" pitchFamily="18" charset="0"/>
              </a:rPr>
              <a:t>, u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sarflanadigan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xarajat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bekor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qolish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davomiyligi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quvvati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ekspluatatsiya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xarajatlarni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aniqlaydi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ta’mirlashlararo</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muddati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ularning</a:t>
            </a:r>
            <a:r>
              <a:rPr lang="en-US" sz="2800" dirty="0">
                <a:solidFill>
                  <a:srgbClr val="000000"/>
                </a:solidFill>
                <a:latin typeface="Times New Roman" panose="02020603050405020304" pitchFamily="18" charset="0"/>
                <a:ea typeface="Times New Roman" panose="02020603050405020304" pitchFamily="18" charset="0"/>
              </a:rPr>
              <a:t> normal </a:t>
            </a:r>
            <a:r>
              <a:rPr lang="en-US" sz="2800" dirty="0" err="1">
                <a:solidFill>
                  <a:srgbClr val="000000"/>
                </a:solidFill>
                <a:latin typeface="Times New Roman" panose="02020603050405020304" pitchFamily="18" charset="0"/>
                <a:ea typeface="Times New Roman" panose="02020603050405020304" pitchFamily="18" charset="0"/>
              </a:rPr>
              <a:t>ekspluatatsiya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sharoitida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eskirish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qonuniyatlarini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o‘rganish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belgilanishi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lozim</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Ta’mirlashlar</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o‘rtasidagi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muddatni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uzaytirish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muammosini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mashinalar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konstruksiyasini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texnologiyasini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takomillashtirish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ekspluatatsiya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sifatini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oshirish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orqali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yechish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mumkin</a:t>
            </a:r>
            <a:r>
              <a:rPr lang="en-US" sz="2800" dirty="0">
                <a:solidFill>
                  <a:srgbClr val="000000"/>
                </a:solidFill>
                <a:latin typeface="Times New Roman" panose="02020603050405020304" pitchFamily="18" charset="0"/>
                <a:ea typeface="Times New Roman" panose="02020603050405020304" pitchFamily="18" charset="0"/>
              </a:rPr>
              <a:t>.</a:t>
            </a:r>
            <a:endParaRPr lang="ru-RU" sz="2800" dirty="0">
              <a:solidFill>
                <a:srgbClr val="000000"/>
              </a:solidFill>
              <a:latin typeface="Times New Roman" panose="02020603050405020304" pitchFamily="18" charset="0"/>
              <a:ea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21</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21</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496187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399" y="140026"/>
            <a:ext cx="8343900" cy="6497052"/>
          </a:xfrm>
        </p:spPr>
        <p:txBody>
          <a:bodyPr anchor="t">
            <a:normAutofit/>
          </a:bodyPr>
          <a:lstStyle/>
          <a:p>
            <a:pPr algn="just">
              <a:lnSpc>
                <a:spcPct val="100000"/>
              </a:lnSpc>
              <a:spcAft>
                <a:spcPts val="0"/>
              </a:spcAft>
            </a:pPr>
            <a:r>
              <a:rPr lang="ru-RU"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Ta’mirlash</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sikli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strukturasi</a:t>
            </a:r>
            <a:r>
              <a:rPr lang="en-US" sz="2800" b="1"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ikkita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kapital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ta’mirlash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o‘rtasidagi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davrda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ta’mirlash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profilaktik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operatsiyalarni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ma’lum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tartibda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joylashtirilgan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ro‘yxatdir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Ta’mirlash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sikli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strukturasini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tashkil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elementlariga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rejadagi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ta’mirlash</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kapital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kichik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hamda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profilaktik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ko‘riklar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kiradi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Masalan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yengil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metall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qirquvchi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stanoklarni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ta’mirlash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sikli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quyidagi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ishlar</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ketma-ketligidan</a:t>
            </a:r>
            <a:r>
              <a:rPr lang="ru-RU"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iborat</a:t>
            </a:r>
            <a:r>
              <a:rPr lang="en-US" sz="2800" dirty="0" smtClean="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
            </a:r>
            <a:br>
              <a:rPr lang="ru-RU" sz="2800" dirty="0" smtClean="0">
                <a:latin typeface="Times New Roman" panose="02020603050405020304" pitchFamily="18" charset="0"/>
                <a:cs typeface="Times New Roman" panose="02020603050405020304" pitchFamily="18" charset="0"/>
              </a:rPr>
            </a:br>
            <a:r>
              <a:rPr lang="ru-RU" sz="2800" dirty="0" smtClean="0">
                <a:latin typeface="Times New Roman" panose="02020603050405020304" pitchFamily="18" charset="0"/>
                <a:cs typeface="Times New Roman" panose="02020603050405020304" pitchFamily="18" charset="0"/>
              </a:rPr>
              <a:t> </a:t>
            </a:r>
            <a:br>
              <a:rPr lang="ru-RU" sz="2800" dirty="0" smtClean="0">
                <a:latin typeface="Times New Roman" panose="02020603050405020304" pitchFamily="18" charset="0"/>
                <a:cs typeface="Times New Roman" panose="02020603050405020304" pitchFamily="18" charset="0"/>
              </a:rPr>
            </a:br>
            <a:r>
              <a:rPr lang="en-US" sz="2800" b="1" i="1" dirty="0" smtClean="0">
                <a:latin typeface="Times New Roman" panose="02020603050405020304" pitchFamily="18" charset="0"/>
                <a:cs typeface="Times New Roman" panose="02020603050405020304" pitchFamily="18" charset="0"/>
              </a:rPr>
              <a:t>K</a:t>
            </a:r>
            <a:r>
              <a:rPr lang="en-US" sz="2800" b="1" i="1" baseline="-25000" dirty="0" smtClean="0">
                <a:latin typeface="Times New Roman" panose="02020603050405020304" pitchFamily="18" charset="0"/>
                <a:cs typeface="Times New Roman" panose="02020603050405020304" pitchFamily="18" charset="0"/>
              </a:rPr>
              <a:t>ap</a:t>
            </a:r>
            <a:r>
              <a:rPr lang="en-US" sz="2800" b="1" i="1" dirty="0" smtClean="0">
                <a:latin typeface="Times New Roman" panose="02020603050405020304" pitchFamily="18" charset="0"/>
                <a:cs typeface="Times New Roman" panose="02020603050405020304" pitchFamily="18" charset="0"/>
              </a:rPr>
              <a:t>-K</a:t>
            </a:r>
            <a:r>
              <a:rPr lang="en-US" sz="2800" b="1" i="1" baseline="-25000" dirty="0" smtClean="0">
                <a:latin typeface="Times New Roman" panose="02020603050405020304" pitchFamily="18" charset="0"/>
                <a:cs typeface="Times New Roman" panose="02020603050405020304" pitchFamily="18" charset="0"/>
              </a:rPr>
              <a:t>o‘rik</a:t>
            </a:r>
            <a:r>
              <a:rPr lang="en-US" sz="2800" b="1" i="1" dirty="0" smtClean="0">
                <a:latin typeface="Times New Roman" panose="02020603050405020304" pitchFamily="18" charset="0"/>
                <a:cs typeface="Times New Roman" panose="02020603050405020304" pitchFamily="18" charset="0"/>
              </a:rPr>
              <a:t>-K</a:t>
            </a:r>
            <a:r>
              <a:rPr lang="en-US" sz="2800" b="1" i="1" baseline="-25000" dirty="0" smtClean="0">
                <a:latin typeface="Times New Roman" panose="02020603050405020304" pitchFamily="18" charset="0"/>
                <a:cs typeface="Times New Roman" panose="02020603050405020304" pitchFamily="18" charset="0"/>
              </a:rPr>
              <a:t>ich1</a:t>
            </a:r>
            <a:r>
              <a:rPr lang="en-US" sz="2800" b="1" i="1" dirty="0" smtClean="0">
                <a:latin typeface="Times New Roman" panose="02020603050405020304" pitchFamily="18" charset="0"/>
                <a:cs typeface="Times New Roman" panose="02020603050405020304" pitchFamily="18" charset="0"/>
              </a:rPr>
              <a:t>-K</a:t>
            </a:r>
            <a:r>
              <a:rPr lang="en-US" sz="2800" b="1" i="1" baseline="-25000" dirty="0" smtClean="0">
                <a:latin typeface="Times New Roman" panose="02020603050405020304" pitchFamily="18" charset="0"/>
                <a:cs typeface="Times New Roman" panose="02020603050405020304" pitchFamily="18" charset="0"/>
              </a:rPr>
              <a:t>o‘rik</a:t>
            </a:r>
            <a:r>
              <a:rPr lang="en-US" sz="2800" b="1" i="1" dirty="0" smtClean="0">
                <a:latin typeface="Times New Roman" panose="02020603050405020304" pitchFamily="18" charset="0"/>
                <a:cs typeface="Times New Roman" panose="02020603050405020304" pitchFamily="18" charset="0"/>
              </a:rPr>
              <a:t>- </a:t>
            </a:r>
            <a:r>
              <a:rPr lang="en-US" sz="2800" b="1" i="1" dirty="0">
                <a:latin typeface="Times New Roman" panose="02020603050405020304" pitchFamily="18" charset="0"/>
                <a:cs typeface="Times New Roman" panose="02020603050405020304" pitchFamily="18" charset="0"/>
              </a:rPr>
              <a:t>K</a:t>
            </a:r>
            <a:r>
              <a:rPr lang="en-US" sz="2800" b="1" i="1" baseline="-25000" dirty="0">
                <a:latin typeface="Times New Roman" panose="02020603050405020304" pitchFamily="18" charset="0"/>
                <a:cs typeface="Times New Roman" panose="02020603050405020304" pitchFamily="18" charset="0"/>
              </a:rPr>
              <a:t>ich2</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K</a:t>
            </a:r>
            <a:r>
              <a:rPr lang="en-US" sz="2800" b="1" i="1" baseline="-25000" dirty="0" err="1">
                <a:latin typeface="Times New Roman" panose="02020603050405020304" pitchFamily="18" charset="0"/>
                <a:cs typeface="Times New Roman" panose="02020603050405020304" pitchFamily="18" charset="0"/>
              </a:rPr>
              <a:t>o‘rik</a:t>
            </a:r>
            <a:r>
              <a:rPr lang="en-US" sz="2800" b="1" i="1" dirty="0">
                <a:latin typeface="Times New Roman" panose="02020603050405020304" pitchFamily="18" charset="0"/>
                <a:cs typeface="Times New Roman" panose="02020603050405020304" pitchFamily="18" charset="0"/>
              </a:rPr>
              <a:t>- O‘</a:t>
            </a:r>
            <a:r>
              <a:rPr lang="en-US" sz="2800" b="1" i="1" baseline="-25000" dirty="0">
                <a:latin typeface="Times New Roman" panose="02020603050405020304" pitchFamily="18" charset="0"/>
                <a:cs typeface="Times New Roman" panose="02020603050405020304" pitchFamily="18" charset="0"/>
              </a:rPr>
              <a:t>rt1</a:t>
            </a:r>
            <a:r>
              <a:rPr lang="en-US" sz="2800" b="1" i="1" dirty="0">
                <a:latin typeface="Times New Roman" panose="02020603050405020304" pitchFamily="18" charset="0"/>
                <a:cs typeface="Times New Roman" panose="02020603050405020304" pitchFamily="18" charset="0"/>
              </a:rPr>
              <a:t>-K</a:t>
            </a:r>
            <a:r>
              <a:rPr lang="en-US" sz="2800" b="1" i="1" baseline="-25000" dirty="0">
                <a:latin typeface="Times New Roman" panose="02020603050405020304" pitchFamily="18" charset="0"/>
                <a:cs typeface="Times New Roman" panose="02020603050405020304" pitchFamily="18" charset="0"/>
              </a:rPr>
              <a:t>ich3</a:t>
            </a:r>
            <a:r>
              <a:rPr lang="en-US" sz="2800" b="1" i="1" dirty="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K</a:t>
            </a:r>
            <a:r>
              <a:rPr lang="en-US" sz="2800" b="1" i="1" baseline="-25000" dirty="0" err="1" smtClean="0">
                <a:latin typeface="Times New Roman" panose="02020603050405020304" pitchFamily="18" charset="0"/>
                <a:cs typeface="Times New Roman" panose="02020603050405020304" pitchFamily="18" charset="0"/>
              </a:rPr>
              <a:t>o‘rik</a:t>
            </a:r>
            <a:r>
              <a:rPr lang="en-US" sz="2800" b="1" i="1" dirty="0" smtClean="0">
                <a:latin typeface="Times New Roman" panose="02020603050405020304" pitchFamily="18" charset="0"/>
                <a:cs typeface="Times New Roman" panose="02020603050405020304" pitchFamily="18" charset="0"/>
              </a:rPr>
              <a:t>- K</a:t>
            </a:r>
            <a:r>
              <a:rPr lang="en-US" sz="2800" b="1" i="1" baseline="-25000" dirty="0" smtClean="0">
                <a:latin typeface="Times New Roman" panose="02020603050405020304" pitchFamily="18" charset="0"/>
                <a:cs typeface="Times New Roman" panose="02020603050405020304" pitchFamily="18" charset="0"/>
              </a:rPr>
              <a:t>ich4</a:t>
            </a:r>
            <a:r>
              <a:rPr lang="en-US" sz="2800" b="1" i="1" dirty="0" smtClean="0">
                <a:latin typeface="Times New Roman" panose="02020603050405020304" pitchFamily="18" charset="0"/>
                <a:cs typeface="Times New Roman" panose="02020603050405020304" pitchFamily="18" charset="0"/>
              </a:rPr>
              <a:t>-K</a:t>
            </a:r>
            <a:r>
              <a:rPr lang="en-US" sz="2800" b="1" i="1" baseline="-25000" dirty="0" smtClean="0">
                <a:latin typeface="Times New Roman" panose="02020603050405020304" pitchFamily="18" charset="0"/>
                <a:cs typeface="Times New Roman" panose="02020603050405020304" pitchFamily="18" charset="0"/>
              </a:rPr>
              <a:t>o‘rik</a:t>
            </a:r>
            <a:r>
              <a:rPr lang="en-US" sz="2800" b="1" i="1" dirty="0" smtClean="0">
                <a:latin typeface="Times New Roman" panose="02020603050405020304" pitchFamily="18" charset="0"/>
                <a:cs typeface="Times New Roman" panose="02020603050405020304" pitchFamily="18" charset="0"/>
              </a:rPr>
              <a:t>- </a:t>
            </a:r>
            <a:r>
              <a:rPr lang="en-US" sz="2800" b="1" i="1" dirty="0">
                <a:latin typeface="Times New Roman" panose="02020603050405020304" pitchFamily="18" charset="0"/>
                <a:cs typeface="Times New Roman" panose="02020603050405020304" pitchFamily="18" charset="0"/>
              </a:rPr>
              <a:t>O‘</a:t>
            </a:r>
            <a:r>
              <a:rPr lang="en-US" sz="2800" b="1" i="1" baseline="-25000" dirty="0">
                <a:latin typeface="Times New Roman" panose="02020603050405020304" pitchFamily="18" charset="0"/>
                <a:cs typeface="Times New Roman" panose="02020603050405020304" pitchFamily="18" charset="0"/>
              </a:rPr>
              <a:t>rt2 </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K</a:t>
            </a:r>
            <a:r>
              <a:rPr lang="en-US" sz="2800" b="1" i="1" baseline="-25000" dirty="0" err="1">
                <a:latin typeface="Times New Roman" panose="02020603050405020304" pitchFamily="18" charset="0"/>
                <a:cs typeface="Times New Roman" panose="02020603050405020304" pitchFamily="18" charset="0"/>
              </a:rPr>
              <a:t>o‘rik</a:t>
            </a:r>
            <a:r>
              <a:rPr lang="en-US" sz="2800" b="1" i="1" dirty="0">
                <a:latin typeface="Times New Roman" panose="02020603050405020304" pitchFamily="18" charset="0"/>
                <a:cs typeface="Times New Roman" panose="02020603050405020304" pitchFamily="18" charset="0"/>
              </a:rPr>
              <a:t>- K</a:t>
            </a:r>
            <a:r>
              <a:rPr lang="en-US" sz="2800" b="1" i="1" baseline="-25000" dirty="0">
                <a:latin typeface="Times New Roman" panose="02020603050405020304" pitchFamily="18" charset="0"/>
                <a:cs typeface="Times New Roman" panose="02020603050405020304" pitchFamily="18" charset="0"/>
              </a:rPr>
              <a:t>ich5</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K</a:t>
            </a:r>
            <a:r>
              <a:rPr lang="en-US" sz="2800" b="1" i="1" baseline="-25000" dirty="0" err="1">
                <a:latin typeface="Times New Roman" panose="02020603050405020304" pitchFamily="18" charset="0"/>
                <a:cs typeface="Times New Roman" panose="02020603050405020304" pitchFamily="18" charset="0"/>
              </a:rPr>
              <a:t>o‘rik</a:t>
            </a:r>
            <a:r>
              <a:rPr lang="en-US" sz="2800" b="1" i="1" dirty="0">
                <a:latin typeface="Times New Roman" panose="02020603050405020304" pitchFamily="18" charset="0"/>
                <a:cs typeface="Times New Roman" panose="02020603050405020304" pitchFamily="18" charset="0"/>
              </a:rPr>
              <a:t>- K</a:t>
            </a:r>
            <a:r>
              <a:rPr lang="en-US" sz="2800" b="1" i="1" baseline="-25000" dirty="0">
                <a:latin typeface="Times New Roman" panose="02020603050405020304" pitchFamily="18" charset="0"/>
                <a:cs typeface="Times New Roman" panose="02020603050405020304" pitchFamily="18" charset="0"/>
              </a:rPr>
              <a:t>ich6</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K</a:t>
            </a:r>
            <a:r>
              <a:rPr lang="en-US" sz="2800" b="1" i="1" baseline="-25000" dirty="0" err="1">
                <a:latin typeface="Times New Roman" panose="02020603050405020304" pitchFamily="18" charset="0"/>
                <a:cs typeface="Times New Roman" panose="02020603050405020304" pitchFamily="18" charset="0"/>
              </a:rPr>
              <a:t>o‘rik</a:t>
            </a:r>
            <a:r>
              <a:rPr lang="en-US" sz="2800" b="1" i="1" dirty="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K</a:t>
            </a:r>
            <a:r>
              <a:rPr lang="en-US" sz="2800" b="1" i="1" baseline="-25000" dirty="0" err="1" smtClean="0">
                <a:latin typeface="Times New Roman" panose="02020603050405020304" pitchFamily="18" charset="0"/>
                <a:cs typeface="Times New Roman" panose="02020603050405020304" pitchFamily="18" charset="0"/>
              </a:rPr>
              <a:t>kap</a:t>
            </a:r>
            <a:r>
              <a:rPr lang="ru-RU" sz="2800" b="1" i="1" baseline="-25000" dirty="0" smtClean="0">
                <a:latin typeface="Times New Roman" panose="02020603050405020304" pitchFamily="18" charset="0"/>
                <a:cs typeface="Times New Roman" panose="02020603050405020304" pitchFamily="18" charset="0"/>
              </a:rPr>
              <a:t/>
            </a:r>
            <a:br>
              <a:rPr lang="ru-RU" sz="2800" b="1" i="1" baseline="-25000" dirty="0" smtClean="0">
                <a:latin typeface="Times New Roman" panose="02020603050405020304" pitchFamily="18" charset="0"/>
                <a:cs typeface="Times New Roman" panose="02020603050405020304" pitchFamily="18" charset="0"/>
              </a:rPr>
            </a:br>
            <a:r>
              <a:rPr lang="ru-RU" sz="2800" b="1" i="1" baseline="-25000" dirty="0" smtClean="0">
                <a:latin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Shunday</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bu</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guruh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stanoklarining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sikli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strukturasi</a:t>
            </a:r>
            <a:r>
              <a:rPr lang="en-US" sz="2800" dirty="0">
                <a:solidFill>
                  <a:srgbClr val="000000"/>
                </a:solidFill>
                <a:latin typeface="Times New Roman" panose="02020603050405020304" pitchFamily="18" charset="0"/>
                <a:ea typeface="Times New Roman" panose="02020603050405020304" pitchFamily="18" charset="0"/>
              </a:rPr>
              <a:t>: 2 ta </a:t>
            </a:r>
            <a:r>
              <a:rPr lang="en-US" sz="2800" dirty="0" err="1">
                <a:solidFill>
                  <a:srgbClr val="000000"/>
                </a:solidFill>
                <a:latin typeface="Times New Roman" panose="02020603050405020304" pitchFamily="18" charset="0"/>
                <a:ea typeface="Times New Roman" panose="02020603050405020304" pitchFamily="18" charset="0"/>
              </a:rPr>
              <a:t>o‘rta</a:t>
            </a:r>
            <a:r>
              <a:rPr lang="en-US" sz="2800" dirty="0">
                <a:solidFill>
                  <a:srgbClr val="000000"/>
                </a:solidFill>
                <a:latin typeface="Times New Roman" panose="02020603050405020304" pitchFamily="18" charset="0"/>
                <a:ea typeface="Times New Roman" panose="02020603050405020304" pitchFamily="18" charset="0"/>
              </a:rPr>
              <a:t>, 6 ta </a:t>
            </a:r>
            <a:r>
              <a:rPr lang="en-US" sz="2800" dirty="0" err="1">
                <a:solidFill>
                  <a:srgbClr val="000000"/>
                </a:solidFill>
                <a:latin typeface="Times New Roman" panose="02020603050405020304" pitchFamily="18" charset="0"/>
                <a:ea typeface="Times New Roman" panose="02020603050405020304" pitchFamily="18" charset="0"/>
              </a:rPr>
              <a:t>kichik</a:t>
            </a:r>
            <a:r>
              <a:rPr lang="en-US" sz="2800" dirty="0">
                <a:solidFill>
                  <a:srgbClr val="000000"/>
                </a:solidFill>
                <a:latin typeface="Times New Roman" panose="02020603050405020304" pitchFamily="18" charset="0"/>
                <a:ea typeface="Times New Roman" panose="02020603050405020304" pitchFamily="18" charset="0"/>
              </a:rPr>
              <a:t>, 8 ta </a:t>
            </a:r>
            <a:r>
              <a:rPr lang="en-US" sz="2800" dirty="0" err="1">
                <a:solidFill>
                  <a:srgbClr val="000000"/>
                </a:solidFill>
                <a:latin typeface="Times New Roman" panose="02020603050405020304" pitchFamily="18" charset="0"/>
                <a:ea typeface="Times New Roman" panose="02020603050405020304" pitchFamily="18" charset="0"/>
              </a:rPr>
              <a:t>ko‘rikni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o‘z</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ichiga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oladi</a:t>
            </a:r>
            <a:r>
              <a:rPr lang="en-US" sz="2800" dirty="0">
                <a:solidFill>
                  <a:srgbClr val="000000"/>
                </a:solidFill>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22</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22</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6948761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4379" y="232955"/>
            <a:ext cx="8999621" cy="6356352"/>
          </a:xfrm>
        </p:spPr>
        <p:txBody>
          <a:bodyPr anchor="t">
            <a:noAutofit/>
          </a:bodyPr>
          <a:lstStyle/>
          <a:p>
            <a:pPr>
              <a:lnSpc>
                <a:spcPct val="114000"/>
              </a:lnSpc>
            </a:pP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Ta’mirlash</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vaqt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me’yorini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baholash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murakkabligi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ko‘rsatkichlaridan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foydalaniladi</a:t>
            </a:r>
            <a:r>
              <a:rPr lang="en-US" sz="2800" dirty="0">
                <a:solidFill>
                  <a:srgbClr val="000000"/>
                </a:solidFill>
                <a:latin typeface="Times New Roman" panose="02020603050405020304" pitchFamily="18" charset="0"/>
                <a:ea typeface="Times New Roman" panose="02020603050405020304" pitchFamily="18" charset="0"/>
              </a:rPr>
              <a:t>. U </a:t>
            </a:r>
            <a:r>
              <a:rPr lang="en-US" sz="2800" dirty="0" err="1">
                <a:solidFill>
                  <a:srgbClr val="000000"/>
                </a:solidFill>
                <a:latin typeface="Times New Roman" panose="02020603050405020304" pitchFamily="18" charset="0"/>
                <a:ea typeface="Times New Roman" panose="02020603050405020304" pitchFamily="18" charset="0"/>
              </a:rPr>
              <a:t>stanokni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kapital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hajmi</a:t>
            </a:r>
            <a:r>
              <a:rPr lang="en-US" sz="2800" dirty="0">
                <a:solidFill>
                  <a:srgbClr val="000000"/>
                </a:solidFill>
                <a:latin typeface="Times New Roman" panose="02020603050405020304" pitchFamily="18" charset="0"/>
                <a:ea typeface="Times New Roman" panose="02020603050405020304" pitchFamily="18" charset="0"/>
              </a:rPr>
              <a:t> etalon </a:t>
            </a:r>
            <a:r>
              <a:rPr lang="en-US" sz="2800" dirty="0" err="1">
                <a:solidFill>
                  <a:srgbClr val="000000"/>
                </a:solidFill>
                <a:latin typeface="Times New Roman" panose="02020603050405020304" pitchFamily="18" charset="0"/>
                <a:ea typeface="Times New Roman" panose="02020603050405020304" pitchFamily="18" charset="0"/>
              </a:rPr>
              <a:t>stanokni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kapital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hajmidan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necha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barobar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kattaligini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ko‘rsatuvchi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koeffitsientdir</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rPr>
            </a:b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Mashinasozlik</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sanoatida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uzoq</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muddat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ishlov</a:t>
            </a: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berilayotgan</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buyumning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katta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diametri</a:t>
            </a:r>
            <a:r>
              <a:rPr lang="en-US" sz="2800" dirty="0">
                <a:solidFill>
                  <a:srgbClr val="000000"/>
                </a:solidFill>
                <a:latin typeface="Times New Roman" panose="02020603050405020304" pitchFamily="18" charset="0"/>
                <a:ea typeface="Times New Roman" panose="02020603050405020304" pitchFamily="18" charset="0"/>
              </a:rPr>
              <a:t> 400 mm </a:t>
            </a:r>
            <a:r>
              <a:rPr lang="en-US" sz="2800" dirty="0" err="1" smtClean="0">
                <a:solidFill>
                  <a:srgbClr val="000000"/>
                </a:solidFill>
                <a:latin typeface="Times New Roman" panose="02020603050405020304" pitchFamily="18" charset="0"/>
                <a:ea typeface="Times New Roman" panose="02020603050405020304" pitchFamily="18" charset="0"/>
              </a:rPr>
              <a:t>va</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markazlar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o‘rtasidagi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masofa</a:t>
            </a:r>
            <a:r>
              <a:rPr lang="en-US" sz="2800" dirty="0">
                <a:solidFill>
                  <a:srgbClr val="000000"/>
                </a:solidFill>
                <a:latin typeface="Times New Roman" panose="02020603050405020304" pitchFamily="18" charset="0"/>
                <a:ea typeface="Times New Roman" panose="02020603050405020304" pitchFamily="18" charset="0"/>
              </a:rPr>
              <a:t> 1000 mm </a:t>
            </a:r>
            <a:r>
              <a:rPr lang="en-US" sz="2800" dirty="0" err="1">
                <a:solidFill>
                  <a:srgbClr val="000000"/>
                </a:solidFill>
                <a:latin typeface="Times New Roman" panose="02020603050405020304" pitchFamily="18" charset="0"/>
                <a:ea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rPr>
              <a:t> 1 k 62 </a:t>
            </a:r>
            <a:r>
              <a:rPr lang="en-US" sz="2800" dirty="0" err="1">
                <a:solidFill>
                  <a:srgbClr val="000000"/>
                </a:solidFill>
                <a:latin typeface="Times New Roman" panose="02020603050405020304" pitchFamily="18" charset="0"/>
                <a:ea typeface="Times New Roman" panose="02020603050405020304" pitchFamily="18" charset="0"/>
              </a:rPr>
              <a:t>markali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tokarlik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stanogini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murakkabligi</a:t>
            </a:r>
            <a:r>
              <a:rPr lang="en-US" sz="2800" dirty="0">
                <a:solidFill>
                  <a:srgbClr val="000000"/>
                </a:solidFill>
                <a:latin typeface="Times New Roman" panose="02020603050405020304" pitchFamily="18" charset="0"/>
                <a:ea typeface="Times New Roman" panose="02020603050405020304" pitchFamily="18" charset="0"/>
              </a:rPr>
              <a:t> etalon </a:t>
            </a:r>
            <a:r>
              <a:rPr lang="en-US" sz="2800" dirty="0" err="1">
                <a:solidFill>
                  <a:srgbClr val="000000"/>
                </a:solidFill>
                <a:latin typeface="Times New Roman" panose="02020603050405020304" pitchFamily="18" charset="0"/>
                <a:ea typeface="Times New Roman" panose="02020603050405020304" pitchFamily="18" charset="0"/>
              </a:rPr>
              <a:t>sifatida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qabul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qilingan</a:t>
            </a:r>
            <a:r>
              <a:rPr lang="en-US" sz="2800" dirty="0">
                <a:solidFill>
                  <a:srgbClr val="000000"/>
                </a:solidFill>
                <a:latin typeface="Times New Roman" panose="02020603050405020304" pitchFamily="18" charset="0"/>
                <a:ea typeface="Times New Roman" panose="02020603050405020304" pitchFamily="18" charset="0"/>
              </a:rPr>
              <a:t>. Bu </a:t>
            </a:r>
            <a:r>
              <a:rPr lang="en-US" sz="2800" dirty="0" err="1">
                <a:solidFill>
                  <a:srgbClr val="000000"/>
                </a:solidFill>
                <a:latin typeface="Times New Roman" panose="02020603050405020304" pitchFamily="18" charset="0"/>
                <a:ea typeface="Times New Roman" panose="02020603050405020304" pitchFamily="18" charset="0"/>
              </a:rPr>
              <a:t>stanok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11-toifa (</a:t>
            </a:r>
            <a:r>
              <a:rPr lang="en-US" sz="2800" dirty="0" err="1">
                <a:solidFill>
                  <a:srgbClr val="000000"/>
                </a:solidFill>
                <a:latin typeface="Times New Roman" panose="02020603050405020304" pitchFamily="18" charset="0"/>
                <a:ea typeface="Times New Roman" panose="02020603050405020304" pitchFamily="18" charset="0"/>
              </a:rPr>
              <a:t>kotegoriya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murakkabligi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belgilangan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Shunday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mashinasozlikda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birlik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toifa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murakkabligi</a:t>
            </a:r>
            <a:r>
              <a:rPr lang="en-US" sz="2800" dirty="0">
                <a:solidFill>
                  <a:srgbClr val="000000"/>
                </a:solidFill>
                <a:latin typeface="Times New Roman" panose="02020603050405020304" pitchFamily="18" charset="0"/>
                <a:ea typeface="Times New Roman" panose="02020603050405020304" pitchFamily="18" charset="0"/>
              </a:rPr>
              <a:t> (TMB) etalon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qabul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qilingan</a:t>
            </a:r>
            <a:r>
              <a:rPr lang="en-US" sz="2800" dirty="0">
                <a:solidFill>
                  <a:srgbClr val="000000"/>
                </a:solidFill>
                <a:latin typeface="Times New Roman" panose="02020603050405020304" pitchFamily="18" charset="0"/>
                <a:ea typeface="Times New Roman" panose="02020603050405020304" pitchFamily="18" charset="0"/>
              </a:rPr>
              <a:t> 1K 62 </a:t>
            </a:r>
            <a:r>
              <a:rPr lang="en-US" sz="2800" dirty="0" err="1">
                <a:solidFill>
                  <a:srgbClr val="000000"/>
                </a:solidFill>
                <a:latin typeface="Times New Roman" panose="02020603050405020304" pitchFamily="18" charset="0"/>
                <a:ea typeface="Times New Roman" panose="02020603050405020304" pitchFamily="18" charset="0"/>
              </a:rPr>
              <a:t>markali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tokarlik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stanogining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murakkabligi</a:t>
            </a:r>
            <a:r>
              <a:rPr lang="en-US" sz="2800" dirty="0">
                <a:solidFill>
                  <a:srgbClr val="000000"/>
                </a:solidFill>
                <a:latin typeface="Times New Roman" panose="02020603050405020304" pitchFamily="18" charset="0"/>
                <a:ea typeface="Times New Roman" panose="02020603050405020304" pitchFamily="18" charset="0"/>
              </a:rPr>
              <a:t> 1/11 </a:t>
            </a:r>
            <a:r>
              <a:rPr lang="en-US" sz="2800" dirty="0" err="1">
                <a:solidFill>
                  <a:srgbClr val="000000"/>
                </a:solidFill>
                <a:latin typeface="Times New Roman" panose="02020603050405020304" pitchFamily="18" charset="0"/>
                <a:ea typeface="Times New Roman" panose="02020603050405020304" pitchFamily="18" charset="0"/>
              </a:rPr>
              <a:t>qabul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qilingan</a:t>
            </a:r>
            <a:r>
              <a:rPr lang="en-US" sz="2800" dirty="0">
                <a:solidFill>
                  <a:srgbClr val="000000"/>
                </a:solidFill>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23</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23</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4501472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2295" y="140026"/>
            <a:ext cx="9031705" cy="6481010"/>
          </a:xfrm>
        </p:spPr>
        <p:txBody>
          <a:bodyPr anchor="t">
            <a:noAutofit/>
          </a:bodyPr>
          <a:lstStyle/>
          <a:p>
            <a:pPr>
              <a:lnSpc>
                <a:spcPct val="114000"/>
              </a:lnSpc>
              <a:spcAft>
                <a:spcPts val="0"/>
              </a:spcAft>
            </a:pP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Ish</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hajmining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soat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me’yori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barcha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ishlaridan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alohida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birligi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zarur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vaqtini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belgilaydi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Bunday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me’yorlar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quyidagi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metall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qirquvchi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temirga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ishlov</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beruvchi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presslar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kapital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kichik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ko‘ruv</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operatsiyalari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stanokli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chilangarlik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moslab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tuziladi</a:t>
            </a:r>
            <a:r>
              <a:rPr lang="en-US" sz="2800" dirty="0">
                <a:solidFill>
                  <a:srgbClr val="000000"/>
                </a:solidFill>
                <a:latin typeface="Times New Roman" panose="02020603050405020304" pitchFamily="18" charset="0"/>
                <a:ea typeface="Times New Roman" panose="02020603050405020304" pitchFamily="18" charset="0"/>
              </a:rPr>
              <a:t>. Bu </a:t>
            </a:r>
            <a:r>
              <a:rPr lang="en-US" sz="2800" dirty="0" err="1">
                <a:solidFill>
                  <a:srgbClr val="000000"/>
                </a:solidFill>
                <a:latin typeface="Times New Roman" panose="02020603050405020304" pitchFamily="18" charset="0"/>
                <a:ea typeface="Times New Roman" panose="02020603050405020304" pitchFamily="18" charset="0"/>
              </a:rPr>
              <a:t>barcha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me’yorlar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nafaqat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operatsiyalariga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balki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tayyorlash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masalan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mashinani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qismlarga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ajratish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hamda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yig‘ish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montaj</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sinash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zarur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vaqt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sarfini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o‘z</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ichiga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oladi</a:t>
            </a:r>
            <a:r>
              <a:rPr lang="en-US" sz="2800" dirty="0">
                <a:solidFill>
                  <a:srgbClr val="000000"/>
                </a:solidFill>
                <a:latin typeface="Times New Roman" panose="02020603050405020304" pitchFamily="18" charset="0"/>
                <a:ea typeface="Times New Roman" panose="02020603050405020304" pitchFamily="18" charset="0"/>
              </a:rPr>
              <a:t>. </a:t>
            </a:r>
            <a:r>
              <a:rPr lang="ru-RU" sz="2800" dirty="0" smtClean="0">
                <a:solidFill>
                  <a:srgbClr val="000000"/>
                </a:solidFill>
                <a:latin typeface="Times New Roman" panose="02020603050405020304" pitchFamily="18" charset="0"/>
                <a:ea typeface="Times New Roman" panose="02020603050405020304" pitchFamily="18" charset="0"/>
              </a:rPr>
              <a:t/>
            </a:r>
            <a:br>
              <a:rPr lang="ru-RU" sz="2800" dirty="0" smtClean="0">
                <a:solidFill>
                  <a:srgbClr val="000000"/>
                </a:solidFill>
                <a:latin typeface="Times New Roman" panose="02020603050405020304" pitchFamily="18" charset="0"/>
                <a:ea typeface="Times New Roman" panose="02020603050405020304" pitchFamily="18" charset="0"/>
              </a:rPr>
            </a:br>
            <a:r>
              <a:rPr lang="ru-RU" sz="2800" dirty="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Ta’mirlashlar</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o‘rtasidagi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me’yori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smenaga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belgilanadi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ma’muriy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tashkiliy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moslab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aniqlangan</a:t>
            </a:r>
            <a:r>
              <a:rPr lang="en-US" sz="2800" dirty="0">
                <a:solidFill>
                  <a:srgbClr val="000000"/>
                </a:solidFill>
                <a:latin typeface="Times New Roman" panose="02020603050405020304" pitchFamily="18" charset="0"/>
                <a:ea typeface="Times New Roman" panose="02020603050405020304" pitchFamily="18" charset="0"/>
              </a:rPr>
              <a:t>.</a:t>
            </a:r>
            <a:endParaRPr lang="ru-RU" sz="2800" dirty="0">
              <a:solidFill>
                <a:srgbClr val="000000"/>
              </a:solidFill>
              <a:latin typeface="Times New Roman" panose="02020603050405020304" pitchFamily="18" charset="0"/>
              <a:ea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24</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24</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2642816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5724" y="232955"/>
            <a:ext cx="8868276" cy="6721477"/>
          </a:xfrm>
        </p:spPr>
        <p:txBody>
          <a:bodyPr anchor="t">
            <a:noAutofit/>
          </a:bodyPr>
          <a:lstStyle/>
          <a:p>
            <a:pPr>
              <a:lnSpc>
                <a:spcPct val="114000"/>
              </a:lnSpc>
              <a:spcAft>
                <a:spcPts val="0"/>
              </a:spcAft>
            </a:pPr>
            <a:r>
              <a:rPr lang="ru-RU"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Masalan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yakka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seriyali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mexanika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sexlarida</a:t>
            </a:r>
            <a:r>
              <a:rPr lang="en-US" sz="2800" dirty="0">
                <a:solidFill>
                  <a:srgbClr val="000000"/>
                </a:solidFill>
                <a:latin typeface="Times New Roman" panose="02020603050405020304" pitchFamily="18" charset="0"/>
                <a:ea typeface="Times New Roman" panose="02020603050405020304" pitchFamily="18" charset="0"/>
              </a:rPr>
              <a:t> 1 ta </a:t>
            </a:r>
            <a:r>
              <a:rPr lang="en-US" sz="2800" dirty="0" err="1">
                <a:solidFill>
                  <a:srgbClr val="000000"/>
                </a:solidFill>
                <a:latin typeface="Times New Roman" panose="02020603050405020304" pitchFamily="18" charset="0"/>
                <a:ea typeface="Times New Roman" panose="02020603050405020304" pitchFamily="18" charset="0"/>
              </a:rPr>
              <a:t>ishchi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smenada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oralig‘idagi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me’yori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yog‘lovchilar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1000,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seriyali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quyish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sexida</a:t>
            </a:r>
            <a:r>
              <a:rPr lang="en-US" sz="2800" dirty="0">
                <a:solidFill>
                  <a:srgbClr val="000000"/>
                </a:solidFill>
                <a:latin typeface="Times New Roman" panose="02020603050405020304" pitchFamily="18" charset="0"/>
                <a:ea typeface="Times New Roman" panose="02020603050405020304" pitchFamily="18" charset="0"/>
              </a:rPr>
              <a:t> - 150, </a:t>
            </a:r>
            <a:r>
              <a:rPr lang="en-US" sz="2800" dirty="0" err="1">
                <a:solidFill>
                  <a:srgbClr val="000000"/>
                </a:solidFill>
                <a:latin typeface="Times New Roman" panose="02020603050405020304" pitchFamily="18" charset="0"/>
                <a:ea typeface="Times New Roman" panose="02020603050405020304" pitchFamily="18" charset="0"/>
              </a:rPr>
              <a:t>donaviy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rPr>
              <a:t> turida-500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birligiga </a:t>
            </a:r>
            <a:r>
              <a:rPr lang="en-US" sz="2800" dirty="0" err="1">
                <a:solidFill>
                  <a:srgbClr val="000000"/>
                </a:solidFill>
                <a:latin typeface="Times New Roman" panose="02020603050405020304" pitchFamily="18" charset="0"/>
                <a:ea typeface="Times New Roman" panose="02020603050405020304" pitchFamily="18" charset="0"/>
              </a:rPr>
              <a:t>teng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Ommaviy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yirik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seriyali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oralig‘idagi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me’yorini</a:t>
            </a:r>
            <a:r>
              <a:rPr lang="en-US" sz="2800" dirty="0">
                <a:solidFill>
                  <a:srgbClr val="000000"/>
                </a:solidFill>
                <a:latin typeface="Times New Roman" panose="02020603050405020304" pitchFamily="18" charset="0"/>
                <a:ea typeface="Times New Roman" panose="02020603050405020304" pitchFamily="18" charset="0"/>
              </a:rPr>
              <a:t> 10-15 % </a:t>
            </a:r>
            <a:r>
              <a:rPr lang="en-US" sz="2800" dirty="0" err="1">
                <a:solidFill>
                  <a:srgbClr val="000000"/>
                </a:solidFill>
                <a:latin typeface="Times New Roman" panose="02020603050405020304" pitchFamily="18" charset="0"/>
                <a:ea typeface="Times New Roman" panose="02020603050405020304" pitchFamily="18" charset="0"/>
              </a:rPr>
              <a:t>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kamaytirish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mumkin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Yuqorida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keltirilgan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me’yorlar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xildagi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lekin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maqsadlarda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ishlatiladigan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turlicha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amaliy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tajribalar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maxsus</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buyruqlar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umumlashtirish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tahlil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belgilanadi</a:t>
            </a:r>
            <a:r>
              <a:rPr lang="en-US" sz="2800" dirty="0">
                <a:solidFill>
                  <a:srgbClr val="000000"/>
                </a:solidFill>
                <a:latin typeface="Times New Roman" panose="02020603050405020304" pitchFamily="18" charset="0"/>
                <a:ea typeface="Times New Roman" panose="02020603050405020304" pitchFamily="18" charset="0"/>
              </a:rPr>
              <a:t>.</a:t>
            </a:r>
            <a:endParaRPr lang="ru-RU" sz="2800" dirty="0"/>
          </a:p>
        </p:txBody>
      </p:sp>
      <p:sp>
        <p:nvSpPr>
          <p:cNvPr id="4" name="Номер слайда 3"/>
          <p:cNvSpPr>
            <a:spLocks noGrp="1"/>
          </p:cNvSpPr>
          <p:nvPr>
            <p:ph type="sldNum" sz="quarter" idx="12"/>
          </p:nvPr>
        </p:nvSpPr>
        <p:spPr/>
        <p:txBody>
          <a:bodyPr/>
          <a:lstStyle/>
          <a:p>
            <a:fld id="{1FE8DF1E-33BB-4377-9A26-35481BA06C7C}" type="slidenum">
              <a:rPr lang="en-US" smtClean="0"/>
              <a:t>25</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25</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4350046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5657" y="201531"/>
            <a:ext cx="8773964" cy="6488522"/>
          </a:xfrm>
        </p:spPr>
        <p:txBody>
          <a:bodyPr anchor="t">
            <a:noAutofit/>
          </a:bodyPr>
          <a:lstStyle/>
          <a:p>
            <a:pPr algn="just">
              <a:lnSpc>
                <a:spcPct val="114000"/>
              </a:lnSpc>
            </a:pPr>
            <a:r>
              <a:rPr lang="ru-RU" sz="2800" b="1" dirty="0" smtClean="0">
                <a:solidFill>
                  <a:srgbClr val="000000"/>
                </a:solidFill>
                <a:latin typeface="Times New Roman" panose="02020603050405020304" pitchFamily="18" charset="0"/>
                <a:ea typeface="MS Gothic"/>
              </a:rPr>
              <a:t>	 	 4. </a:t>
            </a:r>
            <a:r>
              <a:rPr lang="en-US" sz="2800" b="1" dirty="0" err="1" smtClean="0">
                <a:solidFill>
                  <a:srgbClr val="000000"/>
                </a:solidFill>
                <a:latin typeface="Times New Roman" panose="02020603050405020304" pitchFamily="18" charset="0"/>
                <a:ea typeface="MS Gothic"/>
              </a:rPr>
              <a:t>Ta’mirlash</a:t>
            </a:r>
            <a:r>
              <a:rPr lang="en-US" sz="2800" b="1" dirty="0" smtClean="0">
                <a:solidFill>
                  <a:srgbClr val="000000"/>
                </a:solidFill>
                <a:latin typeface="Times New Roman" panose="02020603050405020304" pitchFamily="18" charset="0"/>
                <a:ea typeface="MS Gothic"/>
              </a:rPr>
              <a:t> </a:t>
            </a:r>
            <a:r>
              <a:rPr lang="en-US" sz="2800" b="1" dirty="0" err="1">
                <a:solidFill>
                  <a:srgbClr val="000000"/>
                </a:solidFill>
                <a:latin typeface="Times New Roman" panose="02020603050405020304" pitchFamily="18" charset="0"/>
                <a:ea typeface="MS Gothic"/>
              </a:rPr>
              <a:t>ishlarini</a:t>
            </a:r>
            <a:r>
              <a:rPr lang="en-US" sz="2800" b="1" dirty="0">
                <a:solidFill>
                  <a:srgbClr val="000000"/>
                </a:solidFill>
                <a:latin typeface="Times New Roman" panose="02020603050405020304" pitchFamily="18" charset="0"/>
                <a:ea typeface="MS Gothic"/>
              </a:rPr>
              <a:t> </a:t>
            </a:r>
            <a:r>
              <a:rPr lang="en-US" sz="2800" b="1" dirty="0" err="1">
                <a:solidFill>
                  <a:srgbClr val="000000"/>
                </a:solidFill>
                <a:latin typeface="Times New Roman" panose="02020603050405020304" pitchFamily="18" charset="0"/>
                <a:ea typeface="MS Gothic"/>
              </a:rPr>
              <a:t>rejalashtirish</a:t>
            </a:r>
            <a:r>
              <a:rPr lang="en-US" sz="2800" b="1" dirty="0">
                <a:solidFill>
                  <a:srgbClr val="000000"/>
                </a:solidFill>
                <a:latin typeface="Times New Roman" panose="02020603050405020304" pitchFamily="18" charset="0"/>
                <a:ea typeface="MS Gothic"/>
              </a:rPr>
              <a:t> </a:t>
            </a:r>
            <a:r>
              <a:rPr lang="en-US" sz="2800" b="1" dirty="0" err="1">
                <a:solidFill>
                  <a:srgbClr val="000000"/>
                </a:solidFill>
                <a:latin typeface="Times New Roman" panose="02020603050405020304" pitchFamily="18" charset="0"/>
                <a:ea typeface="MS Gothic"/>
              </a:rPr>
              <a:t>va</a:t>
            </a:r>
            <a:r>
              <a:rPr lang="en-US" sz="2800" b="1" dirty="0">
                <a:solidFill>
                  <a:srgbClr val="000000"/>
                </a:solidFill>
                <a:latin typeface="Times New Roman" panose="02020603050405020304" pitchFamily="18" charset="0"/>
                <a:ea typeface="MS Gothic"/>
              </a:rPr>
              <a:t> </a:t>
            </a:r>
            <a:r>
              <a:rPr lang="en-US" sz="2800" b="1" dirty="0" err="1" smtClean="0">
                <a:solidFill>
                  <a:srgbClr val="000000"/>
                </a:solidFill>
                <a:latin typeface="Times New Roman" panose="02020603050405020304" pitchFamily="18" charset="0"/>
                <a:ea typeface="MS Gothic"/>
              </a:rPr>
              <a:t>boshqarish</a:t>
            </a:r>
            <a:r>
              <a:rPr lang="ru-RU" sz="2800" b="1" dirty="0" smtClean="0">
                <a:solidFill>
                  <a:srgbClr val="000000"/>
                </a:solidFill>
                <a:latin typeface="Times New Roman" panose="02020603050405020304" pitchFamily="18" charset="0"/>
                <a:ea typeface="MS Gothic"/>
              </a:rPr>
              <a:t>. </a:t>
            </a:r>
            <a:r>
              <a:rPr lang="ru-RU" sz="2800" b="1" dirty="0">
                <a:solidFill>
                  <a:srgbClr val="000000"/>
                </a:solidFill>
                <a:latin typeface="Times New Roman" panose="02020603050405020304" pitchFamily="18" charset="0"/>
                <a:ea typeface="MS Gothic"/>
              </a:rPr>
              <a:t>	</a:t>
            </a:r>
            <a:r>
              <a:rPr lang="ru-RU" sz="2800" b="1" dirty="0" smtClean="0">
                <a:solidFill>
                  <a:srgbClr val="000000"/>
                </a:solidFill>
                <a:latin typeface="Times New Roman" panose="02020603050405020304" pitchFamily="18" charset="0"/>
                <a:ea typeface="MS Gothic"/>
              </a:rPr>
              <a:t/>
            </a:r>
            <a:br>
              <a:rPr lang="ru-RU" sz="2800" b="1" dirty="0" smtClean="0">
                <a:solidFill>
                  <a:srgbClr val="000000"/>
                </a:solidFill>
                <a:latin typeface="Times New Roman" panose="02020603050405020304" pitchFamily="18" charset="0"/>
                <a:ea typeface="MS Gothic"/>
              </a:rPr>
            </a:br>
            <a:r>
              <a:rPr lang="ru-RU" sz="2800" b="1" dirty="0">
                <a:solidFill>
                  <a:srgbClr val="000000"/>
                </a:solidFill>
                <a:latin typeface="Times New Roman" panose="02020603050405020304" pitchFamily="18" charset="0"/>
                <a:ea typeface="MS Gothic"/>
              </a:rPr>
              <a:t>	</a:t>
            </a:r>
            <a:r>
              <a:rPr lang="en-US" sz="2800" dirty="0" err="1" smtClean="0">
                <a:solidFill>
                  <a:srgbClr val="000000"/>
                </a:solidFill>
                <a:latin typeface="Times New Roman" panose="02020603050405020304" pitchFamily="18" charset="0"/>
                <a:ea typeface="MS Mincho"/>
              </a:rPr>
              <a:t>Ta’mirlash</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a:t>
            </a:r>
            <a:r>
              <a:rPr lang="en-US" sz="2800" dirty="0">
                <a:solidFill>
                  <a:srgbClr val="000000"/>
                </a:solidFill>
                <a:latin typeface="Times New Roman" panose="02020603050405020304" pitchFamily="18" charset="0"/>
                <a:ea typeface="MS Mincho"/>
              </a:rPr>
              <a:t> ROT </a:t>
            </a:r>
            <a:r>
              <a:rPr lang="en-US" sz="2800" dirty="0" err="1">
                <a:solidFill>
                  <a:srgbClr val="000000"/>
                </a:solidFill>
                <a:latin typeface="Times New Roman" panose="02020603050405020304" pitchFamily="18" charset="0"/>
                <a:ea typeface="MS Mincho"/>
              </a:rPr>
              <a:t>tizimi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me’yorlari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asosida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rejalashtiriladi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yillik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rejasi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quyidagilarni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hajmi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o‘tkazish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kalendar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jadvali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sexlarining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bajarish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qobiliyati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mehnat</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haqi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materiallarga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almashuvchi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detallarga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bo‘yicha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tannarxi</a:t>
            </a:r>
            <a:r>
              <a:rPr lang="en-US" sz="2800" dirty="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ta’mirlashni</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o‘z</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ichiga</a:t>
            </a: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oladi</a:t>
            </a:r>
            <a:r>
              <a:rPr lang="en-US" sz="2800" dirty="0" smtClean="0">
                <a:solidFill>
                  <a:srgbClr val="000000"/>
                </a:solidFill>
                <a:latin typeface="Times New Roman" panose="02020603050405020304" pitchFamily="18" charset="0"/>
                <a:ea typeface="MS Mincho"/>
              </a:rPr>
              <a:t>.</a:t>
            </a:r>
            <a:r>
              <a:rPr lang="ru-RU" sz="2800" dirty="0" smtClean="0">
                <a:solidFill>
                  <a:srgbClr val="000000"/>
                </a:solidFill>
                <a:latin typeface="Times New Roman" panose="02020603050405020304" pitchFamily="18" charset="0"/>
                <a:ea typeface="MS Mincho"/>
              </a:rPr>
              <a:t> </a:t>
            </a:r>
            <a:br>
              <a:rPr lang="ru-RU" sz="2800" dirty="0" smtClean="0">
                <a:solidFill>
                  <a:srgbClr val="000000"/>
                </a:solidFill>
                <a:latin typeface="Times New Roman" panose="02020603050405020304" pitchFamily="18" charset="0"/>
                <a:ea typeface="MS Mincho"/>
              </a:rPr>
            </a:br>
            <a:r>
              <a:rPr lang="ru-RU" sz="2800" dirty="0" smtClean="0">
                <a:solidFill>
                  <a:srgbClr val="000000"/>
                </a:solidFill>
                <a:latin typeface="Times New Roman" panose="02020603050405020304" pitchFamily="18" charset="0"/>
                <a:ea typeface="MS Mincho"/>
              </a:rPr>
              <a:t>	</a:t>
            </a:r>
            <a:r>
              <a:rPr lang="en-US" sz="2800" dirty="0" smtClean="0">
                <a:solidFill>
                  <a:srgbClr val="000000"/>
                </a:solidFill>
                <a:latin typeface="Times New Roman" panose="02020603050405020304" pitchFamily="18" charset="0"/>
                <a:ea typeface="MS Mincho"/>
              </a:rPr>
              <a:t>Dastgohlarni </a:t>
            </a:r>
            <a:r>
              <a:rPr lang="en-US" sz="2800" dirty="0" err="1">
                <a:solidFill>
                  <a:srgbClr val="000000"/>
                </a:solidFill>
                <a:latin typeface="Times New Roman" panose="02020603050405020304" pitchFamily="18" charset="0"/>
                <a:ea typeface="MS Mincho"/>
              </a:rPr>
              <a:t>ta’mirlashning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yillik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rejasi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zavodning</a:t>
            </a:r>
            <a:r>
              <a:rPr lang="en-US" sz="2800" dirty="0">
                <a:solidFill>
                  <a:srgbClr val="000000"/>
                </a:solidFill>
                <a:latin typeface="Times New Roman" panose="02020603050405020304" pitchFamily="18" charset="0"/>
                <a:ea typeface="MS Mincho"/>
              </a:rPr>
              <a:t> bosh </a:t>
            </a:r>
            <a:r>
              <a:rPr lang="en-US" sz="2800" dirty="0" err="1">
                <a:solidFill>
                  <a:srgbClr val="000000"/>
                </a:solidFill>
                <a:latin typeface="Times New Roman" panose="02020603050405020304" pitchFamily="18" charset="0"/>
                <a:ea typeface="MS Mincho"/>
              </a:rPr>
              <a:t>mexanigi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tomonidan</a:t>
            </a:r>
            <a:r>
              <a:rPr lang="en-US" sz="2800" dirty="0">
                <a:solidFill>
                  <a:srgbClr val="000000"/>
                </a:solidFill>
                <a:latin typeface="Times New Roman" panose="02020603050405020304" pitchFamily="18" charset="0"/>
                <a:ea typeface="MS Mincho"/>
              </a:rPr>
              <a:t> sex </a:t>
            </a:r>
            <a:r>
              <a:rPr lang="en-US" sz="2800" dirty="0" err="1">
                <a:solidFill>
                  <a:srgbClr val="000000"/>
                </a:solidFill>
                <a:latin typeface="Times New Roman" panose="02020603050405020304" pitchFamily="18" charset="0"/>
                <a:ea typeface="MS Mincho"/>
              </a:rPr>
              <a:t>mexaniklari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ishtirokida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uchun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tuziladi</a:t>
            </a:r>
            <a:r>
              <a:rPr lang="en-US" sz="2800" dirty="0">
                <a:solidFill>
                  <a:srgbClr val="000000"/>
                </a:solidFill>
                <a:latin typeface="Times New Roman" panose="02020603050405020304" pitchFamily="18" charset="0"/>
                <a:ea typeface="MS Mincho"/>
              </a:rPr>
              <a:t>. </a:t>
            </a:r>
            <a:endParaRPr lang="ru-RU" sz="2800" dirty="0"/>
          </a:p>
        </p:txBody>
      </p:sp>
      <p:sp>
        <p:nvSpPr>
          <p:cNvPr id="4" name="Номер слайда 3"/>
          <p:cNvSpPr>
            <a:spLocks noGrp="1"/>
          </p:cNvSpPr>
          <p:nvPr>
            <p:ph type="sldNum" sz="quarter" idx="12"/>
          </p:nvPr>
        </p:nvSpPr>
        <p:spPr/>
        <p:txBody>
          <a:bodyPr/>
          <a:lstStyle/>
          <a:p>
            <a:fld id="{1FE8DF1E-33BB-4377-9A26-35481BA06C7C}" type="slidenum">
              <a:rPr lang="en-US" smtClean="0"/>
              <a:t>26</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26</a:t>
            </a:r>
            <a:endParaRPr lang="en-US" sz="2400" dirty="0">
              <a:solidFill>
                <a:srgbClr val="C00000"/>
              </a:solidFill>
              <a:latin typeface="Arial" pitchFamily="34" charset="0"/>
              <a:cs typeface="Arial" pitchFamily="34" charset="0"/>
            </a:endParaRPr>
          </a:p>
        </p:txBody>
      </p:sp>
      <p:pic>
        <p:nvPicPr>
          <p:cNvPr id="7" name="Рисунок 6"/>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1204129" y="140026"/>
            <a:ext cx="764945" cy="611119"/>
          </a:xfrm>
          <a:prstGeom prst="rect">
            <a:avLst/>
          </a:prstGeom>
          <a:noFill/>
          <a:ln>
            <a:noFill/>
          </a:ln>
        </p:spPr>
      </p:pic>
      <p:pic>
        <p:nvPicPr>
          <p:cNvPr id="8" name="Рисунок 7" descr="Graphic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657" y="812650"/>
            <a:ext cx="978472" cy="898851"/>
          </a:xfrm>
          <a:prstGeom prst="rect">
            <a:avLst/>
          </a:prstGeom>
          <a:noFill/>
          <a:ln>
            <a:noFill/>
          </a:ln>
        </p:spPr>
      </p:pic>
      <p:sp>
        <p:nvSpPr>
          <p:cNvPr id="9" name="Прямоугольник 8"/>
          <p:cNvSpPr/>
          <p:nvPr/>
        </p:nvSpPr>
        <p:spPr>
          <a:xfrm>
            <a:off x="225657" y="1045562"/>
            <a:ext cx="8773964" cy="461665"/>
          </a:xfrm>
          <a:prstGeom prst="rect">
            <a:avLst/>
          </a:prstGeom>
        </p:spPr>
        <p:txBody>
          <a:bodyPr wrap="square">
            <a:spAutoFit/>
          </a:bodyPr>
          <a:lstStyle/>
          <a:p>
            <a:pPr algn="just">
              <a:spcAft>
                <a:spcPts val="0"/>
              </a:spcAft>
            </a:pPr>
            <a:r>
              <a:rPr lang="en-US" sz="2400" dirty="0">
                <a:solidFill>
                  <a:srgbClr val="000000"/>
                </a:solidFill>
                <a:latin typeface="Times New Roman" panose="02020603050405020304" pitchFamily="18" charset="0"/>
                <a:ea typeface="Times New Roman" panose="02020603050405020304" pitchFamily="18" charset="0"/>
              </a:rPr>
              <a:t> </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smtClean="0">
                <a:solidFill>
                  <a:srgbClr val="000000"/>
                </a:solidFill>
                <a:latin typeface="Times New Roman" panose="02020603050405020304" pitchFamily="18" charset="0"/>
                <a:ea typeface="Times New Roman" panose="02020603050405020304" pitchFamily="18" charset="0"/>
              </a:rPr>
              <a:t>. </a:t>
            </a:r>
            <a:endParaRPr lang="ru-RU" sz="2400" dirty="0"/>
          </a:p>
        </p:txBody>
      </p:sp>
    </p:spTree>
    <p:extLst>
      <p:ext uri="{BB962C8B-B14F-4D97-AF65-F5344CB8AC3E}">
        <p14:creationId xmlns:p14="http://schemas.microsoft.com/office/powerpoint/2010/main" val="2333159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27</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27</a:t>
            </a:r>
            <a:endParaRPr lang="en-US" sz="2400" dirty="0">
              <a:solidFill>
                <a:srgbClr val="C00000"/>
              </a:solidFill>
              <a:latin typeface="Arial" pitchFamily="34" charset="0"/>
              <a:cs typeface="Arial" pitchFamily="34" charset="0"/>
            </a:endParaRPr>
          </a:p>
        </p:txBody>
      </p:sp>
      <p:pic>
        <p:nvPicPr>
          <p:cNvPr id="7" name="Рисунок 6" descr="http://uz.denemetr.com/tw_files2/urls_8/77/d-76257/7z-docs/1_html_3f82dbd.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28950" y="1279991"/>
            <a:ext cx="2895600" cy="682159"/>
          </a:xfrm>
          <a:prstGeom prst="rect">
            <a:avLst/>
          </a:prstGeom>
          <a:noFill/>
          <a:ln>
            <a:noFill/>
          </a:ln>
        </p:spPr>
      </p:pic>
      <p:sp>
        <p:nvSpPr>
          <p:cNvPr id="2" name="Прямоугольник 1"/>
          <p:cNvSpPr/>
          <p:nvPr/>
        </p:nvSpPr>
        <p:spPr>
          <a:xfrm>
            <a:off x="423081" y="232955"/>
            <a:ext cx="8629650" cy="1044453"/>
          </a:xfrm>
          <a:prstGeom prst="rect">
            <a:avLst/>
          </a:prstGeom>
        </p:spPr>
        <p:txBody>
          <a:bodyPr wrap="square">
            <a:spAutoFit/>
          </a:bodyPr>
          <a:lstStyle/>
          <a:p>
            <a:pPr>
              <a:lnSpc>
                <a:spcPct val="114000"/>
              </a:lnSpc>
            </a:pP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Demak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kapital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bo‘yicha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yillik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hajmi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quyidagi</a:t>
            </a:r>
            <a:r>
              <a:rPr lang="en-US" sz="2800" dirty="0">
                <a:solidFill>
                  <a:srgbClr val="000000"/>
                </a:solidFill>
                <a:latin typeface="Times New Roman" panose="02020603050405020304" pitchFamily="18" charset="0"/>
                <a:ea typeface="MS Mincho"/>
              </a:rPr>
              <a:t> formula </a:t>
            </a:r>
            <a:r>
              <a:rPr lang="en-US" sz="2800" dirty="0" err="1">
                <a:solidFill>
                  <a:srgbClr val="000000"/>
                </a:solidFill>
                <a:latin typeface="Times New Roman" panose="02020603050405020304" pitchFamily="18" charset="0"/>
                <a:ea typeface="MS Mincho"/>
              </a:rPr>
              <a:t>orqali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aniqlanadi</a:t>
            </a:r>
            <a:r>
              <a:rPr lang="en-US" sz="2800" dirty="0">
                <a:solidFill>
                  <a:srgbClr val="000000"/>
                </a:solidFill>
                <a:latin typeface="Times New Roman" panose="02020603050405020304" pitchFamily="18" charset="0"/>
                <a:ea typeface="MS Mincho"/>
              </a:rPr>
              <a:t>:</a:t>
            </a:r>
            <a:endParaRPr lang="ru-RU" sz="2800" dirty="0"/>
          </a:p>
        </p:txBody>
      </p:sp>
      <p:sp>
        <p:nvSpPr>
          <p:cNvPr id="3" name="Прямоугольник 2"/>
          <p:cNvSpPr/>
          <p:nvPr/>
        </p:nvSpPr>
        <p:spPr>
          <a:xfrm>
            <a:off x="423081" y="2090172"/>
            <a:ext cx="8397069" cy="3991798"/>
          </a:xfrm>
          <a:prstGeom prst="rect">
            <a:avLst/>
          </a:prstGeom>
        </p:spPr>
        <p:txBody>
          <a:bodyPr wrap="square">
            <a:spAutoFit/>
          </a:bodyPr>
          <a:lstStyle/>
          <a:p>
            <a:pPr>
              <a:lnSpc>
                <a:spcPct val="114000"/>
              </a:lnSpc>
            </a:pPr>
            <a:r>
              <a:rPr lang="en-US" sz="2800" dirty="0" err="1">
                <a:solidFill>
                  <a:srgbClr val="000000"/>
                </a:solidFill>
                <a:latin typeface="Times New Roman" panose="02020603050405020304" pitchFamily="18" charset="0"/>
                <a:ea typeface="MS Mincho"/>
              </a:rPr>
              <a:t>bunda</a:t>
            </a:r>
            <a:r>
              <a:rPr lang="en-US" sz="2800" dirty="0" smtClean="0">
                <a:solidFill>
                  <a:srgbClr val="000000"/>
                </a:solidFill>
                <a:latin typeface="Times New Roman" panose="02020603050405020304" pitchFamily="18" charset="0"/>
                <a:ea typeface="MS Mincho"/>
              </a:rPr>
              <a:t>,</a:t>
            </a:r>
            <a:r>
              <a:rPr lang="en-US" sz="2800" dirty="0">
                <a:solidFill>
                  <a:srgbClr val="000000"/>
                </a:solidFill>
                <a:latin typeface="Times New Roman" panose="02020603050405020304" pitchFamily="18" charset="0"/>
                <a:ea typeface="MS Mincho"/>
              </a:rPr>
              <a:t/>
            </a:r>
            <a:br>
              <a:rPr lang="en-US" sz="2800" dirty="0">
                <a:solidFill>
                  <a:srgbClr val="000000"/>
                </a:solidFill>
                <a:latin typeface="Times New Roman" panose="02020603050405020304" pitchFamily="18" charset="0"/>
                <a:ea typeface="MS Mincho"/>
              </a:rPr>
            </a:br>
            <a:r>
              <a:rPr lang="en-US" sz="2800" i="1" dirty="0" err="1">
                <a:solidFill>
                  <a:srgbClr val="000000"/>
                </a:solidFill>
                <a:latin typeface="Times New Roman" panose="02020603050405020304" pitchFamily="18" charset="0"/>
                <a:ea typeface="MS Mincho"/>
              </a:rPr>
              <a:t>S</a:t>
            </a:r>
            <a:r>
              <a:rPr lang="en-US" sz="2800" i="1" baseline="-25000" dirty="0" err="1">
                <a:solidFill>
                  <a:srgbClr val="000000"/>
                </a:solidFill>
                <a:latin typeface="Times New Roman" panose="02020603050405020304" pitchFamily="18" charset="0"/>
                <a:ea typeface="MS Mincho"/>
              </a:rPr>
              <a:t>kap</a:t>
            </a:r>
            <a:r>
              <a:rPr lang="en-US" sz="2800" baseline="-25000" dirty="0">
                <a:solidFill>
                  <a:srgbClr val="000000"/>
                </a:solidFill>
                <a:latin typeface="Times New Roman" panose="02020603050405020304" pitchFamily="18" charset="0"/>
                <a:ea typeface="MS Mincho"/>
              </a:rPr>
              <a:t> </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kapital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bo‘yicha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yillik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hajmi</a:t>
            </a:r>
            <a:r>
              <a:rPr lang="en-US" sz="2800" dirty="0" smtClean="0">
                <a:solidFill>
                  <a:srgbClr val="000000"/>
                </a:solidFill>
                <a:latin typeface="Times New Roman" panose="02020603050405020304" pitchFamily="18" charset="0"/>
                <a:ea typeface="MS Mincho"/>
              </a:rPr>
              <a:t>.</a:t>
            </a:r>
            <a:r>
              <a:rPr lang="en-US" sz="2800" dirty="0">
                <a:solidFill>
                  <a:srgbClr val="000000"/>
                </a:solidFill>
                <a:latin typeface="Times New Roman" panose="02020603050405020304" pitchFamily="18" charset="0"/>
                <a:ea typeface="MS Mincho"/>
              </a:rPr>
              <a:t/>
            </a:r>
            <a:br>
              <a:rPr lang="en-US" sz="2800" dirty="0">
                <a:solidFill>
                  <a:srgbClr val="000000"/>
                </a:solidFill>
                <a:latin typeface="Times New Roman" panose="02020603050405020304" pitchFamily="18" charset="0"/>
                <a:ea typeface="MS Mincho"/>
              </a:rPr>
            </a:br>
            <a:r>
              <a:rPr lang="en-US" sz="2800" i="1" dirty="0" err="1">
                <a:solidFill>
                  <a:srgbClr val="000000"/>
                </a:solidFill>
                <a:latin typeface="Times New Roman" panose="02020603050405020304" pitchFamily="18" charset="0"/>
                <a:ea typeface="MS Mincho"/>
              </a:rPr>
              <a:t>N</a:t>
            </a:r>
            <a:r>
              <a:rPr lang="en-US" sz="2800" i="1" baseline="-25000" dirty="0" err="1">
                <a:solidFill>
                  <a:srgbClr val="000000"/>
                </a:solidFill>
                <a:latin typeface="Times New Roman" panose="02020603050405020304" pitchFamily="18" charset="0"/>
                <a:ea typeface="MS Mincho"/>
              </a:rPr>
              <a:t>dast</a:t>
            </a:r>
            <a:r>
              <a:rPr lang="en-US" sz="2800" baseline="-25000" dirty="0">
                <a:solidFill>
                  <a:srgbClr val="000000"/>
                </a:solidFill>
                <a:latin typeface="Times New Roman" panose="02020603050405020304" pitchFamily="18" charset="0"/>
                <a:ea typeface="MS Mincho"/>
              </a:rPr>
              <a:t> </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soni</a:t>
            </a:r>
            <a:r>
              <a:rPr lang="en-US" sz="2800" dirty="0">
                <a:solidFill>
                  <a:srgbClr val="000000"/>
                </a:solidFill>
                <a:latin typeface="Times New Roman" panose="02020603050405020304" pitchFamily="18" charset="0"/>
                <a:ea typeface="MS Mincho"/>
              </a:rPr>
              <a:t>, </a:t>
            </a:r>
            <a:r>
              <a:rPr lang="en-US" sz="2800" i="1" dirty="0">
                <a:solidFill>
                  <a:srgbClr val="000000"/>
                </a:solidFill>
                <a:latin typeface="Times New Roman" panose="02020603050405020304" pitchFamily="18" charset="0"/>
                <a:ea typeface="MS Mincho"/>
              </a:rPr>
              <a:t>T</a:t>
            </a:r>
            <a:r>
              <a:rPr lang="en-US" sz="2800" i="1" baseline="-25000" dirty="0">
                <a:solidFill>
                  <a:srgbClr val="000000"/>
                </a:solidFill>
                <a:latin typeface="Times New Roman" panose="02020603050405020304" pitchFamily="18" charset="0"/>
                <a:ea typeface="MS Mincho"/>
              </a:rPr>
              <a:t>m</a:t>
            </a:r>
            <a:r>
              <a:rPr lang="en-US" sz="2800" dirty="0">
                <a:solidFill>
                  <a:srgbClr val="000000"/>
                </a:solidFill>
                <a:latin typeface="Times New Roman" panose="02020603050405020304" pitchFamily="18" charset="0"/>
                <a:ea typeface="MS Mincho"/>
              </a:rPr>
              <a:t>-</a:t>
            </a:r>
            <a:r>
              <a:rPr lang="en-US" sz="2800" dirty="0" err="1">
                <a:solidFill>
                  <a:srgbClr val="000000"/>
                </a:solidFill>
                <a:latin typeface="Times New Roman" panose="02020603050405020304" pitchFamily="18" charset="0"/>
                <a:ea typeface="MS Mincho"/>
              </a:rPr>
              <a:t>dastgohni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murakkabligi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toifasi</a:t>
            </a:r>
            <a:r>
              <a:rPr lang="en-US" sz="2800" dirty="0" smtClean="0">
                <a:solidFill>
                  <a:srgbClr val="000000"/>
                </a:solidFill>
                <a:latin typeface="Times New Roman" panose="02020603050405020304" pitchFamily="18" charset="0"/>
                <a:ea typeface="MS Mincho"/>
              </a:rPr>
              <a:t>;</a:t>
            </a:r>
            <a:r>
              <a:rPr lang="en-US" sz="2800" dirty="0">
                <a:solidFill>
                  <a:srgbClr val="000000"/>
                </a:solidFill>
                <a:latin typeface="Times New Roman" panose="02020603050405020304" pitchFamily="18" charset="0"/>
                <a:ea typeface="MS Mincho"/>
              </a:rPr>
              <a:t/>
            </a:r>
            <a:br>
              <a:rPr lang="en-US" sz="2800" dirty="0">
                <a:solidFill>
                  <a:srgbClr val="000000"/>
                </a:solidFill>
                <a:latin typeface="Times New Roman" panose="02020603050405020304" pitchFamily="18" charset="0"/>
                <a:ea typeface="MS Mincho"/>
              </a:rPr>
            </a:br>
            <a:r>
              <a:rPr lang="en-US" sz="2800" i="1" dirty="0" err="1">
                <a:solidFill>
                  <a:srgbClr val="000000"/>
                </a:solidFill>
                <a:latin typeface="Times New Roman" panose="02020603050405020304" pitchFamily="18" charset="0"/>
                <a:ea typeface="MS Mincho"/>
              </a:rPr>
              <a:t>M</a:t>
            </a:r>
            <a:r>
              <a:rPr lang="en-US" sz="2800" i="1" baseline="-25000" dirty="0" err="1">
                <a:solidFill>
                  <a:srgbClr val="000000"/>
                </a:solidFill>
                <a:latin typeface="Times New Roman" panose="02020603050405020304" pitchFamily="18" charset="0"/>
                <a:ea typeface="MS Mincho"/>
              </a:rPr>
              <a:t>v</a:t>
            </a:r>
            <a:r>
              <a:rPr lang="en-US" sz="2800" baseline="-25000" dirty="0" err="1">
                <a:solidFill>
                  <a:srgbClr val="000000"/>
                </a:solidFill>
                <a:latin typeface="Times New Roman" panose="02020603050405020304" pitchFamily="18" charset="0"/>
                <a:ea typeface="MS Mincho"/>
              </a:rPr>
              <a:t>­</a:t>
            </a:r>
            <a:r>
              <a:rPr lang="en-US" sz="2800" baseline="-25000" dirty="0">
                <a:solidFill>
                  <a:srgbClr val="000000"/>
                </a:solidFill>
                <a:latin typeface="Times New Roman" panose="02020603050405020304" pitchFamily="18" charset="0"/>
                <a:ea typeface="MS Mincho"/>
              </a:rPr>
              <a:t> </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dona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uchun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chilangarlik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vaqt</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sarfi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me’yori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soat</a:t>
            </a:r>
            <a:r>
              <a:rPr lang="en-US" sz="2800" dirty="0" smtClean="0">
                <a:solidFill>
                  <a:srgbClr val="000000"/>
                </a:solidFill>
                <a:latin typeface="Times New Roman" panose="02020603050405020304" pitchFamily="18" charset="0"/>
                <a:ea typeface="MS Mincho"/>
              </a:rPr>
              <a:t>;</a:t>
            </a:r>
            <a:r>
              <a:rPr lang="en-US" sz="2800" dirty="0">
                <a:solidFill>
                  <a:srgbClr val="000000"/>
                </a:solidFill>
                <a:latin typeface="Times New Roman" panose="02020603050405020304" pitchFamily="18" charset="0"/>
                <a:ea typeface="MS Mincho"/>
              </a:rPr>
              <a:t/>
            </a:r>
            <a:br>
              <a:rPr lang="en-US" sz="2800" dirty="0">
                <a:solidFill>
                  <a:srgbClr val="000000"/>
                </a:solidFill>
                <a:latin typeface="Times New Roman" panose="02020603050405020304" pitchFamily="18" charset="0"/>
                <a:ea typeface="MS Mincho"/>
              </a:rPr>
            </a:br>
            <a:r>
              <a:rPr lang="en-US" sz="2800" i="1" dirty="0" err="1">
                <a:solidFill>
                  <a:srgbClr val="000000"/>
                </a:solidFill>
                <a:latin typeface="Times New Roman" panose="02020603050405020304" pitchFamily="18" charset="0"/>
                <a:ea typeface="MS Mincho"/>
              </a:rPr>
              <a:t>K</a:t>
            </a:r>
            <a:r>
              <a:rPr lang="en-US" sz="2800" i="1" baseline="-25000" dirty="0" err="1">
                <a:solidFill>
                  <a:srgbClr val="000000"/>
                </a:solidFill>
                <a:latin typeface="Times New Roman" panose="02020603050405020304" pitchFamily="18" charset="0"/>
                <a:ea typeface="MS Mincho"/>
              </a:rPr>
              <a:t>s.ta’m</a:t>
            </a:r>
            <a:r>
              <a:rPr lang="en-US" sz="2800" i="1" baseline="-25000" dirty="0">
                <a:solidFill>
                  <a:srgbClr val="000000"/>
                </a:solidFill>
                <a:latin typeface="Times New Roman" panose="02020603050405020304" pitchFamily="18" charset="0"/>
                <a:ea typeface="MS Mincho"/>
              </a:rPr>
              <a:t> </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sikli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koeffitsienti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yoki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ayni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davomida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qilingan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soni</a:t>
            </a:r>
            <a:r>
              <a:rPr lang="en-US" sz="2800" dirty="0">
                <a:solidFill>
                  <a:srgbClr val="000000"/>
                </a:solidFill>
                <a:latin typeface="Times New Roman" panose="02020603050405020304" pitchFamily="18" charset="0"/>
                <a:ea typeface="MS Mincho"/>
              </a:rPr>
              <a:t>.</a:t>
            </a:r>
            <a:endParaRPr lang="ru-RU" sz="2800" dirty="0"/>
          </a:p>
        </p:txBody>
      </p:sp>
    </p:spTree>
    <p:extLst>
      <p:ext uri="{BB962C8B-B14F-4D97-AF65-F5344CB8AC3E}">
        <p14:creationId xmlns:p14="http://schemas.microsoft.com/office/powerpoint/2010/main" val="11836397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8547" y="326368"/>
            <a:ext cx="8935453" cy="6577262"/>
          </a:xfrm>
        </p:spPr>
        <p:txBody>
          <a:bodyPr anchor="t">
            <a:noAutofit/>
          </a:bodyPr>
          <a:lstStyle/>
          <a:p>
            <a:pPr>
              <a:lnSpc>
                <a:spcPct val="114000"/>
              </a:lnSpc>
              <a:spcAft>
                <a:spcPts val="0"/>
              </a:spcAft>
            </a:pP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Xuddi</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shu</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tartibda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o‘rta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kichik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uchun</a:t>
            </a:r>
            <a:r>
              <a:rPr lang="en-US" sz="2800" dirty="0">
                <a:solidFill>
                  <a:srgbClr val="000000"/>
                </a:solidFill>
                <a:latin typeface="Times New Roman" panose="02020603050405020304" pitchFamily="18" charset="0"/>
                <a:ea typeface="MS Mincho"/>
              </a:rPr>
              <a:t> ham </a:t>
            </a:r>
            <a:r>
              <a:rPr lang="en-US" sz="2800" dirty="0" err="1">
                <a:solidFill>
                  <a:srgbClr val="000000"/>
                </a:solidFill>
                <a:latin typeface="Times New Roman" panose="02020603050405020304" pitchFamily="18" charset="0"/>
                <a:ea typeface="MS Mincho"/>
              </a:rPr>
              <a:t>yillik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hajmini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aniqlash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amalga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oshiriladi</a:t>
            </a:r>
            <a:r>
              <a:rPr lang="en-US" sz="2800" dirty="0" smtClean="0">
                <a:solidFill>
                  <a:srgbClr val="000000"/>
                </a:solidFill>
                <a:latin typeface="Times New Roman" panose="02020603050405020304" pitchFamily="18" charset="0"/>
                <a:ea typeface="MS Mincho"/>
              </a:rPr>
              <a:t>.</a:t>
            </a:r>
            <a:r>
              <a:rPr lang="en-US" sz="2800" dirty="0">
                <a:solidFill>
                  <a:srgbClr val="000000"/>
                </a:solidFill>
                <a:latin typeface="Times New Roman" panose="02020603050405020304" pitchFamily="18" charset="0"/>
                <a:ea typeface="MS Mincho"/>
              </a:rPr>
              <a:t/>
            </a:r>
            <a:br>
              <a:rPr lang="en-US" sz="2800" dirty="0">
                <a:solidFill>
                  <a:srgbClr val="000000"/>
                </a:solidFill>
                <a:latin typeface="Times New Roman" panose="02020603050405020304" pitchFamily="18" charset="0"/>
                <a:ea typeface="MS Mincho"/>
              </a:rPr>
            </a:b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Ta’mirlash</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yillik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hajmini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bajarish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uchun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zarur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ta’mirlovchi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chilangar</a:t>
            </a:r>
            <a:r>
              <a:rPr lang="en-US" sz="2800" dirty="0">
                <a:solidFill>
                  <a:srgbClr val="000000"/>
                </a:solidFill>
                <a:latin typeface="Times New Roman" panose="02020603050405020304" pitchFamily="18" charset="0"/>
                <a:ea typeface="MS Mincho"/>
              </a:rPr>
              <a:t> (</a:t>
            </a:r>
            <a:r>
              <a:rPr lang="en-US" sz="2800" i="1" dirty="0" err="1">
                <a:solidFill>
                  <a:srgbClr val="000000"/>
                </a:solidFill>
                <a:latin typeface="Times New Roman" panose="02020603050405020304" pitchFamily="18" charset="0"/>
                <a:ea typeface="MS Mincho"/>
              </a:rPr>
              <a:t>Ch</a:t>
            </a:r>
            <a:r>
              <a:rPr lang="en-US" sz="2800" i="1" baseline="-25000" dirty="0" err="1">
                <a:solidFill>
                  <a:srgbClr val="000000"/>
                </a:solidFill>
                <a:latin typeface="Times New Roman" panose="02020603050405020304" pitchFamily="18" charset="0"/>
                <a:ea typeface="MS Mincho"/>
              </a:rPr>
              <a:t>ta’m</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quyidagi</a:t>
            </a:r>
            <a:r>
              <a:rPr lang="en-US" sz="2800" dirty="0">
                <a:solidFill>
                  <a:srgbClr val="000000"/>
                </a:solidFill>
                <a:latin typeface="Times New Roman" panose="02020603050405020304" pitchFamily="18" charset="0"/>
                <a:ea typeface="MS Mincho"/>
              </a:rPr>
              <a:t> formula </a:t>
            </a:r>
            <a:r>
              <a:rPr lang="en-US" sz="2800" dirty="0" err="1">
                <a:solidFill>
                  <a:srgbClr val="000000"/>
                </a:solidFill>
                <a:latin typeface="Times New Roman" panose="02020603050405020304" pitchFamily="18" charset="0"/>
                <a:ea typeface="MS Mincho"/>
              </a:rPr>
              <a:t>orqali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aniqlanadi</a:t>
            </a:r>
            <a:r>
              <a:rPr lang="en-US" sz="2800" dirty="0" smtClean="0">
                <a:solidFill>
                  <a:srgbClr val="000000"/>
                </a:solidFill>
                <a:latin typeface="Times New Roman" panose="02020603050405020304" pitchFamily="18" charset="0"/>
                <a:ea typeface="MS Mincho"/>
              </a:rPr>
              <a:t>:</a:t>
            </a:r>
            <a:r>
              <a:rPr lang="ru-RU" sz="2800" dirty="0" smtClean="0">
                <a:solidFill>
                  <a:srgbClr val="000000"/>
                </a:solidFill>
                <a:latin typeface="Times New Roman" panose="02020603050405020304" pitchFamily="18" charset="0"/>
                <a:ea typeface="MS Mincho"/>
              </a:rPr>
              <a:t/>
            </a:r>
            <a:br>
              <a:rPr lang="ru-RU" sz="2800" dirty="0" smtClean="0">
                <a:solidFill>
                  <a:srgbClr val="000000"/>
                </a:solidFill>
                <a:latin typeface="Times New Roman" panose="02020603050405020304" pitchFamily="18" charset="0"/>
                <a:ea typeface="MS Mincho"/>
              </a:rPr>
            </a:br>
            <a:r>
              <a:rPr lang="ru-RU" sz="2800" dirty="0">
                <a:solidFill>
                  <a:srgbClr val="000000"/>
                </a:solidFill>
                <a:latin typeface="Times New Roman" panose="02020603050405020304" pitchFamily="18" charset="0"/>
                <a:ea typeface="MS Mincho"/>
              </a:rPr>
              <a:t/>
            </a:r>
            <a:br>
              <a:rPr lang="ru-RU" sz="2800" dirty="0">
                <a:solidFill>
                  <a:srgbClr val="000000"/>
                </a:solidFill>
                <a:latin typeface="Times New Roman" panose="02020603050405020304" pitchFamily="18" charset="0"/>
                <a:ea typeface="MS Mincho"/>
              </a:rPr>
            </a:br>
            <a:r>
              <a:rPr lang="ru-RU" sz="2800" dirty="0" smtClean="0">
                <a:solidFill>
                  <a:srgbClr val="000000"/>
                </a:solidFill>
                <a:latin typeface="Times New Roman" panose="02020603050405020304" pitchFamily="18" charset="0"/>
                <a:ea typeface="MS Mincho"/>
              </a:rPr>
              <a:t/>
            </a:r>
            <a:br>
              <a:rPr lang="ru-RU" sz="2800" dirty="0" smtClean="0">
                <a:solidFill>
                  <a:srgbClr val="000000"/>
                </a:solidFill>
                <a:latin typeface="Times New Roman" panose="02020603050405020304" pitchFamily="18" charset="0"/>
                <a:ea typeface="MS Mincho"/>
              </a:rPr>
            </a:br>
            <a:r>
              <a:rPr lang="ru-RU" sz="2800" dirty="0">
                <a:solidFill>
                  <a:srgbClr val="000000"/>
                </a:solidFill>
                <a:latin typeface="Times New Roman" panose="02020603050405020304" pitchFamily="18" charset="0"/>
                <a:ea typeface="MS Mincho"/>
              </a:rPr>
              <a:t/>
            </a:r>
            <a:br>
              <a:rPr lang="ru-RU" sz="2800" dirty="0">
                <a:solidFill>
                  <a:srgbClr val="000000"/>
                </a:solidFill>
                <a:latin typeface="Times New Roman" panose="02020603050405020304" pitchFamily="18" charset="0"/>
                <a:ea typeface="MS Mincho"/>
              </a:rPr>
            </a:br>
            <a:r>
              <a:rPr lang="en-US" sz="2800" dirty="0" err="1">
                <a:solidFill>
                  <a:srgbClr val="000000"/>
                </a:solidFill>
                <a:latin typeface="Times New Roman" panose="02020603050405020304" pitchFamily="18" charset="0"/>
                <a:ea typeface="MS Mincho"/>
              </a:rPr>
              <a:t>bunda</a:t>
            </a:r>
            <a:r>
              <a:rPr lang="en-US" sz="2800" dirty="0">
                <a:solidFill>
                  <a:srgbClr val="000000"/>
                </a:solidFill>
                <a:latin typeface="Times New Roman" panose="02020603050405020304" pitchFamily="18" charset="0"/>
                <a:ea typeface="MS Mincho"/>
              </a:rPr>
              <a:t>, </a:t>
            </a:r>
            <a:br>
              <a:rPr lang="en-US" sz="2800" dirty="0">
                <a:solidFill>
                  <a:srgbClr val="000000"/>
                </a:solidFill>
                <a:latin typeface="Times New Roman" panose="02020603050405020304" pitchFamily="18" charset="0"/>
                <a:ea typeface="MS Mincho"/>
              </a:rPr>
            </a:br>
            <a:r>
              <a:rPr lang="en-US" sz="2800" i="1" dirty="0" err="1">
                <a:solidFill>
                  <a:srgbClr val="000000"/>
                </a:solidFill>
                <a:latin typeface="Times New Roman" panose="02020603050405020304" pitchFamily="18" charset="0"/>
                <a:ea typeface="MS Mincho"/>
              </a:rPr>
              <a:t>S</a:t>
            </a:r>
            <a:r>
              <a:rPr lang="en-US" sz="2800" i="1" baseline="-25000" dirty="0" err="1">
                <a:solidFill>
                  <a:srgbClr val="000000"/>
                </a:solidFill>
                <a:latin typeface="Times New Roman" panose="02020603050405020304" pitchFamily="18" charset="0"/>
                <a:ea typeface="MS Mincho"/>
              </a:rPr>
              <a:t>kap</a:t>
            </a:r>
            <a:r>
              <a:rPr lang="en-US" sz="2800" i="1" dirty="0">
                <a:solidFill>
                  <a:srgbClr val="000000"/>
                </a:solidFill>
                <a:latin typeface="Times New Roman" panose="02020603050405020304" pitchFamily="18" charset="0"/>
                <a:ea typeface="MS Mincho"/>
              </a:rPr>
              <a:t>, </a:t>
            </a:r>
            <a:r>
              <a:rPr lang="en-US" sz="2800" i="1" dirty="0" err="1">
                <a:solidFill>
                  <a:srgbClr val="000000"/>
                </a:solidFill>
                <a:latin typeface="Times New Roman" panose="02020603050405020304" pitchFamily="18" charset="0"/>
                <a:ea typeface="MS Mincho"/>
              </a:rPr>
              <a:t>S</a:t>
            </a:r>
            <a:r>
              <a:rPr lang="en-US" sz="2800" i="1" baseline="-25000" dirty="0" err="1">
                <a:solidFill>
                  <a:srgbClr val="000000"/>
                </a:solidFill>
                <a:latin typeface="Times New Roman" panose="02020603050405020304" pitchFamily="18" charset="0"/>
                <a:ea typeface="MS Mincho"/>
              </a:rPr>
              <a:t>o‘r</a:t>
            </a:r>
            <a:r>
              <a:rPr lang="en-US" sz="2800" i="1" dirty="0">
                <a:solidFill>
                  <a:srgbClr val="000000"/>
                </a:solidFill>
                <a:latin typeface="Times New Roman" panose="02020603050405020304" pitchFamily="18" charset="0"/>
                <a:ea typeface="MS Mincho"/>
              </a:rPr>
              <a:t>, </a:t>
            </a:r>
            <a:r>
              <a:rPr lang="en-US" sz="2800" i="1" dirty="0" err="1">
                <a:solidFill>
                  <a:srgbClr val="000000"/>
                </a:solidFill>
                <a:latin typeface="Times New Roman" panose="02020603050405020304" pitchFamily="18" charset="0"/>
                <a:ea typeface="MS Mincho"/>
              </a:rPr>
              <a:t>S</a:t>
            </a:r>
            <a:r>
              <a:rPr lang="en-US" sz="2800" i="1" baseline="-25000" dirty="0" err="1">
                <a:solidFill>
                  <a:srgbClr val="000000"/>
                </a:solidFill>
                <a:latin typeface="Times New Roman" panose="02020603050405020304" pitchFamily="18" charset="0"/>
                <a:ea typeface="MS Mincho"/>
              </a:rPr>
              <a:t>kich</a:t>
            </a:r>
            <a:r>
              <a:rPr lang="en-US" sz="2800" i="1" dirty="0">
                <a:solidFill>
                  <a:srgbClr val="000000"/>
                </a:solidFill>
                <a:latin typeface="Times New Roman" panose="02020603050405020304" pitchFamily="18" charset="0"/>
                <a:ea typeface="MS Mincho"/>
              </a:rPr>
              <a:t>, </a:t>
            </a:r>
            <a:r>
              <a:rPr lang="en-US" sz="2800" i="1" dirty="0" err="1">
                <a:solidFill>
                  <a:srgbClr val="000000"/>
                </a:solidFill>
                <a:latin typeface="Times New Roman" panose="02020603050405020304" pitchFamily="18" charset="0"/>
                <a:ea typeface="MS Mincho"/>
              </a:rPr>
              <a:t>S</a:t>
            </a:r>
            <a:r>
              <a:rPr lang="en-US" sz="2800" i="1" baseline="-25000" dirty="0" err="1">
                <a:solidFill>
                  <a:srgbClr val="000000"/>
                </a:solidFill>
                <a:latin typeface="Times New Roman" panose="02020603050405020304" pitchFamily="18" charset="0"/>
                <a:ea typeface="MS Mincho"/>
              </a:rPr>
              <a:t>t.x</a:t>
            </a:r>
            <a:r>
              <a:rPr lang="en-US" sz="2800" baseline="-25000" dirty="0">
                <a:solidFill>
                  <a:srgbClr val="000000"/>
                </a:solidFill>
                <a:latin typeface="Times New Roman" panose="02020603050405020304" pitchFamily="18" charset="0"/>
                <a:ea typeface="MS Mincho"/>
              </a:rPr>
              <a:t> </a:t>
            </a:r>
            <a:r>
              <a:rPr lang="en-US" sz="2800" dirty="0">
                <a:solidFill>
                  <a:srgbClr val="000000"/>
                </a:solidFill>
                <a:latin typeface="Times New Roman" panose="02020603050405020304" pitchFamily="18" charset="0"/>
                <a:ea typeface="MS Mincho"/>
              </a:rPr>
              <a:t>-</a:t>
            </a:r>
            <a:r>
              <a:rPr lang="en-US" sz="2800" dirty="0" err="1">
                <a:solidFill>
                  <a:srgbClr val="000000"/>
                </a:solidFill>
                <a:latin typeface="Times New Roman" panose="02020603050405020304" pitchFamily="18" charset="0"/>
                <a:ea typeface="MS Mincho"/>
              </a:rPr>
              <a:t>kapital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o‘rta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kichik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texnika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xizmatning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yillik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hajmi</a:t>
            </a:r>
            <a:r>
              <a:rPr lang="en-US" sz="2800" dirty="0">
                <a:solidFill>
                  <a:srgbClr val="000000"/>
                </a:solidFill>
                <a:latin typeface="Times New Roman" panose="02020603050405020304" pitchFamily="18" charset="0"/>
                <a:ea typeface="MS Mincho"/>
              </a:rPr>
              <a:t>); </a:t>
            </a:r>
            <a:br>
              <a:rPr lang="en-US" sz="2800" dirty="0">
                <a:solidFill>
                  <a:srgbClr val="000000"/>
                </a:solidFill>
                <a:latin typeface="Times New Roman" panose="02020603050405020304" pitchFamily="18" charset="0"/>
                <a:ea typeface="MS Mincho"/>
              </a:rPr>
            </a:br>
            <a:r>
              <a:rPr lang="en-US" sz="2800" i="1" dirty="0" err="1">
                <a:solidFill>
                  <a:srgbClr val="000000"/>
                </a:solidFill>
                <a:latin typeface="Times New Roman" panose="02020603050405020304" pitchFamily="18" charset="0"/>
                <a:ea typeface="MS Mincho"/>
              </a:rPr>
              <a:t>F</a:t>
            </a:r>
            <a:r>
              <a:rPr lang="en-US" sz="2800" i="1" baseline="-25000" dirty="0" err="1">
                <a:solidFill>
                  <a:srgbClr val="000000"/>
                </a:solidFill>
                <a:latin typeface="Times New Roman" panose="02020603050405020304" pitchFamily="18" charset="0"/>
                <a:ea typeface="MS Mincho"/>
              </a:rPr>
              <a:t>foy</a:t>
            </a:r>
            <a:r>
              <a:rPr lang="en-US" sz="2800" i="1" baseline="-25000" dirty="0">
                <a:solidFill>
                  <a:srgbClr val="000000"/>
                </a:solidFill>
                <a:latin typeface="Times New Roman" panose="02020603050405020304" pitchFamily="18" charset="0"/>
                <a:ea typeface="MS Mincho"/>
              </a:rPr>
              <a:t> </a:t>
            </a:r>
            <a:r>
              <a:rPr lang="en-US" sz="2800" i="1" dirty="0">
                <a:solidFill>
                  <a:srgbClr val="000000"/>
                </a:solidFill>
                <a:latin typeface="Times New Roman" panose="02020603050405020304" pitchFamily="18" charset="0"/>
                <a:ea typeface="MS Mincho"/>
              </a:rPr>
              <a:t>-</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ishchining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yildagi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foydali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vaqti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fondi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soat</a:t>
            </a:r>
            <a:r>
              <a:rPr lang="en-US" sz="2800" dirty="0">
                <a:solidFill>
                  <a:srgbClr val="000000"/>
                </a:solidFill>
                <a:latin typeface="Times New Roman" panose="02020603050405020304" pitchFamily="18" charset="0"/>
                <a:ea typeface="MS Mincho"/>
              </a:rPr>
              <a:t>.</a:t>
            </a:r>
            <a:endParaRPr lang="ru-RU" sz="2800" dirty="0"/>
          </a:p>
        </p:txBody>
      </p:sp>
      <p:sp>
        <p:nvSpPr>
          <p:cNvPr id="4" name="Номер слайда 3"/>
          <p:cNvSpPr>
            <a:spLocks noGrp="1"/>
          </p:cNvSpPr>
          <p:nvPr>
            <p:ph type="sldNum" sz="quarter" idx="12"/>
          </p:nvPr>
        </p:nvSpPr>
        <p:spPr/>
        <p:txBody>
          <a:bodyPr/>
          <a:lstStyle/>
          <a:p>
            <a:fld id="{1FE8DF1E-33BB-4377-9A26-35481BA06C7C}" type="slidenum">
              <a:rPr lang="en-US" smtClean="0"/>
              <a:t>28</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C00000"/>
                </a:solidFill>
                <a:latin typeface="Arial" pitchFamily="34" charset="0"/>
                <a:cs typeface="Arial" pitchFamily="34" charset="0"/>
              </a:rPr>
              <a:t>2</a:t>
            </a:r>
            <a:r>
              <a:rPr lang="en-US" sz="2400" dirty="0" smtClean="0">
                <a:solidFill>
                  <a:srgbClr val="C00000"/>
                </a:solidFill>
                <a:latin typeface="Arial" pitchFamily="34" charset="0"/>
                <a:cs typeface="Arial" pitchFamily="34" charset="0"/>
              </a:rPr>
              <a:t>8</a:t>
            </a:r>
            <a:endParaRPr lang="en-US" sz="2400" dirty="0">
              <a:solidFill>
                <a:srgbClr val="C00000"/>
              </a:solidFill>
              <a:latin typeface="Arial" pitchFamily="34" charset="0"/>
              <a:cs typeface="Arial" pitchFamily="34" charset="0"/>
            </a:endParaRPr>
          </a:p>
        </p:txBody>
      </p:sp>
      <p:pic>
        <p:nvPicPr>
          <p:cNvPr id="7" name="Рисунок 6" descr="http://uz.denemetr.com/tw_files2/urls_8/77/d-76257/7z-docs/1_html_m31060d90.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6450" y="3107793"/>
            <a:ext cx="3138487" cy="1014412"/>
          </a:xfrm>
          <a:prstGeom prst="rect">
            <a:avLst/>
          </a:prstGeom>
          <a:noFill/>
          <a:ln>
            <a:noFill/>
          </a:ln>
        </p:spPr>
      </p:pic>
    </p:spTree>
    <p:extLst>
      <p:ext uri="{BB962C8B-B14F-4D97-AF65-F5344CB8AC3E}">
        <p14:creationId xmlns:p14="http://schemas.microsoft.com/office/powerpoint/2010/main" val="25410725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0681" y="140026"/>
            <a:ext cx="8496330" cy="6721477"/>
          </a:xfrm>
        </p:spPr>
        <p:txBody>
          <a:bodyPr anchor="t">
            <a:normAutofit fontScale="90000"/>
          </a:bodyPr>
          <a:lstStyle/>
          <a:p>
            <a:pPr>
              <a:lnSpc>
                <a:spcPct val="111000"/>
              </a:lnSpc>
            </a:pPr>
            <a:r>
              <a:rPr lang="ru-RU" sz="2400" dirty="0" smtClean="0">
                <a:solidFill>
                  <a:srgbClr val="000000"/>
                </a:solidFill>
                <a:latin typeface="Times New Roman" panose="02020603050405020304" pitchFamily="18" charset="0"/>
                <a:ea typeface="MS Mincho"/>
              </a:rPr>
              <a:t>	</a:t>
            </a:r>
            <a:r>
              <a:rPr lang="en-US" sz="3100" dirty="0" err="1" smtClean="0">
                <a:solidFill>
                  <a:srgbClr val="000000"/>
                </a:solidFill>
                <a:latin typeface="Times New Roman" panose="02020603050405020304" pitchFamily="18" charset="0"/>
                <a:ea typeface="MS Mincho"/>
              </a:rPr>
              <a:t>Ba’zi</a:t>
            </a:r>
            <a:r>
              <a:rPr lang="en-US" sz="3100" dirty="0" smtClean="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ta’mirlash</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ishlarining</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hajmi</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to‘g‘risida</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ma’lumot</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bo‘lmagan</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holda</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kichik</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ta’mirlash</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va</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ta’mirlashlararo</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xizmat</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ko‘rsatish</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bilan</a:t>
            </a:r>
            <a:r>
              <a:rPr lang="en-US" sz="3100" dirty="0">
                <a:solidFill>
                  <a:srgbClr val="000000"/>
                </a:solidFill>
                <a:latin typeface="Times New Roman" panose="02020603050405020304" pitchFamily="18" charset="0"/>
                <a:ea typeface="MS Mincho"/>
              </a:rPr>
              <a:t> band </a:t>
            </a:r>
            <a:r>
              <a:rPr lang="en-US" sz="3100" dirty="0" err="1">
                <a:solidFill>
                  <a:srgbClr val="000000"/>
                </a:solidFill>
                <a:latin typeface="Times New Roman" panose="02020603050405020304" pitchFamily="18" charset="0"/>
                <a:ea typeface="MS Mincho"/>
              </a:rPr>
              <a:t>bo‘lgan</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ishchilarning</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o‘rtacha</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ro‘yxatdagi</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soni</a:t>
            </a:r>
            <a:r>
              <a:rPr lang="en-US" sz="3100" dirty="0">
                <a:solidFill>
                  <a:srgbClr val="000000"/>
                </a:solidFill>
                <a:latin typeface="Times New Roman" panose="02020603050405020304" pitchFamily="18" charset="0"/>
                <a:ea typeface="MS Mincho"/>
              </a:rPr>
              <a:t> (</a:t>
            </a:r>
            <a:r>
              <a:rPr lang="en-US" sz="3100" i="1" dirty="0" err="1">
                <a:solidFill>
                  <a:srgbClr val="000000"/>
                </a:solidFill>
                <a:latin typeface="Times New Roman" panose="02020603050405020304" pitchFamily="18" charset="0"/>
                <a:ea typeface="MS Mincho"/>
              </a:rPr>
              <a:t>Ch</a:t>
            </a:r>
            <a:r>
              <a:rPr lang="en-US" sz="3100" i="1" baseline="-25000" dirty="0" err="1">
                <a:solidFill>
                  <a:srgbClr val="000000"/>
                </a:solidFill>
                <a:latin typeface="Times New Roman" panose="02020603050405020304" pitchFamily="18" charset="0"/>
                <a:ea typeface="MS Mincho"/>
              </a:rPr>
              <a:t>r</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ni</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xizmat</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ko‘rsatish</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me’yori</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va</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mavjud</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dastgohlar</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sonini</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ta’mirlash</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murakkabligi</a:t>
            </a:r>
            <a:r>
              <a:rPr lang="en-US" sz="3100" dirty="0">
                <a:solidFill>
                  <a:srgbClr val="000000"/>
                </a:solidFill>
                <a:latin typeface="Times New Roman" panose="02020603050405020304" pitchFamily="18" charset="0"/>
                <a:ea typeface="MS Mincho"/>
              </a:rPr>
              <a:t> </a:t>
            </a:r>
            <a:r>
              <a:rPr lang="en-US" sz="3100" dirty="0" smtClean="0">
                <a:solidFill>
                  <a:srgbClr val="000000"/>
                </a:solidFill>
                <a:latin typeface="Times New Roman" panose="02020603050405020304" pitchFamily="18" charset="0"/>
                <a:ea typeface="MS Mincho"/>
              </a:rPr>
              <a:t>birligiga </a:t>
            </a:r>
            <a:r>
              <a:rPr lang="en-US" sz="3100" dirty="0" err="1">
                <a:solidFill>
                  <a:srgbClr val="000000"/>
                </a:solidFill>
                <a:latin typeface="Times New Roman" panose="02020603050405020304" pitchFamily="18" charset="0"/>
                <a:ea typeface="MS Mincho"/>
              </a:rPr>
              <a:t>o‘tkazish</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orqali</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aniqlanadi</a:t>
            </a:r>
            <a:r>
              <a:rPr lang="en-US" sz="3100" dirty="0" smtClean="0">
                <a:solidFill>
                  <a:srgbClr val="000000"/>
                </a:solidFill>
                <a:latin typeface="Times New Roman" panose="02020603050405020304" pitchFamily="18" charset="0"/>
                <a:ea typeface="MS Mincho"/>
              </a:rPr>
              <a:t>:</a:t>
            </a:r>
            <a:r>
              <a:rPr lang="ru-RU" sz="3100" dirty="0" smtClean="0">
                <a:solidFill>
                  <a:srgbClr val="000000"/>
                </a:solidFill>
                <a:latin typeface="Times New Roman" panose="02020603050405020304" pitchFamily="18" charset="0"/>
                <a:ea typeface="MS Mincho"/>
              </a:rPr>
              <a:t/>
            </a:r>
            <a:br>
              <a:rPr lang="ru-RU" sz="3100" dirty="0" smtClean="0">
                <a:solidFill>
                  <a:srgbClr val="000000"/>
                </a:solidFill>
                <a:latin typeface="Times New Roman" panose="02020603050405020304" pitchFamily="18" charset="0"/>
                <a:ea typeface="MS Mincho"/>
              </a:rPr>
            </a:br>
            <a:r>
              <a:rPr lang="ru-RU" sz="3100" dirty="0" smtClean="0">
                <a:solidFill>
                  <a:srgbClr val="000000"/>
                </a:solidFill>
                <a:latin typeface="Times New Roman" panose="02020603050405020304" pitchFamily="18" charset="0"/>
                <a:ea typeface="MS Mincho"/>
              </a:rPr>
              <a:t/>
            </a:r>
            <a:br>
              <a:rPr lang="ru-RU" sz="3100" dirty="0" smtClean="0">
                <a:solidFill>
                  <a:srgbClr val="000000"/>
                </a:solidFill>
                <a:latin typeface="Times New Roman" panose="02020603050405020304" pitchFamily="18" charset="0"/>
                <a:ea typeface="MS Mincho"/>
              </a:rPr>
            </a:br>
            <a:r>
              <a:rPr lang="ru-RU" sz="3100" dirty="0">
                <a:solidFill>
                  <a:srgbClr val="000000"/>
                </a:solidFill>
                <a:latin typeface="Times New Roman" panose="02020603050405020304" pitchFamily="18" charset="0"/>
                <a:ea typeface="MS Mincho"/>
              </a:rPr>
              <a:t/>
            </a:r>
            <a:br>
              <a:rPr lang="ru-RU" sz="3100" dirty="0">
                <a:solidFill>
                  <a:srgbClr val="000000"/>
                </a:solidFill>
                <a:latin typeface="Times New Roman" panose="02020603050405020304" pitchFamily="18" charset="0"/>
                <a:ea typeface="MS Mincho"/>
              </a:rPr>
            </a:br>
            <a:r>
              <a:rPr lang="en-US" sz="3100" dirty="0" err="1">
                <a:solidFill>
                  <a:srgbClr val="000000"/>
                </a:solidFill>
                <a:latin typeface="Times New Roman" panose="02020603050405020304" pitchFamily="18" charset="0"/>
                <a:ea typeface="MS Mincho"/>
              </a:rPr>
              <a:t>bunda</a:t>
            </a:r>
            <a:r>
              <a:rPr lang="en-US" sz="3100" dirty="0">
                <a:solidFill>
                  <a:srgbClr val="000000"/>
                </a:solidFill>
                <a:latin typeface="Times New Roman" panose="02020603050405020304" pitchFamily="18" charset="0"/>
                <a:ea typeface="MS Mincho"/>
              </a:rPr>
              <a:t>, </a:t>
            </a:r>
            <a:br>
              <a:rPr lang="en-US" sz="3100" dirty="0">
                <a:solidFill>
                  <a:srgbClr val="000000"/>
                </a:solidFill>
                <a:latin typeface="Times New Roman" panose="02020603050405020304" pitchFamily="18" charset="0"/>
                <a:ea typeface="MS Mincho"/>
              </a:rPr>
            </a:br>
            <a:r>
              <a:rPr lang="en-US" sz="3100" i="1" dirty="0">
                <a:solidFill>
                  <a:srgbClr val="000000"/>
                </a:solidFill>
                <a:latin typeface="Times New Roman" panose="02020603050405020304" pitchFamily="18" charset="0"/>
                <a:ea typeface="MS Mincho"/>
              </a:rPr>
              <a:t>M</a:t>
            </a:r>
            <a:r>
              <a:rPr lang="en-US" sz="3100" dirty="0">
                <a:solidFill>
                  <a:srgbClr val="000000"/>
                </a:solidFill>
                <a:latin typeface="Times New Roman" panose="02020603050405020304" pitchFamily="18" charset="0"/>
                <a:ea typeface="MS Mincho"/>
              </a:rPr>
              <a:t> - </a:t>
            </a:r>
            <a:r>
              <a:rPr lang="en-US" sz="3100" dirty="0" err="1">
                <a:solidFill>
                  <a:srgbClr val="000000"/>
                </a:solidFill>
                <a:latin typeface="Times New Roman" panose="02020603050405020304" pitchFamily="18" charset="0"/>
                <a:ea typeface="MS Mincho"/>
              </a:rPr>
              <a:t>xizmat</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ko‘rsatiladigan</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obyektlarninig</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murakkabligi</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birligidagi</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umumiy</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soni</a:t>
            </a:r>
            <a:r>
              <a:rPr lang="en-US" sz="3100" dirty="0" smtClean="0">
                <a:solidFill>
                  <a:srgbClr val="000000"/>
                </a:solidFill>
                <a:latin typeface="Times New Roman" panose="02020603050405020304" pitchFamily="18" charset="0"/>
                <a:ea typeface="MS Mincho"/>
              </a:rPr>
              <a:t>;</a:t>
            </a:r>
            <a:r>
              <a:rPr lang="en-US" sz="3100" dirty="0">
                <a:solidFill>
                  <a:srgbClr val="000000"/>
                </a:solidFill>
                <a:latin typeface="Times New Roman" panose="02020603050405020304" pitchFamily="18" charset="0"/>
                <a:ea typeface="MS Mincho"/>
              </a:rPr>
              <a:t/>
            </a:r>
            <a:br>
              <a:rPr lang="en-US" sz="3100" dirty="0">
                <a:solidFill>
                  <a:srgbClr val="000000"/>
                </a:solidFill>
                <a:latin typeface="Times New Roman" panose="02020603050405020304" pitchFamily="18" charset="0"/>
                <a:ea typeface="MS Mincho"/>
              </a:rPr>
            </a:br>
            <a:r>
              <a:rPr lang="en-US" sz="3100" i="1" dirty="0">
                <a:solidFill>
                  <a:srgbClr val="000000"/>
                </a:solidFill>
                <a:latin typeface="Times New Roman" panose="02020603050405020304" pitchFamily="18" charset="0"/>
                <a:ea typeface="MS Mincho"/>
              </a:rPr>
              <a:t>N</a:t>
            </a:r>
            <a:r>
              <a:rPr lang="en-US" sz="3100" dirty="0">
                <a:solidFill>
                  <a:srgbClr val="000000"/>
                </a:solidFill>
                <a:latin typeface="Times New Roman" panose="02020603050405020304" pitchFamily="18" charset="0"/>
                <a:ea typeface="MS Mincho"/>
              </a:rPr>
              <a:t> - </a:t>
            </a:r>
            <a:r>
              <a:rPr lang="en-US" sz="3100" dirty="0" err="1">
                <a:solidFill>
                  <a:srgbClr val="000000"/>
                </a:solidFill>
                <a:latin typeface="Times New Roman" panose="02020603050405020304" pitchFamily="18" charset="0"/>
                <a:ea typeface="MS Mincho"/>
              </a:rPr>
              <a:t>ta’mirlash</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murakkabligi</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birligidagi</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obyektlarga</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xizmat</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ko‘rsatishning</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rejadagi</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me’yori</a:t>
            </a:r>
            <a:r>
              <a:rPr lang="en-US" sz="3100" dirty="0" smtClean="0">
                <a:solidFill>
                  <a:srgbClr val="000000"/>
                </a:solidFill>
                <a:latin typeface="Times New Roman" panose="02020603050405020304" pitchFamily="18" charset="0"/>
                <a:ea typeface="MS Mincho"/>
              </a:rPr>
              <a:t>;</a:t>
            </a:r>
            <a:r>
              <a:rPr lang="en-US" sz="3100" dirty="0">
                <a:solidFill>
                  <a:srgbClr val="000000"/>
                </a:solidFill>
                <a:latin typeface="Times New Roman" panose="02020603050405020304" pitchFamily="18" charset="0"/>
                <a:ea typeface="MS Mincho"/>
              </a:rPr>
              <a:t/>
            </a:r>
            <a:br>
              <a:rPr lang="en-US" sz="3100" dirty="0">
                <a:solidFill>
                  <a:srgbClr val="000000"/>
                </a:solidFill>
                <a:latin typeface="Times New Roman" panose="02020603050405020304" pitchFamily="18" charset="0"/>
                <a:ea typeface="MS Mincho"/>
              </a:rPr>
            </a:br>
            <a:r>
              <a:rPr lang="en-US" sz="3100" i="1" dirty="0">
                <a:solidFill>
                  <a:srgbClr val="000000"/>
                </a:solidFill>
                <a:latin typeface="Times New Roman" panose="02020603050405020304" pitchFamily="18" charset="0"/>
                <a:ea typeface="MS Mincho"/>
              </a:rPr>
              <a:t>S</a:t>
            </a:r>
            <a:r>
              <a:rPr lang="en-US" sz="3100" dirty="0">
                <a:solidFill>
                  <a:srgbClr val="000000"/>
                </a:solidFill>
                <a:latin typeface="Times New Roman" panose="02020603050405020304" pitchFamily="18" charset="0"/>
                <a:ea typeface="MS Mincho"/>
              </a:rPr>
              <a:t> - </a:t>
            </a:r>
            <a:r>
              <a:rPr lang="en-US" sz="3100" dirty="0" err="1">
                <a:solidFill>
                  <a:srgbClr val="000000"/>
                </a:solidFill>
                <a:latin typeface="Times New Roman" panose="02020603050405020304" pitchFamily="18" charset="0"/>
                <a:ea typeface="MS Mincho"/>
              </a:rPr>
              <a:t>smenalar</a:t>
            </a:r>
            <a:r>
              <a:rPr lang="en-US" sz="3100" dirty="0">
                <a:solidFill>
                  <a:srgbClr val="000000"/>
                </a:solidFill>
                <a:latin typeface="Times New Roman" panose="02020603050405020304" pitchFamily="18" charset="0"/>
                <a:ea typeface="MS Mincho"/>
              </a:rPr>
              <a:t> </a:t>
            </a:r>
            <a:r>
              <a:rPr lang="en-US" sz="3100" dirty="0" err="1">
                <a:solidFill>
                  <a:srgbClr val="000000"/>
                </a:solidFill>
                <a:latin typeface="Times New Roman" panose="02020603050405020304" pitchFamily="18" charset="0"/>
                <a:ea typeface="MS Mincho"/>
              </a:rPr>
              <a:t>soni</a:t>
            </a:r>
            <a:r>
              <a:rPr lang="en-US" sz="3100" dirty="0">
                <a:solidFill>
                  <a:srgbClr val="000000"/>
                </a:solidFill>
                <a:latin typeface="Times New Roman" panose="02020603050405020304" pitchFamily="18" charset="0"/>
                <a:ea typeface="MS Mincho"/>
              </a:rPr>
              <a:t>;</a:t>
            </a:r>
            <a:endParaRPr lang="ru-RU" sz="3100" dirty="0"/>
          </a:p>
        </p:txBody>
      </p:sp>
      <p:sp>
        <p:nvSpPr>
          <p:cNvPr id="4" name="Номер слайда 3"/>
          <p:cNvSpPr>
            <a:spLocks noGrp="1"/>
          </p:cNvSpPr>
          <p:nvPr>
            <p:ph type="sldNum" sz="quarter" idx="12"/>
          </p:nvPr>
        </p:nvSpPr>
        <p:spPr/>
        <p:txBody>
          <a:bodyPr/>
          <a:lstStyle/>
          <a:p>
            <a:fld id="{1FE8DF1E-33BB-4377-9A26-35481BA06C7C}" type="slidenum">
              <a:rPr lang="en-US" smtClean="0"/>
              <a:t>29</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29</a:t>
            </a:r>
            <a:endParaRPr lang="en-US" sz="2400" dirty="0">
              <a:solidFill>
                <a:srgbClr val="C00000"/>
              </a:solidFill>
              <a:latin typeface="Arial" pitchFamily="34" charset="0"/>
              <a:cs typeface="Arial" pitchFamily="34" charset="0"/>
            </a:endParaRPr>
          </a:p>
        </p:txBody>
      </p:sp>
      <p:pic>
        <p:nvPicPr>
          <p:cNvPr id="7" name="Рисунок 6" descr="http://uz.denemetr.com/tw_files2/urls_8/77/d-76257/7z-docs/1_html_m33a03224.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00350" y="3143187"/>
            <a:ext cx="2243137" cy="819214"/>
          </a:xfrm>
          <a:prstGeom prst="rect">
            <a:avLst/>
          </a:prstGeom>
          <a:noFill/>
          <a:ln>
            <a:noFill/>
          </a:ln>
        </p:spPr>
      </p:pic>
    </p:spTree>
    <p:extLst>
      <p:ext uri="{BB962C8B-B14F-4D97-AF65-F5344CB8AC3E}">
        <p14:creationId xmlns:p14="http://schemas.microsoft.com/office/powerpoint/2010/main" val="20077787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 y="140026"/>
            <a:ext cx="8705849" cy="6356352"/>
          </a:xfrm>
        </p:spPr>
        <p:txBody>
          <a:bodyPr anchor="t">
            <a:noAutofit/>
          </a:bodyPr>
          <a:lstStyle/>
          <a:p>
            <a:pPr>
              <a:lnSpc>
                <a:spcPct val="114000"/>
              </a:lnSpc>
              <a:spcAft>
                <a:spcPts val="0"/>
              </a:spcAft>
            </a:pPr>
            <a:r>
              <a:rPr lang="ru-RU" sz="2400" b="1" dirty="0" smtClean="0">
                <a:solidFill>
                  <a:srgbClr val="000000"/>
                </a:solidFill>
                <a:latin typeface="Times New Roman" panose="02020603050405020304" pitchFamily="18" charset="0"/>
                <a:ea typeface="MS Mincho"/>
              </a:rPr>
              <a:t>	</a:t>
            </a:r>
            <a:r>
              <a:rPr lang="en-US" sz="2800" b="1" dirty="0" err="1" smtClean="0">
                <a:solidFill>
                  <a:srgbClr val="000000"/>
                </a:solidFill>
                <a:latin typeface="Times New Roman" panose="02020603050405020304" pitchFamily="18" charset="0"/>
                <a:ea typeface="MS Mincho"/>
              </a:rPr>
              <a:t>Ta’mirlash</a:t>
            </a:r>
            <a:r>
              <a:rPr lang="en-US" sz="2800" b="1" dirty="0" smtClean="0">
                <a:solidFill>
                  <a:srgbClr val="000000"/>
                </a:solidFill>
                <a:latin typeface="Times New Roman" panose="02020603050405020304" pitchFamily="18" charset="0"/>
                <a:ea typeface="MS Mincho"/>
              </a:rPr>
              <a:t> </a:t>
            </a:r>
            <a:r>
              <a:rPr lang="en-US" sz="2800" b="1" dirty="0" err="1">
                <a:solidFill>
                  <a:srgbClr val="000000"/>
                </a:solidFill>
                <a:latin typeface="Times New Roman" panose="02020603050405020304" pitchFamily="18" charset="0"/>
                <a:ea typeface="MS Mincho"/>
              </a:rPr>
              <a:t>ishlari</a:t>
            </a:r>
            <a:r>
              <a:rPr lang="en-US" sz="2800" b="1" dirty="0">
                <a:solidFill>
                  <a:srgbClr val="000000"/>
                </a:solidFill>
                <a:latin typeface="Times New Roman" panose="02020603050405020304" pitchFamily="18" charset="0"/>
                <a:ea typeface="MS Mincho"/>
              </a:rPr>
              <a:t> </a:t>
            </a:r>
            <a:r>
              <a:rPr lang="en-US" sz="2800" b="1" dirty="0" err="1">
                <a:solidFill>
                  <a:srgbClr val="000000"/>
                </a:solidFill>
                <a:latin typeface="Times New Roman" panose="02020603050405020304" pitchFamily="18" charset="0"/>
                <a:ea typeface="MS Mincho"/>
              </a:rPr>
              <a:t>tannarxi</a:t>
            </a:r>
            <a:r>
              <a:rPr lang="en-US" sz="2800" b="1"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xarajatlar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smetasini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tuzish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orqali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aniqlanadi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Xarajatlar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smetasi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quyidagi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xarajatlar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moddalarini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o‘z</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ichiga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oladi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asosiy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qo‘shimcha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haqi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ta’mirlanadigan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detallar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qiymati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sotib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olingan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yoki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boshqa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sexlarda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tayyorlangan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detallarni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tayyorlash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uchun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asosiy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yordamchi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materiallar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ayni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sexdagi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elektr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energiyasi</a:t>
            </a:r>
            <a:r>
              <a:rPr lang="en-US" sz="2800" dirty="0">
                <a:solidFill>
                  <a:srgbClr val="000000"/>
                </a:solidFill>
                <a:latin typeface="Times New Roman" panose="02020603050405020304" pitchFamily="18" charset="0"/>
                <a:ea typeface="MS Mincho"/>
              </a:rPr>
              <a:t>, par, </a:t>
            </a:r>
            <a:r>
              <a:rPr lang="en-US" sz="2800" dirty="0" err="1">
                <a:solidFill>
                  <a:srgbClr val="000000"/>
                </a:solidFill>
                <a:latin typeface="Times New Roman" panose="02020603050405020304" pitchFamily="18" charset="0"/>
                <a:ea typeface="MS Mincho"/>
              </a:rPr>
              <a:t>issiqlik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suv</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boshqa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sexlar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tomonidan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ko‘rsatilgan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xizmatlarga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to‘lov</a:t>
            </a:r>
            <a:r>
              <a:rPr lang="en-US" sz="2800" dirty="0">
                <a:solidFill>
                  <a:srgbClr val="000000"/>
                </a:solidFill>
                <a:latin typeface="Times New Roman" panose="02020603050405020304" pitchFamily="18" charset="0"/>
                <a:ea typeface="MS Mincho"/>
              </a:rPr>
              <a:t>, sex (</a:t>
            </a:r>
            <a:r>
              <a:rPr lang="en-US" sz="2800" dirty="0" err="1">
                <a:solidFill>
                  <a:srgbClr val="000000"/>
                </a:solidFill>
                <a:latin typeface="Times New Roman" panose="02020603050405020304" pitchFamily="18" charset="0"/>
                <a:ea typeface="MS Mincho"/>
              </a:rPr>
              <a:t>ishlab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chiqarish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xarajatlari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umumzavod</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umumxo‘jalik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xarajatlari</a:t>
            </a:r>
            <a:r>
              <a:rPr lang="en-US" sz="2800" dirty="0" smtClean="0">
                <a:solidFill>
                  <a:srgbClr val="000000"/>
                </a:solidFill>
                <a:latin typeface="Times New Roman" panose="02020603050405020304" pitchFamily="18" charset="0"/>
                <a:ea typeface="MS Mincho"/>
              </a:rPr>
              <a:t>.</a:t>
            </a:r>
            <a:r>
              <a:rPr lang="en-US" sz="2800" dirty="0">
                <a:solidFill>
                  <a:srgbClr val="000000"/>
                </a:solidFill>
                <a:latin typeface="Times New Roman" panose="02020603050405020304" pitchFamily="18" charset="0"/>
                <a:ea typeface="MS Mincho"/>
              </a:rPr>
              <a:t/>
            </a:r>
            <a:br>
              <a:rPr lang="en-US" sz="2800" dirty="0">
                <a:solidFill>
                  <a:srgbClr val="000000"/>
                </a:solidFill>
                <a:latin typeface="Times New Roman" panose="02020603050405020304" pitchFamily="18" charset="0"/>
                <a:ea typeface="MS Mincho"/>
              </a:rPr>
            </a:br>
            <a:r>
              <a:rPr lang="ru-RU" sz="2800" dirty="0" smtClean="0">
                <a:solidFill>
                  <a:srgbClr val="000000"/>
                </a:solidFill>
                <a:latin typeface="Times New Roman" panose="02020603050405020304" pitchFamily="18" charset="0"/>
                <a:ea typeface="MS Mincho"/>
              </a:rPr>
              <a:t>	</a:t>
            </a:r>
            <a:r>
              <a:rPr lang="en-US" sz="2800" dirty="0" smtClean="0">
                <a:solidFill>
                  <a:srgbClr val="000000"/>
                </a:solidFill>
                <a:latin typeface="Times New Roman" panose="02020603050405020304" pitchFamily="18" charset="0"/>
                <a:ea typeface="MS Mincho"/>
              </a:rPr>
              <a:t>Dastgohlarni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tannarxini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rejalashtirish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birligi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tannarxini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kalkulyaciya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kichik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o‘rta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kapital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xarajatlarning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umumiy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hajmini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belgilash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bilan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amalga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oshiriladi</a:t>
            </a:r>
            <a:r>
              <a:rPr lang="en-US" sz="2800" dirty="0">
                <a:solidFill>
                  <a:srgbClr val="000000"/>
                </a:solidFill>
                <a:latin typeface="Times New Roman" panose="02020603050405020304" pitchFamily="18" charset="0"/>
                <a:ea typeface="MS Mincho"/>
              </a:rPr>
              <a:t>.</a:t>
            </a:r>
            <a:endParaRPr lang="ru-RU" sz="2800" dirty="0"/>
          </a:p>
        </p:txBody>
      </p:sp>
      <p:sp>
        <p:nvSpPr>
          <p:cNvPr id="4" name="Номер слайда 3"/>
          <p:cNvSpPr>
            <a:spLocks noGrp="1"/>
          </p:cNvSpPr>
          <p:nvPr>
            <p:ph type="sldNum" sz="quarter" idx="12"/>
          </p:nvPr>
        </p:nvSpPr>
        <p:spPr/>
        <p:txBody>
          <a:bodyPr/>
          <a:lstStyle/>
          <a:p>
            <a:fld id="{1FE8DF1E-33BB-4377-9A26-35481BA06C7C}" type="slidenum">
              <a:rPr lang="en-US" smtClean="0"/>
              <a:t>30</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30</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61907885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31</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31</a:t>
            </a:r>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85750" y="232955"/>
            <a:ext cx="8858250" cy="6447919"/>
          </a:xfrm>
          <a:prstGeom prst="rect">
            <a:avLst/>
          </a:prstGeom>
        </p:spPr>
        <p:txBody>
          <a:bodyPr wrap="square">
            <a:spAutoFit/>
          </a:bodyPr>
          <a:lstStyle/>
          <a:p>
            <a:pPr algn="just">
              <a:lnSpc>
                <a:spcPct val="114000"/>
              </a:lnSpc>
            </a:pP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Bir</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yillik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tannarxini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hisoblash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uchun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o‘rtacha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razryadi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o‘rtacha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soatlik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tarif</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stavkasi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unga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qo‘shiladigan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qo‘shimcha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haqi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hamda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haqiga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qo‘shilgan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mablag‘lar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aniqlanadi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So‘ngra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asosiy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qo‘shimcha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materiallarga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energiyaga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xarajatlar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me’yorlar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bo‘yicha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bo‘lmagan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holda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hisobotlar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ma’lumotlarini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tahlil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natijalari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bo‘yicha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aniqlanadi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Bir-birlik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rejadagi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tannarxi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bo‘yicha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stanok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dastgohlarning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barcha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tannarxi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aniqlanadi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So‘ngra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asosiy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qo‘shimcha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materiallarga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energiyaga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xarajatlar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me’yorlar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bo‘yicha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bo‘lmagan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holda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hisobotlar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ma’lumotlarini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tahlil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natijalari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bo‘yicha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aniqlanadi</a:t>
            </a:r>
            <a:r>
              <a:rPr lang="en-US" sz="2800" dirty="0">
                <a:solidFill>
                  <a:srgbClr val="000000"/>
                </a:solidFill>
                <a:latin typeface="Times New Roman" panose="02020603050405020304" pitchFamily="18" charset="0"/>
                <a:ea typeface="MS Mincho"/>
              </a:rPr>
              <a:t>. </a:t>
            </a:r>
            <a:endParaRPr lang="ru-RU" sz="2800" dirty="0"/>
          </a:p>
        </p:txBody>
      </p:sp>
    </p:spTree>
    <p:extLst>
      <p:ext uri="{BB962C8B-B14F-4D97-AF65-F5344CB8AC3E}">
        <p14:creationId xmlns:p14="http://schemas.microsoft.com/office/powerpoint/2010/main" val="17920963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0501" y="87231"/>
            <a:ext cx="8686800" cy="6858497"/>
          </a:xfrm>
        </p:spPr>
        <p:txBody>
          <a:bodyPr anchor="t">
            <a:noAutofit/>
          </a:bodyPr>
          <a:lstStyle/>
          <a:p>
            <a:pPr algn="just">
              <a:lnSpc>
                <a:spcPct val="114000"/>
              </a:lnSpc>
            </a:pPr>
            <a:r>
              <a:rPr lang="ru-RU" sz="2800" dirty="0" smtClean="0">
                <a:solidFill>
                  <a:srgbClr val="000000"/>
                </a:solidFill>
                <a:latin typeface="Times New Roman" panose="02020603050405020304" pitchFamily="18" charset="0"/>
                <a:ea typeface="MS Mincho"/>
              </a:rPr>
              <a:t>	</a:t>
            </a:r>
            <a:r>
              <a:rPr lang="en-US" sz="2800" dirty="0" smtClean="0">
                <a:solidFill>
                  <a:srgbClr val="000000"/>
                </a:solidFill>
                <a:latin typeface="Times New Roman" panose="02020603050405020304" pitchFamily="18" charset="0"/>
                <a:ea typeface="MS Mincho"/>
              </a:rPr>
              <a:t>Dastgohlarni </a:t>
            </a:r>
            <a:r>
              <a:rPr lang="en-US" sz="2800" dirty="0" err="1">
                <a:solidFill>
                  <a:srgbClr val="000000"/>
                </a:solidFill>
                <a:latin typeface="Times New Roman" panose="02020603050405020304" pitchFamily="18" charset="0"/>
                <a:ea typeface="MS Mincho"/>
              </a:rPr>
              <a:t>ta’mirlashga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sarflangan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xarajatlarini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kamaytirishning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ikkita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yo‘nalishi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mavjud</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majburiy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bajarilgan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tannarxini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kamaytirish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hajmini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qisqartirish</a:t>
            </a:r>
            <a:r>
              <a:rPr lang="en-US" sz="2800" dirty="0" smtClean="0">
                <a:solidFill>
                  <a:srgbClr val="000000"/>
                </a:solidFill>
                <a:latin typeface="Times New Roman" panose="02020603050405020304" pitchFamily="18" charset="0"/>
                <a:ea typeface="MS Mincho"/>
              </a:rPr>
              <a:t>.</a:t>
            </a:r>
            <a:r>
              <a:rPr lang="en-US" sz="2800" dirty="0">
                <a:solidFill>
                  <a:srgbClr val="000000"/>
                </a:solidFill>
                <a:latin typeface="Times New Roman" panose="02020603050405020304" pitchFamily="18" charset="0"/>
                <a:ea typeface="MS Mincho"/>
              </a:rPr>
              <a:t/>
            </a:r>
            <a:br>
              <a:rPr lang="en-US" sz="2800" dirty="0">
                <a:solidFill>
                  <a:srgbClr val="000000"/>
                </a:solidFill>
                <a:latin typeface="Times New Roman" panose="02020603050405020304" pitchFamily="18" charset="0"/>
                <a:ea typeface="MS Mincho"/>
              </a:rPr>
            </a:b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Birinchi</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yo‘nalish</a:t>
            </a:r>
            <a:r>
              <a:rPr lang="en-US" sz="2800" dirty="0">
                <a:solidFill>
                  <a:srgbClr val="000000"/>
                </a:solidFill>
                <a:latin typeface="Times New Roman" panose="02020603050405020304" pitchFamily="18" charset="0"/>
                <a:ea typeface="MS Mincho"/>
              </a:rPr>
              <a:t> - </a:t>
            </a:r>
            <a:r>
              <a:rPr lang="en-US" sz="2800" dirty="0" err="1">
                <a:solidFill>
                  <a:srgbClr val="000000"/>
                </a:solidFill>
                <a:latin typeface="Times New Roman" panose="02020603050405020304" pitchFamily="18" charset="0"/>
                <a:ea typeface="MS Mincho"/>
              </a:rPr>
              <a:t>dastgohlarni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xarajatlarini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kamaytirish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texnologiyasini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takomillshtirishda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o‘z</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o‘rniga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xizmati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chiqarish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strukturasini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takomillashtirish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mehnatga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haq</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me’yorlashtirishni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tashkil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xodimlarining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ilmiy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asoslangan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hisoblardagi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xizmati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ishlovchilarining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huquq</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majburiyatlarini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chiqish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ishlovchilarning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vaqtidan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foydalanishni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yaxshilash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xizmati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ishchilarining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necha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kasbni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egallashi</a:t>
            </a:r>
            <a:r>
              <a:rPr lang="en-US" sz="2800" dirty="0">
                <a:solidFill>
                  <a:srgbClr val="000000"/>
                </a:solidFill>
                <a:latin typeface="Times New Roman" panose="02020603050405020304" pitchFamily="18" charset="0"/>
                <a:ea typeface="MS Mincho"/>
              </a:rPr>
              <a:t>; </a:t>
            </a:r>
            <a:endParaRPr lang="ru-RU" sz="2800" dirty="0"/>
          </a:p>
        </p:txBody>
      </p:sp>
      <p:sp>
        <p:nvSpPr>
          <p:cNvPr id="4" name="Номер слайда 3"/>
          <p:cNvSpPr>
            <a:spLocks noGrp="1"/>
          </p:cNvSpPr>
          <p:nvPr>
            <p:ph type="sldNum" sz="quarter" idx="12"/>
          </p:nvPr>
        </p:nvSpPr>
        <p:spPr/>
        <p:txBody>
          <a:bodyPr/>
          <a:lstStyle/>
          <a:p>
            <a:fld id="{1FE8DF1E-33BB-4377-9A26-35481BA06C7C}" type="slidenum">
              <a:rPr lang="en-US" smtClean="0"/>
              <a:t>32</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32</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6116894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9550" y="232954"/>
            <a:ext cx="8790072" cy="6625045"/>
          </a:xfrm>
        </p:spPr>
        <p:txBody>
          <a:bodyPr anchor="t">
            <a:noAutofit/>
          </a:bodyPr>
          <a:lstStyle/>
          <a:p>
            <a:pPr algn="just">
              <a:lnSpc>
                <a:spcPct val="114000"/>
              </a:lnSpc>
            </a:pPr>
            <a:r>
              <a:rPr lang="ru-RU" sz="24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a:t>
            </a:r>
            <a:r>
              <a:rPr lang="en-US" sz="2800" dirty="0" err="1" smtClean="0">
                <a:solidFill>
                  <a:srgbClr val="000000"/>
                </a:solidFill>
                <a:latin typeface="Times New Roman" panose="02020603050405020304" pitchFamily="18" charset="0"/>
                <a:ea typeface="MS Mincho"/>
              </a:rPr>
              <a:t>a’mirlovchi</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ishchilar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malakasini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oshirish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tayyorlash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texnologiyasini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yaxshilash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mexnatga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haq</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to‘lashning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progressiv</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usullaridan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foydalanish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mexanizatsiyalash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emirilgan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detallarni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tiklashning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yangi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usullarini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yangi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chidamliligi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yuqori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materiallarni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qo‘llashdir</a:t>
            </a:r>
            <a:r>
              <a:rPr lang="en-US" sz="2800" dirty="0" smtClean="0">
                <a:solidFill>
                  <a:srgbClr val="000000"/>
                </a:solidFill>
                <a:latin typeface="Times New Roman" panose="02020603050405020304" pitchFamily="18" charset="0"/>
                <a:ea typeface="MS Mincho"/>
              </a:rPr>
              <a:t>.</a:t>
            </a:r>
            <a:r>
              <a:rPr lang="en-US" sz="2800" dirty="0">
                <a:solidFill>
                  <a:srgbClr val="000000"/>
                </a:solidFill>
                <a:latin typeface="Times New Roman" panose="02020603050405020304" pitchFamily="18" charset="0"/>
                <a:ea typeface="MS Mincho"/>
              </a:rPr>
              <a:t/>
            </a:r>
            <a:br>
              <a:rPr lang="en-US" sz="2800" dirty="0">
                <a:solidFill>
                  <a:srgbClr val="000000"/>
                </a:solidFill>
                <a:latin typeface="Times New Roman" panose="02020603050405020304" pitchFamily="18" charset="0"/>
                <a:ea typeface="MS Mincho"/>
              </a:rPr>
            </a:b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Ikkinchi</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yo‘nalishda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rejalashtirish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takomillashtirish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mehnat</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vositalarini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texnik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takomillashtirish</a:t>
            </a:r>
            <a:r>
              <a:rPr lang="en-US" sz="2800" dirty="0">
                <a:solidFill>
                  <a:srgbClr val="000000"/>
                </a:solidFill>
                <a:latin typeface="Times New Roman" panose="02020603050405020304" pitchFamily="18" charset="0"/>
                <a:ea typeface="MS Mincho"/>
              </a:rPr>
              <a:t>; ROT </a:t>
            </a:r>
            <a:r>
              <a:rPr lang="en-US" sz="2800" dirty="0" err="1">
                <a:solidFill>
                  <a:srgbClr val="000000"/>
                </a:solidFill>
                <a:latin typeface="Times New Roman" panose="02020603050405020304" pitchFamily="18" charset="0"/>
                <a:ea typeface="MS Mincho"/>
              </a:rPr>
              <a:t>tizimini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to‘la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hajmda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qo‘llash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chetdan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ehtiyot</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qismlar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keltirilishini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kamaytirish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konstruksiyasi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takomillashtirish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unifikatsiyalash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ekspluatarsiya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qilishni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yaxshilash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ta’mirlashlararo</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xizmat</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sifatini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yaxshilash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ko‘zda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tutilgan</a:t>
            </a:r>
            <a:r>
              <a:rPr lang="en-US" sz="2800" dirty="0">
                <a:solidFill>
                  <a:srgbClr val="000000"/>
                </a:solidFill>
                <a:latin typeface="Times New Roman" panose="02020603050405020304" pitchFamily="18" charset="0"/>
                <a:ea typeface="MS Mincho"/>
              </a:rPr>
              <a:t>.</a:t>
            </a:r>
            <a:endParaRPr lang="ru-RU" sz="28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33</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33</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4642593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1" y="200871"/>
            <a:ext cx="8244669" cy="6721477"/>
          </a:xfrm>
        </p:spPr>
        <p:txBody>
          <a:bodyPr anchor="t">
            <a:normAutofit/>
          </a:bodyPr>
          <a:lstStyle/>
          <a:p>
            <a:pPr algn="just">
              <a:lnSpc>
                <a:spcPct val="114000"/>
              </a:lnSpc>
            </a:pP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Yuqorida</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keltirilgan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ko‘rsatkichlar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bilan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qatorda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to‘xtatishni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kalendar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rejalashtirish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amalga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oshiriladi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ya’ni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boshlash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oylarini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quyidagi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hollarni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hisobga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holda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belgilash</a:t>
            </a:r>
            <a:r>
              <a:rPr lang="en-US" sz="2800" dirty="0" smtClean="0">
                <a:solidFill>
                  <a:srgbClr val="000000"/>
                </a:solidFill>
                <a:latin typeface="Times New Roman" panose="02020603050405020304" pitchFamily="18" charset="0"/>
                <a:ea typeface="MS Mincho"/>
              </a:rPr>
              <a:t>:</a:t>
            </a:r>
            <a:r>
              <a:rPr lang="ru-RU" sz="2800" dirty="0" smtClean="0">
                <a:solidFill>
                  <a:srgbClr val="000000"/>
                </a:solidFill>
                <a:latin typeface="Times New Roman" panose="02020603050405020304" pitchFamily="18" charset="0"/>
                <a:ea typeface="MS Mincho"/>
              </a:rPr>
              <a:t/>
            </a:r>
            <a:br>
              <a:rPr lang="ru-RU" sz="2800" dirty="0" smtClean="0">
                <a:solidFill>
                  <a:srgbClr val="000000"/>
                </a:solidFill>
                <a:latin typeface="Times New Roman" panose="02020603050405020304" pitchFamily="18" charset="0"/>
                <a:ea typeface="MS Mincho"/>
              </a:rPr>
            </a:br>
            <a:r>
              <a:rPr lang="en-US" sz="2800" dirty="0" smtClean="0">
                <a:solidFill>
                  <a:srgbClr val="000000"/>
                </a:solidFill>
                <a:latin typeface="Times New Roman" panose="02020603050405020304" pitchFamily="18" charset="0"/>
                <a:ea typeface="MS Mincho"/>
              </a:rPr>
              <a:t> </a:t>
            </a:r>
            <a:r>
              <a:rPr lang="ru-RU" sz="2800" dirty="0" smtClean="0">
                <a:solidFill>
                  <a:srgbClr val="000000"/>
                </a:solidFill>
                <a:latin typeface="Times New Roman" panose="02020603050405020304" pitchFamily="18" charset="0"/>
                <a:ea typeface="MS Mincho"/>
              </a:rPr>
              <a:t>	</a:t>
            </a:r>
            <a:r>
              <a:rPr lang="en-US" sz="2800" dirty="0" smtClean="0">
                <a:solidFill>
                  <a:srgbClr val="000000"/>
                </a:solidFill>
                <a:latin typeface="Times New Roman" panose="02020603050405020304" pitchFamily="18" charset="0"/>
                <a:ea typeface="MS Mincho"/>
              </a:rPr>
              <a:t>1</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dastgohlarning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haqiqiy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holati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oxirgi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ta’mirlangan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oyi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sikli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strukturasi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ta’mirlashlararo</a:t>
            </a:r>
            <a:r>
              <a:rPr lang="en-US" sz="2800" dirty="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davr</a:t>
            </a: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davomiyligi</a:t>
            </a:r>
            <a:r>
              <a:rPr lang="en-US" sz="2800" dirty="0" smtClean="0">
                <a:solidFill>
                  <a:srgbClr val="000000"/>
                </a:solidFill>
                <a:latin typeface="Times New Roman" panose="02020603050405020304" pitchFamily="18" charset="0"/>
                <a:ea typeface="MS Mincho"/>
              </a:rPr>
              <a:t>)</a:t>
            </a:r>
            <a:r>
              <a:rPr lang="ru-RU" sz="2800" dirty="0" smtClean="0">
                <a:solidFill>
                  <a:srgbClr val="000000"/>
                </a:solidFill>
                <a:latin typeface="Times New Roman" panose="02020603050405020304" pitchFamily="18" charset="0"/>
                <a:ea typeface="MS Mincho"/>
              </a:rPr>
              <a:t/>
            </a:r>
            <a:br>
              <a:rPr lang="ru-RU" sz="2800" dirty="0" smtClean="0">
                <a:solidFill>
                  <a:srgbClr val="000000"/>
                </a:solidFill>
                <a:latin typeface="Times New Roman" panose="02020603050405020304" pitchFamily="18" charset="0"/>
                <a:ea typeface="MS Mincho"/>
              </a:rPr>
            </a:br>
            <a:r>
              <a:rPr lang="ru-RU" sz="2800" dirty="0" smtClean="0">
                <a:solidFill>
                  <a:srgbClr val="000000"/>
                </a:solidFill>
                <a:latin typeface="Times New Roman" panose="02020603050405020304" pitchFamily="18" charset="0"/>
                <a:ea typeface="MS Mincho"/>
              </a:rPr>
              <a:t>	</a:t>
            </a:r>
            <a:r>
              <a:rPr lang="en-US" sz="2800" dirty="0" smtClean="0">
                <a:solidFill>
                  <a:srgbClr val="000000"/>
                </a:solidFill>
                <a:latin typeface="Times New Roman" panose="02020603050405020304" pitchFamily="18" charset="0"/>
                <a:ea typeface="MS Mincho"/>
              </a:rPr>
              <a:t>2</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chiqarish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quvvatlaridan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foydalanish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bo‘yicha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asosiy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chiqarish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talablari</a:t>
            </a:r>
            <a:r>
              <a:rPr lang="en-US" sz="2800" dirty="0">
                <a:solidFill>
                  <a:srgbClr val="000000"/>
                </a:solidFill>
                <a:latin typeface="Times New Roman" panose="02020603050405020304" pitchFamily="18" charset="0"/>
                <a:ea typeface="MS Mincho"/>
              </a:rPr>
              <a:t>; </a:t>
            </a:r>
            <a:r>
              <a:rPr lang="ru-RU" sz="2800" dirty="0" smtClean="0">
                <a:solidFill>
                  <a:srgbClr val="000000"/>
                </a:solidFill>
                <a:latin typeface="Times New Roman" panose="02020603050405020304" pitchFamily="18" charset="0"/>
                <a:ea typeface="MS Mincho"/>
              </a:rPr>
              <a:t/>
            </a:r>
            <a:br>
              <a:rPr lang="ru-RU" sz="2800" dirty="0" smtClean="0">
                <a:solidFill>
                  <a:srgbClr val="000000"/>
                </a:solidFill>
                <a:latin typeface="Times New Roman" panose="02020603050405020304" pitchFamily="18" charset="0"/>
                <a:ea typeface="MS Mincho"/>
              </a:rPr>
            </a:br>
            <a:r>
              <a:rPr lang="ru-RU" sz="2800" dirty="0" smtClean="0">
                <a:solidFill>
                  <a:srgbClr val="000000"/>
                </a:solidFill>
                <a:latin typeface="Times New Roman" panose="02020603050405020304" pitchFamily="18" charset="0"/>
                <a:ea typeface="MS Mincho"/>
              </a:rPr>
              <a:t>	</a:t>
            </a:r>
            <a:r>
              <a:rPr lang="en-US" sz="2800" dirty="0" smtClean="0">
                <a:solidFill>
                  <a:srgbClr val="000000"/>
                </a:solidFill>
                <a:latin typeface="Times New Roman" panose="02020603050405020304" pitchFamily="18" charset="0"/>
                <a:ea typeface="MS Mincho"/>
              </a:rPr>
              <a:t>3</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markadagi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necha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vaqt</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bo‘yicha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to‘plash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imkoniyati</a:t>
            </a:r>
            <a:r>
              <a:rPr lang="en-US" sz="2800" dirty="0">
                <a:solidFill>
                  <a:srgbClr val="000000"/>
                </a:solidFill>
                <a:latin typeface="Times New Roman" panose="02020603050405020304" pitchFamily="18" charset="0"/>
                <a:ea typeface="MS Mincho"/>
              </a:rPr>
              <a:t>.</a:t>
            </a:r>
            <a:endParaRPr lang="ru-RU" sz="28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34</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34</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03797964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1" y="399475"/>
            <a:ext cx="8367993" cy="6721477"/>
          </a:xfrm>
        </p:spPr>
        <p:txBody>
          <a:bodyPr anchor="t">
            <a:noAutofit/>
          </a:bodyPr>
          <a:lstStyle/>
          <a:p>
            <a:pPr>
              <a:lnSpc>
                <a:spcPct val="114000"/>
              </a:lnSpc>
            </a:pP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Kalendar</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reja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yillik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grafik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ko‘rinishida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rasmiylashtirilib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unda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nomi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murakkablik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toifasi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oxirgi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kapital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ta’mirlangan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kuni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oylar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bo‘yicha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rasmiylashtirilgan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ularning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bo‘yicha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me’yor</a:t>
            </a:r>
            <a:r>
              <a:rPr lang="en-US" sz="2800" dirty="0">
                <a:solidFill>
                  <a:srgbClr val="000000"/>
                </a:solidFill>
                <a:latin typeface="Times New Roman" panose="02020603050405020304" pitchFamily="18" charset="0"/>
                <a:ea typeface="MS Mincho"/>
              </a:rPr>
              <a:t> - </a:t>
            </a:r>
            <a:r>
              <a:rPr lang="en-US" sz="2800" dirty="0" err="1">
                <a:solidFill>
                  <a:srgbClr val="000000"/>
                </a:solidFill>
                <a:latin typeface="Times New Roman" panose="02020603050405020304" pitchFamily="18" charset="0"/>
                <a:ea typeface="MS Mincho"/>
              </a:rPr>
              <a:t>soatdagi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hajmi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chilangarlik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stanokli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munosabati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bilan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to‘xtab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turishi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ko‘rsatiladi</a:t>
            </a:r>
            <a:r>
              <a:rPr lang="en-US" sz="2800" dirty="0" smtClean="0">
                <a:solidFill>
                  <a:srgbClr val="000000"/>
                </a:solidFill>
                <a:latin typeface="Times New Roman" panose="02020603050405020304" pitchFamily="18" charset="0"/>
                <a:ea typeface="MS Mincho"/>
              </a:rPr>
              <a:t>.</a:t>
            </a:r>
            <a:r>
              <a:rPr lang="en-US" sz="2800" dirty="0">
                <a:solidFill>
                  <a:srgbClr val="000000"/>
                </a:solidFill>
                <a:latin typeface="Times New Roman" panose="02020603050405020304" pitchFamily="18" charset="0"/>
                <a:ea typeface="MS Mincho"/>
              </a:rPr>
              <a:t/>
            </a:r>
            <a:br>
              <a:rPr lang="en-US" sz="2800" dirty="0">
                <a:solidFill>
                  <a:srgbClr val="000000"/>
                </a:solidFill>
                <a:latin typeface="Times New Roman" panose="02020603050405020304" pitchFamily="18" charset="0"/>
                <a:ea typeface="MS Mincho"/>
              </a:rPr>
            </a:b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Ta’mirlash-mexanika</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sexining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bajarish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qobiliyati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chiqarish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quvvatini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talablariga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mosligini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aniqlash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uchun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hisoblanadi</a:t>
            </a:r>
            <a:r>
              <a:rPr lang="en-US" sz="2800" dirty="0">
                <a:solidFill>
                  <a:srgbClr val="000000"/>
                </a:solidFill>
                <a:latin typeface="Times New Roman" panose="02020603050405020304" pitchFamily="18" charset="0"/>
                <a:ea typeface="MS Mincho"/>
              </a:rPr>
              <a:t>. </a:t>
            </a:r>
            <a:endParaRPr lang="ru-RU" sz="28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35</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35</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77310089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36</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36</a:t>
            </a:r>
            <a:endParaRPr lang="en-US" sz="2400" dirty="0">
              <a:solidFill>
                <a:srgbClr val="C00000"/>
              </a:solidFill>
              <a:latin typeface="Arial" pitchFamily="34" charset="0"/>
              <a:cs typeface="Arial" pitchFamily="34" charset="0"/>
            </a:endParaRPr>
          </a:p>
        </p:txBody>
      </p:sp>
      <p:pic>
        <p:nvPicPr>
          <p:cNvPr id="14" name="Рисунок 13"/>
          <p:cNvPicPr>
            <a:picLocks noChangeAspect="1"/>
          </p:cNvPicPr>
          <p:nvPr/>
        </p:nvPicPr>
        <p:blipFill>
          <a:blip r:embed="rId2"/>
          <a:stretch>
            <a:fillRect/>
          </a:stretch>
        </p:blipFill>
        <p:spPr>
          <a:xfrm>
            <a:off x="1066799" y="140026"/>
            <a:ext cx="7654120" cy="1462495"/>
          </a:xfrm>
          <a:prstGeom prst="rect">
            <a:avLst/>
          </a:prstGeom>
        </p:spPr>
      </p:pic>
      <p:sp>
        <p:nvSpPr>
          <p:cNvPr id="3" name="Прямоугольник 2"/>
          <p:cNvSpPr/>
          <p:nvPr/>
        </p:nvSpPr>
        <p:spPr>
          <a:xfrm>
            <a:off x="34119" y="1038716"/>
            <a:ext cx="8686800" cy="5987024"/>
          </a:xfrm>
          <a:prstGeom prst="rect">
            <a:avLst/>
          </a:prstGeom>
        </p:spPr>
        <p:txBody>
          <a:bodyPr wrap="square">
            <a:spAutoFit/>
          </a:bodyPr>
          <a:lstStyle/>
          <a:p>
            <a:pPr marL="342900" lvl="0" indent="-342900" algn="just">
              <a:lnSpc>
                <a:spcPct val="114000"/>
              </a:lnSpc>
              <a:spcAft>
                <a:spcPts val="0"/>
              </a:spcAft>
              <a:tabLst>
                <a:tab pos="457200" algn="l"/>
              </a:tabLst>
            </a:pP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sexining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vazifalariga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kiradi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b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b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Yordamchi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xizmat</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ko‘rsatuvchi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jarayonlar</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qanday</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vazifalarni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bajaradi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800" dirty="0">
                <a:latin typeface="Calibri" panose="020F0502020204030204" pitchFamily="34" charset="0"/>
                <a:ea typeface="Times New Roman" panose="02020603050405020304" pitchFamily="18" charset="0"/>
                <a:cs typeface="Times New Roman" panose="02020603050405020304" pitchFamily="18" charset="0"/>
              </a:rPr>
              <a:t> </a:t>
            </a:r>
            <a:endParaRPr lang="ru-RU" sz="2800" dirty="0" smtClean="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4000"/>
              </a:lnSpc>
              <a:spcAft>
                <a:spcPts val="0"/>
              </a:spcAft>
              <a:tabLst>
                <a:tab pos="457200" algn="l"/>
              </a:tabLst>
            </a:pP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Rejali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deganda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tushunasiz</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r>
            <a:b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b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maqsadi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vazifalarini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ayting</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smtClean="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4000"/>
              </a:lnSpc>
              <a:spcAft>
                <a:spcPts val="0"/>
              </a:spcAft>
              <a:tabLst>
                <a:tab pos="457200" algn="l"/>
              </a:tabLst>
            </a:pP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5.ROT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deb</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nimaga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aytiladi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4000"/>
              </a:lnSpc>
              <a:spcAft>
                <a:spcPts val="0"/>
              </a:spcAft>
              <a:tabLst>
                <a:tab pos="457200" algn="l"/>
              </a:tabLst>
            </a:pP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6.ROT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tizimida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dastgohlarni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xizmat</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ko‘rsatish</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bo‘yicha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ishlarni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izohlab</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bering</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4000"/>
              </a:lnSpc>
              <a:spcAft>
                <a:spcPts val="0"/>
              </a:spcAft>
              <a:tabLst>
                <a:tab pos="457200" algn="l"/>
              </a:tabLst>
            </a:pP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7.</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Ta’mirlashlararo</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ko‘rsatishni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tushuntirib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bering</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lvl="0" indent="-342900" algn="just">
              <a:lnSpc>
                <a:spcPct val="114000"/>
              </a:lnSpc>
              <a:spcAft>
                <a:spcPts val="0"/>
              </a:spcAft>
              <a:tabLst>
                <a:tab pos="457200" algn="l"/>
              </a:tabLst>
            </a:pP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8.</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Kichik</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ta’mirlash</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deb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nimaga</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aytiladi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01610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4684</TotalTime>
  <Words>151</Words>
  <Application>Microsoft Office PowerPoint</Application>
  <PresentationFormat>Экран (4:3)</PresentationFormat>
  <Paragraphs>117</Paragraphs>
  <Slides>36</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36</vt:i4>
      </vt:variant>
    </vt:vector>
  </HeadingPairs>
  <TitlesOfParts>
    <vt:vector size="43" baseType="lpstr">
      <vt:lpstr>Arial</vt:lpstr>
      <vt:lpstr>Calibri</vt:lpstr>
      <vt:lpstr>Calibri Light</vt:lpstr>
      <vt:lpstr>MS Gothic</vt:lpstr>
      <vt:lpstr>MS Mincho</vt:lpstr>
      <vt:lpstr>Times New Roman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2. Vaqti - vaqti bilan ta’mirlash tizimi asosidagi ROT tizimida navbatdagi ta’mirlash turi va muddati eng muhim asosiy detal va uzellarning xizmat ko‘rsatish muddatiga tayangan holda, ta’mirlash operatsiyalarining mazmuni esa kuzatishlar ma’lumotlari asosida belgilanadi. Dastgohlarga bunday xizmat ko‘rsatish mashinasozlik, metallurgiya, tog‘-kon, to‘qimachilik, poyafzal va oziq-ovqat sanoati korxonalaridagi texnologik dastgohlarni ta’mirlashda keng qo‘llaniladi. 3. Standart ta’mirlash usuliga asoslangan ROT tizimi navbatdagi ta’mirlashning aniq mazmuni, turi va muddati dastgohlarning barcha qismlariga xizmat ko‘rsatish muddati to‘g‘risidagi to‘liq ma’lumotlarga asoslangan holda belgilanadi. </vt:lpstr>
      <vt:lpstr>  3.Ta’mirlash xo‘jaligining vazifalari va ishlab chiqarish samaradorligini oshirishdagi o‘rni   ROT tizimining asosiy me’yorlariga ta’mirlash sikli ta’mirlashlararo va ko‘rik kuzatuvlararo bo‘lgan muddat, ta’mirlash sikli tartibi, ta’mirlash ishlari hajmi, me’yorlari kiradi.  Ta’mirlash sikli deb, dastgohning ikki kapital ta’mirlash o‘rtasidagi yoki uni ishga tushirishdan to birinchi kapital ta’mirlashgacha bo‘lgan ishlash davriga aytiladi. Ta’mirlashlar o‘rtasidagi davr davomiyligi quyidagi formula orqali aniqlanadi:       </vt:lpstr>
      <vt:lpstr> bunda, Tsikl - ta’mirlash sikli, soat;    To‘r - o‘rtacha ta’mirlashlar soni;   Tk.t - kichik ta’mirlashlar soni.  Ko‘riklararo davr deb, dastgohni ikkita ketma-ket ko‘rik-kuzatuv o‘rtasidagi yoki rejadagi ta’mirlash va ko‘rik o‘rtasidagi vaqt oralig‘iga aytiladi. U quyidagicha aniqlanadi:   bunda,  Ns - ko‘riklar soni. Ta’mirlash sikli ta’mirlashlar va ko‘rik-kuzatuvlar o‘rtasidagi davr davomiyligi, asosan, dastgohlarning turi, ekspluatasiya shartlariga bog‘liq va u ishlangan soat, kunlar soni bo‘yichi hisobga olinadi.</vt:lpstr>
      <vt:lpstr> ROT tizimida ta’mirlashlar o‘rtasidagi davrni ixtiyoriy ravishda belgilash mumkin emas, balki u optimal qiymatga ega bo‘lishi kerak. Ta’mirlash davriyligini to‘g‘ri tanlash muhim iqtisodiy ahamiyatga ega bo‘lib, u ta’mirlash ishlariga sarflanadigan xarajat, dastgohlarni bekor turib qolish davomiyligi, dastgohlarning ishlab chiqarish quvvati va ularni ekspluatatsiya qilish bo‘yicha xarajatlarni aniqlaydi. Dastgohlarning ta’mirlashlararo ishlash muddati ularning normal ekspluatatsiya sharoitida eskirish qonuniyatlarini o‘rganish asosida belgilanishi lozim. Ta’mirlashlar o‘rtasidagi muddatni uzaytirish muammosini hal qilish mashinalar konstruksiyasini, ularni ishlab chiqarish texnologiyasini takomillashtirish, ekspluatatsiya va ta’mirlash sifatini oshirish orqali yechish mumkin.</vt:lpstr>
      <vt:lpstr> Ta’mirlash sikli strukturasi - bu ikkita kapital ta’mirlash o‘rtasidagi davrda ta’mirlash va profilaktik operatsiyalarni ma’lum tartibda joylashtirilgan ro‘yxatdir. Ta’mirlash sikli strukturasini tashkil etuvchi elementlariga rejadagi ta’mirlash - kapital, o‘rta, kichik hamda profilaktik ko‘riklar kiradi. Masalan, yengil va o‘rta metall qirquvchi stanoklarni ta’mirlash sikli quyidagi ishlar ketma-ketligidan iborat:    Kap-Ko‘rik-Kich1-Ko‘rik- Kich2- Ko‘rik- O‘rt1-Kich3- Ko‘rik- Kich4-Ko‘rik- O‘rt2 - Ko‘rik- Kich5- Ko‘rik- Kich6- Ko‘rik- Kkap  Shunday qilib, bu guruh stanoklarining ta’mirlash sikli strukturasi: 2 ta o‘rta, 6 ta kichik, 8 ta ko‘rikni o‘z ichiga oladi.</vt:lpstr>
      <vt:lpstr> Ta’mirlash ishlariga vaqt me’yorini baholash uchun ta’mirlash murakkabligi ko‘rsatkichlaridan foydalaniladi. U stanokni kapital ta’mirlash hajmi etalon stanokni kapital ta’mirlash hajmidan necha barobar kattaligini ko‘rsatuvchi koeffitsientdir.  Mashinasozlik sanoatida uzoq muddat ishlov berilayotgan buyumning eng katta diametri 400 mm va markazlar o‘rtasidagi masofa 1000 mm bo‘lgan 1 k 62 markali tokarlik stanogini ta’mirlash murakkabligi etalon sifatida qabul qilingan. Bu stanok uchun 11-toifa (kotegoriya) ta’mirlash murakkabligi belgilangan. Shunday qilib, mashinasozlikda bir birlik toifa ta’mirlash murakkabligi (TMB) etalon uchun qabul qilingan 1K 62 markali tokarlik stanogining ta’mirlash murakkabligi 1/11 qabul qilingan. </vt:lpstr>
      <vt:lpstr>  Ish hajmining soat me’yori barcha ta’mirlash ishlaridan alohida bir ta’mirlash birligi uchun zarur bo‘lgan vaqtini belgilaydi. Bunday me’yorlar quyidagi dastgohlar (metall qirquvchi, temirga ishlov beruvchi, presslar) ga; ta’mirlash (kapital, o‘rta, kichik, ko‘ruv) ga; operatsiyalari (stanokli, chilangarlik) ga moslab tuziladi. Bu barcha me’yorlar nafaqat ta’mirlash operatsiyalariga, balki ularga tayyorlash (masalan, mashinani qismlarga ajratish) hamda uni yig‘ish, montaj qilish, sinash uchun zarur bo‘lgan vaqt sarfini o‘z ichiga oladi.   Ta’mirlashlar o‘rtasidagi xizmat ko‘rsatish me’yori har bir ishchi uchun bir smenaga belgilanadi. Ular ishlab chiqarishning ma’muriy- tashkiliy turi va dastgohlar turiga moslab aniqlangan.</vt:lpstr>
      <vt:lpstr> Masalan, ishlab chiqarish turi yakka va seriyali bo‘lgan mexanika sexlarida 1 ta ishchi uchun bir smenada ta’mirlashlar oralig‘idagi xizmat ko‘rsatish me’yori yog‘lovchilar uchun 1000, ishlab chiqarish turi seriyali bo‘lgan quyish sexida - 150, donaviy ishlab chiqarish turida-500 ta’mirlash birligiga teng. Ommaviy va yirik seriyali ishlab chiqarishda ta’mirlashlar oralig‘idagi xizmat ko‘rsatish me’yorini 10-15 % ga kamaytirish mumkin. Yuqorida keltirilgan me’yorlar turli xildagi dastgohlar uchun va bir turdagi, lekin turli maqsadlarda ishlatiladigan dastgohlar uchun turlicha bo‘ladi. Ular amaliy tajribalar va maxsus buyruqlar, ta’mirlashlarni umumlashtirish, tahlil qilish asosida belgilanadi.</vt:lpstr>
      <vt:lpstr>    4. Ta’mirlash ishlarini rejalashtirish va boshqarish.    Ta’mirlash ishlari ROT tizimi me’yorlari asosida rejalashtiriladi. Ta’mirlash ishlarini yillik rejasi quyidagilarni: ta’mirlash ishlarining hajmi, ta’mirlash ishlarini o‘tkazish kalendar jadvali, ta’mirlash sexlarining ish bajarish qobiliyati, mehnat va ish haqi, materiallarga va almashuvchi detallarga bo‘lgan talab bo‘yicha, ta’mirlash ishlari tannarxi, ta’mirlashni o‘z ichiga oladi.   Dastgohlarni ta’mirlashning yillik rejasi zavodning bosh mexanigi tomonidan sex mexaniklari ishtirokida har bir dastgoh uchun tuziladi. </vt:lpstr>
      <vt:lpstr>Презентация PowerPoint</vt:lpstr>
      <vt:lpstr> Xuddi shu tartibda o‘rta va kichik ta’mirlash uchun ham yillik ish hajmini aniqlash amalga oshiriladi.  Ta’mirlash ishlarining yillik hajmini bajarish uchun zarur bo‘lgan ta’mirlovchi chilangar (Chta’m) soni quyidagi formula orqali aniqlanadi:    bunda,  Skap, So‘r, Skich, St.x -kapital, o‘rta, kichik, ta’mirlash va texnika xizmatning yillik ish (hajmi);  Ffoy - ishchining bir yildagi foydali ish vaqti fondi, soat.</vt:lpstr>
      <vt:lpstr> Ba’zi ta’mirlash ishlarining hajmi to‘g‘risida ma’lumot bo‘lmagan holda kichik ta’mirlash va ta’mirlashlararo xizmat ko‘rsatish bilan band bo‘lgan ishchilarning o‘rtacha ro‘yxatdagi soni (Chr) ni xizmat ko‘rsatish me’yori va mavjud dastgohlar sonini ta’mirlash murakkabligi birligiga o‘tkazish orqali aniqlanadi:   bunda,  M - xizmat ko‘rsatiladigan obyektlarninig murakkabligi birligidagi umumiy soni; N - ta’mirlash murakkabligi birligidagi obyektlarga xizmat ko‘rsatishning rejadagi me’yori; S - smenalar soni;</vt:lpstr>
      <vt:lpstr> Ta’mirlash ishlari tannarxi xarajatlar smetasini tuzish orqali aniqlanadi. Xarajatlar smetasi quyidagi xarajatlar moddalarini o‘z ichiga oladi: asosiy va qo‘shimcha ish haqi, ta’mirlanadigan detallar qiymati (sotib olingan yoki boshqa sexlarda tayyorlangan); detallarni tayyorlash va ta’mirlash uchun asosiy va yordamchi materiallar (ayni sexdagi); elektr energiyasi, par, issiqlik, suv, boshqa sexlar tomonidan ko‘rsatilgan xizmatlarga to‘lov, sex (ishlab chiqarish) xarajatlari, umumzavod (umumxo‘jalik) xarajatlari.  Dastgohlarni ta’mirlash tannarxini rejalashtirish bir ta’mirlash birligi tannarxini kalkulyaciya qilish va kichik, o‘rta, kapital ta’mirlash xarajatlarning umumiy hajmini belgilash bilan amalga oshiriladi.</vt:lpstr>
      <vt:lpstr>Презентация PowerPoint</vt:lpstr>
      <vt:lpstr> Dastgohlarni ta’mirlashga sarflangan xarajatlarini kamaytirishning ikkita yo‘nalishi mavjud: majburiy bajarilgan ta’mirlash ishlari tannarxini kamaytirish va ta’mirlash ishlari hajmini qisqartirish.  Birinchi yo‘nalish - dastgohlarni ta’mirlash xarajatlarini kamaytirish, ta’mirlash ishlari texnologiyasini takomillshtirishda o‘z o‘rniga ega bo‘lgan ta’mirlash xizmati ishlab chiqarish strukturasini takomillashtirish, mehnatga haq to‘lash va me’yorlashtirishni tashkil qilish; ta’mirlash xodimlarining ilmiy asoslangan hisoblardagi soni; ta’mirlash xizmati ishlovchilarining huquq va majburiyatlarini ishlab chiqish; ishlovchilarning ish vaqtidan foydalanishni yaxshilash; ta’mirlash xizmati ishchilarining bir necha kasbni egallashi; </vt:lpstr>
      <vt:lpstr> Ta’mirlovchi ishchilar malakasini oshirish; ta’mirlashga tayyorlash texnologiyasini yaxshilash; mexnatga haq to‘lashning progressiv usullaridan foydalanish; ta’mirlash ishlarini mexanizatsiyalash; emirilgan detallarni tiklashning yangi usullarini va yangi, chidamliligi yuqori bo‘lgan materiallarni qo‘llashdir.  Ikkinchi yo‘nalishda -ta’mirlash ishlarini rejalashtirish, takomillashtirish va mehnat vositalarini texnik takomillashtirish; ROT tizimini to‘la hajmda qo‘llash; chetdan ehtiyot qismlar keltirilishini kamaytirish; dastgohlar konstruksiyasi takomillashtirish, dastgohlarni unifikatsiyalash; dastgohlarni ekspluatarsiya qilishni yaxshilash; ta’mirlash va ta’mirlashlararo xizmat sifatini yaxshilash ko‘zda tutilgan.</vt:lpstr>
      <vt:lpstr> Yuqorida keltirilgan ko‘rsatkichlar bilan bir qatorda dastgohlarni ta’mirlashga to‘xtatishni kalendar rejalashtirish amalga oshiriladi, ya’ni har bir birlik dastgohni ta’mirlash turlarini boshlash oylarini quyidagi hollarni hisobga olgan holda belgilash:   1) dastgohlarning haqiqiy holati (oxirgi ta’mirlangan oyi, ta’mirlash sikli strukturasi, ta’mirlashlararo davr davomiyligi)  2) ishlab chiqarish quvvatlaridan foydalanish bo‘yicha asosiy ishlab chiqarish talablari;   3) bir xil markadagi dastgohlarni ta’mirlashni bir necha turlarini vaqt bo‘yicha to‘plash imkoniyati.</vt:lpstr>
      <vt:lpstr> Kalendar reja yillik grafik ko‘rinishida rasmiylashtirilib, unda dastgohning nomi, murakkablik toifasi, oxirgi kapital ta’mirlangan kuni, oylar bo‘yicha rasmiylashtirilgan ta’mirlash turi va ularning ish turi bo‘yicha me’yor - soatdagi ish hajmi (chilangarlik, stanokli), ta’mirlash munosabati bilan dastgohni to‘xtab turishi ko‘rsatiladi.  Ta’mirlash-mexanika sexining ish bajarish qobiliyati uning ishlab chiqarish quvvatini dastgohlarni ta’mirlash talablariga mosligini aniqlash uchun hisoblanadi. </vt:lpstr>
      <vt:lpstr>Презентация PowerPoint</vt:lpstr>
    </vt:vector>
  </TitlesOfParts>
  <Company>PJSC "New Engineering Technologies"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samsung</cp:lastModifiedBy>
  <cp:revision>214</cp:revision>
  <dcterms:created xsi:type="dcterms:W3CDTF">2016-11-18T14:12:19Z</dcterms:created>
  <dcterms:modified xsi:type="dcterms:W3CDTF">2019-05-27T06:29:59Z</dcterms:modified>
</cp:coreProperties>
</file>