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58" roundtripDataSignature="AMtx7mg9vX7WYHyPW2hxB3yTZMx4oPGP4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8B2F860-CEEB-402F-9AB2-E0D4347295DC}">
  <a:tblStyle styleId="{18B2F860-CEEB-402F-9AB2-E0D4347295DC}"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14" Type="http://schemas.openxmlformats.org/officeDocument/2006/relationships/slide" Target="slides/slide9.xml"/><Relationship Id="rId58"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uz-Cyrl-UZ"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7" name="Google Shape;97;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3" name="Google Shape;103;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 name="Shape 112"/>
        <p:cNvGrpSpPr/>
        <p:nvPr/>
      </p:nvGrpSpPr>
      <p:grpSpPr>
        <a:xfrm>
          <a:off x="0" y="0"/>
          <a:ext cx="0" cy="0"/>
          <a:chOff x="0" y="0"/>
          <a:chExt cx="0" cy="0"/>
        </a:xfrm>
      </p:grpSpPr>
      <p:sp>
        <p:nvSpPr>
          <p:cNvPr id="113" name="Google Shape;11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4" name="Google Shape;11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4" name="Google Shape;13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3" name="Google Shape;143;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0" name="Google Shape;16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 name="Shape 205"/>
        <p:cNvGrpSpPr/>
        <p:nvPr/>
      </p:nvGrpSpPr>
      <p:grpSpPr>
        <a:xfrm>
          <a:off x="0" y="0"/>
          <a:ext cx="0" cy="0"/>
          <a:chOff x="0" y="0"/>
          <a:chExt cx="0" cy="0"/>
        </a:xfrm>
      </p:grpSpPr>
      <p:sp>
        <p:nvSpPr>
          <p:cNvPr id="206" name="Google Shape;206;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7" name="Google Shape;207;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8" name="Google Shape;248;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7" name="Shape 257"/>
        <p:cNvGrpSpPr/>
        <p:nvPr/>
      </p:nvGrpSpPr>
      <p:grpSpPr>
        <a:xfrm>
          <a:off x="0" y="0"/>
          <a:ext cx="0" cy="0"/>
          <a:chOff x="0" y="0"/>
          <a:chExt cx="0" cy="0"/>
        </a:xfrm>
      </p:grpSpPr>
      <p:sp>
        <p:nvSpPr>
          <p:cNvPr id="258" name="Google Shape;258;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9" name="Google Shape;259;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6" name="Google Shape;266;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4" name="Google Shape;28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8" name="Shape 288"/>
        <p:cNvGrpSpPr/>
        <p:nvPr/>
      </p:nvGrpSpPr>
      <p:grpSpPr>
        <a:xfrm>
          <a:off x="0" y="0"/>
          <a:ext cx="0" cy="0"/>
          <a:chOff x="0" y="0"/>
          <a:chExt cx="0" cy="0"/>
        </a:xfrm>
      </p:grpSpPr>
      <p:sp>
        <p:nvSpPr>
          <p:cNvPr id="289" name="Google Shape;28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0" name="Google Shape;29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7" name="Google Shape;31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4" name="Shape 334"/>
        <p:cNvGrpSpPr/>
        <p:nvPr/>
      </p:nvGrpSpPr>
      <p:grpSpPr>
        <a:xfrm>
          <a:off x="0" y="0"/>
          <a:ext cx="0" cy="0"/>
          <a:chOff x="0" y="0"/>
          <a:chExt cx="0" cy="0"/>
        </a:xfrm>
      </p:grpSpPr>
      <p:sp>
        <p:nvSpPr>
          <p:cNvPr id="335" name="Google Shape;335;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6" name="Google Shape;33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2" name="Shape 342"/>
        <p:cNvGrpSpPr/>
        <p:nvPr/>
      </p:nvGrpSpPr>
      <p:grpSpPr>
        <a:xfrm>
          <a:off x="0" y="0"/>
          <a:ext cx="0" cy="0"/>
          <a:chOff x="0" y="0"/>
          <a:chExt cx="0" cy="0"/>
        </a:xfrm>
      </p:grpSpPr>
      <p:sp>
        <p:nvSpPr>
          <p:cNvPr id="343" name="Google Shape;343;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4" name="Google Shape;344;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5" name="Shape 355"/>
        <p:cNvGrpSpPr/>
        <p:nvPr/>
      </p:nvGrpSpPr>
      <p:grpSpPr>
        <a:xfrm>
          <a:off x="0" y="0"/>
          <a:ext cx="0" cy="0"/>
          <a:chOff x="0" y="0"/>
          <a:chExt cx="0" cy="0"/>
        </a:xfrm>
      </p:grpSpPr>
      <p:sp>
        <p:nvSpPr>
          <p:cNvPr id="356" name="Google Shape;356;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7" name="Google Shape;357;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6" name="Google Shape;376;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0" name="Google Shape;400;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9" name="Shape 409"/>
        <p:cNvGrpSpPr/>
        <p:nvPr/>
      </p:nvGrpSpPr>
      <p:grpSpPr>
        <a:xfrm>
          <a:off x="0" y="0"/>
          <a:ext cx="0" cy="0"/>
          <a:chOff x="0" y="0"/>
          <a:chExt cx="0" cy="0"/>
        </a:xfrm>
      </p:grpSpPr>
      <p:sp>
        <p:nvSpPr>
          <p:cNvPr id="410" name="Google Shape;410;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11" name="Google Shape;411;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3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1" name="Google Shape;43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6" name="Shape 436"/>
        <p:cNvGrpSpPr/>
        <p:nvPr/>
      </p:nvGrpSpPr>
      <p:grpSpPr>
        <a:xfrm>
          <a:off x="0" y="0"/>
          <a:ext cx="0" cy="0"/>
          <a:chOff x="0" y="0"/>
          <a:chExt cx="0" cy="0"/>
        </a:xfrm>
      </p:grpSpPr>
      <p:sp>
        <p:nvSpPr>
          <p:cNvPr id="437" name="Google Shape;437;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8" name="Google Shape;438;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4" name="Google Shape;444;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8" name="Shape 448"/>
        <p:cNvGrpSpPr/>
        <p:nvPr/>
      </p:nvGrpSpPr>
      <p:grpSpPr>
        <a:xfrm>
          <a:off x="0" y="0"/>
          <a:ext cx="0" cy="0"/>
          <a:chOff x="0" y="0"/>
          <a:chExt cx="0" cy="0"/>
        </a:xfrm>
      </p:grpSpPr>
      <p:sp>
        <p:nvSpPr>
          <p:cNvPr id="449" name="Google Shape;449;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0" name="Google Shape;450;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2" name="Shape 462"/>
        <p:cNvGrpSpPr/>
        <p:nvPr/>
      </p:nvGrpSpPr>
      <p:grpSpPr>
        <a:xfrm>
          <a:off x="0" y="0"/>
          <a:ext cx="0" cy="0"/>
          <a:chOff x="0" y="0"/>
          <a:chExt cx="0" cy="0"/>
        </a:xfrm>
      </p:grpSpPr>
      <p:sp>
        <p:nvSpPr>
          <p:cNvPr id="463" name="Google Shape;463;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4" name="Google Shape;464;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1" name="Shape 471"/>
        <p:cNvGrpSpPr/>
        <p:nvPr/>
      </p:nvGrpSpPr>
      <p:grpSpPr>
        <a:xfrm>
          <a:off x="0" y="0"/>
          <a:ext cx="0" cy="0"/>
          <a:chOff x="0" y="0"/>
          <a:chExt cx="0" cy="0"/>
        </a:xfrm>
      </p:grpSpPr>
      <p:sp>
        <p:nvSpPr>
          <p:cNvPr id="472" name="Google Shape;472;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3" name="Google Shape;473;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9" name="Google Shape;479;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8" name="Google Shape;488;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8" name="Shape 498"/>
        <p:cNvGrpSpPr/>
        <p:nvPr/>
      </p:nvGrpSpPr>
      <p:grpSpPr>
        <a:xfrm>
          <a:off x="0" y="0"/>
          <a:ext cx="0" cy="0"/>
          <a:chOff x="0" y="0"/>
          <a:chExt cx="0" cy="0"/>
        </a:xfrm>
      </p:grpSpPr>
      <p:sp>
        <p:nvSpPr>
          <p:cNvPr id="499" name="Google Shape;499;p4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0" name="Google Shape;500;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5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9" name="Google Shape;509;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p5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4" name="Google Shape;514;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5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23" name="Google Shape;523;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 name="Shape 15"/>
        <p:cNvGrpSpPr/>
        <p:nvPr/>
      </p:nvGrpSpPr>
      <p:grpSpPr>
        <a:xfrm>
          <a:off x="0" y="0"/>
          <a:ext cx="0" cy="0"/>
          <a:chOff x="0" y="0"/>
          <a:chExt cx="0" cy="0"/>
        </a:xfrm>
      </p:grpSpPr>
      <p:sp>
        <p:nvSpPr>
          <p:cNvPr id="16" name="Google Shape;16;p54"/>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54"/>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1" name="Shape 21"/>
        <p:cNvGrpSpPr/>
        <p:nvPr/>
      </p:nvGrpSpPr>
      <p:grpSpPr>
        <a:xfrm>
          <a:off x="0" y="0"/>
          <a:ext cx="0" cy="0"/>
          <a:chOff x="0" y="0"/>
          <a:chExt cx="0" cy="0"/>
        </a:xfrm>
      </p:grpSpPr>
      <p:sp>
        <p:nvSpPr>
          <p:cNvPr id="22" name="Google Shape;22;p5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5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27" name="Shape 27"/>
        <p:cNvGrpSpPr/>
        <p:nvPr/>
      </p:nvGrpSpPr>
      <p:grpSpPr>
        <a:xfrm>
          <a:off x="0" y="0"/>
          <a:ext cx="0" cy="0"/>
          <a:chOff x="0" y="0"/>
          <a:chExt cx="0" cy="0"/>
        </a:xfrm>
      </p:grpSpPr>
      <p:sp>
        <p:nvSpPr>
          <p:cNvPr id="28" name="Google Shape;28;p56"/>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6"/>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33" name="Shape 33"/>
        <p:cNvGrpSpPr/>
        <p:nvPr/>
      </p:nvGrpSpPr>
      <p:grpSpPr>
        <a:xfrm>
          <a:off x="0" y="0"/>
          <a:ext cx="0" cy="0"/>
          <a:chOff x="0" y="0"/>
          <a:chExt cx="0" cy="0"/>
        </a:xfrm>
      </p:grpSpPr>
      <p:sp>
        <p:nvSpPr>
          <p:cNvPr id="34" name="Google Shape;34;p5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57"/>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57"/>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40" name="Shape 40"/>
        <p:cNvGrpSpPr/>
        <p:nvPr/>
      </p:nvGrpSpPr>
      <p:grpSpPr>
        <a:xfrm>
          <a:off x="0" y="0"/>
          <a:ext cx="0" cy="0"/>
          <a:chOff x="0" y="0"/>
          <a:chExt cx="0" cy="0"/>
        </a:xfrm>
      </p:grpSpPr>
      <p:sp>
        <p:nvSpPr>
          <p:cNvPr id="41" name="Google Shape;41;p58"/>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58"/>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58"/>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58"/>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58"/>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49" name="Shape 49"/>
        <p:cNvGrpSpPr/>
        <p:nvPr/>
      </p:nvGrpSpPr>
      <p:grpSpPr>
        <a:xfrm>
          <a:off x="0" y="0"/>
          <a:ext cx="0" cy="0"/>
          <a:chOff x="0" y="0"/>
          <a:chExt cx="0" cy="0"/>
        </a:xfrm>
      </p:grpSpPr>
      <p:sp>
        <p:nvSpPr>
          <p:cNvPr id="50" name="Google Shape;50;p5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54" name="Shape 54"/>
        <p:cNvGrpSpPr/>
        <p:nvPr/>
      </p:nvGrpSpPr>
      <p:grpSpPr>
        <a:xfrm>
          <a:off x="0" y="0"/>
          <a:ext cx="0" cy="0"/>
          <a:chOff x="0" y="0"/>
          <a:chExt cx="0" cy="0"/>
        </a:xfrm>
      </p:grpSpPr>
      <p:sp>
        <p:nvSpPr>
          <p:cNvPr id="55" name="Google Shape;55;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58" name="Shape 58"/>
        <p:cNvGrpSpPr/>
        <p:nvPr/>
      </p:nvGrpSpPr>
      <p:grpSpPr>
        <a:xfrm>
          <a:off x="0" y="0"/>
          <a:ext cx="0" cy="0"/>
          <a:chOff x="0" y="0"/>
          <a:chExt cx="0" cy="0"/>
        </a:xfrm>
      </p:grpSpPr>
      <p:sp>
        <p:nvSpPr>
          <p:cNvPr id="59" name="Google Shape;59;p61"/>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61"/>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61"/>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6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6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6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65" name="Shape 65"/>
        <p:cNvGrpSpPr/>
        <p:nvPr/>
      </p:nvGrpSpPr>
      <p:grpSpPr>
        <a:xfrm>
          <a:off x="0" y="0"/>
          <a:ext cx="0" cy="0"/>
          <a:chOff x="0" y="0"/>
          <a:chExt cx="0" cy="0"/>
        </a:xfrm>
      </p:grpSpPr>
      <p:sp>
        <p:nvSpPr>
          <p:cNvPr id="66" name="Google Shape;66;p62"/>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62"/>
          <p:cNvSpPr/>
          <p:nvPr>
            <p:ph idx="2" type="pic"/>
          </p:nvPr>
        </p:nvSpPr>
        <p:spPr>
          <a:xfrm>
            <a:off x="5183188" y="987425"/>
            <a:ext cx="6172200" cy="4873625"/>
          </a:xfrm>
          <a:prstGeom prst="rect">
            <a:avLst/>
          </a:prstGeom>
          <a:noFill/>
          <a:ln>
            <a:noFill/>
          </a:ln>
        </p:spPr>
      </p:sp>
      <p:sp>
        <p:nvSpPr>
          <p:cNvPr id="68" name="Google Shape;68;p62"/>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72" name="Shape 72"/>
        <p:cNvGrpSpPr/>
        <p:nvPr/>
      </p:nvGrpSpPr>
      <p:grpSpPr>
        <a:xfrm>
          <a:off x="0" y="0"/>
          <a:ext cx="0" cy="0"/>
          <a:chOff x="0" y="0"/>
          <a:chExt cx="0" cy="0"/>
        </a:xfrm>
      </p:grpSpPr>
      <p:sp>
        <p:nvSpPr>
          <p:cNvPr id="73" name="Google Shape;73;p6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63"/>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78" name="Shape 78"/>
        <p:cNvGrpSpPr/>
        <p:nvPr/>
      </p:nvGrpSpPr>
      <p:grpSpPr>
        <a:xfrm>
          <a:off x="0" y="0"/>
          <a:ext cx="0" cy="0"/>
          <a:chOff x="0" y="0"/>
          <a:chExt cx="0" cy="0"/>
        </a:xfrm>
      </p:grpSpPr>
      <p:sp>
        <p:nvSpPr>
          <p:cNvPr id="79" name="Google Shape;79;p64"/>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64"/>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uz-Cyrl-UZ"/>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5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53"/>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uz-Cyrl-UZ"/>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png"/><Relationship Id="rId4" Type="http://schemas.openxmlformats.org/officeDocument/2006/relationships/image" Target="../media/image11.png"/><Relationship Id="rId5" Type="http://schemas.openxmlformats.org/officeDocument/2006/relationships/image" Target="../media/image2.png"/><Relationship Id="rId6" Type="http://schemas.openxmlformats.org/officeDocument/2006/relationships/image" Target="../media/image7.png"/><Relationship Id="rId7" Type="http://schemas.openxmlformats.org/officeDocument/2006/relationships/image" Target="../media/image15.jpg"/><Relationship Id="rId8" Type="http://schemas.openxmlformats.org/officeDocument/2006/relationships/image" Target="../media/image2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6.png"/><Relationship Id="rId5" Type="http://schemas.openxmlformats.org/officeDocument/2006/relationships/image" Target="../media/image4.png"/><Relationship Id="rId6" Type="http://schemas.openxmlformats.org/officeDocument/2006/relationships/image" Target="../media/image12.png"/><Relationship Id="rId7" Type="http://schemas.openxmlformats.org/officeDocument/2006/relationships/image" Target="../media/image9.png"/><Relationship Id="rId8"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7.jpg"/><Relationship Id="rId4" Type="http://schemas.openxmlformats.org/officeDocument/2006/relationships/image" Target="../media/image18.png"/><Relationship Id="rId5" Type="http://schemas.openxmlformats.org/officeDocument/2006/relationships/image" Target="../media/image19.png"/><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8.png"/><Relationship Id="rId4" Type="http://schemas.openxmlformats.org/officeDocument/2006/relationships/image" Target="../media/image14.png"/><Relationship Id="rId5" Type="http://schemas.openxmlformats.org/officeDocument/2006/relationships/image" Target="../media/image16.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35.png"/><Relationship Id="rId4" Type="http://schemas.openxmlformats.org/officeDocument/2006/relationships/image" Target="../media/image41.png"/><Relationship Id="rId5"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0.png"/><Relationship Id="rId4" Type="http://schemas.openxmlformats.org/officeDocument/2006/relationships/image" Target="../media/image27.png"/><Relationship Id="rId5" Type="http://schemas.openxmlformats.org/officeDocument/2006/relationships/image" Target="../media/image2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6.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3.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0.png"/><Relationship Id="rId4" Type="http://schemas.openxmlformats.org/officeDocument/2006/relationships/image" Target="../media/image29.png"/><Relationship Id="rId5" Type="http://schemas.openxmlformats.org/officeDocument/2006/relationships/image" Target="../media/image28.png"/><Relationship Id="rId6" Type="http://schemas.openxmlformats.org/officeDocument/2006/relationships/image" Target="../media/image25.png"/><Relationship Id="rId7" Type="http://schemas.openxmlformats.org/officeDocument/2006/relationships/image" Target="../media/image3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6.jpg"/><Relationship Id="rId4" Type="http://schemas.openxmlformats.org/officeDocument/2006/relationships/image" Target="../media/image32.png"/><Relationship Id="rId5" Type="http://schemas.openxmlformats.org/officeDocument/2006/relationships/image" Target="../media/image2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38.png"/><Relationship Id="rId4" Type="http://schemas.openxmlformats.org/officeDocument/2006/relationships/image" Target="../media/image49.png"/><Relationship Id="rId5" Type="http://schemas.openxmlformats.org/officeDocument/2006/relationships/image" Target="../media/image37.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42.png"/><Relationship Id="rId4" Type="http://schemas.openxmlformats.org/officeDocument/2006/relationships/image" Target="../media/image39.png"/><Relationship Id="rId5" Type="http://schemas.openxmlformats.org/officeDocument/2006/relationships/image" Target="../media/image4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47.png"/><Relationship Id="rId4" Type="http://schemas.openxmlformats.org/officeDocument/2006/relationships/image" Target="../media/image45.png"/><Relationship Id="rId5" Type="http://schemas.openxmlformats.org/officeDocument/2006/relationships/image" Target="../media/image40.png"/><Relationship Id="rId6" Type="http://schemas.openxmlformats.org/officeDocument/2006/relationships/image" Target="../media/image4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3.jpg"/><Relationship Id="rId4" Type="http://schemas.openxmlformats.org/officeDocument/2006/relationships/image" Target="../media/image57.png"/><Relationship Id="rId5" Type="http://schemas.openxmlformats.org/officeDocument/2006/relationships/image" Target="../media/image55.png"/><Relationship Id="rId6" Type="http://schemas.openxmlformats.org/officeDocument/2006/relationships/image" Target="../media/image53.png"/><Relationship Id="rId7" Type="http://schemas.openxmlformats.org/officeDocument/2006/relationships/image" Target="../media/image50.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 Id="rId3" Type="http://schemas.openxmlformats.org/officeDocument/2006/relationships/image" Target="../media/image46.png"/><Relationship Id="rId4" Type="http://schemas.openxmlformats.org/officeDocument/2006/relationships/image" Target="../media/image51.jpg"/><Relationship Id="rId5" Type="http://schemas.openxmlformats.org/officeDocument/2006/relationships/image" Target="../media/image5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4.png"/><Relationship Id="rId4" Type="http://schemas.openxmlformats.org/officeDocument/2006/relationships/image" Target="../media/image5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58.png"/><Relationship Id="rId4" Type="http://schemas.openxmlformats.org/officeDocument/2006/relationships/image" Target="../media/image6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70.png"/><Relationship Id="rId4" Type="http://schemas.openxmlformats.org/officeDocument/2006/relationships/image" Target="../media/image69.png"/><Relationship Id="rId5" Type="http://schemas.openxmlformats.org/officeDocument/2006/relationships/image" Target="../media/image7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5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63.jpg"/><Relationship Id="rId4" Type="http://schemas.openxmlformats.org/officeDocument/2006/relationships/image" Target="../media/image60.png"/><Relationship Id="rId5" Type="http://schemas.openxmlformats.org/officeDocument/2006/relationships/image" Target="../media/image65.png"/><Relationship Id="rId6" Type="http://schemas.openxmlformats.org/officeDocument/2006/relationships/image" Target="../media/image71.png"/><Relationship Id="rId7" Type="http://schemas.openxmlformats.org/officeDocument/2006/relationships/image" Target="../media/image68.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62.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61.png"/><Relationship Id="rId4" Type="http://schemas.openxmlformats.org/officeDocument/2006/relationships/image" Target="../media/image64.png"/><Relationship Id="rId5" Type="http://schemas.openxmlformats.org/officeDocument/2006/relationships/image" Target="../media/image81.png"/><Relationship Id="rId6" Type="http://schemas.openxmlformats.org/officeDocument/2006/relationships/image" Target="../media/image66.png"/><Relationship Id="rId7" Type="http://schemas.openxmlformats.org/officeDocument/2006/relationships/image" Target="../media/image73.png"/><Relationship Id="rId8" Type="http://schemas.openxmlformats.org/officeDocument/2006/relationships/image" Target="../media/image92.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75.png"/><Relationship Id="rId4" Type="http://schemas.openxmlformats.org/officeDocument/2006/relationships/image" Target="../media/image72.png"/><Relationship Id="rId5" Type="http://schemas.openxmlformats.org/officeDocument/2006/relationships/image" Target="../media/image76.png"/><Relationship Id="rId6" Type="http://schemas.openxmlformats.org/officeDocument/2006/relationships/image" Target="../media/image86.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82.png"/><Relationship Id="rId4" Type="http://schemas.openxmlformats.org/officeDocument/2006/relationships/image" Target="../media/image80.png"/><Relationship Id="rId5" Type="http://schemas.openxmlformats.org/officeDocument/2006/relationships/image" Target="../media/image89.png"/><Relationship Id="rId6" Type="http://schemas.openxmlformats.org/officeDocument/2006/relationships/image" Target="../media/image78.png"/><Relationship Id="rId7" Type="http://schemas.openxmlformats.org/officeDocument/2006/relationships/image" Target="../media/image77.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83.png"/><Relationship Id="rId4" Type="http://schemas.openxmlformats.org/officeDocument/2006/relationships/image" Target="../media/image88.png"/><Relationship Id="rId5" Type="http://schemas.openxmlformats.org/officeDocument/2006/relationships/image" Target="../media/image8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79.jpg"/><Relationship Id="rId4" Type="http://schemas.openxmlformats.org/officeDocument/2006/relationships/image" Target="../media/image8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85.png"/><Relationship Id="rId4" Type="http://schemas.openxmlformats.org/officeDocument/2006/relationships/image" Target="../media/image91.png"/><Relationship Id="rId5" Type="http://schemas.openxmlformats.org/officeDocument/2006/relationships/image" Target="../media/image90.png"/><Relationship Id="rId6" Type="http://schemas.openxmlformats.org/officeDocument/2006/relationships/image" Target="../media/image94.png"/><Relationship Id="rId7" Type="http://schemas.openxmlformats.org/officeDocument/2006/relationships/image" Target="../media/image93.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98.png"/><Relationship Id="rId4" Type="http://schemas.openxmlformats.org/officeDocument/2006/relationships/image" Target="../media/image103.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0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99.png"/><Relationship Id="rId4" Type="http://schemas.openxmlformats.org/officeDocument/2006/relationships/image" Target="../media/image109.png"/><Relationship Id="rId5" Type="http://schemas.openxmlformats.org/officeDocument/2006/relationships/image" Target="../media/image102.png"/><Relationship Id="rId6" Type="http://schemas.openxmlformats.org/officeDocument/2006/relationships/image" Target="../media/image101.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104.png"/><Relationship Id="rId4" Type="http://schemas.openxmlformats.org/officeDocument/2006/relationships/image" Target="../media/image96.png"/><Relationship Id="rId10" Type="http://schemas.openxmlformats.org/officeDocument/2006/relationships/image" Target="../media/image111.png"/><Relationship Id="rId9" Type="http://schemas.openxmlformats.org/officeDocument/2006/relationships/image" Target="../media/image110.png"/><Relationship Id="rId5" Type="http://schemas.openxmlformats.org/officeDocument/2006/relationships/image" Target="../media/image95.png"/><Relationship Id="rId6" Type="http://schemas.openxmlformats.org/officeDocument/2006/relationships/image" Target="../media/image97.png"/><Relationship Id="rId7" Type="http://schemas.openxmlformats.org/officeDocument/2006/relationships/image" Target="../media/image107.png"/><Relationship Id="rId8" Type="http://schemas.openxmlformats.org/officeDocument/2006/relationships/image" Target="../media/image108.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105.jp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106.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117.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11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116.png"/><Relationship Id="rId4" Type="http://schemas.openxmlformats.org/officeDocument/2006/relationships/image" Target="../media/image114.png"/><Relationship Id="rId5" Type="http://schemas.openxmlformats.org/officeDocument/2006/relationships/image" Target="../media/image124.png"/><Relationship Id="rId6" Type="http://schemas.openxmlformats.org/officeDocument/2006/relationships/image" Target="../media/image115.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113.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 Id="rId3" Type="http://schemas.openxmlformats.org/officeDocument/2006/relationships/image" Target="../media/image119.png"/><Relationship Id="rId4" Type="http://schemas.openxmlformats.org/officeDocument/2006/relationships/image" Target="../media/image122.png"/><Relationship Id="rId5" Type="http://schemas.openxmlformats.org/officeDocument/2006/relationships/image" Target="../media/image120.png"/><Relationship Id="rId6" Type="http://schemas.openxmlformats.org/officeDocument/2006/relationships/image" Target="../media/image118.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 Id="rId3" Type="http://schemas.openxmlformats.org/officeDocument/2006/relationships/image" Target="../media/image121.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9.xml"/><Relationship Id="rId3" Type="http://schemas.openxmlformats.org/officeDocument/2006/relationships/image" Target="../media/image123.jpg"/><Relationship Id="rId4" Type="http://schemas.openxmlformats.org/officeDocument/2006/relationships/image" Target="../media/image125.png"/><Relationship Id="rId5" Type="http://schemas.openxmlformats.org/officeDocument/2006/relationships/image" Target="../media/image12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1.xml"/><Relationship Id="rId3" Type="http://schemas.openxmlformats.org/officeDocument/2006/relationships/hyperlink" Target="https://duome.co/blog/hybrid-working-communication" TargetMode="External"/><Relationship Id="rId4" Type="http://schemas.openxmlformats.org/officeDocument/2006/relationships/image" Target="../media/image127.png"/><Relationship Id="rId5" Type="http://schemas.openxmlformats.org/officeDocument/2006/relationships/image" Target="../media/image128.png"/><Relationship Id="rId6" Type="http://schemas.openxmlformats.org/officeDocument/2006/relationships/image" Target="../media/image130.png"/><Relationship Id="rId7" Type="http://schemas.openxmlformats.org/officeDocument/2006/relationships/image" Target="../media/image133.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2.xml"/><Relationship Id="rId3" Type="http://schemas.openxmlformats.org/officeDocument/2006/relationships/image" Target="../media/image129.png"/><Relationship Id="rId4" Type="http://schemas.openxmlformats.org/officeDocument/2006/relationships/image" Target="../media/image135.png"/><Relationship Id="rId5" Type="http://schemas.openxmlformats.org/officeDocument/2006/relationships/image" Target="../media/image131.png"/><Relationship Id="rId6" Type="http://schemas.openxmlformats.org/officeDocument/2006/relationships/image" Target="../media/image132.png"/><Relationship Id="rId7" Type="http://schemas.openxmlformats.org/officeDocument/2006/relationships/image" Target="../media/image1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
          <p:cNvSpPr/>
          <p:nvPr/>
        </p:nvSpPr>
        <p:spPr>
          <a:xfrm>
            <a:off x="0" y="2828835"/>
            <a:ext cx="12192000"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3600" u="none" cap="none" strike="noStrike">
                <a:solidFill>
                  <a:srgbClr val="833C0B"/>
                </a:solidFill>
                <a:latin typeface="Times New Roman"/>
                <a:ea typeface="Times New Roman"/>
                <a:cs typeface="Times New Roman"/>
                <a:sym typeface="Times New Roman"/>
              </a:rPr>
              <a:t>ОБЪЕКТЛАРНИНГ ЖОЙЛАШУВИ ВА КЎРИНИШИ</a:t>
            </a:r>
            <a:endParaRPr b="1" i="0" sz="3600" u="none" cap="none" strike="noStrike">
              <a:solidFill>
                <a:srgbClr val="833C0B"/>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3600" u="none" cap="none" strike="noStrike">
                <a:solidFill>
                  <a:srgbClr val="833C0B"/>
                </a:solidFill>
                <a:latin typeface="Times New Roman"/>
                <a:ea typeface="Times New Roman"/>
                <a:cs typeface="Times New Roman"/>
                <a:sym typeface="Times New Roman"/>
              </a:rPr>
              <a:t>THE LAYOUT AND LOOK OF FACILITIES</a:t>
            </a:r>
            <a:endParaRPr/>
          </a:p>
        </p:txBody>
      </p:sp>
      <p:pic>
        <p:nvPicPr>
          <p:cNvPr id="89" name="Google Shape;89;p1"/>
          <p:cNvPicPr preferRelativeResize="0"/>
          <p:nvPr/>
        </p:nvPicPr>
        <p:blipFill rotWithShape="1">
          <a:blip r:embed="rId3">
            <a:alphaModFix/>
          </a:blip>
          <a:srcRect b="0" l="0" r="0" t="0"/>
          <a:stretch/>
        </p:blipFill>
        <p:spPr>
          <a:xfrm>
            <a:off x="0" y="3098"/>
            <a:ext cx="4267199" cy="2825737"/>
          </a:xfrm>
          <a:prstGeom prst="rect">
            <a:avLst/>
          </a:prstGeom>
          <a:noFill/>
          <a:ln>
            <a:noFill/>
          </a:ln>
        </p:spPr>
      </p:pic>
      <p:pic>
        <p:nvPicPr>
          <p:cNvPr id="90" name="Google Shape;90;p1"/>
          <p:cNvPicPr preferRelativeResize="0"/>
          <p:nvPr/>
        </p:nvPicPr>
        <p:blipFill rotWithShape="1">
          <a:blip r:embed="rId4">
            <a:alphaModFix/>
          </a:blip>
          <a:srcRect b="0" l="0" r="0" t="0"/>
          <a:stretch/>
        </p:blipFill>
        <p:spPr>
          <a:xfrm>
            <a:off x="1" y="4029164"/>
            <a:ext cx="4271878" cy="2828836"/>
          </a:xfrm>
          <a:prstGeom prst="rect">
            <a:avLst/>
          </a:prstGeom>
          <a:noFill/>
          <a:ln>
            <a:noFill/>
          </a:ln>
        </p:spPr>
      </p:pic>
      <p:pic>
        <p:nvPicPr>
          <p:cNvPr id="91" name="Google Shape;91;p1"/>
          <p:cNvPicPr preferRelativeResize="0"/>
          <p:nvPr/>
        </p:nvPicPr>
        <p:blipFill rotWithShape="1">
          <a:blip r:embed="rId5">
            <a:alphaModFix/>
          </a:blip>
          <a:srcRect b="0" l="0" r="0" t="0"/>
          <a:stretch/>
        </p:blipFill>
        <p:spPr>
          <a:xfrm>
            <a:off x="4267199" y="0"/>
            <a:ext cx="3997570" cy="2819551"/>
          </a:xfrm>
          <a:prstGeom prst="rect">
            <a:avLst/>
          </a:prstGeom>
          <a:noFill/>
          <a:ln>
            <a:noFill/>
          </a:ln>
        </p:spPr>
      </p:pic>
      <p:pic>
        <p:nvPicPr>
          <p:cNvPr id="92" name="Google Shape;92;p1"/>
          <p:cNvPicPr preferRelativeResize="0"/>
          <p:nvPr/>
        </p:nvPicPr>
        <p:blipFill rotWithShape="1">
          <a:blip r:embed="rId6">
            <a:alphaModFix/>
          </a:blip>
          <a:srcRect b="0" l="0" r="0" t="0"/>
          <a:stretch/>
        </p:blipFill>
        <p:spPr>
          <a:xfrm>
            <a:off x="4267200" y="4019880"/>
            <a:ext cx="3997570" cy="2835021"/>
          </a:xfrm>
          <a:prstGeom prst="rect">
            <a:avLst/>
          </a:prstGeom>
          <a:noFill/>
          <a:ln>
            <a:noFill/>
          </a:ln>
        </p:spPr>
      </p:pic>
      <p:pic>
        <p:nvPicPr>
          <p:cNvPr descr="Jobbing (TV Series 2006–2007) - IMDb" id="93" name="Google Shape;93;p1"/>
          <p:cNvPicPr preferRelativeResize="0"/>
          <p:nvPr/>
        </p:nvPicPr>
        <p:blipFill rotWithShape="1">
          <a:blip r:embed="rId7">
            <a:alphaModFix/>
          </a:blip>
          <a:srcRect b="0" l="0" r="0" t="0"/>
          <a:stretch/>
        </p:blipFill>
        <p:spPr>
          <a:xfrm>
            <a:off x="8264769" y="1"/>
            <a:ext cx="3927232" cy="2819550"/>
          </a:xfrm>
          <a:prstGeom prst="rect">
            <a:avLst/>
          </a:prstGeom>
          <a:noFill/>
          <a:ln>
            <a:noFill/>
          </a:ln>
        </p:spPr>
      </p:pic>
      <p:pic>
        <p:nvPicPr>
          <p:cNvPr id="94" name="Google Shape;94;p1"/>
          <p:cNvPicPr preferRelativeResize="0"/>
          <p:nvPr/>
        </p:nvPicPr>
        <p:blipFill rotWithShape="1">
          <a:blip r:embed="rId8">
            <a:alphaModFix/>
          </a:blip>
          <a:srcRect b="0" l="0" r="0" t="0"/>
          <a:stretch/>
        </p:blipFill>
        <p:spPr>
          <a:xfrm>
            <a:off x="8264769" y="4017688"/>
            <a:ext cx="3927230" cy="283502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 name="Shape 98"/>
        <p:cNvGrpSpPr/>
        <p:nvPr/>
      </p:nvGrpSpPr>
      <p:grpSpPr>
        <a:xfrm>
          <a:off x="0" y="0"/>
          <a:ext cx="0" cy="0"/>
          <a:chOff x="0" y="0"/>
          <a:chExt cx="0" cy="0"/>
        </a:xfrm>
      </p:grpSpPr>
      <p:sp>
        <p:nvSpPr>
          <p:cNvPr id="99" name="Google Shape;99;p2"/>
          <p:cNvSpPr/>
          <p:nvPr/>
        </p:nvSpPr>
        <p:spPr>
          <a:xfrm>
            <a:off x="187569" y="151537"/>
            <a:ext cx="11816861" cy="4539704"/>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400" u="none" cap="none" strike="noStrike">
                <a:solidFill>
                  <a:schemeClr val="dk1"/>
                </a:solidFill>
                <a:latin typeface="Times New Roman"/>
                <a:ea typeface="Times New Roman"/>
                <a:cs typeface="Times New Roman"/>
                <a:sym typeface="Times New Roman"/>
              </a:rPr>
              <a:t>РЕЖА</a:t>
            </a:r>
            <a:endParaRPr/>
          </a:p>
          <a:p>
            <a:pPr indent="0" lvl="0" marL="0" marR="0" rtl="0" algn="ctr">
              <a:spcBef>
                <a:spcPts val="0"/>
              </a:spcBef>
              <a:spcAft>
                <a:spcPts val="0"/>
              </a:spcAft>
              <a:buNone/>
            </a:pPr>
            <a:r>
              <a:t/>
            </a:r>
            <a:endParaRPr b="1" i="0" sz="1200" u="none" cap="none" strike="noStrike">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300" u="none" cap="none" strike="noStrike">
                <a:solidFill>
                  <a:srgbClr val="C00000"/>
                </a:solidFill>
                <a:latin typeface="Times New Roman"/>
                <a:ea typeface="Times New Roman"/>
                <a:cs typeface="Times New Roman"/>
                <a:sym typeface="Times New Roman"/>
              </a:rPr>
              <a:t>ОБЪЕКТЛАРНИНГ ЖОЙЛАШУВИ ВА КЎРИНИШИ ИШЛАШГА ҚАНДАЙ ТАЪСИР ҚИЛИШИ МУМКИН?</a:t>
            </a:r>
            <a:endParaRPr b="1" i="0" sz="23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300" u="none" cap="none" strike="noStrike">
                <a:solidFill>
                  <a:srgbClr val="C00000"/>
                </a:solidFill>
                <a:latin typeface="Times New Roman"/>
                <a:ea typeface="Times New Roman"/>
                <a:cs typeface="Times New Roman"/>
                <a:sym typeface="Times New Roman"/>
              </a:rPr>
              <a:t>HOW CAN THE LAYOUT AND LOOK OF FACILITIES INFLUENCE PERFORMANCE?</a:t>
            </a:r>
            <a:endParaRPr/>
          </a:p>
          <a:p>
            <a:pPr indent="0" lvl="0" marL="0" marR="0" rtl="0" algn="ctr">
              <a:spcBef>
                <a:spcPts val="0"/>
              </a:spcBef>
              <a:spcAft>
                <a:spcPts val="0"/>
              </a:spcAft>
              <a:buNone/>
            </a:pPr>
            <a:r>
              <a:rPr b="1" i="0" lang="uz-Cyrl-UZ" sz="2300" u="none" cap="none" strike="noStrike">
                <a:solidFill>
                  <a:srgbClr val="7F6000"/>
                </a:solidFill>
                <a:latin typeface="Times New Roman"/>
                <a:ea typeface="Times New Roman"/>
                <a:cs typeface="Times New Roman"/>
                <a:sym typeface="Times New Roman"/>
              </a:rPr>
              <a:t>АСОСИЙ ТАРТИБ ТУРЛАРИ ҚАНДАЙ ВА УЛАР ИШЛАШГА ҚАНДАЙ ТАЪСИР ҚИЛАДИ?</a:t>
            </a:r>
            <a:endParaRPr b="1" i="0" sz="2300" u="none" cap="none" strike="noStrike">
              <a:solidFill>
                <a:srgbClr val="7F6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300" u="none" cap="none" strike="noStrike">
                <a:solidFill>
                  <a:srgbClr val="7F6000"/>
                </a:solidFill>
                <a:latin typeface="Times New Roman"/>
                <a:ea typeface="Times New Roman"/>
                <a:cs typeface="Times New Roman"/>
                <a:sym typeface="Times New Roman"/>
              </a:rPr>
              <a:t>WHAT ARE THE BASIC LAYOUT TYPES AND HOW DO THEY AFFECT PERFORMANCE?</a:t>
            </a:r>
            <a:endParaRPr/>
          </a:p>
          <a:p>
            <a:pPr indent="0" lvl="0" marL="0" marR="0" rtl="0" algn="ctr">
              <a:spcBef>
                <a:spcPts val="0"/>
              </a:spcBef>
              <a:spcAft>
                <a:spcPts val="0"/>
              </a:spcAft>
              <a:buNone/>
            </a:pPr>
            <a:r>
              <a:rPr b="1" i="0" lang="uz-Cyrl-UZ" sz="2300" u="none" cap="none" strike="noStrike">
                <a:solidFill>
                  <a:srgbClr val="385623"/>
                </a:solidFill>
                <a:latin typeface="Times New Roman"/>
                <a:ea typeface="Times New Roman"/>
                <a:cs typeface="Times New Roman"/>
                <a:sym typeface="Times New Roman"/>
              </a:rPr>
              <a:t>ОПЕРАЦИЯ ОБЪЕКТЛАРИНИНГ КЎРИНИШИ УНИНГ ИШЛАШИГА ҚАНДАЙ ТАЪСИР ҚИЛАДИ?</a:t>
            </a:r>
            <a:endParaRPr b="1" i="0" sz="2300" u="none" cap="none" strike="noStrike">
              <a:solidFill>
                <a:srgbClr val="385623"/>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300" u="none" cap="none" strike="noStrike">
                <a:solidFill>
                  <a:srgbClr val="385623"/>
                </a:solidFill>
                <a:latin typeface="Times New Roman"/>
                <a:ea typeface="Times New Roman"/>
                <a:cs typeface="Times New Roman"/>
                <a:sym typeface="Times New Roman"/>
              </a:rPr>
              <a:t>HOW DOES THE APPEARANCE OF AN OPERATION’S FACILITIES AFFECT ITS PERFORMANCE?</a:t>
            </a:r>
            <a:endParaRPr/>
          </a:p>
        </p:txBody>
      </p:sp>
      <p:sp>
        <p:nvSpPr>
          <p:cNvPr id="100" name="Google Shape;100;p2"/>
          <p:cNvSpPr/>
          <p:nvPr/>
        </p:nvSpPr>
        <p:spPr>
          <a:xfrm>
            <a:off x="128954" y="4691241"/>
            <a:ext cx="9460523" cy="186204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300" u="none" cap="none" strike="noStrike">
                <a:solidFill>
                  <a:srgbClr val="1E4E79"/>
                </a:solidFill>
                <a:latin typeface="Times New Roman"/>
                <a:ea typeface="Times New Roman"/>
                <a:cs typeface="Times New Roman"/>
                <a:sym typeface="Times New Roman"/>
              </a:rPr>
              <a:t>ОБЪЕКТЛАРНИНГ ЖОЙЛАШУВИ ВА КЎРИНИШИНИ ЛОЙИҲАЛАШ УЧУН ҚАНДАЙ МАЪЛУМОТЛАР ВА ТАҲЛИЛЛАР КЕРАК?</a:t>
            </a:r>
            <a:endParaRPr b="1" i="0" sz="2300" u="none" cap="none" strike="noStrike">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300" u="none" cap="none" strike="noStrike">
                <a:solidFill>
                  <a:srgbClr val="1E4E79"/>
                </a:solidFill>
                <a:latin typeface="Times New Roman"/>
                <a:ea typeface="Times New Roman"/>
                <a:cs typeface="Times New Roman"/>
                <a:sym typeface="Times New Roman"/>
              </a:rPr>
              <a:t>WHAT INFORMATION AND ANALYSIS IS NEEDED TO DESIGN THE LAYOUT AND LOOK OF FACILITIES?</a:t>
            </a:r>
            <a:endParaRPr b="1" i="0" sz="2300" u="none" cap="none" strike="noStrike">
              <a:solidFill>
                <a:srgbClr val="1E4E79"/>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3"/>
          <p:cNvSpPr/>
          <p:nvPr/>
        </p:nvSpPr>
        <p:spPr>
          <a:xfrm>
            <a:off x="0" y="2521059"/>
            <a:ext cx="12192000"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2800" u="none" cap="none" strike="noStrike">
                <a:solidFill>
                  <a:srgbClr val="C00000"/>
                </a:solidFill>
                <a:latin typeface="Times New Roman"/>
                <a:ea typeface="Times New Roman"/>
                <a:cs typeface="Times New Roman"/>
                <a:sym typeface="Times New Roman"/>
              </a:rPr>
              <a:t>ОБЪЕКТЛАРНИНГ ЖОЙЛАШУВИ ВА КЎРИНИШИ ИШЛАШГА ҚАНДАЙ ТАЪСИР ҚИЛИШИ МУМКИН?</a:t>
            </a:r>
            <a:endParaRPr b="1" i="0" sz="2800" u="none" cap="none" strike="noStrike">
              <a:solidFill>
                <a:srgbClr val="C00000"/>
              </a:solidFill>
              <a:latin typeface="Times New Roman"/>
              <a:ea typeface="Times New Roman"/>
              <a:cs typeface="Times New Roman"/>
              <a:sym typeface="Times New Roman"/>
            </a:endParaRPr>
          </a:p>
          <a:p>
            <a:pPr indent="0" lvl="0" marL="0" marR="0" rtl="0" algn="ctr">
              <a:spcBef>
                <a:spcPts val="0"/>
              </a:spcBef>
              <a:spcAft>
                <a:spcPts val="0"/>
              </a:spcAft>
              <a:buNone/>
            </a:pPr>
            <a:r>
              <a:rPr b="1" i="0" lang="uz-Cyrl-UZ" sz="2800" u="none" cap="none" strike="noStrike">
                <a:solidFill>
                  <a:srgbClr val="C00000"/>
                </a:solidFill>
                <a:latin typeface="Times New Roman"/>
                <a:ea typeface="Times New Roman"/>
                <a:cs typeface="Times New Roman"/>
                <a:sym typeface="Times New Roman"/>
              </a:rPr>
              <a:t>HOW CAN THE LAYOUT AND LOOK OF FACILITIES INFLUENCE PERFORMANCE?</a:t>
            </a:r>
            <a:endParaRPr/>
          </a:p>
        </p:txBody>
      </p:sp>
      <p:pic>
        <p:nvPicPr>
          <p:cNvPr id="106" name="Google Shape;106;p3"/>
          <p:cNvPicPr preferRelativeResize="0"/>
          <p:nvPr/>
        </p:nvPicPr>
        <p:blipFill rotWithShape="1">
          <a:blip r:embed="rId3">
            <a:alphaModFix/>
          </a:blip>
          <a:srcRect b="0" l="0" r="0" t="0"/>
          <a:stretch/>
        </p:blipFill>
        <p:spPr>
          <a:xfrm>
            <a:off x="-1" y="-1"/>
            <a:ext cx="3657598" cy="2521059"/>
          </a:xfrm>
          <a:prstGeom prst="rect">
            <a:avLst/>
          </a:prstGeom>
          <a:noFill/>
          <a:ln>
            <a:noFill/>
          </a:ln>
        </p:spPr>
      </p:pic>
      <p:pic>
        <p:nvPicPr>
          <p:cNvPr id="107" name="Google Shape;107;p3"/>
          <p:cNvPicPr preferRelativeResize="0"/>
          <p:nvPr/>
        </p:nvPicPr>
        <p:blipFill rotWithShape="1">
          <a:blip r:embed="rId4">
            <a:alphaModFix/>
          </a:blip>
          <a:srcRect b="0" l="0" r="0" t="0"/>
          <a:stretch/>
        </p:blipFill>
        <p:spPr>
          <a:xfrm>
            <a:off x="1" y="4336941"/>
            <a:ext cx="3657594" cy="2521059"/>
          </a:xfrm>
          <a:prstGeom prst="rect">
            <a:avLst/>
          </a:prstGeom>
          <a:noFill/>
          <a:ln>
            <a:noFill/>
          </a:ln>
        </p:spPr>
      </p:pic>
      <p:pic>
        <p:nvPicPr>
          <p:cNvPr id="108" name="Google Shape;108;p3"/>
          <p:cNvPicPr preferRelativeResize="0"/>
          <p:nvPr/>
        </p:nvPicPr>
        <p:blipFill rotWithShape="1">
          <a:blip r:embed="rId5">
            <a:alphaModFix/>
          </a:blip>
          <a:srcRect b="0" l="0" r="0" t="0"/>
          <a:stretch/>
        </p:blipFill>
        <p:spPr>
          <a:xfrm>
            <a:off x="3657599" y="5219"/>
            <a:ext cx="4267199" cy="2526278"/>
          </a:xfrm>
          <a:prstGeom prst="rect">
            <a:avLst/>
          </a:prstGeom>
          <a:noFill/>
          <a:ln>
            <a:noFill/>
          </a:ln>
        </p:spPr>
      </p:pic>
      <p:pic>
        <p:nvPicPr>
          <p:cNvPr id="109" name="Google Shape;109;p3"/>
          <p:cNvPicPr preferRelativeResize="0"/>
          <p:nvPr/>
        </p:nvPicPr>
        <p:blipFill rotWithShape="1">
          <a:blip r:embed="rId6">
            <a:alphaModFix/>
          </a:blip>
          <a:srcRect b="0" l="0" r="0" t="0"/>
          <a:stretch/>
        </p:blipFill>
        <p:spPr>
          <a:xfrm>
            <a:off x="3657598" y="4342161"/>
            <a:ext cx="4267200" cy="2526278"/>
          </a:xfrm>
          <a:prstGeom prst="rect">
            <a:avLst/>
          </a:prstGeom>
          <a:noFill/>
          <a:ln>
            <a:noFill/>
          </a:ln>
        </p:spPr>
      </p:pic>
      <p:pic>
        <p:nvPicPr>
          <p:cNvPr id="110" name="Google Shape;110;p3"/>
          <p:cNvPicPr preferRelativeResize="0"/>
          <p:nvPr/>
        </p:nvPicPr>
        <p:blipFill rotWithShape="1">
          <a:blip r:embed="rId7">
            <a:alphaModFix/>
          </a:blip>
          <a:srcRect b="0" l="0" r="0" t="0"/>
          <a:stretch/>
        </p:blipFill>
        <p:spPr>
          <a:xfrm>
            <a:off x="7924799" y="1"/>
            <a:ext cx="4267199" cy="2521058"/>
          </a:xfrm>
          <a:prstGeom prst="rect">
            <a:avLst/>
          </a:prstGeom>
          <a:noFill/>
          <a:ln>
            <a:noFill/>
          </a:ln>
        </p:spPr>
      </p:pic>
      <p:pic>
        <p:nvPicPr>
          <p:cNvPr id="111" name="Google Shape;111;p3"/>
          <p:cNvPicPr preferRelativeResize="0"/>
          <p:nvPr/>
        </p:nvPicPr>
        <p:blipFill rotWithShape="1">
          <a:blip r:embed="rId8">
            <a:alphaModFix/>
          </a:blip>
          <a:srcRect b="0" l="0" r="0" t="0"/>
          <a:stretch/>
        </p:blipFill>
        <p:spPr>
          <a:xfrm>
            <a:off x="7924798" y="4331723"/>
            <a:ext cx="4267199" cy="2521058"/>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4"/>
          <p:cNvSpPr/>
          <p:nvPr/>
        </p:nvSpPr>
        <p:spPr>
          <a:xfrm>
            <a:off x="211015" y="250771"/>
            <a:ext cx="11769970" cy="5509200"/>
          </a:xfrm>
          <a:prstGeom prst="rect">
            <a:avLst/>
          </a:prstGeom>
          <a:noFill/>
          <a:ln>
            <a:noFill/>
          </a:ln>
        </p:spPr>
        <p:txBody>
          <a:bodyPr anchorCtr="0" anchor="t" bIns="45700" lIns="91425" spcFirstLastPara="1" rIns="91425" wrap="square" tIns="45700">
            <a:spAutoFit/>
          </a:bodyPr>
          <a:lstStyle/>
          <a:p>
            <a:pPr indent="446088"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Операция ёки жараённинг “тартиби ва кўриниши” унинг объектлари бир-бирига нисбатан қандай жойлаштирилганлиги ва уларнинг умумий кўриниши қандай яратилганлигини англатади. Ушбу қарорлар ўзгартирилган ресурслар операция ёки жараён давомида қандай ривожланишининг нақшини ва табиатини белгилайди. Улар, шунингдек, операцияда ишлайдиган одамларга ва юқори кўринишдаги операцияларда (мижозлар ўзгартирилган ресурснинг бир қисмини ташкил этадиган) мижозларнинг операциядаги тажрибасини қандай баҳолашига таъсир қилади. 7.1-расимда объектларнинг жойлашуви ва ташқи кўриниши операцион объектлар баҳоланадиган баъзи омилларга қандай таъсир қилишини кўрсатади.</a:t>
            </a:r>
            <a:endParaRPr/>
          </a:p>
          <a:p>
            <a:pPr indent="446088" lvl="0" marL="0" marR="0" rtl="0" algn="just">
              <a:spcBef>
                <a:spcPts val="0"/>
              </a:spcBef>
              <a:spcAft>
                <a:spcPts val="0"/>
              </a:spcAft>
              <a:buNone/>
            </a:pPr>
            <a:r>
              <a:rPr b="0" i="0" lang="uz-Cyrl-UZ" sz="2200" u="none" cap="none" strike="noStrike">
                <a:solidFill>
                  <a:schemeClr val="dk1"/>
                </a:solidFill>
                <a:latin typeface="Times New Roman"/>
                <a:ea typeface="Times New Roman"/>
                <a:cs typeface="Times New Roman"/>
                <a:sym typeface="Times New Roman"/>
              </a:rPr>
              <a:t>Тартиб ва ​​кўриниш муҳим қарорлардир. Агар нотўғри бажарилган бўлса, улар ҳаддан ташқари узоқ ёки чалкаш оқим схемаларига, узоқ жараён вақтларига, мослашувчан операцияларга, олдиндан айтиб бўлмайдиган оқимга, юқори харажатларга, операцияда ишлайдиган одамлар учун умидсизликка ва юқори кўринишдаги операцияларда ёмон мижозлар тажрибасига олиб келиши мумкин. Шунингдек, уларни ўзгартириш ҳар доим ҳам осон эмас. Тузилмани тубдан ўзгартириш давом этаётган операцияларнинг бузилишига олиб келиши мумкин. Шундай қилиб, операцион менежерлар буни жуда тез-тез қилишни истамаслиги мумкин.</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pic>
        <p:nvPicPr>
          <p:cNvPr id="121" name="Google Shape;121;p5"/>
          <p:cNvPicPr preferRelativeResize="0"/>
          <p:nvPr/>
        </p:nvPicPr>
        <p:blipFill rotWithShape="1">
          <a:blip r:embed="rId3">
            <a:alphaModFix/>
          </a:blip>
          <a:srcRect b="0" l="0" r="0" t="0"/>
          <a:stretch/>
        </p:blipFill>
        <p:spPr>
          <a:xfrm>
            <a:off x="0" y="1"/>
            <a:ext cx="9823938" cy="5357446"/>
          </a:xfrm>
          <a:prstGeom prst="rect">
            <a:avLst/>
          </a:prstGeom>
          <a:noFill/>
          <a:ln>
            <a:noFill/>
          </a:ln>
        </p:spPr>
      </p:pic>
      <p:sp>
        <p:nvSpPr>
          <p:cNvPr id="122" name="Google Shape;122;p5"/>
          <p:cNvSpPr/>
          <p:nvPr/>
        </p:nvSpPr>
        <p:spPr>
          <a:xfrm>
            <a:off x="0" y="5357445"/>
            <a:ext cx="9542585" cy="147732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uz-Cyrl-UZ" sz="1800" u="none" cap="none" strike="noStrike">
                <a:solidFill>
                  <a:schemeClr val="dk1"/>
                </a:solidFill>
                <a:latin typeface="Times New Roman"/>
                <a:ea typeface="Times New Roman"/>
                <a:cs typeface="Times New Roman"/>
                <a:sym typeface="Times New Roman"/>
              </a:rPr>
              <a:t>7.1 – расм. Объектларнинг жойлашуви ва ташқи кўриниши операциялар ва жараёнлар ичида ўзгарувчан ресурсларнинг нисбий жойлашишини ва уларнинг умумий кўринишини ўз ичига олади, улар биргаликда ўзгартирилган ресурслар оқимининг табиати ва нақшини, ходимларнинг тажрибасини ва юқори кўринишдаги операцияларда мижозларни белгилайди. [7]</a:t>
            </a:r>
            <a:endParaRPr b="1" i="0" sz="1800" u="none" cap="none" strike="noStrike">
              <a:solidFill>
                <a:schemeClr val="dk1"/>
              </a:solidFill>
              <a:latin typeface="Times New Roman"/>
              <a:ea typeface="Times New Roman"/>
              <a:cs typeface="Times New Roman"/>
              <a:sym typeface="Times New Roman"/>
            </a:endParaRPr>
          </a:p>
        </p:txBody>
      </p:sp>
      <p:pic>
        <p:nvPicPr>
          <p:cNvPr id="123" name="Google Shape;123;p5"/>
          <p:cNvPicPr preferRelativeResize="0"/>
          <p:nvPr/>
        </p:nvPicPr>
        <p:blipFill rotWithShape="1">
          <a:blip r:embed="rId4">
            <a:alphaModFix/>
          </a:blip>
          <a:srcRect b="0" l="0" r="0" t="0"/>
          <a:stretch/>
        </p:blipFill>
        <p:spPr>
          <a:xfrm>
            <a:off x="9586049" y="0"/>
            <a:ext cx="2605951" cy="1735015"/>
          </a:xfrm>
          <a:prstGeom prst="rect">
            <a:avLst/>
          </a:prstGeom>
          <a:noFill/>
          <a:ln>
            <a:noFill/>
          </a:ln>
        </p:spPr>
      </p:pic>
      <p:pic>
        <p:nvPicPr>
          <p:cNvPr id="124" name="Google Shape;124;p5"/>
          <p:cNvPicPr preferRelativeResize="0"/>
          <p:nvPr/>
        </p:nvPicPr>
        <p:blipFill rotWithShape="1">
          <a:blip r:embed="rId5">
            <a:alphaModFix/>
          </a:blip>
          <a:srcRect b="0" l="0" r="0" t="0"/>
          <a:stretch/>
        </p:blipFill>
        <p:spPr>
          <a:xfrm>
            <a:off x="9586048" y="1735015"/>
            <a:ext cx="2605952" cy="1954464"/>
          </a:xfrm>
          <a:prstGeom prst="rect">
            <a:avLst/>
          </a:prstGeom>
          <a:noFill/>
          <a:ln>
            <a:noFill/>
          </a:ln>
        </p:spPr>
      </p:pic>
      <p:pic>
        <p:nvPicPr>
          <p:cNvPr id="125" name="Google Shape;125;p5"/>
          <p:cNvPicPr preferRelativeResize="0"/>
          <p:nvPr/>
        </p:nvPicPr>
        <p:blipFill rotWithShape="1">
          <a:blip r:embed="rId6">
            <a:alphaModFix/>
          </a:blip>
          <a:srcRect b="0" l="0" r="0" t="0"/>
          <a:stretch/>
        </p:blipFill>
        <p:spPr>
          <a:xfrm>
            <a:off x="9586046" y="3689479"/>
            <a:ext cx="2605953" cy="147275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pic>
        <p:nvPicPr>
          <p:cNvPr id="130" name="Google Shape;130;p6"/>
          <p:cNvPicPr preferRelativeResize="0"/>
          <p:nvPr/>
        </p:nvPicPr>
        <p:blipFill rotWithShape="1">
          <a:blip r:embed="rId3">
            <a:alphaModFix/>
          </a:blip>
          <a:srcRect b="0" l="0" r="0" t="0"/>
          <a:stretch/>
        </p:blipFill>
        <p:spPr>
          <a:xfrm>
            <a:off x="0" y="445478"/>
            <a:ext cx="12192000" cy="6256194"/>
          </a:xfrm>
          <a:prstGeom prst="rect">
            <a:avLst/>
          </a:prstGeom>
          <a:noFill/>
          <a:ln>
            <a:noFill/>
          </a:ln>
        </p:spPr>
      </p:pic>
      <p:sp>
        <p:nvSpPr>
          <p:cNvPr id="131" name="Google Shape;131;p6"/>
          <p:cNvSpPr txBox="1"/>
          <p:nvPr/>
        </p:nvSpPr>
        <p:spPr>
          <a:xfrm>
            <a:off x="4003430" y="0"/>
            <a:ext cx="456613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uz-Cyrl-UZ" sz="2400" u="none" cap="none" strike="noStrike">
                <a:solidFill>
                  <a:schemeClr val="dk1"/>
                </a:solidFill>
                <a:latin typeface="Times New Roman"/>
                <a:ea typeface="Times New Roman"/>
                <a:cs typeface="Times New Roman"/>
                <a:sym typeface="Times New Roman"/>
              </a:rPr>
              <a:t>ОҚИМ САМАРАДОРЛИГИ [5]</a:t>
            </a:r>
            <a:endParaRPr b="1" sz="2400">
              <a:solidFill>
                <a:schemeClr val="dk1"/>
              </a:solidFill>
              <a:latin typeface="Times New Roman"/>
              <a:ea typeface="Times New Roman"/>
              <a:cs typeface="Times New Roman"/>
              <a:sym typeface="Times New Roman"/>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7"/>
          <p:cNvSpPr/>
          <p:nvPr/>
        </p:nvSpPr>
        <p:spPr>
          <a:xfrm>
            <a:off x="246186" y="222737"/>
            <a:ext cx="9144000" cy="1031631"/>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rgbClr val="C00000"/>
                </a:solidFill>
                <a:latin typeface="Times New Roman"/>
                <a:ea typeface="Times New Roman"/>
                <a:cs typeface="Times New Roman"/>
                <a:sym typeface="Times New Roman"/>
              </a:rPr>
              <a:t>ОҚИМ САМАРАДОРЛИГИ - ДАСТУРИЙ ТАЪМИНОТНИ ЕТКАЗИБ БЕРИШ ЖАРАЁНИДАГИ ЧИҚИНДИЛАР ҚАЕРДА?</a:t>
            </a:r>
            <a:endParaRPr b="1" sz="2400">
              <a:solidFill>
                <a:srgbClr val="C00000"/>
              </a:solidFill>
              <a:latin typeface="Times New Roman"/>
              <a:ea typeface="Times New Roman"/>
              <a:cs typeface="Times New Roman"/>
              <a:sym typeface="Times New Roman"/>
            </a:endParaRPr>
          </a:p>
        </p:txBody>
      </p:sp>
      <p:sp>
        <p:nvSpPr>
          <p:cNvPr id="137" name="Google Shape;137;p7"/>
          <p:cNvSpPr/>
          <p:nvPr/>
        </p:nvSpPr>
        <p:spPr>
          <a:xfrm>
            <a:off x="246186" y="1488831"/>
            <a:ext cx="9144000" cy="5064370"/>
          </a:xfrm>
          <a:prstGeom prst="rect">
            <a:avLst/>
          </a:prstGeom>
          <a:solidFill>
            <a:schemeClr val="lt1"/>
          </a:solidFill>
          <a:ln cap="flat" cmpd="sng" w="12700">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Оқим кўрсаткичларининг асосий қисми бизнес учун маҳсулотни режалаштириш, қуриш ва етказиб бериш билан боғлиқ барча ишларни кузатиб боради. Қанчалик қиймат бераётганингизни, қанча вақт ишлаётганингизни ва жамоаларингиз қанча WIPга эга эканлигини кузатиш муҳим бўлгани каби, қандай иш фаоллигини (Код, тест, автоматлаштириш, дизайн ва барча ижодий ишларни кузатиш ҳам жуда муҳимдир.) чиқинди ва кутиш давлатлари қиймат етказиб беришни ушлаб турган жойни аниқлаш устида ишламоқда. </a:t>
            </a:r>
            <a:r>
              <a:rPr b="1" lang="uz-Cyrl-UZ" sz="2400">
                <a:solidFill>
                  <a:schemeClr val="dk1"/>
                </a:solidFill>
                <a:latin typeface="Times New Roman"/>
                <a:ea typeface="Times New Roman"/>
                <a:cs typeface="Times New Roman"/>
                <a:sym typeface="Times New Roman"/>
              </a:rPr>
              <a:t>Оқим самарадорлиги </a:t>
            </a:r>
            <a:r>
              <a:rPr lang="uz-Cyrl-UZ" sz="2400">
                <a:solidFill>
                  <a:schemeClr val="dk1"/>
                </a:solidFill>
                <a:latin typeface="Times New Roman"/>
                <a:ea typeface="Times New Roman"/>
                <a:cs typeface="Times New Roman"/>
                <a:sym typeface="Times New Roman"/>
              </a:rPr>
              <a:t>- бу оқим элементлари (хусусиятлар, нуқсонлар, қарзлар, хавф) қиймат оқимига сарфланган умумий вақтга нисбатан фаол ишлаётган вақтнинг фоизи. Агар оқим самарадорлиги паст бўлса, бу исрофгарчиликдан далолат беради - баъзи сабабларга кўра кутиш ҳолатида тўхтаб қолган нарсалар.</a:t>
            </a:r>
            <a:endParaRPr sz="2400">
              <a:solidFill>
                <a:schemeClr val="dk1"/>
              </a:solidFill>
              <a:latin typeface="Times New Roman"/>
              <a:ea typeface="Times New Roman"/>
              <a:cs typeface="Times New Roman"/>
              <a:sym typeface="Times New Roman"/>
            </a:endParaRPr>
          </a:p>
        </p:txBody>
      </p:sp>
      <p:pic>
        <p:nvPicPr>
          <p:cNvPr id="138" name="Google Shape;138;p7"/>
          <p:cNvPicPr preferRelativeResize="0"/>
          <p:nvPr/>
        </p:nvPicPr>
        <p:blipFill rotWithShape="1">
          <a:blip r:embed="rId3">
            <a:alphaModFix/>
          </a:blip>
          <a:srcRect b="0" l="0" r="0" t="0"/>
          <a:stretch/>
        </p:blipFill>
        <p:spPr>
          <a:xfrm>
            <a:off x="9495692" y="0"/>
            <a:ext cx="2696308" cy="2450123"/>
          </a:xfrm>
          <a:prstGeom prst="rect">
            <a:avLst/>
          </a:prstGeom>
          <a:noFill/>
          <a:ln>
            <a:noFill/>
          </a:ln>
        </p:spPr>
      </p:pic>
      <p:pic>
        <p:nvPicPr>
          <p:cNvPr id="139" name="Google Shape;139;p7"/>
          <p:cNvPicPr preferRelativeResize="0"/>
          <p:nvPr/>
        </p:nvPicPr>
        <p:blipFill rotWithShape="1">
          <a:blip r:embed="rId4">
            <a:alphaModFix/>
          </a:blip>
          <a:srcRect b="0" l="0" r="0" t="0"/>
          <a:stretch/>
        </p:blipFill>
        <p:spPr>
          <a:xfrm>
            <a:off x="9495692" y="2450123"/>
            <a:ext cx="2696308" cy="1777395"/>
          </a:xfrm>
          <a:prstGeom prst="rect">
            <a:avLst/>
          </a:prstGeom>
          <a:noFill/>
          <a:ln>
            <a:noFill/>
          </a:ln>
        </p:spPr>
      </p:pic>
      <p:pic>
        <p:nvPicPr>
          <p:cNvPr id="140" name="Google Shape;140;p7"/>
          <p:cNvPicPr preferRelativeResize="0"/>
          <p:nvPr/>
        </p:nvPicPr>
        <p:blipFill rotWithShape="1">
          <a:blip r:embed="rId5">
            <a:alphaModFix/>
          </a:blip>
          <a:srcRect b="0" l="0" r="0" t="0"/>
          <a:stretch/>
        </p:blipFill>
        <p:spPr>
          <a:xfrm>
            <a:off x="9495692" y="4227518"/>
            <a:ext cx="2696308" cy="263048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4" name="Shape 144"/>
        <p:cNvGrpSpPr/>
        <p:nvPr/>
      </p:nvGrpSpPr>
      <p:grpSpPr>
        <a:xfrm>
          <a:off x="0" y="0"/>
          <a:ext cx="0" cy="0"/>
          <a:chOff x="0" y="0"/>
          <a:chExt cx="0" cy="0"/>
        </a:xfrm>
      </p:grpSpPr>
      <p:sp>
        <p:nvSpPr>
          <p:cNvPr id="145" name="Google Shape;145;p8"/>
          <p:cNvSpPr/>
          <p:nvPr/>
        </p:nvSpPr>
        <p:spPr>
          <a:xfrm>
            <a:off x="339969" y="211015"/>
            <a:ext cx="11512062" cy="1910862"/>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ЯХШИ ТАРТИБНИ НИМА ҚИЛАДИ?</a:t>
            </a:r>
            <a:endParaRPr/>
          </a:p>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Кўпгина операцияларни лойиҳалаш қарорларида бўлгани каби, “яхши” дизайн нима бўлиши қисман операциянинг стратегик мақсадларига боғлиқ бўлади. аммо ҳар қандай аниқ операция учун қандай “яхши” бўлишидан қатъи назар, у одатда 7.1-расмда кўрсатилганидек, умумий мезонлар тўплами бўйича баҳоланади. Булар:</a:t>
            </a:r>
            <a:endParaRPr/>
          </a:p>
        </p:txBody>
      </p:sp>
      <p:sp>
        <p:nvSpPr>
          <p:cNvPr id="146" name="Google Shape;146;p8"/>
          <p:cNvSpPr/>
          <p:nvPr/>
        </p:nvSpPr>
        <p:spPr>
          <a:xfrm>
            <a:off x="246184" y="2332892"/>
            <a:ext cx="11746523" cy="726831"/>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ЎЗГАРТИРИЛГАН РЕСУРСЛАР ОҚИМИ </a:t>
            </a:r>
            <a:endParaRPr sz="2400">
              <a:solidFill>
                <a:schemeClr val="dk1"/>
              </a:solidFill>
              <a:latin typeface="Times New Roman"/>
              <a:ea typeface="Times New Roman"/>
              <a:cs typeface="Times New Roman"/>
              <a:sym typeface="Times New Roman"/>
            </a:endParaRPr>
          </a:p>
        </p:txBody>
      </p:sp>
      <p:sp>
        <p:nvSpPr>
          <p:cNvPr id="147" name="Google Shape;147;p8"/>
          <p:cNvSpPr/>
          <p:nvPr/>
        </p:nvSpPr>
        <p:spPr>
          <a:xfrm>
            <a:off x="246184" y="3270738"/>
            <a:ext cx="11746523" cy="726831"/>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ЖАРАЁННИНГ ҚИСМЛАРИ ЎРТАСИДАГИ ЎЗАРО ТАЪСИР</a:t>
            </a:r>
            <a:endParaRPr sz="2400">
              <a:solidFill>
                <a:schemeClr val="dk1"/>
              </a:solidFill>
              <a:latin typeface="Times New Roman"/>
              <a:ea typeface="Times New Roman"/>
              <a:cs typeface="Times New Roman"/>
              <a:sym typeface="Times New Roman"/>
            </a:endParaRPr>
          </a:p>
        </p:txBody>
      </p:sp>
      <p:sp>
        <p:nvSpPr>
          <p:cNvPr id="148" name="Google Shape;148;p8"/>
          <p:cNvSpPr/>
          <p:nvPr/>
        </p:nvSpPr>
        <p:spPr>
          <a:xfrm>
            <a:off x="246184" y="4208584"/>
            <a:ext cx="8745417" cy="726831"/>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ХОДИМЛАР ТАЖРИБАСИ</a:t>
            </a:r>
            <a:endParaRPr sz="2400">
              <a:solidFill>
                <a:schemeClr val="dk1"/>
              </a:solidFill>
              <a:latin typeface="Times New Roman"/>
              <a:ea typeface="Times New Roman"/>
              <a:cs typeface="Times New Roman"/>
              <a:sym typeface="Times New Roman"/>
            </a:endParaRPr>
          </a:p>
        </p:txBody>
      </p:sp>
      <p:sp>
        <p:nvSpPr>
          <p:cNvPr id="149" name="Google Shape;149;p8"/>
          <p:cNvSpPr/>
          <p:nvPr/>
        </p:nvSpPr>
        <p:spPr>
          <a:xfrm>
            <a:off x="246185" y="5146430"/>
            <a:ext cx="8745416" cy="726831"/>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МИЖОЗЛАРНИНГ ТАЖРИБАСИ</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9"/>
          <p:cNvSpPr/>
          <p:nvPr/>
        </p:nvSpPr>
        <p:spPr>
          <a:xfrm>
            <a:off x="304800" y="281355"/>
            <a:ext cx="11582400" cy="4290646"/>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Ўзгартирилган ресурслар оқими </a:t>
            </a:r>
            <a:r>
              <a:rPr lang="uz-Cyrl-UZ" sz="2400">
                <a:solidFill>
                  <a:schemeClr val="dk1"/>
                </a:solidFill>
                <a:latin typeface="Times New Roman"/>
                <a:ea typeface="Times New Roman"/>
                <a:cs typeface="Times New Roman"/>
                <a:sym typeface="Times New Roman"/>
              </a:rPr>
              <a:t>- Операция ёки жараён давомида ўзгартирилган ресурсларнинг босиб ўтган йўналиши унинг ўзгарувчан ресурслари бир-бирига нисбатан қандай жойлашиши билан бошқарилади. Кўпинча мақсад босиб ўтиладиган масофани минималлаштирадиган юқори оқим самарадорлигига эришишдир. Лекин ҳар доим эмас. Баъзи мижозларни ўзгартириш операциялари, масалан, супермаркетлар учун тартиб мақсадлари мижозларни “оқимга” рағбатлантиришни, хусусан, сотишни максимал даражада оширишни ўз ичига олиши мумкин. Бироқ, баъзида юқори оқим самарадорлигига фақат оқимнинг мослашувчанлигини - ўзгартирилган ресурсларнинг турли йўналишларни олиш қобилиятини йўқотиш орқали эришиш мумкин. Қўшимча мақсадларга материаллар ва / ёки мижозлар оқимининг аниқлиги ва операцияда мавжуд бўш жойдан самарали фойдаланиш киради.</a:t>
            </a:r>
            <a:endParaRPr/>
          </a:p>
        </p:txBody>
      </p:sp>
      <p:pic>
        <p:nvPicPr>
          <p:cNvPr id="155" name="Google Shape;155;p9"/>
          <p:cNvPicPr preferRelativeResize="0"/>
          <p:nvPr/>
        </p:nvPicPr>
        <p:blipFill rotWithShape="1">
          <a:blip r:embed="rId3">
            <a:alphaModFix/>
          </a:blip>
          <a:srcRect b="0" l="0" r="0" t="0"/>
          <a:stretch/>
        </p:blipFill>
        <p:spPr>
          <a:xfrm>
            <a:off x="0" y="4794006"/>
            <a:ext cx="4360985" cy="2063994"/>
          </a:xfrm>
          <a:prstGeom prst="rect">
            <a:avLst/>
          </a:prstGeom>
          <a:noFill/>
          <a:ln>
            <a:noFill/>
          </a:ln>
        </p:spPr>
      </p:pic>
      <p:pic>
        <p:nvPicPr>
          <p:cNvPr id="156" name="Google Shape;156;p9"/>
          <p:cNvPicPr preferRelativeResize="0"/>
          <p:nvPr/>
        </p:nvPicPr>
        <p:blipFill rotWithShape="1">
          <a:blip r:embed="rId4">
            <a:alphaModFix/>
          </a:blip>
          <a:srcRect b="0" l="0" r="0" t="0"/>
          <a:stretch/>
        </p:blipFill>
        <p:spPr>
          <a:xfrm>
            <a:off x="4360985" y="4793513"/>
            <a:ext cx="3786553" cy="2063754"/>
          </a:xfrm>
          <a:prstGeom prst="rect">
            <a:avLst/>
          </a:prstGeom>
          <a:noFill/>
          <a:ln>
            <a:noFill/>
          </a:ln>
        </p:spPr>
      </p:pic>
      <p:pic>
        <p:nvPicPr>
          <p:cNvPr id="157" name="Google Shape;157;p9"/>
          <p:cNvPicPr preferRelativeResize="0"/>
          <p:nvPr/>
        </p:nvPicPr>
        <p:blipFill rotWithShape="1">
          <a:blip r:embed="rId5">
            <a:alphaModFix/>
          </a:blip>
          <a:srcRect b="0" l="0" r="0" t="0"/>
          <a:stretch/>
        </p:blipFill>
        <p:spPr>
          <a:xfrm>
            <a:off x="8147538" y="4796350"/>
            <a:ext cx="4044462" cy="206091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0"/>
          <p:cNvSpPr/>
          <p:nvPr/>
        </p:nvSpPr>
        <p:spPr>
          <a:xfrm>
            <a:off x="304800" y="257909"/>
            <a:ext cx="11582400" cy="4067908"/>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Жараённинг қисмлари ўртасидаги ўзаро таъсир - </a:t>
            </a:r>
            <a:r>
              <a:rPr lang="uz-Cyrl-UZ" sz="2400">
                <a:solidFill>
                  <a:schemeClr val="dk1"/>
                </a:solidFill>
                <a:latin typeface="Times New Roman"/>
                <a:ea typeface="Times New Roman"/>
                <a:cs typeface="Times New Roman"/>
                <a:sym typeface="Times New Roman"/>
              </a:rPr>
              <a:t>жараённинг алоҳида объектлари ёки қисмлари бир-бирига яқин жойлашганлигидан зарар кўриши ёки фойда келтириши мумкин. Нопок жараёнлар, уларнинг ифлосланиши унинг самарадорлигини камайтириши мумкин бўлган жараённинг бошқа қисмларига яқин жойда жойлаштирилмаслиги керак. Шовқинли жараёнлар диққатни жамлашни талаб қиладиган жараёнлар яқинида жойлаштирилмаслиги керак (“Амалдаги операциялар” мисолига қаранг, “Лаборатория тартибида жимлик ва ўзаро таъсирни яраштириш”). Аксинча, операция қисмларини бир-бирига яқин жойлаштириш ижобий таъсир кўрсатиши мумкин, масалан, ходимлар ўртасидаги алоқани рағбатлантириш (Google офисининг тартибининг “Амалдаги операциялар” мисолига қаранг).</a:t>
            </a:r>
            <a:endParaRPr/>
          </a:p>
        </p:txBody>
      </p:sp>
      <p:pic>
        <p:nvPicPr>
          <p:cNvPr id="163" name="Google Shape;163;p10"/>
          <p:cNvPicPr preferRelativeResize="0"/>
          <p:nvPr/>
        </p:nvPicPr>
        <p:blipFill rotWithShape="1">
          <a:blip r:embed="rId3">
            <a:alphaModFix/>
          </a:blip>
          <a:srcRect b="0" l="0" r="0" t="0"/>
          <a:stretch/>
        </p:blipFill>
        <p:spPr>
          <a:xfrm>
            <a:off x="0" y="4407225"/>
            <a:ext cx="4032738" cy="2450775"/>
          </a:xfrm>
          <a:prstGeom prst="rect">
            <a:avLst/>
          </a:prstGeom>
          <a:noFill/>
          <a:ln>
            <a:noFill/>
          </a:ln>
        </p:spPr>
      </p:pic>
      <p:pic>
        <p:nvPicPr>
          <p:cNvPr id="164" name="Google Shape;164;p10"/>
          <p:cNvPicPr preferRelativeResize="0"/>
          <p:nvPr/>
        </p:nvPicPr>
        <p:blipFill rotWithShape="1">
          <a:blip r:embed="rId4">
            <a:alphaModFix/>
          </a:blip>
          <a:srcRect b="0" l="0" r="0" t="0"/>
          <a:stretch/>
        </p:blipFill>
        <p:spPr>
          <a:xfrm>
            <a:off x="4032738" y="4407225"/>
            <a:ext cx="4126522" cy="2450775"/>
          </a:xfrm>
          <a:prstGeom prst="rect">
            <a:avLst/>
          </a:prstGeom>
          <a:noFill/>
          <a:ln>
            <a:noFill/>
          </a:ln>
        </p:spPr>
      </p:pic>
      <p:pic>
        <p:nvPicPr>
          <p:cNvPr id="165" name="Google Shape;165;p10"/>
          <p:cNvPicPr preferRelativeResize="0"/>
          <p:nvPr/>
        </p:nvPicPr>
        <p:blipFill rotWithShape="1">
          <a:blip r:embed="rId5">
            <a:alphaModFix/>
          </a:blip>
          <a:srcRect b="0" l="0" r="0" t="0"/>
          <a:stretch/>
        </p:blipFill>
        <p:spPr>
          <a:xfrm>
            <a:off x="8159260" y="4407225"/>
            <a:ext cx="4032739" cy="24507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11"/>
          <p:cNvSpPr/>
          <p:nvPr/>
        </p:nvSpPr>
        <p:spPr>
          <a:xfrm>
            <a:off x="0" y="0"/>
            <a:ext cx="12192000"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ТИЗИМ КОМПОНЕНТЛАРИ ВА ФОЙДАЛАНУВЧИ МОДЕЛИНИ ИШЛАБ ЧИҚИШ ЖАРАЁНЛАРИ ЎРТАСИДАГИ ЎЗАРО ТАЪСИР [7]</a:t>
            </a:r>
            <a:endParaRPr b="1" sz="2400">
              <a:solidFill>
                <a:schemeClr val="dk1"/>
              </a:solidFill>
              <a:latin typeface="Times New Roman"/>
              <a:ea typeface="Times New Roman"/>
              <a:cs typeface="Times New Roman"/>
              <a:sym typeface="Times New Roman"/>
            </a:endParaRPr>
          </a:p>
        </p:txBody>
      </p:sp>
      <p:pic>
        <p:nvPicPr>
          <p:cNvPr id="171" name="Google Shape;171;p11"/>
          <p:cNvPicPr preferRelativeResize="0"/>
          <p:nvPr/>
        </p:nvPicPr>
        <p:blipFill rotWithShape="1">
          <a:blip r:embed="rId3">
            <a:alphaModFix/>
          </a:blip>
          <a:srcRect b="0" l="0" r="0" t="0"/>
          <a:stretch/>
        </p:blipFill>
        <p:spPr>
          <a:xfrm>
            <a:off x="0" y="830997"/>
            <a:ext cx="9813682" cy="602700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12"/>
          <p:cNvSpPr/>
          <p:nvPr/>
        </p:nvSpPr>
        <p:spPr>
          <a:xfrm>
            <a:off x="175846" y="161193"/>
            <a:ext cx="11840308" cy="3610707"/>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Ходимлар тажрибаси - </a:t>
            </a:r>
            <a:r>
              <a:rPr lang="uz-Cyrl-UZ" sz="2400">
                <a:solidFill>
                  <a:schemeClr val="dk1"/>
                </a:solidFill>
                <a:latin typeface="Times New Roman"/>
                <a:ea typeface="Times New Roman"/>
                <a:cs typeface="Times New Roman"/>
                <a:sym typeface="Times New Roman"/>
              </a:rPr>
              <a:t>ҳар қандай турдаги операцияларда ҳар қандай тартибнинг аниқ шарти шундаки, у ходимлар учун ҳеч қандай жисмоний ёки ҳиссий хавф туғдирмаслиги керак. Шундай қилиб, “ёнғиндан чиқиш жойлари тўсиқсиз кириш билан аниқ белгиланиши керак”, “йўллар аниқ белгиланган ва тартибсиз бўлмаслиги керак” ва ҳоказо. Нотўғри тартиб туфайли юзага келган кераксиз ҳаракат қўшимча қийматли вазифаларни бажаришдан самарали вақт олади. Аммо операциянинг “кўриниши, тегиниши, таъми, ҳиди ва ҳиссиёти” ҳам худди шундай муҳим бўлиб, бу “ходимлар тажрибаси” га ва шунинг учун ходимларнинг унумдорлиги ва руҳий ҳолатига таъсир қилади.</a:t>
            </a:r>
            <a:endParaRPr/>
          </a:p>
        </p:txBody>
      </p:sp>
      <p:pic>
        <p:nvPicPr>
          <p:cNvPr id="177" name="Google Shape;177;p12"/>
          <p:cNvPicPr preferRelativeResize="0"/>
          <p:nvPr/>
        </p:nvPicPr>
        <p:blipFill rotWithShape="1">
          <a:blip r:embed="rId3">
            <a:alphaModFix/>
          </a:blip>
          <a:srcRect b="0" l="0" r="0" t="0"/>
          <a:stretch/>
        </p:blipFill>
        <p:spPr>
          <a:xfrm>
            <a:off x="0" y="3890596"/>
            <a:ext cx="5275385" cy="2967404"/>
          </a:xfrm>
          <a:prstGeom prst="rect">
            <a:avLst/>
          </a:prstGeom>
          <a:noFill/>
          <a:ln>
            <a:noFill/>
          </a:ln>
        </p:spPr>
      </p:pic>
      <p:pic>
        <p:nvPicPr>
          <p:cNvPr id="178" name="Google Shape;178;p12"/>
          <p:cNvPicPr preferRelativeResize="0"/>
          <p:nvPr/>
        </p:nvPicPr>
        <p:blipFill rotWithShape="1">
          <a:blip r:embed="rId4">
            <a:alphaModFix/>
          </a:blip>
          <a:srcRect b="0" l="0" r="0" t="0"/>
          <a:stretch/>
        </p:blipFill>
        <p:spPr>
          <a:xfrm>
            <a:off x="5275385" y="3890595"/>
            <a:ext cx="5158153" cy="296740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13"/>
          <p:cNvSpPr/>
          <p:nvPr/>
        </p:nvSpPr>
        <p:spPr>
          <a:xfrm>
            <a:off x="205153" y="1685193"/>
            <a:ext cx="11781693" cy="2173315"/>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Мижоз тажрибаси - </a:t>
            </a:r>
            <a:r>
              <a:rPr lang="uz-Cyrl-UZ" sz="2400">
                <a:solidFill>
                  <a:schemeClr val="dk1"/>
                </a:solidFill>
                <a:latin typeface="Times New Roman"/>
                <a:ea typeface="Times New Roman"/>
                <a:cs typeface="Times New Roman"/>
                <a:sym typeface="Times New Roman"/>
              </a:rPr>
              <a:t>Чакана савдо дўконлари ёки банк филиаллари каби юқори кўринишга эга операцияларда операциянинг тартиби ва айниқса кўриниши унинг имиджини ва мижозларнинг умумий тажрибасини шакллантиришга ёрдам беради. Дизайн ва ташқи кўриниш компания брендини яратиш учун атайлаб уриниш сифатида ишлатилиши мумкин.</a:t>
            </a:r>
            <a:endParaRPr/>
          </a:p>
        </p:txBody>
      </p:sp>
      <p:pic>
        <p:nvPicPr>
          <p:cNvPr id="184" name="Google Shape;184;p13"/>
          <p:cNvPicPr preferRelativeResize="0"/>
          <p:nvPr/>
        </p:nvPicPr>
        <p:blipFill rotWithShape="1">
          <a:blip r:embed="rId3">
            <a:alphaModFix/>
          </a:blip>
          <a:srcRect b="0" l="0" r="0" t="0"/>
          <a:stretch/>
        </p:blipFill>
        <p:spPr>
          <a:xfrm>
            <a:off x="0" y="3985846"/>
            <a:ext cx="4126523" cy="2872154"/>
          </a:xfrm>
          <a:prstGeom prst="rect">
            <a:avLst/>
          </a:prstGeom>
          <a:noFill/>
          <a:ln>
            <a:noFill/>
          </a:ln>
        </p:spPr>
      </p:pic>
      <p:pic>
        <p:nvPicPr>
          <p:cNvPr id="185" name="Google Shape;185;p13"/>
          <p:cNvPicPr preferRelativeResize="0"/>
          <p:nvPr/>
        </p:nvPicPr>
        <p:blipFill rotWithShape="1">
          <a:blip r:embed="rId4">
            <a:alphaModFix/>
          </a:blip>
          <a:srcRect b="0" l="0" r="0" t="0"/>
          <a:stretch/>
        </p:blipFill>
        <p:spPr>
          <a:xfrm>
            <a:off x="4126523" y="3981681"/>
            <a:ext cx="4126523" cy="2872154"/>
          </a:xfrm>
          <a:prstGeom prst="rect">
            <a:avLst/>
          </a:prstGeom>
          <a:noFill/>
          <a:ln>
            <a:noFill/>
          </a:ln>
        </p:spPr>
      </p:pic>
      <p:pic>
        <p:nvPicPr>
          <p:cNvPr id="186" name="Google Shape;186;p13"/>
          <p:cNvPicPr preferRelativeResize="0"/>
          <p:nvPr/>
        </p:nvPicPr>
        <p:blipFill rotWithShape="1">
          <a:blip r:embed="rId5">
            <a:alphaModFix/>
          </a:blip>
          <a:srcRect b="0" l="0" r="0" t="0"/>
          <a:stretch/>
        </p:blipFill>
        <p:spPr>
          <a:xfrm>
            <a:off x="0" y="0"/>
            <a:ext cx="6096000" cy="1557857"/>
          </a:xfrm>
          <a:prstGeom prst="rect">
            <a:avLst/>
          </a:prstGeom>
          <a:noFill/>
          <a:ln>
            <a:noFill/>
          </a:ln>
        </p:spPr>
      </p:pic>
      <p:pic>
        <p:nvPicPr>
          <p:cNvPr id="187" name="Google Shape;187;p13"/>
          <p:cNvPicPr preferRelativeResize="0"/>
          <p:nvPr/>
        </p:nvPicPr>
        <p:blipFill rotWithShape="1">
          <a:blip r:embed="rId6">
            <a:alphaModFix/>
          </a:blip>
          <a:srcRect b="0" l="0" r="0" t="0"/>
          <a:stretch/>
        </p:blipFill>
        <p:spPr>
          <a:xfrm>
            <a:off x="8253046" y="3982064"/>
            <a:ext cx="3938954" cy="2875935"/>
          </a:xfrm>
          <a:prstGeom prst="rect">
            <a:avLst/>
          </a:prstGeom>
          <a:noFill/>
          <a:ln>
            <a:noFill/>
          </a:ln>
        </p:spPr>
      </p:pic>
      <p:pic>
        <p:nvPicPr>
          <p:cNvPr id="188" name="Google Shape;188;p13"/>
          <p:cNvPicPr preferRelativeResize="0"/>
          <p:nvPr/>
        </p:nvPicPr>
        <p:blipFill rotWithShape="1">
          <a:blip r:embed="rId7">
            <a:alphaModFix/>
          </a:blip>
          <a:srcRect b="0" l="0" r="0" t="0"/>
          <a:stretch/>
        </p:blipFill>
        <p:spPr>
          <a:xfrm>
            <a:off x="6096000" y="4165"/>
            <a:ext cx="6096000" cy="155448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pic>
        <p:nvPicPr>
          <p:cNvPr id="193" name="Google Shape;193;p14"/>
          <p:cNvPicPr preferRelativeResize="0"/>
          <p:nvPr/>
        </p:nvPicPr>
        <p:blipFill rotWithShape="1">
          <a:blip r:embed="rId3">
            <a:alphaModFix/>
          </a:blip>
          <a:srcRect b="0" l="0" r="0" t="0"/>
          <a:stretch/>
        </p:blipFill>
        <p:spPr>
          <a:xfrm>
            <a:off x="117231" y="82062"/>
            <a:ext cx="8639907" cy="6646984"/>
          </a:xfrm>
          <a:prstGeom prst="rect">
            <a:avLst/>
          </a:prstGeom>
          <a:noFill/>
          <a:ln>
            <a:noFill/>
          </a:ln>
        </p:spPr>
      </p:pic>
      <p:pic>
        <p:nvPicPr>
          <p:cNvPr id="194" name="Google Shape;194;p14"/>
          <p:cNvPicPr preferRelativeResize="0"/>
          <p:nvPr/>
        </p:nvPicPr>
        <p:blipFill rotWithShape="1">
          <a:blip r:embed="rId4">
            <a:alphaModFix/>
          </a:blip>
          <a:srcRect b="0" l="0" r="0" t="0"/>
          <a:stretch/>
        </p:blipFill>
        <p:spPr>
          <a:xfrm>
            <a:off x="8782551" y="0"/>
            <a:ext cx="3409449" cy="2649415"/>
          </a:xfrm>
          <a:prstGeom prst="rect">
            <a:avLst/>
          </a:prstGeom>
          <a:noFill/>
          <a:ln>
            <a:noFill/>
          </a:ln>
        </p:spPr>
      </p:pic>
      <p:pic>
        <p:nvPicPr>
          <p:cNvPr id="195" name="Google Shape;195;p14"/>
          <p:cNvPicPr preferRelativeResize="0"/>
          <p:nvPr/>
        </p:nvPicPr>
        <p:blipFill rotWithShape="1">
          <a:blip r:embed="rId5">
            <a:alphaModFix/>
          </a:blip>
          <a:srcRect b="0" l="0" r="0" t="0"/>
          <a:stretch/>
        </p:blipFill>
        <p:spPr>
          <a:xfrm>
            <a:off x="8858250" y="2649415"/>
            <a:ext cx="3333750" cy="333375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15"/>
          <p:cNvSpPr/>
          <p:nvPr/>
        </p:nvSpPr>
        <p:spPr>
          <a:xfrm>
            <a:off x="375138" y="187570"/>
            <a:ext cx="11418277" cy="703384"/>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НИМА УЧУН МИЖОЗЛАР ТАЖРИБАСИНИ ЯХШИЛАШ ЖУДА МУҲИМ?</a:t>
            </a:r>
            <a:endParaRPr/>
          </a:p>
        </p:txBody>
      </p:sp>
      <p:sp>
        <p:nvSpPr>
          <p:cNvPr id="201" name="Google Shape;201;p15"/>
          <p:cNvSpPr/>
          <p:nvPr/>
        </p:nvSpPr>
        <p:spPr>
          <a:xfrm>
            <a:off x="222739" y="1114645"/>
            <a:ext cx="11758246" cy="3340124"/>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b="1" lang="uz-Cyrl-UZ" sz="2400">
                <a:solidFill>
                  <a:schemeClr val="dk1"/>
                </a:solidFill>
                <a:latin typeface="Times New Roman"/>
                <a:ea typeface="Times New Roman"/>
                <a:cs typeface="Times New Roman"/>
                <a:sym typeface="Times New Roman"/>
              </a:rPr>
              <a:t>Мижозларнинг тажрибаси </a:t>
            </a:r>
            <a:r>
              <a:rPr lang="uz-Cyrl-UZ" sz="2400">
                <a:solidFill>
                  <a:schemeClr val="dk1"/>
                </a:solidFill>
                <a:latin typeface="Times New Roman"/>
                <a:ea typeface="Times New Roman"/>
                <a:cs typeface="Times New Roman"/>
                <a:sym typeface="Times New Roman"/>
              </a:rPr>
              <a:t>- бу мижозлар фаол мижозлар бўлиб қолганда бренд билан ўзаро муносабатларининг йиғиндисидир. Бу мижозлар ўзларини қандай ҳис қилишлари, улар қанчалик жалб қилинганлиги ва брендни ва муносабатлар давомида унинг ҳаракатларини қандай қабул қилишларини ўз ичига олади. Бу турли босқичларни ўз ичига олади, масалан: кашфиёт; бошлаш; сотиб олиш; хизмат/қўллаб-қувватлаш; адвокатлик. </a:t>
            </a:r>
            <a:endParaRPr/>
          </a:p>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Мижозлар саёҳатининг ҳар бир босқичи мижозларнинг содиқлигига ва мижозлар сизнинг брендингиз ҳақида онлайн ва офлайн режимда қандай гаплашишига таъсир қилади.</a:t>
            </a:r>
            <a:endParaRPr/>
          </a:p>
        </p:txBody>
      </p:sp>
      <p:pic>
        <p:nvPicPr>
          <p:cNvPr id="202" name="Google Shape;202;p15"/>
          <p:cNvPicPr preferRelativeResize="0"/>
          <p:nvPr/>
        </p:nvPicPr>
        <p:blipFill rotWithShape="1">
          <a:blip r:embed="rId3">
            <a:alphaModFix/>
          </a:blip>
          <a:srcRect b="0" l="0" r="0" t="0"/>
          <a:stretch/>
        </p:blipFill>
        <p:spPr>
          <a:xfrm>
            <a:off x="0" y="4595447"/>
            <a:ext cx="4095404" cy="2262553"/>
          </a:xfrm>
          <a:prstGeom prst="rect">
            <a:avLst/>
          </a:prstGeom>
          <a:noFill/>
          <a:ln>
            <a:noFill/>
          </a:ln>
        </p:spPr>
      </p:pic>
      <p:pic>
        <p:nvPicPr>
          <p:cNvPr id="203" name="Google Shape;203;p15"/>
          <p:cNvPicPr preferRelativeResize="0"/>
          <p:nvPr/>
        </p:nvPicPr>
        <p:blipFill rotWithShape="1">
          <a:blip r:embed="rId4">
            <a:alphaModFix/>
          </a:blip>
          <a:srcRect b="0" l="0" r="0" t="0"/>
          <a:stretch/>
        </p:blipFill>
        <p:spPr>
          <a:xfrm>
            <a:off x="4095404" y="4595444"/>
            <a:ext cx="4306419" cy="2262553"/>
          </a:xfrm>
          <a:prstGeom prst="rect">
            <a:avLst/>
          </a:prstGeom>
          <a:noFill/>
          <a:ln>
            <a:noFill/>
          </a:ln>
        </p:spPr>
      </p:pic>
      <p:pic>
        <p:nvPicPr>
          <p:cNvPr id="204" name="Google Shape;204;p15"/>
          <p:cNvPicPr preferRelativeResize="0"/>
          <p:nvPr/>
        </p:nvPicPr>
        <p:blipFill rotWithShape="1">
          <a:blip r:embed="rId5">
            <a:alphaModFix/>
          </a:blip>
          <a:srcRect b="0" l="0" r="0" t="0"/>
          <a:stretch/>
        </p:blipFill>
        <p:spPr>
          <a:xfrm>
            <a:off x="8096596" y="4595445"/>
            <a:ext cx="4095404" cy="226255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8" name="Shape 208"/>
        <p:cNvGrpSpPr/>
        <p:nvPr/>
      </p:nvGrpSpPr>
      <p:grpSpPr>
        <a:xfrm>
          <a:off x="0" y="0"/>
          <a:ext cx="0" cy="0"/>
          <a:chOff x="0" y="0"/>
          <a:chExt cx="0" cy="0"/>
        </a:xfrm>
      </p:grpSpPr>
      <p:sp>
        <p:nvSpPr>
          <p:cNvPr id="209" name="Google Shape;209;p16"/>
          <p:cNvSpPr/>
          <p:nvPr/>
        </p:nvSpPr>
        <p:spPr>
          <a:xfrm>
            <a:off x="222739" y="222738"/>
            <a:ext cx="8710246" cy="6447693"/>
          </a:xfrm>
          <a:prstGeom prst="rect">
            <a:avLst/>
          </a:prstGeom>
          <a:solidFill>
            <a:schemeClr val="lt1"/>
          </a:solidFill>
          <a:ln cap="flat" cmpd="sng" w="1270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МАҚСАДЛАРНИ МУВОФИҚЛАШТИРИШ</a:t>
            </a:r>
            <a:endParaRPr/>
          </a:p>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Кўриб турганингиздек, тартиб фаолияти давомида эришишга ҳаракат қилиш учун жуда кўп ва турли мақсадлар мавжуд. Хавфсизлик, хавфсизлик ва ходимларнинг фаровонлиги каби баъзилари мутлақо талаб қилинади. Бошқалар учун муросага келиш ёки бошқа мақсадлар билан алмашиш керак бўлиши мумкин. Мисол учун, иккита жараён бир хил ускунага муҳтож бўлиши мумкин ва уни баҳам кўриш мумкин. Бу ушбу ускунани сотиб олиш учун сарфланган капиталдан яхши фойдаланишни англатади. Аммо иккала жараённинг ҳам ундан фойдаланиши узоқроқ ва/ёки кўпроқ чалкаш жараён йўналишларини англатиши мумкин. Икки дона ускунани сотиб олиш улардан кам фойдаланишга олиб келади, лекин қисқа масофани босиб ўтиш имконини беради. “Амалдаги операциялар” мисоли “Лаборатория тартибида жимжитлик ва ўзаро таъсирни уйғунлаштириш” мақсадларни қандай қилиб мувофиқлаштириш кераклигига мисолдир.</a:t>
            </a:r>
            <a:endParaRPr/>
          </a:p>
        </p:txBody>
      </p:sp>
      <p:pic>
        <p:nvPicPr>
          <p:cNvPr id="210" name="Google Shape;210;p16"/>
          <p:cNvPicPr preferRelativeResize="0"/>
          <p:nvPr/>
        </p:nvPicPr>
        <p:blipFill rotWithShape="1">
          <a:blip r:embed="rId3">
            <a:alphaModFix/>
          </a:blip>
          <a:srcRect b="0" l="0" r="0" t="0"/>
          <a:stretch/>
        </p:blipFill>
        <p:spPr>
          <a:xfrm>
            <a:off x="9032186" y="0"/>
            <a:ext cx="3159814" cy="2450123"/>
          </a:xfrm>
          <a:prstGeom prst="rect">
            <a:avLst/>
          </a:prstGeom>
          <a:noFill/>
          <a:ln>
            <a:noFill/>
          </a:ln>
        </p:spPr>
      </p:pic>
      <p:pic>
        <p:nvPicPr>
          <p:cNvPr id="211" name="Google Shape;211;p16"/>
          <p:cNvPicPr preferRelativeResize="0"/>
          <p:nvPr/>
        </p:nvPicPr>
        <p:blipFill rotWithShape="1">
          <a:blip r:embed="rId4">
            <a:alphaModFix/>
          </a:blip>
          <a:srcRect b="0" l="0" r="0" t="0"/>
          <a:stretch/>
        </p:blipFill>
        <p:spPr>
          <a:xfrm>
            <a:off x="9032186" y="2450123"/>
            <a:ext cx="3159814" cy="1777395"/>
          </a:xfrm>
          <a:prstGeom prst="rect">
            <a:avLst/>
          </a:prstGeom>
          <a:noFill/>
          <a:ln>
            <a:noFill/>
          </a:ln>
        </p:spPr>
      </p:pic>
      <p:pic>
        <p:nvPicPr>
          <p:cNvPr id="212" name="Google Shape;212;p16"/>
          <p:cNvPicPr preferRelativeResize="0"/>
          <p:nvPr/>
        </p:nvPicPr>
        <p:blipFill rotWithShape="1">
          <a:blip r:embed="rId5">
            <a:alphaModFix/>
          </a:blip>
          <a:srcRect b="0" l="0" r="0" t="0"/>
          <a:stretch/>
        </p:blipFill>
        <p:spPr>
          <a:xfrm>
            <a:off x="9032186" y="4227518"/>
            <a:ext cx="3159814" cy="263048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17"/>
          <p:cNvSpPr/>
          <p:nvPr/>
        </p:nvSpPr>
        <p:spPr>
          <a:xfrm>
            <a:off x="375138" y="187569"/>
            <a:ext cx="11418277" cy="1582615"/>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ОПЕРАЦИЯЛАРДА ИШЛАТИЛАДИГАН АСОСИЙ ТАРТИБ ТУРЛАРИ ҚАНДАЙ ВА УЛАР ИШЛАШГА ҚАНДАЙ ТАЪСИР ҚИЛАДИ?</a:t>
            </a:r>
            <a:endParaRPr/>
          </a:p>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КЎПГИНА АМАЛИЙ СХЕМАЛАР ФАҚАТ ТЎРТТА АСОСИЙ ТАРТИБ ТУРИДАН ОЛИНГАН. БУЛАР:</a:t>
            </a:r>
            <a:endParaRPr b="1" sz="2400">
              <a:solidFill>
                <a:schemeClr val="dk1"/>
              </a:solidFill>
              <a:latin typeface="Times New Roman"/>
              <a:ea typeface="Times New Roman"/>
              <a:cs typeface="Times New Roman"/>
              <a:sym typeface="Times New Roman"/>
            </a:endParaRPr>
          </a:p>
        </p:txBody>
      </p:sp>
      <p:sp>
        <p:nvSpPr>
          <p:cNvPr id="218" name="Google Shape;218;p17"/>
          <p:cNvSpPr/>
          <p:nvPr/>
        </p:nvSpPr>
        <p:spPr>
          <a:xfrm>
            <a:off x="2268413" y="1977536"/>
            <a:ext cx="7631725" cy="61546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РУХСАТ ЭТИЛГАН ЖОЙЛАШУВ ТАРТИБИ</a:t>
            </a:r>
            <a:endParaRPr/>
          </a:p>
        </p:txBody>
      </p:sp>
      <p:sp>
        <p:nvSpPr>
          <p:cNvPr id="219" name="Google Shape;219;p17"/>
          <p:cNvSpPr/>
          <p:nvPr/>
        </p:nvSpPr>
        <p:spPr>
          <a:xfrm>
            <a:off x="3575536" y="2794489"/>
            <a:ext cx="5017478" cy="61546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ФУНКЦИОНАЛ ТАРТИБ</a:t>
            </a:r>
            <a:endParaRPr/>
          </a:p>
        </p:txBody>
      </p:sp>
      <p:sp>
        <p:nvSpPr>
          <p:cNvPr id="220" name="Google Shape;220;p17"/>
          <p:cNvSpPr/>
          <p:nvPr/>
        </p:nvSpPr>
        <p:spPr>
          <a:xfrm>
            <a:off x="3909644" y="3611442"/>
            <a:ext cx="4349262" cy="61546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ҲУЖАЙРА ТАРТИБИ</a:t>
            </a:r>
            <a:endParaRPr/>
          </a:p>
        </p:txBody>
      </p:sp>
      <p:sp>
        <p:nvSpPr>
          <p:cNvPr id="221" name="Google Shape;221;p17"/>
          <p:cNvSpPr/>
          <p:nvPr/>
        </p:nvSpPr>
        <p:spPr>
          <a:xfrm>
            <a:off x="1184030" y="4428395"/>
            <a:ext cx="9823939" cy="615462"/>
          </a:xfrm>
          <a:prstGeom prst="rect">
            <a:avLst/>
          </a:prstGeom>
          <a:solidFill>
            <a:schemeClr val="lt1"/>
          </a:solidFill>
          <a:ln cap="flat" cmpd="sng" w="12700">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ЧИЗИҚ (БАЪЗАН “МАҲСУЛОТ” ДЕБ АТАЛАДИ) ТАРТИБИ.</a:t>
            </a:r>
            <a:endParaRPr/>
          </a:p>
        </p:txBody>
      </p:sp>
      <p:pic>
        <p:nvPicPr>
          <p:cNvPr id="222" name="Google Shape;222;p17"/>
          <p:cNvPicPr preferRelativeResize="0"/>
          <p:nvPr/>
        </p:nvPicPr>
        <p:blipFill rotWithShape="1">
          <a:blip r:embed="rId3">
            <a:alphaModFix/>
          </a:blip>
          <a:srcRect b="0" l="0" r="0" t="0"/>
          <a:stretch/>
        </p:blipFill>
        <p:spPr>
          <a:xfrm>
            <a:off x="0" y="5109958"/>
            <a:ext cx="3047999" cy="1748041"/>
          </a:xfrm>
          <a:prstGeom prst="rect">
            <a:avLst/>
          </a:prstGeom>
          <a:noFill/>
          <a:ln>
            <a:noFill/>
          </a:ln>
        </p:spPr>
      </p:pic>
      <p:pic>
        <p:nvPicPr>
          <p:cNvPr id="223" name="Google Shape;223;p17"/>
          <p:cNvPicPr preferRelativeResize="0"/>
          <p:nvPr/>
        </p:nvPicPr>
        <p:blipFill rotWithShape="1">
          <a:blip r:embed="rId4">
            <a:alphaModFix/>
          </a:blip>
          <a:srcRect b="0" l="0" r="0" t="0"/>
          <a:stretch/>
        </p:blipFill>
        <p:spPr>
          <a:xfrm>
            <a:off x="3048002" y="5108649"/>
            <a:ext cx="3235568" cy="1748041"/>
          </a:xfrm>
          <a:prstGeom prst="rect">
            <a:avLst/>
          </a:prstGeom>
          <a:noFill/>
          <a:ln>
            <a:noFill/>
          </a:ln>
        </p:spPr>
      </p:pic>
      <p:pic>
        <p:nvPicPr>
          <p:cNvPr id="224" name="Google Shape;224;p17"/>
          <p:cNvPicPr preferRelativeResize="0"/>
          <p:nvPr/>
        </p:nvPicPr>
        <p:blipFill rotWithShape="1">
          <a:blip r:embed="rId5">
            <a:alphaModFix/>
          </a:blip>
          <a:srcRect b="0" l="0" r="0" t="0"/>
          <a:stretch/>
        </p:blipFill>
        <p:spPr>
          <a:xfrm>
            <a:off x="6283569" y="5108650"/>
            <a:ext cx="2860431" cy="1748041"/>
          </a:xfrm>
          <a:prstGeom prst="rect">
            <a:avLst/>
          </a:prstGeom>
          <a:noFill/>
          <a:ln>
            <a:noFill/>
          </a:ln>
        </p:spPr>
      </p:pic>
      <p:pic>
        <p:nvPicPr>
          <p:cNvPr id="225" name="Google Shape;225;p17"/>
          <p:cNvPicPr preferRelativeResize="0"/>
          <p:nvPr/>
        </p:nvPicPr>
        <p:blipFill rotWithShape="1">
          <a:blip r:embed="rId6">
            <a:alphaModFix/>
          </a:blip>
          <a:srcRect b="0" l="0" r="0" t="0"/>
          <a:stretch/>
        </p:blipFill>
        <p:spPr>
          <a:xfrm>
            <a:off x="9144000" y="5108651"/>
            <a:ext cx="3047999" cy="1748041"/>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8"/>
          <p:cNvSpPr/>
          <p:nvPr/>
        </p:nvSpPr>
        <p:spPr>
          <a:xfrm>
            <a:off x="281354" y="187569"/>
            <a:ext cx="11605846" cy="1969477"/>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РУХСАТ ЭТИЛГАН ЖОЙЛАШУВ ТАРТИБИ. </a:t>
            </a:r>
            <a:endParaRPr/>
          </a:p>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Рухсат этилган жойлашув схемаси қайсидир маънода қарама-қаршидир, чунки ўзгартирилган ресурслар ўзгарувчан ресурслар ўртасида ҳаракат қилмайди. Операция орқали ўтадиган ўзгартирилган ресурслар ўрнига, қайта ишлашни қабул қилувчи стационар бўлиб, қайта ишлашни амалга оширувчи воситалар ва одамлар керак бўлганда ҳаракатланади. Бунинг сабаби ўзгартирилган ресурслар жуда катта, жуда нозик ёки кўчириш учун жуда ноқулай бўлиши мумкин; мисол учун:</a:t>
            </a:r>
            <a:endParaRPr/>
          </a:p>
        </p:txBody>
      </p:sp>
      <p:sp>
        <p:nvSpPr>
          <p:cNvPr id="231" name="Google Shape;231;p18"/>
          <p:cNvSpPr/>
          <p:nvPr/>
        </p:nvSpPr>
        <p:spPr>
          <a:xfrm>
            <a:off x="1500554" y="2277512"/>
            <a:ext cx="9167446" cy="562708"/>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Автомобил йўли қурилиши - маҳсулот кўчириш учун жуда катта.</a:t>
            </a:r>
            <a:endParaRPr/>
          </a:p>
        </p:txBody>
      </p:sp>
      <p:sp>
        <p:nvSpPr>
          <p:cNvPr id="232" name="Google Shape;232;p18"/>
          <p:cNvSpPr/>
          <p:nvPr/>
        </p:nvSpPr>
        <p:spPr>
          <a:xfrm>
            <a:off x="1213338" y="2960686"/>
            <a:ext cx="9765323" cy="562708"/>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Очиқ юрак жарроҳлиги - беморлар ҳаракат қилиш учун жуда нозик.</a:t>
            </a:r>
            <a:endParaRPr/>
          </a:p>
        </p:txBody>
      </p:sp>
      <p:sp>
        <p:nvSpPr>
          <p:cNvPr id="233" name="Google Shape;233;p18"/>
          <p:cNvSpPr/>
          <p:nvPr/>
        </p:nvSpPr>
        <p:spPr>
          <a:xfrm>
            <a:off x="293077" y="3643860"/>
            <a:ext cx="11605846" cy="683174"/>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Юқори даражадаги хизмат кўрсатиш ресторани - мижозлар овқат тайёрланадиган жойга кўчирилишига эътироз билдирадилар.</a:t>
            </a:r>
            <a:endParaRPr/>
          </a:p>
        </p:txBody>
      </p:sp>
      <p:sp>
        <p:nvSpPr>
          <p:cNvPr id="234" name="Google Shape;234;p18"/>
          <p:cNvSpPr/>
          <p:nvPr/>
        </p:nvSpPr>
        <p:spPr>
          <a:xfrm>
            <a:off x="2186354" y="4447500"/>
            <a:ext cx="7795846" cy="562708"/>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Кема қуриш - маҳсулот кўчириш учун жуда катта.</a:t>
            </a:r>
            <a:endParaRPr/>
          </a:p>
        </p:txBody>
      </p:sp>
      <p:sp>
        <p:nvSpPr>
          <p:cNvPr id="235" name="Google Shape;235;p18"/>
          <p:cNvSpPr/>
          <p:nvPr/>
        </p:nvSpPr>
        <p:spPr>
          <a:xfrm>
            <a:off x="293077" y="5130674"/>
            <a:ext cx="9272954" cy="1141172"/>
          </a:xfrm>
          <a:prstGeom prst="rect">
            <a:avLst/>
          </a:prstGeom>
          <a:solidFill>
            <a:schemeClr val="lt1"/>
          </a:solidFill>
          <a:ln cap="flat" cmpd="sng" w="12700">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Асосий компютерга техник хизмат кўрсатиш - маҳсулот жуда катта ва уни кўчириш учун жуда нозик, шунинг учун мижоз уни таъмирлаш учун олиб келишга эътироз билдириши мумкин.</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9"/>
          <p:cNvSpPr/>
          <p:nvPr/>
        </p:nvSpPr>
        <p:spPr>
          <a:xfrm>
            <a:off x="0" y="2521059"/>
            <a:ext cx="12192000"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800">
                <a:solidFill>
                  <a:srgbClr val="7F6000"/>
                </a:solidFill>
                <a:latin typeface="Times New Roman"/>
                <a:ea typeface="Times New Roman"/>
                <a:cs typeface="Times New Roman"/>
                <a:sym typeface="Times New Roman"/>
              </a:rPr>
              <a:t>АСОСИЙ ТАРТИБ ТУРЛАРИ ҚАНДАЙ ВА УЛАР ИШЛАШГА ҚАНДАЙ ТАЪСИР ҚИЛАДИ?</a:t>
            </a:r>
            <a:endParaRPr b="1" sz="2800">
              <a:solidFill>
                <a:srgbClr val="7F6000"/>
              </a:solidFill>
              <a:latin typeface="Times New Roman"/>
              <a:ea typeface="Times New Roman"/>
              <a:cs typeface="Times New Roman"/>
              <a:sym typeface="Times New Roman"/>
            </a:endParaRPr>
          </a:p>
          <a:p>
            <a:pPr indent="0" lvl="0" marL="0" marR="0" rtl="0" algn="ctr">
              <a:spcBef>
                <a:spcPts val="0"/>
              </a:spcBef>
              <a:spcAft>
                <a:spcPts val="0"/>
              </a:spcAft>
              <a:buNone/>
            </a:pPr>
            <a:r>
              <a:rPr b="1" lang="uz-Cyrl-UZ" sz="2800">
                <a:solidFill>
                  <a:srgbClr val="7F6000"/>
                </a:solidFill>
                <a:latin typeface="Times New Roman"/>
                <a:ea typeface="Times New Roman"/>
                <a:cs typeface="Times New Roman"/>
                <a:sym typeface="Times New Roman"/>
              </a:rPr>
              <a:t>WHAT ARE THE BASIC LAYOUT TYPES AND HOW DO THEY AFFECT PERFORMANCE?</a:t>
            </a:r>
            <a:endParaRPr/>
          </a:p>
        </p:txBody>
      </p:sp>
      <p:pic>
        <p:nvPicPr>
          <p:cNvPr descr="5 Road Construction Projects That Will Transform Transportation" id="241" name="Google Shape;241;p19"/>
          <p:cNvPicPr preferRelativeResize="0"/>
          <p:nvPr/>
        </p:nvPicPr>
        <p:blipFill rotWithShape="1">
          <a:blip r:embed="rId3">
            <a:alphaModFix/>
          </a:blip>
          <a:srcRect b="0" l="0" r="0" t="0"/>
          <a:stretch/>
        </p:blipFill>
        <p:spPr>
          <a:xfrm>
            <a:off x="0" y="0"/>
            <a:ext cx="4677507" cy="2538779"/>
          </a:xfrm>
          <a:prstGeom prst="rect">
            <a:avLst/>
          </a:prstGeom>
          <a:noFill/>
          <a:ln>
            <a:noFill/>
          </a:ln>
        </p:spPr>
      </p:pic>
      <p:pic>
        <p:nvPicPr>
          <p:cNvPr id="242" name="Google Shape;242;p19"/>
          <p:cNvPicPr preferRelativeResize="0"/>
          <p:nvPr/>
        </p:nvPicPr>
        <p:blipFill rotWithShape="1">
          <a:blip r:embed="rId4">
            <a:alphaModFix/>
          </a:blip>
          <a:srcRect b="0" l="0" r="0" t="0"/>
          <a:stretch/>
        </p:blipFill>
        <p:spPr>
          <a:xfrm>
            <a:off x="4677509" y="0"/>
            <a:ext cx="2836984" cy="2538779"/>
          </a:xfrm>
          <a:prstGeom prst="rect">
            <a:avLst/>
          </a:prstGeom>
          <a:noFill/>
          <a:ln>
            <a:noFill/>
          </a:ln>
        </p:spPr>
      </p:pic>
      <p:pic>
        <p:nvPicPr>
          <p:cNvPr id="243" name="Google Shape;243;p19"/>
          <p:cNvPicPr preferRelativeResize="0"/>
          <p:nvPr/>
        </p:nvPicPr>
        <p:blipFill rotWithShape="1">
          <a:blip r:embed="rId5">
            <a:alphaModFix/>
          </a:blip>
          <a:srcRect b="0" l="0" r="0" t="0"/>
          <a:stretch/>
        </p:blipFill>
        <p:spPr>
          <a:xfrm>
            <a:off x="-1" y="4319221"/>
            <a:ext cx="6096001" cy="2538779"/>
          </a:xfrm>
          <a:prstGeom prst="rect">
            <a:avLst/>
          </a:prstGeom>
          <a:noFill/>
          <a:ln>
            <a:noFill/>
          </a:ln>
        </p:spPr>
      </p:pic>
      <p:pic>
        <p:nvPicPr>
          <p:cNvPr id="244" name="Google Shape;244;p19"/>
          <p:cNvPicPr preferRelativeResize="0"/>
          <p:nvPr/>
        </p:nvPicPr>
        <p:blipFill rotWithShape="1">
          <a:blip r:embed="rId6">
            <a:alphaModFix/>
          </a:blip>
          <a:srcRect b="0" l="0" r="0" t="0"/>
          <a:stretch/>
        </p:blipFill>
        <p:spPr>
          <a:xfrm>
            <a:off x="6096000" y="4319220"/>
            <a:ext cx="6096001" cy="2538779"/>
          </a:xfrm>
          <a:prstGeom prst="rect">
            <a:avLst/>
          </a:prstGeom>
          <a:noFill/>
          <a:ln>
            <a:noFill/>
          </a:ln>
        </p:spPr>
      </p:pic>
      <p:pic>
        <p:nvPicPr>
          <p:cNvPr descr="5 Road Construction Projects That Will Transform Transportation" id="245" name="Google Shape;245;p19"/>
          <p:cNvPicPr preferRelativeResize="0"/>
          <p:nvPr/>
        </p:nvPicPr>
        <p:blipFill rotWithShape="1">
          <a:blip r:embed="rId7">
            <a:alphaModFix/>
          </a:blip>
          <a:srcRect b="0" l="0" r="0" t="0"/>
          <a:stretch/>
        </p:blipFill>
        <p:spPr>
          <a:xfrm>
            <a:off x="7514493" y="-13190"/>
            <a:ext cx="4677509" cy="2538779"/>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20"/>
          <p:cNvSpPr/>
          <p:nvPr/>
        </p:nvSpPr>
        <p:spPr>
          <a:xfrm>
            <a:off x="1368231" y="114273"/>
            <a:ext cx="9891554"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400">
                <a:solidFill>
                  <a:schemeClr val="dk1"/>
                </a:solidFill>
                <a:latin typeface="Times New Roman"/>
                <a:ea typeface="Times New Roman"/>
                <a:cs typeface="Times New Roman"/>
                <a:sym typeface="Times New Roman"/>
              </a:rPr>
              <a:t>ҲАР БИР ЖАРАЁН ТУРИ УЧУН МУҚОБИЛ ТАРТИБ ТУРЛАРИ [7]</a:t>
            </a:r>
            <a:endParaRPr b="1" sz="2400">
              <a:solidFill>
                <a:schemeClr val="dk1"/>
              </a:solidFill>
              <a:latin typeface="Times New Roman"/>
              <a:ea typeface="Times New Roman"/>
              <a:cs typeface="Times New Roman"/>
              <a:sym typeface="Times New Roman"/>
            </a:endParaRPr>
          </a:p>
        </p:txBody>
      </p:sp>
      <p:graphicFrame>
        <p:nvGraphicFramePr>
          <p:cNvPr id="251" name="Google Shape;251;p20"/>
          <p:cNvGraphicFramePr/>
          <p:nvPr/>
        </p:nvGraphicFramePr>
        <p:xfrm>
          <a:off x="281353" y="719666"/>
          <a:ext cx="3000000" cy="3000000"/>
        </p:xfrm>
        <a:graphic>
          <a:graphicData uri="http://schemas.openxmlformats.org/drawingml/2006/table">
            <a:tbl>
              <a:tblPr bandRow="1" firstRow="1">
                <a:noFill/>
                <a:tableStyleId>{18B2F860-CEEB-402F-9AB2-E0D4347295DC}</a:tableStyleId>
              </a:tblPr>
              <a:tblGrid>
                <a:gridCol w="2274275"/>
                <a:gridCol w="3546225"/>
                <a:gridCol w="3487625"/>
                <a:gridCol w="2332900"/>
              </a:tblGrid>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Ишлаб чиқариш жараёнининг тури</a:t>
                      </a:r>
                      <a:endParaRPr/>
                    </a:p>
                  </a:txBody>
                  <a:tcPr marT="45725" marB="45725" marR="91450" marL="91450" anchor="ctr"/>
                </a:tc>
                <a:tc gridSpan="2">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Потенциал жойлаштириш турлари</a:t>
                      </a:r>
                      <a:endParaRPr/>
                    </a:p>
                  </a:txBody>
                  <a:tcPr marT="45725" marB="45725" marR="91450" marL="91450" anchor="ctr"/>
                </a:tc>
                <a:tc hMerge="1"/>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Хизмат жараёни тури</a:t>
                      </a:r>
                      <a:endParaRPr/>
                    </a:p>
                  </a:txBody>
                  <a:tcPr marT="45725" marB="45725" marR="91450" marL="91450" anchor="ctr"/>
                </a:tc>
              </a:tr>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Лойиҳа</a:t>
                      </a:r>
                      <a:endParaRPr sz="1800" u="none" cap="none" strike="noStrike">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Рухсат этилган жойлашув тартиби</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txBody>
                  <a:tcPr marT="45725" marB="45725" marR="91450" marL="91450" anchor="ctr"/>
                </a:tc>
                <a:tc rowSpan="5">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Рухсат этилган жойлашув тартиби</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p>
                      <a:pPr indent="0" lvl="0" marL="0" marR="0" rtl="0" algn="ctr">
                        <a:spcBef>
                          <a:spcPts val="0"/>
                        </a:spcBef>
                        <a:spcAft>
                          <a:spcPts val="0"/>
                        </a:spcAft>
                        <a:buNone/>
                      </a:pPr>
                      <a:r>
                        <a:t/>
                      </a:r>
                      <a:endParaRPr sz="12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p>
                      <a:pPr indent="0" lvl="0" marL="0" marR="0" rtl="0" algn="ctr">
                        <a:spcBef>
                          <a:spcPts val="0"/>
                        </a:spcBef>
                        <a:spcAft>
                          <a:spcPts val="0"/>
                        </a:spcAft>
                        <a:buNone/>
                      </a:pPr>
                      <a:r>
                        <a:t/>
                      </a:r>
                      <a:endParaRPr sz="18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txBody>
                  <a:tcPr marT="45725" marB="45725" marR="91450" marL="91450"/>
                </a:tc>
                <a:tc rowSpan="5">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Профессионал хизмат</a:t>
                      </a:r>
                      <a:endParaRPr/>
                    </a:p>
                    <a:p>
                      <a:pPr indent="0" lvl="0" marL="0" marR="0" rtl="0" algn="ctr">
                        <a:spcBef>
                          <a:spcPts val="0"/>
                        </a:spcBef>
                        <a:spcAft>
                          <a:spcPts val="0"/>
                        </a:spcAft>
                        <a:buNone/>
                      </a:pPr>
                      <a:r>
                        <a:t/>
                      </a:r>
                      <a:endParaRPr sz="18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t/>
                      </a:r>
                      <a:endParaRPr sz="18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Хизмат кўрсатиш дўкони</a:t>
                      </a:r>
                      <a:endParaRPr/>
                    </a:p>
                    <a:p>
                      <a:pPr indent="0" lvl="0" marL="0" marR="0" rtl="0" algn="ctr">
                        <a:spcBef>
                          <a:spcPts val="0"/>
                        </a:spcBef>
                        <a:spcAft>
                          <a:spcPts val="0"/>
                        </a:spcAft>
                        <a:buNone/>
                      </a:pPr>
                      <a:r>
                        <a:t/>
                      </a:r>
                      <a:endParaRPr sz="12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t/>
                      </a:r>
                      <a:endParaRPr sz="1800" u="none" cap="none" strike="noStrike">
                        <a:latin typeface="Times New Roman"/>
                        <a:ea typeface="Times New Roman"/>
                        <a:cs typeface="Times New Roman"/>
                        <a:sym typeface="Times New Roman"/>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Оммавий хизмат</a:t>
                      </a:r>
                      <a:endParaRPr/>
                    </a:p>
                  </a:txBody>
                  <a:tcPr marT="45725" marB="45725" marR="91450" marL="91450" anchor="ctr"/>
                </a:tc>
              </a:tr>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Ишга жойлашиш</a:t>
                      </a:r>
                      <a:endParaRPr sz="1800" u="none" cap="none" strike="noStrike">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txBody>
                  <a:tcPr marT="45725" marB="45725" marR="91450" marL="91450" anchor="ctr"/>
                </a:tc>
                <a:tc vMerge="1"/>
                <a:tc vMerge="1"/>
              </a:tr>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Тўплам</a:t>
                      </a:r>
                      <a:endParaRPr sz="1800" u="none" cap="none" strike="noStrike">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Функционал тартиб</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txBody>
                  <a:tcPr marT="45725" marB="45725" marR="91450" marL="91450" anchor="ctr"/>
                </a:tc>
                <a:tc vMerge="1"/>
                <a:tc vMerge="1"/>
              </a:tr>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Масса (вазн)</a:t>
                      </a:r>
                      <a:endParaRPr sz="1800" u="none" cap="none" strike="noStrike">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бўлими</a:t>
                      </a:r>
                      <a:endParaRPr/>
                    </a:p>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маҳсулотлари</a:t>
                      </a:r>
                      <a:endParaRPr/>
                    </a:p>
                  </a:txBody>
                  <a:tcPr marT="45725" marB="45725" marR="91450" marL="91450" anchor="ctr"/>
                </a:tc>
                <a:tc vMerge="1"/>
                <a:tc vMerge="1"/>
              </a:tr>
              <a:tr h="370850">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Давомий</a:t>
                      </a:r>
                      <a:endParaRPr sz="1800" u="none" cap="none" strike="noStrike">
                        <a:latin typeface="Times New Roman"/>
                        <a:ea typeface="Times New Roman"/>
                        <a:cs typeface="Times New Roman"/>
                        <a:sym typeface="Times New Roman"/>
                      </a:endParaRPr>
                    </a:p>
                  </a:txBody>
                  <a:tcPr marT="45725" marB="45725" marR="91450" marL="91450" anchor="ctr"/>
                </a:tc>
                <a:tc>
                  <a:txBody>
                    <a:bodyPr/>
                    <a:lstStyle/>
                    <a:p>
                      <a:pPr indent="0" lvl="0" marL="0" marR="0" rtl="0" algn="ctr">
                        <a:spcBef>
                          <a:spcPts val="0"/>
                        </a:spcBef>
                        <a:spcAft>
                          <a:spcPts val="0"/>
                        </a:spcAft>
                        <a:buNone/>
                      </a:pPr>
                      <a:r>
                        <a:rPr lang="uz-Cyrl-UZ" sz="1800" u="none" cap="none" strike="noStrike">
                          <a:latin typeface="Times New Roman"/>
                          <a:ea typeface="Times New Roman"/>
                          <a:cs typeface="Times New Roman"/>
                          <a:sym typeface="Times New Roman"/>
                        </a:rPr>
                        <a:t>Бозор маҳсулотлари</a:t>
                      </a:r>
                      <a:endParaRPr sz="1800" u="none" cap="none" strike="noStrike">
                        <a:latin typeface="Times New Roman"/>
                        <a:ea typeface="Times New Roman"/>
                        <a:cs typeface="Times New Roman"/>
                        <a:sym typeface="Times New Roman"/>
                      </a:endParaRPr>
                    </a:p>
                  </a:txBody>
                  <a:tcPr marT="45725" marB="45725" marR="91450" marL="91450" anchor="ctr"/>
                </a:tc>
                <a:tc vMerge="1"/>
                <a:tc vMerge="1"/>
              </a:tr>
            </a:tbl>
          </a:graphicData>
        </a:graphic>
      </p:graphicFrame>
      <p:cxnSp>
        <p:nvCxnSpPr>
          <p:cNvPr id="252" name="Google Shape;252;p20"/>
          <p:cNvCxnSpPr/>
          <p:nvPr/>
        </p:nvCxnSpPr>
        <p:spPr>
          <a:xfrm>
            <a:off x="6096000" y="3429000"/>
            <a:ext cx="5826369" cy="0"/>
          </a:xfrm>
          <a:prstGeom prst="straightConnector1">
            <a:avLst/>
          </a:prstGeom>
          <a:noFill/>
          <a:ln cap="flat" cmpd="sng" w="9525">
            <a:solidFill>
              <a:schemeClr val="accent1"/>
            </a:solidFill>
            <a:prstDash val="solid"/>
            <a:miter lim="800000"/>
            <a:headEnd len="sm" w="sm" type="none"/>
            <a:tailEnd len="sm" w="sm" type="none"/>
          </a:ln>
        </p:spPr>
      </p:cxnSp>
      <p:cxnSp>
        <p:nvCxnSpPr>
          <p:cNvPr id="253" name="Google Shape;253;p20"/>
          <p:cNvCxnSpPr/>
          <p:nvPr/>
        </p:nvCxnSpPr>
        <p:spPr>
          <a:xfrm flipH="1" rot="10800000">
            <a:off x="6096000" y="2505162"/>
            <a:ext cx="5826300" cy="15300"/>
          </a:xfrm>
          <a:prstGeom prst="straightConnector1">
            <a:avLst/>
          </a:prstGeom>
          <a:noFill/>
          <a:ln cap="flat" cmpd="sng" w="9525">
            <a:solidFill>
              <a:schemeClr val="accent1"/>
            </a:solidFill>
            <a:prstDash val="solid"/>
            <a:miter lim="800000"/>
            <a:headEnd len="sm" w="sm" type="none"/>
            <a:tailEnd len="sm" w="sm" type="none"/>
          </a:ln>
        </p:spPr>
      </p:cxnSp>
      <p:pic>
        <p:nvPicPr>
          <p:cNvPr id="254" name="Google Shape;254;p20"/>
          <p:cNvPicPr preferRelativeResize="0"/>
          <p:nvPr/>
        </p:nvPicPr>
        <p:blipFill rotWithShape="1">
          <a:blip r:embed="rId3">
            <a:alphaModFix/>
          </a:blip>
          <a:srcRect b="0" l="0" r="0" t="0"/>
          <a:stretch/>
        </p:blipFill>
        <p:spPr>
          <a:xfrm>
            <a:off x="6181400" y="4641051"/>
            <a:ext cx="2814224" cy="2105400"/>
          </a:xfrm>
          <a:prstGeom prst="rect">
            <a:avLst/>
          </a:prstGeom>
          <a:noFill/>
          <a:ln>
            <a:noFill/>
          </a:ln>
        </p:spPr>
      </p:pic>
      <p:pic>
        <p:nvPicPr>
          <p:cNvPr descr="Jobbing (TV Series 2006–2007) - IMDb" id="255" name="Google Shape;255;p20"/>
          <p:cNvPicPr preferRelativeResize="0"/>
          <p:nvPr/>
        </p:nvPicPr>
        <p:blipFill rotWithShape="1">
          <a:blip r:embed="rId4">
            <a:alphaModFix/>
          </a:blip>
          <a:srcRect b="0" l="0" r="0" t="0"/>
          <a:stretch/>
        </p:blipFill>
        <p:spPr>
          <a:xfrm>
            <a:off x="3377462" y="4641050"/>
            <a:ext cx="2716184" cy="2105400"/>
          </a:xfrm>
          <a:prstGeom prst="rect">
            <a:avLst/>
          </a:prstGeom>
          <a:noFill/>
          <a:ln>
            <a:noFill/>
          </a:ln>
        </p:spPr>
      </p:pic>
      <p:pic>
        <p:nvPicPr>
          <p:cNvPr id="256" name="Google Shape;256;p20"/>
          <p:cNvPicPr preferRelativeResize="0"/>
          <p:nvPr/>
        </p:nvPicPr>
        <p:blipFill rotWithShape="1">
          <a:blip r:embed="rId5">
            <a:alphaModFix/>
          </a:blip>
          <a:srcRect b="0" l="9827" r="8780" t="0"/>
          <a:stretch/>
        </p:blipFill>
        <p:spPr>
          <a:xfrm>
            <a:off x="0" y="4641050"/>
            <a:ext cx="3289702" cy="21054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0" name="Shape 260"/>
        <p:cNvGrpSpPr/>
        <p:nvPr/>
      </p:nvGrpSpPr>
      <p:grpSpPr>
        <a:xfrm>
          <a:off x="0" y="0"/>
          <a:ext cx="0" cy="0"/>
          <a:chOff x="0" y="0"/>
          <a:chExt cx="0" cy="0"/>
        </a:xfrm>
      </p:grpSpPr>
      <p:sp>
        <p:nvSpPr>
          <p:cNvPr id="261" name="Google Shape;261;p21"/>
          <p:cNvSpPr/>
          <p:nvPr/>
        </p:nvSpPr>
        <p:spPr>
          <a:xfrm>
            <a:off x="175846" y="179598"/>
            <a:ext cx="11840308" cy="34163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ФУНКЦИОНАЛ ТАРТИБ</a:t>
            </a:r>
            <a:endParaRPr b="1" sz="24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24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Функционал тартибда ўхшаш ўзгартирувчи ресурслар биргаликда жойлашган. Бунинг сабаби уларни бирлаштириш қулайлиги ёки улардан фойдаланиш яхшиланганлиги бўлиши мумкин. Бу шуни англатадики, ресурслар оқимини операция орқали ўзгартирганда, улар ўз эҳтиёжларига қараб фаолиятдан фаолиятга йўл оладилар. Турли маҳсулотлар ёки мижозлар ҳар хил эҳтиёжларга эга бўлади ва шунинг учун турли йўналишларни олади. Одатда бу операциядаги оқим схемасини жуда мураккаб қилади. Функционал схемаларга мисоллар:</a:t>
            </a:r>
            <a:endParaRPr/>
          </a:p>
        </p:txBody>
      </p:sp>
      <p:pic>
        <p:nvPicPr>
          <p:cNvPr id="262" name="Google Shape;262;p21"/>
          <p:cNvPicPr preferRelativeResize="0"/>
          <p:nvPr/>
        </p:nvPicPr>
        <p:blipFill rotWithShape="1">
          <a:blip r:embed="rId3">
            <a:alphaModFix/>
          </a:blip>
          <a:srcRect b="0" l="0" r="0" t="0"/>
          <a:stretch/>
        </p:blipFill>
        <p:spPr>
          <a:xfrm>
            <a:off x="0" y="3595919"/>
            <a:ext cx="6096000" cy="3262082"/>
          </a:xfrm>
          <a:prstGeom prst="rect">
            <a:avLst/>
          </a:prstGeom>
          <a:noFill/>
          <a:ln>
            <a:noFill/>
          </a:ln>
        </p:spPr>
      </p:pic>
      <p:pic>
        <p:nvPicPr>
          <p:cNvPr id="263" name="Google Shape;263;p21"/>
          <p:cNvPicPr preferRelativeResize="0"/>
          <p:nvPr/>
        </p:nvPicPr>
        <p:blipFill rotWithShape="1">
          <a:blip r:embed="rId4">
            <a:alphaModFix/>
          </a:blip>
          <a:srcRect b="0" l="0" r="0" t="0"/>
          <a:stretch/>
        </p:blipFill>
        <p:spPr>
          <a:xfrm>
            <a:off x="6095998" y="3595918"/>
            <a:ext cx="6096001" cy="3262082"/>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7" name="Shape 267"/>
        <p:cNvGrpSpPr/>
        <p:nvPr/>
      </p:nvGrpSpPr>
      <p:grpSpPr>
        <a:xfrm>
          <a:off x="0" y="0"/>
          <a:ext cx="0" cy="0"/>
          <a:chOff x="0" y="0"/>
          <a:chExt cx="0" cy="0"/>
        </a:xfrm>
      </p:grpSpPr>
      <p:sp>
        <p:nvSpPr>
          <p:cNvPr id="268" name="Google Shape;268;p22"/>
          <p:cNvSpPr/>
          <p:nvPr/>
        </p:nvSpPr>
        <p:spPr>
          <a:xfrm>
            <a:off x="3950676" y="351585"/>
            <a:ext cx="7986833" cy="1446550"/>
          </a:xfrm>
          <a:prstGeom prst="rect">
            <a:avLst/>
          </a:prstGeom>
          <a:noFill/>
          <a:ln>
            <a:noFill/>
          </a:ln>
        </p:spPr>
        <p:txBody>
          <a:bodyPr anchorCtr="0" anchor="t" bIns="45700" lIns="91425" spcFirstLastPara="1" rIns="91425" wrap="square" tIns="45700">
            <a:spAutoFit/>
          </a:bodyPr>
          <a:lstStyle/>
          <a:p>
            <a:pPr indent="363538" lvl="0" marL="0" marR="0" rtl="0" algn="just">
              <a:spcBef>
                <a:spcPts val="0"/>
              </a:spcBef>
              <a:spcAft>
                <a:spcPts val="0"/>
              </a:spcAft>
              <a:buNone/>
            </a:pPr>
            <a:r>
              <a:rPr b="1" lang="uz-Cyrl-UZ" sz="2200">
                <a:solidFill>
                  <a:schemeClr val="dk1"/>
                </a:solidFill>
                <a:latin typeface="Times New Roman"/>
                <a:ea typeface="Times New Roman"/>
                <a:cs typeface="Times New Roman"/>
                <a:sym typeface="Times New Roman"/>
              </a:rPr>
              <a:t>Касалхона</a:t>
            </a:r>
            <a:r>
              <a:rPr lang="uz-Cyrl-UZ" sz="2200">
                <a:solidFill>
                  <a:schemeClr val="dk1"/>
                </a:solidFill>
                <a:latin typeface="Times New Roman"/>
                <a:ea typeface="Times New Roman"/>
                <a:cs typeface="Times New Roman"/>
                <a:sym typeface="Times New Roman"/>
              </a:rPr>
              <a:t> - баъзи жараёнлар (масалан, рентген аппаратлари ва лабораториялар) бир неча турдаги беморлар томонидан талаб қилинади; баъзи жараёнлар (масалан, умумий палаталар) юқори ходимлар ва ётоқдан фойдаланишга эришиш мумкин.</a:t>
            </a:r>
            <a:endParaRPr/>
          </a:p>
        </p:txBody>
      </p:sp>
      <p:pic>
        <p:nvPicPr>
          <p:cNvPr id="269" name="Google Shape;269;p22"/>
          <p:cNvPicPr preferRelativeResize="0"/>
          <p:nvPr/>
        </p:nvPicPr>
        <p:blipFill rotWithShape="1">
          <a:blip r:embed="rId3">
            <a:alphaModFix/>
          </a:blip>
          <a:srcRect b="0" l="0" r="0" t="0"/>
          <a:stretch/>
        </p:blipFill>
        <p:spPr>
          <a:xfrm>
            <a:off x="0" y="1"/>
            <a:ext cx="3821723" cy="2149719"/>
          </a:xfrm>
          <a:prstGeom prst="rect">
            <a:avLst/>
          </a:prstGeom>
          <a:noFill/>
          <a:ln>
            <a:noFill/>
          </a:ln>
        </p:spPr>
      </p:pic>
      <p:sp>
        <p:nvSpPr>
          <p:cNvPr id="270" name="Google Shape;270;p22"/>
          <p:cNvSpPr/>
          <p:nvPr/>
        </p:nvSpPr>
        <p:spPr>
          <a:xfrm>
            <a:off x="158260" y="2149720"/>
            <a:ext cx="7584831" cy="2462213"/>
          </a:xfrm>
          <a:prstGeom prst="rect">
            <a:avLst/>
          </a:prstGeom>
          <a:noFill/>
          <a:ln>
            <a:noFill/>
          </a:ln>
        </p:spPr>
        <p:txBody>
          <a:bodyPr anchorCtr="0" anchor="t" bIns="45700" lIns="91425" spcFirstLastPara="1" rIns="91425" wrap="square" tIns="45700">
            <a:spAutoFit/>
          </a:bodyPr>
          <a:lstStyle/>
          <a:p>
            <a:pPr indent="363538" lvl="0" marL="0" marR="0" rtl="0" algn="just">
              <a:spcBef>
                <a:spcPts val="0"/>
              </a:spcBef>
              <a:spcAft>
                <a:spcPts val="0"/>
              </a:spcAft>
              <a:buNone/>
            </a:pPr>
            <a:r>
              <a:rPr b="1" lang="uz-Cyrl-UZ" sz="2200">
                <a:solidFill>
                  <a:schemeClr val="dk1"/>
                </a:solidFill>
                <a:latin typeface="Times New Roman"/>
                <a:ea typeface="Times New Roman"/>
                <a:cs typeface="Times New Roman"/>
                <a:sym typeface="Times New Roman"/>
              </a:rPr>
              <a:t>Супермаркет</a:t>
            </a:r>
            <a:r>
              <a:rPr lang="uz-Cyrl-UZ" sz="2200">
                <a:solidFill>
                  <a:schemeClr val="dk1"/>
                </a:solidFill>
                <a:latin typeface="Times New Roman"/>
                <a:ea typeface="Times New Roman"/>
                <a:cs typeface="Times New Roman"/>
                <a:sym typeface="Times New Roman"/>
              </a:rPr>
              <a:t> - баъзи маҳсулотлар, масалан, консерваланган маҳсулотлар, агар гуруҳланган бўлса, уларни қайта тиклаш учун қулайдир. Музлатилган сабзавотларни сақлайдиган баъзи ҳудудларда музлатгич кабиналарининг умумий технологияси керак. Бошқалар, масалан, янги сабзавот сақланадиган жойлар бирга бўлиши мумкин, чунки улар мижозларга жозибали кўринишга эга бўлиши мумкин.</a:t>
            </a:r>
            <a:endParaRPr/>
          </a:p>
        </p:txBody>
      </p:sp>
      <p:pic>
        <p:nvPicPr>
          <p:cNvPr descr="BESTWAY Supermarket" id="271" name="Google Shape;271;p22"/>
          <p:cNvPicPr preferRelativeResize="0"/>
          <p:nvPr/>
        </p:nvPicPr>
        <p:blipFill rotWithShape="1">
          <a:blip r:embed="rId4">
            <a:alphaModFix/>
          </a:blip>
          <a:srcRect b="0" l="0" r="0" t="0"/>
          <a:stretch/>
        </p:blipFill>
        <p:spPr>
          <a:xfrm>
            <a:off x="7939942" y="2149720"/>
            <a:ext cx="4252058" cy="2375388"/>
          </a:xfrm>
          <a:prstGeom prst="rect">
            <a:avLst/>
          </a:prstGeom>
          <a:noFill/>
          <a:ln>
            <a:noFill/>
          </a:ln>
        </p:spPr>
      </p:pic>
      <p:sp>
        <p:nvSpPr>
          <p:cNvPr id="272" name="Google Shape;272;p22"/>
          <p:cNvSpPr/>
          <p:nvPr/>
        </p:nvSpPr>
        <p:spPr>
          <a:xfrm>
            <a:off x="158260" y="4611933"/>
            <a:ext cx="8528540" cy="2123658"/>
          </a:xfrm>
          <a:prstGeom prst="rect">
            <a:avLst/>
          </a:prstGeom>
          <a:noFill/>
          <a:ln>
            <a:noFill/>
          </a:ln>
        </p:spPr>
        <p:txBody>
          <a:bodyPr anchorCtr="0" anchor="t" bIns="45700" lIns="91425" spcFirstLastPara="1" rIns="91425" wrap="square" tIns="45700">
            <a:spAutoFit/>
          </a:bodyPr>
          <a:lstStyle/>
          <a:p>
            <a:pPr indent="363538" lvl="0" marL="0" marR="0" rtl="0" algn="just">
              <a:spcBef>
                <a:spcPts val="0"/>
              </a:spcBef>
              <a:spcAft>
                <a:spcPts val="0"/>
              </a:spcAft>
              <a:buNone/>
            </a:pPr>
            <a:r>
              <a:rPr b="1" lang="uz-Cyrl-UZ" sz="2200">
                <a:solidFill>
                  <a:schemeClr val="dk1"/>
                </a:solidFill>
                <a:latin typeface="Times New Roman"/>
                <a:ea typeface="Times New Roman"/>
                <a:cs typeface="Times New Roman"/>
                <a:sym typeface="Times New Roman"/>
              </a:rPr>
              <a:t>Самолёт двигателларига кирадиган қисмларга ишлов бериш </a:t>
            </a:r>
            <a:r>
              <a:rPr lang="uz-Cyrl-UZ" sz="2200">
                <a:solidFill>
                  <a:schemeClr val="dk1"/>
                </a:solidFill>
                <a:latin typeface="Times New Roman"/>
                <a:ea typeface="Times New Roman"/>
                <a:cs typeface="Times New Roman"/>
                <a:sym typeface="Times New Roman"/>
              </a:rPr>
              <a:t>- баъзи жараёнлар (масалан, иссиқлик билан ишлов бериш) махсус ёрдамни талаб қилади (иссиқлик ва тутун чиқариш); баъзи жараёнлар (масалан, ишлов бериш марказлари) мутахассис созловчи-операторлардан бир хил техник ёрдамни талаб қилади ёки юқори даражада фойдаланишни талаб қилади.</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3"/>
          <p:cNvSpPr/>
          <p:nvPr/>
        </p:nvSpPr>
        <p:spPr>
          <a:xfrm>
            <a:off x="2000872" y="219780"/>
            <a:ext cx="8190255"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400">
                <a:solidFill>
                  <a:schemeClr val="dk1"/>
                </a:solidFill>
                <a:latin typeface="Times New Roman"/>
                <a:ea typeface="Times New Roman"/>
                <a:cs typeface="Times New Roman"/>
                <a:sym typeface="Times New Roman"/>
              </a:rPr>
              <a:t>ОПЕРАЦИЯ ҚАНДАЙ ТАРТИБНИ ТАНЛАШИ КЕРАК?</a:t>
            </a:r>
            <a:endParaRPr/>
          </a:p>
        </p:txBody>
      </p:sp>
      <p:sp>
        <p:nvSpPr>
          <p:cNvPr id="278" name="Google Shape;278;p23"/>
          <p:cNvSpPr/>
          <p:nvPr/>
        </p:nvSpPr>
        <p:spPr>
          <a:xfrm>
            <a:off x="263768" y="681445"/>
            <a:ext cx="11664461" cy="3139321"/>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Операцияга оқимнинг аҳамияти унинг ҳажми ва хилма-хиллик хусусиятларига боғлиқ бўлади. Ҳажми жуда паст бўлса ва хилма-хиллик нисбатан юқори бўлса, “оқим” асосий муаммо эмас. Мисол учун, телекоммуникация сунъий йўлдошини ишлаб чиқаришда, ҳар бир маҳсулот турлича бўлгани учун ва маҳсулотлар жуда камдан-кам ҳолларда “оқиб” ўтганлиги сабабли, телекоммуникация сунъий йўлдошини ишлаб чиқаришда қатъий позицияни жойлаштириш мақсадга мувофиқдир, шунинг учун қисмлар оқимини минималлаштириш учун жиҳозларни ташкил қилишнинг ҳожати йўқ. операция. Юқори ҳажм ва паст хилма-хиллик билан оқим муаммога айланади. Агар хилма-хиллик ҳали ҳам юқори бўлса, бутунлай оқим устунлик қиладиган тартибга солиш қийин, чунки турли хил оқим нақшлари бўлади.</a:t>
            </a:r>
            <a:endParaRPr/>
          </a:p>
        </p:txBody>
      </p:sp>
      <p:pic>
        <p:nvPicPr>
          <p:cNvPr id="279" name="Google Shape;279;p23"/>
          <p:cNvPicPr preferRelativeResize="0"/>
          <p:nvPr/>
        </p:nvPicPr>
        <p:blipFill rotWithShape="1">
          <a:blip r:embed="rId3">
            <a:alphaModFix/>
          </a:blip>
          <a:srcRect b="0" l="0" r="0" t="0"/>
          <a:stretch/>
        </p:blipFill>
        <p:spPr>
          <a:xfrm>
            <a:off x="0" y="3876567"/>
            <a:ext cx="4032738" cy="2981433"/>
          </a:xfrm>
          <a:prstGeom prst="rect">
            <a:avLst/>
          </a:prstGeom>
          <a:noFill/>
          <a:ln>
            <a:noFill/>
          </a:ln>
        </p:spPr>
      </p:pic>
      <p:pic>
        <p:nvPicPr>
          <p:cNvPr id="280" name="Google Shape;280;p23"/>
          <p:cNvPicPr preferRelativeResize="0"/>
          <p:nvPr/>
        </p:nvPicPr>
        <p:blipFill rotWithShape="1">
          <a:blip r:embed="rId4">
            <a:alphaModFix/>
          </a:blip>
          <a:srcRect b="0" l="0" r="0" t="0"/>
          <a:stretch/>
        </p:blipFill>
        <p:spPr>
          <a:xfrm>
            <a:off x="7722086" y="3876567"/>
            <a:ext cx="4469914" cy="2981433"/>
          </a:xfrm>
          <a:prstGeom prst="rect">
            <a:avLst/>
          </a:prstGeom>
          <a:noFill/>
          <a:ln>
            <a:noFill/>
          </a:ln>
        </p:spPr>
      </p:pic>
      <p:pic>
        <p:nvPicPr>
          <p:cNvPr id="281" name="Google Shape;281;p23"/>
          <p:cNvPicPr preferRelativeResize="0"/>
          <p:nvPr/>
        </p:nvPicPr>
        <p:blipFill rotWithShape="1">
          <a:blip r:embed="rId5">
            <a:alphaModFix/>
          </a:blip>
          <a:srcRect b="0" l="0" r="0" t="0"/>
          <a:stretch/>
        </p:blipFill>
        <p:spPr>
          <a:xfrm>
            <a:off x="4029316" y="3876566"/>
            <a:ext cx="3692769" cy="2981433"/>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24"/>
          <p:cNvSpPr/>
          <p:nvPr/>
        </p:nvSpPr>
        <p:spPr>
          <a:xfrm>
            <a:off x="8843210" y="163342"/>
            <a:ext cx="3255005" cy="267765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ТУРЛИ ХИЛ ҲАЖМЛИ КОМБИНАЦИЯЛАР УЧУН ТУРЛИ ХИЛ ЖАРАЁН СХЕМАЛАРИ МОС КЕЛАДИ [7]</a:t>
            </a:r>
            <a:endParaRPr b="1" sz="2400">
              <a:solidFill>
                <a:schemeClr val="dk1"/>
              </a:solidFill>
              <a:latin typeface="Times New Roman"/>
              <a:ea typeface="Times New Roman"/>
              <a:cs typeface="Times New Roman"/>
              <a:sym typeface="Times New Roman"/>
            </a:endParaRPr>
          </a:p>
        </p:txBody>
      </p:sp>
      <p:pic>
        <p:nvPicPr>
          <p:cNvPr id="287" name="Google Shape;287;p24"/>
          <p:cNvPicPr preferRelativeResize="0"/>
          <p:nvPr/>
        </p:nvPicPr>
        <p:blipFill rotWithShape="1">
          <a:blip r:embed="rId3">
            <a:alphaModFix/>
          </a:blip>
          <a:srcRect b="0" l="0" r="0" t="0"/>
          <a:stretch/>
        </p:blipFill>
        <p:spPr>
          <a:xfrm>
            <a:off x="0" y="0"/>
            <a:ext cx="8843210" cy="68580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1" name="Shape 291"/>
        <p:cNvGrpSpPr/>
        <p:nvPr/>
      </p:nvGrpSpPr>
      <p:grpSpPr>
        <a:xfrm>
          <a:off x="0" y="0"/>
          <a:ext cx="0" cy="0"/>
          <a:chOff x="0" y="0"/>
          <a:chExt cx="0" cy="0"/>
        </a:xfrm>
      </p:grpSpPr>
      <p:sp>
        <p:nvSpPr>
          <p:cNvPr id="292" name="Google Shape;292;p25"/>
          <p:cNvSpPr/>
          <p:nvPr/>
        </p:nvSpPr>
        <p:spPr>
          <a:xfrm>
            <a:off x="0" y="0"/>
            <a:ext cx="12192000"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400">
                <a:solidFill>
                  <a:schemeClr val="dk1"/>
                </a:solidFill>
                <a:latin typeface="Times New Roman"/>
                <a:ea typeface="Times New Roman"/>
                <a:cs typeface="Times New Roman"/>
                <a:sym typeface="Times New Roman"/>
              </a:rPr>
              <a:t>ТАРТИБ ТУРЛАРИНИНГ БАЪЗИ АФЗАЛЛИКЛАРИ ВА КАМЧИЛИКЛАРИ [7]</a:t>
            </a:r>
            <a:endParaRPr b="1" sz="2400">
              <a:solidFill>
                <a:schemeClr val="dk1"/>
              </a:solidFill>
              <a:latin typeface="Times New Roman"/>
              <a:ea typeface="Times New Roman"/>
              <a:cs typeface="Times New Roman"/>
              <a:sym typeface="Times New Roman"/>
            </a:endParaRPr>
          </a:p>
        </p:txBody>
      </p:sp>
      <p:pic>
        <p:nvPicPr>
          <p:cNvPr id="293" name="Google Shape;293;p25"/>
          <p:cNvPicPr preferRelativeResize="0"/>
          <p:nvPr/>
        </p:nvPicPr>
        <p:blipFill rotWithShape="1">
          <a:blip r:embed="rId3">
            <a:alphaModFix/>
          </a:blip>
          <a:srcRect b="0" l="0" r="0" t="0"/>
          <a:stretch/>
        </p:blipFill>
        <p:spPr>
          <a:xfrm>
            <a:off x="102412" y="461664"/>
            <a:ext cx="9299496" cy="6400949"/>
          </a:xfrm>
          <a:prstGeom prst="rect">
            <a:avLst/>
          </a:prstGeom>
          <a:noFill/>
          <a:ln>
            <a:noFill/>
          </a:ln>
        </p:spPr>
      </p:pic>
      <p:pic>
        <p:nvPicPr>
          <p:cNvPr id="294" name="Google Shape;294;p25"/>
          <p:cNvPicPr preferRelativeResize="0"/>
          <p:nvPr/>
        </p:nvPicPr>
        <p:blipFill rotWithShape="1">
          <a:blip r:embed="rId4">
            <a:alphaModFix/>
          </a:blip>
          <a:srcRect b="0" l="0" r="0" t="0"/>
          <a:stretch/>
        </p:blipFill>
        <p:spPr>
          <a:xfrm>
            <a:off x="9384852" y="578027"/>
            <a:ext cx="2807147" cy="1579020"/>
          </a:xfrm>
          <a:prstGeom prst="rect">
            <a:avLst/>
          </a:prstGeom>
          <a:noFill/>
          <a:ln>
            <a:noFill/>
          </a:ln>
        </p:spPr>
      </p:pic>
      <p:pic>
        <p:nvPicPr>
          <p:cNvPr id="295" name="Google Shape;295;p25"/>
          <p:cNvPicPr preferRelativeResize="0"/>
          <p:nvPr/>
        </p:nvPicPr>
        <p:blipFill rotWithShape="1">
          <a:blip r:embed="rId5">
            <a:alphaModFix/>
          </a:blip>
          <a:srcRect b="0" l="0" r="0" t="0"/>
          <a:stretch/>
        </p:blipFill>
        <p:spPr>
          <a:xfrm>
            <a:off x="9384852" y="2147739"/>
            <a:ext cx="2807148" cy="1485049"/>
          </a:xfrm>
          <a:prstGeom prst="rect">
            <a:avLst/>
          </a:prstGeom>
          <a:noFill/>
          <a:ln>
            <a:noFill/>
          </a:ln>
        </p:spPr>
      </p:pic>
      <p:pic>
        <p:nvPicPr>
          <p:cNvPr id="296" name="Google Shape;296;p25"/>
          <p:cNvPicPr preferRelativeResize="0"/>
          <p:nvPr/>
        </p:nvPicPr>
        <p:blipFill rotWithShape="1">
          <a:blip r:embed="rId6">
            <a:alphaModFix/>
          </a:blip>
          <a:srcRect b="0" l="0" r="0" t="0"/>
          <a:stretch/>
        </p:blipFill>
        <p:spPr>
          <a:xfrm>
            <a:off x="9384852" y="3632788"/>
            <a:ext cx="2807147" cy="1579020"/>
          </a:xfrm>
          <a:prstGeom prst="rect">
            <a:avLst/>
          </a:prstGeom>
          <a:noFill/>
          <a:ln>
            <a:noFill/>
          </a:ln>
        </p:spPr>
      </p:pic>
      <p:pic>
        <p:nvPicPr>
          <p:cNvPr id="297" name="Google Shape;297;p25"/>
          <p:cNvPicPr preferRelativeResize="0"/>
          <p:nvPr/>
        </p:nvPicPr>
        <p:blipFill rotWithShape="1">
          <a:blip r:embed="rId7">
            <a:alphaModFix/>
          </a:blip>
          <a:srcRect b="0" l="0" r="0" t="0"/>
          <a:stretch/>
        </p:blipFill>
        <p:spPr>
          <a:xfrm>
            <a:off x="9384851" y="5211808"/>
            <a:ext cx="2807147" cy="1646192"/>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pic>
        <p:nvPicPr>
          <p:cNvPr id="302" name="Google Shape;302;p26"/>
          <p:cNvPicPr preferRelativeResize="0"/>
          <p:nvPr/>
        </p:nvPicPr>
        <p:blipFill rotWithShape="1">
          <a:blip r:embed="rId3">
            <a:alphaModFix/>
          </a:blip>
          <a:srcRect b="0" l="0" r="0" t="0"/>
          <a:stretch/>
        </p:blipFill>
        <p:spPr>
          <a:xfrm>
            <a:off x="0" y="0"/>
            <a:ext cx="10078507" cy="5657671"/>
          </a:xfrm>
          <a:prstGeom prst="rect">
            <a:avLst/>
          </a:prstGeom>
          <a:noFill/>
          <a:ln>
            <a:noFill/>
          </a:ln>
        </p:spPr>
      </p:pic>
      <p:sp>
        <p:nvSpPr>
          <p:cNvPr id="303" name="Google Shape;303;p26"/>
          <p:cNvSpPr/>
          <p:nvPr/>
        </p:nvSpPr>
        <p:spPr>
          <a:xfrm>
            <a:off x="0" y="5657671"/>
            <a:ext cx="9859108"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rgbClr val="002060"/>
                </a:solidFill>
                <a:latin typeface="Times New Roman"/>
                <a:ea typeface="Times New Roman"/>
                <a:cs typeface="Times New Roman"/>
                <a:sym typeface="Times New Roman"/>
              </a:rPr>
              <a:t>(А) Асосий тартиб турлари ҳар хил турғун ва ўзгарувчан харажатлар хусусиятларига эга бўлиб, улар қайси бирини ишлатишни аниқлайди. (В) Амалда ҳар бир схема бўйича аниқ собит ва ўзгарувчан харажатлар бўйича ноаниқлик камдан-кам ҳолларда фақат харажатлар бўйича қарор қабул қилиниши мумкинлигини англатади. [7]</a:t>
            </a:r>
            <a:endParaRPr b="1" sz="1800">
              <a:solidFill>
                <a:srgbClr val="002060"/>
              </a:solidFill>
              <a:latin typeface="Times New Roman"/>
              <a:ea typeface="Times New Roman"/>
              <a:cs typeface="Times New Roman"/>
              <a:sym typeface="Times New Roman"/>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7"/>
          <p:cNvSpPr/>
          <p:nvPr/>
        </p:nvSpPr>
        <p:spPr>
          <a:xfrm>
            <a:off x="0" y="2521059"/>
            <a:ext cx="12192000"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800">
                <a:solidFill>
                  <a:srgbClr val="385623"/>
                </a:solidFill>
                <a:latin typeface="Times New Roman"/>
                <a:ea typeface="Times New Roman"/>
                <a:cs typeface="Times New Roman"/>
                <a:sym typeface="Times New Roman"/>
              </a:rPr>
              <a:t>ОПЕРАЦИЯ ОБЪЕКТЛАРИНИНГ КЎРИНИШИ УНИНГ ИШЛАШИГА ҚАНДАЙ ТАЪСИР ҚИЛАДИ?</a:t>
            </a:r>
            <a:endParaRPr b="1" sz="2800">
              <a:solidFill>
                <a:srgbClr val="385623"/>
              </a:solidFill>
              <a:latin typeface="Times New Roman"/>
              <a:ea typeface="Times New Roman"/>
              <a:cs typeface="Times New Roman"/>
              <a:sym typeface="Times New Roman"/>
            </a:endParaRPr>
          </a:p>
          <a:p>
            <a:pPr indent="0" lvl="0" marL="0" marR="0" rtl="0" algn="ctr">
              <a:spcBef>
                <a:spcPts val="0"/>
              </a:spcBef>
              <a:spcAft>
                <a:spcPts val="0"/>
              </a:spcAft>
              <a:buNone/>
            </a:pPr>
            <a:r>
              <a:rPr b="1" lang="uz-Cyrl-UZ" sz="2800">
                <a:solidFill>
                  <a:srgbClr val="385623"/>
                </a:solidFill>
                <a:latin typeface="Times New Roman"/>
                <a:ea typeface="Times New Roman"/>
                <a:cs typeface="Times New Roman"/>
                <a:sym typeface="Times New Roman"/>
              </a:rPr>
              <a:t>HOW DOES THE APPEARANCE OF AN OPERATION’S FACILITIES AFFECT ITS PERFORMANCE?</a:t>
            </a:r>
            <a:endParaRPr/>
          </a:p>
        </p:txBody>
      </p:sp>
      <p:pic>
        <p:nvPicPr>
          <p:cNvPr id="309" name="Google Shape;309;p27"/>
          <p:cNvPicPr preferRelativeResize="0"/>
          <p:nvPr/>
        </p:nvPicPr>
        <p:blipFill rotWithShape="1">
          <a:blip r:embed="rId3">
            <a:alphaModFix/>
          </a:blip>
          <a:srcRect b="0" l="0" r="0" t="0"/>
          <a:stretch/>
        </p:blipFill>
        <p:spPr>
          <a:xfrm>
            <a:off x="3845654" y="1"/>
            <a:ext cx="3833446" cy="2538506"/>
          </a:xfrm>
          <a:prstGeom prst="rect">
            <a:avLst/>
          </a:prstGeom>
          <a:noFill/>
          <a:ln>
            <a:noFill/>
          </a:ln>
        </p:spPr>
      </p:pic>
      <p:pic>
        <p:nvPicPr>
          <p:cNvPr id="310" name="Google Shape;310;p27"/>
          <p:cNvPicPr preferRelativeResize="0"/>
          <p:nvPr/>
        </p:nvPicPr>
        <p:blipFill rotWithShape="1">
          <a:blip r:embed="rId4">
            <a:alphaModFix/>
          </a:blip>
          <a:srcRect b="0" l="0" r="0" t="0"/>
          <a:stretch/>
        </p:blipFill>
        <p:spPr>
          <a:xfrm>
            <a:off x="7679101" y="1"/>
            <a:ext cx="4512900" cy="2538506"/>
          </a:xfrm>
          <a:prstGeom prst="rect">
            <a:avLst/>
          </a:prstGeom>
          <a:noFill/>
          <a:ln>
            <a:noFill/>
          </a:ln>
        </p:spPr>
      </p:pic>
      <p:pic>
        <p:nvPicPr>
          <p:cNvPr id="311" name="Google Shape;311;p27"/>
          <p:cNvPicPr preferRelativeResize="0"/>
          <p:nvPr/>
        </p:nvPicPr>
        <p:blipFill rotWithShape="1">
          <a:blip r:embed="rId5">
            <a:alphaModFix/>
          </a:blip>
          <a:srcRect b="0" l="0" r="0" t="0"/>
          <a:stretch/>
        </p:blipFill>
        <p:spPr>
          <a:xfrm>
            <a:off x="-1" y="0"/>
            <a:ext cx="3845654" cy="2538506"/>
          </a:xfrm>
          <a:prstGeom prst="rect">
            <a:avLst/>
          </a:prstGeom>
          <a:noFill/>
          <a:ln>
            <a:noFill/>
          </a:ln>
        </p:spPr>
      </p:pic>
      <p:pic>
        <p:nvPicPr>
          <p:cNvPr id="312" name="Google Shape;312;p27"/>
          <p:cNvPicPr preferRelativeResize="0"/>
          <p:nvPr/>
        </p:nvPicPr>
        <p:blipFill rotWithShape="1">
          <a:blip r:embed="rId6">
            <a:alphaModFix/>
          </a:blip>
          <a:srcRect b="0" l="0" r="0" t="0"/>
          <a:stretch/>
        </p:blipFill>
        <p:spPr>
          <a:xfrm>
            <a:off x="-2" y="4283610"/>
            <a:ext cx="3845654" cy="2574389"/>
          </a:xfrm>
          <a:prstGeom prst="rect">
            <a:avLst/>
          </a:prstGeom>
          <a:noFill/>
          <a:ln>
            <a:noFill/>
          </a:ln>
        </p:spPr>
      </p:pic>
      <p:pic>
        <p:nvPicPr>
          <p:cNvPr id="313" name="Google Shape;313;p27"/>
          <p:cNvPicPr preferRelativeResize="0"/>
          <p:nvPr/>
        </p:nvPicPr>
        <p:blipFill rotWithShape="1">
          <a:blip r:embed="rId7">
            <a:alphaModFix/>
          </a:blip>
          <a:srcRect b="0" l="0" r="0" t="0"/>
          <a:stretch/>
        </p:blipFill>
        <p:spPr>
          <a:xfrm>
            <a:off x="7901354" y="4283612"/>
            <a:ext cx="4290646" cy="2574388"/>
          </a:xfrm>
          <a:prstGeom prst="rect">
            <a:avLst/>
          </a:prstGeom>
          <a:noFill/>
          <a:ln>
            <a:noFill/>
          </a:ln>
        </p:spPr>
      </p:pic>
      <p:pic>
        <p:nvPicPr>
          <p:cNvPr id="314" name="Google Shape;314;p27"/>
          <p:cNvPicPr preferRelativeResize="0"/>
          <p:nvPr/>
        </p:nvPicPr>
        <p:blipFill rotWithShape="1">
          <a:blip r:embed="rId8">
            <a:alphaModFix/>
          </a:blip>
          <a:srcRect b="0" l="0" r="0" t="0"/>
          <a:stretch/>
        </p:blipFill>
        <p:spPr>
          <a:xfrm>
            <a:off x="3845651" y="4283611"/>
            <a:ext cx="4055701" cy="257438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sp>
        <p:nvSpPr>
          <p:cNvPr id="319" name="Google Shape;319;p28"/>
          <p:cNvSpPr/>
          <p:nvPr/>
        </p:nvSpPr>
        <p:spPr>
          <a:xfrm>
            <a:off x="246185" y="215785"/>
            <a:ext cx="11699630" cy="4832092"/>
          </a:xfrm>
          <a:prstGeom prst="rect">
            <a:avLst/>
          </a:prstGeom>
          <a:noFill/>
          <a:ln>
            <a:noFill/>
          </a:ln>
        </p:spPr>
        <p:txBody>
          <a:bodyPr anchorCtr="0" anchor="t" bIns="45700" lIns="91425" spcFirstLastPara="1" rIns="91425" wrap="square" tIns="45700">
            <a:spAutoFit/>
          </a:bodyPr>
          <a:lstStyle/>
          <a:p>
            <a:pPr indent="446088"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Анъанага кўра, операцион менежерлар объектларни жойлаштириш билан боғлиқ бўлган аниқроқ “оқим намунаси” муаммоларига эътибор қаратишган. Шу билан бирга, дизайннинг эстетикаси (бошқача қилиб айтганда, у қандай кўринишда ва қандай кўринишда бўлиши) ҳам муҳим аҳамиятга эга ва тобора кўпроқ операцияларни бошқариш нима билан шуғулланиши керак бўлган доирада кўрилади. Чакана сотувчилар, касалхоналар ёки меҳмонхоналар каби юқори кўринишдаги операцияларга эга ташкилотлар ҳар доим ўз операцияларининг кўриниши мижозлар тажрибасига таъсир қилишини тушунишган. Энди кўпгина соҳалардаги операциялар эстетиканинг муҳимлигини тушунишга муваффақ бўлди. Қисман, бу операция эстетикаси одамларда (мижозлар ёки ходимлар бўладими) ижобий ёки салбий ҳиссий муносабатни келтириб чиқариши ва шунинг учун уларнинг хатти-ҳаракати ва фаровонлигига таъсир қилиши мумкин бўлган тўпланган тадқиқот далиллари билан боғлиқ. Қисман, шунингдек, қулайроқ ва қулай иш шароитларини яратган технология компанияларининг тасодифий учрашувларни рағбатлантириш мақсадида ёндашуви бошқа, унчалик жозибали бўлмаган соҳаларга таъсир қила бошлади.</a:t>
            </a:r>
            <a:endParaRPr/>
          </a:p>
        </p:txBody>
      </p:sp>
      <p:pic>
        <p:nvPicPr>
          <p:cNvPr id="320" name="Google Shape;320;p28"/>
          <p:cNvPicPr preferRelativeResize="0"/>
          <p:nvPr/>
        </p:nvPicPr>
        <p:blipFill rotWithShape="1">
          <a:blip r:embed="rId3">
            <a:alphaModFix/>
          </a:blip>
          <a:srcRect b="0" l="0" r="0" t="0"/>
          <a:stretch/>
        </p:blipFill>
        <p:spPr>
          <a:xfrm>
            <a:off x="0" y="5036234"/>
            <a:ext cx="3036277" cy="1821766"/>
          </a:xfrm>
          <a:prstGeom prst="rect">
            <a:avLst/>
          </a:prstGeom>
          <a:noFill/>
          <a:ln>
            <a:noFill/>
          </a:ln>
        </p:spPr>
      </p:pic>
      <p:pic>
        <p:nvPicPr>
          <p:cNvPr id="321" name="Google Shape;321;p28"/>
          <p:cNvPicPr preferRelativeResize="0"/>
          <p:nvPr/>
        </p:nvPicPr>
        <p:blipFill rotWithShape="1">
          <a:blip r:embed="rId4">
            <a:alphaModFix/>
          </a:blip>
          <a:srcRect b="0" l="0" r="0" t="0"/>
          <a:stretch/>
        </p:blipFill>
        <p:spPr>
          <a:xfrm>
            <a:off x="3036277" y="5036234"/>
            <a:ext cx="3036277" cy="1821766"/>
          </a:xfrm>
          <a:prstGeom prst="rect">
            <a:avLst/>
          </a:prstGeom>
          <a:noFill/>
          <a:ln>
            <a:noFill/>
          </a:ln>
        </p:spPr>
      </p:pic>
      <p:pic>
        <p:nvPicPr>
          <p:cNvPr id="322" name="Google Shape;322;p28"/>
          <p:cNvPicPr preferRelativeResize="0"/>
          <p:nvPr/>
        </p:nvPicPr>
        <p:blipFill rotWithShape="1">
          <a:blip r:embed="rId5">
            <a:alphaModFix/>
          </a:blip>
          <a:srcRect b="0" l="0" r="0" t="0"/>
          <a:stretch/>
        </p:blipFill>
        <p:spPr>
          <a:xfrm>
            <a:off x="6072554" y="5036234"/>
            <a:ext cx="3083169" cy="1821766"/>
          </a:xfrm>
          <a:prstGeom prst="rect">
            <a:avLst/>
          </a:prstGeom>
          <a:noFill/>
          <a:ln>
            <a:noFill/>
          </a:ln>
        </p:spPr>
      </p:pic>
      <p:pic>
        <p:nvPicPr>
          <p:cNvPr id="323" name="Google Shape;323;p28"/>
          <p:cNvPicPr preferRelativeResize="0"/>
          <p:nvPr/>
        </p:nvPicPr>
        <p:blipFill rotWithShape="1">
          <a:blip r:embed="rId6">
            <a:alphaModFix/>
          </a:blip>
          <a:srcRect b="0" l="0" r="0" t="0"/>
          <a:stretch/>
        </p:blipFill>
        <p:spPr>
          <a:xfrm>
            <a:off x="9155723" y="5036234"/>
            <a:ext cx="3036277" cy="1821766"/>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9"/>
          <p:cNvSpPr/>
          <p:nvPr/>
        </p:nvSpPr>
        <p:spPr>
          <a:xfrm>
            <a:off x="322384" y="269247"/>
            <a:ext cx="11547231" cy="517064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200">
                <a:solidFill>
                  <a:schemeClr val="dk1"/>
                </a:solidFill>
                <a:latin typeface="Times New Roman"/>
                <a:ea typeface="Times New Roman"/>
                <a:cs typeface="Times New Roman"/>
                <a:sym typeface="Times New Roman"/>
              </a:rPr>
              <a:t>ИШ ЖОЙИНИ ЛОЙИҲАЛАШНИНГ ХОДИМЛАРГА ТАЪСИРИ</a:t>
            </a:r>
            <a:endParaRPr b="1" sz="22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000">
              <a:solidFill>
                <a:schemeClr val="dk1"/>
              </a:solidFill>
              <a:latin typeface="Times New Roman"/>
              <a:ea typeface="Times New Roman"/>
              <a:cs typeface="Times New Roman"/>
              <a:sym typeface="Times New Roman"/>
            </a:endParaRPr>
          </a:p>
          <a:p>
            <a:pPr indent="446088"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Иш жойини лойиҳалашнинг баъзи аниқ ва асосий жиҳатлари бор, улар у эрда ишлайдиган ҳар бир кишига таъсир қилади. Бу каби нарсалар: этарлича иссиқми? Жуда иссиқми? Кўриш учун этарлича яхши ёритилганми? Жуда шовқинли эмасми? Буларнинг барчаси меҳнатнинг физиологик жиҳатлари билан боғлиқ бўлган омиллар - бизнинг жисмоний иш муҳитимизга қандай мос келишимиз. Шубҳасиз, совуққон ёки шовқинли муҳитдан ғазабланган ёки нима қилаётганини кўришга интилаётган одамлар, эҳтимол, ўзларини яхши ҳис этмайдилар ёки ишламайдилар. Аммо иш жойини лойиҳалаш билан боғлиқ бўлган бошқа омиллар ҳам мавжуд бўлиб, улар ходимларнинг муносабати, мотивацияси ва хатти-ҳаракатларига таъсир қилиши мумкин. Шунинг учун ҳам сўнгги йилларда кўплаб компаниялар ресурсларни иш жойларига нима кириши ва улар қандай кўринишга эга бўлишига бағишлади. Борган сари махсус учрашув зоналари, капучино барлари, балиқ аквариумлари, бўшаштирувчи ловия қоплари, ўйин приставкалари, гамаклар, стол тенниси столлари ва бошқа шу каби хусусиятлар иш жойларига бирлаштирилди. Нима учун бу?</a:t>
            </a:r>
            <a:endParaRPr/>
          </a:p>
        </p:txBody>
      </p:sp>
      <p:pic>
        <p:nvPicPr>
          <p:cNvPr id="329" name="Google Shape;329;p29"/>
          <p:cNvPicPr preferRelativeResize="0"/>
          <p:nvPr/>
        </p:nvPicPr>
        <p:blipFill rotWithShape="1">
          <a:blip r:embed="rId3">
            <a:alphaModFix/>
          </a:blip>
          <a:srcRect b="0" l="0" r="0" t="0"/>
          <a:stretch/>
        </p:blipFill>
        <p:spPr>
          <a:xfrm>
            <a:off x="0" y="5255846"/>
            <a:ext cx="2403231" cy="1602154"/>
          </a:xfrm>
          <a:prstGeom prst="rect">
            <a:avLst/>
          </a:prstGeom>
          <a:noFill/>
          <a:ln>
            <a:noFill/>
          </a:ln>
        </p:spPr>
      </p:pic>
      <p:pic>
        <p:nvPicPr>
          <p:cNvPr id="330" name="Google Shape;330;p29"/>
          <p:cNvPicPr preferRelativeResize="0"/>
          <p:nvPr/>
        </p:nvPicPr>
        <p:blipFill rotWithShape="1">
          <a:blip r:embed="rId4">
            <a:alphaModFix/>
          </a:blip>
          <a:srcRect b="0" l="0" r="0" t="0"/>
          <a:stretch/>
        </p:blipFill>
        <p:spPr>
          <a:xfrm>
            <a:off x="2403231" y="5255846"/>
            <a:ext cx="2403231" cy="1602154"/>
          </a:xfrm>
          <a:prstGeom prst="rect">
            <a:avLst/>
          </a:prstGeom>
          <a:noFill/>
          <a:ln>
            <a:noFill/>
          </a:ln>
        </p:spPr>
      </p:pic>
      <p:pic>
        <p:nvPicPr>
          <p:cNvPr id="331" name="Google Shape;331;p29"/>
          <p:cNvPicPr preferRelativeResize="0"/>
          <p:nvPr/>
        </p:nvPicPr>
        <p:blipFill rotWithShape="1">
          <a:blip r:embed="rId5">
            <a:alphaModFix/>
          </a:blip>
          <a:srcRect b="0" l="0" r="0" t="0"/>
          <a:stretch/>
        </p:blipFill>
        <p:spPr>
          <a:xfrm>
            <a:off x="4806462" y="5255846"/>
            <a:ext cx="2403231" cy="1602154"/>
          </a:xfrm>
          <a:prstGeom prst="rect">
            <a:avLst/>
          </a:prstGeom>
          <a:noFill/>
          <a:ln>
            <a:noFill/>
          </a:ln>
        </p:spPr>
      </p:pic>
      <p:pic>
        <p:nvPicPr>
          <p:cNvPr id="332" name="Google Shape;332;p29"/>
          <p:cNvPicPr preferRelativeResize="0"/>
          <p:nvPr/>
        </p:nvPicPr>
        <p:blipFill rotWithShape="1">
          <a:blip r:embed="rId6">
            <a:alphaModFix/>
          </a:blip>
          <a:srcRect b="0" l="0" r="0" t="0"/>
          <a:stretch/>
        </p:blipFill>
        <p:spPr>
          <a:xfrm>
            <a:off x="7209693" y="5255846"/>
            <a:ext cx="2403231" cy="1602154"/>
          </a:xfrm>
          <a:prstGeom prst="rect">
            <a:avLst/>
          </a:prstGeom>
          <a:noFill/>
          <a:ln>
            <a:noFill/>
          </a:ln>
        </p:spPr>
      </p:pic>
      <p:pic>
        <p:nvPicPr>
          <p:cNvPr id="333" name="Google Shape;333;p29"/>
          <p:cNvPicPr preferRelativeResize="0"/>
          <p:nvPr/>
        </p:nvPicPr>
        <p:blipFill rotWithShape="1">
          <a:blip r:embed="rId7">
            <a:alphaModFix/>
          </a:blip>
          <a:srcRect b="0" l="0" r="0" t="0"/>
          <a:stretch/>
        </p:blipFill>
        <p:spPr>
          <a:xfrm>
            <a:off x="9612924" y="5255846"/>
            <a:ext cx="2579075" cy="1602154"/>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7" name="Shape 337"/>
        <p:cNvGrpSpPr/>
        <p:nvPr/>
      </p:nvGrpSpPr>
      <p:grpSpPr>
        <a:xfrm>
          <a:off x="0" y="0"/>
          <a:ext cx="0" cy="0"/>
          <a:chOff x="0" y="0"/>
          <a:chExt cx="0" cy="0"/>
        </a:xfrm>
      </p:grpSpPr>
      <p:sp>
        <p:nvSpPr>
          <p:cNvPr id="338" name="Google Shape;338;p30"/>
          <p:cNvSpPr/>
          <p:nvPr/>
        </p:nvSpPr>
        <p:spPr>
          <a:xfrm>
            <a:off x="117231" y="130148"/>
            <a:ext cx="11828583" cy="4357218"/>
          </a:xfrm>
          <a:prstGeom prst="rect">
            <a:avLst/>
          </a:prstGeom>
          <a:noFill/>
          <a:ln>
            <a:noFill/>
          </a:ln>
        </p:spPr>
        <p:txBody>
          <a:bodyPr anchorCtr="0" anchor="t" bIns="45700" lIns="91425" spcFirstLastPara="1" rIns="91425" wrap="square" tIns="45700">
            <a:spAutoFit/>
          </a:bodyPr>
          <a:lstStyle/>
          <a:p>
            <a:pPr indent="450215" lvl="0" marL="0" marR="0" rtl="0" algn="just">
              <a:lnSpc>
                <a:spcPct val="107000"/>
              </a:lnSpc>
              <a:spcBef>
                <a:spcPts val="0"/>
              </a:spcBef>
              <a:spcAft>
                <a:spcPts val="0"/>
              </a:spcAft>
              <a:buNone/>
            </a:pPr>
            <a:r>
              <a:rPr b="1" lang="uz-Cyrl-UZ" sz="2000">
                <a:solidFill>
                  <a:schemeClr val="dk1"/>
                </a:solidFill>
                <a:latin typeface="Times New Roman"/>
                <a:ea typeface="Times New Roman"/>
                <a:cs typeface="Times New Roman"/>
                <a:sym typeface="Times New Roman"/>
              </a:rPr>
              <a:t>Аллен эгри чизиғи.</a:t>
            </a:r>
            <a:r>
              <a:rPr lang="uz-Cyrl-UZ" sz="2000">
                <a:solidFill>
                  <a:schemeClr val="dk1"/>
                </a:solidFill>
                <a:latin typeface="Times New Roman"/>
                <a:ea typeface="Times New Roman"/>
                <a:cs typeface="Times New Roman"/>
                <a:sym typeface="Times New Roman"/>
              </a:rPr>
              <a:t> Ҳар қандай иш жойидаги объэктларни тартибга солиш жисмоний шахсларнинг бир-бирига қанчалик яқин эканлигига бевосита таъсир қилади. Ва бу, ўз навбатида, шахслар ўртасидаги мулоқот эҳтимолига таъсир қилади. Хўш, одамларни бир-бирига яқин ёки узоқроқ жойлаштириш уларнинг ўзаро муносабатларига қандай таъсир қилади? Массачусетс Технология Институтидаги Томас Ж. Алленнинг иши биринчи бўлиб масофанинг ошиши билан алоқа қандай узилиб қолганлигини аниқлади. 1984 йилда унинг “Технологиялар оқимини бошқариш” китоби “Аллен эгри чизиғи” деб номланувчи нарсани тақдим этди. Бу ҳамкасблар ўртасидаги жисмоний масофа ва уларнинг мулоқот частотаси ўртасидаги кучли салбий корреляцияни кўрсатди. “Аллен эгри чизиғи” биздан 20 метр узоқликда ўтирган ҳамкасбимиз билан мунтазам мулоқот қилиш эҳтимоли тўрт баравар кўп эканлигини тахмин қилди (масалан, алоҳида қаватлар маълум турларнинг мунтазам алмашинуви учун чегара нуқтасини кўрсатади, техник маълумотлар). Баъзи экспертлар таъкидлаганидек, офис энди шунчаки жисмоний жой эмас; электрон почта, масофавий конференция ва ҳамкорлик воситалари ҳамкасблар бир-бирларини ҳеч қачон кўрмасдан мулоқот қилишларини англатади. </a:t>
            </a:r>
            <a:endParaRPr sz="2000">
              <a:solidFill>
                <a:schemeClr val="dk1"/>
              </a:solidFill>
              <a:latin typeface="Calibri"/>
              <a:ea typeface="Calibri"/>
              <a:cs typeface="Calibri"/>
              <a:sym typeface="Calibri"/>
            </a:endParaRPr>
          </a:p>
        </p:txBody>
      </p:sp>
      <p:pic>
        <p:nvPicPr>
          <p:cNvPr id="339" name="Google Shape;339;p30"/>
          <p:cNvPicPr preferRelativeResize="0"/>
          <p:nvPr/>
        </p:nvPicPr>
        <p:blipFill rotWithShape="1">
          <a:blip r:embed="rId3">
            <a:alphaModFix/>
          </a:blip>
          <a:srcRect b="0" l="0" r="0" t="0"/>
          <a:stretch/>
        </p:blipFill>
        <p:spPr>
          <a:xfrm>
            <a:off x="0" y="4487366"/>
            <a:ext cx="4214458" cy="2370633"/>
          </a:xfrm>
          <a:prstGeom prst="rect">
            <a:avLst/>
          </a:prstGeom>
          <a:noFill/>
          <a:ln>
            <a:noFill/>
          </a:ln>
        </p:spPr>
      </p:pic>
      <p:pic>
        <p:nvPicPr>
          <p:cNvPr id="340" name="Google Shape;340;p30"/>
          <p:cNvPicPr preferRelativeResize="0"/>
          <p:nvPr/>
        </p:nvPicPr>
        <p:blipFill rotWithShape="1">
          <a:blip r:embed="rId4">
            <a:alphaModFix/>
          </a:blip>
          <a:srcRect b="0" l="0" r="0" t="0"/>
          <a:stretch/>
        </p:blipFill>
        <p:spPr>
          <a:xfrm>
            <a:off x="4214459" y="4488650"/>
            <a:ext cx="3763086" cy="2369350"/>
          </a:xfrm>
          <a:prstGeom prst="rect">
            <a:avLst/>
          </a:prstGeom>
          <a:noFill/>
          <a:ln>
            <a:noFill/>
          </a:ln>
        </p:spPr>
      </p:pic>
      <p:pic>
        <p:nvPicPr>
          <p:cNvPr id="341" name="Google Shape;341;p30"/>
          <p:cNvPicPr preferRelativeResize="0"/>
          <p:nvPr/>
        </p:nvPicPr>
        <p:blipFill rotWithShape="1">
          <a:blip r:embed="rId5">
            <a:alphaModFix/>
          </a:blip>
          <a:srcRect b="0" l="0" r="0" t="0"/>
          <a:stretch/>
        </p:blipFill>
        <p:spPr>
          <a:xfrm>
            <a:off x="7977540" y="4487365"/>
            <a:ext cx="4214459" cy="2370633"/>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5" name="Shape 345"/>
        <p:cNvGrpSpPr/>
        <p:nvPr/>
      </p:nvGrpSpPr>
      <p:grpSpPr>
        <a:xfrm>
          <a:off x="0" y="0"/>
          <a:ext cx="0" cy="0"/>
          <a:chOff x="0" y="0"/>
          <a:chExt cx="0" cy="0"/>
        </a:xfrm>
      </p:grpSpPr>
      <p:pic>
        <p:nvPicPr>
          <p:cNvPr id="346" name="Google Shape;346;p31"/>
          <p:cNvPicPr preferRelativeResize="0"/>
          <p:nvPr/>
        </p:nvPicPr>
        <p:blipFill rotWithShape="1">
          <a:blip r:embed="rId3">
            <a:alphaModFix/>
          </a:blip>
          <a:srcRect b="0" l="0" r="0" t="0"/>
          <a:stretch/>
        </p:blipFill>
        <p:spPr>
          <a:xfrm>
            <a:off x="154792" y="2614723"/>
            <a:ext cx="6676957" cy="3961923"/>
          </a:xfrm>
          <a:prstGeom prst="rect">
            <a:avLst/>
          </a:prstGeom>
          <a:noFill/>
          <a:ln>
            <a:noFill/>
          </a:ln>
        </p:spPr>
      </p:pic>
      <p:sp>
        <p:nvSpPr>
          <p:cNvPr id="347" name="Google Shape;347;p31"/>
          <p:cNvSpPr/>
          <p:nvPr/>
        </p:nvSpPr>
        <p:spPr>
          <a:xfrm>
            <a:off x="6841852" y="2746584"/>
            <a:ext cx="5310554" cy="1969770"/>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1800">
                <a:solidFill>
                  <a:schemeClr val="dk1"/>
                </a:solidFill>
                <a:latin typeface="Times New Roman"/>
                <a:ea typeface="Times New Roman"/>
                <a:cs typeface="Times New Roman"/>
                <a:sym typeface="Times New Roman"/>
              </a:rPr>
              <a:t>Алленнинг юзма-юз мулоқот қилиш учун кўпроқ имкониятларни тарғиб қилиш учун офис тартибини қайта созлаш бўйича ўрганишлари ҳозирда жуда долзарб, чунки ташкилотлар Cовид-19 пандемиясидан кейин ўз ходимларини офисга қайтаришга интилишмоқда.</a:t>
            </a:r>
            <a:endParaRPr sz="1800">
              <a:solidFill>
                <a:schemeClr val="dk1"/>
              </a:solidFill>
              <a:latin typeface="Times New Roman"/>
              <a:ea typeface="Times New Roman"/>
              <a:cs typeface="Times New Roman"/>
              <a:sym typeface="Times New Roman"/>
            </a:endParaRPr>
          </a:p>
          <a:p>
            <a:pPr indent="0" lvl="0" marL="0" marR="0" rtl="0" algn="just">
              <a:spcBef>
                <a:spcPts val="0"/>
              </a:spcBef>
              <a:spcAft>
                <a:spcPts val="0"/>
              </a:spcAft>
              <a:buNone/>
            </a:pPr>
            <a:r>
              <a:rPr b="1" lang="uz-Cyrl-UZ" sz="1400">
                <a:solidFill>
                  <a:schemeClr val="dk1"/>
                </a:solidFill>
                <a:latin typeface="Times New Roman"/>
                <a:ea typeface="Times New Roman"/>
                <a:cs typeface="Times New Roman"/>
                <a:sym typeface="Times New Roman"/>
              </a:rPr>
              <a:t>Манба: https://duome.co/blog/hybrid-working-communication</a:t>
            </a:r>
            <a:endParaRPr/>
          </a:p>
        </p:txBody>
      </p:sp>
      <p:pic>
        <p:nvPicPr>
          <p:cNvPr id="348" name="Google Shape;348;p31"/>
          <p:cNvPicPr preferRelativeResize="0"/>
          <p:nvPr/>
        </p:nvPicPr>
        <p:blipFill rotWithShape="1">
          <a:blip r:embed="rId4">
            <a:alphaModFix/>
          </a:blip>
          <a:srcRect b="0" l="26947" r="27592" t="0"/>
          <a:stretch/>
        </p:blipFill>
        <p:spPr>
          <a:xfrm>
            <a:off x="9646907" y="0"/>
            <a:ext cx="2345800" cy="2746584"/>
          </a:xfrm>
          <a:prstGeom prst="rect">
            <a:avLst/>
          </a:prstGeom>
          <a:noFill/>
          <a:ln>
            <a:noFill/>
          </a:ln>
        </p:spPr>
      </p:pic>
      <p:sp>
        <p:nvSpPr>
          <p:cNvPr id="349" name="Google Shape;349;p31"/>
          <p:cNvSpPr/>
          <p:nvPr/>
        </p:nvSpPr>
        <p:spPr>
          <a:xfrm>
            <a:off x="154792" y="192041"/>
            <a:ext cx="9364346" cy="255454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1970-йилларда МИТ профессори Томас Аллен муҳандислар ўртасидаги техник алоқани тадқиқ қилганда, муҳандисларнинг иш стансиялари бир-биридан ажратилган масофа ва улар орасидаги алоқа частотаси ўртасида кучли салбий боғлиқлик борлигини ва биз алоҳида қаватлардаги ҳамкасбларимиз билан деярли ҳеч қачон мулоқот қилмаслигимизни аниқлади. алоҳида бинолар. Столлар орасидаги масофа ошгани сайин алоқанинг кескин пасайиши унинг “Технологиялар оқимини бошқариш” номли асосий китобида оммалашган Аллен эгри чизиғи сифатида танилган.</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32"/>
          <p:cNvSpPr/>
          <p:nvPr/>
        </p:nvSpPr>
        <p:spPr>
          <a:xfrm>
            <a:off x="322384" y="199633"/>
            <a:ext cx="11547231" cy="526297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ИШ ЖОЙИНИ ЛОЙИҲАЛАШНИНГ МИЖОЗЛАРГА ТАЪСИРИ - ХИЗМАТ КЎРСАТИШ ЖОЙЛАРИ</a:t>
            </a:r>
            <a:endParaRPr/>
          </a:p>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Агар операциянинг кўриниши унинг ходимларининг у эрда ишлашга қандай муносабатда бўлишига таъсир қилса, бу, шубҳасиз, мижозлар иш жойига кирсалар, худди “кўриниши юқори” операцияларда бўлгани каби. Мижоз нуқтаи назаридан операция ичидаги атроф-муҳитнинг кўриниши ва ҳиссиётини тасвирлаш учун тез-тез ишлатиладиган атама унинг “хизмат кўриниши” дир (гарчи бу баъзан ходимларнинг атроф-муҳитга қандай қарашига нисбатан ҳам қўлланилади). Операциянинг хизмат кўрсатиш соҳаси мижозларнинг қарашларини шакллантиришда ҳам ижобий, ҳам салбий муҳим рол ўйнашини кўрсатадиган кўплаб академик тадқиқотлар мавжуд. Умумий ғоя шундан иборатки, атроф-муҳит шароитлари, макон омиллари ва хизмат кўрсатиш операциясидаги белгилар ва белгилар ходимлар учун ҳам, мижозлар учун ҳам “экологик тажриба” яратиш ва бу экологик тажриба хизмат концепциясини қўллаб-қувватлаши керак.</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8" name="Shape 358"/>
        <p:cNvGrpSpPr/>
        <p:nvPr/>
      </p:nvGrpSpPr>
      <p:grpSpPr>
        <a:xfrm>
          <a:off x="0" y="0"/>
          <a:ext cx="0" cy="0"/>
          <a:chOff x="0" y="0"/>
          <a:chExt cx="0" cy="0"/>
        </a:xfrm>
      </p:grpSpPr>
      <p:sp>
        <p:nvSpPr>
          <p:cNvPr id="359" name="Google Shape;359;p33"/>
          <p:cNvSpPr/>
          <p:nvPr/>
        </p:nvSpPr>
        <p:spPr>
          <a:xfrm>
            <a:off x="140677" y="4219198"/>
            <a:ext cx="8956432" cy="2554545"/>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Бироқ, шуни ёдда тутингки, хизмат кўрсатиш муҳити нафақат объэктив, ўлчанадиган ва бошқариладиган стимулларни, балки мижозларнинг хатти-ҳаракатларига таъсир қиладиган субъэктив, ўлчаб бўлмайдиган ва кўпинча бошқариб бўлмайдиган стимулларни ҳам ўз ичига олади. Бунга яққол мисол - операцияга тез-тез ташриф буюрадиган бошқа мижозлар. Ранг, ёруғлик, дизайн, макон ва мусиқа каби бошқариладиган стимуллар билан бир қаторда бошқа мижозлар сони, демографияси ва ташқи кўриниши каби бошқа омиллар ҳам операция таассуротини шакллантиради.</a:t>
            </a:r>
            <a:endParaRPr/>
          </a:p>
        </p:txBody>
      </p:sp>
      <p:sp>
        <p:nvSpPr>
          <p:cNvPr id="360" name="Google Shape;360;p33"/>
          <p:cNvSpPr/>
          <p:nvPr/>
        </p:nvSpPr>
        <p:spPr>
          <a:xfrm>
            <a:off x="281354" y="224934"/>
            <a:ext cx="11629292" cy="1200329"/>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Ушбу тажрибага таъсир қилувчи индивидуал омиллар кейинчалик маълум жавобларга олиб келади (яна ходимларда ҳам, мижозларда ҳам). Ушбу жавобларни учта асосий тоифага бўлиш мумкин:</a:t>
            </a:r>
            <a:endParaRPr sz="1800">
              <a:solidFill>
                <a:schemeClr val="dk1"/>
              </a:solidFill>
              <a:latin typeface="Calibri"/>
              <a:ea typeface="Calibri"/>
              <a:cs typeface="Calibri"/>
              <a:sym typeface="Calibri"/>
            </a:endParaRPr>
          </a:p>
        </p:txBody>
      </p:sp>
      <p:sp>
        <p:nvSpPr>
          <p:cNvPr id="361" name="Google Shape;361;p33"/>
          <p:cNvSpPr/>
          <p:nvPr/>
        </p:nvSpPr>
        <p:spPr>
          <a:xfrm>
            <a:off x="281354" y="1621901"/>
            <a:ext cx="5404338" cy="664099"/>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когнитив (одамлар нима деб ўйлайди)</a:t>
            </a:r>
            <a:endParaRPr sz="2400">
              <a:solidFill>
                <a:schemeClr val="dk1"/>
              </a:solidFill>
              <a:latin typeface="Calibri"/>
              <a:ea typeface="Calibri"/>
              <a:cs typeface="Calibri"/>
              <a:sym typeface="Calibri"/>
            </a:endParaRPr>
          </a:p>
        </p:txBody>
      </p:sp>
      <p:sp>
        <p:nvSpPr>
          <p:cNvPr id="362" name="Google Shape;362;p33"/>
          <p:cNvSpPr/>
          <p:nvPr/>
        </p:nvSpPr>
        <p:spPr>
          <a:xfrm>
            <a:off x="3393831" y="2458884"/>
            <a:ext cx="5404338" cy="664099"/>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ҳиссий (улар нимани ҳис қилишади)</a:t>
            </a:r>
            <a:endParaRPr sz="2400">
              <a:solidFill>
                <a:schemeClr val="dk1"/>
              </a:solidFill>
              <a:latin typeface="Calibri"/>
              <a:ea typeface="Calibri"/>
              <a:cs typeface="Calibri"/>
              <a:sym typeface="Calibri"/>
            </a:endParaRPr>
          </a:p>
        </p:txBody>
      </p:sp>
      <p:sp>
        <p:nvSpPr>
          <p:cNvPr id="363" name="Google Shape;363;p33"/>
          <p:cNvSpPr/>
          <p:nvPr/>
        </p:nvSpPr>
        <p:spPr>
          <a:xfrm>
            <a:off x="5685692" y="3339041"/>
            <a:ext cx="6224954" cy="817563"/>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физиологик (уларнинг танаси нимани бошдан кечиради)</a:t>
            </a:r>
            <a:endParaRPr sz="2400">
              <a:solidFill>
                <a:schemeClr val="dk1"/>
              </a:solidFill>
              <a:latin typeface="Calibri"/>
              <a:ea typeface="Calibri"/>
              <a:cs typeface="Calibri"/>
              <a:sym typeface="Calibri"/>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34"/>
          <p:cNvSpPr/>
          <p:nvPr/>
        </p:nvSpPr>
        <p:spPr>
          <a:xfrm>
            <a:off x="0" y="2521059"/>
            <a:ext cx="12192000" cy="181588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800">
                <a:solidFill>
                  <a:srgbClr val="1E4E79"/>
                </a:solidFill>
                <a:latin typeface="Times New Roman"/>
                <a:ea typeface="Times New Roman"/>
                <a:cs typeface="Times New Roman"/>
                <a:sym typeface="Times New Roman"/>
              </a:rPr>
              <a:t>ОБЪЕКТЛАРНИНГ ЖОЙЛАШУВИ ВА КЎРИНИШИНИ ЛОЙИҲАЛАШ УЧУН ҚАНДАЙ МАЪЛУМОТЛАР ВА ТАҲЛИЛЛАР КЕРАК?</a:t>
            </a:r>
            <a:endParaRPr b="1" sz="2800">
              <a:solidFill>
                <a:srgbClr val="1E4E79"/>
              </a:solidFill>
              <a:latin typeface="Times New Roman"/>
              <a:ea typeface="Times New Roman"/>
              <a:cs typeface="Times New Roman"/>
              <a:sym typeface="Times New Roman"/>
            </a:endParaRPr>
          </a:p>
          <a:p>
            <a:pPr indent="0" lvl="0" marL="0" marR="0" rtl="0" algn="ctr">
              <a:spcBef>
                <a:spcPts val="0"/>
              </a:spcBef>
              <a:spcAft>
                <a:spcPts val="0"/>
              </a:spcAft>
              <a:buNone/>
            </a:pPr>
            <a:r>
              <a:rPr b="1" lang="uz-Cyrl-UZ" sz="2800">
                <a:solidFill>
                  <a:srgbClr val="1E4E79"/>
                </a:solidFill>
                <a:latin typeface="Times New Roman"/>
                <a:ea typeface="Times New Roman"/>
                <a:cs typeface="Times New Roman"/>
                <a:sym typeface="Times New Roman"/>
              </a:rPr>
              <a:t>WHAT INFORMATION AND ANALYSIS IS NEEDED TO DESIGN THE LAYOUT AND LOOK OF FACILITIES?</a:t>
            </a:r>
            <a:endParaRPr b="1" sz="2800">
              <a:solidFill>
                <a:srgbClr val="1E4E79"/>
              </a:solidFill>
              <a:latin typeface="Times New Roman"/>
              <a:ea typeface="Times New Roman"/>
              <a:cs typeface="Times New Roman"/>
              <a:sym typeface="Times New Roman"/>
            </a:endParaRPr>
          </a:p>
        </p:txBody>
      </p:sp>
      <p:pic>
        <p:nvPicPr>
          <p:cNvPr id="369" name="Google Shape;369;p34"/>
          <p:cNvPicPr preferRelativeResize="0"/>
          <p:nvPr/>
        </p:nvPicPr>
        <p:blipFill rotWithShape="1">
          <a:blip r:embed="rId3">
            <a:alphaModFix/>
          </a:blip>
          <a:srcRect b="0" l="0" r="0" t="0"/>
          <a:stretch/>
        </p:blipFill>
        <p:spPr>
          <a:xfrm>
            <a:off x="0" y="-701"/>
            <a:ext cx="3835751" cy="2520357"/>
          </a:xfrm>
          <a:prstGeom prst="rect">
            <a:avLst/>
          </a:prstGeom>
          <a:noFill/>
          <a:ln>
            <a:noFill/>
          </a:ln>
        </p:spPr>
      </p:pic>
      <p:pic>
        <p:nvPicPr>
          <p:cNvPr id="370" name="Google Shape;370;p34"/>
          <p:cNvPicPr preferRelativeResize="0"/>
          <p:nvPr/>
        </p:nvPicPr>
        <p:blipFill rotWithShape="1">
          <a:blip r:embed="rId4">
            <a:alphaModFix/>
          </a:blip>
          <a:srcRect b="0" l="0" r="0" t="0"/>
          <a:stretch/>
        </p:blipFill>
        <p:spPr>
          <a:xfrm>
            <a:off x="3835751" y="1"/>
            <a:ext cx="4124218" cy="2519655"/>
          </a:xfrm>
          <a:prstGeom prst="rect">
            <a:avLst/>
          </a:prstGeom>
          <a:noFill/>
          <a:ln>
            <a:noFill/>
          </a:ln>
        </p:spPr>
      </p:pic>
      <p:pic>
        <p:nvPicPr>
          <p:cNvPr id="371" name="Google Shape;371;p34"/>
          <p:cNvPicPr preferRelativeResize="0"/>
          <p:nvPr/>
        </p:nvPicPr>
        <p:blipFill rotWithShape="1">
          <a:blip r:embed="rId5">
            <a:alphaModFix/>
          </a:blip>
          <a:srcRect b="0" l="0" r="0" t="0"/>
          <a:stretch/>
        </p:blipFill>
        <p:spPr>
          <a:xfrm>
            <a:off x="7959968" y="-701"/>
            <a:ext cx="4232031" cy="2519655"/>
          </a:xfrm>
          <a:prstGeom prst="rect">
            <a:avLst/>
          </a:prstGeom>
          <a:noFill/>
          <a:ln>
            <a:noFill/>
          </a:ln>
        </p:spPr>
      </p:pic>
      <p:pic>
        <p:nvPicPr>
          <p:cNvPr id="372" name="Google Shape;372;p34"/>
          <p:cNvPicPr preferRelativeResize="0"/>
          <p:nvPr/>
        </p:nvPicPr>
        <p:blipFill rotWithShape="1">
          <a:blip r:embed="rId6">
            <a:alphaModFix/>
          </a:blip>
          <a:srcRect b="0" l="0" r="0" t="0"/>
          <a:stretch/>
        </p:blipFill>
        <p:spPr>
          <a:xfrm>
            <a:off x="2672" y="4336940"/>
            <a:ext cx="4645952" cy="2521059"/>
          </a:xfrm>
          <a:prstGeom prst="rect">
            <a:avLst/>
          </a:prstGeom>
          <a:noFill/>
          <a:ln>
            <a:noFill/>
          </a:ln>
        </p:spPr>
      </p:pic>
      <p:pic>
        <p:nvPicPr>
          <p:cNvPr id="373" name="Google Shape;373;p34"/>
          <p:cNvPicPr preferRelativeResize="0"/>
          <p:nvPr/>
        </p:nvPicPr>
        <p:blipFill rotWithShape="1">
          <a:blip r:embed="rId7">
            <a:alphaModFix/>
          </a:blip>
          <a:srcRect b="0" l="0" r="0" t="0"/>
          <a:stretch/>
        </p:blipFill>
        <p:spPr>
          <a:xfrm>
            <a:off x="4648624" y="4336940"/>
            <a:ext cx="7540704" cy="252106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35"/>
          <p:cNvSpPr/>
          <p:nvPr/>
        </p:nvSpPr>
        <p:spPr>
          <a:xfrm>
            <a:off x="422030" y="198621"/>
            <a:ext cx="11347939" cy="397031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800">
                <a:solidFill>
                  <a:schemeClr val="dk1"/>
                </a:solidFill>
                <a:latin typeface="Times New Roman"/>
                <a:ea typeface="Times New Roman"/>
                <a:cs typeface="Times New Roman"/>
                <a:sym typeface="Times New Roman"/>
              </a:rPr>
              <a:t>Ҳар қандай операция объектининг тартиби ва кўринишини лойиҳалаш охир-оқибат дизайн тафсилотларини ҳисобга олишга ўтади. Бу қайси асосий тартиб тури танланган бўлишидан қатъи назар ва исталган эстетик эффектни танлашни бошқарадиган кенг тамойилларни амалда қўллашни англатади. Аммо ҳар қандай батафсил дизайн схема мослашиши керак бўлган оқимнинг табиати ва ҳажми, ходимлар ва (агар керак бўлса) мижозларнинг хатти-ҳаракатлари ва афзалликлари тўғрисидаги маълумотларни тўплаш ва манипуляция қилишга асосланган бўлиши керак.</a:t>
            </a:r>
            <a:endParaRPr/>
          </a:p>
        </p:txBody>
      </p:sp>
      <p:pic>
        <p:nvPicPr>
          <p:cNvPr id="379" name="Google Shape;379;p35"/>
          <p:cNvPicPr preferRelativeResize="0"/>
          <p:nvPr/>
        </p:nvPicPr>
        <p:blipFill rotWithShape="1">
          <a:blip r:embed="rId3">
            <a:alphaModFix/>
          </a:blip>
          <a:srcRect b="0" l="0" r="0" t="0"/>
          <a:stretch/>
        </p:blipFill>
        <p:spPr>
          <a:xfrm>
            <a:off x="-1" y="4138245"/>
            <a:ext cx="6095999" cy="2719755"/>
          </a:xfrm>
          <a:prstGeom prst="rect">
            <a:avLst/>
          </a:prstGeom>
          <a:noFill/>
          <a:ln>
            <a:noFill/>
          </a:ln>
        </p:spPr>
      </p:pic>
      <p:pic>
        <p:nvPicPr>
          <p:cNvPr id="380" name="Google Shape;380;p35"/>
          <p:cNvPicPr preferRelativeResize="0"/>
          <p:nvPr/>
        </p:nvPicPr>
        <p:blipFill rotWithShape="1">
          <a:blip r:embed="rId4">
            <a:alphaModFix/>
          </a:blip>
          <a:srcRect b="0" l="0" r="0" t="0"/>
          <a:stretch/>
        </p:blipFill>
        <p:spPr>
          <a:xfrm>
            <a:off x="6096000" y="4138245"/>
            <a:ext cx="6095999" cy="2719755"/>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36"/>
          <p:cNvSpPr/>
          <p:nvPr/>
        </p:nvSpPr>
        <p:spPr>
          <a:xfrm>
            <a:off x="199293" y="161671"/>
            <a:ext cx="11805138" cy="224676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РЕЖАЛАР ОҚИМИНИ ТАҲЛИЛ ҚИЛИШ УЧУН МАЪЛУМОТ</a:t>
            </a:r>
            <a:endParaRPr/>
          </a:p>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Батафсил даражада, тартиб мураккаб бўлиши мумкин. Кўпинча объэктларни бир-бирига нисбатан жойлаштиришнинг жуда кўп муқобил усуллари мавжуд. Масалан, фақат иккита иш марказининг энг оддий ҳолатда, уларни бир-бирига нисбатан жойлаштиришнинг фақат иккита усули мавжуд. Аммо учта марказни ташкил қилишнинг олтита усули ва бешта марказни ташкил қилишнинг 120 усули мавжуд. Бу муносабатлар омилли ҳисобланади. N марказлар учун марказларни жойлаштиришнинг факторий N (N!) турли усуллари мавжуд, бунда:</a:t>
            </a:r>
            <a:endParaRPr/>
          </a:p>
        </p:txBody>
      </p:sp>
      <p:pic>
        <p:nvPicPr>
          <p:cNvPr id="386" name="Google Shape;386;p36"/>
          <p:cNvPicPr preferRelativeResize="0"/>
          <p:nvPr/>
        </p:nvPicPr>
        <p:blipFill rotWithShape="1">
          <a:blip r:embed="rId3">
            <a:alphaModFix/>
          </a:blip>
          <a:srcRect b="0" l="0" r="0" t="0"/>
          <a:stretch/>
        </p:blipFill>
        <p:spPr>
          <a:xfrm>
            <a:off x="3771575" y="2360590"/>
            <a:ext cx="4648849" cy="419158"/>
          </a:xfrm>
          <a:prstGeom prst="rect">
            <a:avLst/>
          </a:prstGeom>
          <a:noFill/>
          <a:ln>
            <a:noFill/>
          </a:ln>
        </p:spPr>
      </p:pic>
      <p:sp>
        <p:nvSpPr>
          <p:cNvPr id="387" name="Google Shape;387;p36"/>
          <p:cNvSpPr/>
          <p:nvPr/>
        </p:nvSpPr>
        <p:spPr>
          <a:xfrm>
            <a:off x="199292" y="2779748"/>
            <a:ext cx="11805137" cy="1938992"/>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Шундай қилиб, 20 та иш марказлари билан нисбатан оддий тартиб учун 20 таси бор! = 2.433 * 1018 операцияни ташкил қилиш усуллари. Бу “комбинатор мураккаблик” деб аталади ва бу оптимал тартиб эчимларини амалда қўллашни қийинлаштиради. Кўпгина схемалар сезги, соғлом фикр ва тизимли синов ва хатолар комбинацияси билан ишлаб чиқилган бўлиб, бу жараён компютер ёрдамида лойиҳалаш (КЁД) дастурлари ёрдамида қўллаб-қувватланиши мумкин. Улардан баъзилари эвристик процедуралар ёрдамида комбинацион мураккаблик муаммосини ҳал қилади. </a:t>
            </a:r>
            <a:endParaRPr/>
          </a:p>
        </p:txBody>
      </p:sp>
      <p:sp>
        <p:nvSpPr>
          <p:cNvPr id="388" name="Google Shape;388;p36"/>
          <p:cNvSpPr/>
          <p:nvPr/>
        </p:nvSpPr>
        <p:spPr>
          <a:xfrm>
            <a:off x="199292" y="4757337"/>
            <a:ext cx="8733693" cy="1938992"/>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Эвристик процедуралар оқилона ечим излашда “мулоҳаза юритиш жараёнида ёрлиқлар” ва “қоидалар” деб таърифланган нарсалардан фойдаланади. Улар оптимал ечимни изламайдилар (гарчи тасодифан топсалар ҳам), аксинча яхши субоптимал ечим топишга ҳаракат қилишади. Бироқ, талаб қилинадиган маълумотлар ҳам, қандай ишлатилиши ҳам танланган асосий тартиб турига боғлиқ.</a:t>
            </a:r>
            <a:endParaRPr sz="2000">
              <a:solidFill>
                <a:schemeClr val="dk1"/>
              </a:solidFill>
              <a:latin typeface="Calibri"/>
              <a:ea typeface="Calibri"/>
              <a:cs typeface="Calibri"/>
              <a:sym typeface="Calibri"/>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7"/>
          <p:cNvSpPr/>
          <p:nvPr/>
        </p:nvSpPr>
        <p:spPr>
          <a:xfrm>
            <a:off x="269631" y="131362"/>
            <a:ext cx="11652738" cy="4708981"/>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РУХСАТ ЭТИЛГАН ЖОЙЛАШУВ СХЕМАЛАРИНИ ЛОЙИҲАЛАШ УЧУН МАЪЛУМОТ ВА ТАҲЛИЛ</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t/>
            </a:r>
            <a:endParaRPr b="1" sz="1000">
              <a:solidFill>
                <a:schemeClr val="dk1"/>
              </a:solidFill>
              <a:latin typeface="Times New Roman"/>
              <a:ea typeface="Times New Roman"/>
              <a:cs typeface="Times New Roman"/>
              <a:sym typeface="Times New Roman"/>
            </a:endParaRPr>
          </a:p>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Рухсат этилган позицияларда ресурсларнинг жойлашуви ўзгартирилган ресурслар оқимига қараб эмас, балки ресурсларнинг ўзини ўзгартириш қулайлигига қараб белгиланади. Рухсат этилган жойлашув схемаларини батафсил лойиҳалашнинг мақсади барча ўзгартирувчи ресурсларга ўзгартирилган ресурсларга самарали “хизмат” кўрсатишга имкон бериш орқали трансформация жараёнига ўз ҳиссасини максимал даражада ошириш имконини берадиган операция режасига эришишдир. Қурилиш майдончалари каби баъзи собит жойлашув схемаларининг батафсил схемаси, айниқса, режалаштирилган тадбирлар жадвали тез-тез ўзгартирилса, жуда мураккаблашиши мумкин. Агар қурилиш майдончасидаги тартибсизликни тасаввур қилинг-а, агар оғир юк машиналари доимий равишда (ва шовқин-суронда) сайт офисининг ёнидан ўтиб кетса, битта пудратчининг юк машиналари ўз материалларини сақлайдиган жойга бориш учун бошқа пудратчилар ҳудудини кесиб ўтишлари керак бўлса ва энг кўп пул сарфлаган ходимлар. бинонинг ўзи ундан узоқроқда жойлашган эди. Рухсат этилган жойлашув схемаларида ресурсларни топишга ёрдам берадиган усуллар мавжуд бўлса-да, улар кенг қўлланилмайди.</a:t>
            </a:r>
            <a:endParaRPr/>
          </a:p>
        </p:txBody>
      </p:sp>
      <p:pic>
        <p:nvPicPr>
          <p:cNvPr id="394" name="Google Shape;394;p37"/>
          <p:cNvPicPr preferRelativeResize="0"/>
          <p:nvPr/>
        </p:nvPicPr>
        <p:blipFill rotWithShape="1">
          <a:blip r:embed="rId3">
            <a:alphaModFix/>
          </a:blip>
          <a:srcRect b="0" l="0" r="0" t="0"/>
          <a:stretch/>
        </p:blipFill>
        <p:spPr>
          <a:xfrm>
            <a:off x="0" y="4666654"/>
            <a:ext cx="2977662" cy="2191346"/>
          </a:xfrm>
          <a:prstGeom prst="rect">
            <a:avLst/>
          </a:prstGeom>
          <a:noFill/>
          <a:ln>
            <a:noFill/>
          </a:ln>
        </p:spPr>
      </p:pic>
      <p:pic>
        <p:nvPicPr>
          <p:cNvPr id="395" name="Google Shape;395;p37"/>
          <p:cNvPicPr preferRelativeResize="0"/>
          <p:nvPr/>
        </p:nvPicPr>
        <p:blipFill rotWithShape="1">
          <a:blip r:embed="rId4">
            <a:alphaModFix/>
          </a:blip>
          <a:srcRect b="0" l="0" r="0" t="0"/>
          <a:stretch/>
        </p:blipFill>
        <p:spPr>
          <a:xfrm>
            <a:off x="2977661" y="4666654"/>
            <a:ext cx="3109965" cy="2191346"/>
          </a:xfrm>
          <a:prstGeom prst="rect">
            <a:avLst/>
          </a:prstGeom>
          <a:noFill/>
          <a:ln>
            <a:noFill/>
          </a:ln>
        </p:spPr>
      </p:pic>
      <p:pic>
        <p:nvPicPr>
          <p:cNvPr id="396" name="Google Shape;396;p37"/>
          <p:cNvPicPr preferRelativeResize="0"/>
          <p:nvPr/>
        </p:nvPicPr>
        <p:blipFill rotWithShape="1">
          <a:blip r:embed="rId5">
            <a:alphaModFix/>
          </a:blip>
          <a:srcRect b="0" l="0" r="0" t="0"/>
          <a:stretch/>
        </p:blipFill>
        <p:spPr>
          <a:xfrm>
            <a:off x="6096000" y="4666654"/>
            <a:ext cx="3109965" cy="2191346"/>
          </a:xfrm>
          <a:prstGeom prst="rect">
            <a:avLst/>
          </a:prstGeom>
          <a:noFill/>
          <a:ln>
            <a:noFill/>
          </a:ln>
        </p:spPr>
      </p:pic>
      <p:pic>
        <p:nvPicPr>
          <p:cNvPr id="397" name="Google Shape;397;p37"/>
          <p:cNvPicPr preferRelativeResize="0"/>
          <p:nvPr/>
        </p:nvPicPr>
        <p:blipFill rotWithShape="1">
          <a:blip r:embed="rId6">
            <a:alphaModFix/>
          </a:blip>
          <a:srcRect b="0" l="0" r="0" t="0"/>
          <a:stretch/>
        </p:blipFill>
        <p:spPr>
          <a:xfrm>
            <a:off x="9210991" y="4666654"/>
            <a:ext cx="2981010" cy="219134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8"/>
          <p:cNvSpPr/>
          <p:nvPr/>
        </p:nvSpPr>
        <p:spPr>
          <a:xfrm>
            <a:off x="164123" y="4442797"/>
            <a:ext cx="8311662" cy="2123658"/>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Оқим даражаси ва йўналиши одатда ишланган мисолдаги 7.12-расмда кўрсатилгандек оқим ёзувлари жадвалида кўрсатилган. Ушбу маълумотни маршрутлаш маълумотларидан ёки оқим тасодифий бўлган жойларда тўплаш мумкин, масалан, кутубхонада, маълумот мижозлар томонидан одатий вақт оралиғида босиб ўтган маршрутларни кузатиш орқали тўпланиши мумкин.</a:t>
            </a:r>
            <a:endParaRPr/>
          </a:p>
        </p:txBody>
      </p:sp>
      <p:sp>
        <p:nvSpPr>
          <p:cNvPr id="403" name="Google Shape;403;p38"/>
          <p:cNvSpPr/>
          <p:nvPr/>
        </p:nvSpPr>
        <p:spPr>
          <a:xfrm>
            <a:off x="164123" y="98887"/>
            <a:ext cx="1188720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ФУНКЦИОНАЛ ТАРТИБНИ ЛОЙИҲАЛАШ УЧУН МАЪЛУМОТ ВА ТАҲЛИЛ</a:t>
            </a:r>
            <a:endParaRPr/>
          </a:p>
        </p:txBody>
      </p:sp>
      <p:sp>
        <p:nvSpPr>
          <p:cNvPr id="404" name="Google Shape;404;p38"/>
          <p:cNvSpPr/>
          <p:nvPr/>
        </p:nvSpPr>
        <p:spPr>
          <a:xfrm>
            <a:off x="304800" y="625788"/>
            <a:ext cx="11629292" cy="863006"/>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Функционал схемаларда батафсил дизайн жараёнини бошлашдан олдин дизайнерга зарур бўлган баъзи муҳим маълумотлар мавжуд:</a:t>
            </a:r>
            <a:endParaRPr/>
          </a:p>
        </p:txBody>
      </p:sp>
      <p:sp>
        <p:nvSpPr>
          <p:cNvPr id="405" name="Google Shape;405;p38"/>
          <p:cNvSpPr/>
          <p:nvPr/>
        </p:nvSpPr>
        <p:spPr>
          <a:xfrm>
            <a:off x="304800" y="1619264"/>
            <a:ext cx="5404338" cy="774307"/>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ҳар бир иш маркази учун зарур бўлган майдон</a:t>
            </a:r>
            <a:endParaRPr/>
          </a:p>
        </p:txBody>
      </p:sp>
      <p:sp>
        <p:nvSpPr>
          <p:cNvPr id="406" name="Google Shape;406;p38"/>
          <p:cNvSpPr/>
          <p:nvPr/>
        </p:nvSpPr>
        <p:spPr>
          <a:xfrm>
            <a:off x="6482864" y="1619265"/>
            <a:ext cx="5451228" cy="774307"/>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ҳар бир иш марказига ажратилган майдон шаклидаги чекловлар</a:t>
            </a:r>
            <a:endParaRPr/>
          </a:p>
        </p:txBody>
      </p:sp>
      <p:sp>
        <p:nvSpPr>
          <p:cNvPr id="407" name="Google Shape;407;p38"/>
          <p:cNvSpPr/>
          <p:nvPr/>
        </p:nvSpPr>
        <p:spPr>
          <a:xfrm>
            <a:off x="304800" y="2527697"/>
            <a:ext cx="10122876" cy="817563"/>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ҳар бир иш маркази орасидаги оқим даражаси ва йўналиши (масалан, саёҳатлар сони, юклар сони ёки босиб ўтган масофа учун оқим нархи)</a:t>
            </a:r>
            <a:endParaRPr/>
          </a:p>
        </p:txBody>
      </p:sp>
      <p:sp>
        <p:nvSpPr>
          <p:cNvPr id="408" name="Google Shape;408;p38"/>
          <p:cNvSpPr/>
          <p:nvPr/>
        </p:nvSpPr>
        <p:spPr>
          <a:xfrm>
            <a:off x="1811216" y="3479385"/>
            <a:ext cx="10122876" cy="817563"/>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иш марказларининг бир-бирига яқин бўлиши ёки макетнинг бирон бир қатъий нуқтасига яқин бўлишининг мақсадга мувофиқлиги.</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39"/>
          <p:cNvSpPr/>
          <p:nvPr/>
        </p:nvSpPr>
        <p:spPr>
          <a:xfrm>
            <a:off x="216876" y="389599"/>
            <a:ext cx="11758247" cy="16312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БОСИБ ЎТГАН МАСОФАНИ МИНИМАЛЛАШТИРИШ</a:t>
            </a:r>
            <a:endParaRPr/>
          </a:p>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Функционал схеманинг кўпгина мисолларида асосий мақсад операция давомида оқим билан боғлиқ бўлган операция харажатларини минималлаштиришдир. Бу, одатда, ишланган мисолдаги 7.13-расмдаги каби, операцияда босиб ўтилган умумий масофани минималлаштиришни англатади. Ушбу оддий даражадаги тартибнинг самарадорлигини қуйидагилардан ҳисоблаш мумкин:</a:t>
            </a:r>
            <a:endParaRPr sz="2000">
              <a:solidFill>
                <a:schemeClr val="dk1"/>
              </a:solidFill>
              <a:latin typeface="Times New Roman"/>
              <a:ea typeface="Times New Roman"/>
              <a:cs typeface="Times New Roman"/>
              <a:sym typeface="Times New Roman"/>
            </a:endParaRPr>
          </a:p>
        </p:txBody>
      </p:sp>
      <p:sp>
        <p:nvSpPr>
          <p:cNvPr id="415" name="Google Shape;415;p39"/>
          <p:cNvSpPr/>
          <p:nvPr/>
        </p:nvSpPr>
        <p:spPr>
          <a:xfrm>
            <a:off x="2330358" y="2061846"/>
            <a:ext cx="4355423"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000">
                <a:solidFill>
                  <a:schemeClr val="dk1"/>
                </a:solidFill>
                <a:latin typeface="Times New Roman"/>
                <a:ea typeface="Times New Roman"/>
                <a:cs typeface="Times New Roman"/>
                <a:sym typeface="Times New Roman"/>
              </a:rPr>
              <a:t>Жойлаштиришнинг самарадорлиги</a:t>
            </a:r>
            <a:endParaRPr/>
          </a:p>
        </p:txBody>
      </p:sp>
      <p:pic>
        <p:nvPicPr>
          <p:cNvPr id="416" name="Google Shape;416;p39"/>
          <p:cNvPicPr preferRelativeResize="0"/>
          <p:nvPr/>
        </p:nvPicPr>
        <p:blipFill rotWithShape="1">
          <a:blip r:embed="rId3">
            <a:alphaModFix/>
          </a:blip>
          <a:srcRect b="0" l="0" r="0" t="0"/>
          <a:stretch/>
        </p:blipFill>
        <p:spPr>
          <a:xfrm>
            <a:off x="6679786" y="2020815"/>
            <a:ext cx="1209844" cy="495369"/>
          </a:xfrm>
          <a:prstGeom prst="rect">
            <a:avLst/>
          </a:prstGeom>
          <a:noFill/>
          <a:ln>
            <a:noFill/>
          </a:ln>
        </p:spPr>
      </p:pic>
      <p:sp>
        <p:nvSpPr>
          <p:cNvPr id="417" name="Google Shape;417;p39"/>
          <p:cNvSpPr/>
          <p:nvPr/>
        </p:nvSpPr>
        <p:spPr>
          <a:xfrm>
            <a:off x="7889630" y="2083833"/>
            <a:ext cx="1462260"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000">
                <a:solidFill>
                  <a:schemeClr val="dk1"/>
                </a:solidFill>
                <a:latin typeface="Times New Roman"/>
                <a:ea typeface="Times New Roman"/>
                <a:cs typeface="Times New Roman"/>
                <a:sym typeface="Times New Roman"/>
              </a:rPr>
              <a:t>барча учун</a:t>
            </a:r>
            <a:endParaRPr/>
          </a:p>
        </p:txBody>
      </p:sp>
      <p:pic>
        <p:nvPicPr>
          <p:cNvPr id="418" name="Google Shape;418;p39"/>
          <p:cNvPicPr preferRelativeResize="0"/>
          <p:nvPr/>
        </p:nvPicPr>
        <p:blipFill rotWithShape="1">
          <a:blip r:embed="rId4">
            <a:alphaModFix/>
          </a:blip>
          <a:srcRect b="0" l="0" r="0" t="0"/>
          <a:stretch/>
        </p:blipFill>
        <p:spPr>
          <a:xfrm>
            <a:off x="9316720" y="2119010"/>
            <a:ext cx="771633" cy="381053"/>
          </a:xfrm>
          <a:prstGeom prst="rect">
            <a:avLst/>
          </a:prstGeom>
          <a:noFill/>
          <a:ln>
            <a:noFill/>
          </a:ln>
        </p:spPr>
      </p:pic>
      <p:sp>
        <p:nvSpPr>
          <p:cNvPr id="419" name="Google Shape;419;p39"/>
          <p:cNvSpPr txBox="1"/>
          <p:nvPr/>
        </p:nvSpPr>
        <p:spPr>
          <a:xfrm>
            <a:off x="902677" y="2516184"/>
            <a:ext cx="1148862"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Бу ерда:</a:t>
            </a:r>
            <a:endParaRPr sz="2000">
              <a:solidFill>
                <a:schemeClr val="dk1"/>
              </a:solidFill>
              <a:latin typeface="Times New Roman"/>
              <a:ea typeface="Times New Roman"/>
              <a:cs typeface="Times New Roman"/>
              <a:sym typeface="Times New Roman"/>
            </a:endParaRPr>
          </a:p>
        </p:txBody>
      </p:sp>
      <p:pic>
        <p:nvPicPr>
          <p:cNvPr id="420" name="Google Shape;420;p39"/>
          <p:cNvPicPr preferRelativeResize="0"/>
          <p:nvPr/>
        </p:nvPicPr>
        <p:blipFill rotWithShape="1">
          <a:blip r:embed="rId5">
            <a:alphaModFix/>
          </a:blip>
          <a:srcRect b="0" l="0" r="0" t="0"/>
          <a:stretch/>
        </p:blipFill>
        <p:spPr>
          <a:xfrm>
            <a:off x="781686" y="2916294"/>
            <a:ext cx="695422" cy="428685"/>
          </a:xfrm>
          <a:prstGeom prst="rect">
            <a:avLst/>
          </a:prstGeom>
          <a:noFill/>
          <a:ln>
            <a:noFill/>
          </a:ln>
        </p:spPr>
      </p:pic>
      <p:pic>
        <p:nvPicPr>
          <p:cNvPr id="421" name="Google Shape;421;p39"/>
          <p:cNvPicPr preferRelativeResize="0"/>
          <p:nvPr/>
        </p:nvPicPr>
        <p:blipFill rotWithShape="1">
          <a:blip r:embed="rId6">
            <a:alphaModFix/>
          </a:blip>
          <a:srcRect b="0" l="0" r="0" t="0"/>
          <a:stretch/>
        </p:blipFill>
        <p:spPr>
          <a:xfrm>
            <a:off x="772160" y="3344979"/>
            <a:ext cx="704948" cy="438211"/>
          </a:xfrm>
          <a:prstGeom prst="rect">
            <a:avLst/>
          </a:prstGeom>
          <a:noFill/>
          <a:ln>
            <a:noFill/>
          </a:ln>
        </p:spPr>
      </p:pic>
      <p:sp>
        <p:nvSpPr>
          <p:cNvPr id="422" name="Google Shape;422;p39"/>
          <p:cNvSpPr/>
          <p:nvPr/>
        </p:nvSpPr>
        <p:spPr>
          <a:xfrm>
            <a:off x="1415560" y="2928748"/>
            <a:ext cx="10004279"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uz-Cyrl-UZ" sz="2000">
                <a:solidFill>
                  <a:schemeClr val="dk1"/>
                </a:solidFill>
                <a:latin typeface="Times New Roman"/>
                <a:ea typeface="Times New Roman"/>
                <a:cs typeface="Times New Roman"/>
                <a:sym typeface="Times New Roman"/>
              </a:rPr>
              <a:t>i</a:t>
            </a:r>
            <a:r>
              <a:rPr lang="uz-Cyrl-UZ" sz="2000">
                <a:solidFill>
                  <a:schemeClr val="dk1"/>
                </a:solidFill>
                <a:latin typeface="Times New Roman"/>
                <a:ea typeface="Times New Roman"/>
                <a:cs typeface="Times New Roman"/>
                <a:sym typeface="Times New Roman"/>
              </a:rPr>
              <a:t> иш марказидан </a:t>
            </a:r>
            <a:r>
              <a:rPr i="1" lang="uz-Cyrl-UZ" sz="2000">
                <a:solidFill>
                  <a:schemeClr val="dk1"/>
                </a:solidFill>
                <a:latin typeface="Times New Roman"/>
                <a:ea typeface="Times New Roman"/>
                <a:cs typeface="Times New Roman"/>
                <a:sym typeface="Times New Roman"/>
              </a:rPr>
              <a:t>j</a:t>
            </a:r>
            <a:r>
              <a:rPr lang="uz-Cyrl-UZ" sz="2000">
                <a:solidFill>
                  <a:schemeClr val="dk1"/>
                </a:solidFill>
                <a:latin typeface="Times New Roman"/>
                <a:ea typeface="Times New Roman"/>
                <a:cs typeface="Times New Roman"/>
                <a:sym typeface="Times New Roman"/>
              </a:rPr>
              <a:t> иш марказигача бўлган вақт оралиғидаги юклар ёки саёҳатлардаги оқим</a:t>
            </a:r>
            <a:endParaRPr/>
          </a:p>
        </p:txBody>
      </p:sp>
      <p:sp>
        <p:nvSpPr>
          <p:cNvPr id="423" name="Google Shape;423;p39"/>
          <p:cNvSpPr/>
          <p:nvPr/>
        </p:nvSpPr>
        <p:spPr>
          <a:xfrm>
            <a:off x="1415560" y="3310514"/>
            <a:ext cx="563769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uz-Cyrl-UZ" sz="2000">
                <a:solidFill>
                  <a:schemeClr val="dk1"/>
                </a:solidFill>
                <a:latin typeface="Times New Roman"/>
                <a:ea typeface="Times New Roman"/>
                <a:cs typeface="Times New Roman"/>
                <a:sym typeface="Times New Roman"/>
              </a:rPr>
              <a:t>иш маркази </a:t>
            </a:r>
            <a:r>
              <a:rPr i="1" lang="uz-Cyrl-UZ" sz="2000">
                <a:solidFill>
                  <a:schemeClr val="dk1"/>
                </a:solidFill>
                <a:latin typeface="Times New Roman"/>
                <a:ea typeface="Times New Roman"/>
                <a:cs typeface="Times New Roman"/>
                <a:sym typeface="Times New Roman"/>
              </a:rPr>
              <a:t>i</a:t>
            </a:r>
            <a:r>
              <a:rPr lang="uz-Cyrl-UZ" sz="2000">
                <a:solidFill>
                  <a:schemeClr val="dk1"/>
                </a:solidFill>
                <a:latin typeface="Times New Roman"/>
                <a:ea typeface="Times New Roman"/>
                <a:cs typeface="Times New Roman"/>
                <a:sym typeface="Times New Roman"/>
              </a:rPr>
              <a:t> ва иш маркази </a:t>
            </a:r>
            <a:r>
              <a:rPr i="1" lang="uz-Cyrl-UZ" sz="2000">
                <a:solidFill>
                  <a:schemeClr val="dk1"/>
                </a:solidFill>
                <a:latin typeface="Times New Roman"/>
                <a:ea typeface="Times New Roman"/>
                <a:cs typeface="Times New Roman"/>
                <a:sym typeface="Times New Roman"/>
              </a:rPr>
              <a:t>j</a:t>
            </a:r>
            <a:r>
              <a:rPr lang="uz-Cyrl-UZ" sz="2000">
                <a:solidFill>
                  <a:schemeClr val="dk1"/>
                </a:solidFill>
                <a:latin typeface="Times New Roman"/>
                <a:ea typeface="Times New Roman"/>
                <a:cs typeface="Times New Roman"/>
                <a:sym typeface="Times New Roman"/>
              </a:rPr>
              <a:t> орасидаги масофа.</a:t>
            </a:r>
            <a:endParaRPr/>
          </a:p>
        </p:txBody>
      </p:sp>
      <p:sp>
        <p:nvSpPr>
          <p:cNvPr id="424" name="Google Shape;424;p39"/>
          <p:cNvSpPr/>
          <p:nvPr/>
        </p:nvSpPr>
        <p:spPr>
          <a:xfrm>
            <a:off x="216875" y="3839242"/>
            <a:ext cx="11758247" cy="1015663"/>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Самарадорлик даражаси қанчалик паст бўлса, тартиб шунчалик яхши бўлади. Функционал схема бўйича иш марказларининг жойлашишини аниқлаш босқичлари ишлаган мисолда кўрсатилган: Роттердам Таълим Гуруҳи (Rotterdam Educational Group).</a:t>
            </a:r>
            <a:endParaRPr/>
          </a:p>
        </p:txBody>
      </p:sp>
      <p:pic>
        <p:nvPicPr>
          <p:cNvPr id="425" name="Google Shape;425;p39"/>
          <p:cNvPicPr preferRelativeResize="0"/>
          <p:nvPr/>
        </p:nvPicPr>
        <p:blipFill rotWithShape="1">
          <a:blip r:embed="rId7">
            <a:alphaModFix/>
          </a:blip>
          <a:srcRect b="0" l="0" r="0" t="0"/>
          <a:stretch/>
        </p:blipFill>
        <p:spPr>
          <a:xfrm>
            <a:off x="0" y="4826564"/>
            <a:ext cx="3106615" cy="2031435"/>
          </a:xfrm>
          <a:prstGeom prst="rect">
            <a:avLst/>
          </a:prstGeom>
          <a:noFill/>
          <a:ln>
            <a:noFill/>
          </a:ln>
        </p:spPr>
      </p:pic>
      <p:pic>
        <p:nvPicPr>
          <p:cNvPr id="426" name="Google Shape;426;p39"/>
          <p:cNvPicPr preferRelativeResize="0"/>
          <p:nvPr/>
        </p:nvPicPr>
        <p:blipFill rotWithShape="1">
          <a:blip r:embed="rId8">
            <a:alphaModFix/>
          </a:blip>
          <a:srcRect b="0" l="0" r="0" t="0"/>
          <a:stretch/>
        </p:blipFill>
        <p:spPr>
          <a:xfrm>
            <a:off x="3106615" y="4826509"/>
            <a:ext cx="2989385" cy="2031435"/>
          </a:xfrm>
          <a:prstGeom prst="rect">
            <a:avLst/>
          </a:prstGeom>
          <a:noFill/>
          <a:ln>
            <a:noFill/>
          </a:ln>
        </p:spPr>
      </p:pic>
      <p:pic>
        <p:nvPicPr>
          <p:cNvPr id="427" name="Google Shape;427;p39"/>
          <p:cNvPicPr preferRelativeResize="0"/>
          <p:nvPr/>
        </p:nvPicPr>
        <p:blipFill rotWithShape="1">
          <a:blip r:embed="rId9">
            <a:alphaModFix/>
          </a:blip>
          <a:srcRect b="0" l="0" r="0" t="0"/>
          <a:stretch/>
        </p:blipFill>
        <p:spPr>
          <a:xfrm>
            <a:off x="6095997" y="4826509"/>
            <a:ext cx="2989385" cy="2031435"/>
          </a:xfrm>
          <a:prstGeom prst="rect">
            <a:avLst/>
          </a:prstGeom>
          <a:noFill/>
          <a:ln>
            <a:noFill/>
          </a:ln>
        </p:spPr>
      </p:pic>
      <p:pic>
        <p:nvPicPr>
          <p:cNvPr id="428" name="Google Shape;428;p39"/>
          <p:cNvPicPr preferRelativeResize="0"/>
          <p:nvPr/>
        </p:nvPicPr>
        <p:blipFill rotWithShape="1">
          <a:blip r:embed="rId10">
            <a:alphaModFix/>
          </a:blip>
          <a:srcRect b="0" l="0" r="0" t="0"/>
          <a:stretch/>
        </p:blipFill>
        <p:spPr>
          <a:xfrm>
            <a:off x="9085382" y="4826454"/>
            <a:ext cx="3106615" cy="2031435"/>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pic>
        <p:nvPicPr>
          <p:cNvPr id="433" name="Google Shape;433;p40"/>
          <p:cNvPicPr preferRelativeResize="0"/>
          <p:nvPr/>
        </p:nvPicPr>
        <p:blipFill rotWithShape="1">
          <a:blip r:embed="rId3">
            <a:alphaModFix/>
          </a:blip>
          <a:srcRect b="0" l="0" r="0" t="0"/>
          <a:stretch/>
        </p:blipFill>
        <p:spPr>
          <a:xfrm>
            <a:off x="0" y="0"/>
            <a:ext cx="12192000" cy="6858000"/>
          </a:xfrm>
          <a:prstGeom prst="rect">
            <a:avLst/>
          </a:prstGeom>
          <a:noFill/>
          <a:ln>
            <a:noFill/>
          </a:ln>
        </p:spPr>
      </p:pic>
      <p:sp>
        <p:nvSpPr>
          <p:cNvPr id="434" name="Google Shape;434;p40"/>
          <p:cNvSpPr txBox="1"/>
          <p:nvPr/>
        </p:nvSpPr>
        <p:spPr>
          <a:xfrm>
            <a:off x="6846277" y="1182689"/>
            <a:ext cx="5017477" cy="40011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000">
                <a:solidFill>
                  <a:srgbClr val="833C0B"/>
                </a:solidFill>
                <a:latin typeface="Times New Roman"/>
                <a:ea typeface="Times New Roman"/>
                <a:cs typeface="Times New Roman"/>
                <a:sym typeface="Times New Roman"/>
              </a:rPr>
              <a:t>Бинонинг ўлчамлари = 30 метр × 60 метр</a:t>
            </a:r>
            <a:endParaRPr b="1" sz="2000">
              <a:solidFill>
                <a:srgbClr val="833C0B"/>
              </a:solidFill>
              <a:latin typeface="Times New Roman"/>
              <a:ea typeface="Times New Roman"/>
              <a:cs typeface="Times New Roman"/>
              <a:sym typeface="Times New Roman"/>
            </a:endParaRPr>
          </a:p>
        </p:txBody>
      </p:sp>
      <p:sp>
        <p:nvSpPr>
          <p:cNvPr id="435" name="Google Shape;435;p40"/>
          <p:cNvSpPr txBox="1"/>
          <p:nvPr/>
        </p:nvSpPr>
        <p:spPr>
          <a:xfrm>
            <a:off x="5627077" y="175846"/>
            <a:ext cx="6377354"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rgbClr val="7F6000"/>
                </a:solidFill>
                <a:latin typeface="Times New Roman"/>
                <a:ea typeface="Times New Roman"/>
                <a:cs typeface="Times New Roman"/>
                <a:sym typeface="Times New Roman"/>
              </a:rPr>
              <a:t>РОТТЕРДАМ ТАЪЛИМ ГУРУХИ УЧУН ОҚИМ МАЪЛУМОТЛАРИ (7.12-расм) [7]</a:t>
            </a:r>
            <a:endParaRPr b="1" sz="2400">
              <a:solidFill>
                <a:srgbClr val="7F6000"/>
              </a:solidFill>
              <a:latin typeface="Times New Roman"/>
              <a:ea typeface="Times New Roman"/>
              <a:cs typeface="Times New Roman"/>
              <a:sym typeface="Times New Roman"/>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9" name="Shape 439"/>
        <p:cNvGrpSpPr/>
        <p:nvPr/>
      </p:nvGrpSpPr>
      <p:grpSpPr>
        <a:xfrm>
          <a:off x="0" y="0"/>
          <a:ext cx="0" cy="0"/>
          <a:chOff x="0" y="0"/>
          <a:chExt cx="0" cy="0"/>
        </a:xfrm>
      </p:grpSpPr>
      <p:pic>
        <p:nvPicPr>
          <p:cNvPr id="440" name="Google Shape;440;p41"/>
          <p:cNvPicPr preferRelativeResize="0"/>
          <p:nvPr/>
        </p:nvPicPr>
        <p:blipFill rotWithShape="1">
          <a:blip r:embed="rId3">
            <a:alphaModFix/>
          </a:blip>
          <a:srcRect b="0" l="0" r="0" t="0"/>
          <a:stretch/>
        </p:blipFill>
        <p:spPr>
          <a:xfrm>
            <a:off x="1" y="-1"/>
            <a:ext cx="12192000" cy="4232031"/>
          </a:xfrm>
          <a:prstGeom prst="rect">
            <a:avLst/>
          </a:prstGeom>
          <a:noFill/>
          <a:ln>
            <a:noFill/>
          </a:ln>
        </p:spPr>
      </p:pic>
      <p:sp>
        <p:nvSpPr>
          <p:cNvPr id="441" name="Google Shape;441;p41"/>
          <p:cNvSpPr/>
          <p:nvPr/>
        </p:nvSpPr>
        <p:spPr>
          <a:xfrm>
            <a:off x="0" y="4526504"/>
            <a:ext cx="8124092" cy="163121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(А) ЮҚОРИ ТИРБАНДЛИК ДАРАЖАСИГА ЭГА МАРКАЗЛАРНИ БИР-БИРИГА ЯҚИН ЖОЙЛАШТИРИШНИНГ СХЕМАТИК СХЕМАСИ, </a:t>
            </a:r>
            <a:endParaRPr b="1" sz="2000">
              <a:solidFill>
                <a:schemeClr val="dk1"/>
              </a:solidFill>
              <a:latin typeface="Times New Roman"/>
              <a:ea typeface="Times New Roman"/>
              <a:cs typeface="Times New Roman"/>
              <a:sym typeface="Times New Roman"/>
            </a:endParaRPr>
          </a:p>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(Б) БИНО ГЕОМЕТРИЯСИГА МОСЛАШТИРИЛГАН СХЕМАТИК СХЕМА [7]</a:t>
            </a:r>
            <a:endParaRPr b="1" sz="2000">
              <a:solidFill>
                <a:schemeClr val="dk1"/>
              </a:solidFill>
              <a:latin typeface="Times New Roman"/>
              <a:ea typeface="Times New Roman"/>
              <a:cs typeface="Times New Roman"/>
              <a:sym typeface="Times New Roman"/>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pic>
        <p:nvPicPr>
          <p:cNvPr id="446" name="Google Shape;446;p42"/>
          <p:cNvPicPr preferRelativeResize="0"/>
          <p:nvPr/>
        </p:nvPicPr>
        <p:blipFill rotWithShape="1">
          <a:blip r:embed="rId3">
            <a:alphaModFix/>
          </a:blip>
          <a:srcRect b="0" l="0" r="0" t="0"/>
          <a:stretch/>
        </p:blipFill>
        <p:spPr>
          <a:xfrm>
            <a:off x="0" y="-5863"/>
            <a:ext cx="12192001" cy="4964725"/>
          </a:xfrm>
          <a:prstGeom prst="rect">
            <a:avLst/>
          </a:prstGeom>
          <a:noFill/>
          <a:ln>
            <a:noFill/>
          </a:ln>
        </p:spPr>
      </p:pic>
      <p:sp>
        <p:nvSpPr>
          <p:cNvPr id="447" name="Google Shape;447;p42"/>
          <p:cNvSpPr/>
          <p:nvPr/>
        </p:nvSpPr>
        <p:spPr>
          <a:xfrm>
            <a:off x="293076" y="5310554"/>
            <a:ext cx="6975231" cy="107721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3200">
                <a:solidFill>
                  <a:srgbClr val="833C0B"/>
                </a:solidFill>
                <a:latin typeface="Times New Roman"/>
                <a:ea typeface="Times New Roman"/>
                <a:cs typeface="Times New Roman"/>
                <a:sym typeface="Times New Roman"/>
              </a:rPr>
              <a:t>БИНОНИНГ ЯКУНИЙ РЕЖАСИ</a:t>
            </a:r>
            <a:endParaRPr b="1" sz="3200">
              <a:solidFill>
                <a:srgbClr val="833C0B"/>
              </a:solidFill>
              <a:latin typeface="Times New Roman"/>
              <a:ea typeface="Times New Roman"/>
              <a:cs typeface="Times New Roman"/>
              <a:sym typeface="Times New Roman"/>
            </a:endParaRPr>
          </a:p>
          <a:p>
            <a:pPr indent="0" lvl="0" marL="0" marR="0" rtl="0" algn="ctr">
              <a:spcBef>
                <a:spcPts val="0"/>
              </a:spcBef>
              <a:spcAft>
                <a:spcPts val="0"/>
              </a:spcAft>
              <a:buNone/>
            </a:pPr>
            <a:r>
              <a:rPr b="1" lang="uz-Cyrl-UZ" sz="3200">
                <a:solidFill>
                  <a:srgbClr val="833C0B"/>
                </a:solidFill>
                <a:latin typeface="Times New Roman"/>
                <a:ea typeface="Times New Roman"/>
                <a:cs typeface="Times New Roman"/>
                <a:sym typeface="Times New Roman"/>
              </a:rPr>
              <a:t>(7.14-расм) [7]</a:t>
            </a:r>
            <a:endParaRPr b="1" sz="3200">
              <a:solidFill>
                <a:srgbClr val="833C0B"/>
              </a:solidFill>
              <a:latin typeface="Times New Roman"/>
              <a:ea typeface="Times New Roman"/>
              <a:cs typeface="Times New Roman"/>
              <a:sym typeface="Times New Roman"/>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1" name="Shape 451"/>
        <p:cNvGrpSpPr/>
        <p:nvPr/>
      </p:nvGrpSpPr>
      <p:grpSpPr>
        <a:xfrm>
          <a:off x="0" y="0"/>
          <a:ext cx="0" cy="0"/>
          <a:chOff x="0" y="0"/>
          <a:chExt cx="0" cy="0"/>
        </a:xfrm>
      </p:grpSpPr>
      <p:sp>
        <p:nvSpPr>
          <p:cNvPr id="452" name="Google Shape;452;p43"/>
          <p:cNvSpPr/>
          <p:nvPr/>
        </p:nvSpPr>
        <p:spPr>
          <a:xfrm>
            <a:off x="345830" y="284092"/>
            <a:ext cx="11547231" cy="46166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КЛЕТКАНИ ТАРТИБИНИ ЛОЙИҲАЛАШ УЧУН МАЪЛУМОТ ВА ТАҲЛИЛ</a:t>
            </a:r>
            <a:endParaRPr/>
          </a:p>
        </p:txBody>
      </p:sp>
      <p:sp>
        <p:nvSpPr>
          <p:cNvPr id="453" name="Google Shape;453;p43"/>
          <p:cNvSpPr/>
          <p:nvPr/>
        </p:nvSpPr>
        <p:spPr>
          <a:xfrm>
            <a:off x="345830" y="745757"/>
            <a:ext cx="11447585" cy="2274276"/>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539750" lvl="0" marL="0" marR="0" rtl="0" algn="just">
              <a:spcBef>
                <a:spcPts val="0"/>
              </a:spcBef>
              <a:spcAft>
                <a:spcPts val="0"/>
              </a:spcAft>
              <a:buNone/>
            </a:pPr>
            <a:r>
              <a:rPr lang="uz-Cyrl-UZ" sz="2400">
                <a:solidFill>
                  <a:schemeClr val="dk1"/>
                </a:solidFill>
                <a:latin typeface="Times New Roman"/>
                <a:ea typeface="Times New Roman"/>
                <a:cs typeface="Times New Roman"/>
                <a:sym typeface="Times New Roman"/>
              </a:rPr>
              <a:t>7.15-РАСМДА ФУНКЦИОНАЛ СХЕМА ҚАНДАЙ ҚИЛИБ ТЎРТТА ҲУЖАЙРАГА БЎЛИНГАНЛИГИ КЎРСАТИЛГАН, УЛАРНИНГ ҲАР БИРИ “ОИЛА” ҚИСМЛАРИНИ ҚАЙТА ИШЛАШ УЧУН РЕСУРСЛАРГА ЭГА. БУНИ АМАЛГА ОШИРИШДА ОПЕРАЦИОН БОШҚАРУВ БЕВОСИТА ИККИТА ЎЗАРО БОҒЛИҚ ҚАРОРНИ ҚАБУЛ ҚИЛДИ:</a:t>
            </a:r>
            <a:endParaRPr/>
          </a:p>
        </p:txBody>
      </p:sp>
      <p:sp>
        <p:nvSpPr>
          <p:cNvPr id="454" name="Google Shape;454;p43"/>
          <p:cNvSpPr/>
          <p:nvPr/>
        </p:nvSpPr>
        <p:spPr>
          <a:xfrm>
            <a:off x="4501662" y="3184156"/>
            <a:ext cx="7291752" cy="1059597"/>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ҚАБУЛ ҚИЛИШНИ ТАНЛАГАН ҲУЖАЙРАЛАРНИНГ ҲАЖМИ ВА ТАБИАТИ;</a:t>
            </a:r>
            <a:endParaRPr/>
          </a:p>
        </p:txBody>
      </p:sp>
      <p:sp>
        <p:nvSpPr>
          <p:cNvPr id="455" name="Google Shape;455;p43"/>
          <p:cNvSpPr/>
          <p:nvPr/>
        </p:nvSpPr>
        <p:spPr>
          <a:xfrm>
            <a:off x="345830" y="4407876"/>
            <a:ext cx="7291752" cy="1059597"/>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ҚАЙСИ ҲУЖАЙРАЛАРГА ҚАЙСИ РЕСУРСЛАРНИ АЖРАТИШ КЕРАК.</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pic>
        <p:nvPicPr>
          <p:cNvPr id="460" name="Google Shape;460;p44"/>
          <p:cNvPicPr preferRelativeResize="0"/>
          <p:nvPr/>
        </p:nvPicPr>
        <p:blipFill rotWithShape="1">
          <a:blip r:embed="rId3">
            <a:alphaModFix/>
          </a:blip>
          <a:srcRect b="0" l="0" r="0" t="0"/>
          <a:stretch/>
        </p:blipFill>
        <p:spPr>
          <a:xfrm>
            <a:off x="0" y="0"/>
            <a:ext cx="12192000" cy="5017477"/>
          </a:xfrm>
          <a:prstGeom prst="rect">
            <a:avLst/>
          </a:prstGeom>
          <a:noFill/>
          <a:ln>
            <a:noFill/>
          </a:ln>
        </p:spPr>
      </p:pic>
      <p:sp>
        <p:nvSpPr>
          <p:cNvPr id="461" name="Google Shape;461;p44"/>
          <p:cNvSpPr/>
          <p:nvPr/>
        </p:nvSpPr>
        <p:spPr>
          <a:xfrm>
            <a:off x="281354" y="5162844"/>
            <a:ext cx="8206154"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rgbClr val="203214"/>
                </a:solidFill>
                <a:latin typeface="Times New Roman"/>
                <a:ea typeface="Times New Roman"/>
                <a:cs typeface="Times New Roman"/>
                <a:sym typeface="Times New Roman"/>
              </a:rPr>
              <a:t>КЛЕТКА ТАРТИБИ МАҲСУЛОТЛАР/ХИЗМАТЛАР ОИЛАСИ УЧУН ЗАРУР БЎЛГАН ЖАРАЁНЛАРНИ БИРЛАШТИРАДИ. (7.15-расм) [7]</a:t>
            </a:r>
            <a:endParaRPr b="1" sz="2400">
              <a:solidFill>
                <a:srgbClr val="203214"/>
              </a:solidFill>
              <a:latin typeface="Times New Roman"/>
              <a:ea typeface="Times New Roman"/>
              <a:cs typeface="Times New Roman"/>
              <a:sym typeface="Times New Roman"/>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5" name="Shape 465"/>
        <p:cNvGrpSpPr/>
        <p:nvPr/>
      </p:nvGrpSpPr>
      <p:grpSpPr>
        <a:xfrm>
          <a:off x="0" y="0"/>
          <a:ext cx="0" cy="0"/>
          <a:chOff x="0" y="0"/>
          <a:chExt cx="0" cy="0"/>
        </a:xfrm>
      </p:grpSpPr>
      <p:sp>
        <p:nvSpPr>
          <p:cNvPr id="466" name="Google Shape;466;p45"/>
          <p:cNvSpPr/>
          <p:nvPr/>
        </p:nvSpPr>
        <p:spPr>
          <a:xfrm>
            <a:off x="187569" y="114449"/>
            <a:ext cx="11816862" cy="501675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chemeClr val="dk1"/>
                </a:solidFill>
                <a:latin typeface="Times New Roman"/>
                <a:ea typeface="Times New Roman"/>
                <a:cs typeface="Times New Roman"/>
                <a:sym typeface="Times New Roman"/>
              </a:rPr>
              <a:t>ИШЛАБ ЧИҚАРИШ ОҚИМИНИ ТАҲЛИЛ ҚИЛИШ</a:t>
            </a:r>
            <a:endParaRPr/>
          </a:p>
          <a:p>
            <a:pPr indent="539750" lvl="0" marL="0" marR="0" rtl="0" algn="just">
              <a:spcBef>
                <a:spcPts val="0"/>
              </a:spcBef>
              <a:spcAft>
                <a:spcPts val="0"/>
              </a:spcAft>
              <a:buNone/>
            </a:pPr>
            <a:r>
              <a:rPr lang="uz-Cyrl-UZ" sz="2000">
                <a:solidFill>
                  <a:schemeClr val="dk1"/>
                </a:solidFill>
                <a:latin typeface="Times New Roman"/>
                <a:ea typeface="Times New Roman"/>
                <a:cs typeface="Times New Roman"/>
                <a:sym typeface="Times New Roman"/>
              </a:rPr>
              <a:t>Уяли схемаларнинг батафсил дизайни қийин, чунки қисман ҳужайра ғоясининг ўзи жараён ва маҳсулот схемаси ўртасидаги келишувдир. Вазифани соддалаштириш учун ҳужайра тартибининг жараён ёки маҳсулот жиҳатларига эътибор қаратиш фойдалидир. Агар ҳужайра дизайнерлари жараёнларга эътибор қаратишни танласалар, улар қайси жараёнлар табиий равишда бирлаштирилганлигини аниқлаш учун кластер таҳлилидан фойдаланишлари мумкин. Бу жараённинг ҳар бир турини ўрганиш ва маҳсулот ёки ушбу жараёндан фойдаланадиган қисмга қайси турдаги жараёнлар керак бўлиши мумкинлигини сўрашни ўз ичига олади. Ҳужайраларга вазифалар ва машиналарни тақсимлашнинг ёндашувларидан бири ишлаб чиқариш оқими таҳлили (ИЧОТҚ) бўлиб, у бир вақтнинг ўзида маҳсулотга бўлган талабларни ва жараёнларни гуруҳлашни ўрганади. 7.16 (a)-расмда ишлаб чиқариш операцияси ўзи ташкил этувчи компонентларни саккиз оилага гуруҳлаган - масалан, 1-оиладаги компонентлар 2 ва 5-машиналарни талаб қилади. Бу ҳолатда матритса ҳеч қандай табиий гуруҳларни кўрсатмайди. Агар сатрлар ва устунлар тартиби ўзгартирилса, хочларни матритсанинг юқоридан чапдан ўнгга ўтадиган диагоналига иложи борича яқинроқ силжитиш учун, аниқроқ нақш пайдо бўлади. Бу 7.16 (b)-расмда кўрсатилган ва машиналарни А, Б ва C катакчалари сифатида диаграммада кўрсатилган учта катакка қулай тарзда бирлаштириш мумкинлигини кўрсатади.</a:t>
            </a:r>
            <a:endParaRPr/>
          </a:p>
        </p:txBody>
      </p:sp>
      <p:pic>
        <p:nvPicPr>
          <p:cNvPr id="467" name="Google Shape;467;p45"/>
          <p:cNvPicPr preferRelativeResize="0"/>
          <p:nvPr/>
        </p:nvPicPr>
        <p:blipFill rotWithShape="1">
          <a:blip r:embed="rId3">
            <a:alphaModFix/>
          </a:blip>
          <a:srcRect b="0" l="0" r="0" t="0"/>
          <a:stretch/>
        </p:blipFill>
        <p:spPr>
          <a:xfrm>
            <a:off x="0" y="5082044"/>
            <a:ext cx="3024554" cy="1775956"/>
          </a:xfrm>
          <a:prstGeom prst="rect">
            <a:avLst/>
          </a:prstGeom>
          <a:noFill/>
          <a:ln>
            <a:noFill/>
          </a:ln>
        </p:spPr>
      </p:pic>
      <p:pic>
        <p:nvPicPr>
          <p:cNvPr id="468" name="Google Shape;468;p45"/>
          <p:cNvPicPr preferRelativeResize="0"/>
          <p:nvPr/>
        </p:nvPicPr>
        <p:blipFill rotWithShape="1">
          <a:blip r:embed="rId4">
            <a:alphaModFix/>
          </a:blip>
          <a:srcRect b="0" l="0" r="0" t="0"/>
          <a:stretch/>
        </p:blipFill>
        <p:spPr>
          <a:xfrm>
            <a:off x="3024554" y="5082044"/>
            <a:ext cx="3024554" cy="1775956"/>
          </a:xfrm>
          <a:prstGeom prst="rect">
            <a:avLst/>
          </a:prstGeom>
          <a:noFill/>
          <a:ln>
            <a:noFill/>
          </a:ln>
        </p:spPr>
      </p:pic>
      <p:pic>
        <p:nvPicPr>
          <p:cNvPr id="469" name="Google Shape;469;p45"/>
          <p:cNvPicPr preferRelativeResize="0"/>
          <p:nvPr/>
        </p:nvPicPr>
        <p:blipFill rotWithShape="1">
          <a:blip r:embed="rId5">
            <a:alphaModFix/>
          </a:blip>
          <a:srcRect b="0" l="0" r="0" t="0"/>
          <a:stretch/>
        </p:blipFill>
        <p:spPr>
          <a:xfrm>
            <a:off x="6049108" y="5082044"/>
            <a:ext cx="3118340" cy="1775956"/>
          </a:xfrm>
          <a:prstGeom prst="rect">
            <a:avLst/>
          </a:prstGeom>
          <a:noFill/>
          <a:ln>
            <a:noFill/>
          </a:ln>
        </p:spPr>
      </p:pic>
      <p:pic>
        <p:nvPicPr>
          <p:cNvPr id="470" name="Google Shape;470;p45"/>
          <p:cNvPicPr preferRelativeResize="0"/>
          <p:nvPr/>
        </p:nvPicPr>
        <p:blipFill rotWithShape="1">
          <a:blip r:embed="rId6">
            <a:alphaModFix/>
          </a:blip>
          <a:srcRect b="0" l="0" r="0" t="0"/>
          <a:stretch/>
        </p:blipFill>
        <p:spPr>
          <a:xfrm>
            <a:off x="9167448" y="5082044"/>
            <a:ext cx="3024554" cy="1775956"/>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pic>
        <p:nvPicPr>
          <p:cNvPr id="475" name="Google Shape;475;p46"/>
          <p:cNvPicPr preferRelativeResize="0"/>
          <p:nvPr/>
        </p:nvPicPr>
        <p:blipFill rotWithShape="1">
          <a:blip r:embed="rId3">
            <a:alphaModFix/>
          </a:blip>
          <a:srcRect b="0" l="0" r="0" t="0"/>
          <a:stretch/>
        </p:blipFill>
        <p:spPr>
          <a:xfrm>
            <a:off x="0" y="-1"/>
            <a:ext cx="10806366" cy="5017478"/>
          </a:xfrm>
          <a:prstGeom prst="rect">
            <a:avLst/>
          </a:prstGeom>
          <a:noFill/>
          <a:ln>
            <a:noFill/>
          </a:ln>
        </p:spPr>
      </p:pic>
      <p:sp>
        <p:nvSpPr>
          <p:cNvPr id="476" name="Google Shape;476;p46"/>
          <p:cNvSpPr/>
          <p:nvPr/>
        </p:nvSpPr>
        <p:spPr>
          <a:xfrm>
            <a:off x="234462" y="5368388"/>
            <a:ext cx="8968153" cy="1200329"/>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rgbClr val="1F3864"/>
                </a:solidFill>
                <a:latin typeface="Times New Roman"/>
                <a:ea typeface="Times New Roman"/>
                <a:cs typeface="Times New Roman"/>
                <a:sym typeface="Times New Roman"/>
              </a:rPr>
              <a:t>(А) ВА (Б) МАШИНАЛАРНИ ҲУЖАЙРАЛАРГА АЖРАТИШ УЧУН ИШЛАБ ЧИҚАРИШ ОҚИМИ ТАҲЛИЛИДАН ФОЙДАЛАНИШ. (7.16-расм) [7]</a:t>
            </a:r>
            <a:endParaRPr b="1" sz="2400">
              <a:solidFill>
                <a:srgbClr val="1F3864"/>
              </a:solidFill>
              <a:latin typeface="Times New Roman"/>
              <a:ea typeface="Times New Roman"/>
              <a:cs typeface="Times New Roman"/>
              <a:sym typeface="Times New Roman"/>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0" name="Shape 480"/>
        <p:cNvGrpSpPr/>
        <p:nvPr/>
      </p:nvGrpSpPr>
      <p:grpSpPr>
        <a:xfrm>
          <a:off x="0" y="0"/>
          <a:ext cx="0" cy="0"/>
          <a:chOff x="0" y="0"/>
          <a:chExt cx="0" cy="0"/>
        </a:xfrm>
      </p:grpSpPr>
      <p:sp>
        <p:nvSpPr>
          <p:cNvPr id="481" name="Google Shape;481;p47"/>
          <p:cNvSpPr/>
          <p:nvPr/>
        </p:nvSpPr>
        <p:spPr>
          <a:xfrm>
            <a:off x="257908" y="277231"/>
            <a:ext cx="11699630" cy="4832092"/>
          </a:xfrm>
          <a:prstGeom prst="rect">
            <a:avLst/>
          </a:prstGeom>
          <a:noFill/>
          <a:ln>
            <a:noFill/>
          </a:ln>
        </p:spPr>
        <p:txBody>
          <a:bodyPr anchorCtr="0" anchor="t" bIns="45700" lIns="91425" spcFirstLastPara="1" rIns="91425" wrap="square" tIns="45700">
            <a:spAutoFit/>
          </a:bodyPr>
          <a:lstStyle/>
          <a:p>
            <a:pPr indent="53975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Ушбу процедура машиналарни ҳужайраларга ажратишнинг айниқса фойдали усули бўлса-да, таҳлил камдан-кам ҳолларда бутунлай тоза бўлади. Бу эрда 8-компонентлар оиласи Б ячейкага ажратилган 3 ва 8-машиналар томонидан қайта ишланиши керак бўлган ҳолат. Бунинг учун қисман эчимлар мавжуд. Кўпроқ машиналарни сотиб олиб, А катакка қўйиш мумкин эди. Бу муаммони аниқ ҳал қилади, аммо кам фойдаланилиши мумкин бўлган янги машинага сармоя киритишни талаб қилади. Ёки 8-оиладаги компонентлар А ячейкада қайта ишлангандан сўнг (ёки керак бўлса, уларни қайта ишлаш маршрутининг ўртасида ҳам) Б ҳужайрага юборилиши мумкин. Ушбу ечим бошқа машина сотиб олиш заруратидан қочади, лекин у қисман ҳужайра тартибининг асосий ғоясига зид келади - илгари мураккаб оқимни соддалаштиришга эришиш. Ёки шунга ўхшаш бир нечта компонентлар мавжуд бўлса, улар учун деярли мини-функционал схемага ўхшаш махсус катакчани (одатда қолган ҳужайра деб аталади) ишлаб чиқиш керак бўлиши мумкин. Ушбу қолган ҳужайра операциянинг қолган қисмидан “ноқулай” компонентларни олиб ташлайди, аммо уни янада тартибли ва башорат қилинадиган оқим билан қолдиради.</a:t>
            </a:r>
            <a:endParaRPr/>
          </a:p>
        </p:txBody>
      </p:sp>
      <p:pic>
        <p:nvPicPr>
          <p:cNvPr id="482" name="Google Shape;482;p47"/>
          <p:cNvPicPr preferRelativeResize="0"/>
          <p:nvPr/>
        </p:nvPicPr>
        <p:blipFill rotWithShape="1">
          <a:blip r:embed="rId3">
            <a:alphaModFix/>
          </a:blip>
          <a:srcRect b="0" l="0" r="0" t="0"/>
          <a:stretch/>
        </p:blipFill>
        <p:spPr>
          <a:xfrm>
            <a:off x="0" y="5057774"/>
            <a:ext cx="3083169" cy="1800225"/>
          </a:xfrm>
          <a:prstGeom prst="rect">
            <a:avLst/>
          </a:prstGeom>
          <a:noFill/>
          <a:ln>
            <a:noFill/>
          </a:ln>
        </p:spPr>
      </p:pic>
      <p:pic>
        <p:nvPicPr>
          <p:cNvPr id="483" name="Google Shape;483;p47"/>
          <p:cNvPicPr preferRelativeResize="0"/>
          <p:nvPr/>
        </p:nvPicPr>
        <p:blipFill rotWithShape="1">
          <a:blip r:embed="rId4">
            <a:alphaModFix/>
          </a:blip>
          <a:srcRect b="0" l="0" r="0" t="0"/>
          <a:stretch/>
        </p:blipFill>
        <p:spPr>
          <a:xfrm>
            <a:off x="3083170" y="5057771"/>
            <a:ext cx="3012828" cy="1800225"/>
          </a:xfrm>
          <a:prstGeom prst="rect">
            <a:avLst/>
          </a:prstGeom>
          <a:noFill/>
          <a:ln>
            <a:noFill/>
          </a:ln>
        </p:spPr>
      </p:pic>
      <p:pic>
        <p:nvPicPr>
          <p:cNvPr id="484" name="Google Shape;484;p47"/>
          <p:cNvPicPr preferRelativeResize="0"/>
          <p:nvPr/>
        </p:nvPicPr>
        <p:blipFill rotWithShape="1">
          <a:blip r:embed="rId5">
            <a:alphaModFix/>
          </a:blip>
          <a:srcRect b="0" l="0" r="0" t="0"/>
          <a:stretch/>
        </p:blipFill>
        <p:spPr>
          <a:xfrm>
            <a:off x="6096000" y="5057768"/>
            <a:ext cx="3012828" cy="1800225"/>
          </a:xfrm>
          <a:prstGeom prst="rect">
            <a:avLst/>
          </a:prstGeom>
          <a:noFill/>
          <a:ln>
            <a:noFill/>
          </a:ln>
        </p:spPr>
      </p:pic>
      <p:pic>
        <p:nvPicPr>
          <p:cNvPr id="485" name="Google Shape;485;p47"/>
          <p:cNvPicPr preferRelativeResize="0"/>
          <p:nvPr/>
        </p:nvPicPr>
        <p:blipFill rotWithShape="1">
          <a:blip r:embed="rId6">
            <a:alphaModFix/>
          </a:blip>
          <a:srcRect b="0" l="0" r="0" t="0"/>
          <a:stretch/>
        </p:blipFill>
        <p:spPr>
          <a:xfrm>
            <a:off x="9108828" y="5057772"/>
            <a:ext cx="3083171" cy="180022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48"/>
          <p:cNvSpPr/>
          <p:nvPr/>
        </p:nvSpPr>
        <p:spPr>
          <a:xfrm>
            <a:off x="799646" y="93784"/>
            <a:ext cx="10592708"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uz-Cyrl-UZ" sz="2400">
                <a:solidFill>
                  <a:schemeClr val="dk1"/>
                </a:solidFill>
                <a:latin typeface="Times New Roman"/>
                <a:ea typeface="Times New Roman"/>
                <a:cs typeface="Times New Roman"/>
                <a:sym typeface="Times New Roman"/>
              </a:rPr>
              <a:t>ЧИЗИҚ СХЕМАСИНИ ЛОЙИҲАЛАШ УЧУН МАЪЛУМОТ ВА ТАҲЛИЛ</a:t>
            </a:r>
            <a:endParaRPr/>
          </a:p>
        </p:txBody>
      </p:sp>
      <p:sp>
        <p:nvSpPr>
          <p:cNvPr id="491" name="Google Shape;491;p48"/>
          <p:cNvSpPr/>
          <p:nvPr/>
        </p:nvSpPr>
        <p:spPr>
          <a:xfrm>
            <a:off x="228600" y="738554"/>
            <a:ext cx="11734800" cy="1535723"/>
          </a:xfrm>
          <a:prstGeom prst="rect">
            <a:avLst/>
          </a:prstGeom>
          <a:gradFill>
            <a:gsLst>
              <a:gs pos="0">
                <a:srgbClr val="FFDC9B"/>
              </a:gs>
              <a:gs pos="50000">
                <a:srgbClr val="FFD68D"/>
              </a:gs>
              <a:gs pos="100000">
                <a:srgbClr val="FFD478"/>
              </a:gs>
            </a:gsLst>
            <a:lin ang="5400000" scaled="0"/>
          </a:gradFill>
          <a:ln cap="flat" cmpd="sng" w="9525">
            <a:solidFill>
              <a:schemeClr val="accent4"/>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200">
                <a:solidFill>
                  <a:schemeClr val="dk1"/>
                </a:solidFill>
                <a:latin typeface="Times New Roman"/>
                <a:ea typeface="Times New Roman"/>
                <a:cs typeface="Times New Roman"/>
                <a:sym typeface="Times New Roman"/>
              </a:rPr>
              <a:t>Чизиқ тартибини лойиҳалаш қарорининг табиати бошқа тартиб турларидан бир оз фарқ қилади. “Нимани қаерга жойлаштириш” ўрнига, “нимани қаерга жойлаштириш” билан кўпроқ шуғулланади. Жойлар тез-тез ҳал қилинади ва кейин ҳар бир жойга иш вазифалари ажратилади. Маҳсулотни жойлаштириш бўйича асосий қарорлар қуйидагилардан иборат:</a:t>
            </a:r>
            <a:endParaRPr sz="2200">
              <a:solidFill>
                <a:schemeClr val="dk1"/>
              </a:solidFill>
              <a:latin typeface="Calibri"/>
              <a:ea typeface="Calibri"/>
              <a:cs typeface="Calibri"/>
              <a:sym typeface="Calibri"/>
            </a:endParaRPr>
          </a:p>
        </p:txBody>
      </p:sp>
      <p:sp>
        <p:nvSpPr>
          <p:cNvPr id="492" name="Google Shape;492;p48"/>
          <p:cNvSpPr/>
          <p:nvPr/>
        </p:nvSpPr>
        <p:spPr>
          <a:xfrm>
            <a:off x="228600" y="2445659"/>
            <a:ext cx="4249615" cy="637509"/>
          </a:xfrm>
          <a:prstGeom prst="rect">
            <a:avLst/>
          </a:prstGeom>
          <a:gradFill>
            <a:gsLst>
              <a:gs pos="0">
                <a:srgbClr val="A6B6DE"/>
              </a:gs>
              <a:gs pos="50000">
                <a:srgbClr val="98AAD9"/>
              </a:gs>
              <a:gs pos="100000">
                <a:srgbClr val="859CD7"/>
              </a:gs>
            </a:gsLst>
            <a:lin ang="5400000" scaled="0"/>
          </a:gradFill>
          <a:ln cap="flat" cmpd="sng" w="9525">
            <a:solidFill>
              <a:schemeClr val="accen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Қандай цикл вақти керак?</a:t>
            </a:r>
            <a:endParaRPr sz="2200">
              <a:solidFill>
                <a:schemeClr val="dk1"/>
              </a:solidFill>
              <a:latin typeface="Calibri"/>
              <a:ea typeface="Calibri"/>
              <a:cs typeface="Calibri"/>
              <a:sym typeface="Calibri"/>
            </a:endParaRPr>
          </a:p>
        </p:txBody>
      </p:sp>
      <p:sp>
        <p:nvSpPr>
          <p:cNvPr id="493" name="Google Shape;493;p48"/>
          <p:cNvSpPr/>
          <p:nvPr/>
        </p:nvSpPr>
        <p:spPr>
          <a:xfrm>
            <a:off x="228600" y="3262987"/>
            <a:ext cx="4800600" cy="637509"/>
          </a:xfrm>
          <a:prstGeom prst="rect">
            <a:avLst/>
          </a:prstGeom>
          <a:gradFill>
            <a:gsLst>
              <a:gs pos="0">
                <a:srgbClr val="F7BCA2"/>
              </a:gs>
              <a:gs pos="50000">
                <a:srgbClr val="F4B093"/>
              </a:gs>
              <a:gs pos="100000">
                <a:srgbClr val="F7A47F"/>
              </a:gs>
            </a:gsLst>
            <a:lin ang="5400000" scaled="0"/>
          </a:gradFill>
          <a:ln cap="flat" cmpd="sng" w="9525">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Қанча босқич керак?</a:t>
            </a:r>
            <a:endParaRPr/>
          </a:p>
        </p:txBody>
      </p:sp>
      <p:sp>
        <p:nvSpPr>
          <p:cNvPr id="494" name="Google Shape;494;p48"/>
          <p:cNvSpPr/>
          <p:nvPr/>
        </p:nvSpPr>
        <p:spPr>
          <a:xfrm>
            <a:off x="228600" y="4071878"/>
            <a:ext cx="5691554" cy="722860"/>
          </a:xfrm>
          <a:prstGeom prst="rect">
            <a:avLst/>
          </a:prstGeom>
          <a:gradFill>
            <a:gsLst>
              <a:gs pos="0">
                <a:srgbClr val="D1D1D1"/>
              </a:gs>
              <a:gs pos="50000">
                <a:srgbClr val="C7C7C7"/>
              </a:gs>
              <a:gs pos="100000">
                <a:srgbClr val="C0C0C0"/>
              </a:gs>
            </a:gsLst>
            <a:lin ang="5400000" scaled="0"/>
          </a:gradFill>
          <a:ln cap="flat" cmpd="sng" w="9525">
            <a:solidFill>
              <a:schemeClr val="accent3"/>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Вазифа вақтининг ўзгаришига қандай муносабатда бўлиш керак?</a:t>
            </a:r>
            <a:endParaRPr sz="2200">
              <a:solidFill>
                <a:schemeClr val="dk1"/>
              </a:solidFill>
              <a:latin typeface="Calibri"/>
              <a:ea typeface="Calibri"/>
              <a:cs typeface="Calibri"/>
              <a:sym typeface="Calibri"/>
            </a:endParaRPr>
          </a:p>
        </p:txBody>
      </p:sp>
      <p:sp>
        <p:nvSpPr>
          <p:cNvPr id="495" name="Google Shape;495;p48"/>
          <p:cNvSpPr/>
          <p:nvPr/>
        </p:nvSpPr>
        <p:spPr>
          <a:xfrm>
            <a:off x="228600" y="4966120"/>
            <a:ext cx="6406662" cy="637509"/>
          </a:xfrm>
          <a:prstGeom prst="rect">
            <a:avLst/>
          </a:prstGeom>
          <a:gradFill>
            <a:gsLst>
              <a:gs pos="0">
                <a:srgbClr val="B0CAE9"/>
              </a:gs>
              <a:gs pos="50000">
                <a:srgbClr val="A1C1E4"/>
              </a:gs>
              <a:gs pos="100000">
                <a:srgbClr val="90B8E4"/>
              </a:gs>
            </a:gsLst>
            <a:lin ang="5400000" scaled="0"/>
          </a:gradFill>
          <a:ln cap="flat" cmpd="sng" w="9525">
            <a:solidFill>
              <a:schemeClr val="accent5"/>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Тартибни қандай мувозанатлаш керак?</a:t>
            </a:r>
            <a:endParaRPr/>
          </a:p>
        </p:txBody>
      </p:sp>
      <p:sp>
        <p:nvSpPr>
          <p:cNvPr id="496" name="Google Shape;496;p48"/>
          <p:cNvSpPr/>
          <p:nvPr/>
        </p:nvSpPr>
        <p:spPr>
          <a:xfrm>
            <a:off x="228600" y="5778714"/>
            <a:ext cx="7825154" cy="921828"/>
          </a:xfrm>
          <a:prstGeom prst="rect">
            <a:avLst/>
          </a:prstGeom>
          <a:gradFill>
            <a:gsLst>
              <a:gs pos="0">
                <a:srgbClr val="B4D4A5"/>
              </a:gs>
              <a:gs pos="50000">
                <a:srgbClr val="A8CD97"/>
              </a:gs>
              <a:gs pos="100000">
                <a:srgbClr val="9BC985"/>
              </a:gs>
            </a:gsLst>
            <a:lin ang="5400000" scaled="0"/>
          </a:gradFill>
          <a:ln cap="flat" cmpd="sng" w="9525">
            <a:solidFill>
              <a:schemeClr val="accent6"/>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uz-Cyrl-UZ" sz="2400">
                <a:solidFill>
                  <a:schemeClr val="dk1"/>
                </a:solidFill>
                <a:latin typeface="Times New Roman"/>
                <a:ea typeface="Times New Roman"/>
                <a:cs typeface="Times New Roman"/>
                <a:sym typeface="Times New Roman"/>
              </a:rPr>
              <a:t>Босқичларни қандай тартибга солиш керак (“узун ингичка” схемадан “қисқа ёғли” схемага)?</a:t>
            </a:r>
            <a:endParaRPr/>
          </a:p>
        </p:txBody>
      </p:sp>
      <p:pic>
        <p:nvPicPr>
          <p:cNvPr id="497" name="Google Shape;497;p48"/>
          <p:cNvPicPr preferRelativeResize="0"/>
          <p:nvPr/>
        </p:nvPicPr>
        <p:blipFill rotWithShape="1">
          <a:blip r:embed="rId3">
            <a:alphaModFix/>
          </a:blip>
          <a:srcRect b="0" l="0" r="0" t="0"/>
          <a:stretch/>
        </p:blipFill>
        <p:spPr>
          <a:xfrm>
            <a:off x="6772457" y="2402738"/>
            <a:ext cx="5190944" cy="3200891"/>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1" name="Shape 501"/>
        <p:cNvGrpSpPr/>
        <p:nvPr/>
      </p:nvGrpSpPr>
      <p:grpSpPr>
        <a:xfrm>
          <a:off x="0" y="0"/>
          <a:ext cx="0" cy="0"/>
          <a:chOff x="0" y="0"/>
          <a:chExt cx="0" cy="0"/>
        </a:xfrm>
      </p:grpSpPr>
      <p:pic>
        <p:nvPicPr>
          <p:cNvPr id="502" name="Google Shape;502;p49"/>
          <p:cNvPicPr preferRelativeResize="0"/>
          <p:nvPr/>
        </p:nvPicPr>
        <p:blipFill rotWithShape="1">
          <a:blip r:embed="rId3">
            <a:alphaModFix/>
          </a:blip>
          <a:srcRect b="0" l="0" r="0" t="0"/>
          <a:stretch/>
        </p:blipFill>
        <p:spPr>
          <a:xfrm>
            <a:off x="1" y="-1"/>
            <a:ext cx="8909537" cy="6858001"/>
          </a:xfrm>
          <a:prstGeom prst="rect">
            <a:avLst/>
          </a:prstGeom>
          <a:noFill/>
          <a:ln>
            <a:noFill/>
          </a:ln>
        </p:spPr>
      </p:pic>
      <p:sp>
        <p:nvSpPr>
          <p:cNvPr id="503" name="Google Shape;503;p49"/>
          <p:cNvSpPr/>
          <p:nvPr/>
        </p:nvSpPr>
        <p:spPr>
          <a:xfrm>
            <a:off x="8909537" y="989240"/>
            <a:ext cx="3153507" cy="92333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1800">
                <a:solidFill>
                  <a:srgbClr val="1F3864"/>
                </a:solidFill>
                <a:latin typeface="Times New Roman"/>
                <a:ea typeface="Times New Roman"/>
                <a:cs typeface="Times New Roman"/>
                <a:sym typeface="Times New Roman"/>
              </a:rPr>
              <a:t>Манба: https://www.allaboutlean.com/line-layout-i-s-u-l-lines/</a:t>
            </a:r>
            <a:endParaRPr/>
          </a:p>
        </p:txBody>
      </p:sp>
      <p:sp>
        <p:nvSpPr>
          <p:cNvPr id="504" name="Google Shape;504;p49"/>
          <p:cNvSpPr txBox="1"/>
          <p:nvPr/>
        </p:nvSpPr>
        <p:spPr>
          <a:xfrm>
            <a:off x="8909538" y="281354"/>
            <a:ext cx="3153508" cy="70788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000">
                <a:solidFill>
                  <a:srgbClr val="7F6000"/>
                </a:solidFill>
                <a:latin typeface="Times New Roman"/>
                <a:ea typeface="Times New Roman"/>
                <a:cs typeface="Times New Roman"/>
                <a:sym typeface="Times New Roman"/>
              </a:rPr>
              <a:t>U-LINE (ЛИНИЯСИНИ) МОСЛАШУВЧАНЛИГИ</a:t>
            </a:r>
            <a:endParaRPr b="1" sz="2000">
              <a:solidFill>
                <a:srgbClr val="7F6000"/>
              </a:solidFill>
              <a:latin typeface="Times New Roman"/>
              <a:ea typeface="Times New Roman"/>
              <a:cs typeface="Times New Roman"/>
              <a:sym typeface="Times New Roman"/>
            </a:endParaRPr>
          </a:p>
        </p:txBody>
      </p:sp>
      <p:pic>
        <p:nvPicPr>
          <p:cNvPr id="505" name="Google Shape;505;p49"/>
          <p:cNvPicPr preferRelativeResize="0"/>
          <p:nvPr/>
        </p:nvPicPr>
        <p:blipFill rotWithShape="1">
          <a:blip r:embed="rId4">
            <a:alphaModFix/>
          </a:blip>
          <a:srcRect b="0" l="0" r="0" t="0"/>
          <a:stretch/>
        </p:blipFill>
        <p:spPr>
          <a:xfrm>
            <a:off x="8935969" y="2286000"/>
            <a:ext cx="3256032" cy="2414955"/>
          </a:xfrm>
          <a:prstGeom prst="rect">
            <a:avLst/>
          </a:prstGeom>
          <a:noFill/>
          <a:ln>
            <a:noFill/>
          </a:ln>
        </p:spPr>
      </p:pic>
      <p:pic>
        <p:nvPicPr>
          <p:cNvPr id="506" name="Google Shape;506;p49"/>
          <p:cNvPicPr preferRelativeResize="0"/>
          <p:nvPr/>
        </p:nvPicPr>
        <p:blipFill rotWithShape="1">
          <a:blip r:embed="rId5">
            <a:alphaModFix/>
          </a:blip>
          <a:srcRect b="0" l="0" r="0" t="0"/>
          <a:stretch/>
        </p:blipFill>
        <p:spPr>
          <a:xfrm>
            <a:off x="8935969" y="4700955"/>
            <a:ext cx="3256032" cy="2157046"/>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sp>
        <p:nvSpPr>
          <p:cNvPr id="511" name="Google Shape;511;p50"/>
          <p:cNvSpPr/>
          <p:nvPr/>
        </p:nvSpPr>
        <p:spPr>
          <a:xfrm>
            <a:off x="246185" y="143922"/>
            <a:ext cx="11699630" cy="5232202"/>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ОБЪЕКТЛАРНИНГ ТАШҚИ КЎРИНИШИНИ ЛОЙИҲАЛАШ УЧУН МАЪЛУМОТ ВА ТАҲЛИЛ</a:t>
            </a:r>
            <a:endParaRPr/>
          </a:p>
          <a:p>
            <a:pPr indent="539750" lvl="0" marL="0" marR="0" rtl="0" algn="just">
              <a:spcBef>
                <a:spcPts val="0"/>
              </a:spcBef>
              <a:spcAft>
                <a:spcPts val="0"/>
              </a:spcAft>
              <a:buNone/>
            </a:pPr>
            <a:r>
              <a:rPr lang="uz-Cyrl-UZ" sz="2200">
                <a:solidFill>
                  <a:schemeClr val="dk1"/>
                </a:solidFill>
                <a:latin typeface="Times New Roman"/>
                <a:ea typeface="Times New Roman"/>
                <a:cs typeface="Times New Roman"/>
                <a:sym typeface="Times New Roman"/>
              </a:rPr>
              <a:t>Анъанага кўра, сўровномалар ва интервюлар ходимлар ва мижозларнинг ҳозирги ва келажакдаги иш жойи дизайнига муносабатини баҳолаш учун ишлатилган. Одатда, қониқиш даражаси ва норозилик даражаси бўйича анкеталар ёки интервюлар учун кўрсаткичлар ишлаб чиқилади. Бу зарур, чунки юқори даражадаги қониқиш автоматик равишда паст даражадаги норозиликни англатмайди. Турли ходимлар ва/ёки мижозлар тартибларнинг жойлашуви ва кўриниши ҳақида жуда бошқача қарашларга эга бўлиши мумкин. Яқинда баъзи ташкилотлар мижозлар ва (баъзан) ходимларининг ўз операцияларининг тартиби ва кўринишига муносабатини тушуниш учун масофадан ёзиб олишдан фойдаланганлар. Мижозларнинг ҳаракати тўғрисидаги маълумотларни тўплаш учун тобора кўпроқ фойдаланилаётган кузатув технологияси (“Технология чакана операцияларда мижозлар оқимини кузатиб боради” бўлимидаги “Амалдаги операциялар” мисолига қаранг). Ходимларнинг реакциясини кузатиш учун технологиядан фойдаланиш, айниқса ахлоқий жиҳатдан янада кўпроқ оқибатларга олиб келади</a:t>
            </a:r>
            <a:endParaRPr/>
          </a:p>
        </p:txBody>
      </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5" name="Shape 515"/>
        <p:cNvGrpSpPr/>
        <p:nvPr/>
      </p:nvGrpSpPr>
      <p:grpSpPr>
        <a:xfrm>
          <a:off x="0" y="0"/>
          <a:ext cx="0" cy="0"/>
          <a:chOff x="0" y="0"/>
          <a:chExt cx="0" cy="0"/>
        </a:xfrm>
      </p:grpSpPr>
      <p:sp>
        <p:nvSpPr>
          <p:cNvPr id="516" name="Google Shape;516;p51"/>
          <p:cNvSpPr txBox="1"/>
          <p:nvPr/>
        </p:nvSpPr>
        <p:spPr>
          <a:xfrm>
            <a:off x="121186" y="66102"/>
            <a:ext cx="11931267" cy="5047536"/>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2400">
                <a:solidFill>
                  <a:schemeClr val="dk1"/>
                </a:solidFill>
                <a:latin typeface="Times New Roman"/>
                <a:ea typeface="Times New Roman"/>
                <a:cs typeface="Times New Roman"/>
                <a:sym typeface="Times New Roman"/>
              </a:rPr>
              <a:t>ФОЙДАЛАНИЛГАН АДАБИЁТЛАР РЎЙХАТИ</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Karlsson, C. (1996) Radically new production systems, International Journal of Operations and Production Management, vol. 16, no. 1, 8–19.</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Meyers, F.E. (2000) Manufacturing Facilities Design and Material Handling, Prentice Hall, Upper Saddle River, NJ.</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Plunkett, D. and Reid, O. (2014) Detail in Contemporary Office Design (Detailing for Interior Design), Laurence King, London.</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Rosenbaum, M.S. and Massiah, C. (2011) An expanded servicescape perspective, Journal of Service Management, vol. 22, no. 4, 471–490.</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Van Meel, J., Martens, Y. and van Ree, H.J. (2010) Planning Office Spaces: A Practical Guide for Managers and Designers, Laurence King, London.</a:t>
            </a:r>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White, J.A., White, J.A. Jnr and McGinnis, L.F. (1998) Facility Layout and Location, An Analytical Approach, Prentice Hall Professional, Upper Saddle River, NJ.</a:t>
            </a:r>
            <a:endParaRPr sz="1800">
              <a:solidFill>
                <a:schemeClr val="dk1"/>
              </a:solidFill>
              <a:latin typeface="Times New Roman"/>
              <a:ea typeface="Times New Roman"/>
              <a:cs typeface="Times New Roman"/>
              <a:sym typeface="Times New Roman"/>
            </a:endParaRPr>
          </a:p>
          <a:p>
            <a:pPr indent="-363538" lvl="0" marL="363538" marR="0" rtl="0" algn="just">
              <a:spcBef>
                <a:spcPts val="0"/>
              </a:spcBef>
              <a:spcAft>
                <a:spcPts val="0"/>
              </a:spcAft>
              <a:buClr>
                <a:schemeClr val="dk1"/>
              </a:buClr>
              <a:buSzPts val="1800"/>
              <a:buFont typeface="Times New Roman"/>
              <a:buAutoNum type="arabicPeriod"/>
            </a:pPr>
            <a:r>
              <a:rPr lang="uz-Cyrl-UZ" sz="1800">
                <a:solidFill>
                  <a:schemeClr val="dk1"/>
                </a:solidFill>
                <a:latin typeface="Times New Roman"/>
                <a:ea typeface="Times New Roman"/>
                <a:cs typeface="Times New Roman"/>
                <a:sym typeface="Times New Roman"/>
              </a:rPr>
              <a:t>Slack, Nigel, and Alistair Brandon-Jones. Operations Management 9th Edition PDF EBook, Pearson Education, Limited, 2019. ProQuest Ebook Central, http://ebookcentral.proquest.com/lib/undip-ebooks/detail.action?docID=5751937. Created from undip-ebooks on 2021-07-09 03:07:58.</a:t>
            </a:r>
            <a:endParaRPr/>
          </a:p>
          <a:p>
            <a:pPr indent="-363538" lvl="0" marL="363538" marR="0" rtl="0" algn="just">
              <a:spcBef>
                <a:spcPts val="0"/>
              </a:spcBef>
              <a:spcAft>
                <a:spcPts val="0"/>
              </a:spcAft>
              <a:buClr>
                <a:schemeClr val="dk1"/>
              </a:buClr>
              <a:buSzPts val="1800"/>
              <a:buFont typeface="Times New Roman"/>
              <a:buAutoNum type="arabicPeriod"/>
            </a:pPr>
            <a:r>
              <a:rPr lang="uz-Cyrl-UZ" sz="1800" u="sng">
                <a:solidFill>
                  <a:schemeClr val="dk1"/>
                </a:solidFill>
                <a:latin typeface="Times New Roman"/>
                <a:ea typeface="Times New Roman"/>
                <a:cs typeface="Times New Roman"/>
                <a:sym typeface="Times New Roman"/>
                <a:hlinkClick r:id="rId3">
                  <a:extLst>
                    <a:ext uri="{A12FA001-AC4F-418D-AE19-62706E023703}">
                      <ahyp:hlinkClr val="tx"/>
                    </a:ext>
                  </a:extLst>
                </a:hlinkClick>
              </a:rPr>
              <a:t>https://duome.co/blog/hybrid-working-communication</a:t>
            </a:r>
            <a:endParaRPr sz="1800" u="sng">
              <a:solidFill>
                <a:schemeClr val="dk1"/>
              </a:solidFill>
              <a:latin typeface="Times New Roman"/>
              <a:ea typeface="Times New Roman"/>
              <a:cs typeface="Times New Roman"/>
              <a:sym typeface="Times New Roman"/>
            </a:endParaRPr>
          </a:p>
          <a:p>
            <a:pPr indent="-363538" lvl="0" marL="363538" marR="0" rtl="0" algn="just">
              <a:spcBef>
                <a:spcPts val="0"/>
              </a:spcBef>
              <a:spcAft>
                <a:spcPts val="0"/>
              </a:spcAft>
              <a:buClr>
                <a:schemeClr val="dk1"/>
              </a:buClr>
              <a:buSzPts val="1800"/>
              <a:buFont typeface="Times New Roman"/>
              <a:buAutoNum type="arabicPeriod"/>
            </a:pPr>
            <a:r>
              <a:rPr lang="uz-Cyrl-UZ" sz="1800" u="sng">
                <a:solidFill>
                  <a:schemeClr val="dk1"/>
                </a:solidFill>
                <a:latin typeface="Times New Roman"/>
                <a:ea typeface="Times New Roman"/>
                <a:cs typeface="Times New Roman"/>
                <a:sym typeface="Times New Roman"/>
              </a:rPr>
              <a:t>https://www.allaboutlean.com/line-layout-i-s-u-l-lines/</a:t>
            </a:r>
            <a:endParaRPr sz="1800" u="sng">
              <a:solidFill>
                <a:schemeClr val="dk1"/>
              </a:solidFill>
              <a:latin typeface="Times New Roman"/>
              <a:ea typeface="Times New Roman"/>
              <a:cs typeface="Times New Roman"/>
              <a:sym typeface="Times New Roman"/>
            </a:endParaRPr>
          </a:p>
        </p:txBody>
      </p:sp>
      <p:pic>
        <p:nvPicPr>
          <p:cNvPr id="517" name="Google Shape;517;p51"/>
          <p:cNvPicPr preferRelativeResize="0"/>
          <p:nvPr/>
        </p:nvPicPr>
        <p:blipFill rotWithShape="1">
          <a:blip r:embed="rId4">
            <a:alphaModFix/>
          </a:blip>
          <a:srcRect b="0" l="0" r="0" t="0"/>
          <a:stretch/>
        </p:blipFill>
        <p:spPr>
          <a:xfrm>
            <a:off x="1" y="4924541"/>
            <a:ext cx="2721166" cy="1933459"/>
          </a:xfrm>
          <a:prstGeom prst="rect">
            <a:avLst/>
          </a:prstGeom>
          <a:noFill/>
          <a:ln>
            <a:noFill/>
          </a:ln>
        </p:spPr>
      </p:pic>
      <p:pic>
        <p:nvPicPr>
          <p:cNvPr id="518" name="Google Shape;518;p51"/>
          <p:cNvPicPr preferRelativeResize="0"/>
          <p:nvPr/>
        </p:nvPicPr>
        <p:blipFill rotWithShape="1">
          <a:blip r:embed="rId5">
            <a:alphaModFix/>
          </a:blip>
          <a:srcRect b="0" l="0" r="0" t="0"/>
          <a:stretch/>
        </p:blipFill>
        <p:spPr>
          <a:xfrm>
            <a:off x="2721167" y="4924541"/>
            <a:ext cx="2555913" cy="1933460"/>
          </a:xfrm>
          <a:prstGeom prst="rect">
            <a:avLst/>
          </a:prstGeom>
          <a:noFill/>
          <a:ln>
            <a:noFill/>
          </a:ln>
        </p:spPr>
      </p:pic>
      <p:pic>
        <p:nvPicPr>
          <p:cNvPr id="519" name="Google Shape;519;p51"/>
          <p:cNvPicPr preferRelativeResize="0"/>
          <p:nvPr/>
        </p:nvPicPr>
        <p:blipFill rotWithShape="1">
          <a:blip r:embed="rId6">
            <a:alphaModFix/>
          </a:blip>
          <a:srcRect b="0" l="0" r="0" t="0"/>
          <a:stretch/>
        </p:blipFill>
        <p:spPr>
          <a:xfrm>
            <a:off x="5277080" y="4924539"/>
            <a:ext cx="2555913" cy="1933461"/>
          </a:xfrm>
          <a:prstGeom prst="rect">
            <a:avLst/>
          </a:prstGeom>
          <a:noFill/>
          <a:ln>
            <a:noFill/>
          </a:ln>
        </p:spPr>
      </p:pic>
      <p:pic>
        <p:nvPicPr>
          <p:cNvPr id="520" name="Google Shape;520;p51"/>
          <p:cNvPicPr preferRelativeResize="0"/>
          <p:nvPr/>
        </p:nvPicPr>
        <p:blipFill rotWithShape="1">
          <a:blip r:embed="rId7">
            <a:alphaModFix/>
          </a:blip>
          <a:srcRect b="0" l="0" r="0" t="0"/>
          <a:stretch/>
        </p:blipFill>
        <p:spPr>
          <a:xfrm>
            <a:off x="7817237" y="4924538"/>
            <a:ext cx="4374651" cy="1933461"/>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pic>
        <p:nvPicPr>
          <p:cNvPr id="525" name="Google Shape;525;p52"/>
          <p:cNvPicPr preferRelativeResize="0"/>
          <p:nvPr/>
        </p:nvPicPr>
        <p:blipFill rotWithShape="1">
          <a:blip r:embed="rId3">
            <a:alphaModFix/>
          </a:blip>
          <a:srcRect b="0" l="0" r="0" t="0"/>
          <a:stretch/>
        </p:blipFill>
        <p:spPr>
          <a:xfrm>
            <a:off x="0" y="0"/>
            <a:ext cx="7216048" cy="2857500"/>
          </a:xfrm>
          <a:prstGeom prst="rect">
            <a:avLst/>
          </a:prstGeom>
          <a:noFill/>
          <a:ln>
            <a:noFill/>
          </a:ln>
        </p:spPr>
      </p:pic>
      <p:pic>
        <p:nvPicPr>
          <p:cNvPr id="526" name="Google Shape;526;p52"/>
          <p:cNvPicPr preferRelativeResize="0"/>
          <p:nvPr/>
        </p:nvPicPr>
        <p:blipFill rotWithShape="1">
          <a:blip r:embed="rId4">
            <a:alphaModFix/>
          </a:blip>
          <a:srcRect b="0" l="0" r="0" t="0"/>
          <a:stretch/>
        </p:blipFill>
        <p:spPr>
          <a:xfrm>
            <a:off x="7216048" y="0"/>
            <a:ext cx="4975952" cy="2859666"/>
          </a:xfrm>
          <a:prstGeom prst="rect">
            <a:avLst/>
          </a:prstGeom>
          <a:noFill/>
          <a:ln>
            <a:noFill/>
          </a:ln>
        </p:spPr>
      </p:pic>
      <p:pic>
        <p:nvPicPr>
          <p:cNvPr id="527" name="Google Shape;527;p52"/>
          <p:cNvPicPr preferRelativeResize="0"/>
          <p:nvPr/>
        </p:nvPicPr>
        <p:blipFill rotWithShape="1">
          <a:blip r:embed="rId5">
            <a:alphaModFix/>
          </a:blip>
          <a:srcRect b="0" l="0" r="0" t="0"/>
          <a:stretch/>
        </p:blipFill>
        <p:spPr>
          <a:xfrm>
            <a:off x="0" y="4286250"/>
            <a:ext cx="3810000" cy="2571750"/>
          </a:xfrm>
          <a:prstGeom prst="rect">
            <a:avLst/>
          </a:prstGeom>
          <a:noFill/>
          <a:ln>
            <a:noFill/>
          </a:ln>
        </p:spPr>
      </p:pic>
      <p:pic>
        <p:nvPicPr>
          <p:cNvPr id="528" name="Google Shape;528;p52"/>
          <p:cNvPicPr preferRelativeResize="0"/>
          <p:nvPr/>
        </p:nvPicPr>
        <p:blipFill rotWithShape="1">
          <a:blip r:embed="rId6">
            <a:alphaModFix/>
          </a:blip>
          <a:srcRect b="0" l="0" r="0" t="0"/>
          <a:stretch/>
        </p:blipFill>
        <p:spPr>
          <a:xfrm>
            <a:off x="7623672" y="4288314"/>
            <a:ext cx="4568328" cy="2569685"/>
          </a:xfrm>
          <a:prstGeom prst="rect">
            <a:avLst/>
          </a:prstGeom>
          <a:noFill/>
          <a:ln>
            <a:noFill/>
          </a:ln>
        </p:spPr>
      </p:pic>
      <p:pic>
        <p:nvPicPr>
          <p:cNvPr id="529" name="Google Shape;529;p52"/>
          <p:cNvPicPr preferRelativeResize="0"/>
          <p:nvPr/>
        </p:nvPicPr>
        <p:blipFill rotWithShape="1">
          <a:blip r:embed="rId7">
            <a:alphaModFix/>
          </a:blip>
          <a:srcRect b="0" l="0" r="0" t="0"/>
          <a:stretch/>
        </p:blipFill>
        <p:spPr>
          <a:xfrm>
            <a:off x="3810000" y="4286147"/>
            <a:ext cx="3810001" cy="2571851"/>
          </a:xfrm>
          <a:prstGeom prst="rect">
            <a:avLst/>
          </a:prstGeom>
          <a:noFill/>
          <a:ln>
            <a:noFill/>
          </a:ln>
        </p:spPr>
      </p:pic>
      <p:sp>
        <p:nvSpPr>
          <p:cNvPr id="530" name="Google Shape;530;p52"/>
          <p:cNvSpPr txBox="1"/>
          <p:nvPr/>
        </p:nvSpPr>
        <p:spPr>
          <a:xfrm>
            <a:off x="1006207" y="3155242"/>
            <a:ext cx="10179586" cy="830997"/>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uz-Cyrl-UZ" sz="4800">
                <a:solidFill>
                  <a:srgbClr val="2F5496"/>
                </a:solidFill>
                <a:latin typeface="Times New Roman"/>
                <a:ea typeface="Times New Roman"/>
                <a:cs typeface="Times New Roman"/>
                <a:sym typeface="Times New Roman"/>
              </a:rPr>
              <a:t>ЭЪТИБОРИНГИЗ УЧУН РАХМАТ</a:t>
            </a:r>
            <a:endParaRPr b="1" sz="4800">
              <a:solidFill>
                <a:srgbClr val="2F5496"/>
              </a:solidFill>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2022-04-24T06:21:42Z</dcterms:created>
  <dc:creator>Dell</dc:creator>
</cp:coreProperties>
</file>