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5" r:id="rId6"/>
    <p:sldId id="266" r:id="rId7"/>
    <p:sldId id="267" r:id="rId8"/>
    <p:sldId id="260" r:id="rId9"/>
    <p:sldId id="268" r:id="rId10"/>
    <p:sldId id="277" r:id="rId11"/>
    <p:sldId id="278" r:id="rId12"/>
    <p:sldId id="279" r:id="rId13"/>
    <p:sldId id="287" r:id="rId14"/>
    <p:sldId id="288" r:id="rId15"/>
    <p:sldId id="286" r:id="rId16"/>
    <p:sldId id="280" r:id="rId17"/>
    <p:sldId id="261" r:id="rId18"/>
    <p:sldId id="289" r:id="rId19"/>
    <p:sldId id="269" r:id="rId20"/>
    <p:sldId id="270" r:id="rId21"/>
    <p:sldId id="271" r:id="rId22"/>
    <p:sldId id="262" r:id="rId23"/>
    <p:sldId id="272" r:id="rId24"/>
    <p:sldId id="263" r:id="rId25"/>
    <p:sldId id="273" r:id="rId26"/>
    <p:sldId id="274" r:id="rId27"/>
    <p:sldId id="316" r:id="rId28"/>
    <p:sldId id="317" r:id="rId29"/>
    <p:sldId id="275" r:id="rId30"/>
    <p:sldId id="276" r:id="rId31"/>
    <p:sldId id="284" r:id="rId32"/>
    <p:sldId id="285" r:id="rId33"/>
    <p:sldId id="290" r:id="rId34"/>
    <p:sldId id="291" r:id="rId35"/>
    <p:sldId id="318" r:id="rId36"/>
    <p:sldId id="281" r:id="rId37"/>
    <p:sldId id="282" r:id="rId38"/>
    <p:sldId id="283" r:id="rId39"/>
    <p:sldId id="293" r:id="rId40"/>
    <p:sldId id="292" r:id="rId41"/>
    <p:sldId id="294" r:id="rId42"/>
    <p:sldId id="295" r:id="rId43"/>
    <p:sldId id="296" r:id="rId44"/>
    <p:sldId id="297" r:id="rId45"/>
    <p:sldId id="298" r:id="rId46"/>
    <p:sldId id="299" r:id="rId47"/>
    <p:sldId id="300" r:id="rId48"/>
    <p:sldId id="301" r:id="rId49"/>
    <p:sldId id="319" r:id="rId50"/>
    <p:sldId id="303" r:id="rId51"/>
    <p:sldId id="320" r:id="rId52"/>
    <p:sldId id="302" r:id="rId53"/>
    <p:sldId id="304" r:id="rId54"/>
    <p:sldId id="305" r:id="rId55"/>
    <p:sldId id="264" r:id="rId56"/>
    <p:sldId id="306" r:id="rId57"/>
    <p:sldId id="333" r:id="rId58"/>
    <p:sldId id="307" r:id="rId59"/>
    <p:sldId id="321" r:id="rId60"/>
    <p:sldId id="334" r:id="rId61"/>
    <p:sldId id="308" r:id="rId62"/>
    <p:sldId id="315" r:id="rId63"/>
  </p:sldIdLst>
  <p:sldSz cx="12192000" cy="6858000"/>
  <p:notesSz cx="6858000" cy="9144000"/>
  <p:defaultText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786"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ED85D12-B82A-4001-BF07-C37D907B6768}"/>
              </a:ext>
            </a:extLst>
          </p:cNvPr>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endParaRPr lang="uz-Latn-UZ"/>
          </a:p>
        </p:txBody>
      </p:sp>
      <p:sp>
        <p:nvSpPr>
          <p:cNvPr id="3" name="Подзаголовок 2">
            <a:extLst>
              <a:ext uri="{FF2B5EF4-FFF2-40B4-BE49-F238E27FC236}">
                <a16:creationId xmlns:a16="http://schemas.microsoft.com/office/drawing/2014/main" id="{A984BE56-BF0E-40C3-9A07-1FC4D50AC5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endParaRPr lang="uz-Latn-UZ"/>
          </a:p>
        </p:txBody>
      </p:sp>
      <p:sp>
        <p:nvSpPr>
          <p:cNvPr id="4" name="Дата 3">
            <a:extLst>
              <a:ext uri="{FF2B5EF4-FFF2-40B4-BE49-F238E27FC236}">
                <a16:creationId xmlns:a16="http://schemas.microsoft.com/office/drawing/2014/main" id="{B25995A1-8832-4D6B-82A2-4701D177B1C9}"/>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75C1B588-46A9-4AE5-813F-42AF120AEF1D}"/>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A51B92E0-1D59-4B79-B7BF-1D03C7653273}"/>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7456550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C768DB1-8BBD-42E5-B00A-164C256A8CD1}"/>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FD3BD075-72D1-4CD5-9698-A2F0191BE076}"/>
              </a:ext>
            </a:extLst>
          </p:cNvPr>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30302D16-8580-4680-B86A-E6350859448C}"/>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F26FDDA3-DE3E-4A12-8E5B-E801D6D61064}"/>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B48E5B05-006A-4179-9C7C-86DA7CD59415}"/>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1502601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8F3A1F0-37EA-410F-8F32-674D81C6C483}"/>
              </a:ext>
            </a:extLst>
          </p:cNvPr>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endParaRPr lang="uz-Latn-UZ"/>
          </a:p>
        </p:txBody>
      </p:sp>
      <p:sp>
        <p:nvSpPr>
          <p:cNvPr id="3" name="Текст 2">
            <a:extLst>
              <a:ext uri="{FF2B5EF4-FFF2-40B4-BE49-F238E27FC236}">
                <a16:creationId xmlns:a16="http://schemas.microsoft.com/office/drawing/2014/main" id="{B36396DB-A5C9-4D20-87CC-82BD261A87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a:extLst>
              <a:ext uri="{FF2B5EF4-FFF2-40B4-BE49-F238E27FC236}">
                <a16:creationId xmlns:a16="http://schemas.microsoft.com/office/drawing/2014/main" id="{EE3802BB-8BD0-4488-A5EE-97C07CB052D6}"/>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0463F67C-1B21-48EB-9A7B-16F370B01479}"/>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ABDE0596-60C0-4D85-926E-6D86AB679FF7}"/>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1468013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92560787-B372-4ADB-B8EC-9D82BF4CC183}"/>
              </a:ext>
            </a:extLst>
          </p:cNvPr>
          <p:cNvSpPr>
            <a:spLocks noGrp="1"/>
          </p:cNvSpPr>
          <p:nvPr>
            <p:ph type="title"/>
          </p:nvPr>
        </p:nvSpPr>
        <p:spPr/>
        <p:txBody>
          <a:bodyPr/>
          <a:lstStyle/>
          <a:p>
            <a:r>
              <a:rPr lang="ru-RU"/>
              <a:t>Образец заголовка</a:t>
            </a:r>
            <a:endParaRPr lang="uz-Latn-UZ"/>
          </a:p>
        </p:txBody>
      </p:sp>
      <p:sp>
        <p:nvSpPr>
          <p:cNvPr id="3" name="Объект 2">
            <a:extLst>
              <a:ext uri="{FF2B5EF4-FFF2-40B4-BE49-F238E27FC236}">
                <a16:creationId xmlns:a16="http://schemas.microsoft.com/office/drawing/2014/main" id="{61B52B42-607A-4FE2-8CA7-A6C077E7DB71}"/>
              </a:ext>
            </a:extLst>
          </p:cNvPr>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Объект 3">
            <a:extLst>
              <a:ext uri="{FF2B5EF4-FFF2-40B4-BE49-F238E27FC236}">
                <a16:creationId xmlns:a16="http://schemas.microsoft.com/office/drawing/2014/main" id="{47C9954B-6B5F-42E1-9C45-7970EB19DED6}"/>
              </a:ext>
            </a:extLst>
          </p:cNvPr>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Дата 4">
            <a:extLst>
              <a:ext uri="{FF2B5EF4-FFF2-40B4-BE49-F238E27FC236}">
                <a16:creationId xmlns:a16="http://schemas.microsoft.com/office/drawing/2014/main" id="{765D0EDF-D41F-49B4-BB49-6D2ECAF04861}"/>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6" name="Нижний колонтитул 5">
            <a:extLst>
              <a:ext uri="{FF2B5EF4-FFF2-40B4-BE49-F238E27FC236}">
                <a16:creationId xmlns:a16="http://schemas.microsoft.com/office/drawing/2014/main" id="{DB44EA95-B7F2-4181-87F3-C5E7772870AE}"/>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D33F7940-5805-4D99-8845-71F8CBAB7238}"/>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2853763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2673A60D-97CE-4577-B796-3EAA38CFCCC8}"/>
              </a:ext>
            </a:extLst>
          </p:cNvPr>
          <p:cNvSpPr>
            <a:spLocks noGrp="1"/>
          </p:cNvSpPr>
          <p:nvPr>
            <p:ph type="title"/>
          </p:nvPr>
        </p:nvSpPr>
        <p:spPr>
          <a:xfrm>
            <a:off x="839788" y="365125"/>
            <a:ext cx="10515600" cy="1325563"/>
          </a:xfrm>
        </p:spPr>
        <p:txBody>
          <a:bodyPr/>
          <a:lstStyle/>
          <a:p>
            <a:r>
              <a:rPr lang="ru-RU"/>
              <a:t>Образец заголовка</a:t>
            </a:r>
            <a:endParaRPr lang="uz-Latn-UZ"/>
          </a:p>
        </p:txBody>
      </p:sp>
      <p:sp>
        <p:nvSpPr>
          <p:cNvPr id="3" name="Текст 2">
            <a:extLst>
              <a:ext uri="{FF2B5EF4-FFF2-40B4-BE49-F238E27FC236}">
                <a16:creationId xmlns:a16="http://schemas.microsoft.com/office/drawing/2014/main" id="{AA88522C-8DEA-4A8F-9C3C-1CAE954EE37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a:extLst>
              <a:ext uri="{FF2B5EF4-FFF2-40B4-BE49-F238E27FC236}">
                <a16:creationId xmlns:a16="http://schemas.microsoft.com/office/drawing/2014/main" id="{FEDF16A6-1F94-4CB6-A938-EFFA9AB999DC}"/>
              </a:ext>
            </a:extLst>
          </p:cNvPr>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5" name="Текст 4">
            <a:extLst>
              <a:ext uri="{FF2B5EF4-FFF2-40B4-BE49-F238E27FC236}">
                <a16:creationId xmlns:a16="http://schemas.microsoft.com/office/drawing/2014/main" id="{AEE92A0C-07B3-46AC-B9F3-9D0430BD60C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a:extLst>
              <a:ext uri="{FF2B5EF4-FFF2-40B4-BE49-F238E27FC236}">
                <a16:creationId xmlns:a16="http://schemas.microsoft.com/office/drawing/2014/main" id="{F5BDBFDB-218A-484B-B532-DF6010EEFB07}"/>
              </a:ext>
            </a:extLst>
          </p:cNvPr>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7" name="Дата 6">
            <a:extLst>
              <a:ext uri="{FF2B5EF4-FFF2-40B4-BE49-F238E27FC236}">
                <a16:creationId xmlns:a16="http://schemas.microsoft.com/office/drawing/2014/main" id="{1A8B7564-E745-42F7-89E3-885B51617F6D}"/>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8" name="Нижний колонтитул 7">
            <a:extLst>
              <a:ext uri="{FF2B5EF4-FFF2-40B4-BE49-F238E27FC236}">
                <a16:creationId xmlns:a16="http://schemas.microsoft.com/office/drawing/2014/main" id="{27C76345-F7EE-44E7-8A9A-D42E8DCE85F6}"/>
              </a:ext>
            </a:extLst>
          </p:cNvPr>
          <p:cNvSpPr>
            <a:spLocks noGrp="1"/>
          </p:cNvSpPr>
          <p:nvPr>
            <p:ph type="ftr" sz="quarter" idx="11"/>
          </p:nvPr>
        </p:nvSpPr>
        <p:spPr/>
        <p:txBody>
          <a:bodyPr/>
          <a:lstStyle/>
          <a:p>
            <a:endParaRPr lang="uz-Latn-UZ"/>
          </a:p>
        </p:txBody>
      </p:sp>
      <p:sp>
        <p:nvSpPr>
          <p:cNvPr id="9" name="Номер слайда 8">
            <a:extLst>
              <a:ext uri="{FF2B5EF4-FFF2-40B4-BE49-F238E27FC236}">
                <a16:creationId xmlns:a16="http://schemas.microsoft.com/office/drawing/2014/main" id="{DEE39F2A-EB96-4924-9BB8-65384533DA60}"/>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22312033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9CDA181-BA88-4A6A-8FD2-C3FD704E2654}"/>
              </a:ext>
            </a:extLst>
          </p:cNvPr>
          <p:cNvSpPr>
            <a:spLocks noGrp="1"/>
          </p:cNvSpPr>
          <p:nvPr>
            <p:ph type="title"/>
          </p:nvPr>
        </p:nvSpPr>
        <p:spPr/>
        <p:txBody>
          <a:bodyPr/>
          <a:lstStyle/>
          <a:p>
            <a:r>
              <a:rPr lang="ru-RU"/>
              <a:t>Образец заголовка</a:t>
            </a:r>
            <a:endParaRPr lang="uz-Latn-UZ"/>
          </a:p>
        </p:txBody>
      </p:sp>
      <p:sp>
        <p:nvSpPr>
          <p:cNvPr id="3" name="Дата 2">
            <a:extLst>
              <a:ext uri="{FF2B5EF4-FFF2-40B4-BE49-F238E27FC236}">
                <a16:creationId xmlns:a16="http://schemas.microsoft.com/office/drawing/2014/main" id="{791B0BCE-FEB6-41FC-B3BD-3F92F31FE288}"/>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4" name="Нижний колонтитул 3">
            <a:extLst>
              <a:ext uri="{FF2B5EF4-FFF2-40B4-BE49-F238E27FC236}">
                <a16:creationId xmlns:a16="http://schemas.microsoft.com/office/drawing/2014/main" id="{10ECCBD1-B75B-4736-A689-D4D1E6D9C3AF}"/>
              </a:ext>
            </a:extLst>
          </p:cNvPr>
          <p:cNvSpPr>
            <a:spLocks noGrp="1"/>
          </p:cNvSpPr>
          <p:nvPr>
            <p:ph type="ftr" sz="quarter" idx="11"/>
          </p:nvPr>
        </p:nvSpPr>
        <p:spPr/>
        <p:txBody>
          <a:bodyPr/>
          <a:lstStyle/>
          <a:p>
            <a:endParaRPr lang="uz-Latn-UZ"/>
          </a:p>
        </p:txBody>
      </p:sp>
      <p:sp>
        <p:nvSpPr>
          <p:cNvPr id="5" name="Номер слайда 4">
            <a:extLst>
              <a:ext uri="{FF2B5EF4-FFF2-40B4-BE49-F238E27FC236}">
                <a16:creationId xmlns:a16="http://schemas.microsoft.com/office/drawing/2014/main" id="{17BB9914-3D64-4206-8340-B7DEA95C19F5}"/>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26794342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a:extLst>
              <a:ext uri="{FF2B5EF4-FFF2-40B4-BE49-F238E27FC236}">
                <a16:creationId xmlns:a16="http://schemas.microsoft.com/office/drawing/2014/main" id="{A9091D5F-B4AD-4188-8BE2-4A6DC2200663}"/>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3" name="Нижний колонтитул 2">
            <a:extLst>
              <a:ext uri="{FF2B5EF4-FFF2-40B4-BE49-F238E27FC236}">
                <a16:creationId xmlns:a16="http://schemas.microsoft.com/office/drawing/2014/main" id="{CE622438-65E2-4D40-8F59-70676EC6D7A6}"/>
              </a:ext>
            </a:extLst>
          </p:cNvPr>
          <p:cNvSpPr>
            <a:spLocks noGrp="1"/>
          </p:cNvSpPr>
          <p:nvPr>
            <p:ph type="ftr" sz="quarter" idx="11"/>
          </p:nvPr>
        </p:nvSpPr>
        <p:spPr/>
        <p:txBody>
          <a:bodyPr/>
          <a:lstStyle/>
          <a:p>
            <a:endParaRPr lang="uz-Latn-UZ"/>
          </a:p>
        </p:txBody>
      </p:sp>
      <p:sp>
        <p:nvSpPr>
          <p:cNvPr id="4" name="Номер слайда 3">
            <a:extLst>
              <a:ext uri="{FF2B5EF4-FFF2-40B4-BE49-F238E27FC236}">
                <a16:creationId xmlns:a16="http://schemas.microsoft.com/office/drawing/2014/main" id="{95A23825-7D02-464A-9BD6-DBF8C8AF195C}"/>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2834883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7787D6E4-1920-41E9-B416-D822B70D3DEA}"/>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Объект 2">
            <a:extLst>
              <a:ext uri="{FF2B5EF4-FFF2-40B4-BE49-F238E27FC236}">
                <a16:creationId xmlns:a16="http://schemas.microsoft.com/office/drawing/2014/main" id="{1E07B87E-65E3-4825-9694-ABB65A8992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Текст 3">
            <a:extLst>
              <a:ext uri="{FF2B5EF4-FFF2-40B4-BE49-F238E27FC236}">
                <a16:creationId xmlns:a16="http://schemas.microsoft.com/office/drawing/2014/main" id="{83052CD6-0248-46F9-9A49-AF85946DDD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1F862B36-415A-4120-A085-76C89D73497F}"/>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6" name="Нижний колонтитул 5">
            <a:extLst>
              <a:ext uri="{FF2B5EF4-FFF2-40B4-BE49-F238E27FC236}">
                <a16:creationId xmlns:a16="http://schemas.microsoft.com/office/drawing/2014/main" id="{378AEA1F-0CEF-4736-9565-813E7A440E0B}"/>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69D4CBFB-D560-44DD-9B2C-EF7C0FFBD4BE}"/>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19184771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67B5D489-AD58-4A76-BB74-3A746E6555B4}"/>
              </a:ext>
            </a:extLst>
          </p:cNvPr>
          <p:cNvSpPr>
            <a:spLocks noGrp="1"/>
          </p:cNvSpPr>
          <p:nvPr>
            <p:ph type="title"/>
          </p:nvPr>
        </p:nvSpPr>
        <p:spPr>
          <a:xfrm>
            <a:off x="839788" y="457200"/>
            <a:ext cx="3932237" cy="1600200"/>
          </a:xfrm>
        </p:spPr>
        <p:txBody>
          <a:bodyPr anchor="b"/>
          <a:lstStyle>
            <a:lvl1pPr>
              <a:defRPr sz="3200"/>
            </a:lvl1pPr>
          </a:lstStyle>
          <a:p>
            <a:r>
              <a:rPr lang="ru-RU"/>
              <a:t>Образец заголовка</a:t>
            </a:r>
            <a:endParaRPr lang="uz-Latn-UZ"/>
          </a:p>
        </p:txBody>
      </p:sp>
      <p:sp>
        <p:nvSpPr>
          <p:cNvPr id="3" name="Рисунок 2">
            <a:extLst>
              <a:ext uri="{FF2B5EF4-FFF2-40B4-BE49-F238E27FC236}">
                <a16:creationId xmlns:a16="http://schemas.microsoft.com/office/drawing/2014/main" id="{A6C49867-C3C8-42CA-85D6-F72C8CFB678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uz-Latn-UZ"/>
          </a:p>
        </p:txBody>
      </p:sp>
      <p:sp>
        <p:nvSpPr>
          <p:cNvPr id="4" name="Текст 3">
            <a:extLst>
              <a:ext uri="{FF2B5EF4-FFF2-40B4-BE49-F238E27FC236}">
                <a16:creationId xmlns:a16="http://schemas.microsoft.com/office/drawing/2014/main" id="{A3549B73-ADDC-4954-91AC-C287DAA8EC6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a:extLst>
              <a:ext uri="{FF2B5EF4-FFF2-40B4-BE49-F238E27FC236}">
                <a16:creationId xmlns:a16="http://schemas.microsoft.com/office/drawing/2014/main" id="{A4096363-8583-4AE8-8009-2756AF393CFD}"/>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6" name="Нижний колонтитул 5">
            <a:extLst>
              <a:ext uri="{FF2B5EF4-FFF2-40B4-BE49-F238E27FC236}">
                <a16:creationId xmlns:a16="http://schemas.microsoft.com/office/drawing/2014/main" id="{32A76F76-AA53-4791-A310-CBAC42D80D41}"/>
              </a:ext>
            </a:extLst>
          </p:cNvPr>
          <p:cNvSpPr>
            <a:spLocks noGrp="1"/>
          </p:cNvSpPr>
          <p:nvPr>
            <p:ph type="ftr" sz="quarter" idx="11"/>
          </p:nvPr>
        </p:nvSpPr>
        <p:spPr/>
        <p:txBody>
          <a:bodyPr/>
          <a:lstStyle/>
          <a:p>
            <a:endParaRPr lang="uz-Latn-UZ"/>
          </a:p>
        </p:txBody>
      </p:sp>
      <p:sp>
        <p:nvSpPr>
          <p:cNvPr id="7" name="Номер слайда 6">
            <a:extLst>
              <a:ext uri="{FF2B5EF4-FFF2-40B4-BE49-F238E27FC236}">
                <a16:creationId xmlns:a16="http://schemas.microsoft.com/office/drawing/2014/main" id="{8912DC13-D8CF-489E-9B6C-DCA26E5CC6F4}"/>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34930586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0924EA5-6EDB-4FCA-9A12-5E6FC076A3B2}"/>
              </a:ext>
            </a:extLst>
          </p:cNvPr>
          <p:cNvSpPr>
            <a:spLocks noGrp="1"/>
          </p:cNvSpPr>
          <p:nvPr>
            <p:ph type="title"/>
          </p:nvPr>
        </p:nvSpPr>
        <p:spPr/>
        <p:txBody>
          <a:bodyPr/>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D7675703-8CC7-4672-991E-6F6C8A5C6F5E}"/>
              </a:ext>
            </a:extLst>
          </p:cNvPr>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A7059B72-564D-453B-9658-38AC7C49709D}"/>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F7CC4930-1C3F-424E-A922-F8B6FA4B9CBB}"/>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19FEB609-8DD9-4A1D-8C14-A2675BE34392}"/>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1878905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a:extLst>
              <a:ext uri="{FF2B5EF4-FFF2-40B4-BE49-F238E27FC236}">
                <a16:creationId xmlns:a16="http://schemas.microsoft.com/office/drawing/2014/main" id="{DEF54D05-ACC6-45FC-8586-0DE65E7051F8}"/>
              </a:ext>
            </a:extLst>
          </p:cNvPr>
          <p:cNvSpPr>
            <a:spLocks noGrp="1"/>
          </p:cNvSpPr>
          <p:nvPr>
            <p:ph type="title" orient="vert"/>
          </p:nvPr>
        </p:nvSpPr>
        <p:spPr>
          <a:xfrm>
            <a:off x="8724900" y="365125"/>
            <a:ext cx="2628900" cy="5811838"/>
          </a:xfrm>
        </p:spPr>
        <p:txBody>
          <a:bodyPr vert="eaVert"/>
          <a:lstStyle/>
          <a:p>
            <a:r>
              <a:rPr lang="ru-RU"/>
              <a:t>Образец заголовка</a:t>
            </a:r>
            <a:endParaRPr lang="uz-Latn-UZ"/>
          </a:p>
        </p:txBody>
      </p:sp>
      <p:sp>
        <p:nvSpPr>
          <p:cNvPr id="3" name="Вертикальный текст 2">
            <a:extLst>
              <a:ext uri="{FF2B5EF4-FFF2-40B4-BE49-F238E27FC236}">
                <a16:creationId xmlns:a16="http://schemas.microsoft.com/office/drawing/2014/main" id="{8DB5C93E-CEE9-4029-AFE1-EA441DC37AA6}"/>
              </a:ext>
            </a:extLst>
          </p:cNvPr>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E16329F0-CC23-4B04-9450-ABAC42AB197E}"/>
              </a:ext>
            </a:extLst>
          </p:cNvPr>
          <p:cNvSpPr>
            <a:spLocks noGrp="1"/>
          </p:cNvSpPr>
          <p:nvPr>
            <p:ph type="dt" sz="half" idx="10"/>
          </p:nvPr>
        </p:nvSpPr>
        <p:spPr/>
        <p:txBody>
          <a:bodyPr/>
          <a:lstStyle/>
          <a:p>
            <a:fld id="{5B6B1DEC-2845-4C0F-965C-6DFD8EB73693}"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9CFD4FDF-615E-49A7-8FB9-B01A0F7D1A84}"/>
              </a:ext>
            </a:extLst>
          </p:cNvPr>
          <p:cNvSpPr>
            <a:spLocks noGrp="1"/>
          </p:cNvSpPr>
          <p:nvPr>
            <p:ph type="ftr" sz="quarter" idx="11"/>
          </p:nvPr>
        </p:nvSpPr>
        <p:spPr/>
        <p:txBody>
          <a:bodyPr/>
          <a:lstStyle/>
          <a:p>
            <a:endParaRPr lang="uz-Latn-UZ"/>
          </a:p>
        </p:txBody>
      </p:sp>
      <p:sp>
        <p:nvSpPr>
          <p:cNvPr id="6" name="Номер слайда 5">
            <a:extLst>
              <a:ext uri="{FF2B5EF4-FFF2-40B4-BE49-F238E27FC236}">
                <a16:creationId xmlns:a16="http://schemas.microsoft.com/office/drawing/2014/main" id="{0C91B715-8D47-4C0B-96D5-638E358904F6}"/>
              </a:ext>
            </a:extLst>
          </p:cNvPr>
          <p:cNvSpPr>
            <a:spLocks noGrp="1"/>
          </p:cNvSpPr>
          <p:nvPr>
            <p:ph type="sldNum" sz="quarter" idx="12"/>
          </p:nvPr>
        </p:nvSpPr>
        <p:spPr/>
        <p:txBody>
          <a:bodyPr/>
          <a:lstStyle/>
          <a:p>
            <a:fld id="{956AB137-49E7-4CB5-8FE0-8F4CE6F5F820}" type="slidenum">
              <a:rPr lang="uz-Latn-UZ" smtClean="0"/>
              <a:t>‹#›</a:t>
            </a:fld>
            <a:endParaRPr lang="uz-Latn-UZ"/>
          </a:p>
        </p:txBody>
      </p:sp>
    </p:spTree>
    <p:extLst>
      <p:ext uri="{BB962C8B-B14F-4D97-AF65-F5344CB8AC3E}">
        <p14:creationId xmlns:p14="http://schemas.microsoft.com/office/powerpoint/2010/main" val="904219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D33D781A-5700-4D2A-BC18-6E4CDAC04E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endParaRPr lang="uz-Latn-UZ"/>
          </a:p>
        </p:txBody>
      </p:sp>
      <p:sp>
        <p:nvSpPr>
          <p:cNvPr id="3" name="Текст 2">
            <a:extLst>
              <a:ext uri="{FF2B5EF4-FFF2-40B4-BE49-F238E27FC236}">
                <a16:creationId xmlns:a16="http://schemas.microsoft.com/office/drawing/2014/main" id="{AD3E96BA-79CB-45B2-8F63-B697364C53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uz-Latn-UZ"/>
          </a:p>
        </p:txBody>
      </p:sp>
      <p:sp>
        <p:nvSpPr>
          <p:cNvPr id="4" name="Дата 3">
            <a:extLst>
              <a:ext uri="{FF2B5EF4-FFF2-40B4-BE49-F238E27FC236}">
                <a16:creationId xmlns:a16="http://schemas.microsoft.com/office/drawing/2014/main" id="{917BF337-AFFE-441E-82D5-C35466BA960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6B1DEC-2845-4C0F-965C-6DFD8EB73693}" type="datetimeFigureOut">
              <a:rPr lang="uz-Latn-UZ" smtClean="0"/>
              <a:t>04/06/2022</a:t>
            </a:fld>
            <a:endParaRPr lang="uz-Latn-UZ"/>
          </a:p>
        </p:txBody>
      </p:sp>
      <p:sp>
        <p:nvSpPr>
          <p:cNvPr id="5" name="Нижний колонтитул 4">
            <a:extLst>
              <a:ext uri="{FF2B5EF4-FFF2-40B4-BE49-F238E27FC236}">
                <a16:creationId xmlns:a16="http://schemas.microsoft.com/office/drawing/2014/main" id="{1EC16C26-EC3B-4E54-B518-F50466550A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uz-Latn-UZ"/>
          </a:p>
        </p:txBody>
      </p:sp>
      <p:sp>
        <p:nvSpPr>
          <p:cNvPr id="6" name="Номер слайда 5">
            <a:extLst>
              <a:ext uri="{FF2B5EF4-FFF2-40B4-BE49-F238E27FC236}">
                <a16:creationId xmlns:a16="http://schemas.microsoft.com/office/drawing/2014/main" id="{67AF7C23-25A3-4C22-9BB7-6C4B6AC95A9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6AB137-49E7-4CB5-8FE0-8F4CE6F5F820}" type="slidenum">
              <a:rPr lang="uz-Latn-UZ" smtClean="0"/>
              <a:t>‹#›</a:t>
            </a:fld>
            <a:endParaRPr lang="uz-Latn-UZ"/>
          </a:p>
        </p:txBody>
      </p:sp>
    </p:spTree>
    <p:extLst>
      <p:ext uri="{BB962C8B-B14F-4D97-AF65-F5344CB8AC3E}">
        <p14:creationId xmlns:p14="http://schemas.microsoft.com/office/powerpoint/2010/main" val="13932050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uz-Latn-U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1.xml"/><Relationship Id="rId5" Type="http://schemas.openxmlformats.org/officeDocument/2006/relationships/image" Target="../media/image26.png"/><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1.xml"/><Relationship Id="rId4" Type="http://schemas.openxmlformats.org/officeDocument/2006/relationships/image" Target="../media/image42.png"/></Relationships>
</file>

<file path=ppt/slides/_rels/slide39.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image" Target="../media/image43.jpg"/><Relationship Id="rId1" Type="http://schemas.openxmlformats.org/officeDocument/2006/relationships/slideLayout" Target="../slideLayouts/slideLayout1.xml"/><Relationship Id="rId4" Type="http://schemas.openxmlformats.org/officeDocument/2006/relationships/image" Target="../media/image45.emf"/></Relationships>
</file>

<file path=ppt/slides/_rels/slide4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xml"/><Relationship Id="rId4" Type="http://schemas.openxmlformats.org/officeDocument/2006/relationships/image" Target="../media/image48.png"/></Relationships>
</file>

<file path=ppt/slides/_rels/slide4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xml"/><Relationship Id="rId4" Type="http://schemas.openxmlformats.org/officeDocument/2006/relationships/image" Target="../media/image51.png"/></Relationships>
</file>

<file path=ppt/slides/_rels/slide42.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1.xml"/><Relationship Id="rId4" Type="http://schemas.openxmlformats.org/officeDocument/2006/relationships/image" Target="../media/image55.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1.xml"/><Relationship Id="rId4" Type="http://schemas.openxmlformats.org/officeDocument/2006/relationships/image" Target="../media/image60.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png"/><Relationship Id="rId1" Type="http://schemas.openxmlformats.org/officeDocument/2006/relationships/slideLayout" Target="../slideLayouts/slideLayout1.xml"/><Relationship Id="rId5" Type="http://schemas.openxmlformats.org/officeDocument/2006/relationships/image" Target="../media/image67.png"/><Relationship Id="rId4" Type="http://schemas.openxmlformats.org/officeDocument/2006/relationships/image" Target="../media/image66.png"/></Relationships>
</file>

<file path=ppt/slides/_rels/slide56.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image" Target="../media/image68.png"/><Relationship Id="rId1" Type="http://schemas.openxmlformats.org/officeDocument/2006/relationships/slideLayout" Target="../slideLayouts/slideLayout1.xml"/><Relationship Id="rId4" Type="http://schemas.openxmlformats.org/officeDocument/2006/relationships/image" Target="../media/image70.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3.emf"/><Relationship Id="rId2" Type="http://schemas.openxmlformats.org/officeDocument/2006/relationships/image" Target="../media/image72.emf"/><Relationship Id="rId1" Type="http://schemas.openxmlformats.org/officeDocument/2006/relationships/slideLayout" Target="../slideLayouts/slideLayout1.xml"/><Relationship Id="rId4" Type="http://schemas.openxmlformats.org/officeDocument/2006/relationships/image" Target="../media/image74.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 Id="rId5" Type="http://schemas.openxmlformats.org/officeDocument/2006/relationships/image" Target="../media/image78.png"/><Relationship Id="rId4" Type="http://schemas.openxmlformats.org/officeDocument/2006/relationships/image" Target="../media/image77.png"/></Relationships>
</file>

<file path=ppt/slides/_rels/slide62.xml.rels><?xml version="1.0" encoding="UTF-8" standalone="yes"?>
<Relationships xmlns="http://schemas.openxmlformats.org/package/2006/relationships"><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slideLayout" Target="../slideLayouts/slideLayout2.xml"/><Relationship Id="rId6" Type="http://schemas.openxmlformats.org/officeDocument/2006/relationships/image" Target="../media/image83.png"/><Relationship Id="rId5" Type="http://schemas.openxmlformats.org/officeDocument/2006/relationships/image" Target="../media/image82.png"/><Relationship Id="rId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8F34C21A-8CED-458A-9362-0ED66AE7EA6D}"/>
              </a:ext>
            </a:extLst>
          </p:cNvPr>
          <p:cNvSpPr/>
          <p:nvPr/>
        </p:nvSpPr>
        <p:spPr>
          <a:xfrm>
            <a:off x="0" y="2828835"/>
            <a:ext cx="12192000" cy="1200329"/>
          </a:xfrm>
          <a:prstGeom prst="rect">
            <a:avLst/>
          </a:prstGeom>
        </p:spPr>
        <p:txBody>
          <a:bodyPr wrap="square">
            <a:spAutoFit/>
          </a:bodyPr>
          <a:lstStyle/>
          <a:p>
            <a:pPr algn="ctr"/>
            <a:r>
              <a:rPr lang="ru-RU" sz="3600" b="1" dirty="0">
                <a:latin typeface="Times New Roman" panose="02020603050405020304" pitchFamily="18" charset="0"/>
                <a:cs typeface="Times New Roman" panose="02020603050405020304" pitchFamily="18" charset="0"/>
              </a:rPr>
              <a:t>ОПЕРАЦИЯДАГИ ОДАМЛАР</a:t>
            </a:r>
          </a:p>
          <a:p>
            <a:pPr algn="ctr"/>
            <a:r>
              <a:rPr lang="uz-Latn-UZ" sz="3600" b="1" dirty="0">
                <a:latin typeface="Times New Roman" panose="02020603050405020304" pitchFamily="18" charset="0"/>
                <a:cs typeface="Times New Roman" panose="02020603050405020304" pitchFamily="18" charset="0"/>
              </a:rPr>
              <a:t>PEOPLE IN OPERATIONS</a:t>
            </a:r>
          </a:p>
        </p:txBody>
      </p:sp>
      <p:pic>
        <p:nvPicPr>
          <p:cNvPr id="5" name="Рисунок 4">
            <a:extLst>
              <a:ext uri="{FF2B5EF4-FFF2-40B4-BE49-F238E27FC236}">
                <a16:creationId xmlns:a16="http://schemas.microsoft.com/office/drawing/2014/main" id="{C543DB65-6453-4DBA-9C1B-A7AE6E441932}"/>
              </a:ext>
            </a:extLst>
          </p:cNvPr>
          <p:cNvPicPr>
            <a:picLocks noChangeAspect="1"/>
          </p:cNvPicPr>
          <p:nvPr/>
        </p:nvPicPr>
        <p:blipFill>
          <a:blip r:embed="rId2"/>
          <a:stretch>
            <a:fillRect/>
          </a:stretch>
        </p:blipFill>
        <p:spPr>
          <a:xfrm>
            <a:off x="0" y="0"/>
            <a:ext cx="6096000" cy="2828835"/>
          </a:xfrm>
          <a:prstGeom prst="rect">
            <a:avLst/>
          </a:prstGeom>
        </p:spPr>
      </p:pic>
      <p:pic>
        <p:nvPicPr>
          <p:cNvPr id="6" name="Рисунок 5">
            <a:extLst>
              <a:ext uri="{FF2B5EF4-FFF2-40B4-BE49-F238E27FC236}">
                <a16:creationId xmlns:a16="http://schemas.microsoft.com/office/drawing/2014/main" id="{60779B38-0A45-4E66-8DE6-96EBE30E9341}"/>
              </a:ext>
            </a:extLst>
          </p:cNvPr>
          <p:cNvPicPr>
            <a:picLocks noChangeAspect="1"/>
          </p:cNvPicPr>
          <p:nvPr/>
        </p:nvPicPr>
        <p:blipFill>
          <a:blip r:embed="rId3"/>
          <a:stretch>
            <a:fillRect/>
          </a:stretch>
        </p:blipFill>
        <p:spPr>
          <a:xfrm>
            <a:off x="7057292" y="4030950"/>
            <a:ext cx="5134707" cy="2828835"/>
          </a:xfrm>
          <a:prstGeom prst="rect">
            <a:avLst/>
          </a:prstGeom>
        </p:spPr>
      </p:pic>
      <p:pic>
        <p:nvPicPr>
          <p:cNvPr id="7" name="Рисунок 6">
            <a:extLst>
              <a:ext uri="{FF2B5EF4-FFF2-40B4-BE49-F238E27FC236}">
                <a16:creationId xmlns:a16="http://schemas.microsoft.com/office/drawing/2014/main" id="{07900F65-ADDD-4372-B4D7-A114DAE3766C}"/>
              </a:ext>
            </a:extLst>
          </p:cNvPr>
          <p:cNvPicPr>
            <a:picLocks noChangeAspect="1"/>
          </p:cNvPicPr>
          <p:nvPr/>
        </p:nvPicPr>
        <p:blipFill>
          <a:blip r:embed="rId4"/>
          <a:stretch>
            <a:fillRect/>
          </a:stretch>
        </p:blipFill>
        <p:spPr>
          <a:xfrm>
            <a:off x="0" y="4032737"/>
            <a:ext cx="2825262" cy="2825262"/>
          </a:xfrm>
          <a:prstGeom prst="rect">
            <a:avLst/>
          </a:prstGeom>
        </p:spPr>
      </p:pic>
      <p:pic>
        <p:nvPicPr>
          <p:cNvPr id="8" name="Рисунок 7">
            <a:extLst>
              <a:ext uri="{FF2B5EF4-FFF2-40B4-BE49-F238E27FC236}">
                <a16:creationId xmlns:a16="http://schemas.microsoft.com/office/drawing/2014/main" id="{05F64BD5-0D2B-4811-B66F-6EC9569C3096}"/>
              </a:ext>
            </a:extLst>
          </p:cNvPr>
          <p:cNvPicPr>
            <a:picLocks noChangeAspect="1"/>
          </p:cNvPicPr>
          <p:nvPr/>
        </p:nvPicPr>
        <p:blipFill>
          <a:blip r:embed="rId5"/>
          <a:stretch>
            <a:fillRect/>
          </a:stretch>
        </p:blipFill>
        <p:spPr>
          <a:xfrm>
            <a:off x="2825263" y="4035121"/>
            <a:ext cx="4232030" cy="2822878"/>
          </a:xfrm>
          <a:prstGeom prst="rect">
            <a:avLst/>
          </a:prstGeom>
        </p:spPr>
      </p:pic>
      <p:pic>
        <p:nvPicPr>
          <p:cNvPr id="9" name="Рисунок 8">
            <a:extLst>
              <a:ext uri="{FF2B5EF4-FFF2-40B4-BE49-F238E27FC236}">
                <a16:creationId xmlns:a16="http://schemas.microsoft.com/office/drawing/2014/main" id="{AB2C696D-7842-4CBA-8132-732D99C32F95}"/>
              </a:ext>
            </a:extLst>
          </p:cNvPr>
          <p:cNvPicPr>
            <a:picLocks noChangeAspect="1"/>
          </p:cNvPicPr>
          <p:nvPr/>
        </p:nvPicPr>
        <p:blipFill>
          <a:blip r:embed="rId6"/>
          <a:stretch>
            <a:fillRect/>
          </a:stretch>
        </p:blipFill>
        <p:spPr>
          <a:xfrm>
            <a:off x="6095999" y="0"/>
            <a:ext cx="6096001" cy="2822878"/>
          </a:xfrm>
          <a:prstGeom prst="rect">
            <a:avLst/>
          </a:prstGeom>
        </p:spPr>
      </p:pic>
    </p:spTree>
    <p:extLst>
      <p:ext uri="{BB962C8B-B14F-4D97-AF65-F5344CB8AC3E}">
        <p14:creationId xmlns:p14="http://schemas.microsoft.com/office/powerpoint/2010/main" val="24675722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0814519F-A0A6-4836-A70F-B7B09925491D}"/>
              </a:ext>
            </a:extLst>
          </p:cNvPr>
          <p:cNvSpPr/>
          <p:nvPr/>
        </p:nvSpPr>
        <p:spPr>
          <a:xfrm>
            <a:off x="287216" y="845635"/>
            <a:ext cx="11617568" cy="5447645"/>
          </a:xfrm>
          <a:prstGeom prst="rect">
            <a:avLst/>
          </a:prstGeom>
        </p:spPr>
        <p:txBody>
          <a:bodyPr wrap="square">
            <a:spAutoFit/>
          </a:bodyPr>
          <a:lstStyle/>
          <a:p>
            <a:pPr algn="ctr"/>
            <a:r>
              <a:rPr lang="uz-Latn-UZ" sz="3200" b="1" dirty="0">
                <a:solidFill>
                  <a:schemeClr val="accent1">
                    <a:lumMod val="50000"/>
                  </a:schemeClr>
                </a:solidFill>
                <a:latin typeface="Times New Roman" panose="02020603050405020304" pitchFamily="18" charset="0"/>
                <a:cs typeface="Times New Roman" panose="02020603050405020304" pitchFamily="18" charset="0"/>
              </a:rPr>
              <a:t>Нима учун одамлар билан боғлиқ муаммолар операцияларни бошқаришда жуда муҳим?</a:t>
            </a:r>
            <a:endParaRPr lang="uz-Cyrl-UZ" sz="3200" b="1" dirty="0">
              <a:solidFill>
                <a:schemeClr val="accent1">
                  <a:lumMod val="50000"/>
                </a:schemeClr>
              </a:solidFill>
              <a:latin typeface="Times New Roman" panose="02020603050405020304" pitchFamily="18" charset="0"/>
              <a:cs typeface="Times New Roman" panose="02020603050405020304" pitchFamily="18" charset="0"/>
            </a:endParaRPr>
          </a:p>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Why are people issues so important</a:t>
            </a:r>
            <a:r>
              <a:rPr lang="uz-Cyrl-UZ" sz="3200" b="1" dirty="0">
                <a:solidFill>
                  <a:schemeClr val="accent1">
                    <a:lumMod val="50000"/>
                  </a:schemeClr>
                </a:solidFill>
                <a:latin typeface="Times New Roman" panose="02020603050405020304" pitchFamily="18" charset="0"/>
                <a:cs typeface="Times New Roman" panose="02020603050405020304" pitchFamily="18" charset="0"/>
              </a:rPr>
              <a:t> </a:t>
            </a:r>
            <a:r>
              <a:rPr lang="uz-Latn-UZ" sz="3200" b="1" dirty="0">
                <a:solidFill>
                  <a:schemeClr val="accent1">
                    <a:lumMod val="50000"/>
                  </a:schemeClr>
                </a:solidFill>
                <a:latin typeface="Times New Roman" panose="02020603050405020304" pitchFamily="18" charset="0"/>
                <a:cs typeface="Times New Roman" panose="02020603050405020304" pitchFamily="18" charset="0"/>
              </a:rPr>
              <a:t>in operations management?</a:t>
            </a:r>
            <a:endParaRPr lang="uz-Cyrl-UZ" sz="3200" b="1" dirty="0">
              <a:solidFill>
                <a:schemeClr val="accent1">
                  <a:lumMod val="50000"/>
                </a:schemeClr>
              </a:solidFill>
              <a:latin typeface="Times New Roman" panose="02020603050405020304" pitchFamily="18" charset="0"/>
              <a:cs typeface="Times New Roman" panose="02020603050405020304" pitchFamily="18" charset="0"/>
            </a:endParaRPr>
          </a:p>
          <a:p>
            <a:pPr algn="ctr"/>
            <a:endParaRPr lang="uz-Cyrl-UZ" sz="2000" b="1" dirty="0">
              <a:latin typeface="Times New Roman" panose="02020603050405020304" pitchFamily="18" charset="0"/>
              <a:cs typeface="Times New Roman" panose="02020603050405020304" pitchFamily="18" charset="0"/>
            </a:endParaRPr>
          </a:p>
          <a:p>
            <a:pPr algn="ctr"/>
            <a:r>
              <a:rPr lang="uz-Cyrl-UZ" sz="3200" b="1" dirty="0">
                <a:solidFill>
                  <a:schemeClr val="accent2">
                    <a:lumMod val="50000"/>
                  </a:schemeClr>
                </a:solidFill>
                <a:latin typeface="Times New Roman" panose="02020603050405020304" pitchFamily="18" charset="0"/>
                <a:cs typeface="Times New Roman" panose="02020603050405020304" pitchFamily="18" charset="0"/>
              </a:rPr>
              <a:t>Операциялар функциясини қандай ташкил қилиш мумкин</a:t>
            </a:r>
            <a:r>
              <a:rPr lang="ru-RU" sz="3200" b="1" dirty="0">
                <a:solidFill>
                  <a:schemeClr val="accent2">
                    <a:lumMod val="50000"/>
                  </a:schemeClr>
                </a:solidFill>
                <a:latin typeface="Times New Roman" panose="02020603050405020304" pitchFamily="18" charset="0"/>
                <a:cs typeface="Times New Roman" panose="02020603050405020304" pitchFamily="18" charset="0"/>
              </a:rPr>
              <a:t>?</a:t>
            </a:r>
          </a:p>
          <a:p>
            <a:pPr algn="ctr"/>
            <a:r>
              <a:rPr lang="en-US" sz="3200" b="1" dirty="0">
                <a:solidFill>
                  <a:schemeClr val="accent2">
                    <a:lumMod val="50000"/>
                  </a:schemeClr>
                </a:solidFill>
                <a:latin typeface="Times New Roman" panose="02020603050405020304" pitchFamily="18" charset="0"/>
                <a:cs typeface="Times New Roman" panose="02020603050405020304" pitchFamily="18" charset="0"/>
              </a:rPr>
              <a:t>How can the operations function be</a:t>
            </a:r>
            <a:r>
              <a:rPr lang="uz-Cyrl-UZ" sz="3200" b="1" dirty="0">
                <a:solidFill>
                  <a:schemeClr val="accent2">
                    <a:lumMod val="50000"/>
                  </a:schemeClr>
                </a:solidFill>
                <a:latin typeface="Times New Roman" panose="02020603050405020304" pitchFamily="18" charset="0"/>
                <a:cs typeface="Times New Roman" panose="02020603050405020304" pitchFamily="18" charset="0"/>
              </a:rPr>
              <a:t> </a:t>
            </a:r>
            <a:r>
              <a:rPr lang="uz-Latn-UZ" sz="3200" b="1" dirty="0">
                <a:solidFill>
                  <a:schemeClr val="accent2">
                    <a:lumMod val="50000"/>
                  </a:schemeClr>
                </a:solidFill>
                <a:latin typeface="Times New Roman" panose="02020603050405020304" pitchFamily="18" charset="0"/>
                <a:cs typeface="Times New Roman" panose="02020603050405020304" pitchFamily="18" charset="0"/>
              </a:rPr>
              <a:t>organized?</a:t>
            </a:r>
            <a:endParaRPr lang="uz-Cyrl-UZ" sz="3200" b="1" dirty="0">
              <a:solidFill>
                <a:schemeClr val="accent2">
                  <a:lumMod val="50000"/>
                </a:schemeClr>
              </a:solidFill>
              <a:latin typeface="Times New Roman" panose="02020603050405020304" pitchFamily="18" charset="0"/>
              <a:cs typeface="Times New Roman" panose="02020603050405020304" pitchFamily="18" charset="0"/>
            </a:endParaRPr>
          </a:p>
          <a:p>
            <a:pPr algn="ctr"/>
            <a:endParaRPr lang="uz-Cyrl-UZ" sz="2000" b="1" dirty="0">
              <a:latin typeface="Times New Roman" panose="02020603050405020304" pitchFamily="18" charset="0"/>
              <a:cs typeface="Times New Roman" panose="02020603050405020304" pitchFamily="18" charset="0"/>
            </a:endParaRPr>
          </a:p>
          <a:p>
            <a:pPr algn="ctr"/>
            <a:r>
              <a:rPr lang="uz-Cyrl-UZ" sz="3200" b="1" dirty="0">
                <a:solidFill>
                  <a:schemeClr val="accent3">
                    <a:lumMod val="50000"/>
                  </a:schemeClr>
                </a:solidFill>
                <a:latin typeface="Times New Roman" panose="02020603050405020304" pitchFamily="18" charset="0"/>
                <a:cs typeface="Times New Roman" panose="02020603050405020304" pitchFamily="18" charset="0"/>
              </a:rPr>
              <a:t>Ишларни лойиҳалашда қандай борамиз?</a:t>
            </a:r>
          </a:p>
          <a:p>
            <a:pPr algn="ctr"/>
            <a:r>
              <a:rPr lang="en-US" sz="3200" b="1" dirty="0">
                <a:solidFill>
                  <a:schemeClr val="accent3">
                    <a:lumMod val="50000"/>
                  </a:schemeClr>
                </a:solidFill>
                <a:latin typeface="Times New Roman" panose="02020603050405020304" pitchFamily="18" charset="0"/>
                <a:cs typeface="Times New Roman" panose="02020603050405020304" pitchFamily="18" charset="0"/>
              </a:rPr>
              <a:t>How do we go about designing jobs?</a:t>
            </a:r>
            <a:endParaRPr lang="uz-Cyrl-UZ" sz="3200" b="1" dirty="0">
              <a:solidFill>
                <a:schemeClr val="accent3">
                  <a:lumMod val="50000"/>
                </a:schemeClr>
              </a:solidFill>
              <a:latin typeface="Times New Roman" panose="02020603050405020304" pitchFamily="18" charset="0"/>
              <a:cs typeface="Times New Roman" panose="02020603050405020304" pitchFamily="18" charset="0"/>
            </a:endParaRPr>
          </a:p>
          <a:p>
            <a:pPr algn="ctr"/>
            <a:endParaRPr lang="uz-Cyrl-UZ" sz="2000" b="1" dirty="0">
              <a:latin typeface="Times New Roman" panose="02020603050405020304" pitchFamily="18" charset="0"/>
              <a:cs typeface="Times New Roman" panose="02020603050405020304" pitchFamily="18" charset="0"/>
            </a:endParaRPr>
          </a:p>
          <a:p>
            <a:pPr algn="ctr"/>
            <a:r>
              <a:rPr lang="uz-Cyrl-UZ" sz="3200" b="1" dirty="0">
                <a:solidFill>
                  <a:schemeClr val="accent6">
                    <a:lumMod val="50000"/>
                  </a:schemeClr>
                </a:solidFill>
                <a:latin typeface="Times New Roman" panose="02020603050405020304" pitchFamily="18" charset="0"/>
                <a:cs typeface="Times New Roman" panose="02020603050405020304" pitchFamily="18" charset="0"/>
              </a:rPr>
              <a:t>Иш вақтлари қандай тақсимланади?</a:t>
            </a:r>
          </a:p>
          <a:p>
            <a:pPr algn="ctr"/>
            <a:r>
              <a:rPr lang="en-US" sz="3200" b="1" dirty="0">
                <a:solidFill>
                  <a:schemeClr val="accent6">
                    <a:lumMod val="50000"/>
                  </a:schemeClr>
                </a:solidFill>
                <a:latin typeface="Times New Roman" panose="02020603050405020304" pitchFamily="18" charset="0"/>
                <a:cs typeface="Times New Roman" panose="02020603050405020304" pitchFamily="18" charset="0"/>
              </a:rPr>
              <a:t>How are work times allocated?</a:t>
            </a:r>
            <a:endParaRPr lang="uz-Latn-UZ" sz="32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DA20F1DB-BB45-4FAC-AF7B-FB826CF90DCC}"/>
              </a:ext>
            </a:extLst>
          </p:cNvPr>
          <p:cNvSpPr txBox="1"/>
          <p:nvPr/>
        </p:nvSpPr>
        <p:spPr>
          <a:xfrm>
            <a:off x="4695092" y="137749"/>
            <a:ext cx="2801816" cy="707886"/>
          </a:xfrm>
          <a:prstGeom prst="rect">
            <a:avLst/>
          </a:prstGeom>
          <a:noFill/>
        </p:spPr>
        <p:txBody>
          <a:bodyPr wrap="square" rtlCol="0">
            <a:spAutoFit/>
          </a:bodyPr>
          <a:lstStyle/>
          <a:p>
            <a:pPr algn="ctr"/>
            <a:r>
              <a:rPr lang="uz-Cyrl-UZ" sz="4000" b="1" dirty="0">
                <a:latin typeface="Times New Roman" panose="02020603050405020304" pitchFamily="18" charset="0"/>
                <a:cs typeface="Times New Roman" panose="02020603050405020304" pitchFamily="18" charset="0"/>
              </a:rPr>
              <a:t>РЕЖА</a:t>
            </a:r>
            <a:endParaRPr lang="uz-Latn-UZ" sz="4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95202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A25A5A66-9706-4E08-9467-03B5D2FF2D72}"/>
              </a:ext>
            </a:extLst>
          </p:cNvPr>
          <p:cNvSpPr/>
          <p:nvPr/>
        </p:nvSpPr>
        <p:spPr>
          <a:xfrm>
            <a:off x="0" y="2397948"/>
            <a:ext cx="12192000" cy="2062103"/>
          </a:xfrm>
          <a:prstGeom prst="rect">
            <a:avLst/>
          </a:prstGeom>
        </p:spPr>
        <p:txBody>
          <a:bodyPr wrap="square">
            <a:spAutoFit/>
          </a:bodyPr>
          <a:lstStyle/>
          <a:p>
            <a:pPr algn="ctr"/>
            <a:r>
              <a:rPr lang="uz-Latn-UZ" sz="3200" b="1" dirty="0">
                <a:solidFill>
                  <a:schemeClr val="accent4">
                    <a:lumMod val="50000"/>
                  </a:schemeClr>
                </a:solidFill>
                <a:latin typeface="Times New Roman" panose="02020603050405020304" pitchFamily="18" charset="0"/>
                <a:cs typeface="Times New Roman" panose="02020603050405020304" pitchFamily="18" charset="0"/>
              </a:rPr>
              <a:t>НИМА УЧУН ОДАМЛАР БИЛАН БОҒЛИҚ МУАММОЛАР ОПЕРАЦИЯЛАРНИ БОШҚАРИШДА ЖУДА МУҲИМ?</a:t>
            </a:r>
            <a:endParaRPr lang="uz-Cyrl-UZ" sz="3200" b="1" dirty="0">
              <a:solidFill>
                <a:schemeClr val="accent4">
                  <a:lumMod val="50000"/>
                </a:schemeClr>
              </a:solidFill>
              <a:latin typeface="Times New Roman" panose="02020603050405020304" pitchFamily="18" charset="0"/>
              <a:cs typeface="Times New Roman" panose="02020603050405020304" pitchFamily="18" charset="0"/>
            </a:endParaRPr>
          </a:p>
          <a:p>
            <a:pPr algn="ctr"/>
            <a:r>
              <a:rPr lang="en-US" sz="3200" b="1" dirty="0">
                <a:solidFill>
                  <a:schemeClr val="accent4">
                    <a:lumMod val="50000"/>
                  </a:schemeClr>
                </a:solidFill>
                <a:latin typeface="Times New Roman" panose="02020603050405020304" pitchFamily="18" charset="0"/>
                <a:cs typeface="Times New Roman" panose="02020603050405020304" pitchFamily="18" charset="0"/>
              </a:rPr>
              <a:t>WHY ARE PEOPLE ISSUES SO IMPORTANT</a:t>
            </a:r>
            <a:r>
              <a:rPr lang="uz-Cyrl-UZ" sz="3200" b="1" dirty="0">
                <a:solidFill>
                  <a:schemeClr val="accent4">
                    <a:lumMod val="50000"/>
                  </a:schemeClr>
                </a:solidFill>
                <a:latin typeface="Times New Roman" panose="02020603050405020304" pitchFamily="18" charset="0"/>
                <a:cs typeface="Times New Roman" panose="02020603050405020304" pitchFamily="18" charset="0"/>
              </a:rPr>
              <a:t> </a:t>
            </a:r>
            <a:r>
              <a:rPr lang="uz-Latn-UZ" sz="3200" b="1" dirty="0">
                <a:solidFill>
                  <a:schemeClr val="accent4">
                    <a:lumMod val="50000"/>
                  </a:schemeClr>
                </a:solidFill>
                <a:latin typeface="Times New Roman" panose="02020603050405020304" pitchFamily="18" charset="0"/>
                <a:cs typeface="Times New Roman" panose="02020603050405020304" pitchFamily="18" charset="0"/>
              </a:rPr>
              <a:t>IN OPERATIONS MANAGEMENT?</a:t>
            </a:r>
            <a:endParaRPr lang="uz-Cyrl-UZ" sz="3200" b="1" dirty="0">
              <a:solidFill>
                <a:schemeClr val="accent4">
                  <a:lumMod val="50000"/>
                </a:schemeClr>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7109A224-0B97-47C1-BAA6-941FA1D512F0}"/>
              </a:ext>
            </a:extLst>
          </p:cNvPr>
          <p:cNvPicPr>
            <a:picLocks noChangeAspect="1"/>
          </p:cNvPicPr>
          <p:nvPr/>
        </p:nvPicPr>
        <p:blipFill>
          <a:blip r:embed="rId2"/>
          <a:stretch>
            <a:fillRect/>
          </a:stretch>
        </p:blipFill>
        <p:spPr>
          <a:xfrm>
            <a:off x="0" y="4418408"/>
            <a:ext cx="6096000" cy="2439591"/>
          </a:xfrm>
          <a:prstGeom prst="rect">
            <a:avLst/>
          </a:prstGeom>
        </p:spPr>
      </p:pic>
      <p:pic>
        <p:nvPicPr>
          <p:cNvPr id="5" name="Рисунок 4">
            <a:extLst>
              <a:ext uri="{FF2B5EF4-FFF2-40B4-BE49-F238E27FC236}">
                <a16:creationId xmlns:a16="http://schemas.microsoft.com/office/drawing/2014/main" id="{C51B1331-2BF4-4C01-A8F5-58E21E6E66FD}"/>
              </a:ext>
            </a:extLst>
          </p:cNvPr>
          <p:cNvPicPr>
            <a:picLocks noChangeAspect="1"/>
          </p:cNvPicPr>
          <p:nvPr/>
        </p:nvPicPr>
        <p:blipFill>
          <a:blip r:embed="rId2"/>
          <a:stretch>
            <a:fillRect/>
          </a:stretch>
        </p:blipFill>
        <p:spPr>
          <a:xfrm>
            <a:off x="6096000" y="0"/>
            <a:ext cx="6096000" cy="2439591"/>
          </a:xfrm>
          <a:prstGeom prst="rect">
            <a:avLst/>
          </a:prstGeom>
        </p:spPr>
      </p:pic>
      <p:pic>
        <p:nvPicPr>
          <p:cNvPr id="6" name="Рисунок 5">
            <a:extLst>
              <a:ext uri="{FF2B5EF4-FFF2-40B4-BE49-F238E27FC236}">
                <a16:creationId xmlns:a16="http://schemas.microsoft.com/office/drawing/2014/main" id="{4D6F6653-0C0D-4E8A-83EF-D8C5100E1B22}"/>
              </a:ext>
            </a:extLst>
          </p:cNvPr>
          <p:cNvPicPr>
            <a:picLocks noChangeAspect="1"/>
          </p:cNvPicPr>
          <p:nvPr/>
        </p:nvPicPr>
        <p:blipFill>
          <a:blip r:embed="rId3"/>
          <a:stretch>
            <a:fillRect/>
          </a:stretch>
        </p:blipFill>
        <p:spPr>
          <a:xfrm>
            <a:off x="0" y="0"/>
            <a:ext cx="6096000" cy="2439591"/>
          </a:xfrm>
          <a:prstGeom prst="rect">
            <a:avLst/>
          </a:prstGeom>
        </p:spPr>
      </p:pic>
      <p:pic>
        <p:nvPicPr>
          <p:cNvPr id="7" name="Рисунок 6">
            <a:extLst>
              <a:ext uri="{FF2B5EF4-FFF2-40B4-BE49-F238E27FC236}">
                <a16:creationId xmlns:a16="http://schemas.microsoft.com/office/drawing/2014/main" id="{80D396FD-D171-4149-ADB2-01E634C28674}"/>
              </a:ext>
            </a:extLst>
          </p:cNvPr>
          <p:cNvPicPr>
            <a:picLocks noChangeAspect="1"/>
          </p:cNvPicPr>
          <p:nvPr/>
        </p:nvPicPr>
        <p:blipFill>
          <a:blip r:embed="rId3"/>
          <a:stretch>
            <a:fillRect/>
          </a:stretch>
        </p:blipFill>
        <p:spPr>
          <a:xfrm>
            <a:off x="6096000" y="4418407"/>
            <a:ext cx="6096000" cy="2439591"/>
          </a:xfrm>
          <a:prstGeom prst="rect">
            <a:avLst/>
          </a:prstGeom>
        </p:spPr>
      </p:pic>
    </p:spTree>
    <p:extLst>
      <p:ext uri="{BB962C8B-B14F-4D97-AF65-F5344CB8AC3E}">
        <p14:creationId xmlns:p14="http://schemas.microsoft.com/office/powerpoint/2010/main" val="9655557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8EA0E03-C631-4323-9532-5F9910DE3F72}"/>
              </a:ext>
            </a:extLst>
          </p:cNvPr>
          <p:cNvSpPr/>
          <p:nvPr/>
        </p:nvSpPr>
        <p:spPr>
          <a:xfrm>
            <a:off x="269631" y="180434"/>
            <a:ext cx="11652738" cy="2246769"/>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Ташкилотнинг инсон ресурслари унинг энг катта бойлиги, дейиш</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қийин</a:t>
            </a:r>
            <a:r>
              <a:rPr lang="ru-RU"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нарсадир. Шунга қарамай, операциялар функциясини ташкил этувчи одамларнинг қобилиятлари, муносабатлари ва маданияти муҳимлигини эслатиб ўтишимиз керак. Ахир, бу эрда энг кўп “инсон ресурслари” топилади. Бундан келиб чиқадики, айнан операцион менежерлар инсон ресурсларини бошқариш, ривожлантириш ва ташкил этишда энг кўп иштирок этадилар. Ушбу бобда биз операцияларни бошқаришга бевосита таъсир қиладиган ёки таъсир қиладиган баъзи масалаларни кўриб чиқамиз; булар</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навбатдаги</a:t>
            </a:r>
            <a:r>
              <a:rPr lang="ru-RU" sz="2000" dirty="0">
                <a:latin typeface="Times New Roman" panose="02020603050405020304" pitchFamily="18" charset="0"/>
                <a:cs typeface="Times New Roman" panose="02020603050405020304" pitchFamily="18" charset="0"/>
              </a:rPr>
              <a:t> </a:t>
            </a:r>
            <a:r>
              <a:rPr lang="ru-RU" sz="2000" dirty="0" err="1">
                <a:latin typeface="Times New Roman" panose="02020603050405020304" pitchFamily="18" charset="0"/>
                <a:cs typeface="Times New Roman" panose="02020603050405020304" pitchFamily="18" charset="0"/>
              </a:rPr>
              <a:t>расмда</a:t>
            </a:r>
            <a:r>
              <a:rPr lang="uz-Latn-UZ"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тасвирланган. </a:t>
            </a:r>
          </a:p>
        </p:txBody>
      </p:sp>
      <p:sp>
        <p:nvSpPr>
          <p:cNvPr id="3" name="Прямоугольник 2">
            <a:extLst>
              <a:ext uri="{FF2B5EF4-FFF2-40B4-BE49-F238E27FC236}">
                <a16:creationId xmlns:a16="http://schemas.microsoft.com/office/drawing/2014/main" id="{D9213C80-0489-4B87-8DAF-E84F2E3329F2}"/>
              </a:ext>
            </a:extLst>
          </p:cNvPr>
          <p:cNvSpPr/>
          <p:nvPr/>
        </p:nvSpPr>
        <p:spPr>
          <a:xfrm>
            <a:off x="269631" y="2162110"/>
            <a:ext cx="11652738" cy="2246769"/>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ОПЕРАЦИЯ МАДАНИЯТИ</a:t>
            </a:r>
            <a:endParaRPr lang="uz-Cyrl-UZ" sz="2000" b="1" dirty="0">
              <a:latin typeface="Times New Roman" panose="02020603050405020304" pitchFamily="18" charset="0"/>
              <a:cs typeface="Times New Roman" panose="02020603050405020304" pitchFamily="18" charset="0"/>
            </a:endParaRPr>
          </a:p>
          <a:p>
            <a:pPr indent="539750" algn="just"/>
            <a:r>
              <a:rPr lang="uz-Latn-UZ" sz="2000" dirty="0">
                <a:latin typeface="Times New Roman" panose="02020603050405020304" pitchFamily="18" charset="0"/>
                <a:cs typeface="Times New Roman" panose="02020603050405020304" pitchFamily="18" charset="0"/>
              </a:rPr>
              <a:t>Операциялар функцияси контекстида маданият деганда нимани тушунамиз? Ташкилот маданияти концепциясини кўриб чиқадиган кўплаб академик ёки оммабоп адабиётлар мавжуд, аммо ягона ваколатли таъриф пайдо бўлмаган. Шунга қарамай, кўпчилигимиз ташкилотда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маданият</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нимани англатишини биламиз. Бу унинг бир қисми бўлиш ниманидир ҳис қилади. Расмий равишда ифодаланган нарсадан кўра, ишлар қандай бажарилиши ҳақида нима тахмин қилинади. Бу мавзу бўйича таниқли ёзувчининг сўзларига кўра,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бизнинг бу эрда қандай ишларни қилишимиз</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ёки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ташкилотнинг иқлими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a:t>
            </a:r>
          </a:p>
        </p:txBody>
      </p:sp>
      <p:sp>
        <p:nvSpPr>
          <p:cNvPr id="4" name="Прямоугольник 3">
            <a:extLst>
              <a:ext uri="{FF2B5EF4-FFF2-40B4-BE49-F238E27FC236}">
                <a16:creationId xmlns:a16="http://schemas.microsoft.com/office/drawing/2014/main" id="{6ABAD387-3709-42CD-AA70-7070C2C6DC3E}"/>
              </a:ext>
            </a:extLst>
          </p:cNvPr>
          <p:cNvSpPr/>
          <p:nvPr/>
        </p:nvSpPr>
        <p:spPr>
          <a:xfrm>
            <a:off x="269631" y="4408879"/>
            <a:ext cx="8581292" cy="2246769"/>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Аммо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ташкилий</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маданият ғояси операциялар функцияси каби битта функцияга ҳам тегишли бўлиши мумкин. Дарҳақиқат, тадқиқотчилар ва амалиётчилар орасида турли функциялар ўртасидаги маданий фарқларни бартараф этишга катта қизиқиш бор, бу баъзан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маданий парчаланиш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деб аталадиган нарсага олиб келиши мумкин. Корхонанинг барча қисмларида умумий бўлган ташкилот маданиятининг элементлари бўлиши мумкин бўлса-да, турли функциялар ўз субмаданиятларига эга бўлиши мумкин.</a:t>
            </a:r>
            <a:endParaRPr lang="uz-Latn-UZ" sz="2000" dirty="0"/>
          </a:p>
        </p:txBody>
      </p:sp>
    </p:spTree>
    <p:extLst>
      <p:ext uri="{BB962C8B-B14F-4D97-AF65-F5344CB8AC3E}">
        <p14:creationId xmlns:p14="http://schemas.microsoft.com/office/powerpoint/2010/main" val="16838055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906FAAF6-A22B-4438-A6BC-2291C68D55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672221" cy="5193323"/>
          </a:xfrm>
          <a:prstGeom prst="rect">
            <a:avLst/>
          </a:prstGeom>
        </p:spPr>
      </p:pic>
      <p:sp>
        <p:nvSpPr>
          <p:cNvPr id="4" name="Прямоугольник 3">
            <a:extLst>
              <a:ext uri="{FF2B5EF4-FFF2-40B4-BE49-F238E27FC236}">
                <a16:creationId xmlns:a16="http://schemas.microsoft.com/office/drawing/2014/main" id="{2FFD417A-0E9D-4B75-AE17-069B0F0F8F05}"/>
              </a:ext>
            </a:extLst>
          </p:cNvPr>
          <p:cNvSpPr/>
          <p:nvPr/>
        </p:nvSpPr>
        <p:spPr>
          <a:xfrm>
            <a:off x="2381848" y="5474676"/>
            <a:ext cx="4908523" cy="461665"/>
          </a:xfrm>
          <a:prstGeom prst="rect">
            <a:avLst/>
          </a:prstGeom>
        </p:spPr>
        <p:txBody>
          <a:bodyPr wrap="none">
            <a:spAutoFit/>
          </a:bodyPr>
          <a:lstStyle/>
          <a:p>
            <a:r>
              <a:rPr lang="ru-RU" sz="2400" b="1" dirty="0">
                <a:latin typeface="Times New Roman" panose="02020603050405020304" pitchFamily="18" charset="0"/>
                <a:cs typeface="Times New Roman" panose="02020603050405020304" pitchFamily="18" charset="0"/>
              </a:rPr>
              <a:t>ОПЕРАЦИЯДАГИ ОДАМЛАР </a:t>
            </a:r>
            <a:r>
              <a:rPr lang="en-US" sz="2400" b="1" dirty="0">
                <a:latin typeface="Times New Roman" panose="02020603050405020304" pitchFamily="18" charset="0"/>
                <a:cs typeface="Times New Roman" panose="02020603050405020304" pitchFamily="18" charset="0"/>
              </a:rPr>
              <a:t>[4]</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505586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9AE9EFAE-434D-42C3-8C0F-9E46B2F4EFFB}"/>
              </a:ext>
            </a:extLst>
          </p:cNvPr>
          <p:cNvSpPr/>
          <p:nvPr/>
        </p:nvSpPr>
        <p:spPr>
          <a:xfrm>
            <a:off x="246185" y="152400"/>
            <a:ext cx="11676184" cy="248529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ИШОНИНГ, БИЛИНГ ВА ЎЗИНГИЗНИ ТУТИНГ</a:t>
            </a:r>
          </a:p>
          <a:p>
            <a:pPr indent="539750" algn="just"/>
            <a:r>
              <a:rPr lang="uz-Cyrl-UZ" sz="2000" dirty="0">
                <a:latin typeface="Times New Roman" panose="02020603050405020304" pitchFamily="18" charset="0"/>
                <a:cs typeface="Times New Roman" panose="02020603050405020304" pitchFamily="18" charset="0"/>
              </a:rPr>
              <a:t>Маданиятни тушунтириш қийин. Айниқса кучли маданиятга эга бўлган бир ташкилот (университет бўлгани каби) ҳақида айтганидек, ташқаридан қарасангиз, буни тушунолмайсиз. Ичкаридан ташқарига қараб, сиз буни тушунтириб бера олмайсиз. Операциялар функциясига келсак, бу энг яхши операция жамоаси нимага ишониши, нима билиши ва ўзини қандай тутиши билан ифодаланади. Операция маданияти, эътиқод, билим ва хулқ-атворнинг ушбу учта элементи бизнесга қандай ҳисса қўшиши ва вақт ўтиши билан қанчалик яхшиланиши учун асос бўлиб хизмат қилади.</a:t>
            </a:r>
          </a:p>
        </p:txBody>
      </p:sp>
      <p:sp>
        <p:nvSpPr>
          <p:cNvPr id="4" name="Прямоугольник 3">
            <a:extLst>
              <a:ext uri="{FF2B5EF4-FFF2-40B4-BE49-F238E27FC236}">
                <a16:creationId xmlns:a16="http://schemas.microsoft.com/office/drawing/2014/main" id="{1C1E70EA-257C-477B-ABF3-CACBEF65BE99}"/>
              </a:ext>
            </a:extLst>
          </p:cNvPr>
          <p:cNvSpPr/>
          <p:nvPr/>
        </p:nvSpPr>
        <p:spPr>
          <a:xfrm>
            <a:off x="246185" y="2860431"/>
            <a:ext cx="11676184" cy="165295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Операциялар нимага ишонишади – “Операцияга ишониш” деганда биз операциялар функциясидаги одамлар ўз-ўзидан равшан деб қабул қиладиган нарсаларни тушунамиз. Масалан, операциялар бошқа барча функцияларнинг стратегияларини ва уларнинг операцияларга таъсирини тўлиқ тушуниш учун масъулиятга эга эканлигига ишонадими? Улар ноёб ва узоқ муддатли стратегик устунликни таъминловчи ўз операцион ресурслари ва жараёнлари доирасида қобилиятларни ривожлантирадими?</a:t>
            </a:r>
          </a:p>
        </p:txBody>
      </p:sp>
      <p:sp>
        <p:nvSpPr>
          <p:cNvPr id="5" name="Прямоугольник 4">
            <a:extLst>
              <a:ext uri="{FF2B5EF4-FFF2-40B4-BE49-F238E27FC236}">
                <a16:creationId xmlns:a16="http://schemas.microsoft.com/office/drawing/2014/main" id="{16B6818B-A608-4178-8511-B4B361AC1195}"/>
              </a:ext>
            </a:extLst>
          </p:cNvPr>
          <p:cNvSpPr/>
          <p:nvPr/>
        </p:nvSpPr>
        <p:spPr>
          <a:xfrm>
            <a:off x="246185" y="4736124"/>
            <a:ext cx="8733693" cy="196947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Қандай операцияларни билиши керак - Операцион гуруҳ нимани билиши керак? Шубҳасиз, улар операциялар ва жараёнлар қандай ишлашини бошқарадиган асосий тамойилларни тушунишлари керак. Операцияларни бошқаришнинг мақсадлари, тушунчалари, воситалари ва усулларини тўлиқ тушуниш билангина операциялар функцияси ҳар қандай бизнес муваффақиятига тўлиқ ҳисса қўшади.</a:t>
            </a:r>
          </a:p>
        </p:txBody>
      </p:sp>
    </p:spTree>
    <p:extLst>
      <p:ext uri="{BB962C8B-B14F-4D97-AF65-F5344CB8AC3E}">
        <p14:creationId xmlns:p14="http://schemas.microsoft.com/office/powerpoint/2010/main" val="14441432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82CBC66-1600-46C0-936D-3C6023F13E12}"/>
              </a:ext>
            </a:extLst>
          </p:cNvPr>
          <p:cNvSpPr/>
          <p:nvPr/>
        </p:nvSpPr>
        <p:spPr>
          <a:xfrm>
            <a:off x="269631" y="451338"/>
            <a:ext cx="6131169" cy="5955323"/>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Операциялар қандай бўлиши керак - Операцион менежерлари ўзини тутиши ҳар қандай самарали менежердан тубдан фарқ қилмайди. Оммабоп ва академик адабиётлар ўнлаб йиллар давомида самарали этакчилик учун “асосий хатти-ҳаракатлар” билан тўла эди ва улар йиллар давомида унчалик ўзгармаганга ўхшайди. “Жамоангизни микробошқарманг, маслаҳат олиш учун мавжуд бўлган ҳолда уларга ваколат беринг.” “Жамоангиз учун мураббий бўлинг.” “Таниқ ва натижага йўналтирилган бўлинг, лекин жамоага уларга қандай эришиш мумкинлигини кўришга ёрдам беринг.” аниқ кўриш ва стратегия. Ҳар доим иккала томондан ҳам мулоқот қилинг - ва жамоангизни тингланг. Очиқ муҳокамани қўллаб-қувватланг ва жамоанинг ташвишларини тингланг. Буларнинг барчаси аниқ бўлиши мумкин, аммо улар яхши бошқарув маъносини беради.</a:t>
            </a:r>
          </a:p>
        </p:txBody>
      </p:sp>
      <p:pic>
        <p:nvPicPr>
          <p:cNvPr id="3" name="Рисунок 2">
            <a:extLst>
              <a:ext uri="{FF2B5EF4-FFF2-40B4-BE49-F238E27FC236}">
                <a16:creationId xmlns:a16="http://schemas.microsoft.com/office/drawing/2014/main" id="{CA675E6A-FFD9-4DD2-B6DB-004AFC94E3A6}"/>
              </a:ext>
            </a:extLst>
          </p:cNvPr>
          <p:cNvPicPr>
            <a:picLocks noChangeAspect="1"/>
          </p:cNvPicPr>
          <p:nvPr/>
        </p:nvPicPr>
        <p:blipFill>
          <a:blip r:embed="rId2"/>
          <a:stretch>
            <a:fillRect/>
          </a:stretch>
        </p:blipFill>
        <p:spPr>
          <a:xfrm>
            <a:off x="6566852" y="0"/>
            <a:ext cx="5625148" cy="4501662"/>
          </a:xfrm>
          <a:prstGeom prst="rect">
            <a:avLst/>
          </a:prstGeom>
        </p:spPr>
      </p:pic>
    </p:spTree>
    <p:extLst>
      <p:ext uri="{BB962C8B-B14F-4D97-AF65-F5344CB8AC3E}">
        <p14:creationId xmlns:p14="http://schemas.microsoft.com/office/powerpoint/2010/main" val="36676292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97D5523-6F48-4D4F-A39A-4CE61D6CE53A}"/>
              </a:ext>
            </a:extLst>
          </p:cNvPr>
          <p:cNvSpPr/>
          <p:nvPr/>
        </p:nvSpPr>
        <p:spPr>
          <a:xfrm>
            <a:off x="0" y="2644170"/>
            <a:ext cx="12192000" cy="1569660"/>
          </a:xfrm>
          <a:prstGeom prst="rect">
            <a:avLst/>
          </a:prstGeom>
        </p:spPr>
        <p:txBody>
          <a:bodyPr wrap="square">
            <a:spAutoFit/>
          </a:bodyPr>
          <a:lstStyle/>
          <a:p>
            <a:pPr algn="ctr"/>
            <a:r>
              <a:rPr lang="uz-Cyrl-UZ" sz="3200" b="1" dirty="0">
                <a:solidFill>
                  <a:schemeClr val="accent1">
                    <a:lumMod val="50000"/>
                  </a:schemeClr>
                </a:solidFill>
                <a:latin typeface="Times New Roman" panose="02020603050405020304" pitchFamily="18" charset="0"/>
                <a:cs typeface="Times New Roman" panose="02020603050405020304" pitchFamily="18" charset="0"/>
              </a:rPr>
              <a:t>ОПЕРАЦИЯЛАР ФУНКЦИЯСИНИ ҚАНДАЙ ТАШКИЛ ҚИЛИШ МУМКИН</a:t>
            </a:r>
            <a:r>
              <a:rPr lang="ru-RU" sz="3200" b="1" dirty="0">
                <a:solidFill>
                  <a:schemeClr val="accent1">
                    <a:lumMod val="50000"/>
                  </a:schemeClr>
                </a:solidFill>
                <a:latin typeface="Times New Roman" panose="02020603050405020304" pitchFamily="18" charset="0"/>
                <a:cs typeface="Times New Roman" panose="02020603050405020304" pitchFamily="18" charset="0"/>
              </a:rPr>
              <a:t>?</a:t>
            </a:r>
          </a:p>
          <a:p>
            <a:pPr algn="ctr"/>
            <a:r>
              <a:rPr lang="en-US" sz="3200" b="1" dirty="0">
                <a:solidFill>
                  <a:schemeClr val="accent1">
                    <a:lumMod val="50000"/>
                  </a:schemeClr>
                </a:solidFill>
                <a:latin typeface="Times New Roman" panose="02020603050405020304" pitchFamily="18" charset="0"/>
                <a:cs typeface="Times New Roman" panose="02020603050405020304" pitchFamily="18" charset="0"/>
              </a:rPr>
              <a:t>HOW CAN THE OPERATIONS FUNCTION BE</a:t>
            </a:r>
            <a:r>
              <a:rPr lang="uz-Cyrl-UZ" sz="3200" b="1" dirty="0">
                <a:solidFill>
                  <a:schemeClr val="accent1">
                    <a:lumMod val="50000"/>
                  </a:schemeClr>
                </a:solidFill>
                <a:latin typeface="Times New Roman" panose="02020603050405020304" pitchFamily="18" charset="0"/>
                <a:cs typeface="Times New Roman" panose="02020603050405020304" pitchFamily="18" charset="0"/>
              </a:rPr>
              <a:t> </a:t>
            </a:r>
            <a:r>
              <a:rPr lang="uz-Latn-UZ" sz="3200" b="1" dirty="0">
                <a:solidFill>
                  <a:schemeClr val="accent1">
                    <a:lumMod val="50000"/>
                  </a:schemeClr>
                </a:solidFill>
                <a:latin typeface="Times New Roman" panose="02020603050405020304" pitchFamily="18" charset="0"/>
                <a:cs typeface="Times New Roman" panose="02020603050405020304" pitchFamily="18" charset="0"/>
              </a:rPr>
              <a:t>ORGANIZED?</a:t>
            </a:r>
            <a:endParaRPr lang="uz-Cyrl-UZ" sz="3200" b="1" dirty="0">
              <a:solidFill>
                <a:schemeClr val="accent1">
                  <a:lumMod val="50000"/>
                </a:schemeClr>
              </a:solidFill>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2A54489B-079D-4E00-969E-DC9315832AA6}"/>
              </a:ext>
            </a:extLst>
          </p:cNvPr>
          <p:cNvPicPr>
            <a:picLocks noChangeAspect="1"/>
          </p:cNvPicPr>
          <p:nvPr/>
        </p:nvPicPr>
        <p:blipFill>
          <a:blip r:embed="rId2"/>
          <a:stretch>
            <a:fillRect/>
          </a:stretch>
        </p:blipFill>
        <p:spPr>
          <a:xfrm>
            <a:off x="0" y="0"/>
            <a:ext cx="6096000" cy="2644170"/>
          </a:xfrm>
          <a:prstGeom prst="rect">
            <a:avLst/>
          </a:prstGeom>
        </p:spPr>
      </p:pic>
      <p:pic>
        <p:nvPicPr>
          <p:cNvPr id="4" name="Рисунок 3">
            <a:extLst>
              <a:ext uri="{FF2B5EF4-FFF2-40B4-BE49-F238E27FC236}">
                <a16:creationId xmlns:a16="http://schemas.microsoft.com/office/drawing/2014/main" id="{43D1AE5D-F067-4756-A376-6D0239CA38B1}"/>
              </a:ext>
            </a:extLst>
          </p:cNvPr>
          <p:cNvPicPr>
            <a:picLocks noChangeAspect="1"/>
          </p:cNvPicPr>
          <p:nvPr/>
        </p:nvPicPr>
        <p:blipFill>
          <a:blip r:embed="rId2"/>
          <a:stretch>
            <a:fillRect/>
          </a:stretch>
        </p:blipFill>
        <p:spPr>
          <a:xfrm>
            <a:off x="6096000" y="4213830"/>
            <a:ext cx="6096000" cy="2644170"/>
          </a:xfrm>
          <a:prstGeom prst="rect">
            <a:avLst/>
          </a:prstGeom>
        </p:spPr>
      </p:pic>
      <p:pic>
        <p:nvPicPr>
          <p:cNvPr id="5" name="Рисунок 4">
            <a:extLst>
              <a:ext uri="{FF2B5EF4-FFF2-40B4-BE49-F238E27FC236}">
                <a16:creationId xmlns:a16="http://schemas.microsoft.com/office/drawing/2014/main" id="{F5FBBCE2-F11D-412E-BEA4-CD3232F32097}"/>
              </a:ext>
            </a:extLst>
          </p:cNvPr>
          <p:cNvPicPr>
            <a:picLocks noChangeAspect="1"/>
          </p:cNvPicPr>
          <p:nvPr/>
        </p:nvPicPr>
        <p:blipFill>
          <a:blip r:embed="rId3"/>
          <a:stretch>
            <a:fillRect/>
          </a:stretch>
        </p:blipFill>
        <p:spPr>
          <a:xfrm>
            <a:off x="6096000" y="0"/>
            <a:ext cx="6096000" cy="2644170"/>
          </a:xfrm>
          <a:prstGeom prst="rect">
            <a:avLst/>
          </a:prstGeom>
        </p:spPr>
      </p:pic>
      <p:pic>
        <p:nvPicPr>
          <p:cNvPr id="6" name="Рисунок 5">
            <a:extLst>
              <a:ext uri="{FF2B5EF4-FFF2-40B4-BE49-F238E27FC236}">
                <a16:creationId xmlns:a16="http://schemas.microsoft.com/office/drawing/2014/main" id="{CE71D256-FC2F-41DA-8E9D-59178C9BB443}"/>
              </a:ext>
            </a:extLst>
          </p:cNvPr>
          <p:cNvPicPr>
            <a:picLocks noChangeAspect="1"/>
          </p:cNvPicPr>
          <p:nvPr/>
        </p:nvPicPr>
        <p:blipFill>
          <a:blip r:embed="rId3"/>
          <a:stretch>
            <a:fillRect/>
          </a:stretch>
        </p:blipFill>
        <p:spPr>
          <a:xfrm>
            <a:off x="0" y="4213830"/>
            <a:ext cx="6096000" cy="2644170"/>
          </a:xfrm>
          <a:prstGeom prst="rect">
            <a:avLst/>
          </a:prstGeom>
        </p:spPr>
      </p:pic>
    </p:spTree>
    <p:extLst>
      <p:ext uri="{BB962C8B-B14F-4D97-AF65-F5344CB8AC3E}">
        <p14:creationId xmlns:p14="http://schemas.microsoft.com/office/powerpoint/2010/main" val="3848172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188EADB-925D-4E2E-BB1B-E0E3A5BA0DEC}"/>
              </a:ext>
            </a:extLst>
          </p:cNvPr>
          <p:cNvSpPr/>
          <p:nvPr/>
        </p:nvSpPr>
        <p:spPr>
          <a:xfrm>
            <a:off x="234462" y="255456"/>
            <a:ext cx="11723076" cy="4401205"/>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Бу ерда иккита масала бор</a:t>
            </a:r>
            <a:r>
              <a:rPr lang="uz-Cyrl-UZ" sz="2000" dirty="0">
                <a:latin typeface="Times New Roman" panose="02020603050405020304" pitchFamily="18" charset="0"/>
                <a:cs typeface="Times New Roman" panose="02020603050405020304" pitchFamily="18" charset="0"/>
              </a:rPr>
              <a:t>:</a:t>
            </a:r>
          </a:p>
          <a:p>
            <a:pPr indent="539750" algn="just"/>
            <a:r>
              <a:rPr lang="uz-Latn-UZ" sz="2000" dirty="0">
                <a:latin typeface="Times New Roman" panose="02020603050405020304" pitchFamily="18" charset="0"/>
                <a:cs typeface="Times New Roman" panose="02020603050405020304" pitchFamily="18" charset="0"/>
              </a:rPr>
              <a:t>Биринчиси,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маҳсулот ва хизматларни ишлаб чиқарадиган жараёнлар ва ресурсларнинг умумий йиғиндиси қандай ташкил этилиши керак?</a:t>
            </a:r>
            <a:r>
              <a:rPr lang="uz-Cyrl-UZ" sz="2000" dirty="0">
                <a:latin typeface="Times New Roman" panose="02020603050405020304" pitchFamily="18" charset="0"/>
                <a:cs typeface="Times New Roman" panose="02020603050405020304" pitchFamily="18" charset="0"/>
              </a:rPr>
              <a:t>”</a:t>
            </a:r>
          </a:p>
          <a:p>
            <a:pPr indent="539750" algn="just"/>
            <a:r>
              <a:rPr lang="uz-Latn-UZ" sz="2000" dirty="0">
                <a:latin typeface="Times New Roman" panose="02020603050405020304" pitchFamily="18" charset="0"/>
                <a:cs typeface="Times New Roman" panose="02020603050405020304" pitchFamily="18" charset="0"/>
              </a:rPr>
              <a:t>Иккинчиси,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операциялар бўйича қарорлар қабул қиладиган операциялар бўйича менежерлар ўзларини операцияларнинг қолган қисмига нисбатан қандай жойлаштиришлари керак?</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 </a:t>
            </a:r>
            <a:endParaRPr lang="uz-Cyrl-UZ" sz="2000" dirty="0">
              <a:latin typeface="Times New Roman" panose="02020603050405020304" pitchFamily="18" charset="0"/>
              <a:cs typeface="Times New Roman" panose="02020603050405020304" pitchFamily="18" charset="0"/>
            </a:endParaRPr>
          </a:p>
          <a:p>
            <a:pPr indent="539750" algn="just"/>
            <a:r>
              <a:rPr lang="uz-Latn-UZ" sz="2000" dirty="0">
                <a:latin typeface="Times New Roman" panose="02020603050405020304" pitchFamily="18" charset="0"/>
                <a:cs typeface="Times New Roman" panose="02020603050405020304" pitchFamily="18" charset="0"/>
              </a:rPr>
              <a:t>Биз биринчи масалани ташкилий тузилмаларнинг баъзи умумий шаклларини ўрганиш орқали, иккинчисини эса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қарор қабул қилиш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операцияларининг ролини кўриб чиқамиз. Биринчидан,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ташкилотлар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ни қандай тасвирлаш мумкинлигини кўриб чиқишга арзийди.</a:t>
            </a:r>
            <a:endParaRPr lang="uz-Cyrl-UZ" sz="2000" dirty="0">
              <a:latin typeface="Times New Roman" panose="02020603050405020304" pitchFamily="18" charset="0"/>
              <a:cs typeface="Times New Roman" panose="02020603050405020304" pitchFamily="18" charset="0"/>
            </a:endParaRPr>
          </a:p>
          <a:p>
            <a:pPr indent="539750" algn="just"/>
            <a:endParaRPr lang="ru-RU" sz="2000" dirty="0">
              <a:latin typeface="Times New Roman" panose="02020603050405020304" pitchFamily="18" charset="0"/>
              <a:cs typeface="Times New Roman" panose="02020603050405020304" pitchFamily="18" charset="0"/>
            </a:endParaRPr>
          </a:p>
          <a:p>
            <a:pPr algn="ctr"/>
            <a:r>
              <a:rPr lang="ru-RU" sz="2000" b="1" dirty="0">
                <a:latin typeface="Times New Roman" panose="02020603050405020304" pitchFamily="18" charset="0"/>
                <a:cs typeface="Times New Roman" panose="02020603050405020304" pitchFamily="18" charset="0"/>
              </a:rPr>
              <a:t>ТАШКИЛОТЛАР БЎЙИЧА ИСТИҚБОЛЛАР</a:t>
            </a:r>
          </a:p>
          <a:p>
            <a:pPr indent="539750" algn="just"/>
            <a:r>
              <a:rPr lang="uz-Cyrl-UZ" sz="2000" dirty="0">
                <a:latin typeface="Times New Roman" panose="02020603050405020304" pitchFamily="18" charset="0"/>
                <a:cs typeface="Times New Roman" panose="02020603050405020304" pitchFamily="18" charset="0"/>
              </a:rPr>
              <a:t>Ташкилотларни қандай тасвирлашимиз “ташкилот” нима эканлиги ва у қандай ишлаши кераклиги ҳақидаги асосий тахминларимиз ҳақида кўп нарсани айтади. Масалан, ташкилотни анъанавий “органограмма” сифатида тасвирлаш, ташкилотларнинг аниқ ва аниқ жавобгарлик чегаралари билан назорат қилинишини англатади. Аммо бу камдан-кам ҳолларда бўлади. </a:t>
            </a:r>
          </a:p>
        </p:txBody>
      </p:sp>
      <p:sp>
        <p:nvSpPr>
          <p:cNvPr id="3" name="Прямоугольник 2">
            <a:extLst>
              <a:ext uri="{FF2B5EF4-FFF2-40B4-BE49-F238E27FC236}">
                <a16:creationId xmlns:a16="http://schemas.microsoft.com/office/drawing/2014/main" id="{6CB5BDB8-776B-419A-9717-9B1B090A4D86}"/>
              </a:ext>
            </a:extLst>
          </p:cNvPr>
          <p:cNvSpPr/>
          <p:nvPr/>
        </p:nvSpPr>
        <p:spPr>
          <a:xfrm>
            <a:off x="234462" y="4549676"/>
            <a:ext cx="8780584" cy="1938992"/>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Аслида, бундай механистик нуқтаи назарга эга бўлиш ўринли ҳам, исталмаган ҳам бўлиши мумкин. Ташкилотни худди машинага ўхшаш тарзда кўриш - бу ташкилотларни тушуниш учун ишлатиладиган бир нечта метафоралардан биридир. Гарет Морган томонидан таниқли таҳлиллардан бири ташкилотларни тушуниш учун ишлатилиши мумкин бўлган бир қатор “тасвирлар” ёки “метафоралар” ни таклиф қилади.</a:t>
            </a:r>
            <a:endParaRPr lang="uz-Latn-UZ" sz="2000" dirty="0"/>
          </a:p>
        </p:txBody>
      </p:sp>
    </p:spTree>
    <p:extLst>
      <p:ext uri="{BB962C8B-B14F-4D97-AF65-F5344CB8AC3E}">
        <p14:creationId xmlns:p14="http://schemas.microsoft.com/office/powerpoint/2010/main" val="10739142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FC033C4-38A7-4239-A5B1-F776F75B6A29}"/>
              </a:ext>
            </a:extLst>
          </p:cNvPr>
          <p:cNvSpPr/>
          <p:nvPr/>
        </p:nvSpPr>
        <p:spPr>
          <a:xfrm>
            <a:off x="175846" y="128955"/>
            <a:ext cx="11805139" cy="2262554"/>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Ташкилотлар машинадир! </a:t>
            </a:r>
            <a:r>
              <a:rPr lang="uz-Cyrl-UZ" sz="2000" dirty="0">
                <a:latin typeface="Times New Roman" panose="02020603050405020304" pitchFamily="18" charset="0"/>
                <a:cs typeface="Times New Roman" panose="02020603050405020304" pitchFamily="18" charset="0"/>
              </a:rPr>
              <a:t>- ташкилот ичидаги ресурслар мақсади аниқ тушунилган механизмнинг “компонентлари” сифатида қаралиши мумкин. Ташкилот ичидаги муносабатлар аниқ белгиланган ва тартибли, содир бўлиши керак бўлган жараёнлар ва процедуралар одатда содир бўлади ва ташкилот орқали маълумотлар оқимини олдиндан айтиш мумкин. Бундай механик метафоралар аслида тартибсиз ташкилий хатти-ҳаракатларга аниқлик киритади. Бироқ, аниқлик киритиш муҳим бўлган жойда (кўп операциялар таҳлилида бўлгани каби), бундай метафора фойдали бўлиши мумкин ва бу ва шунга ўхшаш китобларда қўлланиладиган “жараён ёндашуви” нинг асоси ҳисобланади.</a:t>
            </a:r>
          </a:p>
        </p:txBody>
      </p:sp>
      <p:sp>
        <p:nvSpPr>
          <p:cNvPr id="3" name="Прямоугольник 2">
            <a:extLst>
              <a:ext uri="{FF2B5EF4-FFF2-40B4-BE49-F238E27FC236}">
                <a16:creationId xmlns:a16="http://schemas.microsoft.com/office/drawing/2014/main" id="{DC008772-2A22-4183-862E-775CB924E61A}"/>
              </a:ext>
            </a:extLst>
          </p:cNvPr>
          <p:cNvSpPr/>
          <p:nvPr/>
        </p:nvSpPr>
        <p:spPr>
          <a:xfrm>
            <a:off x="175845" y="2497015"/>
            <a:ext cx="11805139" cy="1969477"/>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Ташкилотлар организмлардир! </a:t>
            </a:r>
            <a:r>
              <a:rPr lang="uz-Cyrl-UZ" sz="2000" dirty="0">
                <a:latin typeface="Times New Roman" panose="02020603050405020304" pitchFamily="18" charset="0"/>
                <a:cs typeface="Times New Roman" panose="02020603050405020304" pitchFamily="18" charset="0"/>
              </a:rPr>
              <a:t>- Ташкилотлар тирик мавжудотлардир. Уларнинг хулқ-атвори улардаги индивидуал одамларнинг хатти-ҳаракати билан белгиланади. Шахслар ва уларнинг ташкилотлари ҳар хил турлар атроф-муҳитга мослашгани каби шароитларга мослашади. Бу, агар атроф-муҳит қисмлари (масалан, бозор эҳтиёжлари) тубдан ўзгарса, ташкилотларга қарашнинг айниқса фойдали усулидир. Ташкилотнинг омон қолиши унинг атроф-муҳитга жавоб бериш учун этарли мослашувчанликни намойиш этиш қобилиятига боғлиқ.</a:t>
            </a:r>
          </a:p>
        </p:txBody>
      </p:sp>
      <p:sp>
        <p:nvSpPr>
          <p:cNvPr id="4" name="Прямоугольник 3">
            <a:extLst>
              <a:ext uri="{FF2B5EF4-FFF2-40B4-BE49-F238E27FC236}">
                <a16:creationId xmlns:a16="http://schemas.microsoft.com/office/drawing/2014/main" id="{BFECB3A9-98AB-4591-86B6-23D629BF8523}"/>
              </a:ext>
            </a:extLst>
          </p:cNvPr>
          <p:cNvSpPr/>
          <p:nvPr/>
        </p:nvSpPr>
        <p:spPr>
          <a:xfrm>
            <a:off x="175845" y="4571998"/>
            <a:ext cx="9167448" cy="2192217"/>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Ташкилотлар миядир! </a:t>
            </a:r>
            <a:r>
              <a:rPr lang="uz-Cyrl-UZ" sz="2000" dirty="0">
                <a:latin typeface="Times New Roman" panose="02020603050405020304" pitchFamily="18" charset="0"/>
                <a:cs typeface="Times New Roman" panose="02020603050405020304" pitchFamily="18" charset="0"/>
              </a:rPr>
              <a:t>- Мия каби ташкилотлар ҳам маълумотларни қайта ишлайди ва қарорлар қабул қилади. Улар қарама-қарши мезонларни мувозанатлаштиради, хавфларни ўлчайди ва натижа қачон мақбул бўлишини ҳал қилади. Улар, шунингдек, тажриба асосида дунё моделини ўзгартиришга, ўрганишга қодир. Қарор қабул қилиш, тажриба тўплаш ва ушбу тажрибадан ўрганишга урғу бериш ташкилотларни тушунишда муҳим аҳамиятга эга. Улар куч ва назорат асосий масалалар бўлган қарама-қарши гуруҳлардан иборат.</a:t>
            </a:r>
          </a:p>
        </p:txBody>
      </p:sp>
    </p:spTree>
    <p:extLst>
      <p:ext uri="{BB962C8B-B14F-4D97-AF65-F5344CB8AC3E}">
        <p14:creationId xmlns:p14="http://schemas.microsoft.com/office/powerpoint/2010/main" val="24767215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D2D9281-21E9-4F00-8702-58EC318F59A2}"/>
              </a:ext>
            </a:extLst>
          </p:cNvPr>
          <p:cNvSpPr/>
          <p:nvPr/>
        </p:nvSpPr>
        <p:spPr>
          <a:xfrm>
            <a:off x="2719754" y="3697685"/>
            <a:ext cx="6096000" cy="369332"/>
          </a:xfrm>
          <a:prstGeom prst="rect">
            <a:avLst/>
          </a:prstGeom>
        </p:spPr>
        <p:txBody>
          <a:bodyPr>
            <a:spAutoFit/>
          </a:bodyPr>
          <a:lstStyle/>
          <a:p>
            <a:endParaRPr lang="uz-Latn-UZ" dirty="0"/>
          </a:p>
        </p:txBody>
      </p:sp>
      <p:sp>
        <p:nvSpPr>
          <p:cNvPr id="3" name="Прямоугольник 2">
            <a:extLst>
              <a:ext uri="{FF2B5EF4-FFF2-40B4-BE49-F238E27FC236}">
                <a16:creationId xmlns:a16="http://schemas.microsoft.com/office/drawing/2014/main" id="{DC469B68-4295-494A-B193-A11570D28B3C}"/>
              </a:ext>
            </a:extLst>
          </p:cNvPr>
          <p:cNvSpPr/>
          <p:nvPr/>
        </p:nvSpPr>
        <p:spPr>
          <a:xfrm>
            <a:off x="175846" y="187570"/>
            <a:ext cx="11805139" cy="1969477"/>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Ташкилотлар маданиятдир! </a:t>
            </a:r>
            <a:r>
              <a:rPr lang="uz-Cyrl-UZ" sz="2000" dirty="0">
                <a:latin typeface="Times New Roman" panose="02020603050405020304" pitchFamily="18" charset="0"/>
                <a:cs typeface="Times New Roman" panose="02020603050405020304" pitchFamily="18" charset="0"/>
              </a:rPr>
              <a:t>- Ташкилот маданияти одатда унинг умумий қадриятлари, мафкураси, фикрлаш шакли ва кундалик маросимларини англатади. Турли ташкилотлар ўзларининг шароитлари ва тарихидан келиб чиқадиган турли маданиятларга эга бўладилар. Ташкилотларни маданият сифатида кўришнинг асосий кучи шундаки, у эътиборни уларнинг умумий “воқеликни амалга ошириш” га қаратади. Ташкилот ичидаги рамзлар ва умумий воқеликларни излаш бизга ташкилотнинг ўзи ҳақида нима дейилганини кўришга имкон беради.</a:t>
            </a:r>
          </a:p>
        </p:txBody>
      </p:sp>
      <p:sp>
        <p:nvSpPr>
          <p:cNvPr id="4" name="Прямоугольник 3">
            <a:extLst>
              <a:ext uri="{FF2B5EF4-FFF2-40B4-BE49-F238E27FC236}">
                <a16:creationId xmlns:a16="http://schemas.microsoft.com/office/drawing/2014/main" id="{2D4CBA72-525E-45C9-8A1A-8087C1B7C033}"/>
              </a:ext>
            </a:extLst>
          </p:cNvPr>
          <p:cNvSpPr/>
          <p:nvPr/>
        </p:nvSpPr>
        <p:spPr>
          <a:xfrm>
            <a:off x="175845" y="2297724"/>
            <a:ext cx="11805139" cy="229772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Ташкилотлар сиёсий тизимлардир!</a:t>
            </a:r>
            <a:r>
              <a:rPr lang="uz-Cyrl-UZ" sz="2000" dirty="0">
                <a:latin typeface="Times New Roman" panose="02020603050405020304" pitchFamily="18" charset="0"/>
                <a:cs typeface="Times New Roman" panose="02020603050405020304" pitchFamily="18" charset="0"/>
              </a:rPr>
              <a:t> - ташкилотлар, жамоалар каби, бошқарилади. Ҳукумат тизими камдан-кам демократик, лекин одатда диктатура ҳам эмас. Ташкилотдаги бошқарув механизмлари ичида одатда муқобил фалсафаларни тушуниш йўллари, консенсус (ёки ҳеч бўлмаганда ярашув) излаш усуллари ва баъзан мухолифатни қонунийлаштириш усуллари мавжуд. Шахслар ва гуруҳлар ўз мақсадларига ташкилотнинг батафсил сиёсати орқали эришишга интилади. Улар иттифоқ тузадилар, куч муносабатларига мослашадилар ва низоларни бошқарадилар. Бундай қараш ташкилотларга сиёсатни ташкилот ҳаётининг муқаррар жиҳати сифатида қонунийлаштиришга ёрдам беришда фойдалидир.</a:t>
            </a:r>
          </a:p>
        </p:txBody>
      </p:sp>
      <p:pic>
        <p:nvPicPr>
          <p:cNvPr id="5" name="Рисунок 4">
            <a:extLst>
              <a:ext uri="{FF2B5EF4-FFF2-40B4-BE49-F238E27FC236}">
                <a16:creationId xmlns:a16="http://schemas.microsoft.com/office/drawing/2014/main" id="{F8EA9234-E56D-409A-B277-BD55DBE47E73}"/>
              </a:ext>
            </a:extLst>
          </p:cNvPr>
          <p:cNvPicPr>
            <a:picLocks noChangeAspect="1"/>
          </p:cNvPicPr>
          <p:nvPr/>
        </p:nvPicPr>
        <p:blipFill>
          <a:blip r:embed="rId2"/>
          <a:stretch>
            <a:fillRect/>
          </a:stretch>
        </p:blipFill>
        <p:spPr>
          <a:xfrm>
            <a:off x="0" y="4677507"/>
            <a:ext cx="4220308" cy="2180493"/>
          </a:xfrm>
          <a:prstGeom prst="rect">
            <a:avLst/>
          </a:prstGeom>
        </p:spPr>
      </p:pic>
      <p:pic>
        <p:nvPicPr>
          <p:cNvPr id="6" name="Рисунок 5">
            <a:extLst>
              <a:ext uri="{FF2B5EF4-FFF2-40B4-BE49-F238E27FC236}">
                <a16:creationId xmlns:a16="http://schemas.microsoft.com/office/drawing/2014/main" id="{CF1A9E15-834E-4F92-A464-F4172805B431}"/>
              </a:ext>
            </a:extLst>
          </p:cNvPr>
          <p:cNvPicPr>
            <a:picLocks noChangeAspect="1"/>
          </p:cNvPicPr>
          <p:nvPr/>
        </p:nvPicPr>
        <p:blipFill>
          <a:blip r:embed="rId2"/>
          <a:stretch>
            <a:fillRect/>
          </a:stretch>
        </p:blipFill>
        <p:spPr>
          <a:xfrm>
            <a:off x="4220308" y="4677506"/>
            <a:ext cx="4220308" cy="2180493"/>
          </a:xfrm>
          <a:prstGeom prst="rect">
            <a:avLst/>
          </a:prstGeom>
        </p:spPr>
      </p:pic>
      <p:pic>
        <p:nvPicPr>
          <p:cNvPr id="7" name="Рисунок 6">
            <a:extLst>
              <a:ext uri="{FF2B5EF4-FFF2-40B4-BE49-F238E27FC236}">
                <a16:creationId xmlns:a16="http://schemas.microsoft.com/office/drawing/2014/main" id="{C875A3E3-D1E1-4273-9812-6BB6190224EC}"/>
              </a:ext>
            </a:extLst>
          </p:cNvPr>
          <p:cNvPicPr>
            <a:picLocks noChangeAspect="1"/>
          </p:cNvPicPr>
          <p:nvPr/>
        </p:nvPicPr>
        <p:blipFill>
          <a:blip r:embed="rId2"/>
          <a:stretch>
            <a:fillRect/>
          </a:stretch>
        </p:blipFill>
        <p:spPr>
          <a:xfrm>
            <a:off x="7971692" y="4677505"/>
            <a:ext cx="4220308" cy="2180493"/>
          </a:xfrm>
          <a:prstGeom prst="rect">
            <a:avLst/>
          </a:prstGeom>
        </p:spPr>
      </p:pic>
    </p:spTree>
    <p:extLst>
      <p:ext uri="{BB962C8B-B14F-4D97-AF65-F5344CB8AC3E}">
        <p14:creationId xmlns:p14="http://schemas.microsoft.com/office/powerpoint/2010/main" val="274184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87C73AA-7D21-4421-99DE-42C21C03EB38}"/>
              </a:ext>
            </a:extLst>
          </p:cNvPr>
          <p:cNvSpPr/>
          <p:nvPr/>
        </p:nvSpPr>
        <p:spPr>
          <a:xfrm>
            <a:off x="193430" y="100044"/>
            <a:ext cx="11822723" cy="2308324"/>
          </a:xfrm>
          <a:prstGeom prst="rect">
            <a:avLst/>
          </a:prstGeom>
        </p:spPr>
        <p:txBody>
          <a:bodyPr wrap="square">
            <a:spAutoFit/>
          </a:bodyPr>
          <a:lstStyle/>
          <a:p>
            <a:pPr algn="ctr"/>
            <a:r>
              <a:rPr lang="uz-Latn-UZ" b="1" dirty="0">
                <a:latin typeface="Times New Roman" panose="02020603050405020304" pitchFamily="18" charset="0"/>
                <a:cs typeface="Times New Roman" panose="02020603050405020304" pitchFamily="18" charset="0"/>
              </a:rPr>
              <a:t>ТАШКИЛИЙ ТУЗИЛМА ШАКЛЛАРИ</a:t>
            </a:r>
          </a:p>
          <a:p>
            <a:pPr indent="539750" algn="just"/>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Ташкилот тузилмаси</a:t>
            </a:r>
            <a:r>
              <a:rPr lang="uz-Cyrl-UZ" dirty="0">
                <a:latin typeface="Times New Roman" panose="02020603050405020304" pitchFamily="18" charset="0"/>
                <a:cs typeface="Times New Roman" panose="02020603050405020304" pitchFamily="18" charset="0"/>
              </a:rPr>
              <a:t>”</a:t>
            </a:r>
            <a:r>
              <a:rPr lang="uz-Latn-UZ" dirty="0">
                <a:latin typeface="Times New Roman" panose="02020603050405020304" pitchFamily="18" charset="0"/>
                <a:cs typeface="Times New Roman" panose="02020603050405020304" pitchFamily="18" charset="0"/>
              </a:rPr>
              <a:t>ни аниқлашнинг турли усуллари мавжуд; бу </a:t>
            </a:r>
            <a:r>
              <a:rPr lang="uz-Cyrl-UZ" dirty="0">
                <a:latin typeface="Times New Roman" panose="02020603050405020304" pitchFamily="18" charset="0"/>
                <a:cs typeface="Times New Roman" panose="02020603050405020304" pitchFamily="18" charset="0"/>
              </a:rPr>
              <a:t>е</a:t>
            </a:r>
            <a:r>
              <a:rPr lang="uz-Latn-UZ" dirty="0">
                <a:latin typeface="Times New Roman" panose="02020603050405020304" pitchFamily="18" charset="0"/>
                <a:cs typeface="Times New Roman" panose="02020603050405020304" pitchFamily="18" charset="0"/>
              </a:rPr>
              <a:t>рда вазифа ва масъулиятни алоҳида гуруҳларга бўлиш усули, гуруҳлар ўртасидаги масъулият ва мувофиқлаштириш муносабатлари қандай белгиланиши сифатида қаралади. Аксарият ташкилот дизайнлари ташкилотни ўз қисмида қарор қабул қилиш учун маълум даражада ваколат берилган алоҳида қисмларга ажратишга ҳаракат қилади. Энг кичик ташкилотлардан ташқари барча ташкилотлар қарор қабул қилишни шу тарзда топширишлари керак; у ихтисослашувга имкон беради, шунинг учун қарорлар энг муносиб одамлар томонидан қабул қилиниши мумкин. Ташкилот қисмларини биргаликда гуруҳлашда ихтисосликнинг қайси ўлчамидан фойдаланиш кераклиги асосий масала. Бунга учта асосий ёндашув мавжуд:</a:t>
            </a:r>
          </a:p>
        </p:txBody>
      </p:sp>
      <p:sp>
        <p:nvSpPr>
          <p:cNvPr id="3" name="Прямоугольник 2">
            <a:extLst>
              <a:ext uri="{FF2B5EF4-FFF2-40B4-BE49-F238E27FC236}">
                <a16:creationId xmlns:a16="http://schemas.microsoft.com/office/drawing/2014/main" id="{E5D00878-40C5-4812-9A32-350B27C80170}"/>
              </a:ext>
            </a:extLst>
          </p:cNvPr>
          <p:cNvSpPr/>
          <p:nvPr/>
        </p:nvSpPr>
        <p:spPr>
          <a:xfrm>
            <a:off x="193430" y="2497016"/>
            <a:ext cx="9044355" cy="423203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363538" algn="just">
              <a:buFont typeface="Arial" panose="020B0604020202020204" pitchFamily="34" charset="0"/>
              <a:buChar char="•"/>
            </a:pPr>
            <a:r>
              <a:rPr lang="uz-Cyrl-UZ" b="1" dirty="0">
                <a:latin typeface="Times New Roman" panose="02020603050405020304" pitchFamily="18" charset="0"/>
                <a:cs typeface="Times New Roman" panose="02020603050405020304" pitchFamily="18" charset="0"/>
              </a:rPr>
              <a:t>Ресурсларни функционал мақсадларига кўра гуруҳланг </a:t>
            </a:r>
            <a:r>
              <a:rPr lang="uz-Cyrl-UZ" dirty="0">
                <a:latin typeface="Times New Roman" panose="02020603050405020304" pitchFamily="18" charset="0"/>
                <a:cs typeface="Times New Roman" panose="02020603050405020304" pitchFamily="18" charset="0"/>
              </a:rPr>
              <a:t>- масалан, сотиш, маркетинг, операциялар, тадқиқот ва ишланмалар, молия ва бошқалар.</a:t>
            </a:r>
          </a:p>
          <a:p>
            <a:pPr indent="363538" algn="just">
              <a:buFont typeface="Arial" panose="020B0604020202020204" pitchFamily="34" charset="0"/>
              <a:buChar char="•"/>
            </a:pPr>
            <a:r>
              <a:rPr lang="uz-Cyrl-UZ" b="1" dirty="0">
                <a:latin typeface="Times New Roman" panose="02020603050405020304" pitchFamily="18" charset="0"/>
                <a:cs typeface="Times New Roman" panose="02020603050405020304" pitchFamily="18" charset="0"/>
              </a:rPr>
              <a:t>Ресурсларни ресурсларнинг ўзига хос хусусиятларига кўра гуруҳлаш </a:t>
            </a:r>
            <a:r>
              <a:rPr lang="uz-Cyrl-UZ" dirty="0">
                <a:latin typeface="Times New Roman" panose="02020603050405020304" pitchFamily="18" charset="0"/>
                <a:cs typeface="Times New Roman" panose="02020603050405020304" pitchFamily="18" charset="0"/>
              </a:rPr>
              <a:t>- бу, масалан, ўхшаш технологияларни бирлаштириш (экструзия технологияси, прокат, қуйиш ва бошқалар) орқали амалга оширилиши мумкин. Шу билан бир қаторда, у ўхшаш кўникмаларни бирлаштириш орқали амалга оширилиши мумкин (аудит, қўшилиш ва сотиб олиш, солиқ ва бошқалар). Бу, шунингдек, маълум маҳсулотлар ёки хизматлар (совутилган озиқ-овқат, музлатилган озиқ-овқат, консерва ва бошқалар) учун зарур бўлган ресурсларга мувофиқ амалга оширилиши мумкин.</a:t>
            </a:r>
          </a:p>
          <a:p>
            <a:pPr indent="363538" algn="just">
              <a:buFont typeface="Arial" panose="020B0604020202020204" pitchFamily="34" charset="0"/>
              <a:buChar char="•"/>
            </a:pPr>
            <a:r>
              <a:rPr lang="uz-Cyrl-UZ" b="1" dirty="0">
                <a:latin typeface="Times New Roman" panose="02020603050405020304" pitchFamily="18" charset="0"/>
                <a:cs typeface="Times New Roman" panose="02020603050405020304" pitchFamily="18" charset="0"/>
              </a:rPr>
              <a:t>Ресурслар хизмат кўрсатиш учун мўлжалланган бозорлар бўйича ресурсларни биргаликда гуруҳланг </a:t>
            </a:r>
            <a:r>
              <a:rPr lang="uz-Cyrl-UZ" dirty="0">
                <a:latin typeface="Times New Roman" panose="02020603050405020304" pitchFamily="18" charset="0"/>
                <a:cs typeface="Times New Roman" panose="02020603050405020304" pitchFamily="18" charset="0"/>
              </a:rPr>
              <a:t>- бу яна турли йўллар билан амалга оширилиши мумкин. Бозорлар аниқ географик чегараларга эга (Шимолий Америка, Жанубий Америка, Европа ва Яқин Шарқ, Жануби-Шарқий Осиё ва бошқалар) жойлашувига қараб белгиланиши мумкин. Шу билан бир қаторда, бозорлар мижознинг турига қараб белгиланиши мумкин (кичик фирмалар, йирик миллий фирмалар, йирик трансмиллий фирмалар ва бошқалар).</a:t>
            </a:r>
          </a:p>
        </p:txBody>
      </p:sp>
      <p:pic>
        <p:nvPicPr>
          <p:cNvPr id="5" name="Рисунок 4">
            <a:extLst>
              <a:ext uri="{FF2B5EF4-FFF2-40B4-BE49-F238E27FC236}">
                <a16:creationId xmlns:a16="http://schemas.microsoft.com/office/drawing/2014/main" id="{940C51B6-6C54-4DDE-8F60-5F0759DCB0D9}"/>
              </a:ext>
            </a:extLst>
          </p:cNvPr>
          <p:cNvPicPr>
            <a:picLocks noChangeAspect="1"/>
          </p:cNvPicPr>
          <p:nvPr/>
        </p:nvPicPr>
        <p:blipFill>
          <a:blip r:embed="rId2"/>
          <a:stretch>
            <a:fillRect/>
          </a:stretch>
        </p:blipFill>
        <p:spPr>
          <a:xfrm>
            <a:off x="9263074" y="2497016"/>
            <a:ext cx="2928926" cy="1952617"/>
          </a:xfrm>
          <a:prstGeom prst="rect">
            <a:avLst/>
          </a:prstGeom>
        </p:spPr>
      </p:pic>
    </p:spTree>
    <p:extLst>
      <p:ext uri="{BB962C8B-B14F-4D97-AF65-F5344CB8AC3E}">
        <p14:creationId xmlns:p14="http://schemas.microsoft.com/office/powerpoint/2010/main" val="9868950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1B7BED3A-3F77-463D-889C-83F5FC5FED3D}"/>
              </a:ext>
            </a:extLst>
          </p:cNvPr>
          <p:cNvPicPr>
            <a:picLocks noChangeAspect="1"/>
          </p:cNvPicPr>
          <p:nvPr/>
        </p:nvPicPr>
        <p:blipFill rotWithShape="1">
          <a:blip r:embed="rId2">
            <a:extLst>
              <a:ext uri="{28A0092B-C50C-407E-A947-70E740481C1C}">
                <a14:useLocalDpi xmlns:a14="http://schemas.microsoft.com/office/drawing/2010/main" val="0"/>
              </a:ext>
            </a:extLst>
          </a:blip>
          <a:srcRect b="6553"/>
          <a:stretch/>
        </p:blipFill>
        <p:spPr>
          <a:xfrm>
            <a:off x="0" y="2249749"/>
            <a:ext cx="5112922" cy="4146586"/>
          </a:xfrm>
          <a:prstGeom prst="rect">
            <a:avLst/>
          </a:prstGeom>
        </p:spPr>
      </p:pic>
      <p:sp>
        <p:nvSpPr>
          <p:cNvPr id="5" name="Прямоугольник 4">
            <a:extLst>
              <a:ext uri="{FF2B5EF4-FFF2-40B4-BE49-F238E27FC236}">
                <a16:creationId xmlns:a16="http://schemas.microsoft.com/office/drawing/2014/main" id="{7CB968D5-4DD9-40BA-A407-0A26C2373253}"/>
              </a:ext>
            </a:extLst>
          </p:cNvPr>
          <p:cNvSpPr/>
          <p:nvPr/>
        </p:nvSpPr>
        <p:spPr>
          <a:xfrm>
            <a:off x="1632169" y="6391870"/>
            <a:ext cx="1848583" cy="461665"/>
          </a:xfrm>
          <a:prstGeom prst="rect">
            <a:avLst/>
          </a:prstGeom>
        </p:spPr>
        <p:txBody>
          <a:bodyPr wrap="none">
            <a:spAutoFit/>
          </a:bodyPr>
          <a:lstStyle/>
          <a:p>
            <a:r>
              <a:rPr lang="uz-Cyrl-UZ" sz="2400" b="1" dirty="0">
                <a:latin typeface="Times New Roman" panose="02020603050405020304" pitchFamily="18" charset="0"/>
                <a:cs typeface="Times New Roman" panose="02020603050405020304" pitchFamily="18" charset="0"/>
              </a:rPr>
              <a:t>Шакл</a:t>
            </a:r>
            <a:r>
              <a:rPr lang="ru-RU" sz="2400" b="1" dirty="0">
                <a:latin typeface="Times New Roman" panose="02020603050405020304" pitchFamily="18" charset="0"/>
                <a:cs typeface="Times New Roman" panose="02020603050405020304" pitchFamily="18" charset="0"/>
              </a:rPr>
              <a:t> 9.3(</a:t>
            </a:r>
            <a:r>
              <a:rPr lang="uz-Latn-UZ" sz="2400" b="1" dirty="0">
                <a:latin typeface="Times New Roman" panose="02020603050405020304" pitchFamily="18" charset="0"/>
                <a:cs typeface="Times New Roman" panose="02020603050405020304" pitchFamily="18" charset="0"/>
              </a:rPr>
              <a:t>a)</a:t>
            </a:r>
            <a:endParaRPr lang="uz-Latn-UZ" sz="2400" b="1" dirty="0"/>
          </a:p>
        </p:txBody>
      </p:sp>
      <p:sp>
        <p:nvSpPr>
          <p:cNvPr id="6" name="Прямоугольник 5">
            <a:extLst>
              <a:ext uri="{FF2B5EF4-FFF2-40B4-BE49-F238E27FC236}">
                <a16:creationId xmlns:a16="http://schemas.microsoft.com/office/drawing/2014/main" id="{BB4A80DA-BB49-48AD-83BC-53DD00F12748}"/>
              </a:ext>
            </a:extLst>
          </p:cNvPr>
          <p:cNvSpPr/>
          <p:nvPr/>
        </p:nvSpPr>
        <p:spPr>
          <a:xfrm>
            <a:off x="175846" y="329276"/>
            <a:ext cx="11840308" cy="1938992"/>
          </a:xfrm>
          <a:prstGeom prst="rect">
            <a:avLst/>
          </a:prstGeom>
        </p:spPr>
        <p:txBody>
          <a:bodyPr wrap="square">
            <a:spAutoFit/>
          </a:bodyPr>
          <a:lstStyle/>
          <a:p>
            <a:pPr indent="363538" algn="just"/>
            <a:r>
              <a:rPr lang="uz-Latn-UZ" sz="2000" dirty="0">
                <a:latin typeface="Times New Roman" panose="02020603050405020304" pitchFamily="18" charset="0"/>
                <a:cs typeface="Times New Roman" panose="02020603050405020304" pitchFamily="18" charset="0"/>
              </a:rPr>
              <a:t>Ташкилий тузилмаларнинг деярли чексиз сони мавжуд. Бироқ, ташкилотни лойиҳалашда турли ёндашувларни кўрсатишда фойдали бўлган баъзи соф ташкилот турлари пайдо бўлди, ҳатто соф шаклда улар камдан-кам учрайди.</a:t>
            </a:r>
            <a:endParaRPr lang="uz-Cyrl-UZ" sz="2000" dirty="0">
              <a:latin typeface="Times New Roman" panose="02020603050405020304" pitchFamily="18" charset="0"/>
              <a:cs typeface="Times New Roman" panose="02020603050405020304" pitchFamily="18" charset="0"/>
            </a:endParaRPr>
          </a:p>
          <a:p>
            <a:pPr indent="363538" algn="just"/>
            <a:r>
              <a:rPr lang="uz-Latn-UZ" sz="2000" dirty="0">
                <a:latin typeface="Times New Roman" panose="02020603050405020304" pitchFamily="18" charset="0"/>
                <a:cs typeface="Times New Roman" panose="02020603050405020304" pitchFamily="18" charset="0"/>
              </a:rPr>
              <a:t>U</a:t>
            </a:r>
            <a:r>
              <a:rPr lang="uz-Cyrl-UZ" sz="2000" dirty="0">
                <a:latin typeface="Times New Roman" panose="02020603050405020304" pitchFamily="18" charset="0"/>
                <a:cs typeface="Times New Roman" panose="02020603050405020304" pitchFamily="18" charset="0"/>
              </a:rPr>
              <a:t>-шаклидаги ташкилот - Унитар шакл ёки </a:t>
            </a:r>
            <a:r>
              <a:rPr lang="uz-Latn-UZ" sz="2000" dirty="0">
                <a:latin typeface="Times New Roman" panose="02020603050405020304" pitchFamily="18" charset="0"/>
                <a:cs typeface="Times New Roman" panose="02020603050405020304" pitchFamily="18" charset="0"/>
              </a:rPr>
              <a:t>U</a:t>
            </a:r>
            <a:r>
              <a:rPr lang="uz-Cyrl-UZ" sz="2000" dirty="0">
                <a:latin typeface="Times New Roman" panose="02020603050405020304" pitchFamily="18" charset="0"/>
                <a:cs typeface="Times New Roman" panose="02020603050405020304" pitchFamily="18" charset="0"/>
              </a:rPr>
              <a:t>-шаклидаги ташкилот ўз ресурсларини асосан функционал мақсадларига кўра кластерлаштиради. Шакл</a:t>
            </a:r>
            <a:r>
              <a:rPr lang="ru-RU" sz="2000" dirty="0">
                <a:latin typeface="Times New Roman" panose="02020603050405020304" pitchFamily="18" charset="0"/>
                <a:cs typeface="Times New Roman" panose="02020603050405020304" pitchFamily="18" charset="0"/>
              </a:rPr>
              <a:t> 9.3(</a:t>
            </a:r>
            <a:r>
              <a:rPr lang="uz-Latn-UZ" sz="2000" dirty="0">
                <a:latin typeface="Times New Roman" panose="02020603050405020304" pitchFamily="18" charset="0"/>
                <a:cs typeface="Times New Roman" panose="02020603050405020304" pitchFamily="18" charset="0"/>
              </a:rPr>
              <a:t>a)</a:t>
            </a:r>
            <a:r>
              <a:rPr lang="uz-Cyrl-UZ" sz="2000" dirty="0">
                <a:latin typeface="Times New Roman" panose="02020603050405020304" pitchFamily="18" charset="0"/>
                <a:cs typeface="Times New Roman" panose="02020603050405020304" pitchFamily="18" charset="0"/>
              </a:rPr>
              <a:t>да</a:t>
            </a:r>
            <a:r>
              <a:rPr lang="uz-Latn-UZ"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ҳар бир даража юқоридаги бошқарув даражасига ҳисобот берадиган пирамида бошқарув тузилмаси бўлган типик </a:t>
            </a:r>
            <a:r>
              <a:rPr lang="uz-Latn-UZ" sz="2000" dirty="0">
                <a:latin typeface="Times New Roman" panose="02020603050405020304" pitchFamily="18" charset="0"/>
                <a:cs typeface="Times New Roman" panose="02020603050405020304" pitchFamily="18" charset="0"/>
              </a:rPr>
              <a:t>U</a:t>
            </a:r>
            <a:r>
              <a:rPr lang="uz-Cyrl-UZ" sz="2000" dirty="0">
                <a:latin typeface="Times New Roman" panose="02020603050405020304" pitchFamily="18" charset="0"/>
                <a:cs typeface="Times New Roman" panose="02020603050405020304" pitchFamily="18" charset="0"/>
              </a:rPr>
              <a:t>-шаклидаги ташкилот кўрсатилган. </a:t>
            </a:r>
          </a:p>
        </p:txBody>
      </p:sp>
      <p:sp>
        <p:nvSpPr>
          <p:cNvPr id="7" name="Прямоугольник 6">
            <a:extLst>
              <a:ext uri="{FF2B5EF4-FFF2-40B4-BE49-F238E27FC236}">
                <a16:creationId xmlns:a16="http://schemas.microsoft.com/office/drawing/2014/main" id="{4B8848C2-71A9-47C4-B432-063DF572B456}"/>
              </a:ext>
            </a:extLst>
          </p:cNvPr>
          <p:cNvSpPr/>
          <p:nvPr/>
        </p:nvSpPr>
        <p:spPr>
          <a:xfrm>
            <a:off x="4232032" y="2342964"/>
            <a:ext cx="7655168" cy="2246769"/>
          </a:xfrm>
          <a:prstGeom prst="rect">
            <a:avLst/>
          </a:prstGeom>
        </p:spPr>
        <p:txBody>
          <a:bodyPr wrap="square">
            <a:spAutoFit/>
          </a:bodyPr>
          <a:lstStyle/>
          <a:p>
            <a:pPr indent="363538" algn="just"/>
            <a:r>
              <a:rPr lang="uz-Cyrl-UZ" sz="2000" dirty="0">
                <a:latin typeface="Times New Roman" panose="02020603050405020304" pitchFamily="18" charset="0"/>
                <a:cs typeface="Times New Roman" panose="02020603050405020304" pitchFamily="18" charset="0"/>
              </a:rPr>
              <a:t>Бундай тузилмалар мижозларга хизмат кўрсатиш ва ўзгарувчан бозорларга мослашиш қобилиятидан юқори жараён самарадорлигини таъкидлаши мумкин. Аммо </a:t>
            </a:r>
            <a:r>
              <a:rPr lang="uz-Latn-UZ" sz="2000" dirty="0">
                <a:latin typeface="Times New Roman" panose="02020603050405020304" pitchFamily="18" charset="0"/>
                <a:cs typeface="Times New Roman" panose="02020603050405020304" pitchFamily="18" charset="0"/>
              </a:rPr>
              <a:t>U</a:t>
            </a:r>
            <a:r>
              <a:rPr lang="uz-Cyrl-UZ" sz="2000" dirty="0">
                <a:latin typeface="Times New Roman" panose="02020603050405020304" pitchFamily="18" charset="0"/>
                <a:cs typeface="Times New Roman" panose="02020603050405020304" pitchFamily="18" charset="0"/>
              </a:rPr>
              <a:t>-формаси тажрибани бирлаштиради ва техник билимларни яратиш ва алмашишга ёрдам беради. У шаклидаги ташкилот билан боғлиқ муаммо нафақат имкониятларни ривожлантириш, балки уларни жойлаштиришнинг мослашувчанлиги.</a:t>
            </a:r>
            <a:endParaRPr lang="uz-Latn-UZ" sz="2000" dirty="0"/>
          </a:p>
        </p:txBody>
      </p:sp>
    </p:spTree>
    <p:extLst>
      <p:ext uri="{BB962C8B-B14F-4D97-AF65-F5344CB8AC3E}">
        <p14:creationId xmlns:p14="http://schemas.microsoft.com/office/powerpoint/2010/main" val="6196713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49EB9EEB-9595-4D9D-9F8C-3C12F77275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5862"/>
            <a:ext cx="6239607" cy="5843953"/>
          </a:xfrm>
          <a:prstGeom prst="rect">
            <a:avLst/>
          </a:prstGeom>
        </p:spPr>
      </p:pic>
      <p:sp>
        <p:nvSpPr>
          <p:cNvPr id="4" name="Прямоугольник 3">
            <a:extLst>
              <a:ext uri="{FF2B5EF4-FFF2-40B4-BE49-F238E27FC236}">
                <a16:creationId xmlns:a16="http://schemas.microsoft.com/office/drawing/2014/main" id="{85676AFB-1213-469A-9A8A-201F81E6ED42}"/>
              </a:ext>
            </a:extLst>
          </p:cNvPr>
          <p:cNvSpPr/>
          <p:nvPr/>
        </p:nvSpPr>
        <p:spPr>
          <a:xfrm>
            <a:off x="2148223" y="6081319"/>
            <a:ext cx="1943161" cy="461665"/>
          </a:xfrm>
          <a:prstGeom prst="rect">
            <a:avLst/>
          </a:prstGeom>
        </p:spPr>
        <p:txBody>
          <a:bodyPr wrap="none">
            <a:spAutoFit/>
          </a:bodyPr>
          <a:lstStyle/>
          <a:p>
            <a:r>
              <a:rPr lang="uz-Cyrl-UZ" sz="2400" b="1" dirty="0">
                <a:latin typeface="Times New Roman" panose="02020603050405020304" pitchFamily="18" charset="0"/>
                <a:cs typeface="Times New Roman" panose="02020603050405020304" pitchFamily="18" charset="0"/>
              </a:rPr>
              <a:t>Шакл</a:t>
            </a:r>
            <a:r>
              <a:rPr lang="ru-RU" sz="2400" b="1" dirty="0">
                <a:latin typeface="Times New Roman" panose="02020603050405020304" pitchFamily="18" charset="0"/>
                <a:cs typeface="Times New Roman" panose="02020603050405020304" pitchFamily="18" charset="0"/>
              </a:rPr>
              <a:t> 9.3</a:t>
            </a:r>
            <a:r>
              <a:rPr lang="en-US" sz="2400" b="1"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b</a:t>
            </a:r>
            <a:r>
              <a:rPr lang="uz-Latn-UZ" sz="2400" b="1" dirty="0">
                <a:latin typeface="Times New Roman" panose="02020603050405020304" pitchFamily="18" charset="0"/>
                <a:cs typeface="Times New Roman" panose="02020603050405020304" pitchFamily="18" charset="0"/>
              </a:rPr>
              <a:t>)</a:t>
            </a:r>
            <a:endParaRPr lang="uz-Latn-UZ" sz="2400" b="1" dirty="0"/>
          </a:p>
        </p:txBody>
      </p:sp>
      <p:sp>
        <p:nvSpPr>
          <p:cNvPr id="5" name="Прямоугольник 4">
            <a:extLst>
              <a:ext uri="{FF2B5EF4-FFF2-40B4-BE49-F238E27FC236}">
                <a16:creationId xmlns:a16="http://schemas.microsoft.com/office/drawing/2014/main" id="{3CDDD6DA-9279-478B-AF16-3F67F10C107C}"/>
              </a:ext>
            </a:extLst>
          </p:cNvPr>
          <p:cNvSpPr/>
          <p:nvPr/>
        </p:nvSpPr>
        <p:spPr>
          <a:xfrm>
            <a:off x="6239609" y="105233"/>
            <a:ext cx="5846884" cy="5016758"/>
          </a:xfrm>
          <a:prstGeom prst="rect">
            <a:avLst/>
          </a:prstGeom>
        </p:spPr>
        <p:txBody>
          <a:bodyPr wrap="square">
            <a:spAutoFit/>
          </a:bodyPr>
          <a:lstStyle/>
          <a:p>
            <a:pPr indent="363538" algn="just"/>
            <a:r>
              <a:rPr lang="uz-Cyrl-UZ" sz="2000" dirty="0">
                <a:latin typeface="Times New Roman" panose="02020603050405020304" pitchFamily="18" charset="0"/>
                <a:cs typeface="Times New Roman" panose="02020603050405020304" pitchFamily="18" charset="0"/>
              </a:rPr>
              <a:t>М-шаклидаги ташкилот - Ташкилий тузилманинг ушбу шакли </a:t>
            </a:r>
            <a:r>
              <a:rPr lang="uz-Latn-UZ" sz="2000" dirty="0">
                <a:latin typeface="Times New Roman" panose="02020603050405020304" pitchFamily="18" charset="0"/>
                <a:cs typeface="Times New Roman" panose="02020603050405020304" pitchFamily="18" charset="0"/>
              </a:rPr>
              <a:t>U</a:t>
            </a:r>
            <a:r>
              <a:rPr lang="uz-Cyrl-UZ" sz="2000" dirty="0">
                <a:latin typeface="Times New Roman" panose="02020603050405020304" pitchFamily="18" charset="0"/>
                <a:cs typeface="Times New Roman" panose="02020603050405020304" pitchFamily="18" charset="0"/>
              </a:rPr>
              <a:t>-шаклининг функционал асосланган тузилиши компаниялар йириклашган, кўпинча мураккаб бозорларга эга бўлган пайтда ноқулай бўлганлиги сабабли пайдо бўлди. У ҳар бир маҳсулот ёки хизматлар гуруҳи учун зарур бўлган ресурсларни ёки муқобил равишда маълум бир географик бозорга хизмат кўрсатиш учун зарур бўлган ресурсларни алоҳида бўлинмаларда бирлаштиради. Алоҳида функциялар турли бўлинмалар бўйлаб тақсимланиши мумкин (9.3</a:t>
            </a:r>
            <a:r>
              <a:rPr lang="en-US"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b)-</a:t>
            </a:r>
            <a:r>
              <a:rPr lang="uz-Cyrl-UZ" sz="2000" dirty="0">
                <a:latin typeface="Times New Roman" panose="02020603050405020304" pitchFamily="18" charset="0"/>
                <a:cs typeface="Times New Roman" panose="02020603050405020304" pitchFamily="18" charset="0"/>
              </a:rPr>
              <a:t>расмга</a:t>
            </a:r>
            <a:r>
              <a:rPr lang="uz-Latn-UZ" sz="2000" dirty="0">
                <a:latin typeface="Times New Roman" panose="02020603050405020304" pitchFamily="18" charset="0"/>
                <a:cs typeface="Times New Roman" panose="02020603050405020304" pitchFamily="18" charset="0"/>
              </a:rPr>
              <a:t> </a:t>
            </a:r>
            <a:r>
              <a:rPr lang="uz-Cyrl-UZ" sz="2000" dirty="0">
                <a:latin typeface="Times New Roman" panose="02020603050405020304" pitchFamily="18" charset="0"/>
                <a:cs typeface="Times New Roman" panose="02020603050405020304" pitchFamily="18" charset="0"/>
              </a:rPr>
              <a:t>қаранг), бу эса миқёс ва иш самарадорлигини камайтириши мумкин. Аммо бу ҳар бир алоҳида бўлинмага ўз бозорларининг ўзига хос эҳтиёжларига эътибор қаратиш имконини беради.</a:t>
            </a:r>
          </a:p>
        </p:txBody>
      </p:sp>
    </p:spTree>
    <p:extLst>
      <p:ext uri="{BB962C8B-B14F-4D97-AF65-F5344CB8AC3E}">
        <p14:creationId xmlns:p14="http://schemas.microsoft.com/office/powerpoint/2010/main" val="7025211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8BF25E6-65F2-463D-9C05-19D91D81A9F5}"/>
              </a:ext>
            </a:extLst>
          </p:cNvPr>
          <p:cNvSpPr/>
          <p:nvPr/>
        </p:nvSpPr>
        <p:spPr>
          <a:xfrm>
            <a:off x="6904892" y="108246"/>
            <a:ext cx="5111262" cy="4093428"/>
          </a:xfrm>
          <a:prstGeom prst="rect">
            <a:avLst/>
          </a:prstGeom>
        </p:spPr>
        <p:txBody>
          <a:bodyPr wrap="square">
            <a:spAutoFit/>
          </a:bodyPr>
          <a:lstStyle/>
          <a:p>
            <a:pPr indent="363538" algn="just"/>
            <a:r>
              <a:rPr lang="uz-Latn-UZ" sz="2000" dirty="0">
                <a:latin typeface="Times New Roman" panose="02020603050405020304" pitchFamily="18" charset="0"/>
                <a:cs typeface="Times New Roman" panose="02020603050405020304" pitchFamily="18" charset="0"/>
              </a:rPr>
              <a:t>Матритса шакллари - Матритса тузилмалари гибрид бўлиб, одатда М-шаклни У-шакл билан бирлаштиради. Аслида, ташкилот бир вақтнинг ўзида иккита турли тузилмага эга (9.3 (с)-расмга қаранг). Матритсали тузилмада ҳар бир ресурс кластери камида иккита ваколат чизиғига эга, масалан, бўлинма ва функционал гуруҳлар учун. </a:t>
            </a:r>
            <a:endParaRPr lang="uz-Cyrl-UZ" sz="2000" dirty="0">
              <a:latin typeface="Times New Roman" panose="02020603050405020304" pitchFamily="18" charset="0"/>
              <a:cs typeface="Times New Roman" panose="02020603050405020304" pitchFamily="18" charset="0"/>
            </a:endParaRPr>
          </a:p>
          <a:p>
            <a:pPr indent="363538" algn="just"/>
            <a:r>
              <a:rPr lang="uz-Latn-UZ" sz="2000" dirty="0">
                <a:latin typeface="Times New Roman" panose="02020603050405020304" pitchFamily="18" charset="0"/>
                <a:cs typeface="Times New Roman" panose="02020603050405020304" pitchFamily="18" charset="0"/>
              </a:rPr>
              <a:t>Матритсали ташкилот компания ичидаги барча манфаатларнинг ифодаланишини таъминласа-да, у мураккаб ва баъзан чалкаш бўлиши мумкин.</a:t>
            </a:r>
          </a:p>
        </p:txBody>
      </p:sp>
      <p:pic>
        <p:nvPicPr>
          <p:cNvPr id="4" name="Рисунок 3">
            <a:extLst>
              <a:ext uri="{FF2B5EF4-FFF2-40B4-BE49-F238E27FC236}">
                <a16:creationId xmlns:a16="http://schemas.microsoft.com/office/drawing/2014/main" id="{00051B4B-3AD5-4F22-8FF8-B6443D348C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6904892" cy="6013938"/>
          </a:xfrm>
          <a:prstGeom prst="rect">
            <a:avLst/>
          </a:prstGeom>
        </p:spPr>
      </p:pic>
      <p:sp>
        <p:nvSpPr>
          <p:cNvPr id="5" name="Прямоугольник 4">
            <a:extLst>
              <a:ext uri="{FF2B5EF4-FFF2-40B4-BE49-F238E27FC236}">
                <a16:creationId xmlns:a16="http://schemas.microsoft.com/office/drawing/2014/main" id="{F86C7FE5-0DE9-4954-923E-B11D231177D9}"/>
              </a:ext>
            </a:extLst>
          </p:cNvPr>
          <p:cNvSpPr/>
          <p:nvPr/>
        </p:nvSpPr>
        <p:spPr>
          <a:xfrm>
            <a:off x="2687410" y="6163381"/>
            <a:ext cx="1943161" cy="461665"/>
          </a:xfrm>
          <a:prstGeom prst="rect">
            <a:avLst/>
          </a:prstGeom>
        </p:spPr>
        <p:txBody>
          <a:bodyPr wrap="none">
            <a:spAutoFit/>
          </a:bodyPr>
          <a:lstStyle/>
          <a:p>
            <a:r>
              <a:rPr lang="uz-Cyrl-UZ" sz="2400" b="1" dirty="0">
                <a:latin typeface="Times New Roman" panose="02020603050405020304" pitchFamily="18" charset="0"/>
                <a:cs typeface="Times New Roman" panose="02020603050405020304" pitchFamily="18" charset="0"/>
              </a:rPr>
              <a:t>Шакл</a:t>
            </a:r>
            <a:r>
              <a:rPr lang="ru-RU" sz="2400" b="1" dirty="0">
                <a:latin typeface="Times New Roman" panose="02020603050405020304" pitchFamily="18" charset="0"/>
                <a:cs typeface="Times New Roman" panose="02020603050405020304" pitchFamily="18" charset="0"/>
              </a:rPr>
              <a:t> 9.3</a:t>
            </a:r>
            <a:r>
              <a:rPr lang="en-US" sz="2400" b="1" dirty="0">
                <a:latin typeface="Times New Roman" panose="02020603050405020304" pitchFamily="18" charset="0"/>
                <a:cs typeface="Times New Roman" panose="02020603050405020304" pitchFamily="18" charset="0"/>
              </a:rPr>
              <a:t> </a:t>
            </a:r>
            <a:r>
              <a:rPr lang="ru-RU" sz="2400" b="1" dirty="0">
                <a:latin typeface="Times New Roman" panose="02020603050405020304" pitchFamily="18" charset="0"/>
                <a:cs typeface="Times New Roman" panose="02020603050405020304" pitchFamily="18" charset="0"/>
              </a:rPr>
              <a:t>(</a:t>
            </a:r>
            <a:r>
              <a:rPr lang="uz-Cyrl-UZ" sz="2400" b="1" dirty="0">
                <a:latin typeface="Times New Roman" panose="02020603050405020304" pitchFamily="18" charset="0"/>
                <a:cs typeface="Times New Roman" panose="02020603050405020304" pitchFamily="18" charset="0"/>
              </a:rPr>
              <a:t>с</a:t>
            </a:r>
            <a:r>
              <a:rPr lang="uz-Latn-UZ" sz="2400" b="1" dirty="0">
                <a:latin typeface="Times New Roman" panose="02020603050405020304" pitchFamily="18" charset="0"/>
                <a:cs typeface="Times New Roman" panose="02020603050405020304" pitchFamily="18" charset="0"/>
              </a:rPr>
              <a:t>)</a:t>
            </a:r>
            <a:endParaRPr lang="uz-Latn-UZ" sz="2400" b="1" dirty="0"/>
          </a:p>
        </p:txBody>
      </p:sp>
    </p:spTree>
    <p:extLst>
      <p:ext uri="{BB962C8B-B14F-4D97-AF65-F5344CB8AC3E}">
        <p14:creationId xmlns:p14="http://schemas.microsoft.com/office/powerpoint/2010/main" val="12191627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F83EE78-9C5C-4B74-84DC-38379A2E0562}"/>
              </a:ext>
            </a:extLst>
          </p:cNvPr>
          <p:cNvSpPr/>
          <p:nvPr/>
        </p:nvSpPr>
        <p:spPr>
          <a:xfrm>
            <a:off x="222739" y="58847"/>
            <a:ext cx="11758246" cy="5016758"/>
          </a:xfrm>
          <a:prstGeom prst="rect">
            <a:avLst/>
          </a:prstGeom>
        </p:spPr>
        <p:txBody>
          <a:bodyPr wrap="square">
            <a:spAutoFit/>
          </a:bodyPr>
          <a:lstStyle/>
          <a:p>
            <a:pPr algn="ctr"/>
            <a:r>
              <a:rPr lang="uz-Cyrl-UZ" sz="2000" b="1" dirty="0">
                <a:latin typeface="Times New Roman" panose="02020603050405020304" pitchFamily="18" charset="0"/>
                <a:cs typeface="Times New Roman" panose="02020603050405020304" pitchFamily="18" charset="0"/>
              </a:rPr>
              <a:t>ОПЕРАЦИЯЛАР “ИШЛАБ ЧИҚУВЧИЛАР” – “ХОДИМЛАР” ВА “ЧИЗИҚ” РОЛЛАРИ</a:t>
            </a:r>
          </a:p>
          <a:p>
            <a:pPr algn="just"/>
            <a:endParaRPr lang="uz-Cyrl-UZ" sz="1000" dirty="0">
              <a:latin typeface="Times New Roman" panose="02020603050405020304" pitchFamily="18" charset="0"/>
              <a:cs typeface="Times New Roman" panose="02020603050405020304" pitchFamily="18" charset="0"/>
            </a:endParaRPr>
          </a:p>
          <a:p>
            <a:pPr indent="539750" algn="just"/>
            <a:r>
              <a:rPr lang="uz-Cyrl-UZ" sz="2000" dirty="0">
                <a:latin typeface="Times New Roman" panose="02020603050405020304" pitchFamily="18" charset="0"/>
                <a:cs typeface="Times New Roman" panose="02020603050405020304" pitchFamily="18" charset="0"/>
              </a:rPr>
              <a:t>Анъанага кўра, ташкилотларда ролнинг икки турини ажратиш одатий ҳол эди. Классик “ходимлар” лавозимларини эгаллаган одамлар мониторинг, режалаштириш, шакллантириш ва “ривожлантириш” ролига эга эдилар. Улар компаниянинг операцион стратегик салоҳиятини оширишга масъулдирлар. Бу самарали бажарилиши учун баъзи ташкилий “бўш жой” керак бўлган вазифадир. Бу, албатта, кундалик операцияни бажариш билан боғлиқ оғир ва шошилинч ташвишлар билан осонликча бирга мавжуд бўладиган вазифа эмас. Бу одамлар “операцияларни ишлаб чиқувчилар” ёки “марказий операциялар” деб аташ мумкин бўлган нарсаларни ташкил қилади. Улар (бир оз чалкашлик билан) “ходимлар” ролларини бажарадилар. Аксинча, “чизиқ” ролларини эгаллаган одамлар кундалик операцияларни бошқарадиганлардир. Уларнинг роли қисман реактив бўлиб, кутилмаган муаммоларни ҳал қилиш йўлларини топишни ўз ичига олади: ресурсларни қайта тақсимлаш, жараёнларни созлаш, сифат муаммоларини ҳал қилиш ва ҳоказо. Мақсадларга эришиш учун ресурслар мавжудлигига ишонч ҳосил қилиш учун улар фақат олдинга қарашлари керак. Уларники зарурий тартибдир. Операция қаерга кетаётганини билиш, уни бюджетда сақлаш ва кутилмаган воқеа содир бўлганда уни ўз йўналишига қайтариш: ишлаб чиқувчидан кам эмас, лекин жуда бошқача.</a:t>
            </a:r>
          </a:p>
        </p:txBody>
      </p:sp>
      <p:pic>
        <p:nvPicPr>
          <p:cNvPr id="3" name="Рисунок 2">
            <a:extLst>
              <a:ext uri="{FF2B5EF4-FFF2-40B4-BE49-F238E27FC236}">
                <a16:creationId xmlns:a16="http://schemas.microsoft.com/office/drawing/2014/main" id="{8E1BA7F0-8BEE-4C65-94CA-3C4F9D5B63D4}"/>
              </a:ext>
            </a:extLst>
          </p:cNvPr>
          <p:cNvPicPr>
            <a:picLocks noChangeAspect="1"/>
          </p:cNvPicPr>
          <p:nvPr/>
        </p:nvPicPr>
        <p:blipFill>
          <a:blip r:embed="rId2"/>
          <a:stretch>
            <a:fillRect/>
          </a:stretch>
        </p:blipFill>
        <p:spPr>
          <a:xfrm>
            <a:off x="0" y="4900246"/>
            <a:ext cx="6096000" cy="1957753"/>
          </a:xfrm>
          <a:prstGeom prst="rect">
            <a:avLst/>
          </a:prstGeom>
        </p:spPr>
      </p:pic>
      <p:pic>
        <p:nvPicPr>
          <p:cNvPr id="4" name="Рисунок 3">
            <a:extLst>
              <a:ext uri="{FF2B5EF4-FFF2-40B4-BE49-F238E27FC236}">
                <a16:creationId xmlns:a16="http://schemas.microsoft.com/office/drawing/2014/main" id="{5E9054B8-9E2E-47F7-9557-7BA13BDEDD13}"/>
              </a:ext>
            </a:extLst>
          </p:cNvPr>
          <p:cNvPicPr>
            <a:picLocks noChangeAspect="1"/>
          </p:cNvPicPr>
          <p:nvPr/>
        </p:nvPicPr>
        <p:blipFill>
          <a:blip r:embed="rId2"/>
          <a:stretch>
            <a:fillRect/>
          </a:stretch>
        </p:blipFill>
        <p:spPr>
          <a:xfrm>
            <a:off x="6096000" y="4900247"/>
            <a:ext cx="6096000" cy="1957753"/>
          </a:xfrm>
          <a:prstGeom prst="rect">
            <a:avLst/>
          </a:prstGeom>
        </p:spPr>
      </p:pic>
    </p:spTree>
    <p:extLst>
      <p:ext uri="{BB962C8B-B14F-4D97-AF65-F5344CB8AC3E}">
        <p14:creationId xmlns:p14="http://schemas.microsoft.com/office/powerpoint/2010/main" val="294347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D346E08-BA5E-45BC-B577-9EA76816138D}"/>
              </a:ext>
            </a:extLst>
          </p:cNvPr>
          <p:cNvSpPr/>
          <p:nvPr/>
        </p:nvSpPr>
        <p:spPr>
          <a:xfrm>
            <a:off x="216876" y="209905"/>
            <a:ext cx="11758247" cy="4493538"/>
          </a:xfrm>
          <a:prstGeom prst="rect">
            <a:avLst/>
          </a:prstGeom>
        </p:spPr>
        <p:txBody>
          <a:bodyPr wrap="square">
            <a:spAutoFit/>
          </a:bodyPr>
          <a:lstStyle/>
          <a:p>
            <a:pPr indent="539750" algn="just"/>
            <a:r>
              <a:rPr lang="uz-Cyrl-UZ" sz="2200" dirty="0">
                <a:latin typeface="Times New Roman" panose="02020603050405020304" pitchFamily="18" charset="0"/>
                <a:cs typeface="Times New Roman" panose="02020603050405020304" pitchFamily="18" charset="0"/>
              </a:rPr>
              <a:t>Ушбу тавсифлар аниқ стереотиплар бўлса-да, улар икки турдаги операциялар вазифасини ифодалайди. Ташкилий дизайн учун масала, уларни ташкилий жиҳатдан ажратиш оқилонами ёки йўқми. Бу ҳал қилгандан кўра кўпроқ муаммоларни келтириб чиқариши мумкин. Гарчи бу ҳар бирига ўзининг турли ишларига эътибор қаратишга имкон берса-да, у биргаликда ишлаш орқали энг кўп фойда оладиган икки гуруҳ одамларни ажратиб қўйиши мумкин. Мана парадокс: ривожланиш роли кундалик бошқарувнинг бевосита тазйиқларидан халос бўлишни талаб қилади, аммо бу босимларнинг аниқ моҳиятини тушуниш жуда муҳимдир. Операцияни нима ўзига хос қилади? Муаммолар қаерда юзага келади? Қайси яхшиланишлар операцияни бажаришда катта фарқ қилади? Бу саволларга фақат операция билан яшаш орқали жавоб бериш мумкин, ундан узоқда эмас. Шунга ўхшаб, кундалик операциялар менежери операция ишини шарҳлаши, маълумотларни тўплаши, чекловларни тушунтириши ва ишлаб чиқувчиларни ўргатиши керак. Ҳар бирининг ишончи ва ҳамкорлигисиз менежерларнинг ҳеч бири самарали бўла олмайди.</a:t>
            </a:r>
          </a:p>
        </p:txBody>
      </p:sp>
      <p:pic>
        <p:nvPicPr>
          <p:cNvPr id="3" name="Рисунок 2">
            <a:extLst>
              <a:ext uri="{FF2B5EF4-FFF2-40B4-BE49-F238E27FC236}">
                <a16:creationId xmlns:a16="http://schemas.microsoft.com/office/drawing/2014/main" id="{F53A247C-89A6-42E1-8437-D298A2E520D3}"/>
              </a:ext>
            </a:extLst>
          </p:cNvPr>
          <p:cNvPicPr>
            <a:picLocks noChangeAspect="1"/>
          </p:cNvPicPr>
          <p:nvPr/>
        </p:nvPicPr>
        <p:blipFill>
          <a:blip r:embed="rId2"/>
          <a:stretch>
            <a:fillRect/>
          </a:stretch>
        </p:blipFill>
        <p:spPr>
          <a:xfrm>
            <a:off x="0" y="4876307"/>
            <a:ext cx="4032738" cy="1981691"/>
          </a:xfrm>
          <a:prstGeom prst="rect">
            <a:avLst/>
          </a:prstGeom>
        </p:spPr>
      </p:pic>
      <p:pic>
        <p:nvPicPr>
          <p:cNvPr id="4" name="Рисунок 3">
            <a:extLst>
              <a:ext uri="{FF2B5EF4-FFF2-40B4-BE49-F238E27FC236}">
                <a16:creationId xmlns:a16="http://schemas.microsoft.com/office/drawing/2014/main" id="{9AA47974-A9A6-4ACA-85F7-FE7B8BA09968}"/>
              </a:ext>
            </a:extLst>
          </p:cNvPr>
          <p:cNvPicPr>
            <a:picLocks noChangeAspect="1"/>
          </p:cNvPicPr>
          <p:nvPr/>
        </p:nvPicPr>
        <p:blipFill>
          <a:blip r:embed="rId2"/>
          <a:stretch>
            <a:fillRect/>
          </a:stretch>
        </p:blipFill>
        <p:spPr>
          <a:xfrm>
            <a:off x="4032738" y="4876306"/>
            <a:ext cx="4032738" cy="1981691"/>
          </a:xfrm>
          <a:prstGeom prst="rect">
            <a:avLst/>
          </a:prstGeom>
        </p:spPr>
      </p:pic>
      <p:pic>
        <p:nvPicPr>
          <p:cNvPr id="5" name="Рисунок 4">
            <a:extLst>
              <a:ext uri="{FF2B5EF4-FFF2-40B4-BE49-F238E27FC236}">
                <a16:creationId xmlns:a16="http://schemas.microsoft.com/office/drawing/2014/main" id="{D0926E5B-C76A-47B1-93EE-D015F57E48DC}"/>
              </a:ext>
            </a:extLst>
          </p:cNvPr>
          <p:cNvPicPr>
            <a:picLocks noChangeAspect="1"/>
          </p:cNvPicPr>
          <p:nvPr/>
        </p:nvPicPr>
        <p:blipFill>
          <a:blip r:embed="rId2"/>
          <a:stretch>
            <a:fillRect/>
          </a:stretch>
        </p:blipFill>
        <p:spPr>
          <a:xfrm>
            <a:off x="8065476" y="4876309"/>
            <a:ext cx="4126524" cy="1981691"/>
          </a:xfrm>
          <a:prstGeom prst="rect">
            <a:avLst/>
          </a:prstGeom>
        </p:spPr>
      </p:pic>
    </p:spTree>
    <p:extLst>
      <p:ext uri="{BB962C8B-B14F-4D97-AF65-F5344CB8AC3E}">
        <p14:creationId xmlns:p14="http://schemas.microsoft.com/office/powerpoint/2010/main" val="36523355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Рисунок 5">
            <a:extLst>
              <a:ext uri="{FF2B5EF4-FFF2-40B4-BE49-F238E27FC236}">
                <a16:creationId xmlns:a16="http://schemas.microsoft.com/office/drawing/2014/main" id="{815D61A6-138C-4321-87B3-EA42773EF66A}"/>
              </a:ext>
            </a:extLst>
          </p:cNvPr>
          <p:cNvPicPr>
            <a:picLocks noChangeAspect="1"/>
          </p:cNvPicPr>
          <p:nvPr/>
        </p:nvPicPr>
        <p:blipFill>
          <a:blip r:embed="rId2"/>
          <a:stretch>
            <a:fillRect/>
          </a:stretch>
        </p:blipFill>
        <p:spPr>
          <a:xfrm>
            <a:off x="0" y="527538"/>
            <a:ext cx="9998406" cy="6330462"/>
          </a:xfrm>
          <a:prstGeom prst="rect">
            <a:avLst/>
          </a:prstGeom>
        </p:spPr>
      </p:pic>
      <p:sp>
        <p:nvSpPr>
          <p:cNvPr id="7" name="Прямоугольник 6">
            <a:extLst>
              <a:ext uri="{FF2B5EF4-FFF2-40B4-BE49-F238E27FC236}">
                <a16:creationId xmlns:a16="http://schemas.microsoft.com/office/drawing/2014/main" id="{671DA88E-71DB-4367-AC40-E5D8C4A8FA54}"/>
              </a:ext>
            </a:extLst>
          </p:cNvPr>
          <p:cNvSpPr/>
          <p:nvPr/>
        </p:nvSpPr>
        <p:spPr>
          <a:xfrm>
            <a:off x="3307704" y="3244334"/>
            <a:ext cx="5576591" cy="369332"/>
          </a:xfrm>
          <a:prstGeom prst="rect">
            <a:avLst/>
          </a:prstGeom>
        </p:spPr>
        <p:txBody>
          <a:bodyPr wrap="none">
            <a:spAutoFit/>
          </a:bodyPr>
          <a:lstStyle/>
          <a:p>
            <a:r>
              <a:rPr lang="uz-Latn-UZ" dirty="0"/>
              <a:t>Операцияларни ишлаб чиқувчи ролининг типологияси</a:t>
            </a:r>
          </a:p>
        </p:txBody>
      </p:sp>
      <p:sp>
        <p:nvSpPr>
          <p:cNvPr id="8" name="Прямоугольник 7">
            <a:extLst>
              <a:ext uri="{FF2B5EF4-FFF2-40B4-BE49-F238E27FC236}">
                <a16:creationId xmlns:a16="http://schemas.microsoft.com/office/drawing/2014/main" id="{87230F22-4706-468C-A826-4B28794AB586}"/>
              </a:ext>
            </a:extLst>
          </p:cNvPr>
          <p:cNvSpPr/>
          <p:nvPr/>
        </p:nvSpPr>
        <p:spPr>
          <a:xfrm>
            <a:off x="-518676" y="103982"/>
            <a:ext cx="11035757" cy="400110"/>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ОПЕРАЦИЯЛАРНИ ИШЛАБ ЧИҚУВЧИ РОЛИНИНГ ТИПОЛОГИЯСИ</a:t>
            </a:r>
            <a:r>
              <a:rPr lang="uz-Cyrl-UZ" sz="2000" b="1" dirty="0">
                <a:latin typeface="Times New Roman" panose="02020603050405020304" pitchFamily="18" charset="0"/>
                <a:cs typeface="Times New Roman" panose="02020603050405020304" pitchFamily="18" charset="0"/>
              </a:rPr>
              <a:t> </a:t>
            </a:r>
            <a:r>
              <a:rPr lang="en-US" sz="2000" b="1" dirty="0">
                <a:latin typeface="Times New Roman" panose="02020603050405020304" pitchFamily="18" charset="0"/>
                <a:cs typeface="Times New Roman" panose="02020603050405020304" pitchFamily="18" charset="0"/>
              </a:rPr>
              <a:t>[4]</a:t>
            </a:r>
            <a:endParaRPr lang="uz-Latn-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059438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9A6ED943-BC97-43D1-86FD-1CF73547054C}"/>
              </a:ext>
            </a:extLst>
          </p:cNvPr>
          <p:cNvSpPr/>
          <p:nvPr/>
        </p:nvSpPr>
        <p:spPr>
          <a:xfrm>
            <a:off x="199292" y="203879"/>
            <a:ext cx="11793416" cy="440120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ТЎРТ ТУРДАГИ ОПЕРАЦИЯЛАРНИ ИШЛАБ ЧИҚУВЧИ РОЛИ</a:t>
            </a:r>
          </a:p>
          <a:p>
            <a:pPr indent="539750" algn="just"/>
            <a:endParaRPr lang="uz-Cyrl-UZ" sz="1000" dirty="0">
              <a:latin typeface="Times New Roman" panose="02020603050405020304" pitchFamily="18" charset="0"/>
              <a:cs typeface="Times New Roman" panose="02020603050405020304" pitchFamily="18" charset="0"/>
            </a:endParaRPr>
          </a:p>
          <a:p>
            <a:pPr indent="539750" algn="just"/>
            <a:r>
              <a:rPr lang="uz-Latn-UZ" sz="2000" b="1" dirty="0">
                <a:latin typeface="Times New Roman" panose="02020603050405020304" pitchFamily="18" charset="0"/>
                <a:cs typeface="Times New Roman" panose="02020603050405020304" pitchFamily="18" charset="0"/>
              </a:rPr>
              <a:t>Юқоридан пастгами ёки пастдан юқоригами? </a:t>
            </a:r>
            <a:r>
              <a:rPr lang="uz-Latn-UZ" sz="2000" dirty="0">
                <a:latin typeface="Times New Roman" panose="02020603050405020304" pitchFamily="18" charset="0"/>
                <a:cs typeface="Times New Roman" panose="02020603050405020304" pitchFamily="18" charset="0"/>
              </a:rPr>
              <a:t>- Агар операцияларни ишлаб чиқувчилар дунёга асосан юқоридан пастга қарашга эга бўлсалар, улар компаниянинг умумий стратегиясини амалга оширишга урғу бериб, операцион фаолиятга дастурий ёндашувни қўллашлари мумкин. Аксинча, агар улар пастдан юқорига қарайдиган бўлсалар, улар индивидуал бизнес операциялари биргаликда умумий амалиёт тажрибасини шакллантиришга ҳисса қўшадиган операцияларни ривожлантиришнинг янада янги моделини қўллаб-қувватлайдилар.</a:t>
            </a:r>
          </a:p>
          <a:p>
            <a:pPr indent="539750" algn="just"/>
            <a:r>
              <a:rPr lang="uz-Latn-UZ" sz="2000" b="1" dirty="0">
                <a:latin typeface="Times New Roman" panose="02020603050405020304" pitchFamily="18" charset="0"/>
                <a:cs typeface="Times New Roman" panose="02020603050405020304" pitchFamily="18" charset="0"/>
              </a:rPr>
              <a:t>Бозор талаблари ёки операциялар ресурсларига эътибор қаратилганми? </a:t>
            </a:r>
            <a:r>
              <a:rPr lang="uz-Latn-UZ" sz="2000" dirty="0">
                <a:latin typeface="Times New Roman" panose="02020603050405020304" pitchFamily="18" charset="0"/>
                <a:cs typeface="Times New Roman" panose="02020603050405020304" pitchFamily="18" charset="0"/>
              </a:rPr>
              <a:t>- Агар операцияларни ишлаб чиқувчилар бозор талаблари бўйича операцияларни ривожлантириш нуқтаи назаридан қарасалар, улар операция функциясининг ҳар бир қисми томонидан эришилган аниқ самарадорликка ва бу кўрсаткичлар мижозларни қанчалик қондиришга хизмат қилишига эътибор қаратишлари мумкин. Бошқа томондан, операцион ресурсларга йўналтирилганлик операция функциясининг ҳар бир қисми ўз ваколатларини ривожлантириш ва уларни ўз бозорларида муваффақиятли қўллаш усулини таъкидлайди.</a:t>
            </a:r>
          </a:p>
        </p:txBody>
      </p:sp>
      <p:pic>
        <p:nvPicPr>
          <p:cNvPr id="3" name="Рисунок 2">
            <a:extLst>
              <a:ext uri="{FF2B5EF4-FFF2-40B4-BE49-F238E27FC236}">
                <a16:creationId xmlns:a16="http://schemas.microsoft.com/office/drawing/2014/main" id="{38BEA1EB-8DE0-4CF4-9833-05FA762164B0}"/>
              </a:ext>
            </a:extLst>
          </p:cNvPr>
          <p:cNvPicPr>
            <a:picLocks noChangeAspect="1"/>
          </p:cNvPicPr>
          <p:nvPr/>
        </p:nvPicPr>
        <p:blipFill>
          <a:blip r:embed="rId2"/>
          <a:stretch>
            <a:fillRect/>
          </a:stretch>
        </p:blipFill>
        <p:spPr>
          <a:xfrm>
            <a:off x="0" y="4492161"/>
            <a:ext cx="3704492" cy="2365839"/>
          </a:xfrm>
          <a:prstGeom prst="rect">
            <a:avLst/>
          </a:prstGeom>
        </p:spPr>
      </p:pic>
      <p:pic>
        <p:nvPicPr>
          <p:cNvPr id="4" name="Рисунок 3">
            <a:extLst>
              <a:ext uri="{FF2B5EF4-FFF2-40B4-BE49-F238E27FC236}">
                <a16:creationId xmlns:a16="http://schemas.microsoft.com/office/drawing/2014/main" id="{49994220-0A4A-4080-BA34-07503B7FDF39}"/>
              </a:ext>
            </a:extLst>
          </p:cNvPr>
          <p:cNvPicPr>
            <a:picLocks noChangeAspect="1"/>
          </p:cNvPicPr>
          <p:nvPr/>
        </p:nvPicPr>
        <p:blipFill rotWithShape="1">
          <a:blip r:embed="rId3"/>
          <a:srcRect b="7570"/>
          <a:stretch/>
        </p:blipFill>
        <p:spPr>
          <a:xfrm>
            <a:off x="3704492" y="4496584"/>
            <a:ext cx="3470031" cy="2361416"/>
          </a:xfrm>
          <a:prstGeom prst="rect">
            <a:avLst/>
          </a:prstGeom>
        </p:spPr>
      </p:pic>
    </p:spTree>
    <p:extLst>
      <p:ext uri="{BB962C8B-B14F-4D97-AF65-F5344CB8AC3E}">
        <p14:creationId xmlns:p14="http://schemas.microsoft.com/office/powerpoint/2010/main" val="6783086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33DCCFE-831D-42A2-BC5A-C107C389B333}"/>
              </a:ext>
            </a:extLst>
          </p:cNvPr>
          <p:cNvSpPr/>
          <p:nvPr/>
        </p:nvSpPr>
        <p:spPr>
          <a:xfrm>
            <a:off x="199292" y="118621"/>
            <a:ext cx="11793416" cy="4401205"/>
          </a:xfrm>
          <a:prstGeom prst="rect">
            <a:avLst/>
          </a:prstGeom>
        </p:spPr>
        <p:txBody>
          <a:bodyPr wrap="square">
            <a:spAutoFit/>
          </a:bodyPr>
          <a:lstStyle/>
          <a:p>
            <a:pPr indent="539750" algn="just"/>
            <a:r>
              <a:rPr lang="uz-Cyrl-UZ" sz="2000" dirty="0">
                <a:latin typeface="Times New Roman" panose="02020603050405020304" pitchFamily="18" charset="0"/>
                <a:cs typeface="Times New Roman" panose="02020603050405020304" pitchFamily="18" charset="0"/>
              </a:rPr>
              <a:t>Юқоридаги расмда кўрсатилганидек, биз ушбу икки ўлчовдан операцияларни ишлаб чиқувчининг роли қандай ишлаши мумкинлигининг типологиясини аниқлаш учун фойдаланишимиз мумкин. У операцияларни ишлаб чиқувчиларни губернаторлар, кураторлар, тренерлар ва фасилитаторлар деб аталадиган тўртта соф турга ажратади - типология. Гарчи амалда кўпчилик корхоналарнинг марказий операцион функцияси ушбу соф турларнинг комбинацияси бўлса-да, одатда битта тур устунлик қилади</a:t>
            </a:r>
            <a:r>
              <a:rPr lang="ru-RU" sz="2000" dirty="0">
                <a:latin typeface="Times New Roman" panose="02020603050405020304" pitchFamily="18" charset="0"/>
                <a:cs typeface="Times New Roman" panose="02020603050405020304" pitchFamily="18" charset="0"/>
              </a:rPr>
              <a:t>.</a:t>
            </a:r>
          </a:p>
          <a:p>
            <a:pPr indent="269875"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Операцияларни ишлаб чиқувчилар губернатор сифатида</a:t>
            </a:r>
            <a:r>
              <a:rPr lang="uz-Cyrl-UZ" sz="2000" dirty="0">
                <a:latin typeface="Times New Roman" panose="02020603050405020304" pitchFamily="18" charset="0"/>
                <a:cs typeface="Times New Roman" panose="02020603050405020304" pitchFamily="18" charset="0"/>
              </a:rPr>
              <a:t> – “губернатор” атамаси марказий ҳокимият агентини тасвирлаш, операциялар стратегиясини шарҳлаш ва ҳар қандай низоларни ҳакамлик қилиш учун ишлатилади. Ушбу атама, шунингдек, механизм операциянинг ҳар бир қисми учун аниқ мақсадлар қўйишини, уларнинг бажарилишини баҳолашини ва агар ишлаш мақсадга мувофиқ бўлмаса, бунинг сабабини билишни хоҳлашини билдириш учун ишлатилади</a:t>
            </a:r>
            <a:r>
              <a:rPr lang="ru-RU" sz="2000" dirty="0">
                <a:latin typeface="Times New Roman" panose="02020603050405020304" pitchFamily="18" charset="0"/>
                <a:cs typeface="Times New Roman" panose="02020603050405020304" pitchFamily="18" charset="0"/>
              </a:rPr>
              <a:t>.</a:t>
            </a:r>
          </a:p>
          <a:p>
            <a:pPr indent="269875"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Операцияларни ишлаб чиқувчилар куратор сифатида</a:t>
            </a:r>
            <a:r>
              <a:rPr lang="uz-Cyrl-UZ" sz="2000" dirty="0">
                <a:latin typeface="Times New Roman" panose="02020603050405020304" pitchFamily="18" charset="0"/>
                <a:cs typeface="Times New Roman" panose="02020603050405020304" pitchFamily="18" charset="0"/>
              </a:rPr>
              <a:t> - Операцияларни ишлаб чиқувчилар юқоридан пастга қарамасдан, биринчи навбатда, бозор талабларига мувофиқ ишлаш билан шуғулланишлари мумкин. Улар ишлаш маълумотлари ва бутун компания учун операцион амалиётга оид ғоялар омбори сифатида ҳаракат қилиш орқали янада кескинроқ кўринишга эга бўлишлари мумкин. </a:t>
            </a:r>
            <a:endParaRPr lang="ru-RU" sz="2000" dirty="0">
              <a:latin typeface="Times New Roman" panose="02020603050405020304" pitchFamily="18" charset="0"/>
              <a:cs typeface="Times New Roman" panose="02020603050405020304" pitchFamily="18" charset="0"/>
            </a:endParaRPr>
          </a:p>
        </p:txBody>
      </p:sp>
      <p:sp>
        <p:nvSpPr>
          <p:cNvPr id="4" name="Прямоугольник 3">
            <a:extLst>
              <a:ext uri="{FF2B5EF4-FFF2-40B4-BE49-F238E27FC236}">
                <a16:creationId xmlns:a16="http://schemas.microsoft.com/office/drawing/2014/main" id="{5635626F-EDE9-4815-AC57-EEACF6962675}"/>
              </a:ext>
            </a:extLst>
          </p:cNvPr>
          <p:cNvSpPr/>
          <p:nvPr/>
        </p:nvSpPr>
        <p:spPr>
          <a:xfrm>
            <a:off x="199292" y="4469164"/>
            <a:ext cx="8358554" cy="2246769"/>
          </a:xfrm>
          <a:prstGeom prst="rect">
            <a:avLst/>
          </a:prstGeom>
        </p:spPr>
        <p:txBody>
          <a:bodyPr wrap="square">
            <a:spAutoFit/>
          </a:bodyPr>
          <a:lstStyle/>
          <a:p>
            <a:pPr algn="just"/>
            <a:r>
              <a:rPr lang="uz-Cyrl-UZ" sz="2000" dirty="0">
                <a:latin typeface="Times New Roman" panose="02020603050405020304" pitchFamily="18" charset="0"/>
                <a:cs typeface="Times New Roman" panose="02020603050405020304" pitchFamily="18" charset="0"/>
              </a:rPr>
              <a:t>Ушбу ғояни қўлга киритиш учун “куратор” атамаси ишлатилади. Операцияларни ишлаб чиқувчилар шунинг учун ишлаш маълумотларини, энг яхши амалиёт мисолларини ва ҳоказоларни тўплаш билан шуғулланадилар. Шунингдек, улар ушбу маълумотни тарқатиш билан шуғулланадилар, шунда бизнеснинг турли қисмларидаги операцион менежерлар ўзларини ҳамкасблари билан таққослашлари ва керак бўлганда, бошқа жойлардан энг яхши амалиётни қўллашлари мумкин.</a:t>
            </a:r>
          </a:p>
        </p:txBody>
      </p:sp>
    </p:spTree>
    <p:extLst>
      <p:ext uri="{BB962C8B-B14F-4D97-AF65-F5344CB8AC3E}">
        <p14:creationId xmlns:p14="http://schemas.microsoft.com/office/powerpoint/2010/main" val="3931988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B6492B58-9F25-4EBA-816C-59EB9237775A}"/>
              </a:ext>
            </a:extLst>
          </p:cNvPr>
          <p:cNvSpPr/>
          <p:nvPr/>
        </p:nvSpPr>
        <p:spPr>
          <a:xfrm>
            <a:off x="199292" y="151796"/>
            <a:ext cx="11793415" cy="5016758"/>
          </a:xfrm>
          <a:prstGeom prst="rect">
            <a:avLst/>
          </a:prstGeom>
        </p:spPr>
        <p:txBody>
          <a:bodyPr wrap="square">
            <a:spAutoFit/>
          </a:bodyPr>
          <a:lstStyle/>
          <a:p>
            <a:pPr indent="269875"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Операцион ишлаб чиқувчилар тренер сифатида </a:t>
            </a:r>
            <a:r>
              <a:rPr lang="uz-Cyrl-UZ" sz="2000" dirty="0">
                <a:latin typeface="Times New Roman" panose="02020603050405020304" pitchFamily="18" charset="0"/>
                <a:cs typeface="Times New Roman" panose="02020603050405020304" pitchFamily="18" charset="0"/>
              </a:rPr>
              <a:t>- Бозор талабларидан операцион ресурсларга ўтиш, асосий эътиборни ички имкониятларни ривожлантиришга қаратади. Агар операцияларни ишлаб чиқувчиларнинг фикри юқоридан пастга қаратилган бўлса, уларнинг роли одатда компаниянинг умумий стратегиясидан келиб чиқадиган аниқ мақсадларни ишлаб чиқадиган ва умумий операциянинг турли қисмларини ишлаб чиқишнинг самарали усулларини ишлаб чиқадиган “тренерлар” га айланади. Операциянинг алоҳида қисмларининг эҳтиёжлари ҳар хил бўлиши мумкинлиги сабабли, “тренер” операцияларини ишлаб чиқувчилари маълум даражада мослаштирилиши мумкин бўлган такомиллаштириш методологияларини ишлаб чиқишлари мумкин.</a:t>
            </a:r>
          </a:p>
          <a:p>
            <a:pPr indent="269875" algn="just">
              <a:buFont typeface="Arial" panose="020B0604020202020204" pitchFamily="34" charset="0"/>
              <a:buChar char="•"/>
            </a:pPr>
            <a:r>
              <a:rPr lang="uz-Cyrl-UZ" sz="2000" b="1" dirty="0">
                <a:latin typeface="Times New Roman" panose="02020603050405020304" pitchFamily="18" charset="0"/>
                <a:cs typeface="Times New Roman" panose="02020603050405020304" pitchFamily="18" charset="0"/>
              </a:rPr>
              <a:t>Операцион ишлаб чиқувчилар фасилитатор сифатида </a:t>
            </a:r>
            <a:r>
              <a:rPr lang="uz-Cyrl-UZ" sz="2000" dirty="0">
                <a:latin typeface="Times New Roman" panose="02020603050405020304" pitchFamily="18" charset="0"/>
                <a:cs typeface="Times New Roman" panose="02020603050405020304" pitchFamily="18" charset="0"/>
              </a:rPr>
              <a:t>- Қайсидир маънода ушбу якуний турдаги операцияларни ишлаб чиқувчи роли самарали ишлаш учун энг қийин. Улар яна операцион қобилиятларни ривожлантириш билан шуғулланадилар, лекин буни ўқитувчи эмас, балки ўзгаришларга ёрдам бериш орқали амалга оширадилар. Уларнинг роли маслаҳат бериш, қўллаб-қувватлаш ва умуман амалиётнинг турли қисмларига маслаҳат бериш орқали қобилиятларни ривожлантириш ва жойлаштиришга ёрдам беришдир. Улар операцион амалиёт ҳамжамиятини шакллантиришда кундалик операцион менежерлар билан масъулиятни баҳам кўрадилар. Ушбу турдаги операцияларни ишлаб чиқувчининг роли операцияларни ривожлантиришга нисбатан узоқ муддатли ёндашувни қабул қилишдир.</a:t>
            </a:r>
          </a:p>
        </p:txBody>
      </p:sp>
      <p:pic>
        <p:nvPicPr>
          <p:cNvPr id="3" name="Рисунок 2">
            <a:extLst>
              <a:ext uri="{FF2B5EF4-FFF2-40B4-BE49-F238E27FC236}">
                <a16:creationId xmlns:a16="http://schemas.microsoft.com/office/drawing/2014/main" id="{6568806E-E975-43F8-AD66-E72BDB8E6A1A}"/>
              </a:ext>
            </a:extLst>
          </p:cNvPr>
          <p:cNvPicPr>
            <a:picLocks noChangeAspect="1"/>
          </p:cNvPicPr>
          <p:nvPr/>
        </p:nvPicPr>
        <p:blipFill>
          <a:blip r:embed="rId2"/>
          <a:stretch>
            <a:fillRect/>
          </a:stretch>
        </p:blipFill>
        <p:spPr>
          <a:xfrm>
            <a:off x="0" y="5142117"/>
            <a:ext cx="2579077" cy="1715883"/>
          </a:xfrm>
          <a:prstGeom prst="rect">
            <a:avLst/>
          </a:prstGeom>
        </p:spPr>
      </p:pic>
      <p:pic>
        <p:nvPicPr>
          <p:cNvPr id="4" name="Рисунок 3">
            <a:extLst>
              <a:ext uri="{FF2B5EF4-FFF2-40B4-BE49-F238E27FC236}">
                <a16:creationId xmlns:a16="http://schemas.microsoft.com/office/drawing/2014/main" id="{9AA991A2-A57A-4DB1-AD64-592ED68472C5}"/>
              </a:ext>
            </a:extLst>
          </p:cNvPr>
          <p:cNvPicPr>
            <a:picLocks noChangeAspect="1"/>
          </p:cNvPicPr>
          <p:nvPr/>
        </p:nvPicPr>
        <p:blipFill>
          <a:blip r:embed="rId2"/>
          <a:stretch>
            <a:fillRect/>
          </a:stretch>
        </p:blipFill>
        <p:spPr>
          <a:xfrm>
            <a:off x="2579077" y="5142116"/>
            <a:ext cx="2579077" cy="1715883"/>
          </a:xfrm>
          <a:prstGeom prst="rect">
            <a:avLst/>
          </a:prstGeom>
        </p:spPr>
      </p:pic>
      <p:pic>
        <p:nvPicPr>
          <p:cNvPr id="5" name="Рисунок 4">
            <a:extLst>
              <a:ext uri="{FF2B5EF4-FFF2-40B4-BE49-F238E27FC236}">
                <a16:creationId xmlns:a16="http://schemas.microsoft.com/office/drawing/2014/main" id="{385602CE-0A7F-4055-ADD9-86191D2B639F}"/>
              </a:ext>
            </a:extLst>
          </p:cNvPr>
          <p:cNvPicPr>
            <a:picLocks noChangeAspect="1"/>
          </p:cNvPicPr>
          <p:nvPr/>
        </p:nvPicPr>
        <p:blipFill>
          <a:blip r:embed="rId2"/>
          <a:stretch>
            <a:fillRect/>
          </a:stretch>
        </p:blipFill>
        <p:spPr>
          <a:xfrm>
            <a:off x="5158154" y="5142116"/>
            <a:ext cx="2579077" cy="1715883"/>
          </a:xfrm>
          <a:prstGeom prst="rect">
            <a:avLst/>
          </a:prstGeom>
        </p:spPr>
      </p:pic>
      <p:pic>
        <p:nvPicPr>
          <p:cNvPr id="6" name="Рисунок 5">
            <a:extLst>
              <a:ext uri="{FF2B5EF4-FFF2-40B4-BE49-F238E27FC236}">
                <a16:creationId xmlns:a16="http://schemas.microsoft.com/office/drawing/2014/main" id="{07F2DF16-FA2C-4ED0-8DF4-A993CEA7977E}"/>
              </a:ext>
            </a:extLst>
          </p:cNvPr>
          <p:cNvPicPr>
            <a:picLocks noChangeAspect="1"/>
          </p:cNvPicPr>
          <p:nvPr/>
        </p:nvPicPr>
        <p:blipFill>
          <a:blip r:embed="rId2"/>
          <a:stretch>
            <a:fillRect/>
          </a:stretch>
        </p:blipFill>
        <p:spPr>
          <a:xfrm>
            <a:off x="7537939" y="5142115"/>
            <a:ext cx="2579077" cy="1715883"/>
          </a:xfrm>
          <a:prstGeom prst="rect">
            <a:avLst/>
          </a:prstGeom>
        </p:spPr>
      </p:pic>
    </p:spTree>
    <p:extLst>
      <p:ext uri="{BB962C8B-B14F-4D97-AF65-F5344CB8AC3E}">
        <p14:creationId xmlns:p14="http://schemas.microsoft.com/office/powerpoint/2010/main" val="266092745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6C5C4EB-1EB6-4B6B-BBE2-17CC12479EE6}"/>
              </a:ext>
            </a:extLst>
          </p:cNvPr>
          <p:cNvSpPr/>
          <p:nvPr/>
        </p:nvSpPr>
        <p:spPr>
          <a:xfrm>
            <a:off x="0" y="2890391"/>
            <a:ext cx="12192000" cy="1077218"/>
          </a:xfrm>
          <a:prstGeom prst="rect">
            <a:avLst/>
          </a:prstGeom>
        </p:spPr>
        <p:txBody>
          <a:bodyPr wrap="square">
            <a:spAutoFit/>
          </a:bodyPr>
          <a:lstStyle/>
          <a:p>
            <a:pPr algn="ctr"/>
            <a:r>
              <a:rPr lang="uz-Cyrl-UZ" sz="3200" b="1" dirty="0">
                <a:solidFill>
                  <a:schemeClr val="accent3">
                    <a:lumMod val="50000"/>
                  </a:schemeClr>
                </a:solidFill>
                <a:latin typeface="Times New Roman" panose="02020603050405020304" pitchFamily="18" charset="0"/>
                <a:cs typeface="Times New Roman" panose="02020603050405020304" pitchFamily="18" charset="0"/>
              </a:rPr>
              <a:t>ИШЛАРНИ ЛОЙИҲАЛАШДА ҚАНДАЙ БОРАМИЗ?</a:t>
            </a:r>
          </a:p>
          <a:p>
            <a:pPr algn="ctr"/>
            <a:r>
              <a:rPr lang="en-US" sz="3200" b="1" dirty="0">
                <a:solidFill>
                  <a:schemeClr val="accent3">
                    <a:lumMod val="50000"/>
                  </a:schemeClr>
                </a:solidFill>
                <a:latin typeface="Times New Roman" panose="02020603050405020304" pitchFamily="18" charset="0"/>
                <a:cs typeface="Times New Roman" panose="02020603050405020304" pitchFamily="18" charset="0"/>
              </a:rPr>
              <a:t>HOW DO WE GO ABOUT DESIGNING JOBS?</a:t>
            </a:r>
            <a:endParaRPr lang="uz-Cyrl-UZ" sz="3200" b="1" dirty="0">
              <a:solidFill>
                <a:schemeClr val="accent3">
                  <a:lumMod val="50000"/>
                </a:schemeClr>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A8B529A8-0B90-4EE1-977E-13855C3A338C}"/>
              </a:ext>
            </a:extLst>
          </p:cNvPr>
          <p:cNvPicPr>
            <a:picLocks noChangeAspect="1"/>
          </p:cNvPicPr>
          <p:nvPr/>
        </p:nvPicPr>
        <p:blipFill>
          <a:blip r:embed="rId2"/>
          <a:stretch>
            <a:fillRect/>
          </a:stretch>
        </p:blipFill>
        <p:spPr>
          <a:xfrm>
            <a:off x="6096000" y="-1"/>
            <a:ext cx="6096000" cy="2890391"/>
          </a:xfrm>
          <a:prstGeom prst="rect">
            <a:avLst/>
          </a:prstGeom>
        </p:spPr>
      </p:pic>
      <p:pic>
        <p:nvPicPr>
          <p:cNvPr id="5" name="Рисунок 4">
            <a:extLst>
              <a:ext uri="{FF2B5EF4-FFF2-40B4-BE49-F238E27FC236}">
                <a16:creationId xmlns:a16="http://schemas.microsoft.com/office/drawing/2014/main" id="{85D12241-436C-4145-A1E3-E6EFAB6895B3}"/>
              </a:ext>
            </a:extLst>
          </p:cNvPr>
          <p:cNvPicPr>
            <a:picLocks noChangeAspect="1"/>
          </p:cNvPicPr>
          <p:nvPr/>
        </p:nvPicPr>
        <p:blipFill>
          <a:blip r:embed="rId3"/>
          <a:stretch>
            <a:fillRect/>
          </a:stretch>
        </p:blipFill>
        <p:spPr>
          <a:xfrm>
            <a:off x="0" y="3967608"/>
            <a:ext cx="6096000" cy="2890391"/>
          </a:xfrm>
          <a:prstGeom prst="rect">
            <a:avLst/>
          </a:prstGeom>
        </p:spPr>
      </p:pic>
      <p:pic>
        <p:nvPicPr>
          <p:cNvPr id="6" name="Рисунок 5">
            <a:extLst>
              <a:ext uri="{FF2B5EF4-FFF2-40B4-BE49-F238E27FC236}">
                <a16:creationId xmlns:a16="http://schemas.microsoft.com/office/drawing/2014/main" id="{591D2C8D-01E0-4EBB-8197-F6BBDCDE2829}"/>
              </a:ext>
            </a:extLst>
          </p:cNvPr>
          <p:cNvPicPr>
            <a:picLocks noChangeAspect="1"/>
          </p:cNvPicPr>
          <p:nvPr/>
        </p:nvPicPr>
        <p:blipFill>
          <a:blip r:embed="rId4"/>
          <a:stretch>
            <a:fillRect/>
          </a:stretch>
        </p:blipFill>
        <p:spPr>
          <a:xfrm>
            <a:off x="6096001" y="3967608"/>
            <a:ext cx="6096000" cy="2890392"/>
          </a:xfrm>
          <a:prstGeom prst="rect">
            <a:avLst/>
          </a:prstGeom>
        </p:spPr>
      </p:pic>
      <p:pic>
        <p:nvPicPr>
          <p:cNvPr id="7" name="Рисунок 6">
            <a:extLst>
              <a:ext uri="{FF2B5EF4-FFF2-40B4-BE49-F238E27FC236}">
                <a16:creationId xmlns:a16="http://schemas.microsoft.com/office/drawing/2014/main" id="{770B283D-58EA-4355-BEF7-C252B70FA69B}"/>
              </a:ext>
            </a:extLst>
          </p:cNvPr>
          <p:cNvPicPr>
            <a:picLocks noChangeAspect="1"/>
          </p:cNvPicPr>
          <p:nvPr/>
        </p:nvPicPr>
        <p:blipFill>
          <a:blip r:embed="rId5"/>
          <a:stretch>
            <a:fillRect/>
          </a:stretch>
        </p:blipFill>
        <p:spPr>
          <a:xfrm>
            <a:off x="0" y="-3"/>
            <a:ext cx="6096000" cy="2890391"/>
          </a:xfrm>
          <a:prstGeom prst="rect">
            <a:avLst/>
          </a:prstGeom>
        </p:spPr>
      </p:pic>
    </p:spTree>
    <p:extLst>
      <p:ext uri="{BB962C8B-B14F-4D97-AF65-F5344CB8AC3E}">
        <p14:creationId xmlns:p14="http://schemas.microsoft.com/office/powerpoint/2010/main" val="33541306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EF851B01-8C4F-4433-BB6B-11D768A4C728}"/>
              </a:ext>
            </a:extLst>
          </p:cNvPr>
          <p:cNvSpPr/>
          <p:nvPr/>
        </p:nvSpPr>
        <p:spPr>
          <a:xfrm>
            <a:off x="0" y="0"/>
            <a:ext cx="12192000" cy="1631216"/>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Ишни лойиҳалаш ҳар бир шахснинг иш жойларини, улар тегишли бўлган жамоани (агар мавжуд бўлса), иш жойини ва улар фойдаланадиган технология билан интерфейсини қандай тузишимиз билан боғлиқ. Ушбу бўлимда биз одатда операцион менежерларнинг одамлар билан боғлиқ марказий масъулияти - иш дизайнини кўриб чиқамиз. Бу жуда катта мавзу ва биз фақат иш дизайнига баъзи таъсирлар ва ёндашувлар билан шуғулланишимиз мумкин. Бу эрда биз ишнинг дизайнига таъсири </a:t>
            </a:r>
            <a:r>
              <a:rPr lang="uz-Cyrl-UZ" sz="2000" dirty="0">
                <a:latin typeface="Times New Roman" panose="02020603050405020304" pitchFamily="18" charset="0"/>
                <a:cs typeface="Times New Roman" panose="02020603050405020304" pitchFamily="18" charset="0"/>
              </a:rPr>
              <a:t>навбатдаги расмда</a:t>
            </a:r>
            <a:r>
              <a:rPr lang="uz-Latn-UZ" sz="2000" dirty="0">
                <a:latin typeface="Times New Roman" panose="02020603050405020304" pitchFamily="18" charset="0"/>
                <a:cs typeface="Times New Roman" panose="02020603050405020304" pitchFamily="18" charset="0"/>
              </a:rPr>
              <a:t> кўрсатилган.</a:t>
            </a:r>
          </a:p>
        </p:txBody>
      </p:sp>
      <p:pic>
        <p:nvPicPr>
          <p:cNvPr id="4" name="Рисунок 3">
            <a:extLst>
              <a:ext uri="{FF2B5EF4-FFF2-40B4-BE49-F238E27FC236}">
                <a16:creationId xmlns:a16="http://schemas.microsoft.com/office/drawing/2014/main" id="{C94CBD07-9AD7-4504-AECA-51BEC54090F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31216"/>
            <a:ext cx="9271118" cy="5243415"/>
          </a:xfrm>
          <a:prstGeom prst="rect">
            <a:avLst/>
          </a:prstGeom>
        </p:spPr>
      </p:pic>
      <p:sp>
        <p:nvSpPr>
          <p:cNvPr id="5" name="Прямоугольник 4">
            <a:extLst>
              <a:ext uri="{FF2B5EF4-FFF2-40B4-BE49-F238E27FC236}">
                <a16:creationId xmlns:a16="http://schemas.microsoft.com/office/drawing/2014/main" id="{F9A3383F-F2D1-43E7-8612-5A7573AF0DE4}"/>
              </a:ext>
            </a:extLst>
          </p:cNvPr>
          <p:cNvSpPr/>
          <p:nvPr/>
        </p:nvSpPr>
        <p:spPr>
          <a:xfrm>
            <a:off x="6752492" y="1631216"/>
            <a:ext cx="5439508" cy="1015663"/>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ИШ ДИЗАЙНИГА, ИШ ВАҚТИНИ ТАҚСИМЛАШГА ВА ИШ МУҲИТИНИ ЛОЙИҲАЛАШГА БАЪЗИ ТАЪСИРЛАР</a:t>
            </a:r>
            <a:r>
              <a:rPr lang="en-US" sz="2000" b="1" dirty="0">
                <a:latin typeface="Times New Roman" panose="02020603050405020304" pitchFamily="18" charset="0"/>
                <a:cs typeface="Times New Roman" panose="02020603050405020304" pitchFamily="18" charset="0"/>
              </a:rPr>
              <a:t> [4]</a:t>
            </a:r>
            <a:r>
              <a:rPr lang="uz-Cyrl-UZ" sz="2000" b="1" dirty="0">
                <a:latin typeface="Times New Roman" panose="02020603050405020304" pitchFamily="18" charset="0"/>
                <a:cs typeface="Times New Roman" panose="02020603050405020304" pitchFamily="18" charset="0"/>
              </a:rPr>
              <a:t> </a:t>
            </a:r>
            <a:endParaRPr lang="uz-Latn-UZ"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071013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C7E7D73A-F87B-4249-B85A-3987CDC636D6}"/>
              </a:ext>
            </a:extLst>
          </p:cNvPr>
          <p:cNvSpPr/>
          <p:nvPr/>
        </p:nvSpPr>
        <p:spPr>
          <a:xfrm>
            <a:off x="105508" y="93786"/>
            <a:ext cx="11934092" cy="703384"/>
          </a:xfrm>
          <a:prstGeom prst="round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ru-RU" b="1" dirty="0">
                <a:solidFill>
                  <a:schemeClr val="tx1"/>
                </a:solidFill>
                <a:latin typeface="Times New Roman" panose="02020603050405020304" pitchFamily="18" charset="0"/>
                <a:cs typeface="Times New Roman" panose="02020603050405020304" pitchFamily="18" charset="0"/>
              </a:rPr>
              <a:t>ИШНИ ЛОЙИҲАЛАШ БЎЙИЧА ҚАРОРЛАР</a:t>
            </a:r>
          </a:p>
          <a:p>
            <a:pPr algn="ctr"/>
            <a:r>
              <a:rPr lang="ru-RU" dirty="0">
                <a:solidFill>
                  <a:schemeClr val="tx1"/>
                </a:solidFill>
                <a:latin typeface="Times New Roman" panose="02020603050405020304" pitchFamily="18" charset="0"/>
                <a:cs typeface="Times New Roman" panose="02020603050405020304" pitchFamily="18" charset="0"/>
              </a:rPr>
              <a:t>ИШ ДИЗАЙНИ БИР ҚАТОР АЛОҲИДА, АММО БИР-БИРИГА БОҒЛИҚ ЭЛЕМЕНТЛАРНИ ЎЗ ИЧИГА ОЛАДИ.</a:t>
            </a:r>
          </a:p>
        </p:txBody>
      </p:sp>
      <p:sp>
        <p:nvSpPr>
          <p:cNvPr id="3" name="Прямоугольник: скругленные углы 2">
            <a:extLst>
              <a:ext uri="{FF2B5EF4-FFF2-40B4-BE49-F238E27FC236}">
                <a16:creationId xmlns:a16="http://schemas.microsoft.com/office/drawing/2014/main" id="{EC89580F-D7C5-49E4-A8A6-FAD02D468035}"/>
              </a:ext>
            </a:extLst>
          </p:cNvPr>
          <p:cNvSpPr/>
          <p:nvPr/>
        </p:nvSpPr>
        <p:spPr>
          <a:xfrm>
            <a:off x="105508" y="937847"/>
            <a:ext cx="11934092" cy="83233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Операцияда ҳар бир шахсга қандай вазифалар ажратилиши керак? </a:t>
            </a:r>
            <a:r>
              <a:rPr lang="uz-Cyrl-UZ" dirty="0">
                <a:solidFill>
                  <a:schemeClr val="tx1"/>
                </a:solidFill>
                <a:latin typeface="Times New Roman" panose="02020603050405020304" pitchFamily="18" charset="0"/>
                <a:cs typeface="Times New Roman" panose="02020603050405020304" pitchFamily="18" charset="0"/>
              </a:rPr>
              <a:t>Товарлар ва хизматлар ишлаб чиқариш бир қатор турли вазифаларни ўз ичига олади, улар операция ходимлари ўртасида тақсимланиши керак. Меҳнат тақсимотига турлича ёндашувлар турли вазифаларни тақсимлашга олиб келади.</a:t>
            </a:r>
          </a:p>
        </p:txBody>
      </p:sp>
      <p:sp>
        <p:nvSpPr>
          <p:cNvPr id="4" name="Прямоугольник: скругленные углы 3">
            <a:extLst>
              <a:ext uri="{FF2B5EF4-FFF2-40B4-BE49-F238E27FC236}">
                <a16:creationId xmlns:a16="http://schemas.microsoft.com/office/drawing/2014/main" id="{8566AD7D-CA90-4271-8D1B-50387C67F4A8}"/>
              </a:ext>
            </a:extLst>
          </p:cNvPr>
          <p:cNvSpPr/>
          <p:nvPr/>
        </p:nvSpPr>
        <p:spPr>
          <a:xfrm>
            <a:off x="105508" y="1910861"/>
            <a:ext cx="11934092" cy="832337"/>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Ҳар бир ишни бажаришнинг энг яхши усули қандай? </a:t>
            </a:r>
            <a:r>
              <a:rPr lang="uz-Cyrl-UZ" dirty="0">
                <a:solidFill>
                  <a:schemeClr val="tx1"/>
                </a:solidFill>
                <a:latin typeface="Times New Roman" panose="02020603050405020304" pitchFamily="18" charset="0"/>
                <a:cs typeface="Times New Roman" panose="02020603050405020304" pitchFamily="18" charset="0"/>
              </a:rPr>
              <a:t>Ҳар бир иш тасдиқланган (ёки энг яхши) тугатиш усулига эга бўлиши керак. Ва нима “энг яхши” эканлиги ҳақида турли хил фикрлар мавжуд бўлса-да, бу одатда энг самарали усул, аммо бу вазифага мос келади ва бошқа вазифаларга ортиқча халақит бермайди.</a:t>
            </a:r>
          </a:p>
        </p:txBody>
      </p:sp>
      <p:sp>
        <p:nvSpPr>
          <p:cNvPr id="5" name="Прямоугольник: скругленные углы 4">
            <a:extLst>
              <a:ext uri="{FF2B5EF4-FFF2-40B4-BE49-F238E27FC236}">
                <a16:creationId xmlns:a16="http://schemas.microsoft.com/office/drawing/2014/main" id="{3889F412-3997-47C5-BBE4-5B6101EE1DA7}"/>
              </a:ext>
            </a:extLst>
          </p:cNvPr>
          <p:cNvSpPr/>
          <p:nvPr/>
        </p:nvSpPr>
        <p:spPr>
          <a:xfrm>
            <a:off x="105508" y="2883875"/>
            <a:ext cx="11934092" cy="644771"/>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Қанча вақт кетади ва қанча одам керак бўлади? </a:t>
            </a:r>
            <a:r>
              <a:rPr lang="uz-Cyrl-UZ" dirty="0">
                <a:solidFill>
                  <a:schemeClr val="tx1"/>
                </a:solidFill>
                <a:latin typeface="Times New Roman" panose="02020603050405020304" pitchFamily="18" charset="0"/>
                <a:cs typeface="Times New Roman" panose="02020603050405020304" pitchFamily="18" charset="0"/>
              </a:rPr>
              <a:t>Ишни ўлчаш бизга ишни бажариш учун зарур бўлган вақтни ҳисоблашга ёрдам беради ва шунинг учун қанча одам керак бўлади.</a:t>
            </a:r>
          </a:p>
        </p:txBody>
      </p:sp>
      <p:sp>
        <p:nvSpPr>
          <p:cNvPr id="6" name="Прямоугольник: скругленные углы 5">
            <a:extLst>
              <a:ext uri="{FF2B5EF4-FFF2-40B4-BE49-F238E27FC236}">
                <a16:creationId xmlns:a16="http://schemas.microsoft.com/office/drawing/2014/main" id="{42DF7DA7-9847-4125-B41A-E0289B06B08E}"/>
              </a:ext>
            </a:extLst>
          </p:cNvPr>
          <p:cNvSpPr/>
          <p:nvPr/>
        </p:nvSpPr>
        <p:spPr>
          <a:xfrm>
            <a:off x="105508" y="3669321"/>
            <a:ext cx="11934092" cy="1137141"/>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Қандай қилиб биз мажбуриятни сақлаб қоламиз? </a:t>
            </a:r>
            <a:r>
              <a:rPr lang="uz-Cyrl-UZ" dirty="0">
                <a:solidFill>
                  <a:schemeClr val="tx1"/>
                </a:solidFill>
                <a:latin typeface="Times New Roman" panose="02020603050405020304" pitchFamily="18" charset="0"/>
                <a:cs typeface="Times New Roman" panose="02020603050405020304" pitchFamily="18" charset="0"/>
              </a:rPr>
              <a:t>Одамларни қандай рағбатлантириш ва ишга содиқликни сақлаб қолишимиз мумкинлигини тушуниш, шубҳасиз, ишни лойиҳалашдаги энг муҳим масалалардир. Шунинг учун хулқ-атвор ёндашувлари, жумладан ваколат бериш, жамоавий иш ва мослашувчан ишлаш иш дизайнининг асосини ташкил этади.</a:t>
            </a:r>
          </a:p>
        </p:txBody>
      </p:sp>
      <p:sp>
        <p:nvSpPr>
          <p:cNvPr id="7" name="Прямоугольник: скругленные углы 6">
            <a:extLst>
              <a:ext uri="{FF2B5EF4-FFF2-40B4-BE49-F238E27FC236}">
                <a16:creationId xmlns:a16="http://schemas.microsoft.com/office/drawing/2014/main" id="{7C52EF58-24FE-492B-B47F-9C208630474F}"/>
              </a:ext>
            </a:extLst>
          </p:cNvPr>
          <p:cNvSpPr/>
          <p:nvPr/>
        </p:nvSpPr>
        <p:spPr>
          <a:xfrm>
            <a:off x="105508" y="4947137"/>
            <a:ext cx="9167446" cy="832337"/>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Қандай технология мавжуд ва ундан қандай фойдаланилади? </a:t>
            </a:r>
            <a:r>
              <a:rPr lang="uz-Cyrl-UZ" dirty="0">
                <a:solidFill>
                  <a:schemeClr val="tx1"/>
                </a:solidFill>
                <a:latin typeface="Times New Roman" panose="02020603050405020304" pitchFamily="18" charset="0"/>
                <a:cs typeface="Times New Roman" panose="02020603050405020304" pitchFamily="18" charset="0"/>
              </a:rPr>
              <a:t>Кўпгина операцион вазифалар технологиядан фойдаланишни талаб қилади. Технология нафақат тўғри ва мўлжалланган бўлиши керак, балки одамлар ва аппарат ўртасидаги интерфейс ҳам керак.</a:t>
            </a:r>
          </a:p>
        </p:txBody>
      </p:sp>
      <p:sp>
        <p:nvSpPr>
          <p:cNvPr id="8" name="Прямоугольник: скругленные углы 7">
            <a:extLst>
              <a:ext uri="{FF2B5EF4-FFF2-40B4-BE49-F238E27FC236}">
                <a16:creationId xmlns:a16="http://schemas.microsoft.com/office/drawing/2014/main" id="{AE4ED597-436B-42A8-8DA2-6AB1DBC8EC98}"/>
              </a:ext>
            </a:extLst>
          </p:cNvPr>
          <p:cNvSpPr/>
          <p:nvPr/>
        </p:nvSpPr>
        <p:spPr>
          <a:xfrm>
            <a:off x="105508" y="5920149"/>
            <a:ext cx="9167446" cy="832337"/>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Иш жойининг экологик шароитлари қандай? </a:t>
            </a:r>
            <a:r>
              <a:rPr lang="uz-Cyrl-UZ" dirty="0">
                <a:solidFill>
                  <a:schemeClr val="tx1"/>
                </a:solidFill>
                <a:latin typeface="Times New Roman" panose="02020603050405020304" pitchFamily="18" charset="0"/>
                <a:cs typeface="Times New Roman" panose="02020603050405020304" pitchFamily="18" charset="0"/>
              </a:rPr>
              <a:t>Ишларни бажариш шартлари одамларнинг самарадорлигига сезиларли таъсир кўрсатади. Кўпинча иш дизайнининг бир қисми ҳисобланса-да, биз ушбу бобда уни алоҳида кўриб чиқамиз.</a:t>
            </a:r>
          </a:p>
        </p:txBody>
      </p:sp>
    </p:spTree>
    <p:extLst>
      <p:ext uri="{BB962C8B-B14F-4D97-AF65-F5344CB8AC3E}">
        <p14:creationId xmlns:p14="http://schemas.microsoft.com/office/powerpoint/2010/main" val="40283525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скругленные углы 3">
            <a:extLst>
              <a:ext uri="{FF2B5EF4-FFF2-40B4-BE49-F238E27FC236}">
                <a16:creationId xmlns:a16="http://schemas.microsoft.com/office/drawing/2014/main" id="{B663DD0F-F9B2-45ED-909E-61D2F0616B1B}"/>
              </a:ext>
            </a:extLst>
          </p:cNvPr>
          <p:cNvSpPr/>
          <p:nvPr/>
        </p:nvSpPr>
        <p:spPr>
          <a:xfrm>
            <a:off x="128954" y="117232"/>
            <a:ext cx="11934092" cy="3212121"/>
          </a:xfrm>
          <a:prstGeom prst="roundRect">
            <a:avLst>
              <a:gd name="adj" fmla="val 0"/>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ВАЗИФАЛАРНИ ТАҚСИМЛАШ - МЕҲНАТ ТАҚСИМОТИ</a:t>
            </a:r>
          </a:p>
          <a:p>
            <a:pPr indent="539750" algn="just"/>
            <a:r>
              <a:rPr lang="uz-Latn-UZ" sz="2000" dirty="0">
                <a:latin typeface="Times New Roman" panose="02020603050405020304" pitchFamily="18" charset="0"/>
                <a:cs typeface="Times New Roman" panose="02020603050405020304" pitchFamily="18" charset="0"/>
              </a:rPr>
              <a:t>Ҳар қандай операция мутахассислар ёки генералистлардан фойдаланиш ўртасидаги мувозанат ҳақида қарор қабул қилиши керак. Бу ғоя меҳнат тақсимоти билан боғлиқ - умумий вазифани кичикроқ қисмларга бўлиш, уларнинг ҳар бири битта шахс ёки жамоа томонидан амалга оширилади. У биринчи марта концепция сифатида иқтисодчи Адам Смит томонидан 1776 йилда ўзининг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Халқлар бойлиги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асарида расмийлаштирилган. Эҳтимол, меҳнат тақсимотининг тимсоли йиғиш линияси бўлиб, унда маҳсулотлар бир йўл бўйлаб ҳаракатланади ва операторлар томонидан доимий равишда битта йўлни такрорлаб туради. вазифа. Бу оммавий ишлаб чиқарилган маҳсулотларнинг кўпчилигида ва баъзи оммавий ишлаб чиқарилган хизматларда (масалан, тез овқатланиш) иш дизайнининг устун моделидир. Меҳнат тақсимоти тамойилларининг ҳақиқий афзалликлари бор:</a:t>
            </a:r>
          </a:p>
        </p:txBody>
      </p:sp>
      <p:sp>
        <p:nvSpPr>
          <p:cNvPr id="5" name="Прямоугольник: скругленные углы 4">
            <a:extLst>
              <a:ext uri="{FF2B5EF4-FFF2-40B4-BE49-F238E27FC236}">
                <a16:creationId xmlns:a16="http://schemas.microsoft.com/office/drawing/2014/main" id="{FDE63B4E-A6A2-4263-AFCB-D21863F85734}"/>
              </a:ext>
            </a:extLst>
          </p:cNvPr>
          <p:cNvSpPr/>
          <p:nvPr/>
        </p:nvSpPr>
        <p:spPr>
          <a:xfrm>
            <a:off x="128954" y="3470033"/>
            <a:ext cx="9401908" cy="1336428"/>
          </a:xfrm>
          <a:prstGeom prst="roundRect">
            <a:avLst>
              <a:gd name="adj" fmla="val 0"/>
            </a:avLst>
          </a:prstGeom>
        </p:spPr>
        <p:style>
          <a:lnRef idx="2">
            <a:schemeClr val="accent2"/>
          </a:lnRef>
          <a:fillRef idx="1">
            <a:schemeClr val="lt1"/>
          </a:fillRef>
          <a:effectRef idx="0">
            <a:schemeClr val="accent2"/>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Бу тезроқ ўрганишга ёрдам беради. </a:t>
            </a:r>
            <a:r>
              <a:rPr lang="uz-Cyrl-UZ" sz="2000" dirty="0">
                <a:latin typeface="Times New Roman" panose="02020603050405020304" pitchFamily="18" charset="0"/>
                <a:cs typeface="Times New Roman" panose="02020603050405020304" pitchFamily="18" charset="0"/>
              </a:rPr>
              <a:t>Шубҳасиз, узоқ ва мураккаб вазифани бажаришдан кўра нисбатан қисқа ва содда вазифани қандай бажаришни ўрганиш осонроқ. Бу шуни англатадики, ходимларнинг янги аъзолари қисқа ва содда бўлса, тезда ўқитилиши ва уларнинг вазифаларига тайинланиши мумкин.</a:t>
            </a:r>
          </a:p>
        </p:txBody>
      </p:sp>
      <p:sp>
        <p:nvSpPr>
          <p:cNvPr id="6" name="Прямоугольник: скругленные углы 5">
            <a:extLst>
              <a:ext uri="{FF2B5EF4-FFF2-40B4-BE49-F238E27FC236}">
                <a16:creationId xmlns:a16="http://schemas.microsoft.com/office/drawing/2014/main" id="{826DA1E9-D863-4F53-9CF0-BE583C10E147}"/>
              </a:ext>
            </a:extLst>
          </p:cNvPr>
          <p:cNvSpPr/>
          <p:nvPr/>
        </p:nvSpPr>
        <p:spPr>
          <a:xfrm>
            <a:off x="128954" y="4947141"/>
            <a:ext cx="7807569" cy="1701430"/>
          </a:xfrm>
          <a:prstGeom prst="roundRect">
            <a:avLst>
              <a:gd name="adj" fmla="val 0"/>
            </a:avLst>
          </a:prstGeom>
        </p:spPr>
        <p:style>
          <a:lnRef idx="2">
            <a:schemeClr val="accent1"/>
          </a:lnRef>
          <a:fillRef idx="1">
            <a:schemeClr val="lt1"/>
          </a:fillRef>
          <a:effectRef idx="0">
            <a:schemeClr val="accent1"/>
          </a:effectRef>
          <a:fontRef idx="minor">
            <a:schemeClr val="dk1"/>
          </a:fontRef>
        </p:style>
        <p:txBody>
          <a:bodyPr rtlCol="0" anchor="ctr"/>
          <a:lstStyle/>
          <a:p>
            <a:pPr indent="539750" algn="just"/>
            <a:r>
              <a:rPr lang="uz-Cyrl-UZ" sz="2000" b="1" dirty="0">
                <a:latin typeface="Times New Roman" panose="02020603050405020304" pitchFamily="18" charset="0"/>
                <a:cs typeface="Times New Roman" panose="02020603050405020304" pitchFamily="18" charset="0"/>
              </a:rPr>
              <a:t>Автоматлаштириш осонлашади. </a:t>
            </a:r>
            <a:r>
              <a:rPr lang="uz-Cyrl-UZ" sz="2000" dirty="0">
                <a:latin typeface="Times New Roman" panose="02020603050405020304" pitchFamily="18" charset="0"/>
                <a:cs typeface="Times New Roman" panose="02020603050405020304" pitchFamily="18" charset="0"/>
              </a:rPr>
              <a:t>Умумий вазифани кичик қисмларга бўлиш ушбу кичик вазифаларнинг баъзиларини автоматлаштириш имкониятини оширади. Меҳнатни технология билан алмаштириш узоқ ва мураккаб вазифаларга қараганда қисқа ва оддий вазифалар учун анча осондир.</a:t>
            </a:r>
          </a:p>
        </p:txBody>
      </p:sp>
    </p:spTree>
    <p:extLst>
      <p:ext uri="{BB962C8B-B14F-4D97-AF65-F5344CB8AC3E}">
        <p14:creationId xmlns:p14="http://schemas.microsoft.com/office/powerpoint/2010/main" val="6390024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FEF4B419-31E9-4CD0-89C9-F3DDA9A27BDD}"/>
              </a:ext>
            </a:extLst>
          </p:cNvPr>
          <p:cNvSpPr/>
          <p:nvPr/>
        </p:nvSpPr>
        <p:spPr>
          <a:xfrm>
            <a:off x="175847" y="210289"/>
            <a:ext cx="11852030" cy="4127250"/>
          </a:xfrm>
          <a:prstGeom prst="roundRect">
            <a:avLst>
              <a:gd name="adj" fmla="val 0"/>
            </a:avLst>
          </a:prstGeom>
        </p:spPr>
        <p:style>
          <a:lnRef idx="2">
            <a:schemeClr val="dk1"/>
          </a:lnRef>
          <a:fillRef idx="1">
            <a:schemeClr val="lt1"/>
          </a:fillRef>
          <a:effectRef idx="0">
            <a:schemeClr val="dk1"/>
          </a:effectRef>
          <a:fontRef idx="minor">
            <a:schemeClr val="dk1"/>
          </a:fontRef>
        </p:style>
        <p:txBody>
          <a:bodyPr rtlCol="0" anchor="ctr"/>
          <a:lstStyle/>
          <a:p>
            <a:pPr indent="539750" algn="just"/>
            <a:r>
              <a:rPr lang="uz-Cyrl-UZ" sz="2000" dirty="0">
                <a:latin typeface="Times New Roman" panose="02020603050405020304" pitchFamily="18" charset="0"/>
                <a:cs typeface="Times New Roman" panose="02020603050405020304" pitchFamily="18" charset="0"/>
              </a:rPr>
              <a:t>Ишлаб чиқаришсиз ишларнинг қисқариши. Бу, эҳтимол, меҳнат тақсимотининг энг муҳим фойдаси. Катта, мураккаб вазифаларда асбоблар ва материалларни йиғиш, уларни қайта қўйиш ва умуман топиш, жойлашишни аниқлаш ва қидиришга сарфланган вақт нисбати ҳақиқатан ҳам жуда юқори бўлиши мумкин. Мисол учун, бир киши бутун моторли автомобил двигателини йиғиш учун икки ёки уч соат вақт олади ва қисмларни қидириш, жойлашишни аниқлаш ва ҳоказоларни ўз ичига олади. Инсон вақтининг қарийб ярми ушбу эришиш, жойлашишни аниқлаш, вазифаларни топишга (ишнинг самарасиз элементлари деб аталади) сарфланади. Энди моторли автомобил двигатели амалда қандай яратилганлигини кўриб чиқинг. Умумий иш, эҳтимол, 20 ёки 30 та алоҳида босқичга бўлинган бўлиб, уларнинг ҳар бирида умумий миқдорнинг фақат бир қисмини бажарадиган шахс ишлайди. Ишларини янада самарали бажаришлари учун махсус жиҳозлар ва материалларга ишлов бериш мосламалари ишлаб чиқилиши мумкин. Бундан ташқари, ушбу соддалаштирилган вазифани топиш, жойлаштириш ва эришиш нисбатан кам. Ишлаб чиқариш бўлмаган иш сезиларли даражада камайиши мумкин, эҳтимол 10 фоизгача, бу операция харажатлари учун жуда муҳим бўлади.</a:t>
            </a:r>
          </a:p>
        </p:txBody>
      </p:sp>
      <p:pic>
        <p:nvPicPr>
          <p:cNvPr id="3" name="Рисунок 2">
            <a:extLst>
              <a:ext uri="{FF2B5EF4-FFF2-40B4-BE49-F238E27FC236}">
                <a16:creationId xmlns:a16="http://schemas.microsoft.com/office/drawing/2014/main" id="{0624EB7A-38BA-4657-A000-6933883838D3}"/>
              </a:ext>
            </a:extLst>
          </p:cNvPr>
          <p:cNvPicPr>
            <a:picLocks noChangeAspect="1"/>
          </p:cNvPicPr>
          <p:nvPr/>
        </p:nvPicPr>
        <p:blipFill>
          <a:blip r:embed="rId2"/>
          <a:stretch>
            <a:fillRect/>
          </a:stretch>
        </p:blipFill>
        <p:spPr>
          <a:xfrm>
            <a:off x="0" y="4472008"/>
            <a:ext cx="4056185" cy="2385991"/>
          </a:xfrm>
          <a:prstGeom prst="rect">
            <a:avLst/>
          </a:prstGeom>
        </p:spPr>
      </p:pic>
      <p:pic>
        <p:nvPicPr>
          <p:cNvPr id="4" name="Рисунок 3">
            <a:extLst>
              <a:ext uri="{FF2B5EF4-FFF2-40B4-BE49-F238E27FC236}">
                <a16:creationId xmlns:a16="http://schemas.microsoft.com/office/drawing/2014/main" id="{40F31226-F774-4DFE-9219-0DF82422311F}"/>
              </a:ext>
            </a:extLst>
          </p:cNvPr>
          <p:cNvPicPr>
            <a:picLocks noChangeAspect="1"/>
          </p:cNvPicPr>
          <p:nvPr/>
        </p:nvPicPr>
        <p:blipFill>
          <a:blip r:embed="rId3"/>
          <a:stretch>
            <a:fillRect/>
          </a:stretch>
        </p:blipFill>
        <p:spPr>
          <a:xfrm>
            <a:off x="4056186" y="4472007"/>
            <a:ext cx="4090270" cy="2385991"/>
          </a:xfrm>
          <a:prstGeom prst="rect">
            <a:avLst/>
          </a:prstGeom>
        </p:spPr>
      </p:pic>
      <p:pic>
        <p:nvPicPr>
          <p:cNvPr id="5" name="Рисунок 4">
            <a:extLst>
              <a:ext uri="{FF2B5EF4-FFF2-40B4-BE49-F238E27FC236}">
                <a16:creationId xmlns:a16="http://schemas.microsoft.com/office/drawing/2014/main" id="{A12287EA-415A-4C08-BA43-4CFDA6D76190}"/>
              </a:ext>
            </a:extLst>
          </p:cNvPr>
          <p:cNvPicPr>
            <a:picLocks noChangeAspect="1"/>
          </p:cNvPicPr>
          <p:nvPr/>
        </p:nvPicPr>
        <p:blipFill>
          <a:blip r:embed="rId2"/>
          <a:stretch>
            <a:fillRect/>
          </a:stretch>
        </p:blipFill>
        <p:spPr>
          <a:xfrm>
            <a:off x="8146456" y="4472006"/>
            <a:ext cx="4056185" cy="2385991"/>
          </a:xfrm>
          <a:prstGeom prst="rect">
            <a:avLst/>
          </a:prstGeom>
        </p:spPr>
      </p:pic>
    </p:spTree>
    <p:extLst>
      <p:ext uri="{BB962C8B-B14F-4D97-AF65-F5344CB8AC3E}">
        <p14:creationId xmlns:p14="http://schemas.microsoft.com/office/powerpoint/2010/main" val="287822976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C7E7D73A-F87B-4249-B85A-3987CDC636D6}"/>
              </a:ext>
            </a:extLst>
          </p:cNvPr>
          <p:cNvSpPr/>
          <p:nvPr/>
        </p:nvSpPr>
        <p:spPr>
          <a:xfrm>
            <a:off x="105508" y="93786"/>
            <a:ext cx="11934092" cy="422029"/>
          </a:xfrm>
          <a:prstGeom prst="round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ru-RU" b="1" dirty="0">
                <a:solidFill>
                  <a:schemeClr val="tx1"/>
                </a:solidFill>
                <a:latin typeface="Times New Roman" panose="02020603050405020304" pitchFamily="18" charset="0"/>
                <a:cs typeface="Times New Roman" panose="02020603050405020304" pitchFamily="18" charset="0"/>
              </a:rPr>
              <a:t>ЮҚОРИ ТАҚСИМЛАНГАН ИШЛАРНИНГ ЖИДДИЙ КАМЧИЛИКЛАРИ МАВЖУД:</a:t>
            </a:r>
          </a:p>
        </p:txBody>
      </p:sp>
      <p:sp>
        <p:nvSpPr>
          <p:cNvPr id="3" name="Прямоугольник: скругленные углы 2">
            <a:extLst>
              <a:ext uri="{FF2B5EF4-FFF2-40B4-BE49-F238E27FC236}">
                <a16:creationId xmlns:a16="http://schemas.microsoft.com/office/drawing/2014/main" id="{EC89580F-D7C5-49E4-A8A6-FAD02D468035}"/>
              </a:ext>
            </a:extLst>
          </p:cNvPr>
          <p:cNvSpPr/>
          <p:nvPr/>
        </p:nvSpPr>
        <p:spPr>
          <a:xfrm>
            <a:off x="105508" y="656490"/>
            <a:ext cx="11934092" cy="138332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Монотония. </a:t>
            </a:r>
            <a:r>
              <a:rPr lang="uz-Cyrl-UZ" dirty="0">
                <a:solidFill>
                  <a:schemeClr val="tx1"/>
                </a:solidFill>
                <a:latin typeface="Times New Roman" panose="02020603050405020304" pitchFamily="18" charset="0"/>
                <a:cs typeface="Times New Roman" panose="02020603050405020304" pitchFamily="18" charset="0"/>
              </a:rPr>
              <a:t>Вазифа қанчалик қисқа бўлса, операторлар уни тез-тез такрорлашлари керак бўлади. Худди шу вазифани такрорлаш, масалан, ҳар 30 сонияда, кунига саккиз соат ва ҳафтада беш кун, уни қониқарли иш деб аташ қийин. Ҳар қандай ахлоқий эътирозлар каби, бундай зерикишни келтириб чиқарадиган ишларга нисбатан аниқроқ амалий эътирозлар мавжуд. Буларга ишдан бўшаш ва ходимлар алмашинуви эҳтимолининг ошиши, хатолик эҳтимолининг ошиши ва ҳатто ишни атайлаб саботаж қилиш киради.</a:t>
            </a:r>
          </a:p>
        </p:txBody>
      </p:sp>
      <p:sp>
        <p:nvSpPr>
          <p:cNvPr id="4" name="Прямоугольник: скругленные углы 3">
            <a:extLst>
              <a:ext uri="{FF2B5EF4-FFF2-40B4-BE49-F238E27FC236}">
                <a16:creationId xmlns:a16="http://schemas.microsoft.com/office/drawing/2014/main" id="{8566AD7D-CA90-4271-8D1B-50387C67F4A8}"/>
              </a:ext>
            </a:extLst>
          </p:cNvPr>
          <p:cNvSpPr/>
          <p:nvPr/>
        </p:nvSpPr>
        <p:spPr>
          <a:xfrm>
            <a:off x="105508" y="2180490"/>
            <a:ext cx="11934092" cy="1137141"/>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Жисмоний шикастланиш. </a:t>
            </a:r>
            <a:r>
              <a:rPr lang="uz-Cyrl-UZ" dirty="0">
                <a:solidFill>
                  <a:schemeClr val="tx1"/>
                </a:solidFill>
                <a:latin typeface="Times New Roman" panose="02020603050405020304" pitchFamily="18" charset="0"/>
                <a:cs typeface="Times New Roman" panose="02020603050405020304" pitchFamily="18" charset="0"/>
              </a:rPr>
              <a:t>Жуда тор доирадаги ҳаракатларни давомли такрорлаш, ўта оғир ҳолатларда, жисмоний шикастланишга олиб келиши мумкин. Тананинг баъзи қисмларини (айниқса, қўллар, қўллар ва билаклар) ортиқча ишлатиш оғриқ ва жисмоний қобилиятнинг пасайишига олиб келиши мумкин. Бу баъзан такрорланувчи кучланиш шикастланиши (РСИ) деб аталади.</a:t>
            </a:r>
          </a:p>
        </p:txBody>
      </p:sp>
      <p:sp>
        <p:nvSpPr>
          <p:cNvPr id="6" name="Прямоугольник: скругленные углы 5">
            <a:extLst>
              <a:ext uri="{FF2B5EF4-FFF2-40B4-BE49-F238E27FC236}">
                <a16:creationId xmlns:a16="http://schemas.microsoft.com/office/drawing/2014/main" id="{42DF7DA7-9847-4125-B41A-E0289B06B08E}"/>
              </a:ext>
            </a:extLst>
          </p:cNvPr>
          <p:cNvSpPr/>
          <p:nvPr/>
        </p:nvSpPr>
        <p:spPr>
          <a:xfrm>
            <a:off x="105508" y="3458307"/>
            <a:ext cx="11934092" cy="1418494"/>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Кам мослашувчанлик. </a:t>
            </a:r>
            <a:r>
              <a:rPr lang="uz-Cyrl-UZ" dirty="0">
                <a:solidFill>
                  <a:schemeClr val="tx1"/>
                </a:solidFill>
                <a:latin typeface="Times New Roman" panose="02020603050405020304" pitchFamily="18" charset="0"/>
                <a:cs typeface="Times New Roman" panose="02020603050405020304" pitchFamily="18" charset="0"/>
              </a:rPr>
              <a:t>Вазифани кўплаб кичик қисмларга бўлиш, кўпинча иш дизайнига ўзгарувчан шароитларда ўзгартириш қийин бўлган қатъийликни беради. Мисол учун, агар йиғиш линияси маълум бир маҳсулотни ишлаб чиқариш учун мўлжалланган бўлса, лекин кейин бутунлай бошқа маҳсулотни ишлаб чиқариш учун ўзгариши керак бўлса, бутун линияни қайта лойиҳалаш керак бўлади. Бу, эҳтимол, ҳар бир операторнинг вазифалар тўпламини ўзгартиришни ўз ичига олади, бу узоқ ва қийин процедура бўлиши мумкин.</a:t>
            </a:r>
          </a:p>
        </p:txBody>
      </p:sp>
      <p:sp>
        <p:nvSpPr>
          <p:cNvPr id="9" name="Прямоугольник: скругленные углы 8">
            <a:extLst>
              <a:ext uri="{FF2B5EF4-FFF2-40B4-BE49-F238E27FC236}">
                <a16:creationId xmlns:a16="http://schemas.microsoft.com/office/drawing/2014/main" id="{518D9D74-DBEF-4D51-A2C5-1D8A1558FAE9}"/>
              </a:ext>
            </a:extLst>
          </p:cNvPr>
          <p:cNvSpPr/>
          <p:nvPr/>
        </p:nvSpPr>
        <p:spPr>
          <a:xfrm>
            <a:off x="128954" y="5017476"/>
            <a:ext cx="8874369" cy="151227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b="1" dirty="0">
                <a:solidFill>
                  <a:schemeClr val="tx1"/>
                </a:solidFill>
                <a:latin typeface="Times New Roman" panose="02020603050405020304" pitchFamily="18" charset="0"/>
                <a:cs typeface="Times New Roman" panose="02020603050405020304" pitchFamily="18" charset="0"/>
              </a:rPr>
              <a:t>Ёмон мустаҳкамлик. </a:t>
            </a:r>
            <a:r>
              <a:rPr lang="uz-Cyrl-UZ" dirty="0">
                <a:solidFill>
                  <a:schemeClr val="tx1"/>
                </a:solidFill>
                <a:latin typeface="Times New Roman" panose="02020603050405020304" pitchFamily="18" charset="0"/>
                <a:cs typeface="Times New Roman" panose="02020603050405020304" pitchFamily="18" charset="0"/>
              </a:rPr>
              <a:t>Юқори даражада бўлинган ишлар бир неча босқичлар ўртасида ўтадиган материалларни (ёки маълумотни) назарда тутади. Агар ушбу босқичлардан бири тўғри ишламаса, масалан, баъзи ускуналар нотўғри бўлса, бутун операция таъсир қилади. Бошқа томондан, агар ҳар бир киши бутун ишни бажараётган бўлса, ҳар қандай муаммо фақат битта одамнинг натижасига таъсир қилади.</a:t>
            </a:r>
          </a:p>
        </p:txBody>
      </p:sp>
    </p:spTree>
    <p:extLst>
      <p:ext uri="{BB962C8B-B14F-4D97-AF65-F5344CB8AC3E}">
        <p14:creationId xmlns:p14="http://schemas.microsoft.com/office/powerpoint/2010/main" val="395382195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скругленные углы 1">
            <a:extLst>
              <a:ext uri="{FF2B5EF4-FFF2-40B4-BE49-F238E27FC236}">
                <a16:creationId xmlns:a16="http://schemas.microsoft.com/office/drawing/2014/main" id="{C7E7D73A-F87B-4249-B85A-3987CDC636D6}"/>
              </a:ext>
            </a:extLst>
          </p:cNvPr>
          <p:cNvSpPr/>
          <p:nvPr/>
        </p:nvSpPr>
        <p:spPr>
          <a:xfrm>
            <a:off x="105508" y="93786"/>
            <a:ext cx="11934092" cy="1664676"/>
          </a:xfrm>
          <a:prstGeom prst="round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ru-RU" sz="2000" b="1" dirty="0">
                <a:solidFill>
                  <a:schemeClr val="tx1"/>
                </a:solidFill>
                <a:latin typeface="Times New Roman" panose="02020603050405020304" pitchFamily="18" charset="0"/>
                <a:cs typeface="Times New Roman" panose="02020603050405020304" pitchFamily="18" charset="0"/>
              </a:rPr>
              <a:t>ИШ УСУЛЛАРИНИ ЛОЙИҲАЛАШ - ИЛМИЙ БОШҚАРУВ</a:t>
            </a:r>
          </a:p>
          <a:p>
            <a:pPr algn="ctr"/>
            <a:r>
              <a:rPr lang="uz-Cyrl-UZ" sz="2000" dirty="0">
                <a:solidFill>
                  <a:schemeClr val="tx1"/>
                </a:solidFill>
                <a:latin typeface="Times New Roman" panose="02020603050405020304" pitchFamily="18" charset="0"/>
                <a:cs typeface="Times New Roman" panose="02020603050405020304" pitchFamily="18" charset="0"/>
              </a:rPr>
              <a:t>“Илмий менежмент” атамаси 1911 йилда Фредрик Тейлорнинг худди шу номдаги китобининг нашр этилиши билан пайдо бўлди (ишнинг дизайнига бўлган бу ёндашув баъзан пасторатив равишда Тейлоризм деб аталади). Ушбу ишда у илмий бошқарувнинг асосий тамойиллари сифатида кўрган нарсаларни аниқлади:</a:t>
            </a:r>
          </a:p>
        </p:txBody>
      </p:sp>
      <p:sp>
        <p:nvSpPr>
          <p:cNvPr id="4" name="Прямоугольник: скругленные углы 3">
            <a:extLst>
              <a:ext uri="{FF2B5EF4-FFF2-40B4-BE49-F238E27FC236}">
                <a16:creationId xmlns:a16="http://schemas.microsoft.com/office/drawing/2014/main" id="{8566AD7D-CA90-4271-8D1B-50387C67F4A8}"/>
              </a:ext>
            </a:extLst>
          </p:cNvPr>
          <p:cNvSpPr/>
          <p:nvPr/>
        </p:nvSpPr>
        <p:spPr>
          <a:xfrm>
            <a:off x="105507" y="2072062"/>
            <a:ext cx="11934092" cy="647700"/>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Энг яхши ишлаш усулларини тартибга солувчи қонунлар, қоидалар ва формулаларни ўрнатиш учун ишнинг барча жиҳатлари илмий асосда ўрганилиши керак.</a:t>
            </a:r>
          </a:p>
        </p:txBody>
      </p:sp>
      <p:sp>
        <p:nvSpPr>
          <p:cNvPr id="6" name="Прямоугольник: скругленные углы 5">
            <a:extLst>
              <a:ext uri="{FF2B5EF4-FFF2-40B4-BE49-F238E27FC236}">
                <a16:creationId xmlns:a16="http://schemas.microsoft.com/office/drawing/2014/main" id="{42DF7DA7-9847-4125-B41A-E0289B06B08E}"/>
              </a:ext>
            </a:extLst>
          </p:cNvPr>
          <p:cNvSpPr/>
          <p:nvPr/>
        </p:nvSpPr>
        <p:spPr>
          <a:xfrm>
            <a:off x="105507" y="2836987"/>
            <a:ext cx="11934092" cy="732681"/>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Ишни ўрганишга бундай тергов ёндашуви “адолатли иш куни” нима эканлигини аниқлаш учун зарурдир.</a:t>
            </a:r>
          </a:p>
        </p:txBody>
      </p:sp>
      <p:sp>
        <p:nvSpPr>
          <p:cNvPr id="9" name="Прямоугольник: скругленные углы 8">
            <a:extLst>
              <a:ext uri="{FF2B5EF4-FFF2-40B4-BE49-F238E27FC236}">
                <a16:creationId xmlns:a16="http://schemas.microsoft.com/office/drawing/2014/main" id="{518D9D74-DBEF-4D51-A2C5-1D8A1558FAE9}"/>
              </a:ext>
            </a:extLst>
          </p:cNvPr>
          <p:cNvSpPr/>
          <p:nvPr/>
        </p:nvSpPr>
        <p:spPr>
          <a:xfrm>
            <a:off x="105508" y="5861538"/>
            <a:ext cx="8874369" cy="808892"/>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Менежмент ва ишчилар ўртасидаги ҳамкорлик иккаласининг “максимал фаровонлиги” асосида амалга оширилиши керак.</a:t>
            </a:r>
          </a:p>
        </p:txBody>
      </p:sp>
      <p:sp>
        <p:nvSpPr>
          <p:cNvPr id="7" name="Прямоугольник: скругленные углы 6">
            <a:extLst>
              <a:ext uri="{FF2B5EF4-FFF2-40B4-BE49-F238E27FC236}">
                <a16:creationId xmlns:a16="http://schemas.microsoft.com/office/drawing/2014/main" id="{63228CD4-AB34-42FF-BBD8-E75E5BE0F9D0}"/>
              </a:ext>
            </a:extLst>
          </p:cNvPr>
          <p:cNvSpPr/>
          <p:nvPr/>
        </p:nvSpPr>
        <p:spPr>
          <a:xfrm>
            <a:off x="105508" y="3683972"/>
            <a:ext cx="11934092" cy="662357"/>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Ишчилар ўз вазифаларини бажариш учун танланган, ўқитилиши ва услубий жиҳатдан ишлаб чиқилиши керак.</a:t>
            </a:r>
          </a:p>
        </p:txBody>
      </p:sp>
      <p:sp>
        <p:nvSpPr>
          <p:cNvPr id="8" name="Прямоугольник: скругленные углы 7">
            <a:extLst>
              <a:ext uri="{FF2B5EF4-FFF2-40B4-BE49-F238E27FC236}">
                <a16:creationId xmlns:a16="http://schemas.microsoft.com/office/drawing/2014/main" id="{D55E973C-6202-4E2A-9DBB-F3370BD0A0AC}"/>
              </a:ext>
            </a:extLst>
          </p:cNvPr>
          <p:cNvSpPr/>
          <p:nvPr/>
        </p:nvSpPr>
        <p:spPr>
          <a:xfrm>
            <a:off x="105507" y="4460628"/>
            <a:ext cx="8874369" cy="1283685"/>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Cyrl-UZ" sz="2000" b="1" dirty="0">
                <a:solidFill>
                  <a:schemeClr val="tx1"/>
                </a:solidFill>
                <a:latin typeface="Times New Roman" panose="02020603050405020304" pitchFamily="18" charset="0"/>
                <a:cs typeface="Times New Roman" panose="02020603050405020304" pitchFamily="18" charset="0"/>
              </a:rPr>
              <a:t>Менежерлар ишнинг режалаштирувчиси сифатида ҳаракат қилишлари керак (ишларни таҳлил қилиш ва ишни бажаришнинг энг яхши усулини стандартлаштириш), ишчилар эса ишларни белгиланган стандартларга мувофиқ бажариш учун жавобгар бўлишлари керак.</a:t>
            </a:r>
          </a:p>
        </p:txBody>
      </p:sp>
    </p:spTree>
    <p:extLst>
      <p:ext uri="{BB962C8B-B14F-4D97-AF65-F5344CB8AC3E}">
        <p14:creationId xmlns:p14="http://schemas.microsoft.com/office/powerpoint/2010/main" val="24317417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4CD680F-C55D-4B73-BAEB-A92D5321D8C0}"/>
              </a:ext>
            </a:extLst>
          </p:cNvPr>
          <p:cNvSpPr/>
          <p:nvPr/>
        </p:nvSpPr>
        <p:spPr>
          <a:xfrm>
            <a:off x="316522" y="546135"/>
            <a:ext cx="11558954" cy="3046988"/>
          </a:xfrm>
          <a:prstGeom prst="rect">
            <a:avLst/>
          </a:prstGeom>
        </p:spPr>
        <p:txBody>
          <a:bodyPr wrap="square">
            <a:spAutoFit/>
          </a:bodyPr>
          <a:lstStyle/>
          <a:p>
            <a:pPr algn="ctr"/>
            <a:r>
              <a:rPr lang="uz-Latn-UZ" sz="2400" i="1" dirty="0">
                <a:latin typeface="Times New Roman" panose="02020603050405020304" pitchFamily="18" charset="0"/>
                <a:cs typeface="Times New Roman" panose="02020603050405020304" pitchFamily="18" charset="0"/>
              </a:rPr>
              <a:t>Илмий бошқарув ҳақида эслаш керак бўлган муҳим нарса шундаки, у унчалик </a:t>
            </a:r>
            <a:r>
              <a:rPr lang="uz-Cyrl-UZ" sz="2400" i="1" dirty="0">
                <a:latin typeface="Times New Roman" panose="02020603050405020304" pitchFamily="18" charset="0"/>
                <a:cs typeface="Times New Roman" panose="02020603050405020304" pitchFamily="18" charset="0"/>
              </a:rPr>
              <a:t>“</a:t>
            </a:r>
            <a:r>
              <a:rPr lang="uz-Latn-UZ" sz="2400" i="1" dirty="0">
                <a:latin typeface="Times New Roman" panose="02020603050405020304" pitchFamily="18" charset="0"/>
                <a:cs typeface="Times New Roman" panose="02020603050405020304" pitchFamily="18" charset="0"/>
              </a:rPr>
              <a:t>илмий</a:t>
            </a:r>
            <a:r>
              <a:rPr lang="uz-Cyrl-UZ" sz="2400" i="1" dirty="0">
                <a:latin typeface="Times New Roman" panose="02020603050405020304" pitchFamily="18" charset="0"/>
                <a:cs typeface="Times New Roman" panose="02020603050405020304" pitchFamily="18" charset="0"/>
              </a:rPr>
              <a:t>”</a:t>
            </a:r>
            <a:r>
              <a:rPr lang="uz-Latn-UZ" sz="2400" i="1" dirty="0">
                <a:latin typeface="Times New Roman" panose="02020603050405020304" pitchFamily="18" charset="0"/>
                <a:cs typeface="Times New Roman" panose="02020603050405020304" pitchFamily="18" charset="0"/>
              </a:rPr>
              <a:t> эмас, гарчи у операцияларни такомиллаштиришга </a:t>
            </a:r>
            <a:r>
              <a:rPr lang="uz-Cyrl-UZ" sz="2400" i="1" dirty="0">
                <a:latin typeface="Times New Roman" panose="02020603050405020304" pitchFamily="18" charset="0"/>
                <a:cs typeface="Times New Roman" panose="02020603050405020304" pitchFamily="18" charset="0"/>
              </a:rPr>
              <a:t>“</a:t>
            </a:r>
            <a:r>
              <a:rPr lang="uz-Latn-UZ" sz="2400" i="1" dirty="0">
                <a:latin typeface="Times New Roman" panose="02020603050405020304" pitchFamily="18" charset="0"/>
                <a:cs typeface="Times New Roman" panose="02020603050405020304" pitchFamily="18" charset="0"/>
              </a:rPr>
              <a:t>тергов</a:t>
            </a:r>
            <a:r>
              <a:rPr lang="uz-Cyrl-UZ" sz="2400" i="1" dirty="0">
                <a:latin typeface="Times New Roman" panose="02020603050405020304" pitchFamily="18" charset="0"/>
                <a:cs typeface="Times New Roman" panose="02020603050405020304" pitchFamily="18" charset="0"/>
              </a:rPr>
              <a:t>”</a:t>
            </a:r>
            <a:r>
              <a:rPr lang="uz-Latn-UZ" sz="2400" i="1" dirty="0">
                <a:latin typeface="Times New Roman" panose="02020603050405020304" pitchFamily="18" charset="0"/>
                <a:cs typeface="Times New Roman" panose="02020603050405020304" pitchFamily="18" charset="0"/>
              </a:rPr>
              <a:t> ёндошса ҳам. Эҳтимол, бунинг учун яхшироқ атама </a:t>
            </a:r>
            <a:r>
              <a:rPr lang="uz-Cyrl-UZ" sz="2400" i="1" dirty="0">
                <a:latin typeface="Times New Roman" panose="02020603050405020304" pitchFamily="18" charset="0"/>
                <a:cs typeface="Times New Roman" panose="02020603050405020304" pitchFamily="18" charset="0"/>
              </a:rPr>
              <a:t>“</a:t>
            </a:r>
            <a:r>
              <a:rPr lang="uz-Latn-UZ" sz="2400" i="1" dirty="0">
                <a:latin typeface="Times New Roman" panose="02020603050405020304" pitchFamily="18" charset="0"/>
                <a:cs typeface="Times New Roman" panose="02020603050405020304" pitchFamily="18" charset="0"/>
              </a:rPr>
              <a:t>тизимли бошқарув</a:t>
            </a:r>
            <a:r>
              <a:rPr lang="uz-Cyrl-UZ" sz="2400" i="1" dirty="0">
                <a:latin typeface="Times New Roman" panose="02020603050405020304" pitchFamily="18" charset="0"/>
                <a:cs typeface="Times New Roman" panose="02020603050405020304" pitchFamily="18" charset="0"/>
              </a:rPr>
              <a:t>”</a:t>
            </a:r>
            <a:r>
              <a:rPr lang="uz-Latn-UZ" sz="2400" i="1" dirty="0">
                <a:latin typeface="Times New Roman" panose="02020603050405020304" pitchFamily="18" charset="0"/>
                <a:cs typeface="Times New Roman" panose="02020603050405020304" pitchFamily="18" charset="0"/>
              </a:rPr>
              <a:t> бўлиши мумкин. У иккита алоҳида, аммо ўзаро боғлиқ бўлган таълим соҳаларини, ишларга киритилиши керак бўлган усуллар ва фаолиятни белгилайдиган методларни ўрганишни ва ишларни бажариш учун зарур бўлган вақтни ўлчаш билан боғлиқ бўлган меҳнатни ўлчашни туғдирди. Биргаликда бу икки соҳа кўпинча иш ўрганиш деб аталади ва ушбу бобга қўшимчада батафсил тушунтирилади.</a:t>
            </a:r>
          </a:p>
        </p:txBody>
      </p:sp>
      <p:pic>
        <p:nvPicPr>
          <p:cNvPr id="4" name="Рисунок 3">
            <a:extLst>
              <a:ext uri="{FF2B5EF4-FFF2-40B4-BE49-F238E27FC236}">
                <a16:creationId xmlns:a16="http://schemas.microsoft.com/office/drawing/2014/main" id="{6F25B7D1-554E-4177-AB62-2755EC9169AF}"/>
              </a:ext>
            </a:extLst>
          </p:cNvPr>
          <p:cNvPicPr>
            <a:picLocks noChangeAspect="1"/>
          </p:cNvPicPr>
          <p:nvPr/>
        </p:nvPicPr>
        <p:blipFill>
          <a:blip r:embed="rId2"/>
          <a:stretch>
            <a:fillRect/>
          </a:stretch>
        </p:blipFill>
        <p:spPr>
          <a:xfrm>
            <a:off x="1" y="4137704"/>
            <a:ext cx="3875065" cy="2720296"/>
          </a:xfrm>
          <a:prstGeom prst="rect">
            <a:avLst/>
          </a:prstGeom>
        </p:spPr>
      </p:pic>
      <p:pic>
        <p:nvPicPr>
          <p:cNvPr id="5" name="Рисунок 4">
            <a:extLst>
              <a:ext uri="{FF2B5EF4-FFF2-40B4-BE49-F238E27FC236}">
                <a16:creationId xmlns:a16="http://schemas.microsoft.com/office/drawing/2014/main" id="{82D23563-D05C-453F-97F0-DAEA12AB5A2B}"/>
              </a:ext>
            </a:extLst>
          </p:cNvPr>
          <p:cNvPicPr>
            <a:picLocks noChangeAspect="1"/>
          </p:cNvPicPr>
          <p:nvPr/>
        </p:nvPicPr>
        <p:blipFill>
          <a:blip r:embed="rId3"/>
          <a:stretch>
            <a:fillRect/>
          </a:stretch>
        </p:blipFill>
        <p:spPr>
          <a:xfrm>
            <a:off x="3875066" y="4140251"/>
            <a:ext cx="4441867" cy="2717749"/>
          </a:xfrm>
          <a:prstGeom prst="rect">
            <a:avLst/>
          </a:prstGeom>
        </p:spPr>
      </p:pic>
      <p:pic>
        <p:nvPicPr>
          <p:cNvPr id="6" name="Рисунок 5">
            <a:extLst>
              <a:ext uri="{FF2B5EF4-FFF2-40B4-BE49-F238E27FC236}">
                <a16:creationId xmlns:a16="http://schemas.microsoft.com/office/drawing/2014/main" id="{7044C0DA-C0CA-4A0E-B6AD-6F545410DD0A}"/>
              </a:ext>
            </a:extLst>
          </p:cNvPr>
          <p:cNvPicPr>
            <a:picLocks noChangeAspect="1"/>
          </p:cNvPicPr>
          <p:nvPr/>
        </p:nvPicPr>
        <p:blipFill>
          <a:blip r:embed="rId4"/>
          <a:stretch>
            <a:fillRect/>
          </a:stretch>
        </p:blipFill>
        <p:spPr>
          <a:xfrm>
            <a:off x="8316933" y="4137704"/>
            <a:ext cx="3875065" cy="2720296"/>
          </a:xfrm>
          <a:prstGeom prst="rect">
            <a:avLst/>
          </a:prstGeom>
        </p:spPr>
      </p:pic>
    </p:spTree>
    <p:extLst>
      <p:ext uri="{BB962C8B-B14F-4D97-AF65-F5344CB8AC3E}">
        <p14:creationId xmlns:p14="http://schemas.microsoft.com/office/powerpoint/2010/main" val="21307585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B37057A6-A4EF-49D0-BE69-EF5AB2098251}"/>
              </a:ext>
            </a:extLst>
          </p:cNvPr>
          <p:cNvSpPr/>
          <p:nvPr/>
        </p:nvSpPr>
        <p:spPr>
          <a:xfrm>
            <a:off x="0" y="116451"/>
            <a:ext cx="12192000" cy="400110"/>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ИНСОН ИНТЕРФЕЙСИНИ ЛОЙИҲАЛАШ - ЭРГОНОМИК ИШ ЖОЙИНИ ЛОЙИҲАЛАШ.</a:t>
            </a:r>
          </a:p>
        </p:txBody>
      </p:sp>
      <p:sp>
        <p:nvSpPr>
          <p:cNvPr id="5" name="Прямоугольник 4">
            <a:extLst>
              <a:ext uri="{FF2B5EF4-FFF2-40B4-BE49-F238E27FC236}">
                <a16:creationId xmlns:a16="http://schemas.microsoft.com/office/drawing/2014/main" id="{F9B2D0FC-5515-460F-9663-C1514ED5EAA9}"/>
              </a:ext>
            </a:extLst>
          </p:cNvPr>
          <p:cNvSpPr/>
          <p:nvPr/>
        </p:nvSpPr>
        <p:spPr>
          <a:xfrm>
            <a:off x="187568" y="516560"/>
            <a:ext cx="6646985" cy="2812795"/>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363538" algn="just"/>
            <a:r>
              <a:rPr lang="uz-Cyrl-UZ" sz="2200" dirty="0">
                <a:latin typeface="Times New Roman" panose="02020603050405020304" pitchFamily="18" charset="0"/>
                <a:cs typeface="Times New Roman" panose="02020603050405020304" pitchFamily="18" charset="0"/>
              </a:rPr>
              <a:t>Одамлар ва улар бажарадиган ишлар ўртасида мувофиқлик бўлиши керак. Бунга эришиш учун фақат иккита вариант мавжуд ёки ишни бажараётган одамларга мослаштириш мумкин, ёки, муқобил равишда, одамларни ишга мослаштириш учун (ёки, эҳтимол, камроқ радикал тарзда ёллаш) мумкин. Эргономика аввалги муқобилга мурожаат қилади.</a:t>
            </a:r>
          </a:p>
        </p:txBody>
      </p:sp>
      <p:sp>
        <p:nvSpPr>
          <p:cNvPr id="6" name="Прямоугольник 5">
            <a:extLst>
              <a:ext uri="{FF2B5EF4-FFF2-40B4-BE49-F238E27FC236}">
                <a16:creationId xmlns:a16="http://schemas.microsoft.com/office/drawing/2014/main" id="{D9B80E5B-A9A8-42BE-B8EC-A8E8E94140AE}"/>
              </a:ext>
            </a:extLst>
          </p:cNvPr>
          <p:cNvSpPr/>
          <p:nvPr/>
        </p:nvSpPr>
        <p:spPr>
          <a:xfrm>
            <a:off x="7022123" y="516560"/>
            <a:ext cx="4982308" cy="2812793"/>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lang="uz-Cyrl-UZ" sz="2200" dirty="0">
                <a:latin typeface="Times New Roman" panose="02020603050405020304" pitchFamily="18" charset="0"/>
                <a:cs typeface="Times New Roman" panose="02020603050405020304" pitchFamily="18" charset="0"/>
              </a:rPr>
              <a:t>Ишни лойиҳалашда “илмий” ёндашувни қўллаш муҳим: масалан, одамларнинг турли хил иш дизайн шароитларида қандай муносабатда бўлишларини кўрсатиш учун маълумотларни тўплаш ва қулайлик ва ишлаш учун энг яхши шароитлар тўпламини топишга ҳаракат қилиш.</a:t>
            </a:r>
          </a:p>
        </p:txBody>
      </p:sp>
      <p:sp>
        <p:nvSpPr>
          <p:cNvPr id="7" name="Прямоугольник 6">
            <a:extLst>
              <a:ext uri="{FF2B5EF4-FFF2-40B4-BE49-F238E27FC236}">
                <a16:creationId xmlns:a16="http://schemas.microsoft.com/office/drawing/2014/main" id="{F09738FA-4D15-4B93-A2A5-C08783114D49}"/>
              </a:ext>
            </a:extLst>
          </p:cNvPr>
          <p:cNvSpPr/>
          <p:nvPr/>
        </p:nvSpPr>
        <p:spPr>
          <a:xfrm>
            <a:off x="187568" y="3681047"/>
            <a:ext cx="8956432" cy="3060502"/>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ЭРГОНОМИКА, БИРИНЧИ НАВБАТДА, ИШНИ ЛОЙИҲАЛАШНИНГ ФИЗИОЛОГИК ЖИҲАТЛАРИ БИЛАН БОҒЛИҚ. ФИЗИОЛОГИЯ - БУ ТАНАНИНГ ҚАНДАЙ ИШЛАШИ ҲАҚИДА. БУ ИККИ ЖИҲАТНИ ЎЗ ИЧИГА ОЛАДИ: БИРИНЧИДАН, ИНСОН ЎЗИНИНГ БЕВОСИТА ИШ ЖОЙИ БИЛАН ҚАНДАЙ БОҒЛАНИШИ; ИККИНЧИДАН, ОДАМЛАРНИНГ АТРОФ-МУҲИТ ШАРОИТЛАРИГА МУНОСАБАТИ. ЭРГОНОМИКАНИ БАЪЗАН ИНСОН ОМИЛЛАРИ МУҲАНДИСЛИГИ ЁКИ ШУНЧАКИ “ИНСОН ОМИЛЛАРИ” ДЕБ АТАШАДИ. ИККАЛА ТОМОН ҲАМ ИККИТА УМУМИЙ ФИКР БИЛАН БОҒЛАНГАН:</a:t>
            </a:r>
          </a:p>
        </p:txBody>
      </p:sp>
      <p:sp>
        <p:nvSpPr>
          <p:cNvPr id="8" name="Стрелка: вниз 7">
            <a:extLst>
              <a:ext uri="{FF2B5EF4-FFF2-40B4-BE49-F238E27FC236}">
                <a16:creationId xmlns:a16="http://schemas.microsoft.com/office/drawing/2014/main" id="{5AB4F689-3F22-41B3-84AD-10D380C83AEE}"/>
              </a:ext>
            </a:extLst>
          </p:cNvPr>
          <p:cNvSpPr/>
          <p:nvPr/>
        </p:nvSpPr>
        <p:spPr>
          <a:xfrm>
            <a:off x="2696307" y="3364525"/>
            <a:ext cx="1266092" cy="281353"/>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uz-Latn-UZ"/>
          </a:p>
        </p:txBody>
      </p:sp>
      <p:sp>
        <p:nvSpPr>
          <p:cNvPr id="9" name="Стрелка: вниз 8">
            <a:extLst>
              <a:ext uri="{FF2B5EF4-FFF2-40B4-BE49-F238E27FC236}">
                <a16:creationId xmlns:a16="http://schemas.microsoft.com/office/drawing/2014/main" id="{A47129F1-09D9-4186-AEED-767ECA010F31}"/>
              </a:ext>
            </a:extLst>
          </p:cNvPr>
          <p:cNvSpPr/>
          <p:nvPr/>
        </p:nvSpPr>
        <p:spPr>
          <a:xfrm>
            <a:off x="7807569" y="3364524"/>
            <a:ext cx="1266092" cy="281353"/>
          </a:xfrm>
          <a:prstGeom prst="downArrow">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uz-Latn-UZ"/>
          </a:p>
        </p:txBody>
      </p:sp>
    </p:spTree>
    <p:extLst>
      <p:ext uri="{BB962C8B-B14F-4D97-AF65-F5344CB8AC3E}">
        <p14:creationId xmlns:p14="http://schemas.microsoft.com/office/powerpoint/2010/main" val="33023620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47A62CA9-EBDE-4972-B1BB-B94E92A87B5C}"/>
              </a:ext>
            </a:extLst>
          </p:cNvPr>
          <p:cNvSpPr/>
          <p:nvPr/>
        </p:nvSpPr>
        <p:spPr>
          <a:xfrm>
            <a:off x="304799" y="158547"/>
            <a:ext cx="7973026" cy="6370975"/>
          </a:xfrm>
          <a:prstGeom prst="rect">
            <a:avLst/>
          </a:prstGeom>
        </p:spPr>
        <p:txBody>
          <a:bodyPr wrap="square">
            <a:spAutoFit/>
          </a:bodyPr>
          <a:lstStyle/>
          <a:p>
            <a:pPr algn="ctr"/>
            <a:r>
              <a:rPr lang="uz-Latn-UZ" sz="2400" b="1" i="1" dirty="0">
                <a:latin typeface="Times New Roman" panose="02020603050405020304" pitchFamily="18" charset="0"/>
                <a:cs typeface="Times New Roman" panose="02020603050405020304" pitchFamily="18" charset="0"/>
              </a:rPr>
              <a:t>АНТРОПОМЕТРИК ЖИҲАТЛАР</a:t>
            </a:r>
            <a:endParaRPr lang="en-US" sz="2400" b="1" i="1" dirty="0">
              <a:latin typeface="Times New Roman" panose="02020603050405020304" pitchFamily="18" charset="0"/>
              <a:cs typeface="Times New Roman" panose="02020603050405020304" pitchFamily="18" charset="0"/>
            </a:endParaRPr>
          </a:p>
          <a:p>
            <a:pPr algn="ctr"/>
            <a:endParaRPr lang="uz-Latn-UZ" sz="2400" b="1" i="1" dirty="0">
              <a:latin typeface="Times New Roman" panose="02020603050405020304" pitchFamily="18" charset="0"/>
              <a:cs typeface="Times New Roman" panose="02020603050405020304" pitchFamily="18" charset="0"/>
            </a:endParaRPr>
          </a:p>
          <a:p>
            <a:pPr algn="ctr"/>
            <a:r>
              <a:rPr lang="uz-Latn-UZ" sz="2400" i="1" dirty="0">
                <a:latin typeface="Times New Roman" panose="02020603050405020304" pitchFamily="18" charset="0"/>
                <a:cs typeface="Times New Roman" panose="02020603050405020304" pitchFamily="18" charset="0"/>
              </a:rPr>
              <a:t>Кўпгина эргономик яхшиланишлар, биринчи навбатда, ишларнинг антропометрик жиҳатлари, яъни одамларнинг ўлчами, шакли ва бошқа жисмоний қобилиятлари билан боғлиқ жиҳатлар билан боғлиқ. Мисол учун, монтаж вазифасини лойиҳалаш қисман ишни бажарадиган операторларнинг ўлчами ва кучи билан бошқарилиши керак. Эргономлар буни амалга оширишда фойдаланадиган маълумотларга антропометрик маълумотлар дейилади. Ҳар биримиз ўлчамимиз ва имкониятларимиз бўйича ҳар хил бўлганимиз сабабли, эргономлар бизнинг имкониятларимиз доирасига айниқса қизиқишади, шунинг учун антропометрик маълумотлар одатда фоизларда ифодаланади. </a:t>
            </a:r>
            <a:r>
              <a:rPr lang="uz-Cyrl-UZ" sz="2400" i="1" dirty="0">
                <a:latin typeface="Times New Roman" panose="02020603050405020304" pitchFamily="18" charset="0"/>
                <a:cs typeface="Times New Roman" panose="02020603050405020304" pitchFamily="18" charset="0"/>
              </a:rPr>
              <a:t>Навбатдаги расмда</a:t>
            </a:r>
            <a:r>
              <a:rPr lang="uz-Latn-UZ" sz="2400" i="1" dirty="0">
                <a:latin typeface="Times New Roman" panose="02020603050405020304" pitchFamily="18" charset="0"/>
                <a:cs typeface="Times New Roman" panose="02020603050405020304" pitchFamily="18" charset="0"/>
              </a:rPr>
              <a:t> бу фикр кўрсатилган. Бу ўлчам (бу ҳолда, баландлик) ўзгариши ҳақидаги фикрни кўрсатади.</a:t>
            </a:r>
          </a:p>
        </p:txBody>
      </p:sp>
      <p:pic>
        <p:nvPicPr>
          <p:cNvPr id="4" name="Рисунок 3">
            <a:extLst>
              <a:ext uri="{FF2B5EF4-FFF2-40B4-BE49-F238E27FC236}">
                <a16:creationId xmlns:a16="http://schemas.microsoft.com/office/drawing/2014/main" id="{D8B5FB10-ABBE-424C-9525-6559DA91BB24}"/>
              </a:ext>
            </a:extLst>
          </p:cNvPr>
          <p:cNvPicPr>
            <a:picLocks noChangeAspect="1"/>
          </p:cNvPicPr>
          <p:nvPr/>
        </p:nvPicPr>
        <p:blipFill>
          <a:blip r:embed="rId2"/>
          <a:stretch>
            <a:fillRect/>
          </a:stretch>
        </p:blipFill>
        <p:spPr>
          <a:xfrm>
            <a:off x="8277824" y="1"/>
            <a:ext cx="3914175" cy="2391508"/>
          </a:xfrm>
          <a:prstGeom prst="rect">
            <a:avLst/>
          </a:prstGeom>
        </p:spPr>
      </p:pic>
      <p:pic>
        <p:nvPicPr>
          <p:cNvPr id="5" name="Рисунок 4">
            <a:extLst>
              <a:ext uri="{FF2B5EF4-FFF2-40B4-BE49-F238E27FC236}">
                <a16:creationId xmlns:a16="http://schemas.microsoft.com/office/drawing/2014/main" id="{FC1DB2AA-F4ED-433A-9F68-E5AD330300BC}"/>
              </a:ext>
            </a:extLst>
          </p:cNvPr>
          <p:cNvPicPr>
            <a:picLocks noChangeAspect="1"/>
          </p:cNvPicPr>
          <p:nvPr/>
        </p:nvPicPr>
        <p:blipFill>
          <a:blip r:embed="rId3"/>
          <a:stretch>
            <a:fillRect/>
          </a:stretch>
        </p:blipFill>
        <p:spPr>
          <a:xfrm>
            <a:off x="8277824" y="2391509"/>
            <a:ext cx="3914175" cy="2391508"/>
          </a:xfrm>
          <a:prstGeom prst="rect">
            <a:avLst/>
          </a:prstGeom>
        </p:spPr>
      </p:pic>
    </p:spTree>
    <p:extLst>
      <p:ext uri="{BB962C8B-B14F-4D97-AF65-F5344CB8AC3E}">
        <p14:creationId xmlns:p14="http://schemas.microsoft.com/office/powerpoint/2010/main" val="26659313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2E3DB8E3-750E-42F3-9ECD-CC50D2746E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468821" cy="5872480"/>
          </a:xfrm>
          <a:prstGeom prst="rect">
            <a:avLst/>
          </a:prstGeom>
        </p:spPr>
      </p:pic>
      <p:sp>
        <p:nvSpPr>
          <p:cNvPr id="4" name="Прямоугольник 3">
            <a:extLst>
              <a:ext uri="{FF2B5EF4-FFF2-40B4-BE49-F238E27FC236}">
                <a16:creationId xmlns:a16="http://schemas.microsoft.com/office/drawing/2014/main" id="{7533E755-11F4-4890-AC60-E8412DC6DE03}"/>
              </a:ext>
            </a:extLst>
          </p:cNvPr>
          <p:cNvSpPr/>
          <p:nvPr/>
        </p:nvSpPr>
        <p:spPr>
          <a:xfrm>
            <a:off x="0" y="5872481"/>
            <a:ext cx="9468820"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ИШНИ ЛОЙИҲАЛАШДА АНТРОПОМЕТРИК МАЪЛУМОТЛАРДАН ФОЙДАЛАНИШ</a:t>
            </a:r>
            <a:r>
              <a:rPr lang="en-US" sz="2400" b="1" dirty="0">
                <a:latin typeface="Times New Roman" panose="02020603050405020304" pitchFamily="18" charset="0"/>
                <a:cs typeface="Times New Roman" panose="02020603050405020304" pitchFamily="18" charset="0"/>
              </a:rPr>
              <a:t> [4]</a:t>
            </a:r>
            <a:endParaRPr lang="uz-Latn-UZ"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45903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542E6C2-A6A9-41D0-BB7C-BCFCE076A4F3}"/>
              </a:ext>
            </a:extLst>
          </p:cNvPr>
          <p:cNvSpPr/>
          <p:nvPr/>
        </p:nvSpPr>
        <p:spPr>
          <a:xfrm>
            <a:off x="4337537" y="288448"/>
            <a:ext cx="7784124" cy="4154984"/>
          </a:xfrm>
          <a:prstGeom prst="rect">
            <a:avLst/>
          </a:prstGeom>
        </p:spPr>
        <p:txBody>
          <a:bodyPr wrap="square">
            <a:spAutoFit/>
          </a:bodyPr>
          <a:lstStyle/>
          <a:p>
            <a:pPr indent="363538" algn="just"/>
            <a:r>
              <a:rPr lang="uz-Latn-UZ" sz="2400" i="1" dirty="0">
                <a:latin typeface="Times New Roman" panose="02020603050405020304" pitchFamily="18" charset="0"/>
                <a:cs typeface="Times New Roman" panose="02020603050405020304" pitchFamily="18" charset="0"/>
              </a:rPr>
              <a:t>Аҳолининг атиги 5 фоизи ўта чап томондаги одамдан кичикроқ (5 фоиз), аҳолининг 95 фоизи эса ўнг томондаги одамдан кичикроқ (95 фоиз). Ушбу тамойил тананинг бошқа ўлчамларига, масалан, қўл узунлигига қўлланилса, у иш жойларини лойиҳалаш учун ишлатилиши мумкин. 9.6-</a:t>
            </a:r>
            <a:r>
              <a:rPr lang="uz-Cyrl-UZ" sz="2400" i="1" dirty="0">
                <a:latin typeface="Times New Roman" panose="02020603050405020304" pitchFamily="18" charset="0"/>
                <a:cs typeface="Times New Roman" panose="02020603050405020304" pitchFamily="18" charset="0"/>
              </a:rPr>
              <a:t>расмда</a:t>
            </a:r>
            <a:r>
              <a:rPr lang="uz-Latn-UZ" sz="2400" i="1" dirty="0">
                <a:latin typeface="Times New Roman" panose="02020603050405020304" pitchFamily="18" charset="0"/>
                <a:cs typeface="Times New Roman" panose="02020603050405020304" pitchFamily="18" charset="0"/>
              </a:rPr>
              <a:t> антропометрик маълумотлардан олинган нормал ва максимал иш жойлари ҳам кўрсатилган. Масалан, тез-тез ишлатиладиган компонентлар ёки асбобларни инсон қўлининг 5-перцентил ўлчамларидан келиб чиқадиган максимал иш майдонидан ташқарида жойлаштириш тавсия этилмайди.</a:t>
            </a:r>
          </a:p>
        </p:txBody>
      </p:sp>
      <p:pic>
        <p:nvPicPr>
          <p:cNvPr id="3" name="Рисунок 2">
            <a:extLst>
              <a:ext uri="{FF2B5EF4-FFF2-40B4-BE49-F238E27FC236}">
                <a16:creationId xmlns:a16="http://schemas.microsoft.com/office/drawing/2014/main" id="{2714F089-713D-451A-BB18-1708C6F27E74}"/>
              </a:ext>
            </a:extLst>
          </p:cNvPr>
          <p:cNvPicPr>
            <a:picLocks noChangeAspect="1"/>
          </p:cNvPicPr>
          <p:nvPr/>
        </p:nvPicPr>
        <p:blipFill>
          <a:blip r:embed="rId2"/>
          <a:stretch>
            <a:fillRect/>
          </a:stretch>
        </p:blipFill>
        <p:spPr>
          <a:xfrm>
            <a:off x="-1" y="-1"/>
            <a:ext cx="4278923" cy="5578457"/>
          </a:xfrm>
          <a:prstGeom prst="rect">
            <a:avLst/>
          </a:prstGeom>
        </p:spPr>
      </p:pic>
    </p:spTree>
    <p:extLst>
      <p:ext uri="{BB962C8B-B14F-4D97-AF65-F5344CB8AC3E}">
        <p14:creationId xmlns:p14="http://schemas.microsoft.com/office/powerpoint/2010/main" val="388287504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7446E8C-D68E-497A-9A94-9C4210A0F52C}"/>
              </a:ext>
            </a:extLst>
          </p:cNvPr>
          <p:cNvSpPr/>
          <p:nvPr/>
        </p:nvSpPr>
        <p:spPr>
          <a:xfrm>
            <a:off x="222738" y="189142"/>
            <a:ext cx="11746523" cy="4247317"/>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ИШГА СОДИҚЛИК УЧУН ДИЗАЙН - ИШНИ ЛОЙИҲАЛАШДА ХУЛҚ-АТВОР ЁНДАШУВЛАРИ</a:t>
            </a:r>
          </a:p>
          <a:p>
            <a:pPr indent="539750" algn="just"/>
            <a:endParaRPr lang="uz-Cyrl-UZ" sz="1000" dirty="0">
              <a:latin typeface="Times New Roman" panose="02020603050405020304" pitchFamily="18" charset="0"/>
              <a:cs typeface="Times New Roman" panose="02020603050405020304" pitchFamily="18" charset="0"/>
            </a:endParaRPr>
          </a:p>
          <a:p>
            <a:pPr indent="539750" algn="just"/>
            <a:r>
              <a:rPr lang="uz-Latn-UZ" sz="2000" dirty="0">
                <a:latin typeface="Times New Roman" panose="02020603050405020304" pitchFamily="18" charset="0"/>
                <a:cs typeface="Times New Roman" panose="02020603050405020304" pitchFamily="18" charset="0"/>
              </a:rPr>
              <a:t>Фақат меҳнат тақсимоти, илмий бошқарув ёки ҳатто соф эргономик тамойиллар асосида ишлаб чиқилган ишлар уларни бажараётган одамларни бегоналаштириши мумкин. Ишни лойиҳалаш, шунингдек, одамларнинг ўз-ўзини ҳурмат қилиш ва шахсий ривожланиш эҳтиёжларини қондириш истагини ҳисобга олиши керак. Бу эрда мотивация назарияси ва унинг иш дизайнига хулқ-атвор ёндашувига қўшган ҳиссаси муҳимдир. Бу ишни лойиҳалашнинг иккита муҳим мақсадига эришади. Биринчидан, у иш ҳаётининг тубдан юқори сифатига эга бўлган ишларни таъминлайди - ахлоқий жиҳатдан орзу қилинган мақсад. Иккинчидан, у юқори даражадаги мотивацияни келтириб чиқаради, чунки у ишлаб чиқариш сифати ва миқдори бўйича операция учун яхшироқ ишлашга эришишда муҳим рол ўйнайди. Ишни лойиҳалашда бундай ёндашув иккита концептуал босқични ўз ичига олади: биринчидан, ишнинг турли хусусиятлари одамларнинг мотивациясига қандай таъсир қилишини ўрганиш; иккинчидан, одамларнинг ишга бўлган мотивацияси уларнинг ушбу ишдаги ишлашига қандай таъсир қилишини ўрганиш. </a:t>
            </a:r>
          </a:p>
        </p:txBody>
      </p:sp>
      <p:sp>
        <p:nvSpPr>
          <p:cNvPr id="3" name="Прямоугольник 2">
            <a:extLst>
              <a:ext uri="{FF2B5EF4-FFF2-40B4-BE49-F238E27FC236}">
                <a16:creationId xmlns:a16="http://schemas.microsoft.com/office/drawing/2014/main" id="{752FB00D-B4E6-49CC-8916-5A658FE34ABD}"/>
              </a:ext>
            </a:extLst>
          </p:cNvPr>
          <p:cNvSpPr/>
          <p:nvPr/>
        </p:nvSpPr>
        <p:spPr>
          <a:xfrm>
            <a:off x="222738" y="4317997"/>
            <a:ext cx="8546124" cy="2554545"/>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Ишни лойиҳалашда бундай ёндашув асосида ётган моделларга хос бўлиб, Хекман ва Олдҳам</a:t>
            </a:r>
            <a:r>
              <a:rPr lang="uz-Cyrl-UZ" sz="2000" dirty="0">
                <a:latin typeface="Times New Roman" panose="02020603050405020304" pitchFamily="18" charset="0"/>
                <a:cs typeface="Times New Roman" panose="02020603050405020304" pitchFamily="18" charset="0"/>
              </a:rPr>
              <a:t> (</a:t>
            </a:r>
            <a:r>
              <a:rPr lang="uz-Latn-UZ" sz="2000" dirty="0">
                <a:latin typeface="Times New Roman" panose="02020603050405020304" pitchFamily="18" charset="0"/>
                <a:cs typeface="Times New Roman" panose="02020603050405020304" pitchFamily="18" charset="0"/>
              </a:rPr>
              <a:t>Hackman and Oldham</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томонидан </a:t>
            </a:r>
            <a:r>
              <a:rPr lang="uz-Cyrl-UZ" sz="2000" dirty="0">
                <a:latin typeface="Times New Roman" panose="02020603050405020304" pitchFamily="18" charset="0"/>
                <a:cs typeface="Times New Roman" panose="02020603050405020304" pitchFamily="18" charset="0"/>
              </a:rPr>
              <a:t>Навбатдаги расмда</a:t>
            </a:r>
            <a:r>
              <a:rPr lang="uz-Latn-UZ" sz="2000" dirty="0">
                <a:latin typeface="Times New Roman" panose="02020603050405020304" pitchFamily="18" charset="0"/>
                <a:cs typeface="Times New Roman" panose="02020603050405020304" pitchFamily="18" charset="0"/>
              </a:rPr>
              <a:t> кўрсатилган. Ишнинг ушбу асосий хусусиятлари ишга нисбатан турли хил ижобий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руҳий ҳолатлар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га таъсир қилиш учун мўлжалланган. Ўз навбатида, улар маълум ишлаш натижаларини беради деб тахмин қилинади. </a:t>
            </a:r>
            <a:r>
              <a:rPr lang="uz-Cyrl-UZ" sz="2000" dirty="0">
                <a:latin typeface="Times New Roman" panose="02020603050405020304" pitchFamily="18" charset="0"/>
                <a:cs typeface="Times New Roman" panose="02020603050405020304" pitchFamily="18" charset="0"/>
              </a:rPr>
              <a:t>расмда</a:t>
            </a:r>
            <a:r>
              <a:rPr lang="uz-Latn-UZ" sz="2000" dirty="0">
                <a:latin typeface="Times New Roman" panose="02020603050405020304" pitchFamily="18" charset="0"/>
                <a:cs typeface="Times New Roman" panose="02020603050405020304" pitchFamily="18" charset="0"/>
              </a:rPr>
              <a:t> баъзи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техникалар</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(Хекман ва Олдхем дастлаб "тушунчаларни амалга ошириш" деб аташган) бироз қўшимча тушунтиришни талаб қилади:</a:t>
            </a:r>
            <a:endParaRPr lang="uz-Latn-UZ" sz="2000" dirty="0"/>
          </a:p>
        </p:txBody>
      </p:sp>
    </p:spTree>
    <p:extLst>
      <p:ext uri="{BB962C8B-B14F-4D97-AF65-F5344CB8AC3E}">
        <p14:creationId xmlns:p14="http://schemas.microsoft.com/office/powerpoint/2010/main" val="119986831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EC89580F-D7C5-49E4-A8A6-FAD02D468035}"/>
              </a:ext>
            </a:extLst>
          </p:cNvPr>
          <p:cNvSpPr/>
          <p:nvPr/>
        </p:nvSpPr>
        <p:spPr>
          <a:xfrm>
            <a:off x="128954" y="199186"/>
            <a:ext cx="11934092" cy="50419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Latn-UZ" sz="2000" dirty="0">
                <a:latin typeface="Times New Roman" panose="02020603050405020304" pitchFamily="18" charset="0"/>
                <a:cs typeface="Times New Roman" panose="02020603050405020304" pitchFamily="18" charset="0"/>
              </a:rPr>
              <a:t>Вазифаларни бирлаштириш жисмоний шахсларга ажратилган тадбирлар сонини кўпайтиришни англатади</a:t>
            </a:r>
            <a:endParaRPr lang="uz-Cyrl-UZ" sz="2000" dirty="0">
              <a:solidFill>
                <a:schemeClr val="tx1"/>
              </a:solidFill>
              <a:latin typeface="Times New Roman" panose="02020603050405020304" pitchFamily="18" charset="0"/>
              <a:cs typeface="Times New Roman" panose="02020603050405020304" pitchFamily="18" charset="0"/>
            </a:endParaRPr>
          </a:p>
        </p:txBody>
      </p:sp>
      <p:sp>
        <p:nvSpPr>
          <p:cNvPr id="4" name="Прямоугольник: скругленные углы 3">
            <a:extLst>
              <a:ext uri="{FF2B5EF4-FFF2-40B4-BE49-F238E27FC236}">
                <a16:creationId xmlns:a16="http://schemas.microsoft.com/office/drawing/2014/main" id="{8566AD7D-CA90-4271-8D1B-50387C67F4A8}"/>
              </a:ext>
            </a:extLst>
          </p:cNvPr>
          <p:cNvSpPr/>
          <p:nvPr/>
        </p:nvSpPr>
        <p:spPr>
          <a:xfrm>
            <a:off x="128954" y="832338"/>
            <a:ext cx="11934092" cy="76200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Latn-UZ" sz="2000" dirty="0">
                <a:latin typeface="Times New Roman" panose="02020603050405020304" pitchFamily="18" charset="0"/>
                <a:cs typeface="Times New Roman" panose="02020603050405020304" pitchFamily="18" charset="0"/>
              </a:rPr>
              <a:t>Табиий меҳнат бирликларини шакллантириш яхлит яхлитликни ташкил этувчи фаолиятни бирлаштиришни англатади</a:t>
            </a:r>
            <a:endParaRPr lang="uz-Cyrl-UZ" sz="2000" dirty="0">
              <a:solidFill>
                <a:schemeClr val="tx1"/>
              </a:solidFill>
              <a:latin typeface="Times New Roman" panose="02020603050405020304" pitchFamily="18" charset="0"/>
              <a:cs typeface="Times New Roman" panose="02020603050405020304" pitchFamily="18" charset="0"/>
            </a:endParaRPr>
          </a:p>
        </p:txBody>
      </p:sp>
      <p:sp>
        <p:nvSpPr>
          <p:cNvPr id="5" name="Прямоугольник: скругленные углы 4">
            <a:extLst>
              <a:ext uri="{FF2B5EF4-FFF2-40B4-BE49-F238E27FC236}">
                <a16:creationId xmlns:a16="http://schemas.microsoft.com/office/drawing/2014/main" id="{3889F412-3997-47C5-BBE4-5B6101EE1DA7}"/>
              </a:ext>
            </a:extLst>
          </p:cNvPr>
          <p:cNvSpPr/>
          <p:nvPr/>
        </p:nvSpPr>
        <p:spPr>
          <a:xfrm>
            <a:off x="128954" y="1735015"/>
            <a:ext cx="11934092" cy="65649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Latn-UZ" sz="2000" dirty="0">
                <a:latin typeface="Times New Roman" panose="02020603050405020304" pitchFamily="18" charset="0"/>
                <a:cs typeface="Times New Roman" panose="02020603050405020304" pitchFamily="18" charset="0"/>
              </a:rPr>
              <a:t>Мижоз муносабатларини ўрнатиш ходимларнинг ички мижозлар билан бевосита алоқада бўлишини англатади</a:t>
            </a:r>
            <a:endParaRPr lang="uz-Cyrl-UZ" sz="2000" dirty="0">
              <a:solidFill>
                <a:schemeClr val="tx1"/>
              </a:solidFill>
              <a:latin typeface="Times New Roman" panose="02020603050405020304" pitchFamily="18" charset="0"/>
              <a:cs typeface="Times New Roman" panose="02020603050405020304" pitchFamily="18" charset="0"/>
            </a:endParaRPr>
          </a:p>
        </p:txBody>
      </p:sp>
      <p:sp>
        <p:nvSpPr>
          <p:cNvPr id="6" name="Прямоугольник: скругленные углы 5">
            <a:extLst>
              <a:ext uri="{FF2B5EF4-FFF2-40B4-BE49-F238E27FC236}">
                <a16:creationId xmlns:a16="http://schemas.microsoft.com/office/drawing/2014/main" id="{42DF7DA7-9847-4125-B41A-E0289B06B08E}"/>
              </a:ext>
            </a:extLst>
          </p:cNvPr>
          <p:cNvSpPr/>
          <p:nvPr/>
        </p:nvSpPr>
        <p:spPr>
          <a:xfrm>
            <a:off x="128954" y="2543904"/>
            <a:ext cx="11934092" cy="504199"/>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uz-Latn-UZ" sz="2000" dirty="0">
                <a:latin typeface="Times New Roman" panose="02020603050405020304" pitchFamily="18" charset="0"/>
                <a:cs typeface="Times New Roman" panose="02020603050405020304" pitchFamily="18" charset="0"/>
              </a:rPr>
              <a:t>Вертикал юклаш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билвосита</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фаолиятни ўз ичига олади (масалан, техник хизмат кўрсатиш)</a:t>
            </a:r>
            <a:endParaRPr lang="uz-Cyrl-UZ" sz="2000" dirty="0">
              <a:solidFill>
                <a:schemeClr val="tx1"/>
              </a:solidFill>
              <a:latin typeface="Times New Roman" panose="02020603050405020304" pitchFamily="18" charset="0"/>
              <a:cs typeface="Times New Roman" panose="02020603050405020304" pitchFamily="18" charset="0"/>
            </a:endParaRPr>
          </a:p>
        </p:txBody>
      </p:sp>
      <p:sp>
        <p:nvSpPr>
          <p:cNvPr id="7" name="Прямоугольник: скругленные углы 6">
            <a:extLst>
              <a:ext uri="{FF2B5EF4-FFF2-40B4-BE49-F238E27FC236}">
                <a16:creationId xmlns:a16="http://schemas.microsoft.com/office/drawing/2014/main" id="{7C52EF58-24FE-492B-B47F-9C208630474F}"/>
              </a:ext>
            </a:extLst>
          </p:cNvPr>
          <p:cNvSpPr/>
          <p:nvPr/>
        </p:nvSpPr>
        <p:spPr>
          <a:xfrm>
            <a:off x="128954" y="3177057"/>
            <a:ext cx="11934091" cy="632841"/>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marL="176213" algn="ctr"/>
            <a:r>
              <a:rPr lang="uz-Latn-UZ" sz="2000" dirty="0">
                <a:latin typeface="Times New Roman" panose="02020603050405020304" pitchFamily="18" charset="0"/>
                <a:cs typeface="Times New Roman" panose="02020603050405020304" pitchFamily="18" charset="0"/>
              </a:rPr>
              <a:t>Фикр-мулоҳаза каналларини очиш ички мижозларнинг фикр-мулоҳазаларини бевосита қабул қилишини англатади.</a:t>
            </a:r>
          </a:p>
        </p:txBody>
      </p:sp>
      <p:sp>
        <p:nvSpPr>
          <p:cNvPr id="9" name="Прямоугольник 8">
            <a:extLst>
              <a:ext uri="{FF2B5EF4-FFF2-40B4-BE49-F238E27FC236}">
                <a16:creationId xmlns:a16="http://schemas.microsoft.com/office/drawing/2014/main" id="{B44E949B-2735-48F0-988D-F53A8C4CC0DA}"/>
              </a:ext>
            </a:extLst>
          </p:cNvPr>
          <p:cNvSpPr/>
          <p:nvPr/>
        </p:nvSpPr>
        <p:spPr>
          <a:xfrm>
            <a:off x="140676" y="3856791"/>
            <a:ext cx="11934091" cy="1015663"/>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Хекман ва Олдхем, шунингдек, ишни лойиҳалашнинг ушбу услублари натижада пайдо бўладиган ишнинг асосий хусусиятларини қандай шакллантиришини ва бундан ташқари, асосий хусусиятлар одамларнинг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руҳий ҳолати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га қандай таъсир қилишини кўрсатади. </a:t>
            </a:r>
          </a:p>
        </p:txBody>
      </p:sp>
      <p:sp>
        <p:nvSpPr>
          <p:cNvPr id="10" name="Прямоугольник 9">
            <a:extLst>
              <a:ext uri="{FF2B5EF4-FFF2-40B4-BE49-F238E27FC236}">
                <a16:creationId xmlns:a16="http://schemas.microsoft.com/office/drawing/2014/main" id="{C10D427F-3E5C-404A-9106-0FF0B6DD3B01}"/>
              </a:ext>
            </a:extLst>
          </p:cNvPr>
          <p:cNvSpPr/>
          <p:nvPr/>
        </p:nvSpPr>
        <p:spPr>
          <a:xfrm>
            <a:off x="128953" y="4794638"/>
            <a:ext cx="9214339" cy="1938992"/>
          </a:xfrm>
          <a:prstGeom prst="rect">
            <a:avLst/>
          </a:prstGeom>
        </p:spPr>
        <p:txBody>
          <a:bodyPr wrap="square">
            <a:spAutoFit/>
          </a:bodyPr>
          <a:lstStyle/>
          <a:p>
            <a:pPr indent="539750" algn="just"/>
            <a:r>
              <a:rPr lang="uz-Latn-UZ" sz="2000" b="1" dirty="0">
                <a:latin typeface="Times New Roman" panose="02020603050405020304" pitchFamily="18" charset="0"/>
                <a:cs typeface="Times New Roman" panose="02020603050405020304" pitchFamily="18" charset="0"/>
              </a:rPr>
              <a:t>Руҳий ҳолат </a:t>
            </a:r>
            <a:r>
              <a:rPr lang="uz-Latn-UZ" sz="2000" dirty="0">
                <a:latin typeface="Times New Roman" panose="02020603050405020304" pitchFamily="18" charset="0"/>
                <a:cs typeface="Times New Roman" panose="02020603050405020304" pitchFamily="18" charset="0"/>
              </a:rPr>
              <a:t>- бу шахсларнинг ўз ишларига муносабати: хусусан, улар ишни қанчалик мазмунли топишлари, ишни бажариш йўлида улар қанчалик масъулият ва назорат борлигини ҳис қилишлари ва уларнинг ҳаракатлари натижаларини қанчалик тушунишлари. Бу руҳий ҳолатларнинг барчаси одамларнинг мотивацияси, иш сифати, ўз ишидан қониқиши, айланмаси ва ишдан бўшашлиги нуқтаи назаридан ўз ишидаги самарадорлигига таъсир қилади.</a:t>
            </a:r>
            <a:endParaRPr lang="uz-Latn-UZ" sz="2000" dirty="0"/>
          </a:p>
        </p:txBody>
      </p:sp>
    </p:spTree>
    <p:extLst>
      <p:ext uri="{BB962C8B-B14F-4D97-AF65-F5344CB8AC3E}">
        <p14:creationId xmlns:p14="http://schemas.microsoft.com/office/powerpoint/2010/main" val="11516147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6ACDA4DB-0555-46DD-8A97-80064A936DAA}"/>
              </a:ext>
            </a:extLst>
          </p:cNvPr>
          <p:cNvSpPr/>
          <p:nvPr/>
        </p:nvSpPr>
        <p:spPr>
          <a:xfrm>
            <a:off x="1173188" y="4955903"/>
            <a:ext cx="7879336"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ОДДИЙ </a:t>
            </a:r>
            <a:r>
              <a:rPr lang="uz-Cyrl-UZ" sz="2400" b="1" dirty="0">
                <a:latin typeface="Times New Roman" panose="02020603050405020304" pitchFamily="18" charset="0"/>
                <a:cs typeface="Times New Roman" panose="02020603050405020304" pitchFamily="18" charset="0"/>
              </a:rPr>
              <a:t>“</a:t>
            </a:r>
            <a:r>
              <a:rPr lang="uz-Latn-UZ" sz="2400" b="1" dirty="0">
                <a:latin typeface="Times New Roman" panose="02020603050405020304" pitchFamily="18" charset="0"/>
                <a:cs typeface="Times New Roman" panose="02020603050405020304" pitchFamily="18" charset="0"/>
              </a:rPr>
              <a:t>ХУЛҚ-АТВОР</a:t>
            </a:r>
            <a:r>
              <a:rPr lang="uz-Cyrl-UZ" sz="2400" b="1" dirty="0">
                <a:latin typeface="Times New Roman" panose="02020603050405020304" pitchFamily="18" charset="0"/>
                <a:cs typeface="Times New Roman" panose="02020603050405020304" pitchFamily="18" charset="0"/>
              </a:rPr>
              <a:t>”</a:t>
            </a:r>
            <a:r>
              <a:rPr lang="uz-Latn-UZ" sz="2400" b="1" dirty="0">
                <a:latin typeface="Times New Roman" panose="02020603050405020304" pitchFamily="18" charset="0"/>
                <a:cs typeface="Times New Roman" panose="02020603050405020304" pitchFamily="18" charset="0"/>
              </a:rPr>
              <a:t> ИШ ДИЗАЙНИ МОДЕЛИ</a:t>
            </a:r>
            <a:r>
              <a:rPr lang="en-US" sz="2400" b="1" dirty="0">
                <a:latin typeface="Times New Roman" panose="02020603050405020304" pitchFamily="18" charset="0"/>
                <a:cs typeface="Times New Roman" panose="02020603050405020304" pitchFamily="18" charset="0"/>
              </a:rPr>
              <a:t> [4]</a:t>
            </a:r>
            <a:endParaRPr lang="uz-Latn-UZ" sz="24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71B00C82-B460-4361-B92E-17D9E2F1D3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031082" cy="4806462"/>
          </a:xfrm>
          <a:prstGeom prst="rect">
            <a:avLst/>
          </a:prstGeom>
        </p:spPr>
      </p:pic>
    </p:spTree>
    <p:extLst>
      <p:ext uri="{BB962C8B-B14F-4D97-AF65-F5344CB8AC3E}">
        <p14:creationId xmlns:p14="http://schemas.microsoft.com/office/powerpoint/2010/main" val="15379862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0F0C6B2E-7BC3-485A-B79E-716FD7DF3A79}"/>
              </a:ext>
            </a:extLst>
          </p:cNvPr>
          <p:cNvSpPr/>
          <p:nvPr/>
        </p:nvSpPr>
        <p:spPr>
          <a:xfrm>
            <a:off x="199292" y="353595"/>
            <a:ext cx="11617569" cy="3785652"/>
          </a:xfrm>
          <a:prstGeom prst="rect">
            <a:avLst/>
          </a:prstGeom>
        </p:spPr>
        <p:txBody>
          <a:bodyPr wrap="square">
            <a:spAutoFit/>
          </a:bodyPr>
          <a:lstStyle/>
          <a:p>
            <a:pPr algn="ctr"/>
            <a:r>
              <a:rPr lang="uz-Latn-UZ" sz="2400" b="1" i="1" dirty="0">
                <a:latin typeface="Times New Roman" panose="02020603050405020304" pitchFamily="18" charset="0"/>
                <a:cs typeface="Times New Roman" panose="02020603050405020304" pitchFamily="18" charset="0"/>
              </a:rPr>
              <a:t>ИШНИНГ АЙЛАНИШИ</a:t>
            </a:r>
          </a:p>
          <a:p>
            <a:pPr algn="ctr"/>
            <a:r>
              <a:rPr lang="uz-Latn-UZ" sz="2400" i="1" dirty="0">
                <a:latin typeface="Times New Roman" panose="02020603050405020304" pitchFamily="18" charset="0"/>
                <a:cs typeface="Times New Roman" panose="02020603050405020304" pitchFamily="18" charset="0"/>
              </a:rPr>
              <a:t>Агар ишда тегишли вазифалар сонини кўпайтириш қандайдир тарзда, масалан, жараён технологияси билан чекланса, ёндашувлардан бири ишни алмаштиришни рағбатлантириш бўлиши мумкин. Бу ўз фаолиятида турли хилликни таъминлаш учун одамларни турли вазифалар тўплами ўртасида вақти-вақти билан ўтказишни англатади. Муваффақиятли бўлса, ишни алмаштириш маҳоратнинг мослашувчанлигини ошириши ва монотонликни камайтиришга озгина ҳисса қўшиши мумкин. Бироқ, у бошқарув томонидан ҳам (чунки у ишнинг бир текис оқимини бузиши мумкин) ёки ишларни бажараётган одамлар томонидан (чунки бу уларнинг иш ритмига халақит бериши мумкин) универсал фойдали деб ҳисобланмайди.</a:t>
            </a:r>
          </a:p>
        </p:txBody>
      </p:sp>
      <p:pic>
        <p:nvPicPr>
          <p:cNvPr id="3" name="Рисунок 2">
            <a:extLst>
              <a:ext uri="{FF2B5EF4-FFF2-40B4-BE49-F238E27FC236}">
                <a16:creationId xmlns:a16="http://schemas.microsoft.com/office/drawing/2014/main" id="{2A73524D-3B54-474D-8E4D-74312563FEC5}"/>
              </a:ext>
            </a:extLst>
          </p:cNvPr>
          <p:cNvPicPr>
            <a:picLocks noChangeAspect="1"/>
          </p:cNvPicPr>
          <p:nvPr/>
        </p:nvPicPr>
        <p:blipFill>
          <a:blip r:embed="rId2"/>
          <a:stretch>
            <a:fillRect/>
          </a:stretch>
        </p:blipFill>
        <p:spPr>
          <a:xfrm>
            <a:off x="0" y="4139247"/>
            <a:ext cx="5203355" cy="2718753"/>
          </a:xfrm>
          <a:prstGeom prst="rect">
            <a:avLst/>
          </a:prstGeom>
        </p:spPr>
      </p:pic>
      <p:pic>
        <p:nvPicPr>
          <p:cNvPr id="5" name="Рисунок 4">
            <a:extLst>
              <a:ext uri="{FF2B5EF4-FFF2-40B4-BE49-F238E27FC236}">
                <a16:creationId xmlns:a16="http://schemas.microsoft.com/office/drawing/2014/main" id="{348E0733-FD33-4604-8F5A-B31C8EFF072B}"/>
              </a:ext>
            </a:extLst>
          </p:cNvPr>
          <p:cNvPicPr>
            <a:picLocks noChangeAspect="1"/>
          </p:cNvPicPr>
          <p:nvPr/>
        </p:nvPicPr>
        <p:blipFill>
          <a:blip r:embed="rId3"/>
          <a:stretch>
            <a:fillRect/>
          </a:stretch>
        </p:blipFill>
        <p:spPr>
          <a:xfrm>
            <a:off x="5203355" y="4139246"/>
            <a:ext cx="5203355" cy="2718753"/>
          </a:xfrm>
          <a:prstGeom prst="rect">
            <a:avLst/>
          </a:prstGeom>
        </p:spPr>
      </p:pic>
    </p:spTree>
    <p:extLst>
      <p:ext uri="{BB962C8B-B14F-4D97-AF65-F5344CB8AC3E}">
        <p14:creationId xmlns:p14="http://schemas.microsoft.com/office/powerpoint/2010/main" val="4047178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E8D19AA-8308-4A2F-B49D-B586E247A280}"/>
              </a:ext>
            </a:extLst>
          </p:cNvPr>
          <p:cNvSpPr/>
          <p:nvPr/>
        </p:nvSpPr>
        <p:spPr>
          <a:xfrm>
            <a:off x="199292" y="206893"/>
            <a:ext cx="11781693" cy="4401205"/>
          </a:xfrm>
          <a:prstGeom prst="rect">
            <a:avLst/>
          </a:prstGeom>
        </p:spPr>
        <p:txBody>
          <a:bodyPr wrap="square">
            <a:spAutoFit/>
          </a:bodyPr>
          <a:lstStyle/>
          <a:p>
            <a:pPr algn="ctr"/>
            <a:r>
              <a:rPr lang="uz-Latn-UZ" sz="2000" b="1" i="1" dirty="0">
                <a:latin typeface="Times New Roman" panose="02020603050405020304" pitchFamily="18" charset="0"/>
                <a:cs typeface="Times New Roman" panose="02020603050405020304" pitchFamily="18" charset="0"/>
              </a:rPr>
              <a:t>ИШНИ КЕНГАЙТИРИШ</a:t>
            </a:r>
            <a:endParaRPr lang="en-US" sz="2000" b="1" i="1" dirty="0">
              <a:latin typeface="Times New Roman" panose="02020603050405020304" pitchFamily="18" charset="0"/>
              <a:cs typeface="Times New Roman" panose="02020603050405020304" pitchFamily="18" charset="0"/>
            </a:endParaRPr>
          </a:p>
          <a:p>
            <a:pPr algn="ctr"/>
            <a:endParaRPr lang="uz-Latn-UZ" sz="1000" b="1" i="1" dirty="0">
              <a:latin typeface="Times New Roman" panose="02020603050405020304" pitchFamily="18" charset="0"/>
              <a:cs typeface="Times New Roman" panose="02020603050405020304" pitchFamily="18" charset="0"/>
            </a:endParaRPr>
          </a:p>
          <a:p>
            <a:pPr algn="ctr"/>
            <a:r>
              <a:rPr lang="uz-Latn-UZ" sz="2000" i="1" dirty="0">
                <a:latin typeface="Times New Roman" panose="02020603050405020304" pitchFamily="18" charset="0"/>
                <a:cs typeface="Times New Roman" panose="02020603050405020304" pitchFamily="18" charset="0"/>
              </a:rPr>
              <a:t>Хулқ-атвор ишини лойиҳалашнинг ҳеч бўлмаганда баъзи мақсадларига эришишнинг энг аниқ усули - бу одамларга кўпроқ вазифаларни ажратишдир. Агар ушбу қўшимча вазифалар асл ишдагилар билан бир хил турдаги бўлса, ўзгариш ишни кенгайтириш деб аталади. Бу кўпроқ талабчан ёки бажариладиган вазифаларни ўз ичига олмайди, лекин у янада тўлиқроқ ва шунинг учун бироз мазмунли ишни таъминлайди. Бошқа ҳеч нарса бўлмаса, кенгайтирилган ишни бажарадиган одамлар ўзларини тез-тез такрорламайдилар, бу эса ишни бироз монотонлаштириши мумкин. Масалан, маҳсулотни ишлаб чиқариш анъанавий равишда йиғиш линияси бўйича 10 та тенг ва кетма-кет ишга бўлинган дейлик. Агар бу иш беш кишидан иборат иккита параллел йиғиш линиясини ташкил этадиган тарзда қайта ишлаб чиқилса, бутун тизимдан чиқиш сақланиб қолади, лекин ҳар бир оператор икки баравар кўп вазифаларни бажаради. Бу иш ҳажмини кенгайтириш. Операторлар ўзларини камроқ такрорлайдилар ва вазифаларнинг хилма-хиллиги кўпроқ бўлади, аммо ҳар бир операторга бошқа масъулият ёки автономия берилмайди.</a:t>
            </a:r>
          </a:p>
        </p:txBody>
      </p:sp>
      <p:pic>
        <p:nvPicPr>
          <p:cNvPr id="3" name="Рисунок 2">
            <a:extLst>
              <a:ext uri="{FF2B5EF4-FFF2-40B4-BE49-F238E27FC236}">
                <a16:creationId xmlns:a16="http://schemas.microsoft.com/office/drawing/2014/main" id="{FC94B90C-F872-496C-AB11-FF84A6084F25}"/>
              </a:ext>
            </a:extLst>
          </p:cNvPr>
          <p:cNvPicPr>
            <a:picLocks noChangeAspect="1"/>
          </p:cNvPicPr>
          <p:nvPr/>
        </p:nvPicPr>
        <p:blipFill>
          <a:blip r:embed="rId2"/>
          <a:stretch>
            <a:fillRect/>
          </a:stretch>
        </p:blipFill>
        <p:spPr>
          <a:xfrm>
            <a:off x="0" y="4454770"/>
            <a:ext cx="3856892" cy="2403230"/>
          </a:xfrm>
          <a:prstGeom prst="rect">
            <a:avLst/>
          </a:prstGeom>
        </p:spPr>
      </p:pic>
      <p:pic>
        <p:nvPicPr>
          <p:cNvPr id="4" name="Рисунок 3">
            <a:extLst>
              <a:ext uri="{FF2B5EF4-FFF2-40B4-BE49-F238E27FC236}">
                <a16:creationId xmlns:a16="http://schemas.microsoft.com/office/drawing/2014/main" id="{1485D2D6-4316-4A28-8F9C-223C4A30C075}"/>
              </a:ext>
            </a:extLst>
          </p:cNvPr>
          <p:cNvPicPr>
            <a:picLocks noChangeAspect="1"/>
          </p:cNvPicPr>
          <p:nvPr/>
        </p:nvPicPr>
        <p:blipFill>
          <a:blip r:embed="rId3"/>
          <a:stretch>
            <a:fillRect/>
          </a:stretch>
        </p:blipFill>
        <p:spPr>
          <a:xfrm>
            <a:off x="3856892" y="4454769"/>
            <a:ext cx="3856893" cy="2403231"/>
          </a:xfrm>
          <a:prstGeom prst="rect">
            <a:avLst/>
          </a:prstGeom>
        </p:spPr>
      </p:pic>
      <p:pic>
        <p:nvPicPr>
          <p:cNvPr id="5" name="Рисунок 4">
            <a:extLst>
              <a:ext uri="{FF2B5EF4-FFF2-40B4-BE49-F238E27FC236}">
                <a16:creationId xmlns:a16="http://schemas.microsoft.com/office/drawing/2014/main" id="{5C486E8C-CB2C-4A30-B2AF-1A909259078B}"/>
              </a:ext>
            </a:extLst>
          </p:cNvPr>
          <p:cNvPicPr>
            <a:picLocks noChangeAspect="1"/>
          </p:cNvPicPr>
          <p:nvPr/>
        </p:nvPicPr>
        <p:blipFill>
          <a:blip r:embed="rId4"/>
          <a:stretch>
            <a:fillRect/>
          </a:stretch>
        </p:blipFill>
        <p:spPr>
          <a:xfrm>
            <a:off x="7713784" y="4454768"/>
            <a:ext cx="4478216" cy="2403231"/>
          </a:xfrm>
          <a:prstGeom prst="rect">
            <a:avLst/>
          </a:prstGeom>
        </p:spPr>
      </p:pic>
    </p:spTree>
    <p:extLst>
      <p:ext uri="{BB962C8B-B14F-4D97-AF65-F5344CB8AC3E}">
        <p14:creationId xmlns:p14="http://schemas.microsoft.com/office/powerpoint/2010/main" val="10685296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a:extLst>
              <a:ext uri="{FF2B5EF4-FFF2-40B4-BE49-F238E27FC236}">
                <a16:creationId xmlns:a16="http://schemas.microsoft.com/office/drawing/2014/main" id="{7C7AB80C-8CE6-4D47-9D63-E9B74A3AD92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
            <a:ext cx="9484307" cy="6858001"/>
          </a:xfrm>
          <a:prstGeom prst="rect">
            <a:avLst/>
          </a:prstGeom>
        </p:spPr>
      </p:pic>
      <p:sp>
        <p:nvSpPr>
          <p:cNvPr id="4" name="Прямоугольник 3">
            <a:extLst>
              <a:ext uri="{FF2B5EF4-FFF2-40B4-BE49-F238E27FC236}">
                <a16:creationId xmlns:a16="http://schemas.microsoft.com/office/drawing/2014/main" id="{C3E1A03C-BE25-436D-9365-191F0879EDDF}"/>
              </a:ext>
            </a:extLst>
          </p:cNvPr>
          <p:cNvSpPr/>
          <p:nvPr/>
        </p:nvSpPr>
        <p:spPr>
          <a:xfrm>
            <a:off x="5087816" y="196335"/>
            <a:ext cx="5990492" cy="830997"/>
          </a:xfrm>
          <a:prstGeom prst="rect">
            <a:avLst/>
          </a:prstGeom>
        </p:spPr>
        <p:txBody>
          <a:bodyPr wrap="square">
            <a:spAutoFit/>
          </a:bodyPr>
          <a:lstStyle/>
          <a:p>
            <a:pPr algn="ctr"/>
            <a:r>
              <a:rPr lang="uz-Latn-UZ" sz="2400" b="1" dirty="0">
                <a:latin typeface="Times New Roman" panose="02020603050405020304" pitchFamily="18" charset="0"/>
                <a:cs typeface="Times New Roman" panose="02020603050405020304" pitchFamily="18" charset="0"/>
              </a:rPr>
              <a:t>ИШ ЖОЙЛАРИНИ КЕНГАЙТИРИШ ВА БОЙИТИШ</a:t>
            </a:r>
            <a:r>
              <a:rPr lang="en-US" sz="2400" b="1" dirty="0">
                <a:latin typeface="Times New Roman" panose="02020603050405020304" pitchFamily="18" charset="0"/>
                <a:cs typeface="Times New Roman" panose="02020603050405020304" pitchFamily="18" charset="0"/>
              </a:rPr>
              <a:t> [4]</a:t>
            </a:r>
            <a:endParaRPr lang="uz-Latn-UZ" sz="24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B13D0F75-937D-4AB7-9299-9751F06897CE}"/>
              </a:ext>
            </a:extLst>
          </p:cNvPr>
          <p:cNvPicPr>
            <a:picLocks noChangeAspect="1"/>
          </p:cNvPicPr>
          <p:nvPr/>
        </p:nvPicPr>
        <p:blipFill>
          <a:blip r:embed="rId3"/>
          <a:stretch>
            <a:fillRect/>
          </a:stretch>
        </p:blipFill>
        <p:spPr>
          <a:xfrm>
            <a:off x="8920204" y="1027332"/>
            <a:ext cx="3271795" cy="2173068"/>
          </a:xfrm>
          <a:prstGeom prst="rect">
            <a:avLst/>
          </a:prstGeom>
        </p:spPr>
      </p:pic>
      <p:pic>
        <p:nvPicPr>
          <p:cNvPr id="6" name="Рисунок 5">
            <a:extLst>
              <a:ext uri="{FF2B5EF4-FFF2-40B4-BE49-F238E27FC236}">
                <a16:creationId xmlns:a16="http://schemas.microsoft.com/office/drawing/2014/main" id="{0DA9A8B4-3A2F-46F4-BDFF-5C90D6B4E034}"/>
              </a:ext>
            </a:extLst>
          </p:cNvPr>
          <p:cNvPicPr>
            <a:picLocks noChangeAspect="1"/>
          </p:cNvPicPr>
          <p:nvPr/>
        </p:nvPicPr>
        <p:blipFill>
          <a:blip r:embed="rId4"/>
          <a:stretch>
            <a:fillRect/>
          </a:stretch>
        </p:blipFill>
        <p:spPr>
          <a:xfrm>
            <a:off x="8920204" y="3200400"/>
            <a:ext cx="3281590" cy="2173068"/>
          </a:xfrm>
          <a:prstGeom prst="rect">
            <a:avLst/>
          </a:prstGeom>
        </p:spPr>
      </p:pic>
    </p:spTree>
    <p:extLst>
      <p:ext uri="{BB962C8B-B14F-4D97-AF65-F5344CB8AC3E}">
        <p14:creationId xmlns:p14="http://schemas.microsoft.com/office/powerpoint/2010/main" val="7064149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1731CA00-2CF5-4D75-9B68-5BF28006A8F5}"/>
              </a:ext>
            </a:extLst>
          </p:cNvPr>
          <p:cNvSpPr/>
          <p:nvPr/>
        </p:nvSpPr>
        <p:spPr>
          <a:xfrm>
            <a:off x="222738" y="189978"/>
            <a:ext cx="11746524" cy="5016758"/>
          </a:xfrm>
          <a:prstGeom prst="rect">
            <a:avLst/>
          </a:prstGeom>
        </p:spPr>
        <p:txBody>
          <a:bodyPr wrap="square">
            <a:spAutoFit/>
          </a:bodyPr>
          <a:lstStyle/>
          <a:p>
            <a:pPr algn="ctr"/>
            <a:r>
              <a:rPr lang="uz-Latn-UZ" sz="2000" b="1" i="1" dirty="0">
                <a:latin typeface="Times New Roman" panose="02020603050405020304" pitchFamily="18" charset="0"/>
                <a:cs typeface="Times New Roman" panose="02020603050405020304" pitchFamily="18" charset="0"/>
              </a:rPr>
              <a:t>ИШНИ БОЙИТИШ</a:t>
            </a:r>
            <a:endParaRPr lang="uz-Cyrl-UZ" sz="2000" b="1" i="1" dirty="0">
              <a:latin typeface="Times New Roman" panose="02020603050405020304" pitchFamily="18" charset="0"/>
              <a:cs typeface="Times New Roman" panose="02020603050405020304" pitchFamily="18" charset="0"/>
            </a:endParaRPr>
          </a:p>
          <a:p>
            <a:pPr algn="ctr"/>
            <a:endParaRPr lang="uz-Latn-UZ" sz="1000" b="1" i="1" dirty="0">
              <a:latin typeface="Times New Roman" panose="02020603050405020304" pitchFamily="18" charset="0"/>
              <a:cs typeface="Times New Roman" panose="02020603050405020304" pitchFamily="18" charset="0"/>
            </a:endParaRPr>
          </a:p>
          <a:p>
            <a:pPr indent="539750" algn="just"/>
            <a:r>
              <a:rPr lang="uz-Latn-UZ" sz="2000" i="1" dirty="0">
                <a:latin typeface="Times New Roman" panose="02020603050405020304" pitchFamily="18" charset="0"/>
                <a:cs typeface="Times New Roman" panose="02020603050405020304" pitchFamily="18" charset="0"/>
              </a:rPr>
              <a:t>Ишни бойитиш нафақат вазифалар сонини кўпайтиришни, балки кўпроқ қарор қабул қилишни, кўпроқ автономияни ва иш устидан кўпроқ назорат қилишни ўз ичига олган қўшимча вазифаларни тақсимлашни англатади. Масалан, қўшимча вазифалар техник хизмат кўрсатиш, режалаштириш ва назорат қилиш ёки сифат даражасини кузатишни ўз ичига олиши мумкин. Бунинг таъсири ҳам ишда такрорланишни камайтириш, ҳам автономия ва шахсий ривожланишни оширишдир. Шундай қилиб, йиғиш линияси мисолида, ҳар бир операторга, шунингдек, илгари бажарилганидан икки баравар кўп иш ажратилган бўлса, шунингдек, мунтазам техник хизмат кўрсатиш ва таъминотни ҳисобга олиш ва бошқариш каби вазифаларни бажариш учун жавобгарлик ҳам ажратилиши мумкин. материаллардан. </a:t>
            </a:r>
            <a:r>
              <a:rPr lang="uz-Cyrl-UZ" sz="2000" i="1" dirty="0">
                <a:latin typeface="Times New Roman" panose="02020603050405020304" pitchFamily="18" charset="0"/>
                <a:cs typeface="Times New Roman" panose="02020603050405020304" pitchFamily="18" charset="0"/>
              </a:rPr>
              <a:t>Юқоридаги расмда</a:t>
            </a:r>
            <a:r>
              <a:rPr lang="uz-Latn-UZ" sz="2000" i="1" dirty="0">
                <a:latin typeface="Times New Roman" panose="02020603050405020304" pitchFamily="18" charset="0"/>
                <a:cs typeface="Times New Roman" panose="02020603050405020304" pitchFamily="18" charset="0"/>
              </a:rPr>
              <a:t> горизонтал ва вертикал ўзгаришлар деб аталадиган фарқлар кўрсатилган. Кенг маънода горизонтал ўзгаришлар - бу маълум бир ишга тайинланган ўхшаш вазифаларнинг хилма-хиллигини кенгайтирадиганлар. Вертикал иш ўзгаришлари - бу ишга масъулият, қарор қабул қилиш ёки автономия қўшадиган ўзгаришлар. Ишни кенгайтириш фақат горизонтал миқёсда ҳаракатни назарда тутади, ишни бойитиш эса, албатта, вертикал миқёсда ва эҳтимол иккала масштабда ҳам ҳаракатни назарда тутади.</a:t>
            </a:r>
          </a:p>
        </p:txBody>
      </p:sp>
      <p:pic>
        <p:nvPicPr>
          <p:cNvPr id="3" name="Рисунок 2">
            <a:extLst>
              <a:ext uri="{FF2B5EF4-FFF2-40B4-BE49-F238E27FC236}">
                <a16:creationId xmlns:a16="http://schemas.microsoft.com/office/drawing/2014/main" id="{EC9D061A-6DBD-450F-BBF0-D4FB9795196A}"/>
              </a:ext>
            </a:extLst>
          </p:cNvPr>
          <p:cNvPicPr>
            <a:picLocks noChangeAspect="1"/>
          </p:cNvPicPr>
          <p:nvPr/>
        </p:nvPicPr>
        <p:blipFill>
          <a:blip r:embed="rId2"/>
          <a:stretch>
            <a:fillRect/>
          </a:stretch>
        </p:blipFill>
        <p:spPr>
          <a:xfrm>
            <a:off x="6544535" y="5012429"/>
            <a:ext cx="3270738" cy="1839790"/>
          </a:xfrm>
          <a:prstGeom prst="rect">
            <a:avLst/>
          </a:prstGeom>
        </p:spPr>
      </p:pic>
      <p:pic>
        <p:nvPicPr>
          <p:cNvPr id="4" name="Рисунок 3">
            <a:extLst>
              <a:ext uri="{FF2B5EF4-FFF2-40B4-BE49-F238E27FC236}">
                <a16:creationId xmlns:a16="http://schemas.microsoft.com/office/drawing/2014/main" id="{3FCFDC4E-4EFA-4A10-963E-4874B9A191A8}"/>
              </a:ext>
            </a:extLst>
          </p:cNvPr>
          <p:cNvPicPr>
            <a:picLocks noChangeAspect="1"/>
          </p:cNvPicPr>
          <p:nvPr/>
        </p:nvPicPr>
        <p:blipFill>
          <a:blip r:embed="rId3"/>
          <a:stretch>
            <a:fillRect/>
          </a:stretch>
        </p:blipFill>
        <p:spPr>
          <a:xfrm>
            <a:off x="2418011" y="5018209"/>
            <a:ext cx="4126524" cy="1834011"/>
          </a:xfrm>
          <a:prstGeom prst="rect">
            <a:avLst/>
          </a:prstGeom>
        </p:spPr>
      </p:pic>
      <p:pic>
        <p:nvPicPr>
          <p:cNvPr id="5" name="Рисунок 4">
            <a:extLst>
              <a:ext uri="{FF2B5EF4-FFF2-40B4-BE49-F238E27FC236}">
                <a16:creationId xmlns:a16="http://schemas.microsoft.com/office/drawing/2014/main" id="{CC1F53A3-E0DE-45E1-859B-73C91994E1BE}"/>
              </a:ext>
            </a:extLst>
          </p:cNvPr>
          <p:cNvPicPr>
            <a:picLocks noChangeAspect="1"/>
          </p:cNvPicPr>
          <p:nvPr/>
        </p:nvPicPr>
        <p:blipFill>
          <a:blip r:embed="rId4"/>
          <a:stretch>
            <a:fillRect/>
          </a:stretch>
        </p:blipFill>
        <p:spPr>
          <a:xfrm>
            <a:off x="0" y="5018209"/>
            <a:ext cx="2418011" cy="1839791"/>
          </a:xfrm>
          <a:prstGeom prst="rect">
            <a:avLst/>
          </a:prstGeom>
        </p:spPr>
      </p:pic>
      <p:pic>
        <p:nvPicPr>
          <p:cNvPr id="6" name="Рисунок 5">
            <a:extLst>
              <a:ext uri="{FF2B5EF4-FFF2-40B4-BE49-F238E27FC236}">
                <a16:creationId xmlns:a16="http://schemas.microsoft.com/office/drawing/2014/main" id="{E94103E7-C09E-4B31-9A16-E837C93CA39A}"/>
              </a:ext>
            </a:extLst>
          </p:cNvPr>
          <p:cNvPicPr>
            <a:picLocks noChangeAspect="1"/>
          </p:cNvPicPr>
          <p:nvPr/>
        </p:nvPicPr>
        <p:blipFill>
          <a:blip r:embed="rId4"/>
          <a:stretch>
            <a:fillRect/>
          </a:stretch>
        </p:blipFill>
        <p:spPr>
          <a:xfrm>
            <a:off x="9815273" y="5012428"/>
            <a:ext cx="2376727" cy="1839791"/>
          </a:xfrm>
          <a:prstGeom prst="rect">
            <a:avLst/>
          </a:prstGeom>
        </p:spPr>
      </p:pic>
    </p:spTree>
    <p:extLst>
      <p:ext uri="{BB962C8B-B14F-4D97-AF65-F5344CB8AC3E}">
        <p14:creationId xmlns:p14="http://schemas.microsoft.com/office/powerpoint/2010/main" val="13546314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D34F2F04-439C-4ECB-A2F5-A0A4AB94A9FB}"/>
              </a:ext>
            </a:extLst>
          </p:cNvPr>
          <p:cNvSpPr/>
          <p:nvPr/>
        </p:nvSpPr>
        <p:spPr>
          <a:xfrm>
            <a:off x="263769" y="121817"/>
            <a:ext cx="11664461" cy="5016758"/>
          </a:xfrm>
          <a:prstGeom prst="rect">
            <a:avLst/>
          </a:prstGeom>
        </p:spPr>
        <p:txBody>
          <a:bodyPr wrap="square">
            <a:spAutoFit/>
          </a:bodyPr>
          <a:lstStyle/>
          <a:p>
            <a:pPr algn="ctr"/>
            <a:r>
              <a:rPr lang="uz-Latn-UZ" sz="2000" b="1" i="1" dirty="0">
                <a:latin typeface="Times New Roman" panose="02020603050405020304" pitchFamily="18" charset="0"/>
                <a:cs typeface="Times New Roman" panose="02020603050405020304" pitchFamily="18" charset="0"/>
              </a:rPr>
              <a:t>ВАКОЛАТ БЕРИШ</a:t>
            </a:r>
            <a:endParaRPr lang="uz-Cyrl-UZ" sz="2000" b="1" i="1" dirty="0">
              <a:latin typeface="Times New Roman" panose="02020603050405020304" pitchFamily="18" charset="0"/>
              <a:cs typeface="Times New Roman" panose="02020603050405020304" pitchFamily="18" charset="0"/>
            </a:endParaRPr>
          </a:p>
          <a:p>
            <a:pPr algn="ctr"/>
            <a:endParaRPr lang="uz-Latn-UZ" sz="1000" b="1" i="1" dirty="0">
              <a:latin typeface="Times New Roman" panose="02020603050405020304" pitchFamily="18" charset="0"/>
              <a:cs typeface="Times New Roman" panose="02020603050405020304" pitchFamily="18" charset="0"/>
            </a:endParaRPr>
          </a:p>
          <a:p>
            <a:pPr indent="539750" algn="just"/>
            <a:r>
              <a:rPr lang="uz-Latn-UZ" sz="2000" b="1" i="1" dirty="0">
                <a:latin typeface="Times New Roman" panose="02020603050405020304" pitchFamily="18" charset="0"/>
                <a:cs typeface="Times New Roman" panose="02020603050405020304" pitchFamily="18" charset="0"/>
              </a:rPr>
              <a:t>Ваколат бериш </a:t>
            </a:r>
            <a:r>
              <a:rPr lang="uz-Latn-UZ" sz="2000" i="1" dirty="0">
                <a:latin typeface="Times New Roman" panose="02020603050405020304" pitchFamily="18" charset="0"/>
                <a:cs typeface="Times New Roman" panose="02020603050405020304" pitchFamily="18" charset="0"/>
              </a:rPr>
              <a:t>- бу ишни лойиҳалашда хулқ-атвор ёндашувида кўзга кўринган автономия хусусиятининг кенгайиши. Бироқ, бу одатда автономиядан кўпроқ нарсани англатади. Агар автономия ходимларга ўз ишларини бажариш усулларини ўзгартириш қобилиятини беришни англатса, ваколат бериш ходимларга ишнинг ўзига, шунингдек, қандай бажарилишини ўзгартириш ҳуқуқини беришни англатади. Бу турли даражадаги ишларга мўлжалланган бўлиши </a:t>
            </a:r>
            <a:r>
              <a:rPr lang="uz-Cyrl-UZ" sz="2000" i="1" dirty="0">
                <a:latin typeface="Times New Roman" panose="02020603050405020304" pitchFamily="18" charset="0"/>
                <a:cs typeface="Times New Roman" panose="02020603050405020304" pitchFamily="18" charset="0"/>
              </a:rPr>
              <a:t>мумкин</a:t>
            </a:r>
            <a:r>
              <a:rPr lang="uz-Latn-UZ" sz="2000" i="1" dirty="0">
                <a:latin typeface="Times New Roman" panose="02020603050405020304" pitchFamily="18" charset="0"/>
                <a:cs typeface="Times New Roman" panose="02020603050405020304" pitchFamily="18" charset="0"/>
              </a:rPr>
              <a:t>. Ҳеч бўлмаганда ходимлардан операцияни қандай яхшилаш бўйича ўз таклифларини беришларини сўраш мумкин. Кейинчалик давом этсак, ходимларга ўз ишларини қайта лойиҳалаш ҳуқуқи берилиши мумкин. Бундан ташқари, ходимлар бутун ташкилотнинг стратегик йўналиши ва фаолиятига киритилиши мумкин. Имкониятларни кенгайтиришнинг афзалликлари одатда мижозлар эҳтиёжларига (шу жумладан, норози мижозлар) тезкор жавоб бериш, ходимларнинг ўз ишларида ўзларини яхши ҳис қилишлари ва мижозлар билан кўпроқ иштиёқ билан мулоқот қилишлари, </a:t>
            </a:r>
            <a:r>
              <a:rPr lang="uz-Cyrl-UZ" sz="2000" i="1" dirty="0">
                <a:latin typeface="Times New Roman" panose="02020603050405020304" pitchFamily="18" charset="0"/>
                <a:cs typeface="Times New Roman" panose="02020603050405020304" pitchFamily="18" charset="0"/>
              </a:rPr>
              <a:t>“</a:t>
            </a:r>
            <a:r>
              <a:rPr lang="uz-Latn-UZ" sz="2000" i="1" dirty="0">
                <a:latin typeface="Times New Roman" panose="02020603050405020304" pitchFamily="18" charset="0"/>
                <a:cs typeface="Times New Roman" panose="02020603050405020304" pitchFamily="18" charset="0"/>
              </a:rPr>
              <a:t>оғзаки</a:t>
            </a:r>
            <a:r>
              <a:rPr lang="uz-Cyrl-UZ" sz="2000" i="1" dirty="0">
                <a:latin typeface="Times New Roman" panose="02020603050405020304" pitchFamily="18" charset="0"/>
                <a:cs typeface="Times New Roman" panose="02020603050405020304" pitchFamily="18" charset="0"/>
              </a:rPr>
              <a:t>”</a:t>
            </a:r>
            <a:r>
              <a:rPr lang="uz-Latn-UZ" sz="2000" i="1" dirty="0">
                <a:latin typeface="Times New Roman" panose="02020603050405020304" pitchFamily="18" charset="0"/>
                <a:cs typeface="Times New Roman" panose="02020603050405020304" pitchFamily="18" charset="0"/>
              </a:rPr>
              <a:t> реклама ва мижозларни ушлаб туриш сифатида кўрилади. Бироқ, ваколатларни кенгайтириш билан боғлиқ харажатлар мавжуд, жумладан юқори танлаш ва ўқитиш харажатлари, хизмат кўрсатишнинг адолацизлиги ва ходимлар томонидан нотўғри қарорлар қабул қилиш эҳтимоли.</a:t>
            </a:r>
          </a:p>
        </p:txBody>
      </p:sp>
      <p:pic>
        <p:nvPicPr>
          <p:cNvPr id="3" name="Рисунок 2">
            <a:extLst>
              <a:ext uri="{FF2B5EF4-FFF2-40B4-BE49-F238E27FC236}">
                <a16:creationId xmlns:a16="http://schemas.microsoft.com/office/drawing/2014/main" id="{872FE939-D1DF-421E-9070-D22B02764EF7}"/>
              </a:ext>
            </a:extLst>
          </p:cNvPr>
          <p:cNvPicPr>
            <a:picLocks noChangeAspect="1"/>
          </p:cNvPicPr>
          <p:nvPr/>
        </p:nvPicPr>
        <p:blipFill>
          <a:blip r:embed="rId2"/>
          <a:stretch>
            <a:fillRect/>
          </a:stretch>
        </p:blipFill>
        <p:spPr>
          <a:xfrm>
            <a:off x="0" y="4958862"/>
            <a:ext cx="3985844" cy="1899138"/>
          </a:xfrm>
          <a:prstGeom prst="rect">
            <a:avLst/>
          </a:prstGeom>
        </p:spPr>
      </p:pic>
      <p:pic>
        <p:nvPicPr>
          <p:cNvPr id="4" name="Рисунок 3">
            <a:extLst>
              <a:ext uri="{FF2B5EF4-FFF2-40B4-BE49-F238E27FC236}">
                <a16:creationId xmlns:a16="http://schemas.microsoft.com/office/drawing/2014/main" id="{A170E246-2A5C-4C0A-B441-B5748E7C9EE0}"/>
              </a:ext>
            </a:extLst>
          </p:cNvPr>
          <p:cNvPicPr>
            <a:picLocks noChangeAspect="1"/>
          </p:cNvPicPr>
          <p:nvPr/>
        </p:nvPicPr>
        <p:blipFill>
          <a:blip r:embed="rId3"/>
          <a:stretch>
            <a:fillRect/>
          </a:stretch>
        </p:blipFill>
        <p:spPr>
          <a:xfrm>
            <a:off x="3985844" y="4642338"/>
            <a:ext cx="3938955" cy="2215662"/>
          </a:xfrm>
          <a:prstGeom prst="rect">
            <a:avLst/>
          </a:prstGeom>
        </p:spPr>
      </p:pic>
      <p:pic>
        <p:nvPicPr>
          <p:cNvPr id="5" name="Рисунок 4">
            <a:extLst>
              <a:ext uri="{FF2B5EF4-FFF2-40B4-BE49-F238E27FC236}">
                <a16:creationId xmlns:a16="http://schemas.microsoft.com/office/drawing/2014/main" id="{2B9EA610-3011-4925-8F32-7134854C55C3}"/>
              </a:ext>
            </a:extLst>
          </p:cNvPr>
          <p:cNvPicPr>
            <a:picLocks noChangeAspect="1"/>
          </p:cNvPicPr>
          <p:nvPr/>
        </p:nvPicPr>
        <p:blipFill>
          <a:blip r:embed="rId4"/>
          <a:stretch>
            <a:fillRect/>
          </a:stretch>
        </p:blipFill>
        <p:spPr>
          <a:xfrm>
            <a:off x="7924799" y="4642339"/>
            <a:ext cx="4267201" cy="2215662"/>
          </a:xfrm>
          <a:prstGeom prst="rect">
            <a:avLst/>
          </a:prstGeom>
        </p:spPr>
      </p:pic>
    </p:spTree>
    <p:extLst>
      <p:ext uri="{BB962C8B-B14F-4D97-AF65-F5344CB8AC3E}">
        <p14:creationId xmlns:p14="http://schemas.microsoft.com/office/powerpoint/2010/main" val="255806787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B07B147-EF2B-45FA-93A5-483301669E13}"/>
              </a:ext>
            </a:extLst>
          </p:cNvPr>
          <p:cNvSpPr/>
          <p:nvPr/>
        </p:nvSpPr>
        <p:spPr>
          <a:xfrm>
            <a:off x="240323" y="115790"/>
            <a:ext cx="11711353" cy="4832092"/>
          </a:xfrm>
          <a:prstGeom prst="rect">
            <a:avLst/>
          </a:prstGeom>
        </p:spPr>
        <p:txBody>
          <a:bodyPr wrap="square">
            <a:spAutoFit/>
          </a:bodyPr>
          <a:lstStyle/>
          <a:p>
            <a:pPr algn="ctr"/>
            <a:r>
              <a:rPr lang="uz-Cyrl-UZ" sz="2200" b="1" i="1" dirty="0">
                <a:latin typeface="Times New Roman" panose="02020603050405020304" pitchFamily="18" charset="0"/>
                <a:cs typeface="Times New Roman" panose="02020603050405020304" pitchFamily="18" charset="0"/>
              </a:rPr>
              <a:t>ЖАМОА ИШЛАШИ</a:t>
            </a:r>
          </a:p>
          <a:p>
            <a:pPr algn="ctr"/>
            <a:endParaRPr lang="uz-Cyrl-UZ" sz="1000" b="1" i="1" dirty="0">
              <a:latin typeface="Times New Roman" panose="02020603050405020304" pitchFamily="18" charset="0"/>
              <a:cs typeface="Times New Roman" panose="02020603050405020304" pitchFamily="18" charset="0"/>
            </a:endParaRPr>
          </a:p>
          <a:p>
            <a:pPr indent="539750" algn="just"/>
            <a:r>
              <a:rPr lang="uz-Cyrl-UZ" sz="2200" i="1" dirty="0">
                <a:latin typeface="Times New Roman" panose="02020603050405020304" pitchFamily="18" charset="0"/>
                <a:cs typeface="Times New Roman" panose="02020603050405020304" pitchFamily="18" charset="0"/>
              </a:rPr>
              <a:t>Ваколатлилик концепцияси билан чамбарчас боғлиқ бўлган иш дизайнидаги ривожланиш жамоага асосланган ишни ташкил этишдир (баъзан ўзини ўзи бошқарадиган ишчи гуруҳлар деб аталади). Бу эрда кўпинча бир-бирига мос келадиган кўникмаларга эга бўлган ходимлар белгиланган вазифани биргаликда бажарадилар ва вазифани қандай бажаришлари бўйича юқори даражадаги ихтиёрийликка эга. Жамоа одатда аъзолар ўртасида вазифаларни тақсимлаш, ишларни режалаштириш, сифатни ўлчаш ва яхшилаш, баъзан эса ходимларни ёллаш каби нарсаларни назорат қилади. Қайсидир маънода кўпчилик иш ҳар доим гуруҳга асосланган фаолият бўлиб келган. Бироқ, жамоавий иш тушунчаси кўпроқ буйруқ беради ва умумий мақсад ва масъулиятни ўз зиммасига олади. Биргаликда ишлашнинг фазилатлари, масалан, жамоадаги турли кўникмалардан фойдаланиш қобилияти таъкидланганда, гуруҳлар жамоалар сифатида тавсифланади. Жамоалар бошқа ташкилий ўзгаришларни қоплаш учун ҳам ишлатилиши мумкин, масалан, текисроқ ташкилий тузилмаларга ўтиш. </a:t>
            </a:r>
          </a:p>
        </p:txBody>
      </p:sp>
      <p:pic>
        <p:nvPicPr>
          <p:cNvPr id="3" name="Рисунок 2">
            <a:extLst>
              <a:ext uri="{FF2B5EF4-FFF2-40B4-BE49-F238E27FC236}">
                <a16:creationId xmlns:a16="http://schemas.microsoft.com/office/drawing/2014/main" id="{8D4222B3-7525-4F26-A23E-63AD97645910}"/>
              </a:ext>
            </a:extLst>
          </p:cNvPr>
          <p:cNvPicPr>
            <a:picLocks noChangeAspect="1"/>
          </p:cNvPicPr>
          <p:nvPr/>
        </p:nvPicPr>
        <p:blipFill>
          <a:blip r:embed="rId2"/>
          <a:stretch>
            <a:fillRect/>
          </a:stretch>
        </p:blipFill>
        <p:spPr>
          <a:xfrm>
            <a:off x="0" y="4826000"/>
            <a:ext cx="6096000" cy="2032000"/>
          </a:xfrm>
          <a:prstGeom prst="rect">
            <a:avLst/>
          </a:prstGeom>
        </p:spPr>
      </p:pic>
      <p:pic>
        <p:nvPicPr>
          <p:cNvPr id="4" name="Рисунок 3">
            <a:extLst>
              <a:ext uri="{FF2B5EF4-FFF2-40B4-BE49-F238E27FC236}">
                <a16:creationId xmlns:a16="http://schemas.microsoft.com/office/drawing/2014/main" id="{464ABB5E-FCC0-4D3A-8AE8-FE3A01ECEE67}"/>
              </a:ext>
            </a:extLst>
          </p:cNvPr>
          <p:cNvPicPr>
            <a:picLocks noChangeAspect="1"/>
          </p:cNvPicPr>
          <p:nvPr/>
        </p:nvPicPr>
        <p:blipFill>
          <a:blip r:embed="rId2"/>
          <a:stretch>
            <a:fillRect/>
          </a:stretch>
        </p:blipFill>
        <p:spPr>
          <a:xfrm>
            <a:off x="6096000" y="4826000"/>
            <a:ext cx="6096000" cy="2032000"/>
          </a:xfrm>
          <a:prstGeom prst="rect">
            <a:avLst/>
          </a:prstGeom>
        </p:spPr>
      </p:pic>
    </p:spTree>
    <p:extLst>
      <p:ext uri="{BB962C8B-B14F-4D97-AF65-F5344CB8AC3E}">
        <p14:creationId xmlns:p14="http://schemas.microsoft.com/office/powerpoint/2010/main" val="31854276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D9C03B12-C471-4026-81E5-3F152A7AE22B}"/>
              </a:ext>
            </a:extLst>
          </p:cNvPr>
          <p:cNvSpPr/>
          <p:nvPr/>
        </p:nvSpPr>
        <p:spPr>
          <a:xfrm>
            <a:off x="128954" y="199185"/>
            <a:ext cx="11934092" cy="1664783"/>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ТАШКИЛОТЛАРНИНГ БОШҚАРУВ ДАРАЖАЛАРИ КАМРОҚ БЎЛСА, ҲАР БИР МЕНЕЖЕР НАЗОРАТ ҚИЛИШ УЧУН КЕНГРОҚ ФАОЛИЯТ ДОИРАСИГА ЭГА БЎЛАДИ. БУНДАЙ ШАРОИТДА МУСТАҚИЛ ҚАРОР ҚАБУЛ ҚИЛИШ ҚОБИЛИЯТИГА ЭГА БЎЛГАН ЖАМОАЛАР АНИҚ УСТУНЛИККА ЭГА. ЖАМОАВИЙ ИШНИНГ АФЗАЛЛИКЛАРИНИ ҚУЙИДАГИЧА УМУМЛАШТИРИШ МУМКИН:</a:t>
            </a:r>
          </a:p>
        </p:txBody>
      </p:sp>
      <p:sp>
        <p:nvSpPr>
          <p:cNvPr id="4" name="Прямоугольник: скругленные углы 3">
            <a:extLst>
              <a:ext uri="{FF2B5EF4-FFF2-40B4-BE49-F238E27FC236}">
                <a16:creationId xmlns:a16="http://schemas.microsoft.com/office/drawing/2014/main" id="{B4732887-530D-4733-823D-EA225D9F83A1}"/>
              </a:ext>
            </a:extLst>
          </p:cNvPr>
          <p:cNvSpPr/>
          <p:nvPr/>
        </p:nvSpPr>
        <p:spPr>
          <a:xfrm>
            <a:off x="627183" y="2342432"/>
            <a:ext cx="10937633" cy="762002"/>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МОТИВАЦИЯ ВА МОСЛАШУВЧАНЛИКНИ ОШИРИШ ОРҚАЛИ САМАРАДОРЛИКНИ ОШИРИШ;</a:t>
            </a:r>
          </a:p>
        </p:txBody>
      </p:sp>
      <p:sp>
        <p:nvSpPr>
          <p:cNvPr id="5" name="Прямоугольник: скругленные углы 4">
            <a:extLst>
              <a:ext uri="{FF2B5EF4-FFF2-40B4-BE49-F238E27FC236}">
                <a16:creationId xmlns:a16="http://schemas.microsoft.com/office/drawing/2014/main" id="{D3DD3EDF-0187-48C4-A364-AF5730387EFF}"/>
              </a:ext>
            </a:extLst>
          </p:cNvPr>
          <p:cNvSpPr/>
          <p:nvPr/>
        </p:nvSpPr>
        <p:spPr>
          <a:xfrm>
            <a:off x="627183" y="3352792"/>
            <a:ext cx="10937633" cy="656493"/>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СИФАТНИ ОШИРИШ ВА ИННОВАЦИЯЛАРНИ РАҒБАТЛАНТИРИШ;</a:t>
            </a:r>
          </a:p>
        </p:txBody>
      </p:sp>
      <p:sp>
        <p:nvSpPr>
          <p:cNvPr id="6" name="Прямоугольник: скругленные углы 5">
            <a:extLst>
              <a:ext uri="{FF2B5EF4-FFF2-40B4-BE49-F238E27FC236}">
                <a16:creationId xmlns:a16="http://schemas.microsoft.com/office/drawing/2014/main" id="{FE26F8A5-52FC-498E-B343-2ED404F3433F}"/>
              </a:ext>
            </a:extLst>
          </p:cNvPr>
          <p:cNvSpPr/>
          <p:nvPr/>
        </p:nvSpPr>
        <p:spPr>
          <a:xfrm>
            <a:off x="627183" y="4257643"/>
            <a:ext cx="8294079" cy="656493"/>
          </a:xfrm>
          <a:prstGeom prst="round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ШАХСЛАРГА ЯНАДА САМАРАЛИ ҲИССА ҚЎШИШГА ИМКОН БЕРИШ ОРҚАЛИ ҚОНИҚИШНИ ОШИРИШ;</a:t>
            </a:r>
          </a:p>
        </p:txBody>
      </p:sp>
      <p:sp>
        <p:nvSpPr>
          <p:cNvPr id="7" name="Прямоугольник: скругленные углы 6">
            <a:extLst>
              <a:ext uri="{FF2B5EF4-FFF2-40B4-BE49-F238E27FC236}">
                <a16:creationId xmlns:a16="http://schemas.microsoft.com/office/drawing/2014/main" id="{F34388D2-3CE4-4905-92FF-21AF3A01B62A}"/>
              </a:ext>
            </a:extLst>
          </p:cNvPr>
          <p:cNvSpPr/>
          <p:nvPr/>
        </p:nvSpPr>
        <p:spPr>
          <a:xfrm>
            <a:off x="627184" y="5162494"/>
            <a:ext cx="8294078" cy="141415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marL="176213" algn="ctr"/>
            <a:r>
              <a:rPr lang="ru-RU" sz="2000" b="1" dirty="0">
                <a:latin typeface="Times New Roman" panose="02020603050405020304" pitchFamily="18" charset="0"/>
                <a:cs typeface="Times New Roman" panose="02020603050405020304" pitchFamily="18" charset="0"/>
              </a:rPr>
              <a:t>ИШ ЖОЙИДА ТЕХНОЛОГИК ЎЗГАРИШЛАРНИ АМАЛГА ОШИРИШНИ ОСОНЛАШТИРАДИ, ЧУНКИ ЖАМОАЛАР БУ ОЛИБ КЕЛАДИГАН ҚИЙИНЧИЛИКЛАРНИ БАҲАМ КЎРИШГА ТАЙЁР.</a:t>
            </a:r>
          </a:p>
        </p:txBody>
      </p:sp>
      <p:sp>
        <p:nvSpPr>
          <p:cNvPr id="8" name="Стрелка: вниз 7">
            <a:extLst>
              <a:ext uri="{FF2B5EF4-FFF2-40B4-BE49-F238E27FC236}">
                <a16:creationId xmlns:a16="http://schemas.microsoft.com/office/drawing/2014/main" id="{8B1E4271-E3F3-47B2-A809-2F2A1DB656ED}"/>
              </a:ext>
            </a:extLst>
          </p:cNvPr>
          <p:cNvSpPr/>
          <p:nvPr/>
        </p:nvSpPr>
        <p:spPr>
          <a:xfrm>
            <a:off x="5011615" y="1926266"/>
            <a:ext cx="2168769" cy="335615"/>
          </a:xfrm>
          <a:prstGeom prst="downArrow">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uz-Latn-UZ"/>
          </a:p>
        </p:txBody>
      </p:sp>
    </p:spTree>
    <p:extLst>
      <p:ext uri="{BB962C8B-B14F-4D97-AF65-F5344CB8AC3E}">
        <p14:creationId xmlns:p14="http://schemas.microsoft.com/office/powerpoint/2010/main" val="326294765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C8943FD9-C022-4EB0-A2EA-85468F735194}"/>
              </a:ext>
            </a:extLst>
          </p:cNvPr>
          <p:cNvSpPr/>
          <p:nvPr/>
        </p:nvSpPr>
        <p:spPr>
          <a:xfrm>
            <a:off x="3960639" y="-7423"/>
            <a:ext cx="4270721" cy="461665"/>
          </a:xfrm>
          <a:prstGeom prst="rect">
            <a:avLst/>
          </a:prstGeom>
        </p:spPr>
        <p:txBody>
          <a:bodyPr wrap="none">
            <a:spAutoFit/>
          </a:bodyPr>
          <a:lstStyle/>
          <a:p>
            <a:r>
              <a:rPr lang="ru-RU" sz="2400" b="1" dirty="0">
                <a:latin typeface="Times New Roman" panose="02020603050405020304" pitchFamily="18" charset="0"/>
                <a:cs typeface="Times New Roman" panose="02020603050405020304" pitchFamily="18" charset="0"/>
              </a:rPr>
              <a:t>МОСЛАШУВЧАН ИШЛАШ</a:t>
            </a:r>
          </a:p>
        </p:txBody>
      </p:sp>
      <p:sp>
        <p:nvSpPr>
          <p:cNvPr id="4" name="Прямоугольник 3">
            <a:extLst>
              <a:ext uri="{FF2B5EF4-FFF2-40B4-BE49-F238E27FC236}">
                <a16:creationId xmlns:a16="http://schemas.microsoft.com/office/drawing/2014/main" id="{D6B5BD3E-42F2-4F29-8E68-060DA716B8BC}"/>
              </a:ext>
            </a:extLst>
          </p:cNvPr>
          <p:cNvSpPr/>
          <p:nvPr/>
        </p:nvSpPr>
        <p:spPr>
          <a:xfrm>
            <a:off x="187569" y="395628"/>
            <a:ext cx="11816862" cy="204277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indent="539750" algn="just"/>
            <a:r>
              <a:rPr lang="uz-Cyrl-UZ" dirty="0">
                <a:solidFill>
                  <a:schemeClr val="tx1"/>
                </a:solidFill>
                <a:latin typeface="Times New Roman" panose="02020603050405020304" pitchFamily="18" charset="0"/>
                <a:cs typeface="Times New Roman" panose="02020603050405020304" pitchFamily="18" charset="0"/>
              </a:rPr>
              <a:t>Кўпгина ишларнинг табиати сўнгги 25 йил ичида сезиларли даражада ўзгарди. Янги технологиялар, янада динамик бозорлар, кўпроқ талабчан мижозлар ва одамларнинг рақобатбардош муваффақиятга қандай ҳисса қўшиши ҳақидаги тушунчаси ўзгарган. Уй ҳаёти, иш ва ижтимоий ҳаёт қандай мувозанатли бўлиши кераклиги ҳақидаги тушунчамиз ҳам ўзгаради. Бозордаги мослашувчанлик эҳтиёжига мос келадиган меҳнат амалиётида мослашувчанлик даражасини таъминлайдиган ва рағбатлантирадиган муқобил ташкил этиш шакллари ва меҳнатга муқобил муносабат изланмоқда. Операцияларни бошқариш нуқтаи назаридан мослашувчан ишнинг учта жиҳати муҳим: </a:t>
            </a:r>
            <a:r>
              <a:rPr lang="uz-Cyrl-UZ" b="1" dirty="0">
                <a:solidFill>
                  <a:schemeClr val="tx1"/>
                </a:solidFill>
                <a:latin typeface="Times New Roman" panose="02020603050405020304" pitchFamily="18" charset="0"/>
                <a:cs typeface="Times New Roman" panose="02020603050405020304" pitchFamily="18" charset="0"/>
              </a:rPr>
              <a:t>кўникмаларнинг мослашувчанлиги, вақт мослашувчанлиги ва жойлашувнинг мослашувчанлиги</a:t>
            </a:r>
            <a:r>
              <a:rPr lang="uz-Cyrl-UZ" dirty="0">
                <a:solidFill>
                  <a:schemeClr val="tx1"/>
                </a:solidFill>
                <a:latin typeface="Times New Roman" panose="02020603050405020304" pitchFamily="18" charset="0"/>
                <a:cs typeface="Times New Roman" panose="02020603050405020304" pitchFamily="18" charset="0"/>
              </a:rPr>
              <a:t>.</a:t>
            </a:r>
          </a:p>
        </p:txBody>
      </p:sp>
      <p:sp>
        <p:nvSpPr>
          <p:cNvPr id="5" name="Прямоугольник 4">
            <a:extLst>
              <a:ext uri="{FF2B5EF4-FFF2-40B4-BE49-F238E27FC236}">
                <a16:creationId xmlns:a16="http://schemas.microsoft.com/office/drawing/2014/main" id="{E4F1C63B-0205-44C9-8644-10A1DED74B16}"/>
              </a:ext>
            </a:extLst>
          </p:cNvPr>
          <p:cNvSpPr/>
          <p:nvPr/>
        </p:nvSpPr>
        <p:spPr>
          <a:xfrm>
            <a:off x="187567" y="2841452"/>
            <a:ext cx="9108833" cy="3852426"/>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indent="539750" algn="just"/>
            <a:r>
              <a:rPr lang="uz-Cyrl-UZ" b="1" dirty="0">
                <a:solidFill>
                  <a:schemeClr val="tx1"/>
                </a:solidFill>
                <a:latin typeface="Times New Roman" panose="02020603050405020304" pitchFamily="18" charset="0"/>
                <a:cs typeface="Times New Roman" panose="02020603050405020304" pitchFamily="18" charset="0"/>
              </a:rPr>
              <a:t>Кўникмаларнинг мослашувчанлиги </a:t>
            </a:r>
            <a:r>
              <a:rPr lang="uz-Cyrl-UZ" dirty="0">
                <a:solidFill>
                  <a:schemeClr val="tx1"/>
                </a:solidFill>
                <a:latin typeface="Times New Roman" panose="02020603050405020304" pitchFamily="18" charset="0"/>
                <a:cs typeface="Times New Roman" panose="02020603050405020304" pitchFamily="18" charset="0"/>
              </a:rPr>
              <a:t>- бир нечта турли ишлар бўйлаб ҳаракатлана оладиган мослашувчан ишчи кучи ўша пайтда талаб қилинадиган ҳар қандай фаолиятга жойлаштирилиши (ёки ўзини ўзи жойлаштириши) мумкин. Қисқа муддатда супермаркетда ходимлар омбор фаолиятидан дўкондаги жавонни тўлдиришга, ўша пайтда нимага муҳтож бўлишига қараб, кассага ўтказилиши мумкин. Узоқ муддатли маънода кўп малакалилик деганда, узоқ муддатли талаб тенденциялари аниқ бўлганда, одамларни бир кўникма тўпламидан бошқасига ўтказиш имконияти мавжуд. Шундай қилиб, масалан, бир вақтнинг ўзида бундай ускуналар ўрнатилган сайтларга ташриф буюриб, мураккаб ускуналарга техник хизмат кўрсатган муҳандис энди масофавий компютер диагностикаси ва “ишонч телефони” ёрдамида ўз фаолиятининг аксарият қисмини амалга ошириши мумкин. Ишнинг мослашувчанлигининг маъноси шундаки, ўқитиш, ўрганиш ва билимларни бошқаришга кўпроқ эътибор қаратиш лозим. Муайян вазифаларни бажариш учун қандай билим ва тажриба талаб қилинишини аниқлаш ва уларни ўқув фаолиятига айлантириш самарали кўп маҳоратга эга бўлишнинг аниқ шартидир.</a:t>
            </a:r>
          </a:p>
        </p:txBody>
      </p:sp>
      <p:sp>
        <p:nvSpPr>
          <p:cNvPr id="6" name="Стрелка: вниз 5">
            <a:extLst>
              <a:ext uri="{FF2B5EF4-FFF2-40B4-BE49-F238E27FC236}">
                <a16:creationId xmlns:a16="http://schemas.microsoft.com/office/drawing/2014/main" id="{9FF22A0D-ED3A-4B28-96B0-2D7D85522C2D}"/>
              </a:ext>
            </a:extLst>
          </p:cNvPr>
          <p:cNvSpPr/>
          <p:nvPr/>
        </p:nvSpPr>
        <p:spPr>
          <a:xfrm>
            <a:off x="3880336" y="2476309"/>
            <a:ext cx="1641233" cy="266891"/>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uz-Latn-UZ"/>
          </a:p>
        </p:txBody>
      </p:sp>
    </p:spTree>
    <p:extLst>
      <p:ext uri="{BB962C8B-B14F-4D97-AF65-F5344CB8AC3E}">
        <p14:creationId xmlns:p14="http://schemas.microsoft.com/office/powerpoint/2010/main" val="12830332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388BFB1-0C36-49EC-A654-0BF275D397B0}"/>
              </a:ext>
            </a:extLst>
          </p:cNvPr>
          <p:cNvSpPr/>
          <p:nvPr/>
        </p:nvSpPr>
        <p:spPr>
          <a:xfrm>
            <a:off x="3270738" y="225643"/>
            <a:ext cx="8733692" cy="3091987"/>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indent="539750" algn="just"/>
            <a:r>
              <a:rPr lang="uz-Cyrl-UZ" b="1" dirty="0">
                <a:solidFill>
                  <a:schemeClr val="tx1"/>
                </a:solidFill>
                <a:latin typeface="Times New Roman" panose="02020603050405020304" pitchFamily="18" charset="0"/>
                <a:cs typeface="Times New Roman" panose="02020603050405020304" pitchFamily="18" charset="0"/>
              </a:rPr>
              <a:t>Вақтнинг мослашувчанлиги </a:t>
            </a:r>
            <a:r>
              <a:rPr lang="uz-Cyrl-UZ" dirty="0">
                <a:solidFill>
                  <a:schemeClr val="tx1"/>
                </a:solidFill>
                <a:latin typeface="Times New Roman" panose="02020603050405020304" pitchFamily="18" charset="0"/>
                <a:cs typeface="Times New Roman" panose="02020603050405020304" pitchFamily="18" charset="0"/>
              </a:rPr>
              <a:t>- ҳар бир киши тўлиқ вақтда ишлашни хоҳламайди. Кўп одамлар, кўпинча оилавий масъулият туфайли, фақат ўз вақтларининг бир қисмини, баъзан фақат кун ёки ҳафтанинг муайян қисмларида (бола парвариши масъулияти туфайли ва ҳоказо) ишлашни хоҳлашади. Худди шундай, иш берувчилар ҳар доим ҳам бир хил миқдордаги ходимларни талаб қилмаслиги мумкин. Улар, масалан, қўшимча ходимларга фақат талаб катта бўлган даврда керак бўлиши мумкин. Ходимлар таклифини ва уларнинг ишига бўлган талабни бирлаштириш “мослашувчан вақт” ёки мослашувчан вақтли иш тизимларининг мақсади ҳисобланади. Бу ходимларнинг ҳар бир аъзоси учун асосий иш вақтини белгилаши ва бошқа вақтларни мослашувчан тарзда тўплаш имконини бериши мумкин. Бошқа схемалар йиллик иш соатлари схемаларини ўз ичига олади. </a:t>
            </a:r>
          </a:p>
        </p:txBody>
      </p:sp>
      <p:sp>
        <p:nvSpPr>
          <p:cNvPr id="3" name="Прямоугольник 2">
            <a:extLst>
              <a:ext uri="{FF2B5EF4-FFF2-40B4-BE49-F238E27FC236}">
                <a16:creationId xmlns:a16="http://schemas.microsoft.com/office/drawing/2014/main" id="{E629EB49-287F-4951-A3E5-24703885B770}"/>
              </a:ext>
            </a:extLst>
          </p:cNvPr>
          <p:cNvSpPr/>
          <p:nvPr/>
        </p:nvSpPr>
        <p:spPr>
          <a:xfrm>
            <a:off x="187569" y="3428999"/>
            <a:ext cx="9296400" cy="3203357"/>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indent="539750" algn="just"/>
            <a:r>
              <a:rPr lang="uz-Cyrl-UZ" b="1" dirty="0">
                <a:solidFill>
                  <a:schemeClr val="tx1"/>
                </a:solidFill>
                <a:latin typeface="Times New Roman" panose="02020603050405020304" pitchFamily="18" charset="0"/>
                <a:cs typeface="Times New Roman" panose="02020603050405020304" pitchFamily="18" charset="0"/>
              </a:rPr>
              <a:t>Жойлашувнинг мослашувчанлиги </a:t>
            </a:r>
            <a:r>
              <a:rPr lang="uz-Cyrl-UZ" dirty="0">
                <a:solidFill>
                  <a:schemeClr val="tx1"/>
                </a:solidFill>
                <a:latin typeface="Times New Roman" panose="02020603050405020304" pitchFamily="18" charset="0"/>
                <a:cs typeface="Times New Roman" panose="02020603050405020304" pitchFamily="18" charset="0"/>
              </a:rPr>
              <a:t>- бандликнинг тармоқ баланси ўзгарди. Кўпгина ривожланган иқтисодиётларда хизмат кўрсатиш соҳаси ҳозирда барча бандликнинг 70-80 фоизини ташкил қилади. Ҳатто ишлаб чиқариш секторида ҳам билвосита иш билан банд бўлганлар (тўғридан-тўғри маҳсулот ишлаб чиқариш билан шуғулланмаганлар) салмоғи сезиларли даражада ошди. Буларнинг барчасининг бир натижаси шундаки, “жойга хос” бўлмаган иш ўринлари сони кўпайди. Жойлашувга оид иш битта белгиланган жойда амалга оширилиши кераклигини билдиради. Шундай қилиб, дўкон ишчиси дўконда, йиғувчи эса йиғиш линиясида ишлаши керак. Аммо кўп ишларни ташкилотнинг қолган қисми билан алоқа алоқалари мавжуд бўлган ҳар қандай жойда бажариш мумкин. Буни амалга ошириш масофадан ишлаш, масофадан ишлаш, “мослашувчан ишлаш”, “уйда ишлаш”, мобил ишлаш ва “виртуал офис” яратиш деб номланувчи нарсаларни келтириб чиқарди. </a:t>
            </a:r>
          </a:p>
        </p:txBody>
      </p:sp>
      <p:pic>
        <p:nvPicPr>
          <p:cNvPr id="5" name="Рисунок 4">
            <a:extLst>
              <a:ext uri="{FF2B5EF4-FFF2-40B4-BE49-F238E27FC236}">
                <a16:creationId xmlns:a16="http://schemas.microsoft.com/office/drawing/2014/main" id="{734FC56A-F944-4A98-AE72-6150DB567DF1}"/>
              </a:ext>
            </a:extLst>
          </p:cNvPr>
          <p:cNvPicPr>
            <a:picLocks noChangeAspect="1"/>
          </p:cNvPicPr>
          <p:nvPr/>
        </p:nvPicPr>
        <p:blipFill>
          <a:blip r:embed="rId2"/>
          <a:stretch>
            <a:fillRect/>
          </a:stretch>
        </p:blipFill>
        <p:spPr>
          <a:xfrm>
            <a:off x="0" y="225643"/>
            <a:ext cx="3141363" cy="3091986"/>
          </a:xfrm>
          <a:prstGeom prst="rect">
            <a:avLst/>
          </a:prstGeom>
        </p:spPr>
      </p:pic>
    </p:spTree>
    <p:extLst>
      <p:ext uri="{BB962C8B-B14F-4D97-AF65-F5344CB8AC3E}">
        <p14:creationId xmlns:p14="http://schemas.microsoft.com/office/powerpoint/2010/main" val="49246665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E25EB4D-E5D9-4B8E-BBEB-49FB7CE37D0B}"/>
              </a:ext>
            </a:extLst>
          </p:cNvPr>
          <p:cNvSpPr/>
          <p:nvPr/>
        </p:nvSpPr>
        <p:spPr>
          <a:xfrm>
            <a:off x="128954" y="199185"/>
            <a:ext cx="11934092" cy="2895707"/>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ИШ БИЛАН БОҒЛИҚ СТРЕСС</a:t>
            </a:r>
          </a:p>
          <a:p>
            <a:pPr indent="539750" algn="just"/>
            <a:r>
              <a:rPr lang="uz-Cyrl-UZ" sz="2000" dirty="0">
                <a:latin typeface="Times New Roman" panose="02020603050405020304" pitchFamily="18" charset="0"/>
                <a:cs typeface="Times New Roman" panose="02020603050405020304" pitchFamily="18" charset="0"/>
              </a:rPr>
              <a:t>Инсон ресурслари стратегияси ва ишдаги стресс ҳолатлари ўртасида боғлиқлик мавжудлиги ҳақидаги ғоя янги эмас. Ҳатто баъзи илмий менежментнинг дастлабки кашшофлари иш тартиби стрессни келтириб чиқарадиган шароитларга олиб келмаслиги кераклигини қабул қилишди. Энди стресс одамларнинг иш ҳаётининг сифатини ва ўз навбатида иш жойининг самарадорлигини жиддий равишда бузиши мумкинлиги умумий қабул қилинади. Бу ерда стресс “одамларнинг ҳаддан ташқари босимларга ёки уларга қўйилган бошқа турдаги талабларга салбий реакцияси” деб таърифланади. Иш билан боғлиқ стрессдан қочишнинг аниқ ахлоқий сабабларидан ташқари, бизнес билан боғлиқ имтиёзлар ҳам мавжуд, масалан, қуйидагилар:</a:t>
            </a:r>
          </a:p>
        </p:txBody>
      </p:sp>
      <p:sp>
        <p:nvSpPr>
          <p:cNvPr id="4" name="Прямоугольник: скругленные углы 3">
            <a:extLst>
              <a:ext uri="{FF2B5EF4-FFF2-40B4-BE49-F238E27FC236}">
                <a16:creationId xmlns:a16="http://schemas.microsoft.com/office/drawing/2014/main" id="{9C0E680D-4C94-4E51-A864-7A5C040895CB}"/>
              </a:ext>
            </a:extLst>
          </p:cNvPr>
          <p:cNvSpPr/>
          <p:nvPr/>
        </p:nvSpPr>
        <p:spPr>
          <a:xfrm>
            <a:off x="1125413" y="3446203"/>
            <a:ext cx="10937633" cy="76200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ХОДИМЛАР ИШДА ЎЗЛАРИНИ БАХТЛИ ҲИС ҚИЛАДИЛАР; УЛАРНИНГ ИШ ҲАЁТИ СИФАТИ ЯХШИЛАНАДИ ВА УЛАР ЯХШИ ИШЛАЙДИ.</a:t>
            </a:r>
          </a:p>
        </p:txBody>
      </p:sp>
      <p:sp>
        <p:nvSpPr>
          <p:cNvPr id="5" name="Прямоугольник: скругленные углы 4">
            <a:extLst>
              <a:ext uri="{FF2B5EF4-FFF2-40B4-BE49-F238E27FC236}">
                <a16:creationId xmlns:a16="http://schemas.microsoft.com/office/drawing/2014/main" id="{EF7D97A8-5F78-4452-801D-96D0E2855D2E}"/>
              </a:ext>
            </a:extLst>
          </p:cNvPr>
          <p:cNvSpPr/>
          <p:nvPr/>
        </p:nvSpPr>
        <p:spPr>
          <a:xfrm>
            <a:off x="128954" y="4314707"/>
            <a:ext cx="8979877" cy="76200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a:t>
            </a:r>
            <a:r>
              <a:rPr lang="ru-RU" sz="2000" b="1" dirty="0">
                <a:latin typeface="Times New Roman" panose="02020603050405020304" pitchFamily="18" charset="0"/>
                <a:cs typeface="Times New Roman" panose="02020603050405020304" pitchFamily="18" charset="0"/>
              </a:rPr>
              <a:t>СТРЕСС</a:t>
            </a:r>
            <a:r>
              <a:rPr lang="uz-Cyrl-UZ" sz="2000" b="1" dirty="0">
                <a:latin typeface="Times New Roman" panose="02020603050405020304" pitchFamily="18" charset="0"/>
                <a:cs typeface="Times New Roman" panose="02020603050405020304" pitchFamily="18" charset="0"/>
              </a:rPr>
              <a:t>”</a:t>
            </a:r>
            <a:r>
              <a:rPr lang="ru-RU" sz="2000" b="1" dirty="0">
                <a:latin typeface="Times New Roman" panose="02020603050405020304" pitchFamily="18" charset="0"/>
                <a:cs typeface="Times New Roman" panose="02020603050405020304" pitchFamily="18" charset="0"/>
              </a:rPr>
              <a:t> САМАРАЛИ БОШҚАРИЛСА, ЯХШИЛАНИШЛАРНИ КИРИТИШ ОСОНРОҚ БЎЛАДИ.</a:t>
            </a:r>
          </a:p>
        </p:txBody>
      </p:sp>
      <p:sp>
        <p:nvSpPr>
          <p:cNvPr id="6" name="Прямоугольник: скругленные углы 5">
            <a:extLst>
              <a:ext uri="{FF2B5EF4-FFF2-40B4-BE49-F238E27FC236}">
                <a16:creationId xmlns:a16="http://schemas.microsoft.com/office/drawing/2014/main" id="{5D7B335B-8035-4D3C-9FA3-383A2C321518}"/>
              </a:ext>
            </a:extLst>
          </p:cNvPr>
          <p:cNvSpPr/>
          <p:nvPr/>
        </p:nvSpPr>
        <p:spPr>
          <a:xfrm>
            <a:off x="128954" y="5183211"/>
            <a:ext cx="8979877" cy="76200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МЕҲНАТ МУНОСАБАТЛАРИ: МУАММОЛАРНИ ОСОНРОҚ ҲАЛ ҚИЛИШ МУМКИН.</a:t>
            </a:r>
          </a:p>
        </p:txBody>
      </p:sp>
      <p:sp>
        <p:nvSpPr>
          <p:cNvPr id="7" name="Стрелка: вниз 6">
            <a:extLst>
              <a:ext uri="{FF2B5EF4-FFF2-40B4-BE49-F238E27FC236}">
                <a16:creationId xmlns:a16="http://schemas.microsoft.com/office/drawing/2014/main" id="{C08DD944-D23B-43EC-B5D8-9C0D12331A33}"/>
              </a:ext>
            </a:extLst>
          </p:cNvPr>
          <p:cNvSpPr/>
          <p:nvPr/>
        </p:nvSpPr>
        <p:spPr>
          <a:xfrm>
            <a:off x="3528644" y="3137102"/>
            <a:ext cx="1641233" cy="266891"/>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uz-Latn-UZ"/>
          </a:p>
        </p:txBody>
      </p:sp>
      <p:sp>
        <p:nvSpPr>
          <p:cNvPr id="8" name="Прямоугольник: скругленные углы 7">
            <a:extLst>
              <a:ext uri="{FF2B5EF4-FFF2-40B4-BE49-F238E27FC236}">
                <a16:creationId xmlns:a16="http://schemas.microsoft.com/office/drawing/2014/main" id="{1E2F3F08-3995-4B0F-B066-9E16D69CAE50}"/>
              </a:ext>
            </a:extLst>
          </p:cNvPr>
          <p:cNvSpPr/>
          <p:nvPr/>
        </p:nvSpPr>
        <p:spPr>
          <a:xfrm>
            <a:off x="128954" y="6043380"/>
            <a:ext cx="8979877" cy="615435"/>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ДАВОМАТ ДАРАЖАСИ ОШАДИ ВА КАСАЛЛИК ЙЎҚЛИГИ КАМАЯДИ.</a:t>
            </a:r>
          </a:p>
        </p:txBody>
      </p:sp>
    </p:spTree>
    <p:extLst>
      <p:ext uri="{BB962C8B-B14F-4D97-AF65-F5344CB8AC3E}">
        <p14:creationId xmlns:p14="http://schemas.microsoft.com/office/powerpoint/2010/main" val="144446743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C512C15-87A6-47EE-BA8E-CB17DCDCC649}"/>
              </a:ext>
            </a:extLst>
          </p:cNvPr>
          <p:cNvSpPr/>
          <p:nvPr/>
        </p:nvSpPr>
        <p:spPr>
          <a:xfrm>
            <a:off x="192018" y="29362"/>
            <a:ext cx="9150710" cy="369332"/>
          </a:xfrm>
          <a:prstGeom prst="rect">
            <a:avLst/>
          </a:prstGeom>
        </p:spPr>
        <p:txBody>
          <a:bodyPr wrap="none">
            <a:spAutoFit/>
          </a:bodyPr>
          <a:lstStyle/>
          <a:p>
            <a:r>
              <a:rPr lang="uz-Latn-UZ" b="1" dirty="0">
                <a:latin typeface="Times New Roman" panose="02020603050405020304" pitchFamily="18" charset="0"/>
                <a:cs typeface="Times New Roman" panose="02020603050405020304" pitchFamily="18" charset="0"/>
              </a:rPr>
              <a:t>ИШДА СТРЕССНИНГ САБАБЛАРИ ВА У</a:t>
            </a:r>
            <a:r>
              <a:rPr lang="uz-Cyrl-UZ" b="1" dirty="0">
                <a:latin typeface="Times New Roman" panose="02020603050405020304" pitchFamily="18" charset="0"/>
                <a:cs typeface="Times New Roman" panose="02020603050405020304" pitchFamily="18" charset="0"/>
              </a:rPr>
              <a:t>НИ ҚАНДАЙ БОШҚАРИШ </a:t>
            </a:r>
            <a:r>
              <a:rPr lang="uz-Latn-UZ" b="1" dirty="0">
                <a:latin typeface="Times New Roman" panose="02020603050405020304" pitchFamily="18" charset="0"/>
                <a:cs typeface="Times New Roman" panose="02020603050405020304" pitchFamily="18" charset="0"/>
              </a:rPr>
              <a:t>МУМКИН</a:t>
            </a:r>
            <a:r>
              <a:rPr lang="en-US" b="1" dirty="0">
                <a:latin typeface="Times New Roman" panose="02020603050405020304" pitchFamily="18" charset="0"/>
                <a:cs typeface="Times New Roman" panose="02020603050405020304" pitchFamily="18" charset="0"/>
              </a:rPr>
              <a:t> [4]</a:t>
            </a:r>
            <a:endParaRPr lang="uz-Latn-UZ" b="1" dirty="0">
              <a:latin typeface="Times New Roman" panose="02020603050405020304" pitchFamily="18" charset="0"/>
              <a:cs typeface="Times New Roman" panose="02020603050405020304" pitchFamily="18" charset="0"/>
            </a:endParaRPr>
          </a:p>
        </p:txBody>
      </p:sp>
      <p:graphicFrame>
        <p:nvGraphicFramePr>
          <p:cNvPr id="3" name="Таблица 3">
            <a:extLst>
              <a:ext uri="{FF2B5EF4-FFF2-40B4-BE49-F238E27FC236}">
                <a16:creationId xmlns:a16="http://schemas.microsoft.com/office/drawing/2014/main" id="{11979627-596F-456F-BD9B-64D6DE3AB098}"/>
              </a:ext>
            </a:extLst>
          </p:cNvPr>
          <p:cNvGraphicFramePr>
            <a:graphicFrameLocks noGrp="1"/>
          </p:cNvGraphicFramePr>
          <p:nvPr>
            <p:extLst>
              <p:ext uri="{D42A27DB-BD31-4B8C-83A1-F6EECF244321}">
                <p14:modId xmlns:p14="http://schemas.microsoft.com/office/powerpoint/2010/main" val="2425880369"/>
              </p:ext>
            </p:extLst>
          </p:nvPr>
        </p:nvGraphicFramePr>
        <p:xfrm>
          <a:off x="105507" y="416224"/>
          <a:ext cx="9249508" cy="6266001"/>
        </p:xfrm>
        <a:graphic>
          <a:graphicData uri="http://schemas.openxmlformats.org/drawingml/2006/table">
            <a:tbl>
              <a:tblPr firstRow="1" bandRow="1">
                <a:tableStyleId>{5C22544A-7EE6-4342-B048-85BDC9FD1C3A}</a:tableStyleId>
              </a:tblPr>
              <a:tblGrid>
                <a:gridCol w="4624754">
                  <a:extLst>
                    <a:ext uri="{9D8B030D-6E8A-4147-A177-3AD203B41FA5}">
                      <a16:colId xmlns:a16="http://schemas.microsoft.com/office/drawing/2014/main" val="537278946"/>
                    </a:ext>
                  </a:extLst>
                </a:gridCol>
                <a:gridCol w="4624754">
                  <a:extLst>
                    <a:ext uri="{9D8B030D-6E8A-4147-A177-3AD203B41FA5}">
                      <a16:colId xmlns:a16="http://schemas.microsoft.com/office/drawing/2014/main" val="3283556033"/>
                    </a:ext>
                  </a:extLst>
                </a:gridCol>
              </a:tblGrid>
              <a:tr h="459561">
                <a:tc>
                  <a:txBody>
                    <a:bodyPr/>
                    <a:lstStyle/>
                    <a:p>
                      <a:pPr algn="ctr"/>
                      <a:r>
                        <a:rPr lang="uz-Cyrl-UZ" sz="1500" noProof="0" dirty="0">
                          <a:latin typeface="Times New Roman" panose="02020603050405020304" pitchFamily="18" charset="0"/>
                          <a:cs typeface="Times New Roman" panose="02020603050405020304" pitchFamily="18" charset="0"/>
                        </a:rPr>
                        <a:t>Стресс сабаблари</a:t>
                      </a:r>
                    </a:p>
                  </a:txBody>
                  <a:tcPr anchor="ctr"/>
                </a:tc>
                <a:tc>
                  <a:txBody>
                    <a:bodyPr/>
                    <a:lstStyle/>
                    <a:p>
                      <a:pPr algn="ctr"/>
                      <a:r>
                        <a:rPr lang="uz-Cyrl-UZ" sz="1500" dirty="0">
                          <a:latin typeface="Times New Roman" panose="02020603050405020304" pitchFamily="18" charset="0"/>
                          <a:cs typeface="Times New Roman" panose="02020603050405020304" pitchFamily="18" charset="0"/>
                        </a:rPr>
                        <a:t>Уни қандай бошқариш мумкин</a:t>
                      </a:r>
                      <a:endParaRPr lang="uz-Latn-UZ" sz="1500" dirty="0">
                        <a:latin typeface="Times New Roman" panose="02020603050405020304" pitchFamily="18" charset="0"/>
                        <a:cs typeface="Times New Roman" panose="02020603050405020304" pitchFamily="18" charset="0"/>
                      </a:endParaRPr>
                    </a:p>
                  </a:txBody>
                  <a:tcPr anchor="ctr"/>
                </a:tc>
                <a:extLst>
                  <a:ext uri="{0D108BD9-81ED-4DB2-BD59-A6C34878D82A}">
                    <a16:rowId xmlns:a16="http://schemas.microsoft.com/office/drawing/2014/main" val="1179733854"/>
                  </a:ext>
                </a:extLst>
              </a:tr>
              <a:tr h="459561">
                <a:tc>
                  <a:txBody>
                    <a:bodyPr/>
                    <a:lstStyle/>
                    <a:p>
                      <a:pPr algn="just"/>
                      <a:r>
                        <a:rPr lang="uz-Cyrl-UZ" sz="1500" noProof="0" dirty="0">
                          <a:latin typeface="Times New Roman" panose="02020603050405020304" pitchFamily="18" charset="0"/>
                          <a:cs typeface="Times New Roman" panose="02020603050405020304" pitchFamily="18" charset="0"/>
                        </a:rPr>
                        <a:t>Ходимлар, агар улар талаб қилинадиган иш миқдори ёки иш турига дош бера олмасалар, ортиқча юкланиши мумкин.</a:t>
                      </a:r>
                    </a:p>
                  </a:txBody>
                  <a:tcPr anchor="ctr"/>
                </a:tc>
                <a:tc>
                  <a:txBody>
                    <a:bodyPr/>
                    <a:lstStyle/>
                    <a:p>
                      <a:pPr algn="just"/>
                      <a:r>
                        <a:rPr lang="uz-Cyrl-UZ" sz="1500" noProof="0">
                          <a:latin typeface="Times New Roman" panose="02020603050405020304" pitchFamily="18" charset="0"/>
                          <a:cs typeface="Times New Roman" panose="02020603050405020304" pitchFamily="18" charset="0"/>
                        </a:rPr>
                        <a:t>Ишнинг ишлаб чиқилган усулини, ўқитиш эҳтиёжларини ва ходимларнинг кўпроқ мослашувчан соат ишлаши мумкинми ёки йўқлигини ўзгартиринг.</a:t>
                      </a:r>
                    </a:p>
                  </a:txBody>
                  <a:tcPr anchor="ctr"/>
                </a:tc>
                <a:extLst>
                  <a:ext uri="{0D108BD9-81ED-4DB2-BD59-A6C34878D82A}">
                    <a16:rowId xmlns:a16="http://schemas.microsoft.com/office/drawing/2014/main" val="717739771"/>
                  </a:ext>
                </a:extLst>
              </a:tr>
              <a:tr h="459561">
                <a:tc>
                  <a:txBody>
                    <a:bodyPr/>
                    <a:lstStyle/>
                    <a:p>
                      <a:pPr algn="just"/>
                      <a:r>
                        <a:rPr lang="uz-Cyrl-UZ" sz="1500" noProof="0" dirty="0">
                          <a:latin typeface="Times New Roman" panose="02020603050405020304" pitchFamily="18" charset="0"/>
                          <a:cs typeface="Times New Roman" panose="02020603050405020304" pitchFamily="18" charset="0"/>
                        </a:rPr>
                        <a:t>Ходимлар ўз ишларини қандай ва қачон бажаришларини назорат қилмасалар ёки улар ўзларини норози ҳис қилишлари ва ёмон ишлаши мумкин.</a:t>
                      </a:r>
                    </a:p>
                  </a:txBody>
                  <a:tcPr anchor="ctr"/>
                </a:tc>
                <a:tc>
                  <a:txBody>
                    <a:bodyPr/>
                    <a:lstStyle/>
                    <a:p>
                      <a:pPr algn="just"/>
                      <a:r>
                        <a:rPr lang="uz-Cyrl-UZ" sz="1500" noProof="0" dirty="0">
                          <a:latin typeface="Times New Roman" panose="02020603050405020304" pitchFamily="18" charset="0"/>
                          <a:cs typeface="Times New Roman" panose="02020603050405020304" pitchFamily="18" charset="0"/>
                        </a:rPr>
                        <a:t>Қарор қабул қилишда ходимларни фаол жалб қилинг, жамоалар қўшган ҳиссаси ва иш фаолиятини кўриб чиқиш кучли ва заиф томонларни аниқлашга ёрдам беради.</a:t>
                      </a:r>
                    </a:p>
                  </a:txBody>
                  <a:tcPr anchor="ctr"/>
                </a:tc>
                <a:extLst>
                  <a:ext uri="{0D108BD9-81ED-4DB2-BD59-A6C34878D82A}">
                    <a16:rowId xmlns:a16="http://schemas.microsoft.com/office/drawing/2014/main" val="1766129812"/>
                  </a:ext>
                </a:extLst>
              </a:tr>
              <a:tr h="459561">
                <a:tc>
                  <a:txBody>
                    <a:bodyPr/>
                    <a:lstStyle/>
                    <a:p>
                      <a:pPr algn="just"/>
                      <a:r>
                        <a:rPr lang="uz-Cyrl-UZ" sz="1500" noProof="0">
                          <a:latin typeface="Times New Roman" panose="02020603050405020304" pitchFamily="18" charset="0"/>
                          <a:cs typeface="Times New Roman" panose="02020603050405020304" pitchFamily="18" charset="0"/>
                        </a:rPr>
                        <a:t>Ходимлар ўзларини қўллаб-қувватланмайдиган ҳис қиладилар: агар ходимлар ўзларини безовта қилаётган муаммолар ҳақида менежерлар билан гаплаша олмаслигини ҳис қилсалар, касал бўлиш даражаси кўтарилади.</a:t>
                      </a:r>
                    </a:p>
                  </a:txBody>
                  <a:tcPr anchor="ctr"/>
                </a:tc>
                <a:tc>
                  <a:txBody>
                    <a:bodyPr/>
                    <a:lstStyle/>
                    <a:p>
                      <a:pPr algn="just"/>
                      <a:r>
                        <a:rPr lang="uz-Cyrl-UZ" sz="1500" noProof="0" dirty="0">
                          <a:latin typeface="Times New Roman" panose="02020603050405020304" pitchFamily="18" charset="0"/>
                          <a:cs typeface="Times New Roman" panose="02020603050405020304" pitchFamily="18" charset="0"/>
                        </a:rPr>
                        <a:t>Ходимларга стрессни келтириб чиқарадиган муаммолар ҳақида гапириш, ҳамдард бўлиш ва уларни хабардор қилиш имкониятини беринг.</a:t>
                      </a:r>
                    </a:p>
                  </a:txBody>
                  <a:tcPr anchor="ctr"/>
                </a:tc>
                <a:extLst>
                  <a:ext uri="{0D108BD9-81ED-4DB2-BD59-A6C34878D82A}">
                    <a16:rowId xmlns:a16="http://schemas.microsoft.com/office/drawing/2014/main" val="2054102745"/>
                  </a:ext>
                </a:extLst>
              </a:tr>
              <a:tr h="459561">
                <a:tc>
                  <a:txBody>
                    <a:bodyPr/>
                    <a:lstStyle/>
                    <a:p>
                      <a:pPr algn="just"/>
                      <a:r>
                        <a:rPr lang="uz-Cyrl-UZ" sz="1500" noProof="0">
                          <a:latin typeface="Times New Roman" panose="02020603050405020304" pitchFamily="18" charset="0"/>
                          <a:cs typeface="Times New Roman" panose="02020603050405020304" pitchFamily="18" charset="0"/>
                        </a:rPr>
                        <a:t>Яхши хулқ-атвор ва ишончга асосланган муносабатларни ўрнатмаслик интизом, шикоятлар ва ҳақорат билан боғлиқ муаммоларга олиб келиши мумкин.</a:t>
                      </a:r>
                    </a:p>
                  </a:txBody>
                  <a:tcPr anchor="ctr"/>
                </a:tc>
                <a:tc>
                  <a:txBody>
                    <a:bodyPr/>
                    <a:lstStyle/>
                    <a:p>
                      <a:pPr algn="just"/>
                      <a:r>
                        <a:rPr lang="uz-Cyrl-UZ" sz="1500" noProof="0" dirty="0">
                          <a:latin typeface="Times New Roman" panose="02020603050405020304" pitchFamily="18" charset="0"/>
                          <a:cs typeface="Times New Roman" panose="02020603050405020304" pitchFamily="18" charset="0"/>
                        </a:rPr>
                        <a:t>Ташкилотнинг шикоятларни кўриб чиқиш, қониқарсиз ишлаш, ёмон давомат ва нотўғри хатти-ҳаракатлар, шунингдек, безорилик ва таъқибларга қарши кураш бўйича сиёсатини текширинг.</a:t>
                      </a:r>
                    </a:p>
                  </a:txBody>
                  <a:tcPr anchor="ctr"/>
                </a:tc>
                <a:extLst>
                  <a:ext uri="{0D108BD9-81ED-4DB2-BD59-A6C34878D82A}">
                    <a16:rowId xmlns:a16="http://schemas.microsoft.com/office/drawing/2014/main" val="3862877300"/>
                  </a:ext>
                </a:extLst>
              </a:tr>
              <a:tr h="459561">
                <a:tc>
                  <a:txBody>
                    <a:bodyPr/>
                    <a:lstStyle/>
                    <a:p>
                      <a:pPr algn="just"/>
                      <a:r>
                        <a:rPr lang="uz-Cyrl-UZ" sz="1500" noProof="0" dirty="0">
                          <a:latin typeface="Times New Roman" panose="02020603050405020304" pitchFamily="18" charset="0"/>
                          <a:cs typeface="Times New Roman" panose="02020603050405020304" pitchFamily="18" charset="0"/>
                        </a:rPr>
                        <a:t>Ходимлар, агар улар ўз ролини ва улардан нима кутилаётганини билмаса, ўз ишлари ва ташкилот ҳақида ташвишланадилар.</a:t>
                      </a:r>
                    </a:p>
                  </a:txBody>
                  <a:tcPr anchor="ctr"/>
                </a:tc>
                <a:tc>
                  <a:txBody>
                    <a:bodyPr/>
                    <a:lstStyle/>
                    <a:p>
                      <a:pPr algn="just"/>
                      <a:r>
                        <a:rPr lang="uz-Cyrl-UZ" sz="1500" noProof="0" dirty="0">
                          <a:latin typeface="Times New Roman" panose="02020603050405020304" pitchFamily="18" charset="0"/>
                          <a:cs typeface="Times New Roman" panose="02020603050405020304" pitchFamily="18" charset="0"/>
                        </a:rPr>
                        <a:t>Индукция жараёнини кўриб чиқинг, аниқ иш тавсифини ишлаб чиқинг ва индивидуал мақсадлар ва ташкилот мақсадлари ўртасида яқин алоқани сақланг.</a:t>
                      </a:r>
                    </a:p>
                  </a:txBody>
                  <a:tcPr anchor="ctr"/>
                </a:tc>
                <a:extLst>
                  <a:ext uri="{0D108BD9-81ED-4DB2-BD59-A6C34878D82A}">
                    <a16:rowId xmlns:a16="http://schemas.microsoft.com/office/drawing/2014/main" val="1878306118"/>
                  </a:ext>
                </a:extLst>
              </a:tr>
              <a:tr h="459561">
                <a:tc>
                  <a:txBody>
                    <a:bodyPr/>
                    <a:lstStyle/>
                    <a:p>
                      <a:pPr algn="just"/>
                      <a:r>
                        <a:rPr lang="uz-Cyrl-UZ" sz="1500" noProof="0" dirty="0">
                          <a:latin typeface="Times New Roman" panose="02020603050405020304" pitchFamily="18" charset="0"/>
                          <a:cs typeface="Times New Roman" panose="02020603050405020304" pitchFamily="18" charset="0"/>
                        </a:rPr>
                        <a:t>Ўзгариш катта ноаниқлик ва ишончсизликка олиб келиши мумкин</a:t>
                      </a:r>
                    </a:p>
                  </a:txBody>
                  <a:tcPr anchor="ctr"/>
                </a:tc>
                <a:tc>
                  <a:txBody>
                    <a:bodyPr/>
                    <a:lstStyle/>
                    <a:p>
                      <a:pPr algn="just"/>
                      <a:r>
                        <a:rPr lang="uz-Cyrl-UZ" sz="1500" noProof="0" dirty="0">
                          <a:latin typeface="Times New Roman" panose="02020603050405020304" pitchFamily="18" charset="0"/>
                          <a:cs typeface="Times New Roman" panose="02020603050405020304" pitchFamily="18" charset="0"/>
                        </a:rPr>
                        <a:t>Ўзгариш кутилмаган бўлмаслиги учун олдиндан режалаштиринг. Ходимлар билан маслаҳатлашинг, шунда улар ҳақиқий ҳиссага эга бўлсин ва муаммоларни ҳал қилиш учун биргаликда ишланг</a:t>
                      </a:r>
                    </a:p>
                  </a:txBody>
                  <a:tcPr anchor="ctr"/>
                </a:tc>
                <a:extLst>
                  <a:ext uri="{0D108BD9-81ED-4DB2-BD59-A6C34878D82A}">
                    <a16:rowId xmlns:a16="http://schemas.microsoft.com/office/drawing/2014/main" val="3683862049"/>
                  </a:ext>
                </a:extLst>
              </a:tr>
            </a:tbl>
          </a:graphicData>
        </a:graphic>
      </p:graphicFrame>
      <p:pic>
        <p:nvPicPr>
          <p:cNvPr id="4" name="Рисунок 3">
            <a:extLst>
              <a:ext uri="{FF2B5EF4-FFF2-40B4-BE49-F238E27FC236}">
                <a16:creationId xmlns:a16="http://schemas.microsoft.com/office/drawing/2014/main" id="{90A16090-183E-4F9A-8C19-8FFA7BC6E4ED}"/>
              </a:ext>
            </a:extLst>
          </p:cNvPr>
          <p:cNvPicPr>
            <a:picLocks noChangeAspect="1"/>
          </p:cNvPicPr>
          <p:nvPr/>
        </p:nvPicPr>
        <p:blipFill>
          <a:blip r:embed="rId2"/>
          <a:stretch>
            <a:fillRect/>
          </a:stretch>
        </p:blipFill>
        <p:spPr>
          <a:xfrm>
            <a:off x="9396046" y="0"/>
            <a:ext cx="2795954" cy="1863969"/>
          </a:xfrm>
          <a:prstGeom prst="rect">
            <a:avLst/>
          </a:prstGeom>
        </p:spPr>
      </p:pic>
      <p:pic>
        <p:nvPicPr>
          <p:cNvPr id="5" name="Рисунок 4">
            <a:extLst>
              <a:ext uri="{FF2B5EF4-FFF2-40B4-BE49-F238E27FC236}">
                <a16:creationId xmlns:a16="http://schemas.microsoft.com/office/drawing/2014/main" id="{A9D04919-1FE1-49E9-B9EF-DC51921ADF94}"/>
              </a:ext>
            </a:extLst>
          </p:cNvPr>
          <p:cNvPicPr>
            <a:picLocks noChangeAspect="1"/>
          </p:cNvPicPr>
          <p:nvPr/>
        </p:nvPicPr>
        <p:blipFill>
          <a:blip r:embed="rId3"/>
          <a:stretch>
            <a:fillRect/>
          </a:stretch>
        </p:blipFill>
        <p:spPr>
          <a:xfrm>
            <a:off x="9396046" y="1863969"/>
            <a:ext cx="2795954" cy="1565031"/>
          </a:xfrm>
          <a:prstGeom prst="rect">
            <a:avLst/>
          </a:prstGeom>
        </p:spPr>
      </p:pic>
      <p:pic>
        <p:nvPicPr>
          <p:cNvPr id="6" name="Рисунок 5">
            <a:extLst>
              <a:ext uri="{FF2B5EF4-FFF2-40B4-BE49-F238E27FC236}">
                <a16:creationId xmlns:a16="http://schemas.microsoft.com/office/drawing/2014/main" id="{DAA35227-F742-4F82-BE08-EE079E2CF33E}"/>
              </a:ext>
            </a:extLst>
          </p:cNvPr>
          <p:cNvPicPr>
            <a:picLocks noChangeAspect="1"/>
          </p:cNvPicPr>
          <p:nvPr/>
        </p:nvPicPr>
        <p:blipFill>
          <a:blip r:embed="rId2"/>
          <a:stretch>
            <a:fillRect/>
          </a:stretch>
        </p:blipFill>
        <p:spPr>
          <a:xfrm>
            <a:off x="9396046" y="3429000"/>
            <a:ext cx="2795954" cy="1863969"/>
          </a:xfrm>
          <a:prstGeom prst="rect">
            <a:avLst/>
          </a:prstGeom>
        </p:spPr>
      </p:pic>
      <p:pic>
        <p:nvPicPr>
          <p:cNvPr id="7" name="Рисунок 6">
            <a:extLst>
              <a:ext uri="{FF2B5EF4-FFF2-40B4-BE49-F238E27FC236}">
                <a16:creationId xmlns:a16="http://schemas.microsoft.com/office/drawing/2014/main" id="{F327C2EF-7508-4F41-B67A-A53EA58D9950}"/>
              </a:ext>
            </a:extLst>
          </p:cNvPr>
          <p:cNvPicPr>
            <a:picLocks noChangeAspect="1"/>
          </p:cNvPicPr>
          <p:nvPr/>
        </p:nvPicPr>
        <p:blipFill>
          <a:blip r:embed="rId3"/>
          <a:stretch>
            <a:fillRect/>
          </a:stretch>
        </p:blipFill>
        <p:spPr>
          <a:xfrm>
            <a:off x="9396046" y="5292969"/>
            <a:ext cx="2795954" cy="1565031"/>
          </a:xfrm>
          <a:prstGeom prst="rect">
            <a:avLst/>
          </a:prstGeom>
        </p:spPr>
      </p:pic>
    </p:spTree>
    <p:extLst>
      <p:ext uri="{BB962C8B-B14F-4D97-AF65-F5344CB8AC3E}">
        <p14:creationId xmlns:p14="http://schemas.microsoft.com/office/powerpoint/2010/main" val="313134393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B862801-7A5E-478A-BEC4-AEB38FAD3829}"/>
              </a:ext>
            </a:extLst>
          </p:cNvPr>
          <p:cNvSpPr/>
          <p:nvPr/>
        </p:nvSpPr>
        <p:spPr>
          <a:xfrm>
            <a:off x="257908" y="144934"/>
            <a:ext cx="11676184" cy="4832092"/>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ИШ ВА </a:t>
            </a:r>
            <a:r>
              <a:rPr lang="uz-Cyrl-UZ" sz="2200" b="1" dirty="0">
                <a:latin typeface="Times New Roman" panose="02020603050405020304" pitchFamily="18" charset="0"/>
                <a:cs typeface="Times New Roman" panose="02020603050405020304" pitchFamily="18" charset="0"/>
              </a:rPr>
              <a:t>ШАХСИЙ </a:t>
            </a:r>
            <a:r>
              <a:rPr lang="uz-Latn-UZ" sz="2200" b="1" dirty="0">
                <a:latin typeface="Times New Roman" panose="02020603050405020304" pitchFamily="18" charset="0"/>
                <a:cs typeface="Times New Roman" panose="02020603050405020304" pitchFamily="18" charset="0"/>
              </a:rPr>
              <a:t>ҲАЁТ МУВОЗАНАТИ</a:t>
            </a:r>
          </a:p>
          <a:p>
            <a:pPr indent="539750" algn="just"/>
            <a:r>
              <a:rPr lang="uz-Latn-UZ" sz="2200" i="1" dirty="0">
                <a:latin typeface="Times New Roman" panose="02020603050405020304" pitchFamily="18" charset="0"/>
                <a:cs typeface="Times New Roman" panose="02020603050405020304" pitchFamily="18" charset="0"/>
              </a:rPr>
              <a:t>Бир қатор омиллар иш ҳаётини шахсий ҳаётдан ажратишни тобора қийинлаштирди. Биринчиси, иш вақти жуда аниқ белгиланган операцияларда (одатда мунтазам, катта ҳажмли жараёнларни қўллайдиганлар) фаолият (ва жараёнлар) унчалик расмий ва/ёки белгиланган бўлмаган операцияларга нисбатан умумий қисқариши ва ҳоказо. иш вақтлари. Иккинчидан, аниқ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иш</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технологиялари (ноутбуклар, мобил қурилмалар ва бошқалар) ва шахсий қурилмалар ўртасида камроқ фарқ бор, яъни иш электрон почта хабарлари, телефон қўнғироқлари ва бошқалар билан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алоқасиз</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қолиш қийин. Учинчидан, кўпроқ. одамлар уйдан ишлайди, чекланган иш вақтини белгилаш интизоми ҳар доим ҳам осон эмас. Ва ниҳоят, баъзи ташкилий маданиятлар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узоқроқ ишлаш</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билан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яхшироқ ишлаш</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ни чалкаштириб юборади. Иш ва шахсий ҳаёт ўртасида тегишли бўлиниш мавжудлигини таъминлаш, одатда, иш оилавий мажбуриятларга ва шахсий манфаатларга асоссиз равишда аралашмаслиги керак деган маънони англатади (гарчи айнан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асоссиз</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дегани баъзи бир келишмовчиликларга сабаб бўлиши мумкин). </a:t>
            </a:r>
            <a:endParaRPr lang="uz-Cyrl-UZ" sz="2200" i="1" dirty="0">
              <a:latin typeface="Times New Roman" panose="02020603050405020304" pitchFamily="18" charset="0"/>
              <a:cs typeface="Times New Roman" panose="02020603050405020304" pitchFamily="18" charset="0"/>
            </a:endParaRPr>
          </a:p>
        </p:txBody>
      </p:sp>
      <p:pic>
        <p:nvPicPr>
          <p:cNvPr id="3" name="Рисунок 2">
            <a:extLst>
              <a:ext uri="{FF2B5EF4-FFF2-40B4-BE49-F238E27FC236}">
                <a16:creationId xmlns:a16="http://schemas.microsoft.com/office/drawing/2014/main" id="{300485E0-9C6D-4405-9A25-0278F91F3D6F}"/>
              </a:ext>
            </a:extLst>
          </p:cNvPr>
          <p:cNvPicPr>
            <a:picLocks noChangeAspect="1"/>
          </p:cNvPicPr>
          <p:nvPr/>
        </p:nvPicPr>
        <p:blipFill>
          <a:blip r:embed="rId2"/>
          <a:stretch>
            <a:fillRect/>
          </a:stretch>
        </p:blipFill>
        <p:spPr>
          <a:xfrm>
            <a:off x="0" y="4903177"/>
            <a:ext cx="2930769" cy="1954823"/>
          </a:xfrm>
          <a:prstGeom prst="rect">
            <a:avLst/>
          </a:prstGeom>
        </p:spPr>
      </p:pic>
      <p:pic>
        <p:nvPicPr>
          <p:cNvPr id="4" name="Рисунок 3">
            <a:extLst>
              <a:ext uri="{FF2B5EF4-FFF2-40B4-BE49-F238E27FC236}">
                <a16:creationId xmlns:a16="http://schemas.microsoft.com/office/drawing/2014/main" id="{19030207-CE0A-47C2-9CCD-17B73E2ABF24}"/>
              </a:ext>
            </a:extLst>
          </p:cNvPr>
          <p:cNvPicPr>
            <a:picLocks noChangeAspect="1"/>
          </p:cNvPicPr>
          <p:nvPr/>
        </p:nvPicPr>
        <p:blipFill>
          <a:blip r:embed="rId3"/>
          <a:stretch>
            <a:fillRect/>
          </a:stretch>
        </p:blipFill>
        <p:spPr>
          <a:xfrm>
            <a:off x="2930769" y="4901652"/>
            <a:ext cx="3083169" cy="1956347"/>
          </a:xfrm>
          <a:prstGeom prst="rect">
            <a:avLst/>
          </a:prstGeom>
        </p:spPr>
      </p:pic>
      <p:pic>
        <p:nvPicPr>
          <p:cNvPr id="5" name="Рисунок 4">
            <a:extLst>
              <a:ext uri="{FF2B5EF4-FFF2-40B4-BE49-F238E27FC236}">
                <a16:creationId xmlns:a16="http://schemas.microsoft.com/office/drawing/2014/main" id="{F81BA833-83C8-4E6D-A766-DF172BAB8CB9}"/>
              </a:ext>
            </a:extLst>
          </p:cNvPr>
          <p:cNvPicPr>
            <a:picLocks noChangeAspect="1"/>
          </p:cNvPicPr>
          <p:nvPr/>
        </p:nvPicPr>
        <p:blipFill>
          <a:blip r:embed="rId4"/>
          <a:stretch>
            <a:fillRect/>
          </a:stretch>
        </p:blipFill>
        <p:spPr>
          <a:xfrm>
            <a:off x="6013939" y="4901651"/>
            <a:ext cx="3516924" cy="1956348"/>
          </a:xfrm>
          <a:prstGeom prst="rect">
            <a:avLst/>
          </a:prstGeom>
        </p:spPr>
      </p:pic>
    </p:spTree>
    <p:extLst>
      <p:ext uri="{BB962C8B-B14F-4D97-AF65-F5344CB8AC3E}">
        <p14:creationId xmlns:p14="http://schemas.microsoft.com/office/powerpoint/2010/main" val="284866847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E25EB4D-E5D9-4B8E-BBEB-49FB7CE37D0B}"/>
              </a:ext>
            </a:extLst>
          </p:cNvPr>
          <p:cNvSpPr/>
          <p:nvPr/>
        </p:nvSpPr>
        <p:spPr>
          <a:xfrm>
            <a:off x="128954" y="199186"/>
            <a:ext cx="11934092" cy="621436"/>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lvl="0" algn="ctr"/>
            <a:r>
              <a:rPr lang="ru-RU" sz="2000" b="1" dirty="0">
                <a:solidFill>
                  <a:prstClr val="black"/>
                </a:solidFill>
                <a:latin typeface="Times New Roman" panose="02020603050405020304" pitchFamily="18" charset="0"/>
                <a:cs typeface="Times New Roman" panose="02020603050405020304" pitchFamily="18" charset="0"/>
              </a:rPr>
              <a:t>ТАШКИЛОТ НУҚТАИ НАЗАРИДАН, ИШ ВА ҲАЁТ МУВОЗАНАТИГА МУРОЖААТ ҚИЛИШ ОДАТДА ҚУЙИДАГИ ИМТИЁЗЛАРНИ ТАЪКИДЛАШ ОРҚАЛИ АМАЛГА ОШИРИЛАДИ:</a:t>
            </a:r>
          </a:p>
        </p:txBody>
      </p:sp>
      <p:sp>
        <p:nvSpPr>
          <p:cNvPr id="4" name="Прямоугольник: скругленные углы 3">
            <a:extLst>
              <a:ext uri="{FF2B5EF4-FFF2-40B4-BE49-F238E27FC236}">
                <a16:creationId xmlns:a16="http://schemas.microsoft.com/office/drawing/2014/main" id="{9C0E680D-4C94-4E51-A864-7A5C040895CB}"/>
              </a:ext>
            </a:extLst>
          </p:cNvPr>
          <p:cNvSpPr/>
          <p:nvPr/>
        </p:nvSpPr>
        <p:spPr>
          <a:xfrm>
            <a:off x="3692769" y="1175054"/>
            <a:ext cx="8370277" cy="62143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lvl="0" algn="ctr"/>
            <a:r>
              <a:rPr lang="ru-RU" b="1" dirty="0">
                <a:solidFill>
                  <a:prstClr val="black"/>
                </a:solidFill>
                <a:latin typeface="Times New Roman" panose="02020603050405020304" pitchFamily="18" charset="0"/>
                <a:cs typeface="Times New Roman" panose="02020603050405020304" pitchFamily="18" charset="0"/>
              </a:rPr>
              <a:t>ХОДИМЛАРНИ УШЛАБ ТУРИШ ЯХШИЛАНАДИ - ҲАДДАН ТАШҚАРИ ЮКЛАНГАН ХОДИМЛАР МУҚОБИЛ ИШ ҚИДИРИШГА МОЙИЛ.</a:t>
            </a:r>
          </a:p>
        </p:txBody>
      </p:sp>
      <p:sp>
        <p:nvSpPr>
          <p:cNvPr id="5" name="Прямоугольник: скругленные углы 4">
            <a:extLst>
              <a:ext uri="{FF2B5EF4-FFF2-40B4-BE49-F238E27FC236}">
                <a16:creationId xmlns:a16="http://schemas.microsoft.com/office/drawing/2014/main" id="{EF7D97A8-5F78-4452-801D-96D0E2855D2E}"/>
              </a:ext>
            </a:extLst>
          </p:cNvPr>
          <p:cNvSpPr/>
          <p:nvPr/>
        </p:nvSpPr>
        <p:spPr>
          <a:xfrm>
            <a:off x="2895600" y="1876162"/>
            <a:ext cx="9167446" cy="90876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lvl="0" algn="ctr"/>
            <a:r>
              <a:rPr lang="uz-Cyrl-UZ" b="1" dirty="0">
                <a:solidFill>
                  <a:prstClr val="black"/>
                </a:solidFill>
                <a:latin typeface="Times New Roman" panose="02020603050405020304" pitchFamily="18" charset="0"/>
                <a:cs typeface="Times New Roman" panose="02020603050405020304" pitchFamily="18" charset="0"/>
              </a:rPr>
              <a:t>ОБРЎ - СОҒЛОМ ИШ ВА ҲАЁТ МУВОЗАНАТИНИ ТАРҒИБ ҚИЛИШ КОМПАНИЯЛАРГА КЎПРОҚ ҚОБИЛИЯТЛИ ХОДИМЛАРНИ ЖАЛБ ҚИЛИШГА ЁРДАМ БЕРАДИГАН ОБРЎНИ ОШИРАДИ.</a:t>
            </a:r>
          </a:p>
        </p:txBody>
      </p:sp>
      <p:sp>
        <p:nvSpPr>
          <p:cNvPr id="6" name="Прямоугольник: скругленные углы 5">
            <a:extLst>
              <a:ext uri="{FF2B5EF4-FFF2-40B4-BE49-F238E27FC236}">
                <a16:creationId xmlns:a16="http://schemas.microsoft.com/office/drawing/2014/main" id="{5D7B335B-8035-4D3C-9FA3-383A2C321518}"/>
              </a:ext>
            </a:extLst>
          </p:cNvPr>
          <p:cNvSpPr/>
          <p:nvPr/>
        </p:nvSpPr>
        <p:spPr>
          <a:xfrm>
            <a:off x="2145323" y="2859063"/>
            <a:ext cx="9917723" cy="1180501"/>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lvl="0" algn="ctr"/>
            <a:r>
              <a:rPr lang="ru-RU" b="1" dirty="0">
                <a:solidFill>
                  <a:prstClr val="black"/>
                </a:solidFill>
                <a:latin typeface="Times New Roman" panose="02020603050405020304" pitchFamily="18" charset="0"/>
                <a:cs typeface="Times New Roman" panose="02020603050405020304" pitchFamily="18" charset="0"/>
              </a:rPr>
              <a:t>СОҒЛИҚНИ САҚЛАШ МУАММОЛАРИ - ХОДИМЛАРНИНГ </a:t>
            </a:r>
            <a:r>
              <a:rPr lang="uz-Cyrl-UZ" b="1" dirty="0">
                <a:solidFill>
                  <a:prstClr val="black"/>
                </a:solidFill>
                <a:latin typeface="Times New Roman" panose="02020603050405020304" pitchFamily="18" charset="0"/>
                <a:cs typeface="Times New Roman" panose="02020603050405020304" pitchFamily="18" charset="0"/>
              </a:rPr>
              <a:t>“</a:t>
            </a:r>
            <a:r>
              <a:rPr lang="ru-RU" b="1" dirty="0">
                <a:solidFill>
                  <a:prstClr val="black"/>
                </a:solidFill>
                <a:latin typeface="Times New Roman" panose="02020603050405020304" pitchFamily="18" charset="0"/>
                <a:cs typeface="Times New Roman" panose="02020603050405020304" pitchFamily="18" charset="0"/>
              </a:rPr>
              <a:t>ЁҚИБ КЕТИШИ</a:t>
            </a:r>
            <a:r>
              <a:rPr lang="uz-Cyrl-UZ" b="1" dirty="0">
                <a:solidFill>
                  <a:prstClr val="black"/>
                </a:solidFill>
                <a:latin typeface="Times New Roman" panose="02020603050405020304" pitchFamily="18" charset="0"/>
                <a:cs typeface="Times New Roman" panose="02020603050405020304" pitchFamily="18" charset="0"/>
              </a:rPr>
              <a:t>”</a:t>
            </a:r>
            <a:r>
              <a:rPr lang="ru-RU" b="1" dirty="0">
                <a:solidFill>
                  <a:prstClr val="black"/>
                </a:solidFill>
                <a:latin typeface="Times New Roman" panose="02020603050405020304" pitchFamily="18" charset="0"/>
                <a:cs typeface="Times New Roman" panose="02020603050405020304" pitchFamily="18" charset="0"/>
              </a:rPr>
              <a:t> ОХИР-ОҚИБАТДА ЖИСМОНИЙ ЁКИ РУҲИЙ САЛОМАТЛИК МУАММОЛАРИНИНГ КЎПАЙИШИГА ОЛИБ КЕЛАДИ - АХЛОҚИЙ ВА ИҚТИСОДИЙ (ИШЛАМАСЛИКНИНГ КУЧАЙИШИ) МУАММОСИ.</a:t>
            </a:r>
          </a:p>
        </p:txBody>
      </p:sp>
      <p:sp>
        <p:nvSpPr>
          <p:cNvPr id="7" name="Стрелка: вниз 6">
            <a:extLst>
              <a:ext uri="{FF2B5EF4-FFF2-40B4-BE49-F238E27FC236}">
                <a16:creationId xmlns:a16="http://schemas.microsoft.com/office/drawing/2014/main" id="{C08DD944-D23B-43EC-B5D8-9C0D12331A33}"/>
              </a:ext>
            </a:extLst>
          </p:cNvPr>
          <p:cNvSpPr/>
          <p:nvPr/>
        </p:nvSpPr>
        <p:spPr>
          <a:xfrm>
            <a:off x="7057290" y="855303"/>
            <a:ext cx="1641233" cy="266891"/>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Прямоугольник: скругленные углы 7">
            <a:extLst>
              <a:ext uri="{FF2B5EF4-FFF2-40B4-BE49-F238E27FC236}">
                <a16:creationId xmlns:a16="http://schemas.microsoft.com/office/drawing/2014/main" id="{1E2F3F08-3995-4B0F-B066-9E16D69CAE50}"/>
              </a:ext>
            </a:extLst>
          </p:cNvPr>
          <p:cNvSpPr/>
          <p:nvPr/>
        </p:nvSpPr>
        <p:spPr>
          <a:xfrm>
            <a:off x="128955" y="4113697"/>
            <a:ext cx="9120553" cy="2545117"/>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lvl="0" algn="ctr"/>
            <a:r>
              <a:rPr lang="ru-RU" b="1" dirty="0">
                <a:solidFill>
                  <a:prstClr val="black"/>
                </a:solidFill>
                <a:latin typeface="Times New Roman" panose="02020603050405020304" pitchFamily="18" charset="0"/>
                <a:cs typeface="Times New Roman" panose="02020603050405020304" pitchFamily="18" charset="0"/>
              </a:rPr>
              <a:t>ХОДИМЛАРНИНГ ИШЛАШ ДАРАЖАСИ ЮҚОРИРОҚ - ОДАТДА СТРЕССЛИ ЁКИ ҲАДДАН ТАШҚАРИ ЮКЛАНГАН ХОДИМЛАР ИШНИ БАЖАРИШДА УНЧАЛИК САМАРАЛИ ЭМАС ДЕБ ТАХМИН ҚИЛИНАДИ, АММО БУ БАҲСЛИ. ГАРЧИ БАЪЗИ ТАДҚИҚОТЛАР СОҒЛОМ ИШ-ҲАЁТ МУВОЗАНАТИГА ЭГА БЎЛГАН ХОДИМЛАР САМАРАЛИРОҚ ИШЛАШИНИ КЎРСАТСА-ДА, БОШҚАЛАРИ </a:t>
            </a:r>
            <a:r>
              <a:rPr lang="uz-Cyrl-UZ" b="1" dirty="0">
                <a:solidFill>
                  <a:prstClr val="black"/>
                </a:solidFill>
                <a:latin typeface="Times New Roman" panose="02020603050405020304" pitchFamily="18" charset="0"/>
                <a:cs typeface="Times New Roman" panose="02020603050405020304" pitchFamily="18" charset="0"/>
              </a:rPr>
              <a:t>“</a:t>
            </a:r>
            <a:r>
              <a:rPr lang="ru-RU" b="1" dirty="0">
                <a:solidFill>
                  <a:prstClr val="black"/>
                </a:solidFill>
                <a:latin typeface="Times New Roman" panose="02020603050405020304" pitchFamily="18" charset="0"/>
                <a:cs typeface="Times New Roman" panose="02020603050405020304" pitchFamily="18" charset="0"/>
              </a:rPr>
              <a:t>ИШ-ҲАЁТ АМАЛИЁТЛАРИ ИШ-ҲАЁТ МОЖАРОСИНИ КАМАЙТИРИШ ОРҚАЛИ САМАРАДОРЛИКНИ ОШИРАДИ ДЕГАН ТУШУНЧАНИ ҚЎЛЛАБ-ҚУВВАТЛАШ УЧУН ЭТАРЛИ ДАЛИЛЛАР ЙЎҚ</a:t>
            </a:r>
            <a:r>
              <a:rPr lang="uz-Cyrl-UZ" b="1" dirty="0">
                <a:solidFill>
                  <a:prstClr val="black"/>
                </a:solidFill>
                <a:latin typeface="Times New Roman" panose="02020603050405020304" pitchFamily="18" charset="0"/>
                <a:cs typeface="Times New Roman" panose="02020603050405020304" pitchFamily="18" charset="0"/>
              </a:rPr>
              <a:t>”</a:t>
            </a:r>
            <a:r>
              <a:rPr lang="ru-RU" b="1" dirty="0">
                <a:solidFill>
                  <a:prstClr val="black"/>
                </a:solidFill>
                <a:latin typeface="Times New Roman" panose="02020603050405020304" pitchFamily="18" charset="0"/>
                <a:cs typeface="Times New Roman" panose="02020603050405020304" pitchFamily="18" charset="0"/>
              </a:rPr>
              <a:t> ДЕБ АЙТИШАДИ.</a:t>
            </a:r>
          </a:p>
        </p:txBody>
      </p:sp>
      <p:sp>
        <p:nvSpPr>
          <p:cNvPr id="9" name="Стрелка: вниз 8">
            <a:extLst>
              <a:ext uri="{FF2B5EF4-FFF2-40B4-BE49-F238E27FC236}">
                <a16:creationId xmlns:a16="http://schemas.microsoft.com/office/drawing/2014/main" id="{747608EE-8F79-425D-BD6B-85E181C7EA30}"/>
              </a:ext>
            </a:extLst>
          </p:cNvPr>
          <p:cNvSpPr/>
          <p:nvPr/>
        </p:nvSpPr>
        <p:spPr>
          <a:xfrm>
            <a:off x="3106616" y="857382"/>
            <a:ext cx="527538" cy="982506"/>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0" name="Стрелка: вниз 9">
            <a:extLst>
              <a:ext uri="{FF2B5EF4-FFF2-40B4-BE49-F238E27FC236}">
                <a16:creationId xmlns:a16="http://schemas.microsoft.com/office/drawing/2014/main" id="{2F7D44B9-A488-4BCE-A6DE-E1054ECA5857}"/>
              </a:ext>
            </a:extLst>
          </p:cNvPr>
          <p:cNvSpPr/>
          <p:nvPr/>
        </p:nvSpPr>
        <p:spPr>
          <a:xfrm>
            <a:off x="2285996" y="855304"/>
            <a:ext cx="527538" cy="1969076"/>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Стрелка: вниз 10">
            <a:extLst>
              <a:ext uri="{FF2B5EF4-FFF2-40B4-BE49-F238E27FC236}">
                <a16:creationId xmlns:a16="http://schemas.microsoft.com/office/drawing/2014/main" id="{9C64C940-07C9-4704-9D26-1FD894A760FE}"/>
              </a:ext>
            </a:extLst>
          </p:cNvPr>
          <p:cNvSpPr/>
          <p:nvPr/>
        </p:nvSpPr>
        <p:spPr>
          <a:xfrm>
            <a:off x="738550" y="855303"/>
            <a:ext cx="832342" cy="3184261"/>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uz-Latn-UZ"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7034225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C9966D07-EB32-4973-A4B4-6376300B072E}"/>
              </a:ext>
            </a:extLst>
          </p:cNvPr>
          <p:cNvSpPr/>
          <p:nvPr/>
        </p:nvSpPr>
        <p:spPr>
          <a:xfrm>
            <a:off x="234461" y="182610"/>
            <a:ext cx="11723077" cy="1107996"/>
          </a:xfrm>
          <a:prstGeom prst="rect">
            <a:avLst/>
          </a:prstGeom>
        </p:spPr>
        <p:txBody>
          <a:bodyPr wrap="square">
            <a:spAutoFit/>
          </a:bodyPr>
          <a:lstStyle/>
          <a:p>
            <a:pPr indent="539750" algn="just"/>
            <a:r>
              <a:rPr lang="uz-Cyrl-UZ" sz="2200" dirty="0">
                <a:latin typeface="Times New Roman" panose="02020603050405020304" pitchFamily="18" charset="0"/>
                <a:cs typeface="Times New Roman" panose="02020603050405020304" pitchFamily="18" charset="0"/>
              </a:rPr>
              <a:t>Иш ва ҳаёт мувозанатини яхшилаш механизмларининг кўпчилиги бобнинг ушбу қисмида тавсифланган чора-тадбирлардир, масалан, мослашувчан меҳнатнинг турли шакллари, уйда ишлаш, ишни бўлишиш, болаларни жойида парвариш қилиш ва ҳоказо.</a:t>
            </a:r>
          </a:p>
        </p:txBody>
      </p:sp>
      <p:sp>
        <p:nvSpPr>
          <p:cNvPr id="3" name="Прямоугольник 2">
            <a:extLst>
              <a:ext uri="{FF2B5EF4-FFF2-40B4-BE49-F238E27FC236}">
                <a16:creationId xmlns:a16="http://schemas.microsoft.com/office/drawing/2014/main" id="{DF580A70-0246-4C24-90D0-6167D4199E4F}"/>
              </a:ext>
            </a:extLst>
          </p:cNvPr>
          <p:cNvSpPr/>
          <p:nvPr/>
        </p:nvSpPr>
        <p:spPr>
          <a:xfrm>
            <a:off x="234461" y="1290606"/>
            <a:ext cx="11723077" cy="347787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ИШ МУҲИТИНИ ҚАНДАЙ ЛОЙИҲАЛАШ КЕРАК?</a:t>
            </a:r>
          </a:p>
          <a:p>
            <a:pPr indent="539750" algn="just"/>
            <a:r>
              <a:rPr lang="uz-Latn-UZ" sz="2000" dirty="0">
                <a:latin typeface="Times New Roman" panose="02020603050405020304" pitchFamily="18" charset="0"/>
                <a:cs typeface="Times New Roman" panose="02020603050405020304" pitchFamily="18" charset="0"/>
              </a:rPr>
              <a:t>Биз илгари кўриб чиққан эргономиканинг жиҳати одамнинг бевосита иш жойининг жисмоний жиҳатлари, масалан, унинг ўлчамлари билан қандай боғланиши билан боғлиқ эди. Аммо мавзу одамларнинг иш муҳити билан қандай алоқаси борлигини ҳам ўрганади. Бу билан биз ҳарорат, ёруғлик, шовқин муҳити ва ҳоказоларни назарда тутамиз. Бу ишларнинг бажарилишига таъсир қилиши аниқ. Жуда иссиқ ёки жуда совуқ, этарли даражада ёритилган ёки кўзни қамаштирадиган даражада ёрқин, ҳаддан ташқари шовқинли ёки безовта қилувчи жим бўлган иш шароитлари ишларнинг бажарилишига таъсир қилади. Ушбу муаммоларнинг аксарияти кўпинча бутун дунё бўйлаб иш жойларидаги атроф-муҳит шароитларини назорат қилувчи меҳнатни муҳофаза қилиш ва хавфсизлик қонунчилиги билан қамраб олинади. Бундай қонунчилик қоидалари доирасида ишлаш учун эргономиканинг ушбу жиҳатини тўлиқ тушуниш керак.</a:t>
            </a:r>
          </a:p>
        </p:txBody>
      </p:sp>
      <p:pic>
        <p:nvPicPr>
          <p:cNvPr id="4" name="Рисунок 3">
            <a:extLst>
              <a:ext uri="{FF2B5EF4-FFF2-40B4-BE49-F238E27FC236}">
                <a16:creationId xmlns:a16="http://schemas.microsoft.com/office/drawing/2014/main" id="{270D5891-1B07-4695-9D36-CE67A4D43AC7}"/>
              </a:ext>
            </a:extLst>
          </p:cNvPr>
          <p:cNvPicPr>
            <a:picLocks noChangeAspect="1"/>
          </p:cNvPicPr>
          <p:nvPr/>
        </p:nvPicPr>
        <p:blipFill>
          <a:blip r:embed="rId2"/>
          <a:stretch>
            <a:fillRect/>
          </a:stretch>
        </p:blipFill>
        <p:spPr>
          <a:xfrm>
            <a:off x="0" y="4728836"/>
            <a:ext cx="3938954" cy="2129164"/>
          </a:xfrm>
          <a:prstGeom prst="rect">
            <a:avLst/>
          </a:prstGeom>
        </p:spPr>
      </p:pic>
      <p:pic>
        <p:nvPicPr>
          <p:cNvPr id="5" name="Рисунок 4">
            <a:extLst>
              <a:ext uri="{FF2B5EF4-FFF2-40B4-BE49-F238E27FC236}">
                <a16:creationId xmlns:a16="http://schemas.microsoft.com/office/drawing/2014/main" id="{5F19B966-440C-4FC3-A686-A2220A6E50DA}"/>
              </a:ext>
            </a:extLst>
          </p:cNvPr>
          <p:cNvPicPr>
            <a:picLocks noChangeAspect="1"/>
          </p:cNvPicPr>
          <p:nvPr/>
        </p:nvPicPr>
        <p:blipFill>
          <a:blip r:embed="rId3"/>
          <a:stretch>
            <a:fillRect/>
          </a:stretch>
        </p:blipFill>
        <p:spPr>
          <a:xfrm>
            <a:off x="3938955" y="4728837"/>
            <a:ext cx="3712230" cy="2129164"/>
          </a:xfrm>
          <a:prstGeom prst="rect">
            <a:avLst/>
          </a:prstGeom>
        </p:spPr>
      </p:pic>
      <p:pic>
        <p:nvPicPr>
          <p:cNvPr id="6" name="Рисунок 5">
            <a:extLst>
              <a:ext uri="{FF2B5EF4-FFF2-40B4-BE49-F238E27FC236}">
                <a16:creationId xmlns:a16="http://schemas.microsoft.com/office/drawing/2014/main" id="{77DBC8AA-36B5-4734-B837-00740D375015}"/>
              </a:ext>
            </a:extLst>
          </p:cNvPr>
          <p:cNvPicPr>
            <a:picLocks noChangeAspect="1"/>
          </p:cNvPicPr>
          <p:nvPr/>
        </p:nvPicPr>
        <p:blipFill>
          <a:blip r:embed="rId4"/>
          <a:stretch>
            <a:fillRect/>
          </a:stretch>
        </p:blipFill>
        <p:spPr>
          <a:xfrm>
            <a:off x="7651184" y="4728836"/>
            <a:ext cx="4540815" cy="2129164"/>
          </a:xfrm>
          <a:prstGeom prst="rect">
            <a:avLst/>
          </a:prstGeom>
        </p:spPr>
      </p:pic>
    </p:spTree>
    <p:extLst>
      <p:ext uri="{BB962C8B-B14F-4D97-AF65-F5344CB8AC3E}">
        <p14:creationId xmlns:p14="http://schemas.microsoft.com/office/powerpoint/2010/main" val="112399505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E25EB4D-E5D9-4B8E-BBEB-49FB7CE37D0B}"/>
              </a:ext>
            </a:extLst>
          </p:cNvPr>
          <p:cNvSpPr/>
          <p:nvPr/>
        </p:nvSpPr>
        <p:spPr>
          <a:xfrm>
            <a:off x="128954" y="199186"/>
            <a:ext cx="11934092" cy="1688230"/>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ИШЛАШ ҲАРОРАТИ</a:t>
            </a:r>
          </a:p>
          <a:p>
            <a:pPr indent="539750" algn="just"/>
            <a:r>
              <a:rPr lang="uz-Latn-UZ" sz="2000" dirty="0">
                <a:latin typeface="Times New Roman" panose="02020603050405020304" pitchFamily="18" charset="0"/>
                <a:cs typeface="Times New Roman" panose="02020603050405020304" pitchFamily="18" charset="0"/>
              </a:rPr>
              <a:t>Одамларнинг иш ҳароратига бўлган реакцияларини башорат қилиш осон эмас. Одамлар ўзларининг ишлаши ва қулайлиги ҳароратга қараб ўзгариб туради. Бундан ташқари, кўпчилигимиз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ҳарорат</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ни баҳолашга намлик ва ҳаво ҳаракати каби бошқа омиллар ҳам таъсир қилади. Шунга қарамай, иш ҳароратига оид баъзи умумий фикрлар иш дизайнерларига кўрсатмалар беради:</a:t>
            </a:r>
          </a:p>
        </p:txBody>
      </p:sp>
      <p:sp>
        <p:nvSpPr>
          <p:cNvPr id="4" name="Прямоугольник: скругленные углы 3">
            <a:extLst>
              <a:ext uri="{FF2B5EF4-FFF2-40B4-BE49-F238E27FC236}">
                <a16:creationId xmlns:a16="http://schemas.microsoft.com/office/drawing/2014/main" id="{9C0E680D-4C94-4E51-A864-7A5C040895CB}"/>
              </a:ext>
            </a:extLst>
          </p:cNvPr>
          <p:cNvSpPr/>
          <p:nvPr/>
        </p:nvSpPr>
        <p:spPr>
          <a:xfrm>
            <a:off x="128954" y="2249451"/>
            <a:ext cx="11934092" cy="78392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ҚУЛАЙ ҲАРОРАТ ОРАЛИҒИ БАЖАРИЛАЁТГАН ИШ ТУРИГА БОҒЛИҚ БЎЛАДИ; ЭНГИЛРОҚ ИШ ОҒИРРОҚ ИШЛАРГА ҚАРАГАНДА ЮҚОРИ ҲАРОРАТНИ ТАЛАБ ҚИЛАДИ.</a:t>
            </a:r>
          </a:p>
        </p:txBody>
      </p:sp>
      <p:sp>
        <p:nvSpPr>
          <p:cNvPr id="5" name="Прямоугольник: скругленные углы 4">
            <a:extLst>
              <a:ext uri="{FF2B5EF4-FFF2-40B4-BE49-F238E27FC236}">
                <a16:creationId xmlns:a16="http://schemas.microsoft.com/office/drawing/2014/main" id="{EF7D97A8-5F78-4452-801D-96D0E2855D2E}"/>
              </a:ext>
            </a:extLst>
          </p:cNvPr>
          <p:cNvSpPr/>
          <p:nvPr/>
        </p:nvSpPr>
        <p:spPr>
          <a:xfrm>
            <a:off x="128954" y="3185706"/>
            <a:ext cx="11934092" cy="1058048"/>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ОДАМЛАРНИНГ ҲУШЁРЛИК ВАЗИФАЛАРИНИ БАЖАРИШДА САМАРАДОРЛИГИ ТАХМИНАН 29 ° C ДАН ЮҚОРИ ҲАРОРАТЛАРДА КАМАЯДИ; ЭНГИЛ ҚЎЛДА ВАЗИФАЛАРНИ БАЖАРАДИГАН ОДАМЛАР УЧУН ЭКВИВАЛЕНТ ҲАРОРАТ БИРОЗ ПАСТРОҚ.</a:t>
            </a:r>
          </a:p>
        </p:txBody>
      </p:sp>
      <p:sp>
        <p:nvSpPr>
          <p:cNvPr id="6" name="Прямоугольник: скругленные углы 5">
            <a:extLst>
              <a:ext uri="{FF2B5EF4-FFF2-40B4-BE49-F238E27FC236}">
                <a16:creationId xmlns:a16="http://schemas.microsoft.com/office/drawing/2014/main" id="{5D7B335B-8035-4D3C-9FA3-383A2C321518}"/>
              </a:ext>
            </a:extLst>
          </p:cNvPr>
          <p:cNvSpPr/>
          <p:nvPr/>
        </p:nvSpPr>
        <p:spPr>
          <a:xfrm>
            <a:off x="146539" y="4395915"/>
            <a:ext cx="8411308" cy="1058048"/>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ИШ УЧУН ҚУЛАЙ ДИАПАЗОНДАН ЮҚОРИ ЁКИ ПАСТ ҲАРОРАТЛАРДА БАХЦИЗ ҲОДИСАЛАРНИНГ ЮЗАГА КЕЛИШ ЭҲТИМОЛИ ОРТАДИ.</a:t>
            </a:r>
          </a:p>
        </p:txBody>
      </p:sp>
      <p:sp>
        <p:nvSpPr>
          <p:cNvPr id="7" name="Стрелка: вниз 6">
            <a:extLst>
              <a:ext uri="{FF2B5EF4-FFF2-40B4-BE49-F238E27FC236}">
                <a16:creationId xmlns:a16="http://schemas.microsoft.com/office/drawing/2014/main" id="{C08DD944-D23B-43EC-B5D8-9C0D12331A33}"/>
              </a:ext>
            </a:extLst>
          </p:cNvPr>
          <p:cNvSpPr/>
          <p:nvPr/>
        </p:nvSpPr>
        <p:spPr>
          <a:xfrm>
            <a:off x="3897921" y="1932613"/>
            <a:ext cx="1641233" cy="266891"/>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uz-Latn-UZ"/>
          </a:p>
        </p:txBody>
      </p:sp>
    </p:spTree>
    <p:extLst>
      <p:ext uri="{BB962C8B-B14F-4D97-AF65-F5344CB8AC3E}">
        <p14:creationId xmlns:p14="http://schemas.microsoft.com/office/powerpoint/2010/main" val="32099841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a:extLst>
              <a:ext uri="{FF2B5EF4-FFF2-40B4-BE49-F238E27FC236}">
                <a16:creationId xmlns:a16="http://schemas.microsoft.com/office/drawing/2014/main" id="{7242F0D4-CC61-4032-BFF4-3ED2B5CA8F7E}"/>
              </a:ext>
            </a:extLst>
          </p:cNvPr>
          <p:cNvSpPr/>
          <p:nvPr/>
        </p:nvSpPr>
        <p:spPr>
          <a:xfrm>
            <a:off x="187569" y="139061"/>
            <a:ext cx="11840307" cy="1631216"/>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ЁРИТИШ ДАРАЖАЛАРИ</a:t>
            </a:r>
          </a:p>
          <a:p>
            <a:pPr indent="539750" algn="just">
              <a:tabLst>
                <a:tab pos="620713" algn="l"/>
              </a:tabLst>
            </a:pPr>
            <a:r>
              <a:rPr lang="uz-Latn-UZ" sz="2000" dirty="0">
                <a:latin typeface="Times New Roman" panose="02020603050405020304" pitchFamily="18" charset="0"/>
                <a:cs typeface="Times New Roman" panose="02020603050405020304" pitchFamily="18" charset="0"/>
              </a:rPr>
              <a:t>Ҳар қандай ишни қониқарли бажариш учун зарур бўлган ёруғликнинг интенсивлиги ишнинг хусусиятига боғлиқ бўлади. Жуда нозик ва аниқ ҳаракатни ўз ичига олган баъзи ишлар, масалан, жарроҳлик, жуда юқори даражадаги ёритишни талаб қилади. Бошқа, камроқ нозик ишлар бундай юқори даражаларни талаб қилмайди.</a:t>
            </a:r>
          </a:p>
        </p:txBody>
      </p:sp>
      <p:sp>
        <p:nvSpPr>
          <p:cNvPr id="5" name="Прямоугольник 4">
            <a:extLst>
              <a:ext uri="{FF2B5EF4-FFF2-40B4-BE49-F238E27FC236}">
                <a16:creationId xmlns:a16="http://schemas.microsoft.com/office/drawing/2014/main" id="{6E979B10-2C7C-49D2-A80D-777AF984E66D}"/>
              </a:ext>
            </a:extLst>
          </p:cNvPr>
          <p:cNvSpPr/>
          <p:nvPr/>
        </p:nvSpPr>
        <p:spPr>
          <a:xfrm>
            <a:off x="187570" y="1688216"/>
            <a:ext cx="11840306" cy="3477875"/>
          </a:xfrm>
          <a:prstGeom prst="rect">
            <a:avLst/>
          </a:prstGeom>
        </p:spPr>
        <p:txBody>
          <a:bodyPr wrap="square">
            <a:spAutoFit/>
          </a:bodyPr>
          <a:lstStyle/>
          <a:p>
            <a:pPr algn="ctr"/>
            <a:r>
              <a:rPr lang="uz-Latn-UZ" sz="2000" b="1" dirty="0">
                <a:latin typeface="Times New Roman" panose="02020603050405020304" pitchFamily="18" charset="0"/>
                <a:cs typeface="Times New Roman" panose="02020603050405020304" pitchFamily="18" charset="0"/>
              </a:rPr>
              <a:t>ШОВҚИН ДАРАЖАЛАРИ</a:t>
            </a:r>
          </a:p>
          <a:p>
            <a:pPr indent="539750" algn="just"/>
            <a:r>
              <a:rPr lang="uz-Latn-UZ" sz="2000" dirty="0">
                <a:latin typeface="Times New Roman" panose="02020603050405020304" pitchFamily="18" charset="0"/>
                <a:cs typeface="Times New Roman" panose="02020603050405020304" pitchFamily="18" charset="0"/>
              </a:rPr>
              <a:t>Ҳаддан ташқари шовқин даражасининг зарарли таъсирини бошқа атроф-муҳит омилларига қараганда тушуниш осонроқдир. Шовқиндан келиб чиққан эшитиш қобилиятининг йўқолиши шовқин хавфсиз чегаралардан паст бўлмаган иш муҳитининг яхши ҳужжатлаштирилган натижасидир. Шовқин даражасини кўриб чиқаётганда, одамлар иш куни давомида дуч келиши мумкин бўлган тавсия этилган (ва кўпинча қонуний) максимал шовқин даражаси Буюк Британияда 90 десибел (дБ) эканлигини ёдда тутинг (гарчи дунёнинг баъзи қисмларида қонуний даража мавжуд бўлса ҳам). бундан паст). Шуни ҳам ёдда тутингки, шовқиннинг десибел бирлиги логарифмик шкалага асосланади, яъни шовқин интенсивлиги ҳар 3 дБда икки баробар ортади. Юқори даражадаги шовқиннинг зарарли таъсиридан ташқари, интервалгача ва юқори частотали шовқин ҳам анча паст даражадаги иш самарадорлигига таъсир қилиши мумкин, айниқса диққат ва мулоҳазаларни талаб қиладиган вазифаларда.</a:t>
            </a:r>
          </a:p>
        </p:txBody>
      </p:sp>
    </p:spTree>
    <p:extLst>
      <p:ext uri="{BB962C8B-B14F-4D97-AF65-F5344CB8AC3E}">
        <p14:creationId xmlns:p14="http://schemas.microsoft.com/office/powerpoint/2010/main" val="52179477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5EF33203-F449-400E-A1CB-146BE428BCAA}"/>
              </a:ext>
            </a:extLst>
          </p:cNvPr>
          <p:cNvSpPr/>
          <p:nvPr/>
        </p:nvSpPr>
        <p:spPr>
          <a:xfrm>
            <a:off x="298938" y="200286"/>
            <a:ext cx="11617569" cy="3816429"/>
          </a:xfrm>
          <a:prstGeom prst="rect">
            <a:avLst/>
          </a:prstGeom>
        </p:spPr>
        <p:txBody>
          <a:bodyPr wrap="square">
            <a:spAutoFit/>
          </a:bodyPr>
          <a:lstStyle/>
          <a:p>
            <a:pPr algn="ctr"/>
            <a:r>
              <a:rPr lang="uz-Latn-UZ" sz="2200" b="1" dirty="0">
                <a:latin typeface="Times New Roman" panose="02020603050405020304" pitchFamily="18" charset="0"/>
                <a:cs typeface="Times New Roman" panose="02020603050405020304" pitchFamily="18" charset="0"/>
              </a:rPr>
              <a:t>ОФИСДА ЭРГОНОМИКА</a:t>
            </a:r>
          </a:p>
          <a:p>
            <a:pPr indent="539750" algn="just"/>
            <a:r>
              <a:rPr lang="uz-Latn-UZ" sz="2200" dirty="0">
                <a:latin typeface="Times New Roman" panose="02020603050405020304" pitchFamily="18" charset="0"/>
                <a:cs typeface="Times New Roman" panose="02020603050405020304" pitchFamily="18" charset="0"/>
              </a:rPr>
              <a:t>Офисларда (ёки офисга ўхшаш иш жойларида) ишлайдиган одамлар сони ортиб бораётганлиги сабабли, ушбу турдаги ишларга эргономик тамойиллар тобора кўпроқ қўлланила бошланди. Шу билан бирга, қонун ҳужжатлари компютер экранлари ва клавиатуралар каби офис технологияларини қамраб олишга ҳаракат қилмоқда. Масалан, дисплейли экран ускуналари билан ишлаш бўйича </a:t>
            </a:r>
            <a:r>
              <a:rPr lang="uz-Cyrl-UZ" sz="2200" dirty="0">
                <a:latin typeface="Times New Roman" panose="02020603050405020304" pitchFamily="18" charset="0"/>
                <a:cs typeface="Times New Roman" panose="02020603050405020304" pitchFamily="18" charset="0"/>
              </a:rPr>
              <a:t>Е</a:t>
            </a:r>
            <a:r>
              <a:rPr lang="uz-Latn-UZ" sz="2200" dirty="0">
                <a:latin typeface="Times New Roman" panose="02020603050405020304" pitchFamily="18" charset="0"/>
                <a:cs typeface="Times New Roman" panose="02020603050405020304" pitchFamily="18" charset="0"/>
              </a:rPr>
              <a:t>вропа Иттифоқи директивалари ташкилотлардан барча иш станцияларини улардан фойдаланишга хос бўлган хавфларни камайтириш учун баҳолашни, танаффуслар ва фаолиятдаги ўзгаришлар учун иш вақтини режалаштиришни ва фойдаланувчилар учун маълумот ва тренинглар тақдим этишни талаб қилади. </a:t>
            </a:r>
            <a:r>
              <a:rPr lang="uz-Cyrl-UZ" sz="2200" dirty="0">
                <a:latin typeface="Times New Roman" panose="02020603050405020304" pitchFamily="18" charset="0"/>
                <a:cs typeface="Times New Roman" panose="02020603050405020304" pitchFamily="18" charset="0"/>
              </a:rPr>
              <a:t>Қуйидаги расмда</a:t>
            </a:r>
            <a:r>
              <a:rPr lang="uz-Latn-UZ" sz="2200" dirty="0">
                <a:latin typeface="Times New Roman" panose="02020603050405020304" pitchFamily="18" charset="0"/>
                <a:cs typeface="Times New Roman" panose="02020603050405020304" pitchFamily="18" charset="0"/>
              </a:rPr>
              <a:t> офис ишларини лойиҳалашда эътиборга олиниши керак бўлган баъзи эргономик омиллар кўрсатилган.</a:t>
            </a:r>
          </a:p>
        </p:txBody>
      </p:sp>
      <p:pic>
        <p:nvPicPr>
          <p:cNvPr id="3" name="Рисунок 2">
            <a:extLst>
              <a:ext uri="{FF2B5EF4-FFF2-40B4-BE49-F238E27FC236}">
                <a16:creationId xmlns:a16="http://schemas.microsoft.com/office/drawing/2014/main" id="{747C2DB2-8CEF-40AC-99F7-AE25EA9EF1FB}"/>
              </a:ext>
            </a:extLst>
          </p:cNvPr>
          <p:cNvPicPr>
            <a:picLocks noChangeAspect="1"/>
          </p:cNvPicPr>
          <p:nvPr/>
        </p:nvPicPr>
        <p:blipFill>
          <a:blip r:embed="rId2"/>
          <a:stretch>
            <a:fillRect/>
          </a:stretch>
        </p:blipFill>
        <p:spPr>
          <a:xfrm>
            <a:off x="6096000" y="4172706"/>
            <a:ext cx="6096000" cy="2685294"/>
          </a:xfrm>
          <a:prstGeom prst="rect">
            <a:avLst/>
          </a:prstGeom>
        </p:spPr>
      </p:pic>
      <p:pic>
        <p:nvPicPr>
          <p:cNvPr id="4" name="Рисунок 3">
            <a:extLst>
              <a:ext uri="{FF2B5EF4-FFF2-40B4-BE49-F238E27FC236}">
                <a16:creationId xmlns:a16="http://schemas.microsoft.com/office/drawing/2014/main" id="{5DE86196-58C3-473B-A248-2969A3040CF1}"/>
              </a:ext>
            </a:extLst>
          </p:cNvPr>
          <p:cNvPicPr>
            <a:picLocks noChangeAspect="1"/>
          </p:cNvPicPr>
          <p:nvPr/>
        </p:nvPicPr>
        <p:blipFill>
          <a:blip r:embed="rId3"/>
          <a:stretch>
            <a:fillRect/>
          </a:stretch>
        </p:blipFill>
        <p:spPr>
          <a:xfrm>
            <a:off x="0" y="4172704"/>
            <a:ext cx="6096000" cy="2685295"/>
          </a:xfrm>
          <a:prstGeom prst="rect">
            <a:avLst/>
          </a:prstGeom>
        </p:spPr>
      </p:pic>
    </p:spTree>
    <p:extLst>
      <p:ext uri="{BB962C8B-B14F-4D97-AF65-F5344CB8AC3E}">
        <p14:creationId xmlns:p14="http://schemas.microsoft.com/office/powerpoint/2010/main" val="1151957125"/>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a:extLst>
              <a:ext uri="{FF2B5EF4-FFF2-40B4-BE49-F238E27FC236}">
                <a16:creationId xmlns:a16="http://schemas.microsoft.com/office/drawing/2014/main" id="{B4F3FCB7-16FC-47B7-8ED7-9E10B21E221E}"/>
              </a:ext>
            </a:extLst>
          </p:cNvPr>
          <p:cNvSpPr/>
          <p:nvPr/>
        </p:nvSpPr>
        <p:spPr>
          <a:xfrm>
            <a:off x="2016820" y="5928919"/>
            <a:ext cx="5951566" cy="461665"/>
          </a:xfrm>
          <a:prstGeom prst="rect">
            <a:avLst/>
          </a:prstGeom>
        </p:spPr>
        <p:txBody>
          <a:bodyPr wrap="none">
            <a:spAutoFit/>
          </a:bodyPr>
          <a:lstStyle/>
          <a:p>
            <a:r>
              <a:rPr lang="uz-Latn-UZ" sz="2400" b="1" dirty="0">
                <a:latin typeface="Times New Roman" panose="02020603050405020304" pitchFamily="18" charset="0"/>
                <a:cs typeface="Times New Roman" panose="02020603050405020304" pitchFamily="18" charset="0"/>
              </a:rPr>
              <a:t>ОФИС МУҲИТИДА ЭРГОНОМИКА</a:t>
            </a:r>
            <a:r>
              <a:rPr lang="en-US" sz="2400" b="1" dirty="0">
                <a:latin typeface="Times New Roman" panose="02020603050405020304" pitchFamily="18" charset="0"/>
                <a:cs typeface="Times New Roman" panose="02020603050405020304" pitchFamily="18" charset="0"/>
              </a:rPr>
              <a:t> [4]</a:t>
            </a:r>
            <a:endParaRPr lang="uz-Latn-UZ" sz="2400" b="1" dirty="0">
              <a:latin typeface="Times New Roman" panose="02020603050405020304" pitchFamily="18" charset="0"/>
              <a:cs typeface="Times New Roman" panose="02020603050405020304" pitchFamily="18" charset="0"/>
            </a:endParaRPr>
          </a:p>
        </p:txBody>
      </p:sp>
      <p:pic>
        <p:nvPicPr>
          <p:cNvPr id="5" name="Рисунок 4">
            <a:extLst>
              <a:ext uri="{FF2B5EF4-FFF2-40B4-BE49-F238E27FC236}">
                <a16:creationId xmlns:a16="http://schemas.microsoft.com/office/drawing/2014/main" id="{40076123-4C58-40B8-B1D5-AB8E4850D6F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424980" cy="5638800"/>
          </a:xfrm>
          <a:prstGeom prst="rect">
            <a:avLst/>
          </a:prstGeom>
        </p:spPr>
      </p:pic>
    </p:spTree>
    <p:extLst>
      <p:ext uri="{BB962C8B-B14F-4D97-AF65-F5344CB8AC3E}">
        <p14:creationId xmlns:p14="http://schemas.microsoft.com/office/powerpoint/2010/main" val="13134797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86D2EB1A-7CA8-4CE2-A341-2579B24EFC39}"/>
              </a:ext>
            </a:extLst>
          </p:cNvPr>
          <p:cNvSpPr/>
          <p:nvPr/>
        </p:nvSpPr>
        <p:spPr>
          <a:xfrm>
            <a:off x="0" y="2890391"/>
            <a:ext cx="12192000" cy="1077218"/>
          </a:xfrm>
          <a:prstGeom prst="rect">
            <a:avLst/>
          </a:prstGeom>
        </p:spPr>
        <p:txBody>
          <a:bodyPr wrap="square">
            <a:spAutoFit/>
          </a:bodyPr>
          <a:lstStyle/>
          <a:p>
            <a:pPr algn="ctr"/>
            <a:r>
              <a:rPr lang="uz-Cyrl-UZ" sz="3200" b="1" dirty="0">
                <a:solidFill>
                  <a:schemeClr val="accent6">
                    <a:lumMod val="50000"/>
                  </a:schemeClr>
                </a:solidFill>
                <a:latin typeface="Times New Roman" panose="02020603050405020304" pitchFamily="18" charset="0"/>
                <a:cs typeface="Times New Roman" panose="02020603050405020304" pitchFamily="18" charset="0"/>
              </a:rPr>
              <a:t>ИШ ВАҚТЛАРИ ҚАНДАЙ ТАҚСИМЛАНАДИ?</a:t>
            </a:r>
          </a:p>
          <a:p>
            <a:pPr algn="ctr"/>
            <a:r>
              <a:rPr lang="en-US" sz="3200" b="1" dirty="0">
                <a:solidFill>
                  <a:schemeClr val="accent6">
                    <a:lumMod val="50000"/>
                  </a:schemeClr>
                </a:solidFill>
                <a:latin typeface="Times New Roman" panose="02020603050405020304" pitchFamily="18" charset="0"/>
                <a:cs typeface="Times New Roman" panose="02020603050405020304" pitchFamily="18" charset="0"/>
              </a:rPr>
              <a:t>HOW ARE WORK TIMES ALLOCATED?</a:t>
            </a:r>
            <a:endParaRPr lang="uz-Latn-UZ" sz="3200" b="1" dirty="0">
              <a:solidFill>
                <a:schemeClr val="accent6">
                  <a:lumMod val="50000"/>
                </a:schemeClr>
              </a:solidFill>
              <a:latin typeface="Times New Roman" panose="02020603050405020304" pitchFamily="18" charset="0"/>
              <a:cs typeface="Times New Roman" panose="02020603050405020304" pitchFamily="18" charset="0"/>
            </a:endParaRPr>
          </a:p>
        </p:txBody>
      </p:sp>
      <p:pic>
        <p:nvPicPr>
          <p:cNvPr id="4" name="Рисунок 3">
            <a:extLst>
              <a:ext uri="{FF2B5EF4-FFF2-40B4-BE49-F238E27FC236}">
                <a16:creationId xmlns:a16="http://schemas.microsoft.com/office/drawing/2014/main" id="{5E02688A-E1F3-4191-A1ED-4273F3ADB007}"/>
              </a:ext>
            </a:extLst>
          </p:cNvPr>
          <p:cNvPicPr>
            <a:picLocks noChangeAspect="1"/>
          </p:cNvPicPr>
          <p:nvPr/>
        </p:nvPicPr>
        <p:blipFill>
          <a:blip r:embed="rId2"/>
          <a:stretch>
            <a:fillRect/>
          </a:stretch>
        </p:blipFill>
        <p:spPr>
          <a:xfrm>
            <a:off x="6096000" y="3967608"/>
            <a:ext cx="6096000" cy="2890391"/>
          </a:xfrm>
          <a:prstGeom prst="rect">
            <a:avLst/>
          </a:prstGeom>
        </p:spPr>
      </p:pic>
      <p:pic>
        <p:nvPicPr>
          <p:cNvPr id="5" name="Рисунок 4">
            <a:extLst>
              <a:ext uri="{FF2B5EF4-FFF2-40B4-BE49-F238E27FC236}">
                <a16:creationId xmlns:a16="http://schemas.microsoft.com/office/drawing/2014/main" id="{18CC1E0C-A901-4CC7-96F0-D74DFD581103}"/>
              </a:ext>
            </a:extLst>
          </p:cNvPr>
          <p:cNvPicPr>
            <a:picLocks noChangeAspect="1"/>
          </p:cNvPicPr>
          <p:nvPr/>
        </p:nvPicPr>
        <p:blipFill>
          <a:blip r:embed="rId3"/>
          <a:stretch>
            <a:fillRect/>
          </a:stretch>
        </p:blipFill>
        <p:spPr>
          <a:xfrm>
            <a:off x="0" y="1"/>
            <a:ext cx="6096000" cy="2890390"/>
          </a:xfrm>
          <a:prstGeom prst="rect">
            <a:avLst/>
          </a:prstGeom>
        </p:spPr>
      </p:pic>
      <p:pic>
        <p:nvPicPr>
          <p:cNvPr id="6" name="Рисунок 5">
            <a:extLst>
              <a:ext uri="{FF2B5EF4-FFF2-40B4-BE49-F238E27FC236}">
                <a16:creationId xmlns:a16="http://schemas.microsoft.com/office/drawing/2014/main" id="{2AE283D5-7868-4B46-8845-974D43C8003E}"/>
              </a:ext>
            </a:extLst>
          </p:cNvPr>
          <p:cNvPicPr>
            <a:picLocks noChangeAspect="1"/>
          </p:cNvPicPr>
          <p:nvPr/>
        </p:nvPicPr>
        <p:blipFill>
          <a:blip r:embed="rId4"/>
          <a:stretch>
            <a:fillRect/>
          </a:stretch>
        </p:blipFill>
        <p:spPr>
          <a:xfrm>
            <a:off x="6097066" y="0"/>
            <a:ext cx="6094934" cy="2890390"/>
          </a:xfrm>
          <a:prstGeom prst="rect">
            <a:avLst/>
          </a:prstGeom>
        </p:spPr>
      </p:pic>
      <p:pic>
        <p:nvPicPr>
          <p:cNvPr id="7" name="Рисунок 6">
            <a:extLst>
              <a:ext uri="{FF2B5EF4-FFF2-40B4-BE49-F238E27FC236}">
                <a16:creationId xmlns:a16="http://schemas.microsoft.com/office/drawing/2014/main" id="{41B87F9E-6B1C-4A28-B963-3722994E2CD4}"/>
              </a:ext>
            </a:extLst>
          </p:cNvPr>
          <p:cNvPicPr>
            <a:picLocks noChangeAspect="1"/>
          </p:cNvPicPr>
          <p:nvPr/>
        </p:nvPicPr>
        <p:blipFill>
          <a:blip r:embed="rId5"/>
          <a:stretch>
            <a:fillRect/>
          </a:stretch>
        </p:blipFill>
        <p:spPr>
          <a:xfrm>
            <a:off x="0" y="3967608"/>
            <a:ext cx="6101862" cy="2890392"/>
          </a:xfrm>
          <a:prstGeom prst="rect">
            <a:avLst/>
          </a:prstGeom>
        </p:spPr>
      </p:pic>
    </p:spTree>
    <p:extLst>
      <p:ext uri="{BB962C8B-B14F-4D97-AF65-F5344CB8AC3E}">
        <p14:creationId xmlns:p14="http://schemas.microsoft.com/office/powerpoint/2010/main" val="352548519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205EC397-D8FF-41D1-8369-18D1C3E3C239}"/>
              </a:ext>
            </a:extLst>
          </p:cNvPr>
          <p:cNvSpPr/>
          <p:nvPr/>
        </p:nvSpPr>
        <p:spPr>
          <a:xfrm>
            <a:off x="246185" y="227325"/>
            <a:ext cx="11699630" cy="4401205"/>
          </a:xfrm>
          <a:prstGeom prst="rect">
            <a:avLst/>
          </a:prstGeom>
        </p:spPr>
        <p:txBody>
          <a:bodyPr wrap="square">
            <a:spAutoFit/>
          </a:bodyPr>
          <a:lstStyle/>
          <a:p>
            <a:pPr indent="539750" algn="just"/>
            <a:r>
              <a:rPr lang="uz-Latn-UZ" sz="2000" dirty="0">
                <a:latin typeface="Times New Roman" panose="02020603050405020304" pitchFamily="18" charset="0"/>
                <a:cs typeface="Times New Roman" panose="02020603050405020304" pitchFamily="18" charset="0"/>
              </a:rPr>
              <a:t>Ҳаракатни бажариш учун қанча вақт кетишини аниқ ҳисобламасдан туриб, жамоалар ёки шахсларга қанча иш ажратиш кераклигини, топшириқ қачон бажарилишини, қанча туради, иш ёки йўқлигини билиш мумкин бўлмайди. жадвалга мувофиқ ривожланмоқда ва ҳар қандай операцияни бошқариш учун зарур бўлган бошқа кўплаб муҳим маълумотлар. Иш вақтларини ҳисобламасдан, операцион менежерлар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кўр-кўрона учиб кетишади</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Шу билан бирга, иш вақтини ўлчаш ҳар қандай даражадаги аниқлик ёки ишонч билан қилиш қийин бўлиши аниқ бўлишидан олдин кўп ўйлашнинг ҳожати йўқ. Ҳар қандай вазифани бажариш учун кетадиган вақтингиз бу вазифани бажаришда қанчалик малакали эканлигингизга, қанча тажрибага эга эканлигингизга, қанчалик бақувват ёки ғайратли эканлигингизга, тегишли воситаларингиз бор-йўқлигига, атроф-муҳит шароитларига, қанчалик чарчаганингизга боғлиқ бўлади. ва ҳоказо. Шундай қилиб, энг яхши ҳолатда, вазифа қанча давом этиши ёки бажариши керак бўлган ҳар қандай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ўлчов</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тахминий ҳисобланади. Бу вазифани бажариш учун қанча вақт ажратишимиз ҳақидаги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энг яхши тахминимиз</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бўлади. Шунинг учун биз ушбу иш вақтини баҳолаш жараёнини </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иш вақтини тақсимлаш</a:t>
            </a:r>
            <a:r>
              <a:rPr lang="uz-Cyrl-UZ" sz="2000" dirty="0">
                <a:latin typeface="Times New Roman" panose="02020603050405020304" pitchFamily="18" charset="0"/>
                <a:cs typeface="Times New Roman" panose="02020603050405020304" pitchFamily="18" charset="0"/>
              </a:rPr>
              <a:t>”</a:t>
            </a:r>
            <a:r>
              <a:rPr lang="uz-Latn-UZ" sz="2000" dirty="0">
                <a:latin typeface="Times New Roman" panose="02020603050405020304" pitchFamily="18" charset="0"/>
                <a:cs typeface="Times New Roman" panose="02020603050405020304" pitchFamily="18" charset="0"/>
              </a:rPr>
              <a:t> деб атаймиз. Биз вазифани бажариш учун вақт ажратмоқдамиз, чунки кўплаб муҳим операцияларни бошқариш қарорлари учун буни қилишимиз керак. </a:t>
            </a:r>
          </a:p>
        </p:txBody>
      </p:sp>
      <p:pic>
        <p:nvPicPr>
          <p:cNvPr id="3" name="Рисунок 2">
            <a:extLst>
              <a:ext uri="{FF2B5EF4-FFF2-40B4-BE49-F238E27FC236}">
                <a16:creationId xmlns:a16="http://schemas.microsoft.com/office/drawing/2014/main" id="{BAFF5DD9-2F98-47EA-8EE3-2BF463ECF112}"/>
              </a:ext>
            </a:extLst>
          </p:cNvPr>
          <p:cNvPicPr>
            <a:picLocks noChangeAspect="1"/>
          </p:cNvPicPr>
          <p:nvPr/>
        </p:nvPicPr>
        <p:blipFill>
          <a:blip r:embed="rId2"/>
          <a:stretch>
            <a:fillRect/>
          </a:stretch>
        </p:blipFill>
        <p:spPr>
          <a:xfrm>
            <a:off x="2484189" y="4628530"/>
            <a:ext cx="3963503" cy="2229470"/>
          </a:xfrm>
          <a:prstGeom prst="rect">
            <a:avLst/>
          </a:prstGeom>
        </p:spPr>
      </p:pic>
      <p:pic>
        <p:nvPicPr>
          <p:cNvPr id="5" name="Рисунок 4">
            <a:extLst>
              <a:ext uri="{FF2B5EF4-FFF2-40B4-BE49-F238E27FC236}">
                <a16:creationId xmlns:a16="http://schemas.microsoft.com/office/drawing/2014/main" id="{A70C7D53-F216-46F1-BD0F-4488D6122429}"/>
              </a:ext>
            </a:extLst>
          </p:cNvPr>
          <p:cNvPicPr>
            <a:picLocks noChangeAspect="1"/>
          </p:cNvPicPr>
          <p:nvPr/>
        </p:nvPicPr>
        <p:blipFill rotWithShape="1">
          <a:blip r:embed="rId3"/>
          <a:srcRect b="4113"/>
          <a:stretch/>
        </p:blipFill>
        <p:spPr>
          <a:xfrm>
            <a:off x="0" y="4626472"/>
            <a:ext cx="2484189" cy="2231528"/>
          </a:xfrm>
          <a:prstGeom prst="rect">
            <a:avLst/>
          </a:prstGeom>
        </p:spPr>
      </p:pic>
      <p:pic>
        <p:nvPicPr>
          <p:cNvPr id="6" name="Рисунок 5">
            <a:extLst>
              <a:ext uri="{FF2B5EF4-FFF2-40B4-BE49-F238E27FC236}">
                <a16:creationId xmlns:a16="http://schemas.microsoft.com/office/drawing/2014/main" id="{E967F340-3633-4F4F-80C9-6C8E3978DF59}"/>
              </a:ext>
            </a:extLst>
          </p:cNvPr>
          <p:cNvPicPr>
            <a:picLocks noChangeAspect="1"/>
          </p:cNvPicPr>
          <p:nvPr/>
        </p:nvPicPr>
        <p:blipFill rotWithShape="1">
          <a:blip r:embed="rId4"/>
          <a:srcRect b="9231"/>
          <a:stretch/>
        </p:blipFill>
        <p:spPr>
          <a:xfrm>
            <a:off x="6447693" y="4626472"/>
            <a:ext cx="3339606" cy="2231528"/>
          </a:xfrm>
          <a:prstGeom prst="rect">
            <a:avLst/>
          </a:prstGeom>
        </p:spPr>
      </p:pic>
    </p:spTree>
    <p:extLst>
      <p:ext uri="{BB962C8B-B14F-4D97-AF65-F5344CB8AC3E}">
        <p14:creationId xmlns:p14="http://schemas.microsoft.com/office/powerpoint/2010/main" val="257799826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E25EB4D-E5D9-4B8E-BBEB-49FB7CE37D0B}"/>
              </a:ext>
            </a:extLst>
          </p:cNvPr>
          <p:cNvSpPr/>
          <p:nvPr/>
        </p:nvSpPr>
        <p:spPr>
          <a:xfrm>
            <a:off x="2250831" y="102857"/>
            <a:ext cx="7725508" cy="504199"/>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ИШ ВАҚТИ ҚУЙИДАГИЛАР УЧУН КЕРАК:</a:t>
            </a:r>
          </a:p>
        </p:txBody>
      </p:sp>
      <p:sp>
        <p:nvSpPr>
          <p:cNvPr id="4" name="Прямоугольник: скругленные углы 3">
            <a:extLst>
              <a:ext uri="{FF2B5EF4-FFF2-40B4-BE49-F238E27FC236}">
                <a16:creationId xmlns:a16="http://schemas.microsoft.com/office/drawing/2014/main" id="{9C0E680D-4C94-4E51-A864-7A5C040895CB}"/>
              </a:ext>
            </a:extLst>
          </p:cNvPr>
          <p:cNvSpPr/>
          <p:nvPr/>
        </p:nvSpPr>
        <p:spPr>
          <a:xfrm>
            <a:off x="246185" y="984260"/>
            <a:ext cx="11723078" cy="67732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ЖАРАЁН ҚАНЧА ИШНИ БАЖАРИШИ МУМКИНЛИГИНИ РЕЖАЛАШТИРИШ (УНИНГ ИМКОНИЯТЛАРИ);</a:t>
            </a:r>
          </a:p>
        </p:txBody>
      </p:sp>
      <p:sp>
        <p:nvSpPr>
          <p:cNvPr id="5" name="Прямоугольник: скругленные углы 4">
            <a:extLst>
              <a:ext uri="{FF2B5EF4-FFF2-40B4-BE49-F238E27FC236}">
                <a16:creationId xmlns:a16="http://schemas.microsoft.com/office/drawing/2014/main" id="{EF7D97A8-5F78-4452-801D-96D0E2855D2E}"/>
              </a:ext>
            </a:extLst>
          </p:cNvPr>
          <p:cNvSpPr/>
          <p:nvPr/>
        </p:nvSpPr>
        <p:spPr>
          <a:xfrm>
            <a:off x="246184" y="1797774"/>
            <a:ext cx="11723078" cy="67732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ВАЗИФАЛАРНИ БАЖАРИШ УЧУН ҚАНЧА ХОДИМ КЕРАКЛИГИНИ ҲАЛ ҚИЛИШ;</a:t>
            </a:r>
          </a:p>
        </p:txBody>
      </p:sp>
      <p:sp>
        <p:nvSpPr>
          <p:cNvPr id="6" name="Прямоугольник: скругленные углы 5">
            <a:extLst>
              <a:ext uri="{FF2B5EF4-FFF2-40B4-BE49-F238E27FC236}">
                <a16:creationId xmlns:a16="http://schemas.microsoft.com/office/drawing/2014/main" id="{5D7B335B-8035-4D3C-9FA3-383A2C321518}"/>
              </a:ext>
            </a:extLst>
          </p:cNvPr>
          <p:cNvSpPr/>
          <p:nvPr/>
        </p:nvSpPr>
        <p:spPr>
          <a:xfrm>
            <a:off x="246184" y="2611288"/>
            <a:ext cx="11723077" cy="67732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МУАЙЯН ОДАМЛАРГА ИНДИВИДУАЛ ВАЗИФАЛАРНИ РЕЖАЛАШТИРИШ;</a:t>
            </a:r>
          </a:p>
        </p:txBody>
      </p:sp>
      <p:sp>
        <p:nvSpPr>
          <p:cNvPr id="7" name="Стрелка: вниз 6">
            <a:extLst>
              <a:ext uri="{FF2B5EF4-FFF2-40B4-BE49-F238E27FC236}">
                <a16:creationId xmlns:a16="http://schemas.microsoft.com/office/drawing/2014/main" id="{C08DD944-D23B-43EC-B5D8-9C0D12331A33}"/>
              </a:ext>
            </a:extLst>
          </p:cNvPr>
          <p:cNvSpPr/>
          <p:nvPr/>
        </p:nvSpPr>
        <p:spPr>
          <a:xfrm>
            <a:off x="5292968" y="661972"/>
            <a:ext cx="1641233" cy="266891"/>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uz-Latn-UZ"/>
          </a:p>
        </p:txBody>
      </p:sp>
      <p:sp>
        <p:nvSpPr>
          <p:cNvPr id="8" name="Прямоугольник: скругленные углы 7">
            <a:extLst>
              <a:ext uri="{FF2B5EF4-FFF2-40B4-BE49-F238E27FC236}">
                <a16:creationId xmlns:a16="http://schemas.microsoft.com/office/drawing/2014/main" id="{4982EF2D-AB08-4E5D-AD65-870AE718E504}"/>
              </a:ext>
            </a:extLst>
          </p:cNvPr>
          <p:cNvSpPr/>
          <p:nvPr/>
        </p:nvSpPr>
        <p:spPr>
          <a:xfrm>
            <a:off x="246184" y="3424802"/>
            <a:ext cx="11723078" cy="677322"/>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ЖАРАЁНЛАРДА ИШ ТАҚСИМОТИНИ МУВОЗАНАТЛАШ;</a:t>
            </a:r>
          </a:p>
        </p:txBody>
      </p:sp>
      <p:sp>
        <p:nvSpPr>
          <p:cNvPr id="9" name="Прямоугольник: скругленные углы 8">
            <a:extLst>
              <a:ext uri="{FF2B5EF4-FFF2-40B4-BE49-F238E27FC236}">
                <a16:creationId xmlns:a16="http://schemas.microsoft.com/office/drawing/2014/main" id="{3FF78EB5-F774-4D7F-B3FB-CE6412287382}"/>
              </a:ext>
            </a:extLst>
          </p:cNvPr>
          <p:cNvSpPr/>
          <p:nvPr/>
        </p:nvSpPr>
        <p:spPr>
          <a:xfrm>
            <a:off x="246184" y="4238316"/>
            <a:ext cx="8780585" cy="67732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МАҲСУЛОТ ЁКИ ХИЗМАТНИНГ МЕҲНАТ МАЗМУНИНИ БАҲОЛАШ;</a:t>
            </a:r>
          </a:p>
        </p:txBody>
      </p:sp>
      <p:sp>
        <p:nvSpPr>
          <p:cNvPr id="10" name="Прямоугольник: скругленные углы 9">
            <a:extLst>
              <a:ext uri="{FF2B5EF4-FFF2-40B4-BE49-F238E27FC236}">
                <a16:creationId xmlns:a16="http://schemas.microsoft.com/office/drawing/2014/main" id="{4FF24E1A-1E57-4109-88A3-DD136AEDD45A}"/>
              </a:ext>
            </a:extLst>
          </p:cNvPr>
          <p:cNvSpPr/>
          <p:nvPr/>
        </p:nvSpPr>
        <p:spPr>
          <a:xfrm>
            <a:off x="246184" y="5051014"/>
            <a:ext cx="8780585" cy="67732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ХОДИМЛАР ВА/ЁКИ ЖАРАЁНЛАРНИНГ САМАРАДОРЛИГИ ЁКИ МАҲСУЛДОРЛИГИНИ БАҲОЛАШ;</a:t>
            </a:r>
          </a:p>
        </p:txBody>
      </p:sp>
      <p:sp>
        <p:nvSpPr>
          <p:cNvPr id="11" name="Прямоугольник: скругленные углы 10">
            <a:extLst>
              <a:ext uri="{FF2B5EF4-FFF2-40B4-BE49-F238E27FC236}">
                <a16:creationId xmlns:a16="http://schemas.microsoft.com/office/drawing/2014/main" id="{DF5C9721-3A6A-4E3A-8069-780BFBB2EA87}"/>
              </a:ext>
            </a:extLst>
          </p:cNvPr>
          <p:cNvSpPr/>
          <p:nvPr/>
        </p:nvSpPr>
        <p:spPr>
          <a:xfrm>
            <a:off x="246184" y="5873740"/>
            <a:ext cx="8780585" cy="677322"/>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ru-RU" sz="2000" b="1" dirty="0">
                <a:latin typeface="Times New Roman" panose="02020603050405020304" pitchFamily="18" charset="0"/>
                <a:cs typeface="Times New Roman" panose="02020603050405020304" pitchFamily="18" charset="0"/>
              </a:rPr>
              <a:t>БОНУС ТЎЛОВЛАРИНИ ҲИСОБЛАШ (БИР ВАҚТНИНГ ЎЗИДА КАМРОҚ АҲАМИЯТГА ЭГА).</a:t>
            </a:r>
          </a:p>
        </p:txBody>
      </p:sp>
    </p:spTree>
    <p:extLst>
      <p:ext uri="{BB962C8B-B14F-4D97-AF65-F5344CB8AC3E}">
        <p14:creationId xmlns:p14="http://schemas.microsoft.com/office/powerpoint/2010/main" val="57293298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7ADE1336-8A16-4AC1-ACBF-7EDE630F9286}"/>
              </a:ext>
            </a:extLst>
          </p:cNvPr>
          <p:cNvSpPr/>
          <p:nvPr/>
        </p:nvSpPr>
        <p:spPr>
          <a:xfrm>
            <a:off x="234461" y="129187"/>
            <a:ext cx="11723077" cy="5170646"/>
          </a:xfrm>
          <a:prstGeom prst="rect">
            <a:avLst/>
          </a:prstGeom>
        </p:spPr>
        <p:txBody>
          <a:bodyPr wrap="square">
            <a:spAutoFit/>
          </a:bodyPr>
          <a:lstStyle/>
          <a:p>
            <a:pPr indent="539750" algn="just"/>
            <a:r>
              <a:rPr lang="uz-Latn-UZ" sz="2200" dirty="0">
                <a:latin typeface="Times New Roman" panose="02020603050405020304" pitchFamily="18" charset="0"/>
                <a:cs typeface="Times New Roman" panose="02020603050405020304" pitchFamily="18" charset="0"/>
              </a:rPr>
              <a:t>Ишни ўлчашнинг назарий асослари заиф бўлишига қарамай, иш ва вақт ўртасидаги муносабатни тушуниш ишни лойиҳалашнинг муҳим қисмидир. Структуравий ва тизимли иш ўлчовининг афзаллиги шундаки, у барча турдаги ишларни баҳолаш ва таққослаш учун умумий валютани беради. Хўш, агар иш вақтини тақсимлаш муҳим бўлса, уни қандай қилиш керак? Дарҳақиқат, бу борада кўп йиллик билим ва тажриба тўпланган. Бу одатда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иш ўлчови</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деб аталади, гарчи биз айтганимиздек,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ўлчов</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бироз сохта аниқлик даражасини кўрсатувчи сифатида қаралиши мумкин. Расмий равишда, иш ўлчови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малакали ишчининг белгиланган ишни бажариш учун белгиланган иш даражасида вақтини белгилаш жараёни</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деб таърифланади. Гарчи бу аниқ таъриф бўлмаса-да, одатда маълум бир иш ишнинг кўп жиҳатларини аниқлаш учун спецификациялар ўрнатилган иш эканлигига келишиб олинади. Малакали ишчи - бу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хавфсизлик, сифат ва миқдорнинг қониқарли стандартлари бўйича топшириқни бажариш учун зарурий жисмоний фазилатлар, ақл, кўникма, таълим ва билимга эга бўлган шахс</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 </a:t>
            </a:r>
            <a:r>
              <a:rPr lang="uz-Latn-UZ" sz="2200" b="1" dirty="0">
                <a:latin typeface="Times New Roman" panose="02020603050405020304" pitchFamily="18" charset="0"/>
                <a:cs typeface="Times New Roman" panose="02020603050405020304" pitchFamily="18" charset="0"/>
              </a:rPr>
              <a:t>Стандарт самарадорлик </a:t>
            </a:r>
            <a:r>
              <a:rPr lang="uz-Latn-UZ" sz="2200" dirty="0">
                <a:latin typeface="Times New Roman" panose="02020603050405020304" pitchFamily="18" charset="0"/>
                <a:cs typeface="Times New Roman" panose="02020603050405020304" pitchFamily="18" charset="0"/>
              </a:rPr>
              <a:t>- бу </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малакали ишчилар ўз ишларига ўзларини қўллашга рағбатлантирилса, иш куни давомида ўртача ҳисобда ортиқча куч сарфламасдан эришадиган маҳсулот даражаси</a:t>
            </a:r>
            <a:r>
              <a:rPr lang="uz-Cyrl-UZ" sz="2200" dirty="0">
                <a:latin typeface="Times New Roman" panose="02020603050405020304" pitchFamily="18" charset="0"/>
                <a:cs typeface="Times New Roman" panose="02020603050405020304" pitchFamily="18" charset="0"/>
              </a:rPr>
              <a:t>”</a:t>
            </a:r>
            <a:r>
              <a:rPr lang="uz-Latn-UZ" sz="2200" dirty="0">
                <a:latin typeface="Times New Roman" panose="02020603050405020304" pitchFamily="18" charset="0"/>
                <a:cs typeface="Times New Roman" panose="02020603050405020304" pitchFamily="18" charset="0"/>
              </a:rPr>
              <a:t>.</a:t>
            </a:r>
          </a:p>
        </p:txBody>
      </p:sp>
      <p:pic>
        <p:nvPicPr>
          <p:cNvPr id="3" name="Рисунок 2">
            <a:extLst>
              <a:ext uri="{FF2B5EF4-FFF2-40B4-BE49-F238E27FC236}">
                <a16:creationId xmlns:a16="http://schemas.microsoft.com/office/drawing/2014/main" id="{AF5F335A-06E4-4220-831D-FF73F89F0C7F}"/>
              </a:ext>
            </a:extLst>
          </p:cNvPr>
          <p:cNvPicPr>
            <a:picLocks noChangeAspect="1"/>
          </p:cNvPicPr>
          <p:nvPr/>
        </p:nvPicPr>
        <p:blipFill rotWithShape="1">
          <a:blip r:embed="rId2"/>
          <a:srcRect b="5312"/>
          <a:stretch/>
        </p:blipFill>
        <p:spPr>
          <a:xfrm>
            <a:off x="0" y="5241779"/>
            <a:ext cx="2438400" cy="1616221"/>
          </a:xfrm>
          <a:prstGeom prst="rect">
            <a:avLst/>
          </a:prstGeom>
        </p:spPr>
      </p:pic>
      <p:pic>
        <p:nvPicPr>
          <p:cNvPr id="4" name="Рисунок 3">
            <a:extLst>
              <a:ext uri="{FF2B5EF4-FFF2-40B4-BE49-F238E27FC236}">
                <a16:creationId xmlns:a16="http://schemas.microsoft.com/office/drawing/2014/main" id="{7DBB7323-882F-4DC8-AB59-B0DF3F78676C}"/>
              </a:ext>
            </a:extLst>
          </p:cNvPr>
          <p:cNvPicPr>
            <a:picLocks noChangeAspect="1"/>
          </p:cNvPicPr>
          <p:nvPr/>
        </p:nvPicPr>
        <p:blipFill rotWithShape="1">
          <a:blip r:embed="rId2"/>
          <a:srcRect b="5312"/>
          <a:stretch/>
        </p:blipFill>
        <p:spPr>
          <a:xfrm>
            <a:off x="2438400" y="5241779"/>
            <a:ext cx="2438400" cy="1616221"/>
          </a:xfrm>
          <a:prstGeom prst="rect">
            <a:avLst/>
          </a:prstGeom>
        </p:spPr>
      </p:pic>
      <p:pic>
        <p:nvPicPr>
          <p:cNvPr id="5" name="Рисунок 4">
            <a:extLst>
              <a:ext uri="{FF2B5EF4-FFF2-40B4-BE49-F238E27FC236}">
                <a16:creationId xmlns:a16="http://schemas.microsoft.com/office/drawing/2014/main" id="{D856EFC0-9872-46A2-9399-F2B2A7E4C4BE}"/>
              </a:ext>
            </a:extLst>
          </p:cNvPr>
          <p:cNvPicPr>
            <a:picLocks noChangeAspect="1"/>
          </p:cNvPicPr>
          <p:nvPr/>
        </p:nvPicPr>
        <p:blipFill rotWithShape="1">
          <a:blip r:embed="rId2"/>
          <a:srcRect b="5312"/>
          <a:stretch/>
        </p:blipFill>
        <p:spPr>
          <a:xfrm>
            <a:off x="4876799" y="5241778"/>
            <a:ext cx="2438400" cy="1616221"/>
          </a:xfrm>
          <a:prstGeom prst="rect">
            <a:avLst/>
          </a:prstGeom>
        </p:spPr>
      </p:pic>
      <p:pic>
        <p:nvPicPr>
          <p:cNvPr id="6" name="Рисунок 5">
            <a:extLst>
              <a:ext uri="{FF2B5EF4-FFF2-40B4-BE49-F238E27FC236}">
                <a16:creationId xmlns:a16="http://schemas.microsoft.com/office/drawing/2014/main" id="{D9D49978-5EC3-488E-8017-AB3103C8C82C}"/>
              </a:ext>
            </a:extLst>
          </p:cNvPr>
          <p:cNvPicPr>
            <a:picLocks noChangeAspect="1"/>
          </p:cNvPicPr>
          <p:nvPr/>
        </p:nvPicPr>
        <p:blipFill rotWithShape="1">
          <a:blip r:embed="rId2"/>
          <a:srcRect b="5312"/>
          <a:stretch/>
        </p:blipFill>
        <p:spPr>
          <a:xfrm>
            <a:off x="7315199" y="5241777"/>
            <a:ext cx="2438400" cy="1616221"/>
          </a:xfrm>
          <a:prstGeom prst="rect">
            <a:avLst/>
          </a:prstGeom>
        </p:spPr>
      </p:pic>
      <p:pic>
        <p:nvPicPr>
          <p:cNvPr id="7" name="Рисунок 6">
            <a:extLst>
              <a:ext uri="{FF2B5EF4-FFF2-40B4-BE49-F238E27FC236}">
                <a16:creationId xmlns:a16="http://schemas.microsoft.com/office/drawing/2014/main" id="{61CA0AF0-4EF0-4C90-8B37-696CB74AB0AF}"/>
              </a:ext>
            </a:extLst>
          </p:cNvPr>
          <p:cNvPicPr>
            <a:picLocks noChangeAspect="1"/>
          </p:cNvPicPr>
          <p:nvPr/>
        </p:nvPicPr>
        <p:blipFill rotWithShape="1">
          <a:blip r:embed="rId2"/>
          <a:srcRect b="5312"/>
          <a:stretch/>
        </p:blipFill>
        <p:spPr>
          <a:xfrm>
            <a:off x="9753600" y="5241776"/>
            <a:ext cx="2438400" cy="1616221"/>
          </a:xfrm>
          <a:prstGeom prst="rect">
            <a:avLst/>
          </a:prstGeom>
        </p:spPr>
      </p:pic>
    </p:spTree>
    <p:extLst>
      <p:ext uri="{BB962C8B-B14F-4D97-AF65-F5344CB8AC3E}">
        <p14:creationId xmlns:p14="http://schemas.microsoft.com/office/powerpoint/2010/main" val="86536760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a:extLst>
              <a:ext uri="{FF2B5EF4-FFF2-40B4-BE49-F238E27FC236}">
                <a16:creationId xmlns:a16="http://schemas.microsoft.com/office/drawing/2014/main" id="{4E0961CC-2938-49B0-BE75-6F039FBA4CA4}"/>
              </a:ext>
            </a:extLst>
          </p:cNvPr>
          <p:cNvSpPr/>
          <p:nvPr/>
        </p:nvSpPr>
        <p:spPr>
          <a:xfrm>
            <a:off x="170688" y="102748"/>
            <a:ext cx="7510272" cy="3816429"/>
          </a:xfrm>
          <a:prstGeom prst="rect">
            <a:avLst/>
          </a:prstGeom>
        </p:spPr>
        <p:txBody>
          <a:bodyPr wrap="square">
            <a:spAutoFit/>
          </a:bodyPr>
          <a:lstStyle/>
          <a:p>
            <a:pPr algn="ctr"/>
            <a:r>
              <a:rPr lang="uz-Latn-UZ" sz="2200" b="1" i="1" dirty="0">
                <a:latin typeface="Times New Roman" panose="02020603050405020304" pitchFamily="18" charset="0"/>
                <a:cs typeface="Times New Roman" panose="02020603050405020304" pitchFamily="18" charset="0"/>
              </a:rPr>
              <a:t>ИШНИ ЎЛЧАШ ТЕХНИКАСИ</a:t>
            </a:r>
            <a:endParaRPr lang="uz-Cyrl-UZ" sz="2200" b="1" i="1" dirty="0">
              <a:latin typeface="Times New Roman" panose="02020603050405020304" pitchFamily="18" charset="0"/>
              <a:cs typeface="Times New Roman" panose="02020603050405020304" pitchFamily="18" charset="0"/>
            </a:endParaRPr>
          </a:p>
          <a:p>
            <a:pPr algn="ctr"/>
            <a:r>
              <a:rPr lang="uz-Latn-UZ" sz="2200" i="1" dirty="0">
                <a:latin typeface="Times New Roman" panose="02020603050405020304" pitchFamily="18" charset="0"/>
                <a:cs typeface="Times New Roman" panose="02020603050405020304" pitchFamily="18" charset="0"/>
              </a:rPr>
              <a:t>Бир вақтлар иш ўлчови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самарадорлик бўйича мутахассис</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вақт ва ҳаракат</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одами ёки </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ставкаларни тузатувчи</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нинг тасвири билан мустаҳкам боғланган бўлиб, улар бир неча цент ёки тийинларни тежашга интилиб, фабрикалар бўйлаб секундомер билан айланиб юрган. Ишни ўлчаш ғояси (деярли) йўқ бўлиб кетган бўлса-да, иш учун асосий вақтни белгилаш учун секундомердан фойдаланиш ҳали ҳам долзарб бўлиб, </a:t>
            </a:r>
            <a:r>
              <a:rPr lang="uz-Cyrl-UZ" sz="2200" i="1" dirty="0">
                <a:latin typeface="Times New Roman" panose="02020603050405020304" pitchFamily="18" charset="0"/>
                <a:cs typeface="Times New Roman" panose="02020603050405020304" pitchFamily="18" charset="0"/>
              </a:rPr>
              <a:t>“</a:t>
            </a:r>
            <a:r>
              <a:rPr lang="uz-Latn-UZ" sz="2200" b="1" i="1" dirty="0">
                <a:latin typeface="Times New Roman" panose="02020603050405020304" pitchFamily="18" charset="0"/>
                <a:cs typeface="Times New Roman" panose="02020603050405020304" pitchFamily="18" charset="0"/>
              </a:rPr>
              <a:t>вақтни ўрганиш</a:t>
            </a:r>
            <a:r>
              <a:rPr lang="uz-Cyrl-UZ" sz="2200" i="1" dirty="0">
                <a:latin typeface="Times New Roman" panose="02020603050405020304" pitchFamily="18" charset="0"/>
                <a:cs typeface="Times New Roman" panose="02020603050405020304" pitchFamily="18" charset="0"/>
              </a:rPr>
              <a:t>”</a:t>
            </a:r>
            <a:r>
              <a:rPr lang="uz-Latn-UZ" sz="2200" i="1" dirty="0">
                <a:latin typeface="Times New Roman" panose="02020603050405020304" pitchFamily="18" charset="0"/>
                <a:cs typeface="Times New Roman" panose="02020603050405020304" pitchFamily="18" charset="0"/>
              </a:rPr>
              <a:t> деб номланган техникада қўлланилади. Вақтни ўрганиш ва иш ўлчовининг умумий мавзуси ушбу бобнинг қўшимчасида кўриб чиқилади.</a:t>
            </a:r>
          </a:p>
        </p:txBody>
      </p:sp>
      <p:pic>
        <p:nvPicPr>
          <p:cNvPr id="3" name="Рисунок 2">
            <a:extLst>
              <a:ext uri="{FF2B5EF4-FFF2-40B4-BE49-F238E27FC236}">
                <a16:creationId xmlns:a16="http://schemas.microsoft.com/office/drawing/2014/main" id="{E592A043-8D11-4F53-9CAF-60BA2AC6B24E}"/>
              </a:ext>
            </a:extLst>
          </p:cNvPr>
          <p:cNvPicPr>
            <a:picLocks noChangeAspect="1"/>
          </p:cNvPicPr>
          <p:nvPr/>
        </p:nvPicPr>
        <p:blipFill>
          <a:blip r:embed="rId2"/>
          <a:stretch>
            <a:fillRect/>
          </a:stretch>
        </p:blipFill>
        <p:spPr>
          <a:xfrm>
            <a:off x="0" y="3919176"/>
            <a:ext cx="4376927" cy="2938824"/>
          </a:xfrm>
          <a:prstGeom prst="rect">
            <a:avLst/>
          </a:prstGeom>
        </p:spPr>
      </p:pic>
      <p:pic>
        <p:nvPicPr>
          <p:cNvPr id="4" name="Рисунок 3">
            <a:extLst>
              <a:ext uri="{FF2B5EF4-FFF2-40B4-BE49-F238E27FC236}">
                <a16:creationId xmlns:a16="http://schemas.microsoft.com/office/drawing/2014/main" id="{C182F3B4-4CFE-4324-9922-0E58C303431C}"/>
              </a:ext>
            </a:extLst>
          </p:cNvPr>
          <p:cNvPicPr>
            <a:picLocks noChangeAspect="1"/>
          </p:cNvPicPr>
          <p:nvPr/>
        </p:nvPicPr>
        <p:blipFill>
          <a:blip r:embed="rId3"/>
          <a:stretch>
            <a:fillRect/>
          </a:stretch>
        </p:blipFill>
        <p:spPr>
          <a:xfrm>
            <a:off x="7680960" y="-1"/>
            <a:ext cx="4511040" cy="3106615"/>
          </a:xfrm>
          <a:prstGeom prst="rect">
            <a:avLst/>
          </a:prstGeom>
        </p:spPr>
      </p:pic>
      <p:pic>
        <p:nvPicPr>
          <p:cNvPr id="5" name="Рисунок 4">
            <a:extLst>
              <a:ext uri="{FF2B5EF4-FFF2-40B4-BE49-F238E27FC236}">
                <a16:creationId xmlns:a16="http://schemas.microsoft.com/office/drawing/2014/main" id="{D07E72B7-4E6F-4988-852E-22BAEE5574E9}"/>
              </a:ext>
            </a:extLst>
          </p:cNvPr>
          <p:cNvPicPr>
            <a:picLocks noChangeAspect="1"/>
          </p:cNvPicPr>
          <p:nvPr/>
        </p:nvPicPr>
        <p:blipFill>
          <a:blip r:embed="rId4"/>
          <a:stretch>
            <a:fillRect/>
          </a:stretch>
        </p:blipFill>
        <p:spPr>
          <a:xfrm>
            <a:off x="4376926" y="3919175"/>
            <a:ext cx="4286427" cy="2938824"/>
          </a:xfrm>
          <a:prstGeom prst="rect">
            <a:avLst/>
          </a:prstGeom>
        </p:spPr>
      </p:pic>
    </p:spTree>
    <p:extLst>
      <p:ext uri="{BB962C8B-B14F-4D97-AF65-F5344CB8AC3E}">
        <p14:creationId xmlns:p14="http://schemas.microsoft.com/office/powerpoint/2010/main" val="42250755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скругленные углы 2">
            <a:extLst>
              <a:ext uri="{FF2B5EF4-FFF2-40B4-BE49-F238E27FC236}">
                <a16:creationId xmlns:a16="http://schemas.microsoft.com/office/drawing/2014/main" id="{AE25EB4D-E5D9-4B8E-BBEB-49FB7CE37D0B}"/>
              </a:ext>
            </a:extLst>
          </p:cNvPr>
          <p:cNvSpPr/>
          <p:nvPr/>
        </p:nvSpPr>
        <p:spPr>
          <a:xfrm>
            <a:off x="539262" y="102857"/>
            <a:ext cx="11007969" cy="858435"/>
          </a:xfrm>
          <a:prstGeom prst="round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ru-RU" sz="2400" b="1" dirty="0">
                <a:latin typeface="Times New Roman" panose="02020603050405020304" pitchFamily="18" charset="0"/>
                <a:cs typeface="Times New Roman" panose="02020603050405020304" pitchFamily="18" charset="0"/>
              </a:rPr>
              <a:t>ВАҚТНИ ЎРГАНИШ БИЛАН БИР ҚАТОРДА, БОШҚА ИШ ЎЛЧАШ УСУЛЛАРИ ҲАМ ҚЎЛЛАНИЛАДИ. УЛАРГА ҚУЙИДАГИЛАР КИРАДИ:</a:t>
            </a:r>
          </a:p>
        </p:txBody>
      </p:sp>
      <p:sp>
        <p:nvSpPr>
          <p:cNvPr id="4" name="Прямоугольник: скругленные углы 3">
            <a:extLst>
              <a:ext uri="{FF2B5EF4-FFF2-40B4-BE49-F238E27FC236}">
                <a16:creationId xmlns:a16="http://schemas.microsoft.com/office/drawing/2014/main" id="{9C0E680D-4C94-4E51-A864-7A5C040895CB}"/>
              </a:ext>
            </a:extLst>
          </p:cNvPr>
          <p:cNvSpPr/>
          <p:nvPr/>
        </p:nvSpPr>
        <p:spPr>
          <a:xfrm>
            <a:off x="246184" y="1332904"/>
            <a:ext cx="11723078" cy="99998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Элементар маълумотлардан синтез - </a:t>
            </a:r>
            <a:r>
              <a:rPr lang="uz-Cyrl-UZ" sz="2000" dirty="0">
                <a:latin typeface="Times New Roman" panose="02020603050405020304" pitchFamily="18" charset="0"/>
                <a:cs typeface="Times New Roman" panose="02020603050405020304" pitchFamily="18" charset="0"/>
              </a:rPr>
              <a:t>бу тегишли элементларни ўз ичига олган бошқа ишларни ўрганиш ёки синтетик маълумотлардан илгари олинган элемент вақтларининг умумий вақтини аниқланган ишлаш даражасида иш учун вақтни яратиш учун ишни ўлчаш усули;</a:t>
            </a:r>
          </a:p>
        </p:txBody>
      </p:sp>
      <p:sp>
        <p:nvSpPr>
          <p:cNvPr id="5" name="Прямоугольник: скругленные углы 4">
            <a:extLst>
              <a:ext uri="{FF2B5EF4-FFF2-40B4-BE49-F238E27FC236}">
                <a16:creationId xmlns:a16="http://schemas.microsoft.com/office/drawing/2014/main" id="{EF7D97A8-5F78-4452-801D-96D0E2855D2E}"/>
              </a:ext>
            </a:extLst>
          </p:cNvPr>
          <p:cNvSpPr/>
          <p:nvPr/>
        </p:nvSpPr>
        <p:spPr>
          <a:xfrm>
            <a:off x="246184" y="2438919"/>
            <a:ext cx="11723078" cy="1227122"/>
          </a:xfrm>
          <a:prstGeom prst="roundRect">
            <a:avLst/>
          </a:prstGeom>
        </p:spPr>
        <p:style>
          <a:lnRef idx="2">
            <a:schemeClr val="accent2"/>
          </a:lnRef>
          <a:fillRef idx="1">
            <a:schemeClr val="lt1"/>
          </a:fillRef>
          <a:effectRef idx="0">
            <a:schemeClr val="accent2"/>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Олдиндан белгиланган ҳаракат - </a:t>
            </a:r>
            <a:r>
              <a:rPr lang="uz-Cyrl-UZ" sz="2000" dirty="0">
                <a:latin typeface="Times New Roman" panose="02020603050405020304" pitchFamily="18" charset="0"/>
                <a:cs typeface="Times New Roman" panose="02020603050405020304" pitchFamily="18" charset="0"/>
              </a:rPr>
              <a:t>вақт тизимлари (ПМТС) ишни ўлчаш усули бўлиб, унда инсоннинг асосий ҳаракатлари учун белгиланган вақтлар (ҳаракатнинг табиати ва уни амалга ошириш шартларига кўра таснифланади) иш учун вақтни яратиш учун ишлатилади. белгиланган ишлаш даражаси;</a:t>
            </a:r>
          </a:p>
        </p:txBody>
      </p:sp>
      <p:sp>
        <p:nvSpPr>
          <p:cNvPr id="6" name="Прямоугольник: скругленные углы 5">
            <a:extLst>
              <a:ext uri="{FF2B5EF4-FFF2-40B4-BE49-F238E27FC236}">
                <a16:creationId xmlns:a16="http://schemas.microsoft.com/office/drawing/2014/main" id="{5D7B335B-8035-4D3C-9FA3-383A2C321518}"/>
              </a:ext>
            </a:extLst>
          </p:cNvPr>
          <p:cNvSpPr/>
          <p:nvPr/>
        </p:nvSpPr>
        <p:spPr>
          <a:xfrm>
            <a:off x="246185" y="3769113"/>
            <a:ext cx="11723077" cy="1002699"/>
          </a:xfrm>
          <a:prstGeom prst="round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uz-Latn-UZ" sz="2000" b="1" dirty="0">
                <a:latin typeface="Times New Roman" panose="02020603050405020304" pitchFamily="18" charset="0"/>
                <a:cs typeface="Times New Roman" panose="02020603050405020304" pitchFamily="18" charset="0"/>
              </a:rPr>
              <a:t>Таҳлилий баҳолаш - </a:t>
            </a:r>
            <a:r>
              <a:rPr lang="uz-Latn-UZ" sz="2000" dirty="0">
                <a:latin typeface="Times New Roman" panose="02020603050405020304" pitchFamily="18" charset="0"/>
                <a:cs typeface="Times New Roman" panose="02020603050405020304" pitchFamily="18" charset="0"/>
              </a:rPr>
              <a:t>бу ишни ўлчаш усули бўлиб, ишнинг элементларини маълум бир самарадорлик даражасида бажариш учун зарур бўлган вақт тегишли элементларнинг билими ва тажрибасидан баҳоланади</a:t>
            </a:r>
            <a:r>
              <a:rPr lang="ru-RU" sz="2000" dirty="0">
                <a:latin typeface="Times New Roman" panose="02020603050405020304" pitchFamily="18" charset="0"/>
                <a:cs typeface="Times New Roman" panose="02020603050405020304" pitchFamily="18" charset="0"/>
              </a:rPr>
              <a:t>;</a:t>
            </a:r>
          </a:p>
        </p:txBody>
      </p:sp>
      <p:sp>
        <p:nvSpPr>
          <p:cNvPr id="7" name="Стрелка: вниз 6">
            <a:extLst>
              <a:ext uri="{FF2B5EF4-FFF2-40B4-BE49-F238E27FC236}">
                <a16:creationId xmlns:a16="http://schemas.microsoft.com/office/drawing/2014/main" id="{C08DD944-D23B-43EC-B5D8-9C0D12331A33}"/>
              </a:ext>
            </a:extLst>
          </p:cNvPr>
          <p:cNvSpPr/>
          <p:nvPr/>
        </p:nvSpPr>
        <p:spPr>
          <a:xfrm>
            <a:off x="5287105" y="1012362"/>
            <a:ext cx="1641233" cy="266891"/>
          </a:xfrm>
          <a:prstGeom prst="downArrow">
            <a:avLst/>
          </a:prstGeom>
        </p:spPr>
        <p:style>
          <a:lnRef idx="1">
            <a:schemeClr val="accent5"/>
          </a:lnRef>
          <a:fillRef idx="2">
            <a:schemeClr val="accent5"/>
          </a:fillRef>
          <a:effectRef idx="1">
            <a:schemeClr val="accent5"/>
          </a:effectRef>
          <a:fontRef idx="minor">
            <a:schemeClr val="dk1"/>
          </a:fontRef>
        </p:style>
        <p:txBody>
          <a:bodyPr rtlCol="0" anchor="ctr"/>
          <a:lstStyle/>
          <a:p>
            <a:pPr algn="ctr"/>
            <a:endParaRPr lang="uz-Latn-UZ"/>
          </a:p>
        </p:txBody>
      </p:sp>
      <p:sp>
        <p:nvSpPr>
          <p:cNvPr id="8" name="Прямоугольник: скругленные углы 7">
            <a:extLst>
              <a:ext uri="{FF2B5EF4-FFF2-40B4-BE49-F238E27FC236}">
                <a16:creationId xmlns:a16="http://schemas.microsoft.com/office/drawing/2014/main" id="{4982EF2D-AB08-4E5D-AD65-870AE718E504}"/>
              </a:ext>
            </a:extLst>
          </p:cNvPr>
          <p:cNvSpPr/>
          <p:nvPr/>
        </p:nvSpPr>
        <p:spPr>
          <a:xfrm>
            <a:off x="246184" y="4874885"/>
            <a:ext cx="8471096" cy="1880258"/>
          </a:xfrm>
          <a:prstGeom prst="round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uz-Cyrl-UZ" sz="2000" b="1" dirty="0">
                <a:latin typeface="Times New Roman" panose="02020603050405020304" pitchFamily="18" charset="0"/>
                <a:cs typeface="Times New Roman" panose="02020603050405020304" pitchFamily="18" charset="0"/>
              </a:rPr>
              <a:t>Фаолият намуналарини олиш - </a:t>
            </a:r>
            <a:r>
              <a:rPr lang="uz-Cyrl-UZ" sz="2000" dirty="0">
                <a:latin typeface="Times New Roman" panose="02020603050405020304" pitchFamily="18" charset="0"/>
                <a:cs typeface="Times New Roman" panose="02020603050405020304" pitchFamily="18" charset="0"/>
              </a:rPr>
              <a:t>бу машиналар, жараёнлар ёки ишчилар гуруҳининг маълум вақт оралиғида кўп сонли лаҳзали кузатишлар амалга ошириладиган усул. Ҳар бир кузатиш ўша лаҳзада нима содир бўлаётганини қайд қилади ва маълум бир фаолият ёки кечикиш учун қайд этилган кузатувлар фоизи ушбу фаолият ёки кечикиш содир бўлган вақт фоизининг ўлчовидир.</a:t>
            </a:r>
          </a:p>
        </p:txBody>
      </p:sp>
    </p:spTree>
    <p:extLst>
      <p:ext uri="{BB962C8B-B14F-4D97-AF65-F5344CB8AC3E}">
        <p14:creationId xmlns:p14="http://schemas.microsoft.com/office/powerpoint/2010/main" val="38400474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DA2FB9-4984-491E-858A-57F260FDC522}"/>
              </a:ext>
            </a:extLst>
          </p:cNvPr>
          <p:cNvSpPr txBox="1"/>
          <p:nvPr/>
        </p:nvSpPr>
        <p:spPr>
          <a:xfrm>
            <a:off x="130366" y="136441"/>
            <a:ext cx="11931267" cy="4339650"/>
          </a:xfrm>
          <a:prstGeom prst="rect">
            <a:avLst/>
          </a:prstGeom>
          <a:noFill/>
        </p:spPr>
        <p:txBody>
          <a:bodyPr wrap="square" rtlCol="0">
            <a:spAutoFit/>
          </a:bodyPr>
          <a:lstStyle/>
          <a:p>
            <a:pPr algn="ctr"/>
            <a:r>
              <a:rPr lang="uz-Cyrl-UZ" sz="2400" b="1" dirty="0">
                <a:latin typeface="Times New Roman" panose="02020603050405020304" pitchFamily="18" charset="0"/>
                <a:cs typeface="Times New Roman" panose="02020603050405020304" pitchFamily="18" charset="0"/>
              </a:rPr>
              <a:t>ФОЙДАЛАНИЛГАН АДАБИЁТЛАР РЎЙХАТИ</a:t>
            </a:r>
          </a:p>
          <a:p>
            <a:pPr indent="363538" algn="just">
              <a:buAutoNum type="arabicPeriod"/>
            </a:pPr>
            <a:r>
              <a:rPr lang="en-US" dirty="0">
                <a:latin typeface="Times New Roman" panose="02020603050405020304" pitchFamily="18" charset="0"/>
                <a:cs typeface="Times New Roman" panose="02020603050405020304" pitchFamily="18" charset="0"/>
              </a:rPr>
              <a:t>Argyris, C. (1998) Empowerment: the emperor’s new clothes, Harvard Business Review, May–June.</a:t>
            </a:r>
          </a:p>
          <a:p>
            <a:pPr indent="363538" algn="just">
              <a:buAutoNum type="arabicPeriod"/>
            </a:pPr>
            <a:r>
              <a:rPr lang="en-US" dirty="0">
                <a:latin typeface="Times New Roman" panose="02020603050405020304" pitchFamily="18" charset="0"/>
                <a:cs typeface="Times New Roman" panose="02020603050405020304" pitchFamily="18" charset="0"/>
              </a:rPr>
              <a:t>Bock, L. (2015) Work Rules!: Insights from Inside Google that Will Transform How You Live and Lead, John</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Murray, London.</a:t>
            </a:r>
          </a:p>
          <a:p>
            <a:pPr indent="363538" algn="just">
              <a:buAutoNum type="arabicPeriod"/>
            </a:pPr>
            <a:r>
              <a:rPr lang="en-US" dirty="0" err="1">
                <a:latin typeface="Times New Roman" panose="02020603050405020304" pitchFamily="18" charset="0"/>
                <a:cs typeface="Times New Roman" panose="02020603050405020304" pitchFamily="18" charset="0"/>
              </a:rPr>
              <a:t>Dul</a:t>
            </a:r>
            <a:r>
              <a:rPr lang="en-US" dirty="0">
                <a:latin typeface="Times New Roman" panose="02020603050405020304" pitchFamily="18" charset="0"/>
                <a:cs typeface="Times New Roman" panose="02020603050405020304" pitchFamily="18" charset="0"/>
              </a:rPr>
              <a:t>, J. and </a:t>
            </a:r>
            <a:r>
              <a:rPr lang="en-US" dirty="0" err="1">
                <a:latin typeface="Times New Roman" panose="02020603050405020304" pitchFamily="18" charset="0"/>
                <a:cs typeface="Times New Roman" panose="02020603050405020304" pitchFamily="18" charset="0"/>
              </a:rPr>
              <a:t>Weerdmeester</a:t>
            </a:r>
            <a:r>
              <a:rPr lang="en-US" dirty="0">
                <a:latin typeface="Times New Roman" panose="02020603050405020304" pitchFamily="18" charset="0"/>
                <a:cs typeface="Times New Roman" panose="02020603050405020304" pitchFamily="18" charset="0"/>
              </a:rPr>
              <a:t>, B. (2008) Ergonomics for Beginners: A Quick Reference Guide, 3rd </a:t>
            </a:r>
            <a:r>
              <a:rPr lang="en-US" dirty="0" err="1">
                <a:latin typeface="Times New Roman" panose="02020603050405020304" pitchFamily="18" charset="0"/>
                <a:cs typeface="Times New Roman" panose="02020603050405020304" pitchFamily="18" charset="0"/>
              </a:rPr>
              <a:t>edn</a:t>
            </a:r>
            <a:r>
              <a:rPr lang="en-US" dirty="0">
                <a:latin typeface="Times New Roman" panose="02020603050405020304" pitchFamily="18" charset="0"/>
                <a:cs typeface="Times New Roman" panose="02020603050405020304" pitchFamily="18" charset="0"/>
              </a:rPr>
              <a:t>, CRC Press,</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Boca Raton, FL.</a:t>
            </a:r>
          </a:p>
          <a:p>
            <a:pPr indent="363538" algn="just">
              <a:buFontTx/>
              <a:buAutoNum type="arabicPeriod"/>
            </a:pPr>
            <a:r>
              <a:rPr lang="en-US" dirty="0">
                <a:latin typeface="Times New Roman" panose="02020603050405020304" pitchFamily="18" charset="0"/>
                <a:cs typeface="Times New Roman" panose="02020603050405020304" pitchFamily="18" charset="0"/>
              </a:rPr>
              <a:t>Slack, Nigel, and Alistair Brandon-Jones. Operations Management 9th Edition PDF </a:t>
            </a:r>
            <a:r>
              <a:rPr lang="en-US" dirty="0" err="1">
                <a:latin typeface="Times New Roman" panose="02020603050405020304" pitchFamily="18" charset="0"/>
                <a:cs typeface="Times New Roman" panose="02020603050405020304" pitchFamily="18" charset="0"/>
              </a:rPr>
              <a:t>EBook</a:t>
            </a:r>
            <a:r>
              <a:rPr lang="en-US" dirty="0">
                <a:latin typeface="Times New Roman" panose="02020603050405020304" pitchFamily="18" charset="0"/>
                <a:cs typeface="Times New Roman" panose="02020603050405020304" pitchFamily="18" charset="0"/>
              </a:rPr>
              <a:t>, Pearson Education, Limited, 2019. ProQuest </a:t>
            </a:r>
            <a:r>
              <a:rPr lang="en-US" dirty="0" err="1">
                <a:latin typeface="Times New Roman" panose="02020603050405020304" pitchFamily="18" charset="0"/>
                <a:cs typeface="Times New Roman" panose="02020603050405020304" pitchFamily="18" charset="0"/>
              </a:rPr>
              <a:t>Ebook</a:t>
            </a:r>
            <a:r>
              <a:rPr lang="en-US" dirty="0">
                <a:latin typeface="Times New Roman" panose="02020603050405020304" pitchFamily="18" charset="0"/>
                <a:cs typeface="Times New Roman" panose="02020603050405020304" pitchFamily="18" charset="0"/>
              </a:rPr>
              <a:t> Central, http://ebookcentral.proquest.com/lib/undip-ebooks/detail.action?docID=5751937. Created from </a:t>
            </a:r>
            <a:r>
              <a:rPr lang="en-US" dirty="0" err="1">
                <a:latin typeface="Times New Roman" panose="02020603050405020304" pitchFamily="18" charset="0"/>
                <a:cs typeface="Times New Roman" panose="02020603050405020304" pitchFamily="18" charset="0"/>
              </a:rPr>
              <a:t>undip-ebooks</a:t>
            </a:r>
            <a:r>
              <a:rPr lang="en-US" dirty="0">
                <a:latin typeface="Times New Roman" panose="02020603050405020304" pitchFamily="18" charset="0"/>
                <a:cs typeface="Times New Roman" panose="02020603050405020304" pitchFamily="18" charset="0"/>
              </a:rPr>
              <a:t> on 2021-07-09 03:07:58.</a:t>
            </a:r>
          </a:p>
          <a:p>
            <a:pPr indent="363538" algn="just">
              <a:buAutoNum type="arabicPeriod"/>
            </a:pPr>
            <a:r>
              <a:rPr lang="en-US" dirty="0">
                <a:latin typeface="Times New Roman" panose="02020603050405020304" pitchFamily="18" charset="0"/>
                <a:cs typeface="Times New Roman" panose="02020603050405020304" pitchFamily="18" charset="0"/>
              </a:rPr>
              <a:t>Hackman, R.J. and Oldham, G. (1980) Work Redesign, Addison-Wesley, Reading, MA.</a:t>
            </a:r>
          </a:p>
          <a:p>
            <a:pPr indent="363538" algn="just">
              <a:buAutoNum type="arabicPeriod"/>
            </a:pPr>
            <a:r>
              <a:rPr lang="en-US" dirty="0">
                <a:latin typeface="Times New Roman" panose="02020603050405020304" pitchFamily="18" charset="0"/>
                <a:cs typeface="Times New Roman" panose="02020603050405020304" pitchFamily="18" charset="0"/>
              </a:rPr>
              <a:t>Herzberg, F. (1987) One more time: how do you motivate employees? (with retrospective commentary),</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Harvard Business Review, vol. 65, no. 5, 109–120.</a:t>
            </a:r>
            <a:endParaRPr lang="uz-Cyrl-UZ" dirty="0">
              <a:latin typeface="Times New Roman" panose="02020603050405020304" pitchFamily="18" charset="0"/>
              <a:cs typeface="Times New Roman" panose="02020603050405020304" pitchFamily="18" charset="0"/>
            </a:endParaRPr>
          </a:p>
          <a:p>
            <a:pPr indent="363538" algn="just">
              <a:buFontTx/>
              <a:buAutoNum type="arabicPeriod"/>
            </a:pPr>
            <a:r>
              <a:rPr lang="en-US" dirty="0">
                <a:latin typeface="Times New Roman" panose="02020603050405020304" pitchFamily="18" charset="0"/>
                <a:cs typeface="Times New Roman" panose="02020603050405020304" pitchFamily="18" charset="0"/>
              </a:rPr>
              <a:t>Lantz, A. and </a:t>
            </a:r>
            <a:r>
              <a:rPr lang="en-US" dirty="0" err="1">
                <a:latin typeface="Times New Roman" panose="02020603050405020304" pitchFamily="18" charset="0"/>
                <a:cs typeface="Times New Roman" panose="02020603050405020304" pitchFamily="18" charset="0"/>
              </a:rPr>
              <a:t>Brav</a:t>
            </a:r>
            <a:r>
              <a:rPr lang="en-US" dirty="0">
                <a:latin typeface="Times New Roman" panose="02020603050405020304" pitchFamily="18" charset="0"/>
                <a:cs typeface="Times New Roman" panose="02020603050405020304" pitchFamily="18" charset="0"/>
              </a:rPr>
              <a:t>, A. (2007) Job design for learning in work groups, Journal of Workplace Learning,</a:t>
            </a:r>
            <a:r>
              <a:rPr lang="uz-Cyrl-UZ"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vol.</a:t>
            </a:r>
            <a:r>
              <a:rPr lang="uz-Cyrl-UZ" dirty="0">
                <a:latin typeface="Times New Roman" panose="02020603050405020304" pitchFamily="18" charset="0"/>
                <a:cs typeface="Times New Roman" panose="02020603050405020304" pitchFamily="18" charset="0"/>
              </a:rPr>
              <a:t>1</a:t>
            </a:r>
            <a:r>
              <a:rPr lang="en-US" dirty="0">
                <a:latin typeface="Times New Roman" panose="02020603050405020304" pitchFamily="18" charset="0"/>
                <a:cs typeface="Times New Roman" panose="02020603050405020304" pitchFamily="18" charset="0"/>
              </a:rPr>
              <a:t>9, no. 5, 269–285.</a:t>
            </a:r>
            <a:endParaRPr lang="uz-Cyrl-UZ" dirty="0">
              <a:latin typeface="Times New Roman" panose="02020603050405020304" pitchFamily="18" charset="0"/>
              <a:cs typeface="Times New Roman" panose="02020603050405020304" pitchFamily="18" charset="0"/>
            </a:endParaRPr>
          </a:p>
          <a:p>
            <a:pPr indent="363538" algn="just">
              <a:buFontTx/>
              <a:buAutoNum type="arabicPeriod"/>
            </a:pPr>
            <a:r>
              <a:rPr lang="en-US" dirty="0" err="1">
                <a:latin typeface="Times New Roman" panose="02020603050405020304" pitchFamily="18" charset="0"/>
                <a:cs typeface="Times New Roman" panose="02020603050405020304" pitchFamily="18" charset="0"/>
              </a:rPr>
              <a:t>Shorrock</a:t>
            </a:r>
            <a:r>
              <a:rPr lang="en-US" dirty="0">
                <a:latin typeface="Times New Roman" panose="02020603050405020304" pitchFamily="18" charset="0"/>
                <a:cs typeface="Times New Roman" panose="02020603050405020304" pitchFamily="18" charset="0"/>
              </a:rPr>
              <a:t>, S. (Editor) (2016) Human Factors and Ergonomics in Practice. Routledge.</a:t>
            </a:r>
          </a:p>
        </p:txBody>
      </p:sp>
      <p:pic>
        <p:nvPicPr>
          <p:cNvPr id="3" name="Рисунок 2">
            <a:extLst>
              <a:ext uri="{FF2B5EF4-FFF2-40B4-BE49-F238E27FC236}">
                <a16:creationId xmlns:a16="http://schemas.microsoft.com/office/drawing/2014/main" id="{509E3F69-84D1-41B4-8C86-D33707CF1FDF}"/>
              </a:ext>
            </a:extLst>
          </p:cNvPr>
          <p:cNvPicPr>
            <a:picLocks noChangeAspect="1"/>
          </p:cNvPicPr>
          <p:nvPr/>
        </p:nvPicPr>
        <p:blipFill>
          <a:blip r:embed="rId2"/>
          <a:stretch>
            <a:fillRect/>
          </a:stretch>
        </p:blipFill>
        <p:spPr>
          <a:xfrm>
            <a:off x="1" y="4466493"/>
            <a:ext cx="2721166" cy="2391508"/>
          </a:xfrm>
          <a:prstGeom prst="rect">
            <a:avLst/>
          </a:prstGeom>
        </p:spPr>
      </p:pic>
      <p:pic>
        <p:nvPicPr>
          <p:cNvPr id="4" name="Рисунок 3">
            <a:extLst>
              <a:ext uri="{FF2B5EF4-FFF2-40B4-BE49-F238E27FC236}">
                <a16:creationId xmlns:a16="http://schemas.microsoft.com/office/drawing/2014/main" id="{806D1911-5914-4BB1-986D-801E7B989060}"/>
              </a:ext>
            </a:extLst>
          </p:cNvPr>
          <p:cNvPicPr>
            <a:picLocks noChangeAspect="1"/>
          </p:cNvPicPr>
          <p:nvPr/>
        </p:nvPicPr>
        <p:blipFill>
          <a:blip r:embed="rId3"/>
          <a:stretch>
            <a:fillRect/>
          </a:stretch>
        </p:blipFill>
        <p:spPr>
          <a:xfrm>
            <a:off x="2721167" y="4466492"/>
            <a:ext cx="2555913" cy="2391509"/>
          </a:xfrm>
          <a:prstGeom prst="rect">
            <a:avLst/>
          </a:prstGeom>
        </p:spPr>
      </p:pic>
      <p:pic>
        <p:nvPicPr>
          <p:cNvPr id="5" name="Рисунок 4">
            <a:extLst>
              <a:ext uri="{FF2B5EF4-FFF2-40B4-BE49-F238E27FC236}">
                <a16:creationId xmlns:a16="http://schemas.microsoft.com/office/drawing/2014/main" id="{929EB9F6-DBCF-46A3-8DCC-8D2138C18C9D}"/>
              </a:ext>
            </a:extLst>
          </p:cNvPr>
          <p:cNvPicPr>
            <a:picLocks noChangeAspect="1"/>
          </p:cNvPicPr>
          <p:nvPr/>
        </p:nvPicPr>
        <p:blipFill>
          <a:blip r:embed="rId4"/>
          <a:stretch>
            <a:fillRect/>
          </a:stretch>
        </p:blipFill>
        <p:spPr>
          <a:xfrm>
            <a:off x="5277080" y="4466491"/>
            <a:ext cx="2555913" cy="2391510"/>
          </a:xfrm>
          <a:prstGeom prst="rect">
            <a:avLst/>
          </a:prstGeom>
        </p:spPr>
      </p:pic>
      <p:pic>
        <p:nvPicPr>
          <p:cNvPr id="6" name="Рисунок 5">
            <a:extLst>
              <a:ext uri="{FF2B5EF4-FFF2-40B4-BE49-F238E27FC236}">
                <a16:creationId xmlns:a16="http://schemas.microsoft.com/office/drawing/2014/main" id="{51AC1C13-BFD8-4AD2-BC27-C9E6C329288F}"/>
              </a:ext>
            </a:extLst>
          </p:cNvPr>
          <p:cNvPicPr>
            <a:picLocks noChangeAspect="1"/>
          </p:cNvPicPr>
          <p:nvPr/>
        </p:nvPicPr>
        <p:blipFill>
          <a:blip r:embed="rId5"/>
          <a:stretch>
            <a:fillRect/>
          </a:stretch>
        </p:blipFill>
        <p:spPr>
          <a:xfrm>
            <a:off x="7817237" y="4466490"/>
            <a:ext cx="4374651" cy="2391510"/>
          </a:xfrm>
          <a:prstGeom prst="rect">
            <a:avLst/>
          </a:prstGeom>
        </p:spPr>
      </p:pic>
    </p:spTree>
    <p:extLst>
      <p:ext uri="{BB962C8B-B14F-4D97-AF65-F5344CB8AC3E}">
        <p14:creationId xmlns:p14="http://schemas.microsoft.com/office/powerpoint/2010/main" val="419952532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a:extLst>
              <a:ext uri="{FF2B5EF4-FFF2-40B4-BE49-F238E27FC236}">
                <a16:creationId xmlns:a16="http://schemas.microsoft.com/office/drawing/2014/main" id="{99B60365-1C81-4E78-BB9D-5A2F56862F54}"/>
              </a:ext>
            </a:extLst>
          </p:cNvPr>
          <p:cNvPicPr>
            <a:picLocks noChangeAspect="1"/>
          </p:cNvPicPr>
          <p:nvPr/>
        </p:nvPicPr>
        <p:blipFill>
          <a:blip r:embed="rId2"/>
          <a:stretch>
            <a:fillRect/>
          </a:stretch>
        </p:blipFill>
        <p:spPr>
          <a:xfrm>
            <a:off x="0" y="0"/>
            <a:ext cx="7216048" cy="2857500"/>
          </a:xfrm>
          <a:prstGeom prst="rect">
            <a:avLst/>
          </a:prstGeom>
        </p:spPr>
      </p:pic>
      <p:pic>
        <p:nvPicPr>
          <p:cNvPr id="5" name="Рисунок 4">
            <a:extLst>
              <a:ext uri="{FF2B5EF4-FFF2-40B4-BE49-F238E27FC236}">
                <a16:creationId xmlns:a16="http://schemas.microsoft.com/office/drawing/2014/main" id="{3A3BB256-D31A-4CA7-A4BB-B99E664DD3AC}"/>
              </a:ext>
            </a:extLst>
          </p:cNvPr>
          <p:cNvPicPr>
            <a:picLocks noChangeAspect="1"/>
          </p:cNvPicPr>
          <p:nvPr/>
        </p:nvPicPr>
        <p:blipFill>
          <a:blip r:embed="rId3"/>
          <a:stretch>
            <a:fillRect/>
          </a:stretch>
        </p:blipFill>
        <p:spPr>
          <a:xfrm>
            <a:off x="7216048" y="0"/>
            <a:ext cx="4975952" cy="2859666"/>
          </a:xfrm>
          <a:prstGeom prst="rect">
            <a:avLst/>
          </a:prstGeom>
        </p:spPr>
      </p:pic>
      <p:pic>
        <p:nvPicPr>
          <p:cNvPr id="6" name="Рисунок 5">
            <a:extLst>
              <a:ext uri="{FF2B5EF4-FFF2-40B4-BE49-F238E27FC236}">
                <a16:creationId xmlns:a16="http://schemas.microsoft.com/office/drawing/2014/main" id="{B7DAC6E7-47ED-4DE3-AB56-FF8984B63F1C}"/>
              </a:ext>
            </a:extLst>
          </p:cNvPr>
          <p:cNvPicPr>
            <a:picLocks noChangeAspect="1"/>
          </p:cNvPicPr>
          <p:nvPr/>
        </p:nvPicPr>
        <p:blipFill>
          <a:blip r:embed="rId4"/>
          <a:stretch>
            <a:fillRect/>
          </a:stretch>
        </p:blipFill>
        <p:spPr>
          <a:xfrm>
            <a:off x="0" y="4286250"/>
            <a:ext cx="3810000" cy="2571750"/>
          </a:xfrm>
          <a:prstGeom prst="rect">
            <a:avLst/>
          </a:prstGeom>
        </p:spPr>
      </p:pic>
      <p:pic>
        <p:nvPicPr>
          <p:cNvPr id="7" name="Рисунок 6">
            <a:extLst>
              <a:ext uri="{FF2B5EF4-FFF2-40B4-BE49-F238E27FC236}">
                <a16:creationId xmlns:a16="http://schemas.microsoft.com/office/drawing/2014/main" id="{9F818EC8-61AD-4F0B-96A0-D892A7679CB1}"/>
              </a:ext>
            </a:extLst>
          </p:cNvPr>
          <p:cNvPicPr>
            <a:picLocks noChangeAspect="1"/>
          </p:cNvPicPr>
          <p:nvPr/>
        </p:nvPicPr>
        <p:blipFill>
          <a:blip r:embed="rId5"/>
          <a:stretch>
            <a:fillRect/>
          </a:stretch>
        </p:blipFill>
        <p:spPr>
          <a:xfrm>
            <a:off x="7623672" y="4288314"/>
            <a:ext cx="4568328" cy="2569685"/>
          </a:xfrm>
          <a:prstGeom prst="rect">
            <a:avLst/>
          </a:prstGeom>
        </p:spPr>
      </p:pic>
      <p:pic>
        <p:nvPicPr>
          <p:cNvPr id="8" name="Рисунок 7">
            <a:extLst>
              <a:ext uri="{FF2B5EF4-FFF2-40B4-BE49-F238E27FC236}">
                <a16:creationId xmlns:a16="http://schemas.microsoft.com/office/drawing/2014/main" id="{726FE36E-C064-4272-B645-ADABD2A084CE}"/>
              </a:ext>
            </a:extLst>
          </p:cNvPr>
          <p:cNvPicPr>
            <a:picLocks noChangeAspect="1"/>
          </p:cNvPicPr>
          <p:nvPr/>
        </p:nvPicPr>
        <p:blipFill>
          <a:blip r:embed="rId6"/>
          <a:stretch>
            <a:fillRect/>
          </a:stretch>
        </p:blipFill>
        <p:spPr>
          <a:xfrm>
            <a:off x="3810000" y="4286147"/>
            <a:ext cx="3810001" cy="2571851"/>
          </a:xfrm>
          <a:prstGeom prst="rect">
            <a:avLst/>
          </a:prstGeom>
        </p:spPr>
      </p:pic>
      <p:sp>
        <p:nvSpPr>
          <p:cNvPr id="9" name="TextBox 8">
            <a:extLst>
              <a:ext uri="{FF2B5EF4-FFF2-40B4-BE49-F238E27FC236}">
                <a16:creationId xmlns:a16="http://schemas.microsoft.com/office/drawing/2014/main" id="{74036806-F18A-4AC7-B842-C02B689776AF}"/>
              </a:ext>
            </a:extLst>
          </p:cNvPr>
          <p:cNvSpPr txBox="1"/>
          <p:nvPr/>
        </p:nvSpPr>
        <p:spPr>
          <a:xfrm>
            <a:off x="1006207" y="3155242"/>
            <a:ext cx="10179586" cy="830997"/>
          </a:xfrm>
          <a:prstGeom prst="rect">
            <a:avLst/>
          </a:prstGeom>
          <a:noFill/>
        </p:spPr>
        <p:txBody>
          <a:bodyPr wrap="square" rtlCol="0">
            <a:spAutoFit/>
          </a:bodyPr>
          <a:lstStyle/>
          <a:p>
            <a:pPr algn="ctr"/>
            <a:r>
              <a:rPr lang="ru-RU" sz="4800" b="1" dirty="0">
                <a:solidFill>
                  <a:schemeClr val="accent1">
                    <a:lumMod val="75000"/>
                  </a:schemeClr>
                </a:solidFill>
                <a:latin typeface="Times New Roman" panose="02020603050405020304" pitchFamily="18" charset="0"/>
                <a:cs typeface="Times New Roman" panose="02020603050405020304" pitchFamily="18" charset="0"/>
              </a:rPr>
              <a:t>ЭЪТИБОРИНГИЗ УЧУН РАХМАТ</a:t>
            </a:r>
            <a:endParaRPr lang="uz-Latn-UZ" sz="4800" b="1" dirty="0">
              <a:solidFill>
                <a:schemeClr val="accent1">
                  <a:lumMod val="7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70506859"/>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2119</TotalTime>
  <Words>8305</Words>
  <Application>Microsoft Office PowerPoint</Application>
  <PresentationFormat>Широкоэкранный</PresentationFormat>
  <Paragraphs>219</Paragraphs>
  <Slides>62</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62</vt:i4>
      </vt:variant>
    </vt:vector>
  </HeadingPairs>
  <TitlesOfParts>
    <vt:vector size="67"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Dell</dc:creator>
  <cp:lastModifiedBy>Dell</cp:lastModifiedBy>
  <cp:revision>111</cp:revision>
  <dcterms:created xsi:type="dcterms:W3CDTF">2022-05-16T06:29:16Z</dcterms:created>
  <dcterms:modified xsi:type="dcterms:W3CDTF">2022-06-04T05:00:49Z</dcterms:modified>
</cp:coreProperties>
</file>