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8" r:id="rId2"/>
    <p:sldId id="319" r:id="rId3"/>
    <p:sldId id="256" r:id="rId4"/>
    <p:sldId id="257" r:id="rId5"/>
    <p:sldId id="258" r:id="rId6"/>
    <p:sldId id="325" r:id="rId7"/>
    <p:sldId id="327" r:id="rId8"/>
    <p:sldId id="328" r:id="rId9"/>
    <p:sldId id="329" r:id="rId10"/>
    <p:sldId id="326" r:id="rId11"/>
    <p:sldId id="331" r:id="rId12"/>
    <p:sldId id="332" r:id="rId13"/>
    <p:sldId id="330" r:id="rId14"/>
    <p:sldId id="261" r:id="rId15"/>
    <p:sldId id="259" r:id="rId16"/>
    <p:sldId id="260" r:id="rId17"/>
    <p:sldId id="262" r:id="rId18"/>
    <p:sldId id="263" r:id="rId19"/>
    <p:sldId id="264" r:id="rId20"/>
    <p:sldId id="320" r:id="rId21"/>
    <p:sldId id="321" r:id="rId22"/>
    <p:sldId id="267" r:id="rId23"/>
    <p:sldId id="265" r:id="rId24"/>
    <p:sldId id="333" r:id="rId25"/>
    <p:sldId id="336" r:id="rId26"/>
    <p:sldId id="335" r:id="rId27"/>
    <p:sldId id="334" r:id="rId28"/>
    <p:sldId id="266" r:id="rId29"/>
    <p:sldId id="337" r:id="rId30"/>
    <p:sldId id="268" r:id="rId31"/>
    <p:sldId id="269" r:id="rId32"/>
    <p:sldId id="270" r:id="rId33"/>
    <p:sldId id="279" r:id="rId34"/>
    <p:sldId id="280" r:id="rId35"/>
    <p:sldId id="281" r:id="rId36"/>
    <p:sldId id="282" r:id="rId37"/>
    <p:sldId id="283" r:id="rId38"/>
    <p:sldId id="284" r:id="rId39"/>
    <p:sldId id="285" r:id="rId40"/>
    <p:sldId id="322" r:id="rId41"/>
    <p:sldId id="287" r:id="rId42"/>
    <p:sldId id="288" r:id="rId43"/>
    <p:sldId id="289" r:id="rId44"/>
    <p:sldId id="290" r:id="rId45"/>
    <p:sldId id="291" r:id="rId46"/>
    <p:sldId id="292" r:id="rId47"/>
    <p:sldId id="293" r:id="rId48"/>
    <p:sldId id="294" r:id="rId49"/>
    <p:sldId id="295" r:id="rId50"/>
    <p:sldId id="323" r:id="rId51"/>
    <p:sldId id="316" r:id="rId52"/>
    <p:sldId id="317" r:id="rId53"/>
  </p:sldIdLst>
  <p:sldSz cx="12192000" cy="6858000"/>
  <p:notesSz cx="6858000" cy="9144000"/>
  <p:defaultTextStyle>
    <a:defPPr>
      <a:defRPr lang="uz-Latn-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2" d="100"/>
          <a:sy n="82" d="100"/>
        </p:scale>
        <p:origin x="78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0AF8A36-C62D-4A63-9060-F0FA13DF5651}"/>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uz-Latn-UZ"/>
          </a:p>
        </p:txBody>
      </p:sp>
      <p:sp>
        <p:nvSpPr>
          <p:cNvPr id="3" name="Подзаголовок 2">
            <a:extLst>
              <a:ext uri="{FF2B5EF4-FFF2-40B4-BE49-F238E27FC236}">
                <a16:creationId xmlns:a16="http://schemas.microsoft.com/office/drawing/2014/main" id="{F03A1FDA-59C6-41BE-8C70-7D5839DED8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uz-Latn-UZ"/>
          </a:p>
        </p:txBody>
      </p:sp>
      <p:sp>
        <p:nvSpPr>
          <p:cNvPr id="4" name="Дата 3">
            <a:extLst>
              <a:ext uri="{FF2B5EF4-FFF2-40B4-BE49-F238E27FC236}">
                <a16:creationId xmlns:a16="http://schemas.microsoft.com/office/drawing/2014/main" id="{E91C943D-72F2-47DE-985E-547C4E9145CB}"/>
              </a:ext>
            </a:extLst>
          </p:cNvPr>
          <p:cNvSpPr>
            <a:spLocks noGrp="1"/>
          </p:cNvSpPr>
          <p:nvPr>
            <p:ph type="dt" sz="half" idx="10"/>
          </p:nvPr>
        </p:nvSpPr>
        <p:spPr/>
        <p:txBody>
          <a:bodyPr/>
          <a:lstStyle/>
          <a:p>
            <a:fld id="{5A73A626-5A99-4891-B11C-440CCA1E08FF}" type="datetimeFigureOut">
              <a:rPr lang="uz-Latn-UZ" smtClean="0"/>
              <a:t>06/06/2022</a:t>
            </a:fld>
            <a:endParaRPr lang="uz-Latn-UZ"/>
          </a:p>
        </p:txBody>
      </p:sp>
      <p:sp>
        <p:nvSpPr>
          <p:cNvPr id="5" name="Нижний колонтитул 4">
            <a:extLst>
              <a:ext uri="{FF2B5EF4-FFF2-40B4-BE49-F238E27FC236}">
                <a16:creationId xmlns:a16="http://schemas.microsoft.com/office/drawing/2014/main" id="{5C27DD45-EE59-4A04-B575-675EA6E541C4}"/>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600E519A-7278-4370-8522-A9C8679B88D2}"/>
              </a:ext>
            </a:extLst>
          </p:cNvPr>
          <p:cNvSpPr>
            <a:spLocks noGrp="1"/>
          </p:cNvSpPr>
          <p:nvPr>
            <p:ph type="sldNum" sz="quarter" idx="12"/>
          </p:nvPr>
        </p:nvSpPr>
        <p:spPr/>
        <p:txBody>
          <a:bodyPr/>
          <a:lstStyle/>
          <a:p>
            <a:fld id="{FE94BA81-4F8F-4E32-A027-5A6D70C6D586}" type="slidenum">
              <a:rPr lang="uz-Latn-UZ" smtClean="0"/>
              <a:t>‹#›</a:t>
            </a:fld>
            <a:endParaRPr lang="uz-Latn-UZ"/>
          </a:p>
        </p:txBody>
      </p:sp>
    </p:spTree>
    <p:extLst>
      <p:ext uri="{BB962C8B-B14F-4D97-AF65-F5344CB8AC3E}">
        <p14:creationId xmlns:p14="http://schemas.microsoft.com/office/powerpoint/2010/main" val="3294058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1A6B38-3590-4D5F-9C2A-7330CE99D53C}"/>
              </a:ext>
            </a:extLst>
          </p:cNvPr>
          <p:cNvSpPr>
            <a:spLocks noGrp="1"/>
          </p:cNvSpPr>
          <p:nvPr>
            <p:ph type="title"/>
          </p:nvPr>
        </p:nvSpPr>
        <p:spPr/>
        <p:txBody>
          <a:bodyPr/>
          <a:lstStyle/>
          <a:p>
            <a:r>
              <a:rPr lang="ru-RU"/>
              <a:t>Образец заголовка</a:t>
            </a:r>
            <a:endParaRPr lang="uz-Latn-UZ"/>
          </a:p>
        </p:txBody>
      </p:sp>
      <p:sp>
        <p:nvSpPr>
          <p:cNvPr id="3" name="Объект 2">
            <a:extLst>
              <a:ext uri="{FF2B5EF4-FFF2-40B4-BE49-F238E27FC236}">
                <a16:creationId xmlns:a16="http://schemas.microsoft.com/office/drawing/2014/main" id="{D9FD961B-FBB9-4EC6-9CD4-D59FE95098FC}"/>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A95B2080-F1B3-4F64-8F13-75460FB7731E}"/>
              </a:ext>
            </a:extLst>
          </p:cNvPr>
          <p:cNvSpPr>
            <a:spLocks noGrp="1"/>
          </p:cNvSpPr>
          <p:nvPr>
            <p:ph type="dt" sz="half" idx="10"/>
          </p:nvPr>
        </p:nvSpPr>
        <p:spPr/>
        <p:txBody>
          <a:bodyPr/>
          <a:lstStyle/>
          <a:p>
            <a:fld id="{5A73A626-5A99-4891-B11C-440CCA1E08FF}" type="datetimeFigureOut">
              <a:rPr lang="uz-Latn-UZ" smtClean="0"/>
              <a:t>06/06/2022</a:t>
            </a:fld>
            <a:endParaRPr lang="uz-Latn-UZ"/>
          </a:p>
        </p:txBody>
      </p:sp>
      <p:sp>
        <p:nvSpPr>
          <p:cNvPr id="5" name="Нижний колонтитул 4">
            <a:extLst>
              <a:ext uri="{FF2B5EF4-FFF2-40B4-BE49-F238E27FC236}">
                <a16:creationId xmlns:a16="http://schemas.microsoft.com/office/drawing/2014/main" id="{9010EF05-513A-479C-B830-71F46036AAA5}"/>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61936CC4-4C94-4360-9783-3BBC7C8FDD50}"/>
              </a:ext>
            </a:extLst>
          </p:cNvPr>
          <p:cNvSpPr>
            <a:spLocks noGrp="1"/>
          </p:cNvSpPr>
          <p:nvPr>
            <p:ph type="sldNum" sz="quarter" idx="12"/>
          </p:nvPr>
        </p:nvSpPr>
        <p:spPr/>
        <p:txBody>
          <a:bodyPr/>
          <a:lstStyle/>
          <a:p>
            <a:fld id="{FE94BA81-4F8F-4E32-A027-5A6D70C6D586}" type="slidenum">
              <a:rPr lang="uz-Latn-UZ" smtClean="0"/>
              <a:t>‹#›</a:t>
            </a:fld>
            <a:endParaRPr lang="uz-Latn-UZ"/>
          </a:p>
        </p:txBody>
      </p:sp>
    </p:spTree>
    <p:extLst>
      <p:ext uri="{BB962C8B-B14F-4D97-AF65-F5344CB8AC3E}">
        <p14:creationId xmlns:p14="http://schemas.microsoft.com/office/powerpoint/2010/main" val="15860567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5563528-80E3-417D-9386-FC62461E3A59}"/>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uz-Latn-UZ"/>
          </a:p>
        </p:txBody>
      </p:sp>
      <p:sp>
        <p:nvSpPr>
          <p:cNvPr id="3" name="Текст 2">
            <a:extLst>
              <a:ext uri="{FF2B5EF4-FFF2-40B4-BE49-F238E27FC236}">
                <a16:creationId xmlns:a16="http://schemas.microsoft.com/office/drawing/2014/main" id="{9423CB74-467F-4B55-8AC3-8694AF72840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152A91EE-138C-4672-99F9-3B1BA621D093}"/>
              </a:ext>
            </a:extLst>
          </p:cNvPr>
          <p:cNvSpPr>
            <a:spLocks noGrp="1"/>
          </p:cNvSpPr>
          <p:nvPr>
            <p:ph type="dt" sz="half" idx="10"/>
          </p:nvPr>
        </p:nvSpPr>
        <p:spPr/>
        <p:txBody>
          <a:bodyPr/>
          <a:lstStyle/>
          <a:p>
            <a:fld id="{5A73A626-5A99-4891-B11C-440CCA1E08FF}" type="datetimeFigureOut">
              <a:rPr lang="uz-Latn-UZ" smtClean="0"/>
              <a:t>06/06/2022</a:t>
            </a:fld>
            <a:endParaRPr lang="uz-Latn-UZ"/>
          </a:p>
        </p:txBody>
      </p:sp>
      <p:sp>
        <p:nvSpPr>
          <p:cNvPr id="5" name="Нижний колонтитул 4">
            <a:extLst>
              <a:ext uri="{FF2B5EF4-FFF2-40B4-BE49-F238E27FC236}">
                <a16:creationId xmlns:a16="http://schemas.microsoft.com/office/drawing/2014/main" id="{F85A0D97-33EC-4076-9E92-6869AEBD438F}"/>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8037EAC4-FA69-4DA6-B924-0E337CE56647}"/>
              </a:ext>
            </a:extLst>
          </p:cNvPr>
          <p:cNvSpPr>
            <a:spLocks noGrp="1"/>
          </p:cNvSpPr>
          <p:nvPr>
            <p:ph type="sldNum" sz="quarter" idx="12"/>
          </p:nvPr>
        </p:nvSpPr>
        <p:spPr/>
        <p:txBody>
          <a:bodyPr/>
          <a:lstStyle/>
          <a:p>
            <a:fld id="{FE94BA81-4F8F-4E32-A027-5A6D70C6D586}" type="slidenum">
              <a:rPr lang="uz-Latn-UZ" smtClean="0"/>
              <a:t>‹#›</a:t>
            </a:fld>
            <a:endParaRPr lang="uz-Latn-UZ"/>
          </a:p>
        </p:txBody>
      </p:sp>
    </p:spTree>
    <p:extLst>
      <p:ext uri="{BB962C8B-B14F-4D97-AF65-F5344CB8AC3E}">
        <p14:creationId xmlns:p14="http://schemas.microsoft.com/office/powerpoint/2010/main" val="37628843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7083B4B-1740-4687-843E-246A350BA5CA}"/>
              </a:ext>
            </a:extLst>
          </p:cNvPr>
          <p:cNvSpPr>
            <a:spLocks noGrp="1"/>
          </p:cNvSpPr>
          <p:nvPr>
            <p:ph type="title"/>
          </p:nvPr>
        </p:nvSpPr>
        <p:spPr/>
        <p:txBody>
          <a:bodyPr/>
          <a:lstStyle/>
          <a:p>
            <a:r>
              <a:rPr lang="ru-RU"/>
              <a:t>Образец заголовка</a:t>
            </a:r>
            <a:endParaRPr lang="uz-Latn-UZ"/>
          </a:p>
        </p:txBody>
      </p:sp>
      <p:sp>
        <p:nvSpPr>
          <p:cNvPr id="3" name="Объект 2">
            <a:extLst>
              <a:ext uri="{FF2B5EF4-FFF2-40B4-BE49-F238E27FC236}">
                <a16:creationId xmlns:a16="http://schemas.microsoft.com/office/drawing/2014/main" id="{96D8CEE0-18FC-4ED4-8330-819B187156CA}"/>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Объект 3">
            <a:extLst>
              <a:ext uri="{FF2B5EF4-FFF2-40B4-BE49-F238E27FC236}">
                <a16:creationId xmlns:a16="http://schemas.microsoft.com/office/drawing/2014/main" id="{DC4D1130-954A-4C1E-9BF7-C502AD9FD357}"/>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5" name="Дата 4">
            <a:extLst>
              <a:ext uri="{FF2B5EF4-FFF2-40B4-BE49-F238E27FC236}">
                <a16:creationId xmlns:a16="http://schemas.microsoft.com/office/drawing/2014/main" id="{2C961AE5-388B-4AE8-B524-DB0C6987B36F}"/>
              </a:ext>
            </a:extLst>
          </p:cNvPr>
          <p:cNvSpPr>
            <a:spLocks noGrp="1"/>
          </p:cNvSpPr>
          <p:nvPr>
            <p:ph type="dt" sz="half" idx="10"/>
          </p:nvPr>
        </p:nvSpPr>
        <p:spPr/>
        <p:txBody>
          <a:bodyPr/>
          <a:lstStyle/>
          <a:p>
            <a:fld id="{5A73A626-5A99-4891-B11C-440CCA1E08FF}" type="datetimeFigureOut">
              <a:rPr lang="uz-Latn-UZ" smtClean="0"/>
              <a:t>06/06/2022</a:t>
            </a:fld>
            <a:endParaRPr lang="uz-Latn-UZ"/>
          </a:p>
        </p:txBody>
      </p:sp>
      <p:sp>
        <p:nvSpPr>
          <p:cNvPr id="6" name="Нижний колонтитул 5">
            <a:extLst>
              <a:ext uri="{FF2B5EF4-FFF2-40B4-BE49-F238E27FC236}">
                <a16:creationId xmlns:a16="http://schemas.microsoft.com/office/drawing/2014/main" id="{77DDF21B-1D9B-4C5F-B8F3-B0626A01C22A}"/>
              </a:ext>
            </a:extLst>
          </p:cNvPr>
          <p:cNvSpPr>
            <a:spLocks noGrp="1"/>
          </p:cNvSpPr>
          <p:nvPr>
            <p:ph type="ftr" sz="quarter" idx="11"/>
          </p:nvPr>
        </p:nvSpPr>
        <p:spPr/>
        <p:txBody>
          <a:bodyPr/>
          <a:lstStyle/>
          <a:p>
            <a:endParaRPr lang="uz-Latn-UZ"/>
          </a:p>
        </p:txBody>
      </p:sp>
      <p:sp>
        <p:nvSpPr>
          <p:cNvPr id="7" name="Номер слайда 6">
            <a:extLst>
              <a:ext uri="{FF2B5EF4-FFF2-40B4-BE49-F238E27FC236}">
                <a16:creationId xmlns:a16="http://schemas.microsoft.com/office/drawing/2014/main" id="{34E02C55-8EAE-4311-927C-7A0D8D1E77E8}"/>
              </a:ext>
            </a:extLst>
          </p:cNvPr>
          <p:cNvSpPr>
            <a:spLocks noGrp="1"/>
          </p:cNvSpPr>
          <p:nvPr>
            <p:ph type="sldNum" sz="quarter" idx="12"/>
          </p:nvPr>
        </p:nvSpPr>
        <p:spPr/>
        <p:txBody>
          <a:bodyPr/>
          <a:lstStyle/>
          <a:p>
            <a:fld id="{FE94BA81-4F8F-4E32-A027-5A6D70C6D586}" type="slidenum">
              <a:rPr lang="uz-Latn-UZ" smtClean="0"/>
              <a:t>‹#›</a:t>
            </a:fld>
            <a:endParaRPr lang="uz-Latn-UZ"/>
          </a:p>
        </p:txBody>
      </p:sp>
    </p:spTree>
    <p:extLst>
      <p:ext uri="{BB962C8B-B14F-4D97-AF65-F5344CB8AC3E}">
        <p14:creationId xmlns:p14="http://schemas.microsoft.com/office/powerpoint/2010/main" val="3671918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74F937A-951E-46B0-91F9-C4531E850F07}"/>
              </a:ext>
            </a:extLst>
          </p:cNvPr>
          <p:cNvSpPr>
            <a:spLocks noGrp="1"/>
          </p:cNvSpPr>
          <p:nvPr>
            <p:ph type="title"/>
          </p:nvPr>
        </p:nvSpPr>
        <p:spPr>
          <a:xfrm>
            <a:off x="839788" y="365125"/>
            <a:ext cx="10515600" cy="1325563"/>
          </a:xfrm>
        </p:spPr>
        <p:txBody>
          <a:bodyPr/>
          <a:lstStyle/>
          <a:p>
            <a:r>
              <a:rPr lang="ru-RU"/>
              <a:t>Образец заголовка</a:t>
            </a:r>
            <a:endParaRPr lang="uz-Latn-UZ"/>
          </a:p>
        </p:txBody>
      </p:sp>
      <p:sp>
        <p:nvSpPr>
          <p:cNvPr id="3" name="Текст 2">
            <a:extLst>
              <a:ext uri="{FF2B5EF4-FFF2-40B4-BE49-F238E27FC236}">
                <a16:creationId xmlns:a16="http://schemas.microsoft.com/office/drawing/2014/main" id="{F05528A0-35D9-4123-899B-7BB3BA6FB10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C723C8F1-6BF9-46C4-B2E8-4A2A242B3C89}"/>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5" name="Текст 4">
            <a:extLst>
              <a:ext uri="{FF2B5EF4-FFF2-40B4-BE49-F238E27FC236}">
                <a16:creationId xmlns:a16="http://schemas.microsoft.com/office/drawing/2014/main" id="{3E5F44AF-277B-462A-911B-9402D0FCEAA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A4979034-D3F4-4F1F-B484-B9534E22469B}"/>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7" name="Дата 6">
            <a:extLst>
              <a:ext uri="{FF2B5EF4-FFF2-40B4-BE49-F238E27FC236}">
                <a16:creationId xmlns:a16="http://schemas.microsoft.com/office/drawing/2014/main" id="{AD29251B-A159-408E-A1CF-FBB8B6348E32}"/>
              </a:ext>
            </a:extLst>
          </p:cNvPr>
          <p:cNvSpPr>
            <a:spLocks noGrp="1"/>
          </p:cNvSpPr>
          <p:nvPr>
            <p:ph type="dt" sz="half" idx="10"/>
          </p:nvPr>
        </p:nvSpPr>
        <p:spPr/>
        <p:txBody>
          <a:bodyPr/>
          <a:lstStyle/>
          <a:p>
            <a:fld id="{5A73A626-5A99-4891-B11C-440CCA1E08FF}" type="datetimeFigureOut">
              <a:rPr lang="uz-Latn-UZ" smtClean="0"/>
              <a:t>06/06/2022</a:t>
            </a:fld>
            <a:endParaRPr lang="uz-Latn-UZ"/>
          </a:p>
        </p:txBody>
      </p:sp>
      <p:sp>
        <p:nvSpPr>
          <p:cNvPr id="8" name="Нижний колонтитул 7">
            <a:extLst>
              <a:ext uri="{FF2B5EF4-FFF2-40B4-BE49-F238E27FC236}">
                <a16:creationId xmlns:a16="http://schemas.microsoft.com/office/drawing/2014/main" id="{BC458316-0AFD-498E-8F0A-1732AF78EC43}"/>
              </a:ext>
            </a:extLst>
          </p:cNvPr>
          <p:cNvSpPr>
            <a:spLocks noGrp="1"/>
          </p:cNvSpPr>
          <p:nvPr>
            <p:ph type="ftr" sz="quarter" idx="11"/>
          </p:nvPr>
        </p:nvSpPr>
        <p:spPr/>
        <p:txBody>
          <a:bodyPr/>
          <a:lstStyle/>
          <a:p>
            <a:endParaRPr lang="uz-Latn-UZ"/>
          </a:p>
        </p:txBody>
      </p:sp>
      <p:sp>
        <p:nvSpPr>
          <p:cNvPr id="9" name="Номер слайда 8">
            <a:extLst>
              <a:ext uri="{FF2B5EF4-FFF2-40B4-BE49-F238E27FC236}">
                <a16:creationId xmlns:a16="http://schemas.microsoft.com/office/drawing/2014/main" id="{077EA87C-7A66-4796-971D-23789BA34A3B}"/>
              </a:ext>
            </a:extLst>
          </p:cNvPr>
          <p:cNvSpPr>
            <a:spLocks noGrp="1"/>
          </p:cNvSpPr>
          <p:nvPr>
            <p:ph type="sldNum" sz="quarter" idx="12"/>
          </p:nvPr>
        </p:nvSpPr>
        <p:spPr/>
        <p:txBody>
          <a:bodyPr/>
          <a:lstStyle/>
          <a:p>
            <a:fld id="{FE94BA81-4F8F-4E32-A027-5A6D70C6D586}" type="slidenum">
              <a:rPr lang="uz-Latn-UZ" smtClean="0"/>
              <a:t>‹#›</a:t>
            </a:fld>
            <a:endParaRPr lang="uz-Latn-UZ"/>
          </a:p>
        </p:txBody>
      </p:sp>
    </p:spTree>
    <p:extLst>
      <p:ext uri="{BB962C8B-B14F-4D97-AF65-F5344CB8AC3E}">
        <p14:creationId xmlns:p14="http://schemas.microsoft.com/office/powerpoint/2010/main" val="7201608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9BE73E5-5EB3-45A8-A59D-2B9FB31E556B}"/>
              </a:ext>
            </a:extLst>
          </p:cNvPr>
          <p:cNvSpPr>
            <a:spLocks noGrp="1"/>
          </p:cNvSpPr>
          <p:nvPr>
            <p:ph type="title"/>
          </p:nvPr>
        </p:nvSpPr>
        <p:spPr/>
        <p:txBody>
          <a:bodyPr/>
          <a:lstStyle/>
          <a:p>
            <a:r>
              <a:rPr lang="ru-RU"/>
              <a:t>Образец заголовка</a:t>
            </a:r>
            <a:endParaRPr lang="uz-Latn-UZ"/>
          </a:p>
        </p:txBody>
      </p:sp>
      <p:sp>
        <p:nvSpPr>
          <p:cNvPr id="3" name="Дата 2">
            <a:extLst>
              <a:ext uri="{FF2B5EF4-FFF2-40B4-BE49-F238E27FC236}">
                <a16:creationId xmlns:a16="http://schemas.microsoft.com/office/drawing/2014/main" id="{F34CCE9B-81F2-4E76-AF5A-75E534ED32EB}"/>
              </a:ext>
            </a:extLst>
          </p:cNvPr>
          <p:cNvSpPr>
            <a:spLocks noGrp="1"/>
          </p:cNvSpPr>
          <p:nvPr>
            <p:ph type="dt" sz="half" idx="10"/>
          </p:nvPr>
        </p:nvSpPr>
        <p:spPr/>
        <p:txBody>
          <a:bodyPr/>
          <a:lstStyle/>
          <a:p>
            <a:fld id="{5A73A626-5A99-4891-B11C-440CCA1E08FF}" type="datetimeFigureOut">
              <a:rPr lang="uz-Latn-UZ" smtClean="0"/>
              <a:t>06/06/2022</a:t>
            </a:fld>
            <a:endParaRPr lang="uz-Latn-UZ"/>
          </a:p>
        </p:txBody>
      </p:sp>
      <p:sp>
        <p:nvSpPr>
          <p:cNvPr id="4" name="Нижний колонтитул 3">
            <a:extLst>
              <a:ext uri="{FF2B5EF4-FFF2-40B4-BE49-F238E27FC236}">
                <a16:creationId xmlns:a16="http://schemas.microsoft.com/office/drawing/2014/main" id="{BD2882A2-0A18-4E2E-BC3A-4E2A268EABA5}"/>
              </a:ext>
            </a:extLst>
          </p:cNvPr>
          <p:cNvSpPr>
            <a:spLocks noGrp="1"/>
          </p:cNvSpPr>
          <p:nvPr>
            <p:ph type="ftr" sz="quarter" idx="11"/>
          </p:nvPr>
        </p:nvSpPr>
        <p:spPr/>
        <p:txBody>
          <a:bodyPr/>
          <a:lstStyle/>
          <a:p>
            <a:endParaRPr lang="uz-Latn-UZ"/>
          </a:p>
        </p:txBody>
      </p:sp>
      <p:sp>
        <p:nvSpPr>
          <p:cNvPr id="5" name="Номер слайда 4">
            <a:extLst>
              <a:ext uri="{FF2B5EF4-FFF2-40B4-BE49-F238E27FC236}">
                <a16:creationId xmlns:a16="http://schemas.microsoft.com/office/drawing/2014/main" id="{19092BAF-3810-4B5D-8B35-FCEA1045CB94}"/>
              </a:ext>
            </a:extLst>
          </p:cNvPr>
          <p:cNvSpPr>
            <a:spLocks noGrp="1"/>
          </p:cNvSpPr>
          <p:nvPr>
            <p:ph type="sldNum" sz="quarter" idx="12"/>
          </p:nvPr>
        </p:nvSpPr>
        <p:spPr/>
        <p:txBody>
          <a:bodyPr/>
          <a:lstStyle/>
          <a:p>
            <a:fld id="{FE94BA81-4F8F-4E32-A027-5A6D70C6D586}" type="slidenum">
              <a:rPr lang="uz-Latn-UZ" smtClean="0"/>
              <a:t>‹#›</a:t>
            </a:fld>
            <a:endParaRPr lang="uz-Latn-UZ"/>
          </a:p>
        </p:txBody>
      </p:sp>
    </p:spTree>
    <p:extLst>
      <p:ext uri="{BB962C8B-B14F-4D97-AF65-F5344CB8AC3E}">
        <p14:creationId xmlns:p14="http://schemas.microsoft.com/office/powerpoint/2010/main" val="25191550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8F544AEB-684A-4536-A365-6C2EC956508D}"/>
              </a:ext>
            </a:extLst>
          </p:cNvPr>
          <p:cNvSpPr>
            <a:spLocks noGrp="1"/>
          </p:cNvSpPr>
          <p:nvPr>
            <p:ph type="dt" sz="half" idx="10"/>
          </p:nvPr>
        </p:nvSpPr>
        <p:spPr/>
        <p:txBody>
          <a:bodyPr/>
          <a:lstStyle/>
          <a:p>
            <a:fld id="{5A73A626-5A99-4891-B11C-440CCA1E08FF}" type="datetimeFigureOut">
              <a:rPr lang="uz-Latn-UZ" smtClean="0"/>
              <a:t>06/06/2022</a:t>
            </a:fld>
            <a:endParaRPr lang="uz-Latn-UZ"/>
          </a:p>
        </p:txBody>
      </p:sp>
      <p:sp>
        <p:nvSpPr>
          <p:cNvPr id="3" name="Нижний колонтитул 2">
            <a:extLst>
              <a:ext uri="{FF2B5EF4-FFF2-40B4-BE49-F238E27FC236}">
                <a16:creationId xmlns:a16="http://schemas.microsoft.com/office/drawing/2014/main" id="{ABA4E85A-ED52-4433-AACA-D7E1928419B8}"/>
              </a:ext>
            </a:extLst>
          </p:cNvPr>
          <p:cNvSpPr>
            <a:spLocks noGrp="1"/>
          </p:cNvSpPr>
          <p:nvPr>
            <p:ph type="ftr" sz="quarter" idx="11"/>
          </p:nvPr>
        </p:nvSpPr>
        <p:spPr/>
        <p:txBody>
          <a:bodyPr/>
          <a:lstStyle/>
          <a:p>
            <a:endParaRPr lang="uz-Latn-UZ"/>
          </a:p>
        </p:txBody>
      </p:sp>
      <p:sp>
        <p:nvSpPr>
          <p:cNvPr id="4" name="Номер слайда 3">
            <a:extLst>
              <a:ext uri="{FF2B5EF4-FFF2-40B4-BE49-F238E27FC236}">
                <a16:creationId xmlns:a16="http://schemas.microsoft.com/office/drawing/2014/main" id="{23706D74-5A32-4618-AD62-E20F849C0659}"/>
              </a:ext>
            </a:extLst>
          </p:cNvPr>
          <p:cNvSpPr>
            <a:spLocks noGrp="1"/>
          </p:cNvSpPr>
          <p:nvPr>
            <p:ph type="sldNum" sz="quarter" idx="12"/>
          </p:nvPr>
        </p:nvSpPr>
        <p:spPr/>
        <p:txBody>
          <a:bodyPr/>
          <a:lstStyle/>
          <a:p>
            <a:fld id="{FE94BA81-4F8F-4E32-A027-5A6D70C6D586}" type="slidenum">
              <a:rPr lang="uz-Latn-UZ" smtClean="0"/>
              <a:t>‹#›</a:t>
            </a:fld>
            <a:endParaRPr lang="uz-Latn-UZ"/>
          </a:p>
        </p:txBody>
      </p:sp>
    </p:spTree>
    <p:extLst>
      <p:ext uri="{BB962C8B-B14F-4D97-AF65-F5344CB8AC3E}">
        <p14:creationId xmlns:p14="http://schemas.microsoft.com/office/powerpoint/2010/main" val="29976283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579B8FE-96CC-47C0-9E8F-7B249AC8EC89}"/>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uz-Latn-UZ"/>
          </a:p>
        </p:txBody>
      </p:sp>
      <p:sp>
        <p:nvSpPr>
          <p:cNvPr id="3" name="Объект 2">
            <a:extLst>
              <a:ext uri="{FF2B5EF4-FFF2-40B4-BE49-F238E27FC236}">
                <a16:creationId xmlns:a16="http://schemas.microsoft.com/office/drawing/2014/main" id="{2EE46E92-E5A6-430A-A8BC-C2CC4F7874A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Текст 3">
            <a:extLst>
              <a:ext uri="{FF2B5EF4-FFF2-40B4-BE49-F238E27FC236}">
                <a16:creationId xmlns:a16="http://schemas.microsoft.com/office/drawing/2014/main" id="{CDE09166-ADF3-46C5-AF65-692DC1C548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B1BEBB68-83C6-471D-B1E6-41C7D38DD558}"/>
              </a:ext>
            </a:extLst>
          </p:cNvPr>
          <p:cNvSpPr>
            <a:spLocks noGrp="1"/>
          </p:cNvSpPr>
          <p:nvPr>
            <p:ph type="dt" sz="half" idx="10"/>
          </p:nvPr>
        </p:nvSpPr>
        <p:spPr/>
        <p:txBody>
          <a:bodyPr/>
          <a:lstStyle/>
          <a:p>
            <a:fld id="{5A73A626-5A99-4891-B11C-440CCA1E08FF}" type="datetimeFigureOut">
              <a:rPr lang="uz-Latn-UZ" smtClean="0"/>
              <a:t>06/06/2022</a:t>
            </a:fld>
            <a:endParaRPr lang="uz-Latn-UZ"/>
          </a:p>
        </p:txBody>
      </p:sp>
      <p:sp>
        <p:nvSpPr>
          <p:cNvPr id="6" name="Нижний колонтитул 5">
            <a:extLst>
              <a:ext uri="{FF2B5EF4-FFF2-40B4-BE49-F238E27FC236}">
                <a16:creationId xmlns:a16="http://schemas.microsoft.com/office/drawing/2014/main" id="{06F753C9-2347-466B-BC45-5165E7E46C5C}"/>
              </a:ext>
            </a:extLst>
          </p:cNvPr>
          <p:cNvSpPr>
            <a:spLocks noGrp="1"/>
          </p:cNvSpPr>
          <p:nvPr>
            <p:ph type="ftr" sz="quarter" idx="11"/>
          </p:nvPr>
        </p:nvSpPr>
        <p:spPr/>
        <p:txBody>
          <a:bodyPr/>
          <a:lstStyle/>
          <a:p>
            <a:endParaRPr lang="uz-Latn-UZ"/>
          </a:p>
        </p:txBody>
      </p:sp>
      <p:sp>
        <p:nvSpPr>
          <p:cNvPr id="7" name="Номер слайда 6">
            <a:extLst>
              <a:ext uri="{FF2B5EF4-FFF2-40B4-BE49-F238E27FC236}">
                <a16:creationId xmlns:a16="http://schemas.microsoft.com/office/drawing/2014/main" id="{EB028AE6-2B2F-4B72-8717-7B23A30D2D66}"/>
              </a:ext>
            </a:extLst>
          </p:cNvPr>
          <p:cNvSpPr>
            <a:spLocks noGrp="1"/>
          </p:cNvSpPr>
          <p:nvPr>
            <p:ph type="sldNum" sz="quarter" idx="12"/>
          </p:nvPr>
        </p:nvSpPr>
        <p:spPr/>
        <p:txBody>
          <a:bodyPr/>
          <a:lstStyle/>
          <a:p>
            <a:fld id="{FE94BA81-4F8F-4E32-A027-5A6D70C6D586}" type="slidenum">
              <a:rPr lang="uz-Latn-UZ" smtClean="0"/>
              <a:t>‹#›</a:t>
            </a:fld>
            <a:endParaRPr lang="uz-Latn-UZ"/>
          </a:p>
        </p:txBody>
      </p:sp>
    </p:spTree>
    <p:extLst>
      <p:ext uri="{BB962C8B-B14F-4D97-AF65-F5344CB8AC3E}">
        <p14:creationId xmlns:p14="http://schemas.microsoft.com/office/powerpoint/2010/main" val="37688898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C2E6D10-BF8C-489D-A68A-EC9AC60A8412}"/>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uz-Latn-UZ"/>
          </a:p>
        </p:txBody>
      </p:sp>
      <p:sp>
        <p:nvSpPr>
          <p:cNvPr id="3" name="Рисунок 2">
            <a:extLst>
              <a:ext uri="{FF2B5EF4-FFF2-40B4-BE49-F238E27FC236}">
                <a16:creationId xmlns:a16="http://schemas.microsoft.com/office/drawing/2014/main" id="{3ECDE6A5-4AFD-478B-8E69-C7DB06DA015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uz-Latn-UZ"/>
          </a:p>
        </p:txBody>
      </p:sp>
      <p:sp>
        <p:nvSpPr>
          <p:cNvPr id="4" name="Текст 3">
            <a:extLst>
              <a:ext uri="{FF2B5EF4-FFF2-40B4-BE49-F238E27FC236}">
                <a16:creationId xmlns:a16="http://schemas.microsoft.com/office/drawing/2014/main" id="{43FEB992-D176-4E3F-A136-4323ABA33C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83B46B76-62A3-416A-BD1C-FC47973A003B}"/>
              </a:ext>
            </a:extLst>
          </p:cNvPr>
          <p:cNvSpPr>
            <a:spLocks noGrp="1"/>
          </p:cNvSpPr>
          <p:nvPr>
            <p:ph type="dt" sz="half" idx="10"/>
          </p:nvPr>
        </p:nvSpPr>
        <p:spPr/>
        <p:txBody>
          <a:bodyPr/>
          <a:lstStyle/>
          <a:p>
            <a:fld id="{5A73A626-5A99-4891-B11C-440CCA1E08FF}" type="datetimeFigureOut">
              <a:rPr lang="uz-Latn-UZ" smtClean="0"/>
              <a:t>06/06/2022</a:t>
            </a:fld>
            <a:endParaRPr lang="uz-Latn-UZ"/>
          </a:p>
        </p:txBody>
      </p:sp>
      <p:sp>
        <p:nvSpPr>
          <p:cNvPr id="6" name="Нижний колонтитул 5">
            <a:extLst>
              <a:ext uri="{FF2B5EF4-FFF2-40B4-BE49-F238E27FC236}">
                <a16:creationId xmlns:a16="http://schemas.microsoft.com/office/drawing/2014/main" id="{48912612-1C2D-4975-91CD-1DCD63E9EC4C}"/>
              </a:ext>
            </a:extLst>
          </p:cNvPr>
          <p:cNvSpPr>
            <a:spLocks noGrp="1"/>
          </p:cNvSpPr>
          <p:nvPr>
            <p:ph type="ftr" sz="quarter" idx="11"/>
          </p:nvPr>
        </p:nvSpPr>
        <p:spPr/>
        <p:txBody>
          <a:bodyPr/>
          <a:lstStyle/>
          <a:p>
            <a:endParaRPr lang="uz-Latn-UZ"/>
          </a:p>
        </p:txBody>
      </p:sp>
      <p:sp>
        <p:nvSpPr>
          <p:cNvPr id="7" name="Номер слайда 6">
            <a:extLst>
              <a:ext uri="{FF2B5EF4-FFF2-40B4-BE49-F238E27FC236}">
                <a16:creationId xmlns:a16="http://schemas.microsoft.com/office/drawing/2014/main" id="{52BCA75C-56AA-4571-93B9-D207B683EC61}"/>
              </a:ext>
            </a:extLst>
          </p:cNvPr>
          <p:cNvSpPr>
            <a:spLocks noGrp="1"/>
          </p:cNvSpPr>
          <p:nvPr>
            <p:ph type="sldNum" sz="quarter" idx="12"/>
          </p:nvPr>
        </p:nvSpPr>
        <p:spPr/>
        <p:txBody>
          <a:bodyPr/>
          <a:lstStyle/>
          <a:p>
            <a:fld id="{FE94BA81-4F8F-4E32-A027-5A6D70C6D586}" type="slidenum">
              <a:rPr lang="uz-Latn-UZ" smtClean="0"/>
              <a:t>‹#›</a:t>
            </a:fld>
            <a:endParaRPr lang="uz-Latn-UZ"/>
          </a:p>
        </p:txBody>
      </p:sp>
    </p:spTree>
    <p:extLst>
      <p:ext uri="{BB962C8B-B14F-4D97-AF65-F5344CB8AC3E}">
        <p14:creationId xmlns:p14="http://schemas.microsoft.com/office/powerpoint/2010/main" val="38176996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6299162-03DD-41DE-945A-62CD9DA7903C}"/>
              </a:ext>
            </a:extLst>
          </p:cNvPr>
          <p:cNvSpPr>
            <a:spLocks noGrp="1"/>
          </p:cNvSpPr>
          <p:nvPr>
            <p:ph type="title"/>
          </p:nvPr>
        </p:nvSpPr>
        <p:spPr/>
        <p:txBody>
          <a:bodyPr/>
          <a:lstStyle/>
          <a:p>
            <a:r>
              <a:rPr lang="ru-RU"/>
              <a:t>Образец заголовка</a:t>
            </a:r>
            <a:endParaRPr lang="uz-Latn-UZ"/>
          </a:p>
        </p:txBody>
      </p:sp>
      <p:sp>
        <p:nvSpPr>
          <p:cNvPr id="3" name="Вертикальный текст 2">
            <a:extLst>
              <a:ext uri="{FF2B5EF4-FFF2-40B4-BE49-F238E27FC236}">
                <a16:creationId xmlns:a16="http://schemas.microsoft.com/office/drawing/2014/main" id="{638032C5-91EC-4F2B-BD98-27BB3423022F}"/>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1BFF98D9-F744-4E80-AC55-14E3FBA6376C}"/>
              </a:ext>
            </a:extLst>
          </p:cNvPr>
          <p:cNvSpPr>
            <a:spLocks noGrp="1"/>
          </p:cNvSpPr>
          <p:nvPr>
            <p:ph type="dt" sz="half" idx="10"/>
          </p:nvPr>
        </p:nvSpPr>
        <p:spPr/>
        <p:txBody>
          <a:bodyPr/>
          <a:lstStyle/>
          <a:p>
            <a:fld id="{5A73A626-5A99-4891-B11C-440CCA1E08FF}" type="datetimeFigureOut">
              <a:rPr lang="uz-Latn-UZ" smtClean="0"/>
              <a:t>06/06/2022</a:t>
            </a:fld>
            <a:endParaRPr lang="uz-Latn-UZ"/>
          </a:p>
        </p:txBody>
      </p:sp>
      <p:sp>
        <p:nvSpPr>
          <p:cNvPr id="5" name="Нижний колонтитул 4">
            <a:extLst>
              <a:ext uri="{FF2B5EF4-FFF2-40B4-BE49-F238E27FC236}">
                <a16:creationId xmlns:a16="http://schemas.microsoft.com/office/drawing/2014/main" id="{6FFD7969-7948-454B-8697-E71AD713614C}"/>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41865181-807C-4389-BE49-5EBD379DF9FA}"/>
              </a:ext>
            </a:extLst>
          </p:cNvPr>
          <p:cNvSpPr>
            <a:spLocks noGrp="1"/>
          </p:cNvSpPr>
          <p:nvPr>
            <p:ph type="sldNum" sz="quarter" idx="12"/>
          </p:nvPr>
        </p:nvSpPr>
        <p:spPr/>
        <p:txBody>
          <a:bodyPr/>
          <a:lstStyle/>
          <a:p>
            <a:fld id="{FE94BA81-4F8F-4E32-A027-5A6D70C6D586}" type="slidenum">
              <a:rPr lang="uz-Latn-UZ" smtClean="0"/>
              <a:t>‹#›</a:t>
            </a:fld>
            <a:endParaRPr lang="uz-Latn-UZ"/>
          </a:p>
        </p:txBody>
      </p:sp>
    </p:spTree>
    <p:extLst>
      <p:ext uri="{BB962C8B-B14F-4D97-AF65-F5344CB8AC3E}">
        <p14:creationId xmlns:p14="http://schemas.microsoft.com/office/powerpoint/2010/main" val="30218735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2E616CC8-2DE5-42B5-B0AA-0B19587F9E04}"/>
              </a:ext>
            </a:extLst>
          </p:cNvPr>
          <p:cNvSpPr>
            <a:spLocks noGrp="1"/>
          </p:cNvSpPr>
          <p:nvPr>
            <p:ph type="title" orient="vert"/>
          </p:nvPr>
        </p:nvSpPr>
        <p:spPr>
          <a:xfrm>
            <a:off x="8724900" y="365125"/>
            <a:ext cx="2628900" cy="5811838"/>
          </a:xfrm>
        </p:spPr>
        <p:txBody>
          <a:bodyPr vert="eaVert"/>
          <a:lstStyle/>
          <a:p>
            <a:r>
              <a:rPr lang="ru-RU"/>
              <a:t>Образец заголовка</a:t>
            </a:r>
            <a:endParaRPr lang="uz-Latn-UZ"/>
          </a:p>
        </p:txBody>
      </p:sp>
      <p:sp>
        <p:nvSpPr>
          <p:cNvPr id="3" name="Вертикальный текст 2">
            <a:extLst>
              <a:ext uri="{FF2B5EF4-FFF2-40B4-BE49-F238E27FC236}">
                <a16:creationId xmlns:a16="http://schemas.microsoft.com/office/drawing/2014/main" id="{0591C2A9-4C06-4AEF-8606-8A41D25F91E5}"/>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7F238992-7A06-482F-AD32-D542E1C8F0ED}"/>
              </a:ext>
            </a:extLst>
          </p:cNvPr>
          <p:cNvSpPr>
            <a:spLocks noGrp="1"/>
          </p:cNvSpPr>
          <p:nvPr>
            <p:ph type="dt" sz="half" idx="10"/>
          </p:nvPr>
        </p:nvSpPr>
        <p:spPr/>
        <p:txBody>
          <a:bodyPr/>
          <a:lstStyle/>
          <a:p>
            <a:fld id="{5A73A626-5A99-4891-B11C-440CCA1E08FF}" type="datetimeFigureOut">
              <a:rPr lang="uz-Latn-UZ" smtClean="0"/>
              <a:t>06/06/2022</a:t>
            </a:fld>
            <a:endParaRPr lang="uz-Latn-UZ"/>
          </a:p>
        </p:txBody>
      </p:sp>
      <p:sp>
        <p:nvSpPr>
          <p:cNvPr id="5" name="Нижний колонтитул 4">
            <a:extLst>
              <a:ext uri="{FF2B5EF4-FFF2-40B4-BE49-F238E27FC236}">
                <a16:creationId xmlns:a16="http://schemas.microsoft.com/office/drawing/2014/main" id="{CC3AC60A-2C0E-482A-94FD-9B010628C16E}"/>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6062A026-E9F5-4804-9B40-40B5CDD15FEC}"/>
              </a:ext>
            </a:extLst>
          </p:cNvPr>
          <p:cNvSpPr>
            <a:spLocks noGrp="1"/>
          </p:cNvSpPr>
          <p:nvPr>
            <p:ph type="sldNum" sz="quarter" idx="12"/>
          </p:nvPr>
        </p:nvSpPr>
        <p:spPr/>
        <p:txBody>
          <a:bodyPr/>
          <a:lstStyle/>
          <a:p>
            <a:fld id="{FE94BA81-4F8F-4E32-A027-5A6D70C6D586}" type="slidenum">
              <a:rPr lang="uz-Latn-UZ" smtClean="0"/>
              <a:t>‹#›</a:t>
            </a:fld>
            <a:endParaRPr lang="uz-Latn-UZ"/>
          </a:p>
        </p:txBody>
      </p:sp>
    </p:spTree>
    <p:extLst>
      <p:ext uri="{BB962C8B-B14F-4D97-AF65-F5344CB8AC3E}">
        <p14:creationId xmlns:p14="http://schemas.microsoft.com/office/powerpoint/2010/main" val="40998151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DDDFA0A-0602-4FCE-A203-8D03FECF76D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uz-Latn-UZ"/>
          </a:p>
        </p:txBody>
      </p:sp>
      <p:sp>
        <p:nvSpPr>
          <p:cNvPr id="3" name="Текст 2">
            <a:extLst>
              <a:ext uri="{FF2B5EF4-FFF2-40B4-BE49-F238E27FC236}">
                <a16:creationId xmlns:a16="http://schemas.microsoft.com/office/drawing/2014/main" id="{6D6C4885-1E38-41B7-9B53-D466045557B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947DA9FE-787D-4ADB-B5C2-AB2354B405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73A626-5A99-4891-B11C-440CCA1E08FF}" type="datetimeFigureOut">
              <a:rPr lang="uz-Latn-UZ" smtClean="0"/>
              <a:t>06/06/2022</a:t>
            </a:fld>
            <a:endParaRPr lang="uz-Latn-UZ"/>
          </a:p>
        </p:txBody>
      </p:sp>
      <p:sp>
        <p:nvSpPr>
          <p:cNvPr id="5" name="Нижний колонтитул 4">
            <a:extLst>
              <a:ext uri="{FF2B5EF4-FFF2-40B4-BE49-F238E27FC236}">
                <a16:creationId xmlns:a16="http://schemas.microsoft.com/office/drawing/2014/main" id="{A67838B9-014E-4984-AC60-AA74E30A615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z-Latn-UZ"/>
          </a:p>
        </p:txBody>
      </p:sp>
      <p:sp>
        <p:nvSpPr>
          <p:cNvPr id="6" name="Номер слайда 5">
            <a:extLst>
              <a:ext uri="{FF2B5EF4-FFF2-40B4-BE49-F238E27FC236}">
                <a16:creationId xmlns:a16="http://schemas.microsoft.com/office/drawing/2014/main" id="{4633309B-BEAE-457F-B714-6D5A10D9864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94BA81-4F8F-4E32-A027-5A6D70C6D586}" type="slidenum">
              <a:rPr lang="uz-Latn-UZ" smtClean="0"/>
              <a:t>‹#›</a:t>
            </a:fld>
            <a:endParaRPr lang="uz-Latn-UZ"/>
          </a:p>
        </p:txBody>
      </p:sp>
    </p:spTree>
    <p:extLst>
      <p:ext uri="{BB962C8B-B14F-4D97-AF65-F5344CB8AC3E}">
        <p14:creationId xmlns:p14="http://schemas.microsoft.com/office/powerpoint/2010/main" val="17206749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uz-Latn-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g"/><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g"/><Relationship Id="rId1" Type="http://schemas.openxmlformats.org/officeDocument/2006/relationships/slideLayout" Target="../slideLayouts/slideLayout1.xml"/><Relationship Id="rId4" Type="http://schemas.openxmlformats.org/officeDocument/2006/relationships/image" Target="../media/image49.png"/></Relationships>
</file>

<file path=ppt/slides/_rels/slide4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2.xml"/><Relationship Id="rId5" Type="http://schemas.openxmlformats.org/officeDocument/2006/relationships/image" Target="../media/image56.png"/><Relationship Id="rId4" Type="http://schemas.openxmlformats.org/officeDocument/2006/relationships/image" Target="../media/image55.png"/></Relationships>
</file>

<file path=ppt/slides/_rels/slide5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2.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5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1645816C-53AC-43D7-8FEE-7B2AD1819932}"/>
              </a:ext>
            </a:extLst>
          </p:cNvPr>
          <p:cNvSpPr/>
          <p:nvPr/>
        </p:nvSpPr>
        <p:spPr>
          <a:xfrm>
            <a:off x="0" y="2459504"/>
            <a:ext cx="12192000" cy="1938992"/>
          </a:xfrm>
          <a:prstGeom prst="rect">
            <a:avLst/>
          </a:prstGeom>
        </p:spPr>
        <p:txBody>
          <a:bodyPr wrap="square">
            <a:spAutoFit/>
          </a:bodyPr>
          <a:lstStyle/>
          <a:p>
            <a:pPr algn="ctr"/>
            <a:r>
              <a:rPr lang="ru-RU" sz="4000" b="1" dirty="0">
                <a:latin typeface="Times New Roman" panose="02020603050405020304" pitchFamily="18" charset="0"/>
                <a:cs typeface="Times New Roman" panose="02020603050405020304" pitchFamily="18" charset="0"/>
              </a:rPr>
              <a:t>РЕЖАЛАШТИРИШ ВА НАЗОРАТ ҚИЛИШ ТИЗИМЛАРИ</a:t>
            </a:r>
          </a:p>
          <a:p>
            <a:pPr algn="ctr"/>
            <a:r>
              <a:rPr lang="uz-Latn-UZ" sz="4000" b="1" dirty="0">
                <a:latin typeface="Times New Roman" panose="02020603050405020304" pitchFamily="18" charset="0"/>
                <a:cs typeface="Times New Roman" panose="02020603050405020304" pitchFamily="18" charset="0"/>
              </a:rPr>
              <a:t>PLANNING AND CONTROL SYSTEMS</a:t>
            </a:r>
          </a:p>
        </p:txBody>
      </p:sp>
      <p:pic>
        <p:nvPicPr>
          <p:cNvPr id="7" name="Рисунок 6">
            <a:extLst>
              <a:ext uri="{FF2B5EF4-FFF2-40B4-BE49-F238E27FC236}">
                <a16:creationId xmlns:a16="http://schemas.microsoft.com/office/drawing/2014/main" id="{3C26E44C-40A1-4995-ACB1-94CFF94C6F9B}"/>
              </a:ext>
            </a:extLst>
          </p:cNvPr>
          <p:cNvPicPr>
            <a:picLocks noChangeAspect="1"/>
          </p:cNvPicPr>
          <p:nvPr/>
        </p:nvPicPr>
        <p:blipFill>
          <a:blip r:embed="rId2"/>
          <a:stretch>
            <a:fillRect/>
          </a:stretch>
        </p:blipFill>
        <p:spPr>
          <a:xfrm>
            <a:off x="-1" y="0"/>
            <a:ext cx="12191999" cy="2555631"/>
          </a:xfrm>
          <a:prstGeom prst="rect">
            <a:avLst/>
          </a:prstGeom>
        </p:spPr>
      </p:pic>
      <p:pic>
        <p:nvPicPr>
          <p:cNvPr id="8" name="Рисунок 7">
            <a:extLst>
              <a:ext uri="{FF2B5EF4-FFF2-40B4-BE49-F238E27FC236}">
                <a16:creationId xmlns:a16="http://schemas.microsoft.com/office/drawing/2014/main" id="{0A17414D-589B-4679-8722-23C8FC2E66D5}"/>
              </a:ext>
            </a:extLst>
          </p:cNvPr>
          <p:cNvPicPr>
            <a:picLocks noChangeAspect="1"/>
          </p:cNvPicPr>
          <p:nvPr/>
        </p:nvPicPr>
        <p:blipFill>
          <a:blip r:embed="rId3"/>
          <a:stretch>
            <a:fillRect/>
          </a:stretch>
        </p:blipFill>
        <p:spPr>
          <a:xfrm>
            <a:off x="0" y="4302370"/>
            <a:ext cx="12192001" cy="2555631"/>
          </a:xfrm>
          <a:prstGeom prst="rect">
            <a:avLst/>
          </a:prstGeom>
        </p:spPr>
      </p:pic>
    </p:spTree>
    <p:extLst>
      <p:ext uri="{BB962C8B-B14F-4D97-AF65-F5344CB8AC3E}">
        <p14:creationId xmlns:p14="http://schemas.microsoft.com/office/powerpoint/2010/main" val="18822728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2E30F4E4-6979-4DF5-8B01-D533C3354C08}"/>
              </a:ext>
            </a:extLst>
          </p:cNvPr>
          <p:cNvSpPr/>
          <p:nvPr/>
        </p:nvSpPr>
        <p:spPr>
          <a:xfrm>
            <a:off x="269631" y="265544"/>
            <a:ext cx="11652738" cy="4401205"/>
          </a:xfrm>
          <a:prstGeom prst="rect">
            <a:avLst/>
          </a:prstGeom>
        </p:spPr>
        <p:txBody>
          <a:bodyPr wrap="square">
            <a:spAutoFit/>
          </a:bodyPr>
          <a:lstStyle/>
          <a:p>
            <a:pPr algn="ctr"/>
            <a:r>
              <a:rPr lang="ru-RU" sz="2400" b="1" dirty="0">
                <a:solidFill>
                  <a:schemeClr val="accent6">
                    <a:lumMod val="50000"/>
                  </a:schemeClr>
                </a:solidFill>
                <a:latin typeface="Times New Roman" panose="02020603050405020304" pitchFamily="18" charset="0"/>
                <a:cs typeface="Times New Roman" panose="02020603050405020304" pitchFamily="18" charset="0"/>
              </a:rPr>
              <a:t>РЕЖА</a:t>
            </a:r>
          </a:p>
          <a:p>
            <a:pPr algn="ctr"/>
            <a:endParaRPr lang="ru-RU" sz="1000" b="1" dirty="0">
              <a:solidFill>
                <a:srgbClr val="FF0000"/>
              </a:solidFill>
              <a:latin typeface="Times New Roman" panose="02020603050405020304" pitchFamily="18" charset="0"/>
              <a:cs typeface="Times New Roman" panose="02020603050405020304" pitchFamily="18" charset="0"/>
            </a:endParaRPr>
          </a:p>
          <a:p>
            <a:pPr algn="ctr"/>
            <a:r>
              <a:rPr lang="ru-RU" sz="2400" b="1" dirty="0">
                <a:solidFill>
                  <a:schemeClr val="tx2"/>
                </a:solidFill>
                <a:latin typeface="Times New Roman" panose="02020603050405020304" pitchFamily="18" charset="0"/>
                <a:cs typeface="Times New Roman" panose="02020603050405020304" pitchFamily="18" charset="0"/>
              </a:rPr>
              <a:t>РЕЖАЛАШТИРИШ ВА НАЗОРАТ ҚИЛИШ НИМА?</a:t>
            </a:r>
            <a:r>
              <a:rPr lang="en-US" sz="2400" b="1" dirty="0">
                <a:solidFill>
                  <a:schemeClr val="tx2"/>
                </a:solidFill>
                <a:latin typeface="Times New Roman" panose="02020603050405020304" pitchFamily="18" charset="0"/>
                <a:cs typeface="Times New Roman" panose="02020603050405020304" pitchFamily="18" charset="0"/>
              </a:rPr>
              <a:t> </a:t>
            </a:r>
            <a:endParaRPr lang="uz-Cyrl-UZ" sz="2400" b="1" dirty="0">
              <a:solidFill>
                <a:schemeClr val="tx2"/>
              </a:solidFill>
              <a:latin typeface="Times New Roman" panose="02020603050405020304" pitchFamily="18" charset="0"/>
              <a:cs typeface="Times New Roman" panose="02020603050405020304" pitchFamily="18" charset="0"/>
            </a:endParaRPr>
          </a:p>
          <a:p>
            <a:pPr algn="ctr"/>
            <a:r>
              <a:rPr lang="en-US" sz="2400" b="1" dirty="0">
                <a:solidFill>
                  <a:schemeClr val="tx2"/>
                </a:solidFill>
                <a:latin typeface="Times New Roman" panose="02020603050405020304" pitchFamily="18" charset="0"/>
                <a:cs typeface="Times New Roman" panose="02020603050405020304" pitchFamily="18" charset="0"/>
              </a:rPr>
              <a:t>WHAT IS PLANNING AND CONTROL?</a:t>
            </a:r>
            <a:endParaRPr lang="uz-Cyrl-UZ" sz="2400" b="1" dirty="0">
              <a:solidFill>
                <a:schemeClr val="tx2"/>
              </a:solidFill>
              <a:latin typeface="Times New Roman" panose="02020603050405020304" pitchFamily="18" charset="0"/>
              <a:cs typeface="Times New Roman" panose="02020603050405020304" pitchFamily="18" charset="0"/>
            </a:endParaRPr>
          </a:p>
          <a:p>
            <a:pPr algn="ctr"/>
            <a:endParaRPr lang="ru-RU" sz="1000" b="1" dirty="0">
              <a:solidFill>
                <a:schemeClr val="accent2">
                  <a:lumMod val="50000"/>
                </a:schemeClr>
              </a:solidFill>
              <a:latin typeface="Times New Roman" panose="02020603050405020304" pitchFamily="18" charset="0"/>
              <a:cs typeface="Times New Roman" panose="02020603050405020304" pitchFamily="18" charset="0"/>
            </a:endParaRPr>
          </a:p>
          <a:p>
            <a:pPr algn="ctr"/>
            <a:r>
              <a:rPr lang="ru-RU" sz="2400" b="1" dirty="0">
                <a:solidFill>
                  <a:schemeClr val="accent2">
                    <a:lumMod val="50000"/>
                  </a:schemeClr>
                </a:solidFill>
                <a:latin typeface="Times New Roman" panose="02020603050405020304" pitchFamily="18" charset="0"/>
                <a:cs typeface="Times New Roman" panose="02020603050405020304" pitchFamily="18" charset="0"/>
              </a:rPr>
              <a:t>РЕЖАЛАШТИРИШ ВА НАЗОРАТ ЎРТАСИДАГИ ФАРҚ НИМА?</a:t>
            </a:r>
            <a:r>
              <a:rPr lang="en-US" sz="2400" b="1" dirty="0">
                <a:solidFill>
                  <a:schemeClr val="accent2">
                    <a:lumMod val="50000"/>
                  </a:schemeClr>
                </a:solidFill>
                <a:latin typeface="Times New Roman" panose="02020603050405020304" pitchFamily="18" charset="0"/>
                <a:cs typeface="Times New Roman" panose="02020603050405020304" pitchFamily="18" charset="0"/>
              </a:rPr>
              <a:t> </a:t>
            </a:r>
            <a:endParaRPr lang="uz-Cyrl-UZ" sz="2400" b="1" dirty="0">
              <a:solidFill>
                <a:schemeClr val="accent2">
                  <a:lumMod val="50000"/>
                </a:schemeClr>
              </a:solidFill>
              <a:latin typeface="Times New Roman" panose="02020603050405020304" pitchFamily="18" charset="0"/>
              <a:cs typeface="Times New Roman" panose="02020603050405020304" pitchFamily="18" charset="0"/>
            </a:endParaRPr>
          </a:p>
          <a:p>
            <a:pPr algn="ctr"/>
            <a:r>
              <a:rPr lang="en-US" sz="2400" b="1" dirty="0">
                <a:solidFill>
                  <a:schemeClr val="accent2">
                    <a:lumMod val="50000"/>
                  </a:schemeClr>
                </a:solidFill>
                <a:latin typeface="Times New Roman" panose="02020603050405020304" pitchFamily="18" charset="0"/>
                <a:cs typeface="Times New Roman" panose="02020603050405020304" pitchFamily="18" charset="0"/>
              </a:rPr>
              <a:t>WHAT IS THE DIFFERENCE BETWEEN PLANNING AND CONTROL?</a:t>
            </a:r>
            <a:endParaRPr lang="uz-Cyrl-UZ" sz="2400" b="1" dirty="0">
              <a:solidFill>
                <a:schemeClr val="accent2">
                  <a:lumMod val="50000"/>
                </a:schemeClr>
              </a:solidFill>
              <a:latin typeface="Times New Roman" panose="02020603050405020304" pitchFamily="18" charset="0"/>
              <a:cs typeface="Times New Roman" panose="02020603050405020304" pitchFamily="18" charset="0"/>
            </a:endParaRPr>
          </a:p>
          <a:p>
            <a:pPr algn="ctr"/>
            <a:endParaRPr lang="ru-RU" sz="1000" b="1" dirty="0">
              <a:solidFill>
                <a:schemeClr val="accent3">
                  <a:lumMod val="50000"/>
                </a:schemeClr>
              </a:solidFill>
              <a:latin typeface="Times New Roman" panose="02020603050405020304" pitchFamily="18" charset="0"/>
              <a:cs typeface="Times New Roman" panose="02020603050405020304" pitchFamily="18" charset="0"/>
            </a:endParaRPr>
          </a:p>
          <a:p>
            <a:pPr algn="ctr"/>
            <a:r>
              <a:rPr lang="ru-RU" sz="2400" b="1" dirty="0">
                <a:solidFill>
                  <a:schemeClr val="accent3">
                    <a:lumMod val="50000"/>
                  </a:schemeClr>
                </a:solidFill>
                <a:latin typeface="Times New Roman" panose="02020603050405020304" pitchFamily="18" charset="0"/>
                <a:cs typeface="Times New Roman" panose="02020603050405020304" pitchFamily="18" charset="0"/>
              </a:rPr>
              <a:t>ТАЛАБ ВА ТАКЛИФ РЕЖАЛАШТИРИШ ВА НАЗОРАТГА ҚАНДАЙ ТАЪСИР ҚИЛАДИ?</a:t>
            </a:r>
          </a:p>
          <a:p>
            <a:pPr algn="ctr"/>
            <a:r>
              <a:rPr lang="en-US" sz="2400" b="1" dirty="0">
                <a:solidFill>
                  <a:schemeClr val="accent3">
                    <a:lumMod val="50000"/>
                  </a:schemeClr>
                </a:solidFill>
                <a:latin typeface="Times New Roman" panose="02020603050405020304" pitchFamily="18" charset="0"/>
                <a:cs typeface="Times New Roman" panose="02020603050405020304" pitchFamily="18" charset="0"/>
              </a:rPr>
              <a:t>HOW DO SUPPLY AND DEMAND AFFECT</a:t>
            </a:r>
            <a:r>
              <a:rPr lang="uz-Cyrl-UZ" sz="2400" b="1" dirty="0">
                <a:solidFill>
                  <a:schemeClr val="accent3">
                    <a:lumMod val="50000"/>
                  </a:schemeClr>
                </a:solidFill>
                <a:latin typeface="Times New Roman" panose="02020603050405020304" pitchFamily="18" charset="0"/>
                <a:cs typeface="Times New Roman" panose="02020603050405020304" pitchFamily="18" charset="0"/>
              </a:rPr>
              <a:t> </a:t>
            </a:r>
            <a:r>
              <a:rPr lang="en-US" sz="2400" b="1" dirty="0">
                <a:solidFill>
                  <a:schemeClr val="accent3">
                    <a:lumMod val="50000"/>
                  </a:schemeClr>
                </a:solidFill>
                <a:latin typeface="Times New Roman" panose="02020603050405020304" pitchFamily="18" charset="0"/>
                <a:cs typeface="Times New Roman" panose="02020603050405020304" pitchFamily="18" charset="0"/>
              </a:rPr>
              <a:t>PLANNING AND CONTROL?</a:t>
            </a:r>
            <a:endParaRPr lang="uz-Cyrl-UZ" sz="2400" b="1" dirty="0">
              <a:solidFill>
                <a:schemeClr val="accent3">
                  <a:lumMod val="50000"/>
                </a:schemeClr>
              </a:solidFill>
              <a:latin typeface="Times New Roman" panose="02020603050405020304" pitchFamily="18" charset="0"/>
              <a:cs typeface="Times New Roman" panose="02020603050405020304" pitchFamily="18" charset="0"/>
            </a:endParaRPr>
          </a:p>
          <a:p>
            <a:pPr algn="ctr"/>
            <a:endParaRPr lang="ru-RU" sz="1000" b="1" dirty="0">
              <a:solidFill>
                <a:srgbClr val="FF0000"/>
              </a:solidFill>
              <a:latin typeface="Times New Roman" panose="02020603050405020304" pitchFamily="18" charset="0"/>
              <a:cs typeface="Times New Roman" panose="02020603050405020304" pitchFamily="18" charset="0"/>
            </a:endParaRPr>
          </a:p>
          <a:p>
            <a:pPr algn="ctr"/>
            <a:r>
              <a:rPr lang="ru-RU" sz="2400" b="1" dirty="0">
                <a:solidFill>
                  <a:srgbClr val="FF0000"/>
                </a:solidFill>
                <a:latin typeface="Times New Roman" panose="02020603050405020304" pitchFamily="18" charset="0"/>
                <a:cs typeface="Times New Roman" panose="02020603050405020304" pitchFamily="18" charset="0"/>
              </a:rPr>
              <a:t>РЕЖАЛАШТИРИШ ВА НАЗОРАТ ҚИЛИШ ФАОЛИЯТИ ҚАНДАЙ? </a:t>
            </a:r>
          </a:p>
          <a:p>
            <a:pPr algn="ctr"/>
            <a:r>
              <a:rPr lang="en-US" sz="2400" b="1" dirty="0">
                <a:solidFill>
                  <a:srgbClr val="FF0000"/>
                </a:solidFill>
                <a:latin typeface="Times New Roman" panose="02020603050405020304" pitchFamily="18" charset="0"/>
                <a:cs typeface="Times New Roman" panose="02020603050405020304" pitchFamily="18" charset="0"/>
              </a:rPr>
              <a:t>WHAT ARE THE ACTIVITIES OF PLANNING</a:t>
            </a:r>
            <a:r>
              <a:rPr lang="uz-Cyrl-UZ" sz="2400" b="1" dirty="0">
                <a:solidFill>
                  <a:srgbClr val="FF0000"/>
                </a:solidFill>
                <a:latin typeface="Times New Roman" panose="02020603050405020304" pitchFamily="18" charset="0"/>
                <a:cs typeface="Times New Roman" panose="02020603050405020304" pitchFamily="18" charset="0"/>
              </a:rPr>
              <a:t> </a:t>
            </a:r>
            <a:r>
              <a:rPr lang="en-US" sz="2400" b="1" dirty="0">
                <a:solidFill>
                  <a:srgbClr val="FF0000"/>
                </a:solidFill>
                <a:latin typeface="Times New Roman" panose="02020603050405020304" pitchFamily="18" charset="0"/>
                <a:cs typeface="Times New Roman" panose="02020603050405020304" pitchFamily="18" charset="0"/>
              </a:rPr>
              <a:t>AND CONTROL?</a:t>
            </a:r>
            <a:endParaRPr lang="uz-Latn-UZ" sz="2400" b="1" dirty="0">
              <a:solidFill>
                <a:srgbClr val="FF0000"/>
              </a:solidFill>
              <a:latin typeface="Times New Roman" panose="02020603050405020304" pitchFamily="18" charset="0"/>
              <a:cs typeface="Times New Roman" panose="02020603050405020304" pitchFamily="18" charset="0"/>
            </a:endParaRPr>
          </a:p>
        </p:txBody>
      </p:sp>
      <p:pic>
        <p:nvPicPr>
          <p:cNvPr id="3" name="Рисунок 2">
            <a:extLst>
              <a:ext uri="{FF2B5EF4-FFF2-40B4-BE49-F238E27FC236}">
                <a16:creationId xmlns:a16="http://schemas.microsoft.com/office/drawing/2014/main" id="{26C2FBBA-43CD-43C4-904A-0A9727D9B729}"/>
              </a:ext>
            </a:extLst>
          </p:cNvPr>
          <p:cNvPicPr>
            <a:picLocks noChangeAspect="1"/>
          </p:cNvPicPr>
          <p:nvPr/>
        </p:nvPicPr>
        <p:blipFill>
          <a:blip r:embed="rId2"/>
          <a:stretch>
            <a:fillRect/>
          </a:stretch>
        </p:blipFill>
        <p:spPr>
          <a:xfrm>
            <a:off x="0" y="4662120"/>
            <a:ext cx="3903785" cy="2195879"/>
          </a:xfrm>
          <a:prstGeom prst="rect">
            <a:avLst/>
          </a:prstGeom>
        </p:spPr>
      </p:pic>
      <p:pic>
        <p:nvPicPr>
          <p:cNvPr id="4" name="Рисунок 3">
            <a:extLst>
              <a:ext uri="{FF2B5EF4-FFF2-40B4-BE49-F238E27FC236}">
                <a16:creationId xmlns:a16="http://schemas.microsoft.com/office/drawing/2014/main" id="{4800F059-7B79-449E-88D0-48873F463A76}"/>
              </a:ext>
            </a:extLst>
          </p:cNvPr>
          <p:cNvPicPr>
            <a:picLocks noChangeAspect="1"/>
          </p:cNvPicPr>
          <p:nvPr/>
        </p:nvPicPr>
        <p:blipFill>
          <a:blip r:embed="rId3"/>
          <a:stretch>
            <a:fillRect/>
          </a:stretch>
        </p:blipFill>
        <p:spPr>
          <a:xfrm>
            <a:off x="3903785" y="4662119"/>
            <a:ext cx="4101155" cy="2195879"/>
          </a:xfrm>
          <a:prstGeom prst="rect">
            <a:avLst/>
          </a:prstGeom>
        </p:spPr>
      </p:pic>
      <p:pic>
        <p:nvPicPr>
          <p:cNvPr id="5" name="Рисунок 4">
            <a:extLst>
              <a:ext uri="{FF2B5EF4-FFF2-40B4-BE49-F238E27FC236}">
                <a16:creationId xmlns:a16="http://schemas.microsoft.com/office/drawing/2014/main" id="{FEC34A34-BD94-4178-AFD7-47A13FBB8176}"/>
              </a:ext>
            </a:extLst>
          </p:cNvPr>
          <p:cNvPicPr>
            <a:picLocks noChangeAspect="1"/>
          </p:cNvPicPr>
          <p:nvPr/>
        </p:nvPicPr>
        <p:blipFill>
          <a:blip r:embed="rId4"/>
          <a:stretch>
            <a:fillRect/>
          </a:stretch>
        </p:blipFill>
        <p:spPr>
          <a:xfrm>
            <a:off x="8004940" y="4662118"/>
            <a:ext cx="4187059" cy="2195880"/>
          </a:xfrm>
          <a:prstGeom prst="rect">
            <a:avLst/>
          </a:prstGeom>
        </p:spPr>
      </p:pic>
    </p:spTree>
    <p:extLst>
      <p:ext uri="{BB962C8B-B14F-4D97-AF65-F5344CB8AC3E}">
        <p14:creationId xmlns:p14="http://schemas.microsoft.com/office/powerpoint/2010/main" val="2642738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BDDD0605-66DE-4B7B-8707-1F99294E4C04}"/>
              </a:ext>
            </a:extLst>
          </p:cNvPr>
          <p:cNvSpPr/>
          <p:nvPr/>
        </p:nvSpPr>
        <p:spPr>
          <a:xfrm>
            <a:off x="0" y="2828835"/>
            <a:ext cx="12192000" cy="1200329"/>
          </a:xfrm>
          <a:prstGeom prst="rect">
            <a:avLst/>
          </a:prstGeom>
        </p:spPr>
        <p:txBody>
          <a:bodyPr wrap="square">
            <a:spAutoFit/>
          </a:bodyPr>
          <a:lstStyle/>
          <a:p>
            <a:pPr algn="ctr"/>
            <a:r>
              <a:rPr lang="ru-RU" sz="3600" b="1" dirty="0">
                <a:solidFill>
                  <a:schemeClr val="tx2"/>
                </a:solidFill>
                <a:latin typeface="Times New Roman" panose="02020603050405020304" pitchFamily="18" charset="0"/>
                <a:cs typeface="Times New Roman" panose="02020603050405020304" pitchFamily="18" charset="0"/>
              </a:rPr>
              <a:t>РЕЖАЛАШТИРИШ ВА НАЗОРАТ ҚИЛИШ НИМА?</a:t>
            </a:r>
            <a:r>
              <a:rPr lang="en-US" sz="3600" b="1" dirty="0">
                <a:solidFill>
                  <a:schemeClr val="tx2"/>
                </a:solidFill>
                <a:latin typeface="Times New Roman" panose="02020603050405020304" pitchFamily="18" charset="0"/>
                <a:cs typeface="Times New Roman" panose="02020603050405020304" pitchFamily="18" charset="0"/>
              </a:rPr>
              <a:t> </a:t>
            </a:r>
            <a:endParaRPr lang="uz-Cyrl-UZ" sz="3600" b="1" dirty="0">
              <a:solidFill>
                <a:schemeClr val="tx2"/>
              </a:solidFill>
              <a:latin typeface="Times New Roman" panose="02020603050405020304" pitchFamily="18" charset="0"/>
              <a:cs typeface="Times New Roman" panose="02020603050405020304" pitchFamily="18" charset="0"/>
            </a:endParaRPr>
          </a:p>
          <a:p>
            <a:pPr algn="ctr"/>
            <a:r>
              <a:rPr lang="en-US" sz="3600" b="1" dirty="0">
                <a:solidFill>
                  <a:schemeClr val="tx2"/>
                </a:solidFill>
                <a:latin typeface="Times New Roman" panose="02020603050405020304" pitchFamily="18" charset="0"/>
                <a:cs typeface="Times New Roman" panose="02020603050405020304" pitchFamily="18" charset="0"/>
              </a:rPr>
              <a:t>WHAT IS PLANNING AND CONTROL?</a:t>
            </a:r>
            <a:endParaRPr lang="uz-Cyrl-UZ" sz="3600" b="1" dirty="0">
              <a:solidFill>
                <a:schemeClr val="tx2"/>
              </a:solidFill>
              <a:latin typeface="Times New Roman" panose="02020603050405020304" pitchFamily="18" charset="0"/>
              <a:cs typeface="Times New Roman" panose="02020603050405020304" pitchFamily="18" charset="0"/>
            </a:endParaRPr>
          </a:p>
        </p:txBody>
      </p:sp>
      <p:pic>
        <p:nvPicPr>
          <p:cNvPr id="2" name="Рисунок 1">
            <a:extLst>
              <a:ext uri="{FF2B5EF4-FFF2-40B4-BE49-F238E27FC236}">
                <a16:creationId xmlns:a16="http://schemas.microsoft.com/office/drawing/2014/main" id="{5BC74424-797E-48AF-B8E8-C7B574AB3E34}"/>
              </a:ext>
            </a:extLst>
          </p:cNvPr>
          <p:cNvPicPr>
            <a:picLocks noChangeAspect="1"/>
          </p:cNvPicPr>
          <p:nvPr/>
        </p:nvPicPr>
        <p:blipFill>
          <a:blip r:embed="rId2"/>
          <a:stretch>
            <a:fillRect/>
          </a:stretch>
        </p:blipFill>
        <p:spPr>
          <a:xfrm>
            <a:off x="0" y="-1"/>
            <a:ext cx="6096000" cy="2841674"/>
          </a:xfrm>
          <a:prstGeom prst="rect">
            <a:avLst/>
          </a:prstGeom>
        </p:spPr>
      </p:pic>
      <p:pic>
        <p:nvPicPr>
          <p:cNvPr id="5" name="Рисунок 4">
            <a:extLst>
              <a:ext uri="{FF2B5EF4-FFF2-40B4-BE49-F238E27FC236}">
                <a16:creationId xmlns:a16="http://schemas.microsoft.com/office/drawing/2014/main" id="{36D35986-E06C-4E4E-A4BA-F8EBF0BF6656}"/>
              </a:ext>
            </a:extLst>
          </p:cNvPr>
          <p:cNvPicPr>
            <a:picLocks noChangeAspect="1"/>
          </p:cNvPicPr>
          <p:nvPr/>
        </p:nvPicPr>
        <p:blipFill>
          <a:blip r:embed="rId2"/>
          <a:stretch>
            <a:fillRect/>
          </a:stretch>
        </p:blipFill>
        <p:spPr>
          <a:xfrm>
            <a:off x="6096000" y="4016326"/>
            <a:ext cx="6096000" cy="2841674"/>
          </a:xfrm>
          <a:prstGeom prst="rect">
            <a:avLst/>
          </a:prstGeom>
        </p:spPr>
      </p:pic>
      <p:pic>
        <p:nvPicPr>
          <p:cNvPr id="3" name="Рисунок 2">
            <a:extLst>
              <a:ext uri="{FF2B5EF4-FFF2-40B4-BE49-F238E27FC236}">
                <a16:creationId xmlns:a16="http://schemas.microsoft.com/office/drawing/2014/main" id="{E536E9DA-75A6-4966-AA69-69712F53103A}"/>
              </a:ext>
            </a:extLst>
          </p:cNvPr>
          <p:cNvPicPr>
            <a:picLocks noChangeAspect="1"/>
          </p:cNvPicPr>
          <p:nvPr/>
        </p:nvPicPr>
        <p:blipFill>
          <a:blip r:embed="rId3"/>
          <a:stretch>
            <a:fillRect/>
          </a:stretch>
        </p:blipFill>
        <p:spPr>
          <a:xfrm>
            <a:off x="6096000" y="0"/>
            <a:ext cx="6096000" cy="2841673"/>
          </a:xfrm>
          <a:prstGeom prst="rect">
            <a:avLst/>
          </a:prstGeom>
        </p:spPr>
      </p:pic>
      <p:pic>
        <p:nvPicPr>
          <p:cNvPr id="6" name="Рисунок 5">
            <a:extLst>
              <a:ext uri="{FF2B5EF4-FFF2-40B4-BE49-F238E27FC236}">
                <a16:creationId xmlns:a16="http://schemas.microsoft.com/office/drawing/2014/main" id="{FC6DBFFF-3969-4AD1-8C15-4CDB3C8EA5BE}"/>
              </a:ext>
            </a:extLst>
          </p:cNvPr>
          <p:cNvPicPr>
            <a:picLocks noChangeAspect="1"/>
          </p:cNvPicPr>
          <p:nvPr/>
        </p:nvPicPr>
        <p:blipFill>
          <a:blip r:embed="rId3"/>
          <a:stretch>
            <a:fillRect/>
          </a:stretch>
        </p:blipFill>
        <p:spPr>
          <a:xfrm>
            <a:off x="0" y="4016326"/>
            <a:ext cx="6096000" cy="2841673"/>
          </a:xfrm>
          <a:prstGeom prst="rect">
            <a:avLst/>
          </a:prstGeom>
        </p:spPr>
      </p:pic>
    </p:spTree>
    <p:extLst>
      <p:ext uri="{BB962C8B-B14F-4D97-AF65-F5344CB8AC3E}">
        <p14:creationId xmlns:p14="http://schemas.microsoft.com/office/powerpoint/2010/main" val="41558888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955BD1DF-A05F-430F-90E4-E79C1BD2B750}"/>
              </a:ext>
            </a:extLst>
          </p:cNvPr>
          <p:cNvSpPr/>
          <p:nvPr/>
        </p:nvSpPr>
        <p:spPr>
          <a:xfrm>
            <a:off x="228600" y="176584"/>
            <a:ext cx="11734800" cy="4401205"/>
          </a:xfrm>
          <a:prstGeom prst="rect">
            <a:avLst/>
          </a:prstGeom>
        </p:spPr>
        <p:txBody>
          <a:bodyPr wrap="square">
            <a:spAutoFit/>
          </a:bodyPr>
          <a:lstStyle/>
          <a:p>
            <a:pPr indent="539750" algn="just"/>
            <a:r>
              <a:rPr lang="uz-Latn-UZ" sz="2000" dirty="0">
                <a:latin typeface="Times New Roman" panose="02020603050405020304" pitchFamily="18" charset="0"/>
                <a:cs typeface="Times New Roman" panose="02020603050405020304" pitchFamily="18" charset="0"/>
              </a:rPr>
              <a:t>Режалаштириш ва назорат қилиш бозор талабларини мувофиқлаштиришга ҳаракат қиладиган фаолият билан боғлиқ бўлиб, операция ресурсларининг таъминлаш қобилиятидир. У талаб ва таклифнинг турли жиҳатларини бирлаштирадиган тизимлар, процедуралар ва қарорларни тақдим этади. Мисол учун, шифохонада мунтазам жарроҳлик қандай ташкил этилишини кўриб чиқинг. Бемор келиб касалхонага ётқизилганида, операцияни режалаштиришнинг катта қисми аллақачон амалга оширилган бўлади. Операция хонаси заҳирага қўйилган бўлади ва операция хонасида ишлайдиган шифокорлар ва ҳамширалар беморнинг аҳволига оид барча маълумотлар билан таъминланади. Операциядан олдинги ва операциядан кейинги тегишли парвариш ташкил этилади. Буларнинг барчаси шифохонанинг турли қисмларидаги ходимлар ва муассасаларни ўз ичига олади, уларнинг барчасига бир хил маълумот берилган ва уларнинг фаолияти мувофиқлаштирилган бўлиши керак. Бемор келганидан кўп ўтмай, унинг аҳволи кутилгандек эканлигига ишонч ҳосил қилиш учун текширилади (худди заводга келганида материал текширилади). Агар керак бўлса, қон ўзаро мослаштирилади ва заҳирага олинади ва ҳар қандай дори тайёр бўлади (худди барча турли материаллар заводда бирлаштирилади). Ҳар қандай сўнгги дақиқадаги ўзгаришлар маълум даражада қайта режалаштиришни талаб қилиши мумкин. </a:t>
            </a:r>
          </a:p>
        </p:txBody>
      </p:sp>
      <p:sp>
        <p:nvSpPr>
          <p:cNvPr id="3" name="Прямоугольник 2">
            <a:extLst>
              <a:ext uri="{FF2B5EF4-FFF2-40B4-BE49-F238E27FC236}">
                <a16:creationId xmlns:a16="http://schemas.microsoft.com/office/drawing/2014/main" id="{577058CA-3AE9-40FA-8931-DEBA17B49382}"/>
              </a:ext>
            </a:extLst>
          </p:cNvPr>
          <p:cNvSpPr/>
          <p:nvPr/>
        </p:nvSpPr>
        <p:spPr>
          <a:xfrm>
            <a:off x="228600" y="4460247"/>
            <a:ext cx="8446477" cy="2246769"/>
          </a:xfrm>
          <a:prstGeom prst="rect">
            <a:avLst/>
          </a:prstGeom>
        </p:spPr>
        <p:txBody>
          <a:bodyPr wrap="square">
            <a:spAutoFit/>
          </a:bodyPr>
          <a:lstStyle/>
          <a:p>
            <a:pPr indent="539750" algn="just"/>
            <a:r>
              <a:rPr lang="uz-Latn-UZ" sz="2000" dirty="0">
                <a:latin typeface="Times New Roman" panose="02020603050405020304" pitchFamily="18" charset="0"/>
                <a:cs typeface="Times New Roman" panose="02020603050405020304" pitchFamily="18" charset="0"/>
              </a:rPr>
              <a:t>Мисол учун, агар беморда кутилмаган аломатлар пайдо бўлса, операциядан олдин кузатув зарур бўлиши мумкин. Бу нафақат беморнинг даволанишига таъсир қилади, балки бошқа беморларнинг даволанишини ҳам қайта режалаштиришга тўғри келиши мумкин (худди заводда иш кечиктирилса, машиналар қайта режалаштиришга муҳтож бўлади). Ушбу режалаштириш, мувофиқлаштириш ва ташкил этиш бўйича барча тадбирлар шифохонани режалаштириш ва назорат қилиш билан боғлиқ.</a:t>
            </a:r>
            <a:endParaRPr lang="uz-Latn-UZ" sz="2000" dirty="0"/>
          </a:p>
        </p:txBody>
      </p:sp>
    </p:spTree>
    <p:extLst>
      <p:ext uri="{BB962C8B-B14F-4D97-AF65-F5344CB8AC3E}">
        <p14:creationId xmlns:p14="http://schemas.microsoft.com/office/powerpoint/2010/main" val="30213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7DDC9DD5-E598-46B4-BF4F-D4908004D1F6}"/>
              </a:ext>
            </a:extLst>
          </p:cNvPr>
          <p:cNvSpPr/>
          <p:nvPr/>
        </p:nvSpPr>
        <p:spPr>
          <a:xfrm>
            <a:off x="240323" y="188838"/>
            <a:ext cx="11711353" cy="1477328"/>
          </a:xfrm>
          <a:prstGeom prst="rect">
            <a:avLst/>
          </a:prstGeom>
        </p:spPr>
        <p:txBody>
          <a:bodyPr wrap="square">
            <a:spAutoFit/>
          </a:bodyPr>
          <a:lstStyle/>
          <a:p>
            <a:pPr algn="ctr"/>
            <a:r>
              <a:rPr lang="uz-Cyrl-UZ" sz="2000" b="1" dirty="0">
                <a:latin typeface="Times New Roman" panose="02020603050405020304" pitchFamily="18" charset="0"/>
                <a:cs typeface="Times New Roman" panose="02020603050405020304" pitchFamily="18" charset="0"/>
              </a:rPr>
              <a:t>РЕЖАЛАШТИРИШ ВА НАЗОРАТ ЎРТАСИДАГИ ФАРҚ</a:t>
            </a:r>
          </a:p>
          <a:p>
            <a:pPr algn="ctr"/>
            <a:endParaRPr lang="uz-Cyrl-UZ" sz="1000" b="1" dirty="0">
              <a:latin typeface="Times New Roman" panose="02020603050405020304" pitchFamily="18" charset="0"/>
              <a:cs typeface="Times New Roman" panose="02020603050405020304" pitchFamily="18" charset="0"/>
            </a:endParaRPr>
          </a:p>
          <a:p>
            <a:pPr indent="539750" algn="just"/>
            <a:r>
              <a:rPr lang="uz-Cyrl-UZ" sz="2000" dirty="0">
                <a:latin typeface="Times New Roman" panose="02020603050405020304" pitchFamily="18" charset="0"/>
                <a:cs typeface="Times New Roman" panose="02020603050405020304" pitchFamily="18" charset="0"/>
              </a:rPr>
              <a:t>Эътибор беринг, биз “режалаштириш ва назорат”ни биргаликда даволашни танладик. Бунинг сабаби шундаки, “режалаштириш” ва “назорат” ўртасидаги бўлиниш назарий жиҳатдан ҳам, амалда ҳам аниқ эмас. Бироқ, иккаласини фарқлашга ёрдам берадиган баъзи умумий хусусиятлар мавжуд. </a:t>
            </a:r>
          </a:p>
        </p:txBody>
      </p:sp>
      <p:sp>
        <p:nvSpPr>
          <p:cNvPr id="3" name="Прямоугольник: скругленные углы 2">
            <a:extLst>
              <a:ext uri="{FF2B5EF4-FFF2-40B4-BE49-F238E27FC236}">
                <a16:creationId xmlns:a16="http://schemas.microsoft.com/office/drawing/2014/main" id="{684B0FBF-3B9F-45D5-B729-27F4EB1393C7}"/>
              </a:ext>
            </a:extLst>
          </p:cNvPr>
          <p:cNvSpPr/>
          <p:nvPr/>
        </p:nvSpPr>
        <p:spPr>
          <a:xfrm>
            <a:off x="240323" y="3845169"/>
            <a:ext cx="9067799" cy="2834575"/>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indent="539750" algn="just"/>
            <a:r>
              <a:rPr lang="uz-Cyrl-UZ" sz="2000" b="1" dirty="0">
                <a:solidFill>
                  <a:schemeClr val="tx1"/>
                </a:solidFill>
                <a:latin typeface="Times New Roman" panose="02020603050405020304" pitchFamily="18" charset="0"/>
                <a:cs typeface="Times New Roman" panose="02020603050405020304" pitchFamily="18" charset="0"/>
              </a:rPr>
              <a:t>Назорат</a:t>
            </a:r>
            <a:r>
              <a:rPr lang="uz-Cyrl-UZ" sz="2000" dirty="0">
                <a:solidFill>
                  <a:schemeClr val="tx1"/>
                </a:solidFill>
                <a:latin typeface="Times New Roman" panose="02020603050405020304" pitchFamily="18" charset="0"/>
                <a:cs typeface="Times New Roman" panose="02020603050405020304" pitchFamily="18" charset="0"/>
              </a:rPr>
              <a:t> - бу турдаги ўзгаришларга дош бериш жараёни. Бу қисқа муддатда режаларни қайта кўриб чиқиш кераклигини англатиши мумкин. Бу, шунингдек, операцияни “йўлга” қайтариш учун операцияга “аралашув” қилиш кераклигини англатиши мумкин - масалан, тезкор этказиб бера оладиган янги етказиб берувчини топиш, технологик технологияни қайта ишга тушириш ёки ходимларни бошқа жойга кўчириш. йўқолганларни қоплаш учун операциянинг яна бир қисми. Назорат фаолияти режа асосидаги тахминлар тўғри келмаса ҳам, режада қўйилган мақсадларга эришишга имкон берадиган тузатишлар киритади.</a:t>
            </a:r>
          </a:p>
        </p:txBody>
      </p:sp>
      <p:sp>
        <p:nvSpPr>
          <p:cNvPr id="4" name="Прямоугольник: скругленные углы 3">
            <a:extLst>
              <a:ext uri="{FF2B5EF4-FFF2-40B4-BE49-F238E27FC236}">
                <a16:creationId xmlns:a16="http://schemas.microsoft.com/office/drawing/2014/main" id="{8A8B92C8-5CF6-4D7B-920D-47C61295FCAC}"/>
              </a:ext>
            </a:extLst>
          </p:cNvPr>
          <p:cNvSpPr/>
          <p:nvPr/>
        </p:nvSpPr>
        <p:spPr>
          <a:xfrm>
            <a:off x="240323" y="1711569"/>
            <a:ext cx="11711352" cy="1957754"/>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indent="539750" algn="just"/>
            <a:r>
              <a:rPr lang="uz-Cyrl-UZ" sz="2000" b="1" dirty="0">
                <a:latin typeface="Times New Roman" panose="02020603050405020304" pitchFamily="18" charset="0"/>
                <a:cs typeface="Times New Roman" panose="02020603050405020304" pitchFamily="18" charset="0"/>
              </a:rPr>
              <a:t>Режалаштириш</a:t>
            </a:r>
            <a:r>
              <a:rPr lang="uz-Cyrl-UZ" sz="2000" dirty="0">
                <a:latin typeface="Times New Roman" panose="02020603050405020304" pitchFamily="18" charset="0"/>
                <a:cs typeface="Times New Roman" panose="02020603050405020304" pitchFamily="18" charset="0"/>
              </a:rPr>
              <a:t> - бу келажакда қандайдир вақтда содир бўлиши керак бўлган нарсаларни расмийлаштириш. Аммо режа воқеа ҳақиқатда содир бўлишини кафолатламайди. Аксинча, бу ният баёноти. Режалар умидларга асосланган бўлса-да, уларни амалга ошириш жараёнида ҳамма вақт ҳам кутилгандек бўлавермайди. Мижозлар нимани хоҳлашлари ва қачон хоҳлашлари ҳақидаги фикрларини ўзгартирадилар. Етказиб берувчилар ҳар доим ҳам ўз вақтида этказиб бермаслиги мумкин, жараён технологияси муваффақияциз бўлиши мумкин ёки ходимлар касаллик туфайли йўқ бўлиши мумкин. </a:t>
            </a:r>
          </a:p>
        </p:txBody>
      </p:sp>
    </p:spTree>
    <p:extLst>
      <p:ext uri="{BB962C8B-B14F-4D97-AF65-F5344CB8AC3E}">
        <p14:creationId xmlns:p14="http://schemas.microsoft.com/office/powerpoint/2010/main" val="4746445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64A5CDA0-EAAC-4754-80AE-DBF766BB1A02}"/>
              </a:ext>
            </a:extLst>
          </p:cNvPr>
          <p:cNvSpPr/>
          <p:nvPr/>
        </p:nvSpPr>
        <p:spPr>
          <a:xfrm>
            <a:off x="164123" y="222738"/>
            <a:ext cx="11863754" cy="166467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lvl="0" algn="ctr"/>
            <a:r>
              <a:rPr lang="uz-Cyrl-UZ" sz="2000" b="1" dirty="0">
                <a:solidFill>
                  <a:prstClr val="black"/>
                </a:solidFill>
                <a:latin typeface="Times New Roman" panose="02020603050405020304" pitchFamily="18" charset="0"/>
                <a:cs typeface="Times New Roman" panose="02020603050405020304" pitchFamily="18" charset="0"/>
              </a:rPr>
              <a:t>Операцион режалаштириш - </a:t>
            </a:r>
            <a:r>
              <a:rPr lang="uz-Cyrl-UZ" sz="2000" dirty="0">
                <a:solidFill>
                  <a:prstClr val="black"/>
                </a:solidFill>
                <a:latin typeface="Times New Roman" panose="02020603050405020304" pitchFamily="18" charset="0"/>
                <a:cs typeface="Times New Roman" panose="02020603050405020304" pitchFamily="18" charset="0"/>
              </a:rPr>
              <a:t>бу операцион жараёнларнинг самарали ва самарали бўлишини таъминлаш учун нима қилиш кераклигини тахмин қилиш - таклиф ҳар доим талабга жавоб беради</a:t>
            </a:r>
            <a:r>
              <a:rPr lang="ru-RU" sz="2000" dirty="0">
                <a:solidFill>
                  <a:prstClr val="black"/>
                </a:solidFill>
                <a:latin typeface="Times New Roman" panose="02020603050405020304" pitchFamily="18" charset="0"/>
                <a:cs typeface="Times New Roman" panose="02020603050405020304" pitchFamily="18" charset="0"/>
              </a:rPr>
              <a:t>. </a:t>
            </a:r>
            <a:r>
              <a:rPr lang="uz-Cyrl-UZ" sz="2000" dirty="0">
                <a:solidFill>
                  <a:prstClr val="black"/>
                </a:solidFill>
                <a:latin typeface="Times New Roman" panose="02020603050405020304" pitchFamily="18" charset="0"/>
                <a:cs typeface="Times New Roman" panose="02020603050405020304" pitchFamily="18" charset="0"/>
              </a:rPr>
              <a:t>Операцион назорат операцияларнинг ушбу баҳога мос келишини таъминлашдан иборат ва</a:t>
            </a:r>
            <a:r>
              <a:rPr lang="ru-RU" sz="2000" dirty="0">
                <a:solidFill>
                  <a:prstClr val="black"/>
                </a:solidFill>
                <a:latin typeface="Times New Roman" panose="02020603050405020304" pitchFamily="18" charset="0"/>
                <a:cs typeface="Times New Roman" panose="02020603050405020304" pitchFamily="18" charset="0"/>
              </a:rPr>
              <a:t> агар улар </a:t>
            </a:r>
            <a:r>
              <a:rPr lang="uz-Cyrl-UZ" sz="2000" dirty="0">
                <a:solidFill>
                  <a:prstClr val="black"/>
                </a:solidFill>
                <a:latin typeface="Times New Roman" panose="02020603050405020304" pitchFamily="18" charset="0"/>
                <a:cs typeface="Times New Roman" panose="02020603050405020304" pitchFamily="18" charset="0"/>
              </a:rPr>
              <a:t>мос келмаса, тузатишлар киритилиши мумкин</a:t>
            </a:r>
            <a:r>
              <a:rPr lang="ru-RU" sz="2000" dirty="0">
                <a:solidFill>
                  <a:prstClr val="black"/>
                </a:solidFill>
                <a:latin typeface="Times New Roman" panose="02020603050405020304" pitchFamily="18" charset="0"/>
                <a:cs typeface="Times New Roman" panose="02020603050405020304" pitchFamily="18" charset="0"/>
              </a:rPr>
              <a:t>.</a:t>
            </a:r>
            <a:r>
              <a:rPr lang="en-US" sz="2000" dirty="0">
                <a:solidFill>
                  <a:prstClr val="black"/>
                </a:solidFill>
                <a:latin typeface="Times New Roman" panose="02020603050405020304" pitchFamily="18" charset="0"/>
                <a:cs typeface="Times New Roman" panose="02020603050405020304" pitchFamily="18" charset="0"/>
              </a:rPr>
              <a:t> </a:t>
            </a:r>
            <a:r>
              <a:rPr lang="ru-RU" sz="2000" dirty="0">
                <a:solidFill>
                  <a:prstClr val="black"/>
                </a:solidFill>
                <a:latin typeface="Times New Roman" panose="02020603050405020304" pitchFamily="18" charset="0"/>
                <a:cs typeface="Times New Roman" panose="02020603050405020304" pitchFamily="18" charset="0"/>
              </a:rPr>
              <a:t>Режалаштириш </a:t>
            </a:r>
            <a:r>
              <a:rPr lang="uz-Cyrl-UZ" sz="2000" dirty="0">
                <a:solidFill>
                  <a:prstClr val="black"/>
                </a:solidFill>
                <a:latin typeface="Times New Roman" panose="02020603050405020304" pitchFamily="18" charset="0"/>
                <a:cs typeface="Times New Roman" panose="02020603050405020304" pitchFamily="18" charset="0"/>
              </a:rPr>
              <a:t>ва назорат қилиш жараёнининг типик фаолиятига қуйидагилар киради</a:t>
            </a:r>
            <a:r>
              <a:rPr lang="ru-RU" sz="2000" dirty="0">
                <a:solidFill>
                  <a:prstClr val="black"/>
                </a:solidFill>
                <a:latin typeface="Times New Roman" panose="02020603050405020304" pitchFamily="18" charset="0"/>
                <a:cs typeface="Times New Roman" panose="02020603050405020304" pitchFamily="18" charset="0"/>
              </a:rPr>
              <a:t>:</a:t>
            </a:r>
            <a:endParaRPr kumimoji="0" lang="uz-Latn-UZ" sz="20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92D4B0A6-8E76-46BE-87FB-7538283BA561}"/>
              </a:ext>
            </a:extLst>
          </p:cNvPr>
          <p:cNvSpPr/>
          <p:nvPr/>
        </p:nvSpPr>
        <p:spPr>
          <a:xfrm>
            <a:off x="246185" y="2023987"/>
            <a:ext cx="11676184" cy="578536"/>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lvl="0" algn="ctr"/>
            <a:r>
              <a:rPr lang="uz-Cyrl-UZ" sz="2000" b="1" dirty="0">
                <a:solidFill>
                  <a:prstClr val="black"/>
                </a:solidFill>
                <a:latin typeface="Times New Roman" panose="02020603050405020304" pitchFamily="18" charset="0"/>
                <a:cs typeface="Times New Roman" panose="02020603050405020304" pitchFamily="18" charset="0"/>
              </a:rPr>
              <a:t>Мақсадларни белгилаш - </a:t>
            </a:r>
            <a:r>
              <a:rPr lang="uz-Cyrl-UZ" sz="2000" dirty="0">
                <a:solidFill>
                  <a:prstClr val="black"/>
                </a:solidFill>
                <a:latin typeface="Times New Roman" panose="02020603050405020304" pitchFamily="18" charset="0"/>
                <a:cs typeface="Times New Roman" panose="02020603050405020304" pitchFamily="18" charset="0"/>
              </a:rPr>
              <a:t>режаларингиз билан нимага ва қачон эришиш кераклигини билишингиз учун;</a:t>
            </a:r>
          </a:p>
        </p:txBody>
      </p:sp>
      <p:sp>
        <p:nvSpPr>
          <p:cNvPr id="6" name="Прямоугольник 5">
            <a:extLst>
              <a:ext uri="{FF2B5EF4-FFF2-40B4-BE49-F238E27FC236}">
                <a16:creationId xmlns:a16="http://schemas.microsoft.com/office/drawing/2014/main" id="{667CFB8A-9E24-4BAA-A619-460E6619598C}"/>
              </a:ext>
            </a:extLst>
          </p:cNvPr>
          <p:cNvSpPr/>
          <p:nvPr/>
        </p:nvSpPr>
        <p:spPr>
          <a:xfrm>
            <a:off x="246185" y="2758380"/>
            <a:ext cx="11676184" cy="67062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lvl="0" algn="ctr"/>
            <a:r>
              <a:rPr lang="uz-Cyrl-UZ" sz="2000" b="1" dirty="0">
                <a:solidFill>
                  <a:prstClr val="black"/>
                </a:solidFill>
                <a:latin typeface="Times New Roman" panose="02020603050405020304" pitchFamily="18" charset="0"/>
                <a:cs typeface="Times New Roman" panose="02020603050405020304" pitchFamily="18" charset="0"/>
              </a:rPr>
              <a:t>Вазифалар ва масъулиятни тақсимлаш - </a:t>
            </a:r>
            <a:r>
              <a:rPr lang="uz-Cyrl-UZ" sz="2000" dirty="0">
                <a:solidFill>
                  <a:prstClr val="black"/>
                </a:solidFill>
                <a:latin typeface="Times New Roman" panose="02020603050405020304" pitchFamily="18" charset="0"/>
                <a:cs typeface="Times New Roman" panose="02020603050405020304" pitchFamily="18" charset="0"/>
              </a:rPr>
              <a:t>янги маҳсулот ва хизматга ким жалб қилиниши ва улар қандай иштирок этиши;</a:t>
            </a:r>
            <a:endParaRPr kumimoji="0" lang="uz-Cyrl-UZ" sz="2000" i="0" u="none" strike="noStrike" kern="1200" cap="none" spc="0" normalizeH="0" baseline="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5BCF8B0E-66A7-4511-B8F5-99DF283386DD}"/>
              </a:ext>
            </a:extLst>
          </p:cNvPr>
          <p:cNvSpPr/>
          <p:nvPr/>
        </p:nvSpPr>
        <p:spPr>
          <a:xfrm>
            <a:off x="246185" y="3584857"/>
            <a:ext cx="11676184" cy="8382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lvl="0" algn="ctr"/>
            <a:r>
              <a:rPr lang="ru-RU" sz="2000" b="1" dirty="0">
                <a:solidFill>
                  <a:prstClr val="black"/>
                </a:solidFill>
                <a:latin typeface="Times New Roman" panose="02020603050405020304" pitchFamily="18" charset="0"/>
                <a:cs typeface="Times New Roman" panose="02020603050405020304" pitchFamily="18" charset="0"/>
              </a:rPr>
              <a:t>Режалаштириш - </a:t>
            </a:r>
            <a:r>
              <a:rPr lang="uz-Cyrl-UZ" sz="2000" dirty="0">
                <a:solidFill>
                  <a:prstClr val="black"/>
                </a:solidFill>
                <a:latin typeface="Times New Roman" panose="02020603050405020304" pitchFamily="18" charset="0"/>
                <a:cs typeface="Times New Roman" panose="02020603050405020304" pitchFamily="18" charset="0"/>
              </a:rPr>
              <a:t>иш нақшлари, жараённи режалаштириш, талаб ва таклифни режалаштириш;</a:t>
            </a:r>
          </a:p>
        </p:txBody>
      </p:sp>
      <p:sp>
        <p:nvSpPr>
          <p:cNvPr id="9" name="Прямоугольник 8">
            <a:extLst>
              <a:ext uri="{FF2B5EF4-FFF2-40B4-BE49-F238E27FC236}">
                <a16:creationId xmlns:a16="http://schemas.microsoft.com/office/drawing/2014/main" id="{C82E02EE-E9AE-40F7-BB97-F6ECB7BF8E9D}"/>
              </a:ext>
            </a:extLst>
          </p:cNvPr>
          <p:cNvSpPr/>
          <p:nvPr/>
        </p:nvSpPr>
        <p:spPr>
          <a:xfrm>
            <a:off x="246185" y="4578914"/>
            <a:ext cx="8440615" cy="83820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lvl="0" algn="ctr"/>
            <a:r>
              <a:rPr lang="uz-Cyrl-UZ" sz="2000" b="1" dirty="0">
                <a:solidFill>
                  <a:prstClr val="black"/>
                </a:solidFill>
                <a:latin typeface="Times New Roman" panose="02020603050405020304" pitchFamily="18" charset="0"/>
                <a:cs typeface="Times New Roman" panose="02020603050405020304" pitchFamily="18" charset="0"/>
              </a:rPr>
              <a:t>Ресурсларга бўлган эҳтиёжни баҳолаш - </a:t>
            </a:r>
            <a:r>
              <a:rPr lang="uz-Cyrl-UZ" sz="2000" dirty="0">
                <a:solidFill>
                  <a:prstClr val="black"/>
                </a:solidFill>
                <a:latin typeface="Times New Roman" panose="02020603050405020304" pitchFamily="18" charset="0"/>
                <a:cs typeface="Times New Roman" panose="02020603050405020304" pitchFamily="18" charset="0"/>
              </a:rPr>
              <a:t>одамлар ва уларнинг малакаси, пул (бюджет), вақт, хом ашё, завод ва ускуналар, қувват.</a:t>
            </a:r>
          </a:p>
        </p:txBody>
      </p:sp>
      <p:sp>
        <p:nvSpPr>
          <p:cNvPr id="10" name="Прямоугольник 9">
            <a:extLst>
              <a:ext uri="{FF2B5EF4-FFF2-40B4-BE49-F238E27FC236}">
                <a16:creationId xmlns:a16="http://schemas.microsoft.com/office/drawing/2014/main" id="{AACE41A6-C105-4FC4-AC68-1150D8C66E48}"/>
              </a:ext>
            </a:extLst>
          </p:cNvPr>
          <p:cNvSpPr/>
          <p:nvPr/>
        </p:nvSpPr>
        <p:spPr>
          <a:xfrm>
            <a:off x="246184" y="5572971"/>
            <a:ext cx="8440615" cy="83820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lvl="0" algn="ctr"/>
            <a:r>
              <a:rPr lang="uz-Cyrl-UZ" sz="2000" b="1" dirty="0">
                <a:solidFill>
                  <a:prstClr val="black"/>
                </a:solidFill>
                <a:latin typeface="Times New Roman" panose="02020603050405020304" pitchFamily="18" charset="0"/>
                <a:cs typeface="Times New Roman" panose="02020603050405020304" pitchFamily="18" charset="0"/>
              </a:rPr>
              <a:t>Иш фаолиятини мониторинг қилиш ва баҳолаш - </a:t>
            </a:r>
            <a:r>
              <a:rPr lang="uz-Cyrl-UZ" sz="2000" dirty="0">
                <a:solidFill>
                  <a:prstClr val="black"/>
                </a:solidFill>
                <a:latin typeface="Times New Roman" panose="02020603050405020304" pitchFamily="18" charset="0"/>
                <a:cs typeface="Times New Roman" panose="02020603050405020304" pitchFamily="18" charset="0"/>
              </a:rPr>
              <a:t>назорат фаолияти, чора-тадбирлар ва назорат усулларини ўз ичига олган назорат қисми.</a:t>
            </a:r>
          </a:p>
        </p:txBody>
      </p:sp>
    </p:spTree>
    <p:extLst>
      <p:ext uri="{BB962C8B-B14F-4D97-AF65-F5344CB8AC3E}">
        <p14:creationId xmlns:p14="http://schemas.microsoft.com/office/powerpoint/2010/main" val="26882247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64A5CDA0-EAAC-4754-80AE-DBF766BB1A02}"/>
              </a:ext>
            </a:extLst>
          </p:cNvPr>
          <p:cNvSpPr/>
          <p:nvPr/>
        </p:nvSpPr>
        <p:spPr>
          <a:xfrm>
            <a:off x="164123" y="222738"/>
            <a:ext cx="11863754" cy="105507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lvl="0" algn="ctr"/>
            <a:r>
              <a:rPr lang="uz-Cyrl-UZ" sz="2000" b="1" dirty="0">
                <a:solidFill>
                  <a:prstClr val="black"/>
                </a:solidFill>
                <a:latin typeface="Times New Roman" panose="02020603050405020304" pitchFamily="18" charset="0"/>
                <a:cs typeface="Times New Roman" panose="02020603050405020304" pitchFamily="18" charset="0"/>
              </a:rPr>
              <a:t>РЕЖАЛАШТИРИШ ВА НАЗОРАТ ҚИЛИШ ОПЕРАЦИОН БЛОКНИНГ МУВАФФАҚИЯТИ УЧУН МУҲИМ ТАРКИБИЙ ҚИСМДИР. ИШЛАБ ЧИҚАРИШНИ РЕЖАЛАШТИРИШ ВА НАЗОРАТ ҚИЛИШНИНГ АФЗАЛЛИКЛАРИ ҚУЙИДАГИЛАРДАН ИБОРАТ:</a:t>
            </a:r>
          </a:p>
        </p:txBody>
      </p:sp>
      <p:sp>
        <p:nvSpPr>
          <p:cNvPr id="5" name="Прямоугольник 4">
            <a:extLst>
              <a:ext uri="{FF2B5EF4-FFF2-40B4-BE49-F238E27FC236}">
                <a16:creationId xmlns:a16="http://schemas.microsoft.com/office/drawing/2014/main" id="{92D4B0A6-8E76-46BE-87FB-7538283BA561}"/>
              </a:ext>
            </a:extLst>
          </p:cNvPr>
          <p:cNvSpPr/>
          <p:nvPr/>
        </p:nvSpPr>
        <p:spPr>
          <a:xfrm>
            <a:off x="257908" y="1433672"/>
            <a:ext cx="11676184" cy="1030602"/>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lvl="0" algn="ctr"/>
            <a:r>
              <a:rPr lang="uz-Cyrl-UZ" sz="2000" dirty="0">
                <a:solidFill>
                  <a:prstClr val="black"/>
                </a:solidFill>
                <a:latin typeface="Times New Roman" panose="02020603050405020304" pitchFamily="18" charset="0"/>
                <a:cs typeface="Times New Roman" panose="02020603050405020304" pitchFamily="18" charset="0"/>
              </a:rPr>
              <a:t>БУ ИШЛАБ ЧИҚАРИШ ҚУВВАТЛАРИДАН ОПТИМАЛ ФОЙДАЛАНИШНИ ТАЪМИНЛАЙДИ, БУ ЭСА МАШИНА ЭЛЕМЕНТЛАРИНИ ТЎҒРИ РЕЖАЛАШТИРИШ ОРҚАЛИ БЎШ ТУРИШ ВА ОРТИҚЧА ФОЙДАЛАНИШНИ КАМАЙТИРАДИ;</a:t>
            </a:r>
          </a:p>
        </p:txBody>
      </p:sp>
      <p:sp>
        <p:nvSpPr>
          <p:cNvPr id="6" name="Прямоугольник 5">
            <a:extLst>
              <a:ext uri="{FF2B5EF4-FFF2-40B4-BE49-F238E27FC236}">
                <a16:creationId xmlns:a16="http://schemas.microsoft.com/office/drawing/2014/main" id="{667CFB8A-9E24-4BAA-A619-460E6619598C}"/>
              </a:ext>
            </a:extLst>
          </p:cNvPr>
          <p:cNvSpPr/>
          <p:nvPr/>
        </p:nvSpPr>
        <p:spPr>
          <a:xfrm>
            <a:off x="257908" y="2620131"/>
            <a:ext cx="11676184" cy="83820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lvl="0" algn="ctr"/>
            <a:r>
              <a:rPr lang="uz-Cyrl-UZ" sz="2000" dirty="0">
                <a:solidFill>
                  <a:prstClr val="black"/>
                </a:solidFill>
                <a:latin typeface="Times New Roman" panose="02020603050405020304" pitchFamily="18" charset="0"/>
                <a:cs typeface="Times New Roman" panose="02020603050405020304" pitchFamily="18" charset="0"/>
              </a:rPr>
              <a:t>БУ ИНВЕНТАРИЗАЦИЯ ДАРАЖАСИ ҲАР ДОИМ ОПТИМАЛ ДАРАЖАДА САҚЛАНИШИНИ ТАЪМИНЛАЙДИ, ЯЪНИ ОРТИҚЧА ЁКИ КАМ ЗАХИРАЛАР МАВЖУД ЭМАС;</a:t>
            </a:r>
          </a:p>
        </p:txBody>
      </p:sp>
      <p:sp>
        <p:nvSpPr>
          <p:cNvPr id="8" name="Прямоугольник 7">
            <a:extLst>
              <a:ext uri="{FF2B5EF4-FFF2-40B4-BE49-F238E27FC236}">
                <a16:creationId xmlns:a16="http://schemas.microsoft.com/office/drawing/2014/main" id="{5BCF8B0E-66A7-4511-B8F5-99DF283386DD}"/>
              </a:ext>
            </a:extLst>
          </p:cNvPr>
          <p:cNvSpPr/>
          <p:nvPr/>
        </p:nvSpPr>
        <p:spPr>
          <a:xfrm>
            <a:off x="257908" y="3614188"/>
            <a:ext cx="11676184" cy="8382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lvl="0" algn="ctr"/>
            <a:r>
              <a:rPr lang="ru-RU" sz="2000" dirty="0">
                <a:solidFill>
                  <a:prstClr val="black"/>
                </a:solidFill>
                <a:latin typeface="Times New Roman" panose="02020603050405020304" pitchFamily="18" charset="0"/>
                <a:cs typeface="Times New Roman" panose="02020603050405020304" pitchFamily="18" charset="0"/>
              </a:rPr>
              <a:t>ШУНИНГДЕК, У ИШЛАБ ЧИҚАРИШ ВАҚТИНИ ОПТИМАЛ ДАРАЖАДА УШЛАБ ТУРИШНИ ТАЪМИНЛАЙДИ ВА ШУ БИЛАН АЙЛАНМА ВАҚТИНИ ОШИРАДИ;</a:t>
            </a:r>
          </a:p>
        </p:txBody>
      </p:sp>
      <p:sp>
        <p:nvSpPr>
          <p:cNvPr id="9" name="Прямоугольник 8">
            <a:extLst>
              <a:ext uri="{FF2B5EF4-FFF2-40B4-BE49-F238E27FC236}">
                <a16:creationId xmlns:a16="http://schemas.microsoft.com/office/drawing/2014/main" id="{C82E02EE-E9AE-40F7-BB97-F6ECB7BF8E9D}"/>
              </a:ext>
            </a:extLst>
          </p:cNvPr>
          <p:cNvSpPr/>
          <p:nvPr/>
        </p:nvSpPr>
        <p:spPr>
          <a:xfrm>
            <a:off x="257908" y="4608245"/>
            <a:ext cx="8440615" cy="1018832"/>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lvl="0" algn="ctr"/>
            <a:r>
              <a:rPr lang="uz-Cyrl-UZ" sz="2000" dirty="0">
                <a:solidFill>
                  <a:prstClr val="black"/>
                </a:solidFill>
                <a:latin typeface="Times New Roman" panose="02020603050405020304" pitchFamily="18" charset="0"/>
                <a:cs typeface="Times New Roman" panose="02020603050405020304" pitchFamily="18" charset="0"/>
              </a:rPr>
              <a:t>ИШЛАБ ЧИҚАРИШНИНГ БАРЧА ЖИҲАТЛАРИНИ ЭЪТИБОРСИЗ ҚОЛДИРГАНЛИГИ САБАБЛИ, ЯКУНИЙ МАҲСУЛОТ СИФАТИ ДОИМО САҚЛАНИБ ҚОЛАДИ.</a:t>
            </a:r>
          </a:p>
        </p:txBody>
      </p:sp>
      <p:pic>
        <p:nvPicPr>
          <p:cNvPr id="11" name="Рисунок 10">
            <a:extLst>
              <a:ext uri="{FF2B5EF4-FFF2-40B4-BE49-F238E27FC236}">
                <a16:creationId xmlns:a16="http://schemas.microsoft.com/office/drawing/2014/main" id="{A79C1E78-E2C0-41B0-B24E-100F8920B0D2}"/>
              </a:ext>
            </a:extLst>
          </p:cNvPr>
          <p:cNvPicPr>
            <a:picLocks noChangeAspect="1"/>
          </p:cNvPicPr>
          <p:nvPr/>
        </p:nvPicPr>
        <p:blipFill>
          <a:blip r:embed="rId2"/>
          <a:stretch>
            <a:fillRect/>
          </a:stretch>
        </p:blipFill>
        <p:spPr>
          <a:xfrm>
            <a:off x="0" y="5797061"/>
            <a:ext cx="2461848" cy="1060939"/>
          </a:xfrm>
          <a:prstGeom prst="rect">
            <a:avLst/>
          </a:prstGeom>
        </p:spPr>
      </p:pic>
      <p:pic>
        <p:nvPicPr>
          <p:cNvPr id="12" name="Рисунок 11">
            <a:extLst>
              <a:ext uri="{FF2B5EF4-FFF2-40B4-BE49-F238E27FC236}">
                <a16:creationId xmlns:a16="http://schemas.microsoft.com/office/drawing/2014/main" id="{64564FC7-AFFF-4F3C-83B5-C3C53D7F641C}"/>
              </a:ext>
            </a:extLst>
          </p:cNvPr>
          <p:cNvPicPr>
            <a:picLocks noChangeAspect="1"/>
          </p:cNvPicPr>
          <p:nvPr/>
        </p:nvPicPr>
        <p:blipFill>
          <a:blip r:embed="rId2"/>
          <a:stretch>
            <a:fillRect/>
          </a:stretch>
        </p:blipFill>
        <p:spPr>
          <a:xfrm>
            <a:off x="2461848" y="5797061"/>
            <a:ext cx="2391507" cy="1060939"/>
          </a:xfrm>
          <a:prstGeom prst="rect">
            <a:avLst/>
          </a:prstGeom>
        </p:spPr>
      </p:pic>
      <p:pic>
        <p:nvPicPr>
          <p:cNvPr id="13" name="Рисунок 12">
            <a:extLst>
              <a:ext uri="{FF2B5EF4-FFF2-40B4-BE49-F238E27FC236}">
                <a16:creationId xmlns:a16="http://schemas.microsoft.com/office/drawing/2014/main" id="{E1DF7411-2244-45D4-837A-A85D196F6710}"/>
              </a:ext>
            </a:extLst>
          </p:cNvPr>
          <p:cNvPicPr>
            <a:picLocks noChangeAspect="1"/>
          </p:cNvPicPr>
          <p:nvPr/>
        </p:nvPicPr>
        <p:blipFill>
          <a:blip r:embed="rId2"/>
          <a:stretch>
            <a:fillRect/>
          </a:stretch>
        </p:blipFill>
        <p:spPr>
          <a:xfrm>
            <a:off x="4853355" y="5797061"/>
            <a:ext cx="2391507" cy="1060939"/>
          </a:xfrm>
          <a:prstGeom prst="rect">
            <a:avLst/>
          </a:prstGeom>
        </p:spPr>
      </p:pic>
      <p:pic>
        <p:nvPicPr>
          <p:cNvPr id="14" name="Рисунок 13">
            <a:extLst>
              <a:ext uri="{FF2B5EF4-FFF2-40B4-BE49-F238E27FC236}">
                <a16:creationId xmlns:a16="http://schemas.microsoft.com/office/drawing/2014/main" id="{B3EABAB9-FD86-46B2-8A7C-3FE6A1C338C8}"/>
              </a:ext>
            </a:extLst>
          </p:cNvPr>
          <p:cNvPicPr>
            <a:picLocks noChangeAspect="1"/>
          </p:cNvPicPr>
          <p:nvPr/>
        </p:nvPicPr>
        <p:blipFill>
          <a:blip r:embed="rId2"/>
          <a:stretch>
            <a:fillRect/>
          </a:stretch>
        </p:blipFill>
        <p:spPr>
          <a:xfrm>
            <a:off x="7244862" y="5797061"/>
            <a:ext cx="2473569" cy="1060939"/>
          </a:xfrm>
          <a:prstGeom prst="rect">
            <a:avLst/>
          </a:prstGeom>
        </p:spPr>
      </p:pic>
      <p:pic>
        <p:nvPicPr>
          <p:cNvPr id="15" name="Рисунок 14">
            <a:extLst>
              <a:ext uri="{FF2B5EF4-FFF2-40B4-BE49-F238E27FC236}">
                <a16:creationId xmlns:a16="http://schemas.microsoft.com/office/drawing/2014/main" id="{BB50F19E-E0EE-4BC2-9CCF-E808B75589CA}"/>
              </a:ext>
            </a:extLst>
          </p:cNvPr>
          <p:cNvPicPr>
            <a:picLocks noChangeAspect="1"/>
          </p:cNvPicPr>
          <p:nvPr/>
        </p:nvPicPr>
        <p:blipFill>
          <a:blip r:embed="rId2"/>
          <a:stretch>
            <a:fillRect/>
          </a:stretch>
        </p:blipFill>
        <p:spPr>
          <a:xfrm>
            <a:off x="9718431" y="5797060"/>
            <a:ext cx="2473569" cy="1060940"/>
          </a:xfrm>
          <a:prstGeom prst="rect">
            <a:avLst/>
          </a:prstGeom>
        </p:spPr>
      </p:pic>
    </p:spTree>
    <p:extLst>
      <p:ext uri="{BB962C8B-B14F-4D97-AF65-F5344CB8AC3E}">
        <p14:creationId xmlns:p14="http://schemas.microsoft.com/office/powerpoint/2010/main" val="28393564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FB8D3959-D189-4CC2-97B0-3C08A62AF1A4}"/>
              </a:ext>
            </a:extLst>
          </p:cNvPr>
          <p:cNvSpPr/>
          <p:nvPr/>
        </p:nvSpPr>
        <p:spPr>
          <a:xfrm>
            <a:off x="257908" y="3903784"/>
            <a:ext cx="8675077" cy="2825261"/>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ИШЛАБ ЧИҚАРИШНИ РЕЖАЛАШТИРИШ</a:t>
            </a:r>
            <a:endParaRPr lang="en-US" sz="2000" b="1" dirty="0">
              <a:latin typeface="Times New Roman" panose="02020603050405020304" pitchFamily="18" charset="0"/>
              <a:cs typeface="Times New Roman" panose="02020603050405020304" pitchFamily="18" charset="0"/>
            </a:endParaRPr>
          </a:p>
          <a:p>
            <a:pPr algn="ctr"/>
            <a:endParaRPr lang="uz-Cyrl-UZ" sz="2000" b="1" dirty="0">
              <a:latin typeface="Times New Roman" panose="02020603050405020304" pitchFamily="18" charset="0"/>
              <a:cs typeface="Times New Roman" panose="02020603050405020304" pitchFamily="18" charset="0"/>
            </a:endParaRPr>
          </a:p>
          <a:p>
            <a:pPr indent="539750" algn="just"/>
            <a:r>
              <a:rPr lang="uz-Cyrl-UZ" sz="2000" b="1" dirty="0">
                <a:latin typeface="Times New Roman" panose="02020603050405020304" pitchFamily="18" charset="0"/>
                <a:cs typeface="Times New Roman" panose="02020603050405020304" pitchFamily="18" charset="0"/>
              </a:rPr>
              <a:t>Ишлаб чиқаришни режалаштириш </a:t>
            </a:r>
            <a:r>
              <a:rPr lang="uz-Cyrl-UZ" sz="2000" dirty="0">
                <a:latin typeface="Times New Roman" panose="02020603050405020304" pitchFamily="18" charset="0"/>
                <a:cs typeface="Times New Roman" panose="02020603050405020304" pitchFamily="18" charset="0"/>
              </a:rPr>
              <a:t>- бу ишлаб чиқаришни режалаштириш ва назорат қилишнинг бир қисми бўлиб, унда нима ишлаб чиқариш, қачон ишлаб чиқариш, қанча ишлаб чиқариш ва ҳоказолар ҳақидаги асосий тушунчалар билан шуғулланади. У умумий ишлаб чиқаришни режалаштиришга узоқ муддатли нуқтаи назардан қарашни ўз ичига олади. Шундай қилиб, ишлаб чиқаришни режалаштиришнинг мақсадлари қуйидагилардан иборат:</a:t>
            </a:r>
          </a:p>
        </p:txBody>
      </p:sp>
      <p:sp>
        <p:nvSpPr>
          <p:cNvPr id="5" name="Прямоугольник 4">
            <a:extLst>
              <a:ext uri="{FF2B5EF4-FFF2-40B4-BE49-F238E27FC236}">
                <a16:creationId xmlns:a16="http://schemas.microsoft.com/office/drawing/2014/main" id="{9B7201BD-7016-4E34-8757-C7C2C0B69909}"/>
              </a:ext>
            </a:extLst>
          </p:cNvPr>
          <p:cNvSpPr/>
          <p:nvPr/>
        </p:nvSpPr>
        <p:spPr>
          <a:xfrm>
            <a:off x="257907" y="1406767"/>
            <a:ext cx="11699631" cy="949569"/>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Latn-UZ" sz="2200" dirty="0">
                <a:latin typeface="Times New Roman" panose="02020603050405020304" pitchFamily="18" charset="0"/>
                <a:cs typeface="Times New Roman" panose="02020603050405020304" pitchFamily="18" charset="0"/>
              </a:rPr>
              <a:t>ИШЛАБ ЧИҚАРИШ ВАҚТИДА ХОМ АШЁ, АСБОБ-УСКУНАЛАР ВА БОШҚАЛАРНИНГ ТЎҒРИ МИҚДОРИ ВА СИФАТИНИ ТАЪМИНЛАШ УЧУН.</a:t>
            </a:r>
          </a:p>
        </p:txBody>
      </p:sp>
      <p:sp>
        <p:nvSpPr>
          <p:cNvPr id="6" name="Прямоугольник 5">
            <a:extLst>
              <a:ext uri="{FF2B5EF4-FFF2-40B4-BE49-F238E27FC236}">
                <a16:creationId xmlns:a16="http://schemas.microsoft.com/office/drawing/2014/main" id="{6B30A328-2AAD-4FB9-B7CD-EDA3B351E289}"/>
              </a:ext>
            </a:extLst>
          </p:cNvPr>
          <p:cNvSpPr/>
          <p:nvPr/>
        </p:nvSpPr>
        <p:spPr>
          <a:xfrm>
            <a:off x="1688123" y="2450121"/>
            <a:ext cx="10269415" cy="949569"/>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Latn-UZ" sz="2200" dirty="0">
                <a:latin typeface="Times New Roman" panose="02020603050405020304" pitchFamily="18" charset="0"/>
                <a:cs typeface="Times New Roman" panose="02020603050405020304" pitchFamily="18" charset="0"/>
              </a:rPr>
              <a:t>ИМКОНИЯТЛАРДАН ФОЙДАЛАНИШ ҲАР ДОИМ ПРОГНОЗ ТАЛАБИГА МОС КЕЛИШИНИ ТАЪМИНЛАШ.</a:t>
            </a:r>
          </a:p>
        </p:txBody>
      </p:sp>
      <p:sp>
        <p:nvSpPr>
          <p:cNvPr id="7" name="Стрелка: вверх 6">
            <a:extLst>
              <a:ext uri="{FF2B5EF4-FFF2-40B4-BE49-F238E27FC236}">
                <a16:creationId xmlns:a16="http://schemas.microsoft.com/office/drawing/2014/main" id="{D329D685-112B-4371-9ED0-6916DA800F99}"/>
              </a:ext>
            </a:extLst>
          </p:cNvPr>
          <p:cNvSpPr/>
          <p:nvPr/>
        </p:nvSpPr>
        <p:spPr>
          <a:xfrm>
            <a:off x="257907" y="2409090"/>
            <a:ext cx="844061" cy="1477109"/>
          </a:xfrm>
          <a:prstGeom prst="up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uz-Latn-UZ"/>
          </a:p>
        </p:txBody>
      </p:sp>
      <p:sp>
        <p:nvSpPr>
          <p:cNvPr id="8" name="Стрелка: вверх 7">
            <a:extLst>
              <a:ext uri="{FF2B5EF4-FFF2-40B4-BE49-F238E27FC236}">
                <a16:creationId xmlns:a16="http://schemas.microsoft.com/office/drawing/2014/main" id="{B3A608F0-A4F9-478A-87FA-149F5C378CAC}"/>
              </a:ext>
            </a:extLst>
          </p:cNvPr>
          <p:cNvSpPr/>
          <p:nvPr/>
        </p:nvSpPr>
        <p:spPr>
          <a:xfrm>
            <a:off x="3364522" y="3429000"/>
            <a:ext cx="844061" cy="457198"/>
          </a:xfrm>
          <a:prstGeom prst="up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uz-Latn-UZ"/>
          </a:p>
        </p:txBody>
      </p:sp>
      <p:pic>
        <p:nvPicPr>
          <p:cNvPr id="9" name="Рисунок 8">
            <a:extLst>
              <a:ext uri="{FF2B5EF4-FFF2-40B4-BE49-F238E27FC236}">
                <a16:creationId xmlns:a16="http://schemas.microsoft.com/office/drawing/2014/main" id="{C009CE61-CBC1-4F3E-BC7E-E7D11A8B1445}"/>
              </a:ext>
            </a:extLst>
          </p:cNvPr>
          <p:cNvPicPr>
            <a:picLocks noChangeAspect="1"/>
          </p:cNvPicPr>
          <p:nvPr/>
        </p:nvPicPr>
        <p:blipFill>
          <a:blip r:embed="rId2"/>
          <a:stretch>
            <a:fillRect/>
          </a:stretch>
        </p:blipFill>
        <p:spPr>
          <a:xfrm>
            <a:off x="175845" y="0"/>
            <a:ext cx="1688123" cy="1307701"/>
          </a:xfrm>
          <a:prstGeom prst="rect">
            <a:avLst/>
          </a:prstGeom>
        </p:spPr>
      </p:pic>
      <p:pic>
        <p:nvPicPr>
          <p:cNvPr id="10" name="Рисунок 9">
            <a:extLst>
              <a:ext uri="{FF2B5EF4-FFF2-40B4-BE49-F238E27FC236}">
                <a16:creationId xmlns:a16="http://schemas.microsoft.com/office/drawing/2014/main" id="{F9F183FE-7374-4E82-A6DE-D14E6F0E7474}"/>
              </a:ext>
            </a:extLst>
          </p:cNvPr>
          <p:cNvPicPr>
            <a:picLocks noChangeAspect="1"/>
          </p:cNvPicPr>
          <p:nvPr/>
        </p:nvPicPr>
        <p:blipFill>
          <a:blip r:embed="rId2"/>
          <a:stretch>
            <a:fillRect/>
          </a:stretch>
        </p:blipFill>
        <p:spPr>
          <a:xfrm>
            <a:off x="1863968" y="0"/>
            <a:ext cx="1688123" cy="1307701"/>
          </a:xfrm>
          <a:prstGeom prst="rect">
            <a:avLst/>
          </a:prstGeom>
        </p:spPr>
      </p:pic>
      <p:pic>
        <p:nvPicPr>
          <p:cNvPr id="11" name="Рисунок 10">
            <a:extLst>
              <a:ext uri="{FF2B5EF4-FFF2-40B4-BE49-F238E27FC236}">
                <a16:creationId xmlns:a16="http://schemas.microsoft.com/office/drawing/2014/main" id="{09F05B8D-831D-4AF2-A36B-0FAC198C3B4A}"/>
              </a:ext>
            </a:extLst>
          </p:cNvPr>
          <p:cNvPicPr>
            <a:picLocks noChangeAspect="1"/>
          </p:cNvPicPr>
          <p:nvPr/>
        </p:nvPicPr>
        <p:blipFill>
          <a:blip r:embed="rId2"/>
          <a:stretch>
            <a:fillRect/>
          </a:stretch>
        </p:blipFill>
        <p:spPr>
          <a:xfrm>
            <a:off x="3552091" y="0"/>
            <a:ext cx="1688123" cy="1307701"/>
          </a:xfrm>
          <a:prstGeom prst="rect">
            <a:avLst/>
          </a:prstGeom>
        </p:spPr>
      </p:pic>
      <p:pic>
        <p:nvPicPr>
          <p:cNvPr id="12" name="Рисунок 11">
            <a:extLst>
              <a:ext uri="{FF2B5EF4-FFF2-40B4-BE49-F238E27FC236}">
                <a16:creationId xmlns:a16="http://schemas.microsoft.com/office/drawing/2014/main" id="{CCDF3FC7-084E-4945-B0BD-537D2754803D}"/>
              </a:ext>
            </a:extLst>
          </p:cNvPr>
          <p:cNvPicPr>
            <a:picLocks noChangeAspect="1"/>
          </p:cNvPicPr>
          <p:nvPr/>
        </p:nvPicPr>
        <p:blipFill>
          <a:blip r:embed="rId2"/>
          <a:stretch>
            <a:fillRect/>
          </a:stretch>
        </p:blipFill>
        <p:spPr>
          <a:xfrm>
            <a:off x="5240214" y="0"/>
            <a:ext cx="1688123" cy="1307701"/>
          </a:xfrm>
          <a:prstGeom prst="rect">
            <a:avLst/>
          </a:prstGeom>
        </p:spPr>
      </p:pic>
      <p:pic>
        <p:nvPicPr>
          <p:cNvPr id="13" name="Рисунок 12">
            <a:extLst>
              <a:ext uri="{FF2B5EF4-FFF2-40B4-BE49-F238E27FC236}">
                <a16:creationId xmlns:a16="http://schemas.microsoft.com/office/drawing/2014/main" id="{DF168811-4BDC-43D3-AD87-D8C679D7D76F}"/>
              </a:ext>
            </a:extLst>
          </p:cNvPr>
          <p:cNvPicPr>
            <a:picLocks noChangeAspect="1"/>
          </p:cNvPicPr>
          <p:nvPr/>
        </p:nvPicPr>
        <p:blipFill>
          <a:blip r:embed="rId2"/>
          <a:stretch>
            <a:fillRect/>
          </a:stretch>
        </p:blipFill>
        <p:spPr>
          <a:xfrm>
            <a:off x="6928337" y="0"/>
            <a:ext cx="1688123" cy="1307701"/>
          </a:xfrm>
          <a:prstGeom prst="rect">
            <a:avLst/>
          </a:prstGeom>
        </p:spPr>
      </p:pic>
      <p:pic>
        <p:nvPicPr>
          <p:cNvPr id="14" name="Рисунок 13">
            <a:extLst>
              <a:ext uri="{FF2B5EF4-FFF2-40B4-BE49-F238E27FC236}">
                <a16:creationId xmlns:a16="http://schemas.microsoft.com/office/drawing/2014/main" id="{28985D4E-02C4-45EC-A111-B1B21D94B31E}"/>
              </a:ext>
            </a:extLst>
          </p:cNvPr>
          <p:cNvPicPr>
            <a:picLocks noChangeAspect="1"/>
          </p:cNvPicPr>
          <p:nvPr/>
        </p:nvPicPr>
        <p:blipFill>
          <a:blip r:embed="rId2"/>
          <a:stretch>
            <a:fillRect/>
          </a:stretch>
        </p:blipFill>
        <p:spPr>
          <a:xfrm>
            <a:off x="8616460" y="0"/>
            <a:ext cx="1688123" cy="1307701"/>
          </a:xfrm>
          <a:prstGeom prst="rect">
            <a:avLst/>
          </a:prstGeom>
        </p:spPr>
      </p:pic>
      <p:pic>
        <p:nvPicPr>
          <p:cNvPr id="15" name="Рисунок 14">
            <a:extLst>
              <a:ext uri="{FF2B5EF4-FFF2-40B4-BE49-F238E27FC236}">
                <a16:creationId xmlns:a16="http://schemas.microsoft.com/office/drawing/2014/main" id="{14CFB8C5-830E-4D2C-AE14-072AB384041F}"/>
              </a:ext>
            </a:extLst>
          </p:cNvPr>
          <p:cNvPicPr>
            <a:picLocks noChangeAspect="1"/>
          </p:cNvPicPr>
          <p:nvPr/>
        </p:nvPicPr>
        <p:blipFill>
          <a:blip r:embed="rId2"/>
          <a:stretch>
            <a:fillRect/>
          </a:stretch>
        </p:blipFill>
        <p:spPr>
          <a:xfrm>
            <a:off x="10304583" y="0"/>
            <a:ext cx="1688123" cy="1307701"/>
          </a:xfrm>
          <a:prstGeom prst="rect">
            <a:avLst/>
          </a:prstGeom>
        </p:spPr>
      </p:pic>
    </p:spTree>
    <p:extLst>
      <p:ext uri="{BB962C8B-B14F-4D97-AF65-F5344CB8AC3E}">
        <p14:creationId xmlns:p14="http://schemas.microsoft.com/office/powerpoint/2010/main" val="40836616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17DA21E9-6D60-44C9-958A-71FB15D86A94}"/>
              </a:ext>
            </a:extLst>
          </p:cNvPr>
          <p:cNvSpPr/>
          <p:nvPr/>
        </p:nvSpPr>
        <p:spPr>
          <a:xfrm>
            <a:off x="211016" y="1137133"/>
            <a:ext cx="4419600" cy="3721829"/>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Latn-UZ" sz="2200" b="1" dirty="0">
                <a:latin typeface="Times New Roman" panose="02020603050405020304" pitchFamily="18" charset="0"/>
                <a:cs typeface="Times New Roman" panose="02020603050405020304" pitchFamily="18" charset="0"/>
              </a:rPr>
              <a:t>ЯХШИ ЎЙЛАНГАН ИШЛАБ ЧИҚАРИШНИ РЕЖАЛАШТИРИШ УМУМИЙ ИШЛАБ ЧИҚАРИШ ЖАРАЁНИНИ ҚУЙИДАГИ ИМТИЁЗЛАР БИЛАН ТАРТИБГА СОЛИШНИ ТАЪМИНЛАЙДИ:</a:t>
            </a:r>
            <a:endParaRPr lang="uz-Latn-UZ" dirty="0"/>
          </a:p>
        </p:txBody>
      </p:sp>
      <p:sp>
        <p:nvSpPr>
          <p:cNvPr id="6" name="Прямоугольник 5">
            <a:extLst>
              <a:ext uri="{FF2B5EF4-FFF2-40B4-BE49-F238E27FC236}">
                <a16:creationId xmlns:a16="http://schemas.microsoft.com/office/drawing/2014/main" id="{3A8A3EFF-9759-4FD6-B73B-241294691E73}"/>
              </a:ext>
            </a:extLst>
          </p:cNvPr>
          <p:cNvSpPr/>
          <p:nvPr/>
        </p:nvSpPr>
        <p:spPr>
          <a:xfrm>
            <a:off x="5005755" y="1137133"/>
            <a:ext cx="6975230" cy="825301"/>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Latn-UZ" sz="2400" dirty="0">
                <a:latin typeface="Times New Roman" panose="02020603050405020304" pitchFamily="18" charset="0"/>
                <a:cs typeface="Times New Roman" panose="02020603050405020304" pitchFamily="18" charset="0"/>
              </a:rPr>
              <a:t>ташкилот маҳсулотни ўз вақтида ва мунтазам равишда </a:t>
            </a:r>
            <a:r>
              <a:rPr lang="uz-Cyrl-UZ" sz="2400" dirty="0">
                <a:latin typeface="Times New Roman" panose="02020603050405020304" pitchFamily="18" charset="0"/>
                <a:cs typeface="Times New Roman" panose="02020603050405020304" pitchFamily="18" charset="0"/>
              </a:rPr>
              <a:t>е</a:t>
            </a:r>
            <a:r>
              <a:rPr lang="uz-Latn-UZ" sz="2400" dirty="0">
                <a:latin typeface="Times New Roman" panose="02020603050405020304" pitchFamily="18" charset="0"/>
                <a:cs typeface="Times New Roman" panose="02020603050405020304" pitchFamily="18" charset="0"/>
              </a:rPr>
              <a:t>тказиб бериши мумкин</a:t>
            </a:r>
            <a:r>
              <a:rPr lang="en-US" sz="2400" dirty="0">
                <a:latin typeface="Times New Roman" panose="02020603050405020304" pitchFamily="18" charset="0"/>
                <a:cs typeface="Times New Roman" panose="02020603050405020304" pitchFamily="18" charset="0"/>
              </a:rPr>
              <a:t>;</a:t>
            </a:r>
            <a:endParaRPr lang="uz-Latn-UZ" sz="2400" dirty="0">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9D4B8B2C-9222-4876-A945-FB1D5834854E}"/>
              </a:ext>
            </a:extLst>
          </p:cNvPr>
          <p:cNvSpPr/>
          <p:nvPr/>
        </p:nvSpPr>
        <p:spPr>
          <a:xfrm>
            <a:off x="5005755" y="2103781"/>
            <a:ext cx="6975230" cy="825301"/>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Хом ашёга бўлган эҳтиёж тўғрисида этказиб берувчига олдиндан хабар берилади</a:t>
            </a:r>
            <a:r>
              <a:rPr lang="en-US" sz="2400" dirty="0">
                <a:latin typeface="Times New Roman" panose="02020603050405020304" pitchFamily="18" charset="0"/>
                <a:cs typeface="Times New Roman" panose="02020603050405020304" pitchFamily="18" charset="0"/>
              </a:rPr>
              <a:t>;</a:t>
            </a:r>
            <a:endParaRPr lang="uz-Latn-UZ" sz="2400" dirty="0">
              <a:latin typeface="Times New Roman" panose="02020603050405020304" pitchFamily="18"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619571E9-2AB6-4849-97C1-C4C926D7258B}"/>
              </a:ext>
            </a:extLst>
          </p:cNvPr>
          <p:cNvSpPr/>
          <p:nvPr/>
        </p:nvSpPr>
        <p:spPr>
          <a:xfrm>
            <a:off x="5005755" y="3068152"/>
            <a:ext cx="6975230" cy="825301"/>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Бу инвентарга инвестицияларни камайтиради</a:t>
            </a:r>
            <a:r>
              <a:rPr lang="en-US" sz="2400" dirty="0">
                <a:latin typeface="Times New Roman" panose="02020603050405020304" pitchFamily="18" charset="0"/>
                <a:cs typeface="Times New Roman" panose="02020603050405020304" pitchFamily="18" charset="0"/>
              </a:rPr>
              <a:t>;</a:t>
            </a:r>
            <a:endParaRPr lang="uz-Latn-UZ" sz="2400" dirty="0">
              <a:latin typeface="Times New Roman" panose="02020603050405020304" pitchFamily="18"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3BD6ED06-2737-491A-9767-2FCB1592C08D}"/>
              </a:ext>
            </a:extLst>
          </p:cNvPr>
          <p:cNvSpPr/>
          <p:nvPr/>
        </p:nvSpPr>
        <p:spPr>
          <a:xfrm>
            <a:off x="5005755" y="4033661"/>
            <a:ext cx="6975230" cy="825301"/>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Бу самарадорликни ошириш орқали умумий ишлаб чиқариш харажатларини камайтиради</a:t>
            </a:r>
            <a:r>
              <a:rPr lang="ru-RU" sz="2400" dirty="0">
                <a:latin typeface="Times New Roman" panose="02020603050405020304" pitchFamily="18" charset="0"/>
                <a:cs typeface="Times New Roman" panose="02020603050405020304" pitchFamily="18" charset="0"/>
              </a:rPr>
              <a:t>.</a:t>
            </a:r>
          </a:p>
        </p:txBody>
      </p:sp>
      <p:sp>
        <p:nvSpPr>
          <p:cNvPr id="10" name="Стрелка: вправо 9">
            <a:extLst>
              <a:ext uri="{FF2B5EF4-FFF2-40B4-BE49-F238E27FC236}">
                <a16:creationId xmlns:a16="http://schemas.microsoft.com/office/drawing/2014/main" id="{0804BB98-B287-469B-8F2A-F0C0F6EBC41F}"/>
              </a:ext>
            </a:extLst>
          </p:cNvPr>
          <p:cNvSpPr/>
          <p:nvPr/>
        </p:nvSpPr>
        <p:spPr>
          <a:xfrm>
            <a:off x="4654062" y="1336426"/>
            <a:ext cx="328246" cy="457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z-Latn-UZ"/>
          </a:p>
        </p:txBody>
      </p:sp>
      <p:sp>
        <p:nvSpPr>
          <p:cNvPr id="11" name="Стрелка: вправо 10">
            <a:extLst>
              <a:ext uri="{FF2B5EF4-FFF2-40B4-BE49-F238E27FC236}">
                <a16:creationId xmlns:a16="http://schemas.microsoft.com/office/drawing/2014/main" id="{E06F7343-EC15-4649-BA0B-6D320367CA86}"/>
              </a:ext>
            </a:extLst>
          </p:cNvPr>
          <p:cNvSpPr/>
          <p:nvPr/>
        </p:nvSpPr>
        <p:spPr>
          <a:xfrm>
            <a:off x="4654062" y="2287831"/>
            <a:ext cx="328246" cy="457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z-Latn-UZ"/>
          </a:p>
        </p:txBody>
      </p:sp>
      <p:sp>
        <p:nvSpPr>
          <p:cNvPr id="12" name="Стрелка: вправо 11">
            <a:extLst>
              <a:ext uri="{FF2B5EF4-FFF2-40B4-BE49-F238E27FC236}">
                <a16:creationId xmlns:a16="http://schemas.microsoft.com/office/drawing/2014/main" id="{B46A5694-19D7-49F5-B1AE-8A1452A8AAC3}"/>
              </a:ext>
            </a:extLst>
          </p:cNvPr>
          <p:cNvSpPr/>
          <p:nvPr/>
        </p:nvSpPr>
        <p:spPr>
          <a:xfrm>
            <a:off x="4654062" y="3252202"/>
            <a:ext cx="328246" cy="457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z-Latn-UZ"/>
          </a:p>
        </p:txBody>
      </p:sp>
      <p:sp>
        <p:nvSpPr>
          <p:cNvPr id="13" name="Стрелка: вправо 12">
            <a:extLst>
              <a:ext uri="{FF2B5EF4-FFF2-40B4-BE49-F238E27FC236}">
                <a16:creationId xmlns:a16="http://schemas.microsoft.com/office/drawing/2014/main" id="{4D412494-5B75-41CB-B8A4-0E9D24FC5B44}"/>
              </a:ext>
            </a:extLst>
          </p:cNvPr>
          <p:cNvSpPr/>
          <p:nvPr/>
        </p:nvSpPr>
        <p:spPr>
          <a:xfrm>
            <a:off x="4654062" y="4216573"/>
            <a:ext cx="328246" cy="457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z-Latn-UZ"/>
          </a:p>
        </p:txBody>
      </p:sp>
      <p:pic>
        <p:nvPicPr>
          <p:cNvPr id="14" name="Рисунок 13">
            <a:extLst>
              <a:ext uri="{FF2B5EF4-FFF2-40B4-BE49-F238E27FC236}">
                <a16:creationId xmlns:a16="http://schemas.microsoft.com/office/drawing/2014/main" id="{151F68F5-329F-4DF6-9A0F-63864AACA7A9}"/>
              </a:ext>
            </a:extLst>
          </p:cNvPr>
          <p:cNvPicPr>
            <a:picLocks noChangeAspect="1"/>
          </p:cNvPicPr>
          <p:nvPr/>
        </p:nvPicPr>
        <p:blipFill rotWithShape="1">
          <a:blip r:embed="rId2"/>
          <a:srcRect b="5342"/>
          <a:stretch/>
        </p:blipFill>
        <p:spPr>
          <a:xfrm>
            <a:off x="0" y="5054316"/>
            <a:ext cx="2391508" cy="1803683"/>
          </a:xfrm>
          <a:prstGeom prst="rect">
            <a:avLst/>
          </a:prstGeom>
        </p:spPr>
      </p:pic>
      <p:pic>
        <p:nvPicPr>
          <p:cNvPr id="15" name="Рисунок 14">
            <a:extLst>
              <a:ext uri="{FF2B5EF4-FFF2-40B4-BE49-F238E27FC236}">
                <a16:creationId xmlns:a16="http://schemas.microsoft.com/office/drawing/2014/main" id="{D38A1282-FDAC-45B4-A3C7-E6511C3D72FD}"/>
              </a:ext>
            </a:extLst>
          </p:cNvPr>
          <p:cNvPicPr>
            <a:picLocks noChangeAspect="1"/>
          </p:cNvPicPr>
          <p:nvPr/>
        </p:nvPicPr>
        <p:blipFill rotWithShape="1">
          <a:blip r:embed="rId2"/>
          <a:srcRect b="5342"/>
          <a:stretch/>
        </p:blipFill>
        <p:spPr>
          <a:xfrm>
            <a:off x="2391508" y="5054317"/>
            <a:ext cx="2391508" cy="1803683"/>
          </a:xfrm>
          <a:prstGeom prst="rect">
            <a:avLst/>
          </a:prstGeom>
        </p:spPr>
      </p:pic>
      <p:pic>
        <p:nvPicPr>
          <p:cNvPr id="16" name="Рисунок 15">
            <a:extLst>
              <a:ext uri="{FF2B5EF4-FFF2-40B4-BE49-F238E27FC236}">
                <a16:creationId xmlns:a16="http://schemas.microsoft.com/office/drawing/2014/main" id="{0B5E3122-A232-40F7-B932-8D10B9F5E7A0}"/>
              </a:ext>
            </a:extLst>
          </p:cNvPr>
          <p:cNvPicPr>
            <a:picLocks noChangeAspect="1"/>
          </p:cNvPicPr>
          <p:nvPr/>
        </p:nvPicPr>
        <p:blipFill rotWithShape="1">
          <a:blip r:embed="rId2"/>
          <a:srcRect b="5342"/>
          <a:stretch/>
        </p:blipFill>
        <p:spPr>
          <a:xfrm>
            <a:off x="4783016" y="5054317"/>
            <a:ext cx="2391508" cy="1803683"/>
          </a:xfrm>
          <a:prstGeom prst="rect">
            <a:avLst/>
          </a:prstGeom>
        </p:spPr>
      </p:pic>
      <p:pic>
        <p:nvPicPr>
          <p:cNvPr id="17" name="Рисунок 16">
            <a:extLst>
              <a:ext uri="{FF2B5EF4-FFF2-40B4-BE49-F238E27FC236}">
                <a16:creationId xmlns:a16="http://schemas.microsoft.com/office/drawing/2014/main" id="{22F273CB-0885-4CBF-82B8-4CE3FDCD8C30}"/>
              </a:ext>
            </a:extLst>
          </p:cNvPr>
          <p:cNvPicPr>
            <a:picLocks noChangeAspect="1"/>
          </p:cNvPicPr>
          <p:nvPr/>
        </p:nvPicPr>
        <p:blipFill rotWithShape="1">
          <a:blip r:embed="rId2"/>
          <a:srcRect b="5342"/>
          <a:stretch/>
        </p:blipFill>
        <p:spPr>
          <a:xfrm>
            <a:off x="7174524" y="5054317"/>
            <a:ext cx="2391508" cy="1803683"/>
          </a:xfrm>
          <a:prstGeom prst="rect">
            <a:avLst/>
          </a:prstGeom>
        </p:spPr>
      </p:pic>
      <p:pic>
        <p:nvPicPr>
          <p:cNvPr id="18" name="Рисунок 17">
            <a:extLst>
              <a:ext uri="{FF2B5EF4-FFF2-40B4-BE49-F238E27FC236}">
                <a16:creationId xmlns:a16="http://schemas.microsoft.com/office/drawing/2014/main" id="{F7B41F22-A9A5-43F0-BB02-DC30A6D587C9}"/>
              </a:ext>
            </a:extLst>
          </p:cNvPr>
          <p:cNvPicPr>
            <a:picLocks noChangeAspect="1"/>
          </p:cNvPicPr>
          <p:nvPr/>
        </p:nvPicPr>
        <p:blipFill rotWithShape="1">
          <a:blip r:embed="rId2"/>
          <a:srcRect b="5342"/>
          <a:stretch/>
        </p:blipFill>
        <p:spPr>
          <a:xfrm>
            <a:off x="9566032" y="5054313"/>
            <a:ext cx="2625968" cy="1803683"/>
          </a:xfrm>
          <a:prstGeom prst="rect">
            <a:avLst/>
          </a:prstGeom>
        </p:spPr>
      </p:pic>
      <p:pic>
        <p:nvPicPr>
          <p:cNvPr id="19" name="Рисунок 18">
            <a:extLst>
              <a:ext uri="{FF2B5EF4-FFF2-40B4-BE49-F238E27FC236}">
                <a16:creationId xmlns:a16="http://schemas.microsoft.com/office/drawing/2014/main" id="{8653843F-ED93-46F8-AFE4-24E1BFFFFC1A}"/>
              </a:ext>
            </a:extLst>
          </p:cNvPr>
          <p:cNvPicPr>
            <a:picLocks noChangeAspect="1"/>
          </p:cNvPicPr>
          <p:nvPr/>
        </p:nvPicPr>
        <p:blipFill>
          <a:blip r:embed="rId3"/>
          <a:stretch>
            <a:fillRect/>
          </a:stretch>
        </p:blipFill>
        <p:spPr>
          <a:xfrm>
            <a:off x="0" y="0"/>
            <a:ext cx="2461848" cy="1060939"/>
          </a:xfrm>
          <a:prstGeom prst="rect">
            <a:avLst/>
          </a:prstGeom>
        </p:spPr>
      </p:pic>
      <p:pic>
        <p:nvPicPr>
          <p:cNvPr id="20" name="Рисунок 19">
            <a:extLst>
              <a:ext uri="{FF2B5EF4-FFF2-40B4-BE49-F238E27FC236}">
                <a16:creationId xmlns:a16="http://schemas.microsoft.com/office/drawing/2014/main" id="{83C2C76B-6D9E-401A-BE4A-CDBEF72C111F}"/>
              </a:ext>
            </a:extLst>
          </p:cNvPr>
          <p:cNvPicPr>
            <a:picLocks noChangeAspect="1"/>
          </p:cNvPicPr>
          <p:nvPr/>
        </p:nvPicPr>
        <p:blipFill>
          <a:blip r:embed="rId3"/>
          <a:stretch>
            <a:fillRect/>
          </a:stretch>
        </p:blipFill>
        <p:spPr>
          <a:xfrm>
            <a:off x="2461848" y="0"/>
            <a:ext cx="2391507" cy="1060939"/>
          </a:xfrm>
          <a:prstGeom prst="rect">
            <a:avLst/>
          </a:prstGeom>
        </p:spPr>
      </p:pic>
      <p:pic>
        <p:nvPicPr>
          <p:cNvPr id="21" name="Рисунок 20">
            <a:extLst>
              <a:ext uri="{FF2B5EF4-FFF2-40B4-BE49-F238E27FC236}">
                <a16:creationId xmlns:a16="http://schemas.microsoft.com/office/drawing/2014/main" id="{82C3E7D1-640B-4819-9BB1-7EA6B2F5519B}"/>
              </a:ext>
            </a:extLst>
          </p:cNvPr>
          <p:cNvPicPr>
            <a:picLocks noChangeAspect="1"/>
          </p:cNvPicPr>
          <p:nvPr/>
        </p:nvPicPr>
        <p:blipFill>
          <a:blip r:embed="rId3"/>
          <a:stretch>
            <a:fillRect/>
          </a:stretch>
        </p:blipFill>
        <p:spPr>
          <a:xfrm>
            <a:off x="4853355" y="0"/>
            <a:ext cx="2391507" cy="1060939"/>
          </a:xfrm>
          <a:prstGeom prst="rect">
            <a:avLst/>
          </a:prstGeom>
        </p:spPr>
      </p:pic>
      <p:pic>
        <p:nvPicPr>
          <p:cNvPr id="22" name="Рисунок 21">
            <a:extLst>
              <a:ext uri="{FF2B5EF4-FFF2-40B4-BE49-F238E27FC236}">
                <a16:creationId xmlns:a16="http://schemas.microsoft.com/office/drawing/2014/main" id="{7959AB3B-5E61-4625-8BC9-B56CEC2BF5DB}"/>
              </a:ext>
            </a:extLst>
          </p:cNvPr>
          <p:cNvPicPr>
            <a:picLocks noChangeAspect="1"/>
          </p:cNvPicPr>
          <p:nvPr/>
        </p:nvPicPr>
        <p:blipFill>
          <a:blip r:embed="rId3"/>
          <a:stretch>
            <a:fillRect/>
          </a:stretch>
        </p:blipFill>
        <p:spPr>
          <a:xfrm>
            <a:off x="7244862" y="0"/>
            <a:ext cx="2473569" cy="1060939"/>
          </a:xfrm>
          <a:prstGeom prst="rect">
            <a:avLst/>
          </a:prstGeom>
        </p:spPr>
      </p:pic>
      <p:pic>
        <p:nvPicPr>
          <p:cNvPr id="23" name="Рисунок 22">
            <a:extLst>
              <a:ext uri="{FF2B5EF4-FFF2-40B4-BE49-F238E27FC236}">
                <a16:creationId xmlns:a16="http://schemas.microsoft.com/office/drawing/2014/main" id="{7B74A807-0FB5-4700-95B9-F06E0CC2EB78}"/>
              </a:ext>
            </a:extLst>
          </p:cNvPr>
          <p:cNvPicPr>
            <a:picLocks noChangeAspect="1"/>
          </p:cNvPicPr>
          <p:nvPr/>
        </p:nvPicPr>
        <p:blipFill>
          <a:blip r:embed="rId3"/>
          <a:stretch>
            <a:fillRect/>
          </a:stretch>
        </p:blipFill>
        <p:spPr>
          <a:xfrm>
            <a:off x="9718431" y="-1"/>
            <a:ext cx="2473569" cy="1060940"/>
          </a:xfrm>
          <a:prstGeom prst="rect">
            <a:avLst/>
          </a:prstGeom>
        </p:spPr>
      </p:pic>
    </p:spTree>
    <p:extLst>
      <p:ext uri="{BB962C8B-B14F-4D97-AF65-F5344CB8AC3E}">
        <p14:creationId xmlns:p14="http://schemas.microsoft.com/office/powerpoint/2010/main" val="9724615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C2E82199-45C7-4D83-B75D-B8C3D485C4D9}"/>
              </a:ext>
            </a:extLst>
          </p:cNvPr>
          <p:cNvSpPr/>
          <p:nvPr/>
        </p:nvSpPr>
        <p:spPr>
          <a:xfrm>
            <a:off x="222738" y="516349"/>
            <a:ext cx="11746523" cy="3539430"/>
          </a:xfrm>
          <a:prstGeom prst="rect">
            <a:avLst/>
          </a:prstGeom>
        </p:spPr>
        <p:txBody>
          <a:bodyPr wrap="square">
            <a:spAutoFit/>
          </a:bodyPr>
          <a:lstStyle/>
          <a:p>
            <a:pPr algn="ctr"/>
            <a:r>
              <a:rPr lang="uz-Latn-UZ" sz="2800" i="1" dirty="0">
                <a:latin typeface="Times New Roman" panose="02020603050405020304" pitchFamily="18" charset="0"/>
                <a:cs typeface="Times New Roman" panose="02020603050405020304" pitchFamily="18" charset="0"/>
              </a:rPr>
              <a:t>Ишлаб чиқаришни режалаштириш иккита асосий стратегиянинг маҳсулотни режалаштириш ва жараённи режалаштириш билан шуғулланади. Ишлаб чиқаришни режалаштириш уч хил вақтга боғлиқ даражада амалга оширилади, яъни объ</a:t>
            </a:r>
            <a:r>
              <a:rPr lang="uz-Cyrl-UZ" sz="2800" i="1" dirty="0">
                <a:latin typeface="Times New Roman" panose="02020603050405020304" pitchFamily="18" charset="0"/>
                <a:cs typeface="Times New Roman" panose="02020603050405020304" pitchFamily="18" charset="0"/>
              </a:rPr>
              <a:t>е</a:t>
            </a:r>
            <a:r>
              <a:rPr lang="uz-Latn-UZ" sz="2800" i="1" dirty="0">
                <a:latin typeface="Times New Roman" panose="02020603050405020304" pitchFamily="18" charset="0"/>
                <a:cs typeface="Times New Roman" panose="02020603050405020304" pitchFamily="18" charset="0"/>
              </a:rPr>
              <a:t>ктни режалаштириш, капитал қўйиш, жойлашишни режалаштириш ва бошқалар билан боғлиқ узоқ муддатли режалаштириш; ўрта муддатли режалаштириш талабни прогнозлаш ва қувватни режалаштириш билан шуғулланади ва ниҳоят кундалик операциялар билан боғлиқ қисқа муддатли режалаштириш.</a:t>
            </a:r>
          </a:p>
        </p:txBody>
      </p:sp>
      <p:pic>
        <p:nvPicPr>
          <p:cNvPr id="6" name="Рисунок 5">
            <a:extLst>
              <a:ext uri="{FF2B5EF4-FFF2-40B4-BE49-F238E27FC236}">
                <a16:creationId xmlns:a16="http://schemas.microsoft.com/office/drawing/2014/main" id="{196A6307-3D55-4A1C-83F6-FFFC2D3FF031}"/>
              </a:ext>
            </a:extLst>
          </p:cNvPr>
          <p:cNvPicPr>
            <a:picLocks noChangeAspect="1"/>
          </p:cNvPicPr>
          <p:nvPr/>
        </p:nvPicPr>
        <p:blipFill>
          <a:blip r:embed="rId2"/>
          <a:stretch>
            <a:fillRect/>
          </a:stretch>
        </p:blipFill>
        <p:spPr>
          <a:xfrm>
            <a:off x="0" y="4229100"/>
            <a:ext cx="12192000" cy="2628900"/>
          </a:xfrm>
          <a:prstGeom prst="rect">
            <a:avLst/>
          </a:prstGeom>
        </p:spPr>
      </p:pic>
    </p:spTree>
    <p:extLst>
      <p:ext uri="{BB962C8B-B14F-4D97-AF65-F5344CB8AC3E}">
        <p14:creationId xmlns:p14="http://schemas.microsoft.com/office/powerpoint/2010/main" val="8137388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FB8D3959-D189-4CC2-97B0-3C08A62AF1A4}"/>
              </a:ext>
            </a:extLst>
          </p:cNvPr>
          <p:cNvSpPr/>
          <p:nvPr/>
        </p:nvSpPr>
        <p:spPr>
          <a:xfrm>
            <a:off x="257908" y="4407871"/>
            <a:ext cx="8675077" cy="2215668"/>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ИШЛАБ ЧИҚАРИШ НАЗОРАТИ</a:t>
            </a:r>
          </a:p>
          <a:p>
            <a:pPr algn="ctr"/>
            <a:endParaRPr lang="uz-Cyrl-UZ" sz="1000" b="1" dirty="0">
              <a:latin typeface="Times New Roman" panose="02020603050405020304" pitchFamily="18" charset="0"/>
              <a:cs typeface="Times New Roman" panose="02020603050405020304" pitchFamily="18" charset="0"/>
            </a:endParaRPr>
          </a:p>
          <a:p>
            <a:pPr indent="539750" algn="just"/>
            <a:r>
              <a:rPr lang="uz-Cyrl-UZ" sz="2000" dirty="0">
                <a:latin typeface="Times New Roman" panose="02020603050405020304" pitchFamily="18" charset="0"/>
                <a:cs typeface="Times New Roman" panose="02020603050405020304" pitchFamily="18" charset="0"/>
              </a:rPr>
              <a:t>Ишлаб чиқариш назорати ишлаб чиқаришни режалаштиришнинг умумий мақсадларига эришиш учун ишлаб чиқариш тизимидан оптимал ишлашга эришиш учун турли хил назорат усулларидан фойдаланишга қарайди. Шундай қилиб, ишлаб чиқариш назоратининг мақсадлари қуйидагилардан иборат:</a:t>
            </a:r>
          </a:p>
        </p:txBody>
      </p:sp>
      <p:sp>
        <p:nvSpPr>
          <p:cNvPr id="5" name="Прямоугольник 4">
            <a:extLst>
              <a:ext uri="{FF2B5EF4-FFF2-40B4-BE49-F238E27FC236}">
                <a16:creationId xmlns:a16="http://schemas.microsoft.com/office/drawing/2014/main" id="{9B7201BD-7016-4E34-8757-C7C2C0B69909}"/>
              </a:ext>
            </a:extLst>
          </p:cNvPr>
          <p:cNvSpPr/>
          <p:nvPr/>
        </p:nvSpPr>
        <p:spPr>
          <a:xfrm>
            <a:off x="257907" y="1629508"/>
            <a:ext cx="11699631" cy="515819"/>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sz="2200" dirty="0">
                <a:latin typeface="Times New Roman" panose="02020603050405020304" pitchFamily="18" charset="0"/>
                <a:cs typeface="Times New Roman" panose="02020603050405020304" pitchFamily="18" charset="0"/>
              </a:rPr>
              <a:t>ИНВЕНТАРИЗАЦИЯНИ БОШҚАРИШНИ ТАРТИБГА СОЛИШ;</a:t>
            </a:r>
            <a:endParaRPr lang="uz-Latn-UZ" sz="2200" dirty="0">
              <a:latin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6B30A328-2AAD-4FB9-B7CD-EDA3B351E289}"/>
              </a:ext>
            </a:extLst>
          </p:cNvPr>
          <p:cNvSpPr/>
          <p:nvPr/>
        </p:nvSpPr>
        <p:spPr>
          <a:xfrm>
            <a:off x="1324709" y="2262559"/>
            <a:ext cx="10632830" cy="664705"/>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2200" dirty="0">
                <a:latin typeface="Times New Roman" panose="02020603050405020304" pitchFamily="18" charset="0"/>
                <a:cs typeface="Times New Roman" panose="02020603050405020304" pitchFamily="18" charset="0"/>
              </a:rPr>
              <a:t>ИШЛАБ ЧИҚАРИШ ТАННАРХИНИ ТЕЖАШНИ ТАЪМИНЛАШ, НАТИЖАДА НАТИЖАНИ ЯХШИЛАШ;</a:t>
            </a:r>
          </a:p>
        </p:txBody>
      </p:sp>
      <p:sp>
        <p:nvSpPr>
          <p:cNvPr id="7" name="Стрелка: вверх 6">
            <a:extLst>
              <a:ext uri="{FF2B5EF4-FFF2-40B4-BE49-F238E27FC236}">
                <a16:creationId xmlns:a16="http://schemas.microsoft.com/office/drawing/2014/main" id="{D329D685-112B-4371-9ED0-6916DA800F99}"/>
              </a:ext>
            </a:extLst>
          </p:cNvPr>
          <p:cNvSpPr/>
          <p:nvPr/>
        </p:nvSpPr>
        <p:spPr>
          <a:xfrm>
            <a:off x="257907" y="2186358"/>
            <a:ext cx="844061" cy="2192210"/>
          </a:xfrm>
          <a:prstGeom prst="up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uz-Latn-UZ"/>
          </a:p>
        </p:txBody>
      </p:sp>
      <p:sp>
        <p:nvSpPr>
          <p:cNvPr id="8" name="Стрелка: вверх 7">
            <a:extLst>
              <a:ext uri="{FF2B5EF4-FFF2-40B4-BE49-F238E27FC236}">
                <a16:creationId xmlns:a16="http://schemas.microsoft.com/office/drawing/2014/main" id="{B3A608F0-A4F9-478A-87FA-149F5C378CAC}"/>
              </a:ext>
            </a:extLst>
          </p:cNvPr>
          <p:cNvSpPr/>
          <p:nvPr/>
        </p:nvSpPr>
        <p:spPr>
          <a:xfrm>
            <a:off x="3364522" y="3909643"/>
            <a:ext cx="844061" cy="457198"/>
          </a:xfrm>
          <a:prstGeom prst="up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uz-Latn-UZ"/>
          </a:p>
        </p:txBody>
      </p:sp>
      <p:sp>
        <p:nvSpPr>
          <p:cNvPr id="16" name="Прямоугольник 15">
            <a:extLst>
              <a:ext uri="{FF2B5EF4-FFF2-40B4-BE49-F238E27FC236}">
                <a16:creationId xmlns:a16="http://schemas.microsoft.com/office/drawing/2014/main" id="{15E855A9-CC7B-4266-A3DC-BEEE7850B3D6}"/>
              </a:ext>
            </a:extLst>
          </p:cNvPr>
          <p:cNvSpPr/>
          <p:nvPr/>
        </p:nvSpPr>
        <p:spPr>
          <a:xfrm>
            <a:off x="3141785" y="3066160"/>
            <a:ext cx="8815753" cy="802446"/>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ru-RU" sz="2200" dirty="0">
                <a:latin typeface="Times New Roman" panose="02020603050405020304" pitchFamily="18" charset="0"/>
                <a:cs typeface="Times New Roman" panose="02020603050405020304" pitchFamily="18" charset="0"/>
              </a:rPr>
              <a:t>РЕСУРСЛАРДАН ВА ИШЛАБ ЧИҚАРИШ ЖАРАЁНИДАН ОПТИМАЛ ФОЙДАЛАНИШ.</a:t>
            </a:r>
          </a:p>
        </p:txBody>
      </p:sp>
      <p:sp>
        <p:nvSpPr>
          <p:cNvPr id="17" name="Стрелка: вверх 16">
            <a:extLst>
              <a:ext uri="{FF2B5EF4-FFF2-40B4-BE49-F238E27FC236}">
                <a16:creationId xmlns:a16="http://schemas.microsoft.com/office/drawing/2014/main" id="{0444B5DC-56CF-495C-A145-E481B3FF478F}"/>
              </a:ext>
            </a:extLst>
          </p:cNvPr>
          <p:cNvSpPr/>
          <p:nvPr/>
        </p:nvSpPr>
        <p:spPr>
          <a:xfrm>
            <a:off x="2004646" y="2968301"/>
            <a:ext cx="844061" cy="1410266"/>
          </a:xfrm>
          <a:prstGeom prst="up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uz-Latn-UZ"/>
          </a:p>
        </p:txBody>
      </p:sp>
      <p:pic>
        <p:nvPicPr>
          <p:cNvPr id="2" name="Рисунок 1">
            <a:extLst>
              <a:ext uri="{FF2B5EF4-FFF2-40B4-BE49-F238E27FC236}">
                <a16:creationId xmlns:a16="http://schemas.microsoft.com/office/drawing/2014/main" id="{87ADF7F0-B69E-40BD-921F-FCD943DD22F7}"/>
              </a:ext>
            </a:extLst>
          </p:cNvPr>
          <p:cNvPicPr>
            <a:picLocks noChangeAspect="1"/>
          </p:cNvPicPr>
          <p:nvPr/>
        </p:nvPicPr>
        <p:blipFill>
          <a:blip r:embed="rId2"/>
          <a:stretch>
            <a:fillRect/>
          </a:stretch>
        </p:blipFill>
        <p:spPr>
          <a:xfrm>
            <a:off x="1" y="0"/>
            <a:ext cx="3001108" cy="1512277"/>
          </a:xfrm>
          <a:prstGeom prst="rect">
            <a:avLst/>
          </a:prstGeom>
        </p:spPr>
      </p:pic>
      <p:pic>
        <p:nvPicPr>
          <p:cNvPr id="18" name="Рисунок 17">
            <a:extLst>
              <a:ext uri="{FF2B5EF4-FFF2-40B4-BE49-F238E27FC236}">
                <a16:creationId xmlns:a16="http://schemas.microsoft.com/office/drawing/2014/main" id="{AFE29187-EF66-415B-ABA4-D820E4CD3BBC}"/>
              </a:ext>
            </a:extLst>
          </p:cNvPr>
          <p:cNvPicPr>
            <a:picLocks noChangeAspect="1"/>
          </p:cNvPicPr>
          <p:nvPr/>
        </p:nvPicPr>
        <p:blipFill>
          <a:blip r:embed="rId2"/>
          <a:stretch>
            <a:fillRect/>
          </a:stretch>
        </p:blipFill>
        <p:spPr>
          <a:xfrm>
            <a:off x="3001109" y="0"/>
            <a:ext cx="3094891" cy="1512277"/>
          </a:xfrm>
          <a:prstGeom prst="rect">
            <a:avLst/>
          </a:prstGeom>
        </p:spPr>
      </p:pic>
      <p:pic>
        <p:nvPicPr>
          <p:cNvPr id="19" name="Рисунок 18">
            <a:extLst>
              <a:ext uri="{FF2B5EF4-FFF2-40B4-BE49-F238E27FC236}">
                <a16:creationId xmlns:a16="http://schemas.microsoft.com/office/drawing/2014/main" id="{782F59EC-BF88-49BC-BAFF-6053D492607B}"/>
              </a:ext>
            </a:extLst>
          </p:cNvPr>
          <p:cNvPicPr>
            <a:picLocks noChangeAspect="1"/>
          </p:cNvPicPr>
          <p:nvPr/>
        </p:nvPicPr>
        <p:blipFill>
          <a:blip r:embed="rId2"/>
          <a:stretch>
            <a:fillRect/>
          </a:stretch>
        </p:blipFill>
        <p:spPr>
          <a:xfrm>
            <a:off x="6096000" y="0"/>
            <a:ext cx="3141785" cy="1512277"/>
          </a:xfrm>
          <a:prstGeom prst="rect">
            <a:avLst/>
          </a:prstGeom>
        </p:spPr>
      </p:pic>
      <p:pic>
        <p:nvPicPr>
          <p:cNvPr id="20" name="Рисунок 19">
            <a:extLst>
              <a:ext uri="{FF2B5EF4-FFF2-40B4-BE49-F238E27FC236}">
                <a16:creationId xmlns:a16="http://schemas.microsoft.com/office/drawing/2014/main" id="{9890232A-419F-484A-B2F5-E8682AD25F13}"/>
              </a:ext>
            </a:extLst>
          </p:cNvPr>
          <p:cNvPicPr>
            <a:picLocks noChangeAspect="1"/>
          </p:cNvPicPr>
          <p:nvPr/>
        </p:nvPicPr>
        <p:blipFill>
          <a:blip r:embed="rId2"/>
          <a:stretch>
            <a:fillRect/>
          </a:stretch>
        </p:blipFill>
        <p:spPr>
          <a:xfrm>
            <a:off x="9237785" y="0"/>
            <a:ext cx="2954215" cy="1512277"/>
          </a:xfrm>
          <a:prstGeom prst="rect">
            <a:avLst/>
          </a:prstGeom>
        </p:spPr>
      </p:pic>
    </p:spTree>
    <p:extLst>
      <p:ext uri="{BB962C8B-B14F-4D97-AF65-F5344CB8AC3E}">
        <p14:creationId xmlns:p14="http://schemas.microsoft.com/office/powerpoint/2010/main" val="21540013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FB8D3959-D189-4CC2-97B0-3C08A62AF1A4}"/>
              </a:ext>
            </a:extLst>
          </p:cNvPr>
          <p:cNvSpPr/>
          <p:nvPr/>
        </p:nvSpPr>
        <p:spPr>
          <a:xfrm>
            <a:off x="222737" y="298923"/>
            <a:ext cx="11746524" cy="961298"/>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КУЧЛИ ИШЛАБ ЧИҚАРИШ НАЗОРАТИНИНГ АФЗАЛЛИКЛАРИ ҚУЙИДАГИЛАРДАН ИБОРАТ:</a:t>
            </a:r>
          </a:p>
        </p:txBody>
      </p:sp>
      <p:sp>
        <p:nvSpPr>
          <p:cNvPr id="5" name="Прямоугольник 4">
            <a:extLst>
              <a:ext uri="{FF2B5EF4-FFF2-40B4-BE49-F238E27FC236}">
                <a16:creationId xmlns:a16="http://schemas.microsoft.com/office/drawing/2014/main" id="{9B7201BD-7016-4E34-8757-C7C2C0B69909}"/>
              </a:ext>
            </a:extLst>
          </p:cNvPr>
          <p:cNvSpPr/>
          <p:nvPr/>
        </p:nvSpPr>
        <p:spPr>
          <a:xfrm>
            <a:off x="4114799" y="1771480"/>
            <a:ext cx="7854461" cy="705166"/>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sz="2200" dirty="0">
                <a:latin typeface="Times New Roman" panose="02020603050405020304" pitchFamily="18" charset="0"/>
                <a:cs typeface="Times New Roman" panose="02020603050405020304" pitchFamily="18" charset="0"/>
              </a:rPr>
              <a:t>БАРЧА ИШЛАБ ЧИҚАРИШ ЖАРАЁНЛАРИНИНГ УЗЛУКСИЗ КЕТИШИНИ ТАЪМИНЛАШ;</a:t>
            </a:r>
          </a:p>
        </p:txBody>
      </p:sp>
      <p:sp>
        <p:nvSpPr>
          <p:cNvPr id="6" name="Прямоугольник 5">
            <a:extLst>
              <a:ext uri="{FF2B5EF4-FFF2-40B4-BE49-F238E27FC236}">
                <a16:creationId xmlns:a16="http://schemas.microsoft.com/office/drawing/2014/main" id="{6B30A328-2AAD-4FB9-B7CD-EDA3B351E289}"/>
              </a:ext>
            </a:extLst>
          </p:cNvPr>
          <p:cNvSpPr/>
          <p:nvPr/>
        </p:nvSpPr>
        <p:spPr>
          <a:xfrm>
            <a:off x="222737" y="4038008"/>
            <a:ext cx="11746524" cy="597066"/>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ru-RU" sz="2200" dirty="0">
                <a:latin typeface="Times New Roman" panose="02020603050405020304" pitchFamily="18" charset="0"/>
                <a:cs typeface="Times New Roman" panose="02020603050405020304" pitchFamily="18" charset="0"/>
              </a:rPr>
              <a:t>У ИШЛАБ ЧИҚАРИШ ҲАЁТИ ДАВОМИДА СИФАТ СТАНДАРТИНИ САҚЛАБ ҚОЛАДИ.</a:t>
            </a:r>
          </a:p>
        </p:txBody>
      </p:sp>
      <p:sp>
        <p:nvSpPr>
          <p:cNvPr id="7" name="Стрелка: вверх 6">
            <a:extLst>
              <a:ext uri="{FF2B5EF4-FFF2-40B4-BE49-F238E27FC236}">
                <a16:creationId xmlns:a16="http://schemas.microsoft.com/office/drawing/2014/main" id="{D329D685-112B-4371-9ED0-6916DA800F99}"/>
              </a:ext>
            </a:extLst>
          </p:cNvPr>
          <p:cNvSpPr/>
          <p:nvPr/>
        </p:nvSpPr>
        <p:spPr>
          <a:xfrm rot="10800000">
            <a:off x="350213" y="1286594"/>
            <a:ext cx="844061" cy="2727967"/>
          </a:xfrm>
          <a:prstGeom prst="up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uz-Latn-UZ"/>
          </a:p>
        </p:txBody>
      </p:sp>
      <p:sp>
        <p:nvSpPr>
          <p:cNvPr id="8" name="Стрелка: вверх 7">
            <a:extLst>
              <a:ext uri="{FF2B5EF4-FFF2-40B4-BE49-F238E27FC236}">
                <a16:creationId xmlns:a16="http://schemas.microsoft.com/office/drawing/2014/main" id="{B3A608F0-A4F9-478A-87FA-149F5C378CAC}"/>
              </a:ext>
            </a:extLst>
          </p:cNvPr>
          <p:cNvSpPr/>
          <p:nvPr/>
        </p:nvSpPr>
        <p:spPr>
          <a:xfrm rot="10800000">
            <a:off x="7619998" y="1286597"/>
            <a:ext cx="844061" cy="457198"/>
          </a:xfrm>
          <a:prstGeom prst="up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uz-Latn-UZ"/>
          </a:p>
        </p:txBody>
      </p:sp>
      <p:sp>
        <p:nvSpPr>
          <p:cNvPr id="16" name="Прямоугольник 15">
            <a:extLst>
              <a:ext uri="{FF2B5EF4-FFF2-40B4-BE49-F238E27FC236}">
                <a16:creationId xmlns:a16="http://schemas.microsoft.com/office/drawing/2014/main" id="{15E855A9-CC7B-4266-A3DC-BEEE7850B3D6}"/>
              </a:ext>
            </a:extLst>
          </p:cNvPr>
          <p:cNvSpPr/>
          <p:nvPr/>
        </p:nvSpPr>
        <p:spPr>
          <a:xfrm>
            <a:off x="1606060" y="3376520"/>
            <a:ext cx="10363199" cy="515819"/>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ru-RU" sz="2200" dirty="0">
                <a:latin typeface="Times New Roman" panose="02020603050405020304" pitchFamily="18" charset="0"/>
                <a:cs typeface="Times New Roman" panose="02020603050405020304" pitchFamily="18" charset="0"/>
              </a:rPr>
              <a:t>РЕСУРСЛАРНИНГ ИСРОФ ҚИЛИНИШИНИ НАЗОРАТ ҚИЛИШ;</a:t>
            </a:r>
          </a:p>
        </p:txBody>
      </p:sp>
      <p:sp>
        <p:nvSpPr>
          <p:cNvPr id="17" name="Стрелка: вверх 16">
            <a:extLst>
              <a:ext uri="{FF2B5EF4-FFF2-40B4-BE49-F238E27FC236}">
                <a16:creationId xmlns:a16="http://schemas.microsoft.com/office/drawing/2014/main" id="{0444B5DC-56CF-495C-A145-E481B3FF478F}"/>
              </a:ext>
            </a:extLst>
          </p:cNvPr>
          <p:cNvSpPr/>
          <p:nvPr/>
        </p:nvSpPr>
        <p:spPr>
          <a:xfrm rot="10800000">
            <a:off x="1749660" y="1281357"/>
            <a:ext cx="844061" cy="2059994"/>
          </a:xfrm>
          <a:prstGeom prst="up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uz-Latn-UZ"/>
          </a:p>
        </p:txBody>
      </p:sp>
      <p:pic>
        <p:nvPicPr>
          <p:cNvPr id="2" name="Рисунок 1">
            <a:extLst>
              <a:ext uri="{FF2B5EF4-FFF2-40B4-BE49-F238E27FC236}">
                <a16:creationId xmlns:a16="http://schemas.microsoft.com/office/drawing/2014/main" id="{87ADF7F0-B69E-40BD-921F-FCD943DD22F7}"/>
              </a:ext>
            </a:extLst>
          </p:cNvPr>
          <p:cNvPicPr>
            <a:picLocks noChangeAspect="1"/>
          </p:cNvPicPr>
          <p:nvPr/>
        </p:nvPicPr>
        <p:blipFill>
          <a:blip r:embed="rId2"/>
          <a:stretch>
            <a:fillRect/>
          </a:stretch>
        </p:blipFill>
        <p:spPr>
          <a:xfrm>
            <a:off x="0" y="4902713"/>
            <a:ext cx="3001108" cy="1955287"/>
          </a:xfrm>
          <a:prstGeom prst="rect">
            <a:avLst/>
          </a:prstGeom>
        </p:spPr>
      </p:pic>
      <p:pic>
        <p:nvPicPr>
          <p:cNvPr id="18" name="Рисунок 17">
            <a:extLst>
              <a:ext uri="{FF2B5EF4-FFF2-40B4-BE49-F238E27FC236}">
                <a16:creationId xmlns:a16="http://schemas.microsoft.com/office/drawing/2014/main" id="{AFE29187-EF66-415B-ABA4-D820E4CD3BBC}"/>
              </a:ext>
            </a:extLst>
          </p:cNvPr>
          <p:cNvPicPr>
            <a:picLocks noChangeAspect="1"/>
          </p:cNvPicPr>
          <p:nvPr/>
        </p:nvPicPr>
        <p:blipFill>
          <a:blip r:embed="rId2"/>
          <a:stretch>
            <a:fillRect/>
          </a:stretch>
        </p:blipFill>
        <p:spPr>
          <a:xfrm>
            <a:off x="3001108" y="4902713"/>
            <a:ext cx="3094891" cy="1955287"/>
          </a:xfrm>
          <a:prstGeom prst="rect">
            <a:avLst/>
          </a:prstGeom>
        </p:spPr>
      </p:pic>
      <p:pic>
        <p:nvPicPr>
          <p:cNvPr id="19" name="Рисунок 18">
            <a:extLst>
              <a:ext uri="{FF2B5EF4-FFF2-40B4-BE49-F238E27FC236}">
                <a16:creationId xmlns:a16="http://schemas.microsoft.com/office/drawing/2014/main" id="{782F59EC-BF88-49BC-BAFF-6053D492607B}"/>
              </a:ext>
            </a:extLst>
          </p:cNvPr>
          <p:cNvPicPr>
            <a:picLocks noChangeAspect="1"/>
          </p:cNvPicPr>
          <p:nvPr/>
        </p:nvPicPr>
        <p:blipFill>
          <a:blip r:embed="rId2"/>
          <a:stretch>
            <a:fillRect/>
          </a:stretch>
        </p:blipFill>
        <p:spPr>
          <a:xfrm>
            <a:off x="6095999" y="4902713"/>
            <a:ext cx="3141785" cy="1955287"/>
          </a:xfrm>
          <a:prstGeom prst="rect">
            <a:avLst/>
          </a:prstGeom>
        </p:spPr>
      </p:pic>
      <p:pic>
        <p:nvPicPr>
          <p:cNvPr id="20" name="Рисунок 19">
            <a:extLst>
              <a:ext uri="{FF2B5EF4-FFF2-40B4-BE49-F238E27FC236}">
                <a16:creationId xmlns:a16="http://schemas.microsoft.com/office/drawing/2014/main" id="{9890232A-419F-484A-B2F5-E8682AD25F13}"/>
              </a:ext>
            </a:extLst>
          </p:cNvPr>
          <p:cNvPicPr>
            <a:picLocks noChangeAspect="1"/>
          </p:cNvPicPr>
          <p:nvPr/>
        </p:nvPicPr>
        <p:blipFill>
          <a:blip r:embed="rId2"/>
          <a:stretch>
            <a:fillRect/>
          </a:stretch>
        </p:blipFill>
        <p:spPr>
          <a:xfrm>
            <a:off x="9237784" y="4902713"/>
            <a:ext cx="2954215" cy="1955287"/>
          </a:xfrm>
          <a:prstGeom prst="rect">
            <a:avLst/>
          </a:prstGeom>
        </p:spPr>
      </p:pic>
      <p:sp>
        <p:nvSpPr>
          <p:cNvPr id="14" name="Стрелка: вверх 13">
            <a:extLst>
              <a:ext uri="{FF2B5EF4-FFF2-40B4-BE49-F238E27FC236}">
                <a16:creationId xmlns:a16="http://schemas.microsoft.com/office/drawing/2014/main" id="{383F3FC4-C09A-48E7-9641-9046D9875B45}"/>
              </a:ext>
            </a:extLst>
          </p:cNvPr>
          <p:cNvSpPr/>
          <p:nvPr/>
        </p:nvSpPr>
        <p:spPr>
          <a:xfrm rot="10800000">
            <a:off x="3100749" y="1286595"/>
            <a:ext cx="844061" cy="1291521"/>
          </a:xfrm>
          <a:prstGeom prst="up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uz-Latn-UZ"/>
          </a:p>
        </p:txBody>
      </p:sp>
      <p:sp>
        <p:nvSpPr>
          <p:cNvPr id="15" name="Прямоугольник 14">
            <a:extLst>
              <a:ext uri="{FF2B5EF4-FFF2-40B4-BE49-F238E27FC236}">
                <a16:creationId xmlns:a16="http://schemas.microsoft.com/office/drawing/2014/main" id="{7C35C21F-BEBC-4776-9E2E-1752D6D88F76}"/>
              </a:ext>
            </a:extLst>
          </p:cNvPr>
          <p:cNvSpPr/>
          <p:nvPr/>
        </p:nvSpPr>
        <p:spPr>
          <a:xfrm>
            <a:off x="2860429" y="2613286"/>
            <a:ext cx="9108831" cy="597066"/>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2200" dirty="0">
                <a:latin typeface="Times New Roman" panose="02020603050405020304" pitchFamily="18" charset="0"/>
                <a:cs typeface="Times New Roman" panose="02020603050405020304" pitchFamily="18" charset="0"/>
              </a:rPr>
              <a:t>ИШЛАБ ЧИҚАРИШ ЖАДВАЛЛАРИНИ ТАШКИЛ ҚИЛИШ;</a:t>
            </a:r>
          </a:p>
        </p:txBody>
      </p:sp>
    </p:spTree>
    <p:extLst>
      <p:ext uri="{BB962C8B-B14F-4D97-AF65-F5344CB8AC3E}">
        <p14:creationId xmlns:p14="http://schemas.microsoft.com/office/powerpoint/2010/main" val="26537073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2DBAA4F6-CB67-49F2-BEFC-CEF6215AE576}"/>
              </a:ext>
            </a:extLst>
          </p:cNvPr>
          <p:cNvSpPr/>
          <p:nvPr/>
        </p:nvSpPr>
        <p:spPr>
          <a:xfrm>
            <a:off x="386862" y="1746734"/>
            <a:ext cx="11453446" cy="1242646"/>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ИШЛАБ ЧИҚАРИШ НАЗОРАТИ БУТУН ТАШКИЛОТДА БИР ХИЛ БЎЛИШИ МУМКИН ЭМАС. ИШЛАБ ЧИҚАРИШНИ НАЗОРАТ ҚИЛИШ ҚУЙИДАГИ ОМИЛЛАРГА БОҒЛИҚ:</a:t>
            </a:r>
          </a:p>
        </p:txBody>
      </p:sp>
      <p:sp>
        <p:nvSpPr>
          <p:cNvPr id="6" name="Прямоугольник: скругленные углы 5">
            <a:extLst>
              <a:ext uri="{FF2B5EF4-FFF2-40B4-BE49-F238E27FC236}">
                <a16:creationId xmlns:a16="http://schemas.microsoft.com/office/drawing/2014/main" id="{158E3055-9656-44AC-BDB3-9A1C6C882703}"/>
              </a:ext>
            </a:extLst>
          </p:cNvPr>
          <p:cNvSpPr/>
          <p:nvPr/>
        </p:nvSpPr>
        <p:spPr>
          <a:xfrm>
            <a:off x="222739" y="3341075"/>
            <a:ext cx="2872154" cy="1113694"/>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ОПЕРАЦИОН ТАБИАТИ;</a:t>
            </a:r>
            <a:endParaRPr lang="uz-Latn-UZ" sz="2400" b="1" dirty="0">
              <a:latin typeface="Times New Roman" panose="02020603050405020304" pitchFamily="18" charset="0"/>
              <a:cs typeface="Times New Roman" panose="02020603050405020304" pitchFamily="18" charset="0"/>
            </a:endParaRPr>
          </a:p>
        </p:txBody>
      </p:sp>
      <p:sp>
        <p:nvSpPr>
          <p:cNvPr id="7" name="Прямоугольник: скругленные углы 6">
            <a:extLst>
              <a:ext uri="{FF2B5EF4-FFF2-40B4-BE49-F238E27FC236}">
                <a16:creationId xmlns:a16="http://schemas.microsoft.com/office/drawing/2014/main" id="{97A296E0-6251-4367-84E3-92B790C68925}"/>
              </a:ext>
            </a:extLst>
          </p:cNvPr>
          <p:cNvSpPr/>
          <p:nvPr/>
        </p:nvSpPr>
        <p:spPr>
          <a:xfrm>
            <a:off x="8968154" y="3341075"/>
            <a:ext cx="2872154" cy="1113694"/>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ОПЕРАЦИЯ ҲАЖМИ.</a:t>
            </a:r>
          </a:p>
        </p:txBody>
      </p:sp>
      <p:sp>
        <p:nvSpPr>
          <p:cNvPr id="8" name="Прямоугольник: скругленные углы 7">
            <a:extLst>
              <a:ext uri="{FF2B5EF4-FFF2-40B4-BE49-F238E27FC236}">
                <a16:creationId xmlns:a16="http://schemas.microsoft.com/office/drawing/2014/main" id="{A00BB416-6BB8-4D75-B441-9175B37A752C}"/>
              </a:ext>
            </a:extLst>
          </p:cNvPr>
          <p:cNvSpPr/>
          <p:nvPr/>
        </p:nvSpPr>
        <p:spPr>
          <a:xfrm>
            <a:off x="3352800" y="3352797"/>
            <a:ext cx="5357447" cy="167700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ИШЛАБ ЧИҚАРИШ ТАБИАТИ (ИШГА ЙЎНАЛТИРИЛГАН, ХИЗМАТГА ЙЎНАЛТИРИЛГАН ВА БОШҚАЛАР);</a:t>
            </a:r>
          </a:p>
        </p:txBody>
      </p:sp>
      <p:sp>
        <p:nvSpPr>
          <p:cNvPr id="9" name="Стрелка: вниз 8">
            <a:extLst>
              <a:ext uri="{FF2B5EF4-FFF2-40B4-BE49-F238E27FC236}">
                <a16:creationId xmlns:a16="http://schemas.microsoft.com/office/drawing/2014/main" id="{D65D2BD2-5994-4B64-A635-F7114B6DA9C7}"/>
              </a:ext>
            </a:extLst>
          </p:cNvPr>
          <p:cNvSpPr/>
          <p:nvPr/>
        </p:nvSpPr>
        <p:spPr>
          <a:xfrm>
            <a:off x="1084385" y="3024549"/>
            <a:ext cx="1148862" cy="257907"/>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uz-Latn-UZ"/>
          </a:p>
        </p:txBody>
      </p:sp>
      <p:sp>
        <p:nvSpPr>
          <p:cNvPr id="10" name="Стрелка: вниз 9">
            <a:extLst>
              <a:ext uri="{FF2B5EF4-FFF2-40B4-BE49-F238E27FC236}">
                <a16:creationId xmlns:a16="http://schemas.microsoft.com/office/drawing/2014/main" id="{0372A395-9F2C-4532-A31F-30EED8D7B526}"/>
              </a:ext>
            </a:extLst>
          </p:cNvPr>
          <p:cNvSpPr/>
          <p:nvPr/>
        </p:nvSpPr>
        <p:spPr>
          <a:xfrm>
            <a:off x="5457092" y="3024549"/>
            <a:ext cx="1148862" cy="257907"/>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uz-Latn-UZ"/>
          </a:p>
        </p:txBody>
      </p:sp>
      <p:sp>
        <p:nvSpPr>
          <p:cNvPr id="11" name="Стрелка: вниз 10">
            <a:extLst>
              <a:ext uri="{FF2B5EF4-FFF2-40B4-BE49-F238E27FC236}">
                <a16:creationId xmlns:a16="http://schemas.microsoft.com/office/drawing/2014/main" id="{4FAD197F-D957-49DD-8C1B-00FD512E308A}"/>
              </a:ext>
            </a:extLst>
          </p:cNvPr>
          <p:cNvSpPr/>
          <p:nvPr/>
        </p:nvSpPr>
        <p:spPr>
          <a:xfrm>
            <a:off x="9829800" y="3024549"/>
            <a:ext cx="1148862" cy="257907"/>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uz-Latn-UZ"/>
          </a:p>
        </p:txBody>
      </p:sp>
      <p:pic>
        <p:nvPicPr>
          <p:cNvPr id="12" name="Рисунок 11">
            <a:extLst>
              <a:ext uri="{FF2B5EF4-FFF2-40B4-BE49-F238E27FC236}">
                <a16:creationId xmlns:a16="http://schemas.microsoft.com/office/drawing/2014/main" id="{04661D25-0A03-4950-8579-7D71E7B3D1EE}"/>
              </a:ext>
            </a:extLst>
          </p:cNvPr>
          <p:cNvPicPr>
            <a:picLocks noChangeAspect="1"/>
          </p:cNvPicPr>
          <p:nvPr/>
        </p:nvPicPr>
        <p:blipFill>
          <a:blip r:embed="rId2"/>
          <a:stretch>
            <a:fillRect/>
          </a:stretch>
        </p:blipFill>
        <p:spPr>
          <a:xfrm>
            <a:off x="6096000" y="1"/>
            <a:ext cx="6096000" cy="1535716"/>
          </a:xfrm>
          <a:prstGeom prst="rect">
            <a:avLst/>
          </a:prstGeom>
        </p:spPr>
      </p:pic>
      <p:pic>
        <p:nvPicPr>
          <p:cNvPr id="14" name="Рисунок 13">
            <a:extLst>
              <a:ext uri="{FF2B5EF4-FFF2-40B4-BE49-F238E27FC236}">
                <a16:creationId xmlns:a16="http://schemas.microsoft.com/office/drawing/2014/main" id="{D27C7E50-E1C9-424A-B71D-5B85EF1EB0BB}"/>
              </a:ext>
            </a:extLst>
          </p:cNvPr>
          <p:cNvPicPr>
            <a:picLocks noChangeAspect="1"/>
          </p:cNvPicPr>
          <p:nvPr/>
        </p:nvPicPr>
        <p:blipFill>
          <a:blip r:embed="rId3"/>
          <a:stretch>
            <a:fillRect/>
          </a:stretch>
        </p:blipFill>
        <p:spPr>
          <a:xfrm>
            <a:off x="0" y="1"/>
            <a:ext cx="6096000" cy="1535716"/>
          </a:xfrm>
          <a:prstGeom prst="rect">
            <a:avLst/>
          </a:prstGeom>
        </p:spPr>
      </p:pic>
      <p:pic>
        <p:nvPicPr>
          <p:cNvPr id="15" name="Рисунок 14">
            <a:extLst>
              <a:ext uri="{FF2B5EF4-FFF2-40B4-BE49-F238E27FC236}">
                <a16:creationId xmlns:a16="http://schemas.microsoft.com/office/drawing/2014/main" id="{7FD0DB6D-AEB9-41F5-921C-AD4B3448FC7A}"/>
              </a:ext>
            </a:extLst>
          </p:cNvPr>
          <p:cNvPicPr>
            <a:picLocks noChangeAspect="1"/>
          </p:cNvPicPr>
          <p:nvPr/>
        </p:nvPicPr>
        <p:blipFill>
          <a:blip r:embed="rId3"/>
          <a:stretch>
            <a:fillRect/>
          </a:stretch>
        </p:blipFill>
        <p:spPr>
          <a:xfrm>
            <a:off x="6113585" y="5322283"/>
            <a:ext cx="6096000" cy="1535716"/>
          </a:xfrm>
          <a:prstGeom prst="rect">
            <a:avLst/>
          </a:prstGeom>
        </p:spPr>
      </p:pic>
      <p:sp>
        <p:nvSpPr>
          <p:cNvPr id="16" name="Прямоугольник 15">
            <a:extLst>
              <a:ext uri="{FF2B5EF4-FFF2-40B4-BE49-F238E27FC236}">
                <a16:creationId xmlns:a16="http://schemas.microsoft.com/office/drawing/2014/main" id="{E8990DAC-BB86-41F7-83DB-881A391F5211}"/>
              </a:ext>
            </a:extLst>
          </p:cNvPr>
          <p:cNvSpPr/>
          <p:nvPr/>
        </p:nvSpPr>
        <p:spPr>
          <a:xfrm>
            <a:off x="175846" y="5216775"/>
            <a:ext cx="5855677" cy="1446550"/>
          </a:xfrm>
          <a:prstGeom prst="rect">
            <a:avLst/>
          </a:prstGeom>
        </p:spPr>
        <p:txBody>
          <a:bodyPr wrap="square">
            <a:spAutoFit/>
          </a:bodyPr>
          <a:lstStyle/>
          <a:p>
            <a:pPr indent="539750" algn="just"/>
            <a:r>
              <a:rPr lang="uz-Latn-UZ" sz="2200" i="1" dirty="0">
                <a:latin typeface="Times New Roman" panose="02020603050405020304" pitchFamily="18" charset="0"/>
                <a:cs typeface="Times New Roman" panose="02020603050405020304" pitchFamily="18" charset="0"/>
              </a:rPr>
              <a:t>Ишлаб чиқаришни режалаштириш ва назорат қилиш мижозларнинг мамнунлиги ва ташкилотнинг умумий муваффақияти учун жуда муҳимдир.</a:t>
            </a:r>
          </a:p>
        </p:txBody>
      </p:sp>
    </p:spTree>
    <p:extLst>
      <p:ext uri="{BB962C8B-B14F-4D97-AF65-F5344CB8AC3E}">
        <p14:creationId xmlns:p14="http://schemas.microsoft.com/office/powerpoint/2010/main" val="6789045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53BAD4A7-7548-4C8F-A449-9949D3832661}"/>
              </a:ext>
            </a:extLst>
          </p:cNvPr>
          <p:cNvSpPr/>
          <p:nvPr/>
        </p:nvSpPr>
        <p:spPr>
          <a:xfrm>
            <a:off x="0" y="2213282"/>
            <a:ext cx="12192000" cy="2431435"/>
          </a:xfrm>
          <a:prstGeom prst="rect">
            <a:avLst/>
          </a:prstGeom>
        </p:spPr>
        <p:txBody>
          <a:bodyPr wrap="square">
            <a:spAutoFit/>
          </a:bodyPr>
          <a:lstStyle/>
          <a:p>
            <a:pPr algn="ctr"/>
            <a:r>
              <a:rPr lang="ru-RU" sz="3600" b="1" dirty="0">
                <a:solidFill>
                  <a:schemeClr val="accent2">
                    <a:lumMod val="50000"/>
                  </a:schemeClr>
                </a:solidFill>
                <a:latin typeface="Times New Roman" panose="02020603050405020304" pitchFamily="18" charset="0"/>
                <a:cs typeface="Times New Roman" panose="02020603050405020304" pitchFamily="18" charset="0"/>
              </a:rPr>
              <a:t>РЕЖАЛАШТИРИШ ВА НАЗОРАТ ЎРТАСИДАГИ ФАРҚ НИМА?</a:t>
            </a:r>
            <a:r>
              <a:rPr lang="en-US" sz="3600" b="1" dirty="0">
                <a:solidFill>
                  <a:schemeClr val="accent2">
                    <a:lumMod val="50000"/>
                  </a:schemeClr>
                </a:solidFill>
                <a:latin typeface="Times New Roman" panose="02020603050405020304" pitchFamily="18" charset="0"/>
                <a:cs typeface="Times New Roman" panose="02020603050405020304" pitchFamily="18" charset="0"/>
              </a:rPr>
              <a:t> </a:t>
            </a:r>
            <a:endParaRPr lang="uz-Cyrl-UZ" sz="3600" b="1" dirty="0">
              <a:solidFill>
                <a:schemeClr val="accent2">
                  <a:lumMod val="50000"/>
                </a:schemeClr>
              </a:solidFill>
              <a:latin typeface="Times New Roman" panose="02020603050405020304" pitchFamily="18" charset="0"/>
              <a:cs typeface="Times New Roman" panose="02020603050405020304" pitchFamily="18" charset="0"/>
            </a:endParaRPr>
          </a:p>
          <a:p>
            <a:pPr algn="ctr"/>
            <a:r>
              <a:rPr lang="en-US" sz="3600" b="1" dirty="0">
                <a:solidFill>
                  <a:schemeClr val="accent2">
                    <a:lumMod val="50000"/>
                  </a:schemeClr>
                </a:solidFill>
                <a:latin typeface="Times New Roman" panose="02020603050405020304" pitchFamily="18" charset="0"/>
                <a:cs typeface="Times New Roman" panose="02020603050405020304" pitchFamily="18" charset="0"/>
              </a:rPr>
              <a:t>WHAT IS THE DIFFERENCE BETWEEN PLANNING AND CONTROL?</a:t>
            </a:r>
            <a:endParaRPr lang="uz-Cyrl-UZ" sz="3600" b="1" dirty="0">
              <a:solidFill>
                <a:schemeClr val="accent2">
                  <a:lumMod val="50000"/>
                </a:schemeClr>
              </a:solidFill>
              <a:latin typeface="Times New Roman" panose="02020603050405020304" pitchFamily="18" charset="0"/>
              <a:cs typeface="Times New Roman" panose="02020603050405020304" pitchFamily="18" charset="0"/>
            </a:endParaRPr>
          </a:p>
          <a:p>
            <a:pPr algn="ctr"/>
            <a:endParaRPr lang="ru-RU" sz="800" b="1" dirty="0">
              <a:solidFill>
                <a:schemeClr val="accent3">
                  <a:lumMod val="50000"/>
                </a:schemeClr>
              </a:solidFill>
              <a:latin typeface="Times New Roman" panose="02020603050405020304" pitchFamily="18" charset="0"/>
              <a:cs typeface="Times New Roman" panose="02020603050405020304" pitchFamily="18" charset="0"/>
            </a:endParaRPr>
          </a:p>
        </p:txBody>
      </p:sp>
      <p:pic>
        <p:nvPicPr>
          <p:cNvPr id="3" name="Рисунок 2">
            <a:extLst>
              <a:ext uri="{FF2B5EF4-FFF2-40B4-BE49-F238E27FC236}">
                <a16:creationId xmlns:a16="http://schemas.microsoft.com/office/drawing/2014/main" id="{D9D33BAB-4127-4220-BDAC-3BD312835623}"/>
              </a:ext>
            </a:extLst>
          </p:cNvPr>
          <p:cNvPicPr>
            <a:picLocks noChangeAspect="1"/>
          </p:cNvPicPr>
          <p:nvPr/>
        </p:nvPicPr>
        <p:blipFill>
          <a:blip r:embed="rId2"/>
          <a:stretch>
            <a:fillRect/>
          </a:stretch>
        </p:blipFill>
        <p:spPr>
          <a:xfrm>
            <a:off x="6096000" y="1"/>
            <a:ext cx="6096000" cy="2213282"/>
          </a:xfrm>
          <a:prstGeom prst="rect">
            <a:avLst/>
          </a:prstGeom>
        </p:spPr>
      </p:pic>
      <p:pic>
        <p:nvPicPr>
          <p:cNvPr id="4" name="Рисунок 3">
            <a:extLst>
              <a:ext uri="{FF2B5EF4-FFF2-40B4-BE49-F238E27FC236}">
                <a16:creationId xmlns:a16="http://schemas.microsoft.com/office/drawing/2014/main" id="{8C783DEC-8240-4FD6-BBAB-C6D38E3E3932}"/>
              </a:ext>
            </a:extLst>
          </p:cNvPr>
          <p:cNvPicPr>
            <a:picLocks noChangeAspect="1"/>
          </p:cNvPicPr>
          <p:nvPr/>
        </p:nvPicPr>
        <p:blipFill>
          <a:blip r:embed="rId2"/>
          <a:stretch>
            <a:fillRect/>
          </a:stretch>
        </p:blipFill>
        <p:spPr>
          <a:xfrm>
            <a:off x="0" y="4644718"/>
            <a:ext cx="6096000" cy="2213282"/>
          </a:xfrm>
          <a:prstGeom prst="rect">
            <a:avLst/>
          </a:prstGeom>
        </p:spPr>
      </p:pic>
      <p:pic>
        <p:nvPicPr>
          <p:cNvPr id="5" name="Рисунок 4">
            <a:extLst>
              <a:ext uri="{FF2B5EF4-FFF2-40B4-BE49-F238E27FC236}">
                <a16:creationId xmlns:a16="http://schemas.microsoft.com/office/drawing/2014/main" id="{F07E0D6E-9AD7-4A7A-BD3D-5C214A33116F}"/>
              </a:ext>
            </a:extLst>
          </p:cNvPr>
          <p:cNvPicPr>
            <a:picLocks noChangeAspect="1"/>
          </p:cNvPicPr>
          <p:nvPr/>
        </p:nvPicPr>
        <p:blipFill>
          <a:blip r:embed="rId3"/>
          <a:stretch>
            <a:fillRect/>
          </a:stretch>
        </p:blipFill>
        <p:spPr>
          <a:xfrm>
            <a:off x="0" y="1"/>
            <a:ext cx="6096000" cy="2213280"/>
          </a:xfrm>
          <a:prstGeom prst="rect">
            <a:avLst/>
          </a:prstGeom>
        </p:spPr>
      </p:pic>
      <p:pic>
        <p:nvPicPr>
          <p:cNvPr id="6" name="Рисунок 5">
            <a:extLst>
              <a:ext uri="{FF2B5EF4-FFF2-40B4-BE49-F238E27FC236}">
                <a16:creationId xmlns:a16="http://schemas.microsoft.com/office/drawing/2014/main" id="{369073F5-7E2E-4D31-94AD-C91E1DBEED83}"/>
              </a:ext>
            </a:extLst>
          </p:cNvPr>
          <p:cNvPicPr>
            <a:picLocks noChangeAspect="1"/>
          </p:cNvPicPr>
          <p:nvPr/>
        </p:nvPicPr>
        <p:blipFill>
          <a:blip r:embed="rId3"/>
          <a:stretch>
            <a:fillRect/>
          </a:stretch>
        </p:blipFill>
        <p:spPr>
          <a:xfrm>
            <a:off x="6096000" y="4644717"/>
            <a:ext cx="6096000" cy="2213280"/>
          </a:xfrm>
          <a:prstGeom prst="rect">
            <a:avLst/>
          </a:prstGeom>
        </p:spPr>
      </p:pic>
    </p:spTree>
    <p:extLst>
      <p:ext uri="{BB962C8B-B14F-4D97-AF65-F5344CB8AC3E}">
        <p14:creationId xmlns:p14="http://schemas.microsoft.com/office/powerpoint/2010/main" val="42613648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4C88E6F3-27C5-442D-AECB-3EEFE6C1F3AF}"/>
              </a:ext>
            </a:extLst>
          </p:cNvPr>
          <p:cNvSpPr/>
          <p:nvPr/>
        </p:nvSpPr>
        <p:spPr>
          <a:xfrm>
            <a:off x="199292" y="393579"/>
            <a:ext cx="11781693" cy="4093428"/>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УЗОҚ, ЎРТА ВА ҚИСҚА МУДДАТЛИ РЕЖАЛАШТИРИШ ВА НАЗОРАТ ҚИЛИШ</a:t>
            </a:r>
          </a:p>
          <a:p>
            <a:pPr indent="539750" algn="just"/>
            <a:endParaRPr lang="uz-Cyrl-UZ" sz="1000" dirty="0">
              <a:latin typeface="Times New Roman" panose="02020603050405020304" pitchFamily="18" charset="0"/>
              <a:cs typeface="Times New Roman" panose="02020603050405020304" pitchFamily="18" charset="0"/>
            </a:endParaRPr>
          </a:p>
          <a:p>
            <a:pPr indent="539750" algn="just"/>
            <a:r>
              <a:rPr lang="uz-Latn-UZ" sz="2000" dirty="0">
                <a:latin typeface="Times New Roman" panose="02020603050405020304" pitchFamily="18" charset="0"/>
                <a:cs typeface="Times New Roman" panose="02020603050405020304" pitchFamily="18" charset="0"/>
              </a:rPr>
              <a:t>Режалаштириш ва назорат қилиш фаолиятининг табиати вақт ўтиши билан ўзгаради. Узоқ муддатда операциялар бўйича менежерлар нима қилишни ният қилишлари, қандай ресурсларга муҳтожлиги ва қандай мақсадларга эришишни умид қилишлари ҳақида режалар тузадилар. Назорат қилишдан кўра режалаштиришга урғу берилади, чунки назорат қилиш жуда кам. Улар жами кўринишда тасвирланган эҳтимолий талаб прогнозларидан фойдаланадилар. Масалан, шифохона ўша 2000 беморнинг шахсий эҳтиёжларини батафсил кўриб чиқмасдан туриб,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2000 бемор</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учун режалар тузади. Худди шундай, шифохонада 100 та ҳамшира ва 20 шифокор бўлишини режалаштириши мумкин, аммо яна ходимларнинг ўзига хос хусусиятлари ҳақида қарор қабул қилмасдан. Операцион менежерлар асосан ҳажм ва молиявий мақсадларга эътибор қаратадилар. Ўрта муддатли режалаштириш ва назорат қилиш батафсилроқ. Операция қисман тақсимланган ҳолда қондириши керак бўлган умумий талабни баҳолаш учун олдинга қарайди. Бу вақтга келиб, масалан, шифохона ҳар хил турдаги талабларни фарқлаши керак. </a:t>
            </a:r>
          </a:p>
        </p:txBody>
      </p:sp>
      <p:sp>
        <p:nvSpPr>
          <p:cNvPr id="3" name="Прямоугольник 2">
            <a:extLst>
              <a:ext uri="{FF2B5EF4-FFF2-40B4-BE49-F238E27FC236}">
                <a16:creationId xmlns:a16="http://schemas.microsoft.com/office/drawing/2014/main" id="{34793A27-97C8-4411-97A0-6C93740D6831}"/>
              </a:ext>
            </a:extLst>
          </p:cNvPr>
          <p:cNvSpPr/>
          <p:nvPr/>
        </p:nvSpPr>
        <p:spPr>
          <a:xfrm>
            <a:off x="199292" y="4241862"/>
            <a:ext cx="8815754" cy="2246769"/>
          </a:xfrm>
          <a:prstGeom prst="rect">
            <a:avLst/>
          </a:prstGeom>
        </p:spPr>
        <p:txBody>
          <a:bodyPr wrap="square">
            <a:spAutoFit/>
          </a:bodyPr>
          <a:lstStyle/>
          <a:p>
            <a:pPr indent="539750" algn="just"/>
            <a:r>
              <a:rPr lang="uz-Latn-UZ" sz="2000" dirty="0">
                <a:latin typeface="Times New Roman" panose="02020603050405020304" pitchFamily="18" charset="0"/>
                <a:cs typeface="Times New Roman" panose="02020603050405020304" pitchFamily="18" charset="0"/>
              </a:rPr>
              <a:t>Бах</a:t>
            </a:r>
            <a:r>
              <a:rPr lang="uz-Cyrl-UZ" sz="2000" dirty="0">
                <a:latin typeface="Times New Roman" panose="02020603050405020304" pitchFamily="18" charset="0"/>
                <a:cs typeface="Times New Roman" panose="02020603050405020304" pitchFamily="18" charset="0"/>
              </a:rPr>
              <a:t>тс</a:t>
            </a:r>
            <a:r>
              <a:rPr lang="uz-Latn-UZ" sz="2000" dirty="0">
                <a:latin typeface="Times New Roman" panose="02020603050405020304" pitchFamily="18" charset="0"/>
                <a:cs typeface="Times New Roman" panose="02020603050405020304" pitchFamily="18" charset="0"/>
              </a:rPr>
              <a:t>из ҳодиса ва фавқулодда вазиятлар сифатида келган беморларнинг сонини мунтазам операцияларни талаб қиладиган беморлардан фарқлаш керак бўлади. Худди шундай, ходимларнинг турли тоифалари ва ҳар бир тоифадаги ходимларнинг кенг даражалари аниқланади. Худди муҳим бўлганидек, режалардан бироз четга чиқишга имкон берувчи кутилмаган ҳолатлар ҳам ўрнатилади. Ушбу кутилмаган ҳолатлар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захира</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манбалари ролини ўйнайди ва қисқа муддатда режалаштириш ва назоратни осонлаштиради.</a:t>
            </a:r>
            <a:endParaRPr lang="uz-Latn-UZ" sz="2000" dirty="0"/>
          </a:p>
        </p:txBody>
      </p:sp>
    </p:spTree>
    <p:extLst>
      <p:ext uri="{BB962C8B-B14F-4D97-AF65-F5344CB8AC3E}">
        <p14:creationId xmlns:p14="http://schemas.microsoft.com/office/powerpoint/2010/main" val="3615231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5BA3DE21-FA72-4A68-AE07-DB81F691A143}"/>
              </a:ext>
            </a:extLst>
          </p:cNvPr>
          <p:cNvSpPr/>
          <p:nvPr/>
        </p:nvSpPr>
        <p:spPr>
          <a:xfrm>
            <a:off x="257907" y="183447"/>
            <a:ext cx="11687907" cy="4493538"/>
          </a:xfrm>
          <a:prstGeom prst="rect">
            <a:avLst/>
          </a:prstGeom>
        </p:spPr>
        <p:txBody>
          <a:bodyPr wrap="square">
            <a:spAutoFit/>
          </a:bodyPr>
          <a:lstStyle/>
          <a:p>
            <a:pPr indent="539750" algn="just"/>
            <a:r>
              <a:rPr lang="uz-Latn-UZ" sz="2200" i="1" dirty="0">
                <a:latin typeface="Times New Roman" panose="02020603050405020304" pitchFamily="18" charset="0"/>
                <a:cs typeface="Times New Roman" panose="02020603050405020304" pitchFamily="18" charset="0"/>
              </a:rPr>
              <a:t>Қисқа муддатли режалаштириш ва назорат қилишда кўплаб ресурслар ўрнатилган бўлади ва катта ўзгаришлар қилиш қийин бўлади. Бироқ, агар нарсалар режалаштирилмаган бўлса, қисқа муддатли аралашувлар мумкин. Бу вақтга келиб, талаб бутунлай ажратилган асосда баҳоланади, барча турдаги жарроҳлик муолажалар индивидуал фаолият сифатида кўриб чиқилади. Энг муҳими, индивидуал беморларнинг исмлари ва уларни даволаш учун ажратилган вақт оралиғи бўйича аниқланган бўлади. Қисқа муддатли аралашувлар ва режага ўзгартиришлар киритишда операцион менежерлар ўз фаолиятининг сифати, тезлиги, ишончлилиги, мослашувчанлиги ва харажатларини динамик равишда динамик равишда мувозанатлашга ҳаракат қиладилар. Уларнинг қисқа муддатли режалаштириш ва назорат қарорларининг ушбу барча мақсадларга таъсирини батафсил ҳисоб-китобларни амалга ошириш учун вақтлари бўлиши даргумон, аммо устуворликлар ҳақида умумий тушунча уларнинг қарорларини қабул қилиш учун асос бўлади. 10.</a:t>
            </a:r>
            <a:r>
              <a:rPr lang="uz-Cyrl-UZ" sz="2200" i="1" dirty="0">
                <a:latin typeface="Times New Roman" panose="02020603050405020304" pitchFamily="18" charset="0"/>
                <a:cs typeface="Times New Roman" panose="02020603050405020304" pitchFamily="18" charset="0"/>
              </a:rPr>
              <a:t>1</a:t>
            </a:r>
            <a:r>
              <a:rPr lang="uz-Latn-UZ" sz="2200" i="1" dirty="0">
                <a:latin typeface="Times New Roman" panose="02020603050405020304" pitchFamily="18" charset="0"/>
                <a:cs typeface="Times New Roman" panose="02020603050405020304" pitchFamily="18" charset="0"/>
              </a:rPr>
              <a:t>-</a:t>
            </a:r>
            <a:r>
              <a:rPr lang="uz-Cyrl-UZ" sz="2200" i="1" dirty="0">
                <a:latin typeface="Times New Roman" panose="02020603050405020304" pitchFamily="18" charset="0"/>
                <a:cs typeface="Times New Roman" panose="02020603050405020304" pitchFamily="18" charset="0"/>
              </a:rPr>
              <a:t>расмда</a:t>
            </a:r>
            <a:r>
              <a:rPr lang="uz-Latn-UZ" sz="2200" i="1" dirty="0">
                <a:latin typeface="Times New Roman" panose="02020603050405020304" pitchFamily="18" charset="0"/>
                <a:cs typeface="Times New Roman" panose="02020603050405020304" pitchFamily="18" charset="0"/>
              </a:rPr>
              <a:t> режалаштириш ва назорат қилишнинг назорат аспектлари воқеа санасига яқинроқ аҳамияти қандай ошиши кўрсатилган.</a:t>
            </a:r>
          </a:p>
        </p:txBody>
      </p:sp>
      <p:pic>
        <p:nvPicPr>
          <p:cNvPr id="3" name="Рисунок 2">
            <a:extLst>
              <a:ext uri="{FF2B5EF4-FFF2-40B4-BE49-F238E27FC236}">
                <a16:creationId xmlns:a16="http://schemas.microsoft.com/office/drawing/2014/main" id="{0AA52910-61CD-49EA-A9F5-EBF917FB5444}"/>
              </a:ext>
            </a:extLst>
          </p:cNvPr>
          <p:cNvPicPr>
            <a:picLocks noChangeAspect="1"/>
          </p:cNvPicPr>
          <p:nvPr/>
        </p:nvPicPr>
        <p:blipFill>
          <a:blip r:embed="rId2"/>
          <a:stretch>
            <a:fillRect/>
          </a:stretch>
        </p:blipFill>
        <p:spPr>
          <a:xfrm>
            <a:off x="0" y="4676985"/>
            <a:ext cx="6096000" cy="2181014"/>
          </a:xfrm>
          <a:prstGeom prst="rect">
            <a:avLst/>
          </a:prstGeom>
        </p:spPr>
      </p:pic>
      <p:pic>
        <p:nvPicPr>
          <p:cNvPr id="4" name="Рисунок 3">
            <a:extLst>
              <a:ext uri="{FF2B5EF4-FFF2-40B4-BE49-F238E27FC236}">
                <a16:creationId xmlns:a16="http://schemas.microsoft.com/office/drawing/2014/main" id="{2FEEBFD8-3BB8-4E93-9EBE-DA8624A217C7}"/>
              </a:ext>
            </a:extLst>
          </p:cNvPr>
          <p:cNvPicPr>
            <a:picLocks noChangeAspect="1"/>
          </p:cNvPicPr>
          <p:nvPr/>
        </p:nvPicPr>
        <p:blipFill>
          <a:blip r:embed="rId3"/>
          <a:stretch>
            <a:fillRect/>
          </a:stretch>
        </p:blipFill>
        <p:spPr>
          <a:xfrm>
            <a:off x="6095998" y="4676985"/>
            <a:ext cx="6096001" cy="2181014"/>
          </a:xfrm>
          <a:prstGeom prst="rect">
            <a:avLst/>
          </a:prstGeom>
        </p:spPr>
      </p:pic>
    </p:spTree>
    <p:extLst>
      <p:ext uri="{BB962C8B-B14F-4D97-AF65-F5344CB8AC3E}">
        <p14:creationId xmlns:p14="http://schemas.microsoft.com/office/powerpoint/2010/main" val="14938015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4A1A8F7C-6457-47B2-A1B6-FED3024C53A4}"/>
              </a:ext>
            </a:extLst>
          </p:cNvPr>
          <p:cNvSpPr/>
          <p:nvPr/>
        </p:nvSpPr>
        <p:spPr>
          <a:xfrm>
            <a:off x="240323" y="637963"/>
            <a:ext cx="6066693" cy="5632311"/>
          </a:xfrm>
          <a:prstGeom prst="rect">
            <a:avLst/>
          </a:prstGeom>
        </p:spPr>
        <p:txBody>
          <a:bodyPr wrap="square">
            <a:spAutoFit/>
          </a:bodyPr>
          <a:lstStyle/>
          <a:p>
            <a:pPr algn="ctr"/>
            <a:r>
              <a:rPr lang="uz-Latn-UZ" sz="2400" b="1" dirty="0">
                <a:latin typeface="Times New Roman" panose="02020603050405020304" pitchFamily="18" charset="0"/>
                <a:cs typeface="Times New Roman" panose="02020603050405020304" pitchFamily="18" charset="0"/>
              </a:rPr>
              <a:t>РЕЖАЛАШТИРИШ ВА НАЗОРАТ ҚИЛИШДА ҲАЖМ-ХИЛМА-ХИЛЛИК ТАЪСИРИ</a:t>
            </a:r>
            <a:endParaRPr lang="uz-Cyrl-UZ" sz="2400" b="1" dirty="0">
              <a:latin typeface="Times New Roman" panose="02020603050405020304" pitchFamily="18" charset="0"/>
              <a:cs typeface="Times New Roman" panose="02020603050405020304" pitchFamily="18" charset="0"/>
            </a:endParaRPr>
          </a:p>
          <a:p>
            <a:pPr algn="ctr"/>
            <a:endParaRPr lang="uz-Latn-UZ" sz="2400" b="1" dirty="0">
              <a:latin typeface="Times New Roman" panose="02020603050405020304" pitchFamily="18" charset="0"/>
              <a:cs typeface="Times New Roman" panose="02020603050405020304" pitchFamily="18" charset="0"/>
            </a:endParaRPr>
          </a:p>
          <a:p>
            <a:pPr indent="539750" algn="just"/>
            <a:r>
              <a:rPr lang="uz-Latn-UZ" sz="2400" dirty="0">
                <a:latin typeface="Times New Roman" panose="02020603050405020304" pitchFamily="18" charset="0"/>
                <a:cs typeface="Times New Roman" panose="02020603050405020304" pitchFamily="18" charset="0"/>
              </a:rPr>
              <a:t>Биз илгари аниқлаганимиздек, операциянинг ҳажми ва хилма-хиллиги унинг режалаштириш ва назорат фаолиятига таъсир қилади. Нисбатан кам ҳажмда турли хил хизматлар ёки маҳсулотларни ишлаб чиқарадиган операциялар турли талабларга эга бўлган мижозларга эга бўлади ва стандартлаштирилган хизматлар ёки маҳсулотларни юқори ҳажмда яратадиган операциялардан фарқли жараёнлардан фойдаланади (10.1-</a:t>
            </a:r>
            <a:r>
              <a:rPr lang="uz-Cyrl-UZ" sz="2400" dirty="0">
                <a:latin typeface="Times New Roman" panose="02020603050405020304" pitchFamily="18" charset="0"/>
                <a:cs typeface="Times New Roman" panose="02020603050405020304" pitchFamily="18" charset="0"/>
              </a:rPr>
              <a:t>жадвалга</a:t>
            </a:r>
            <a:r>
              <a:rPr lang="uz-Latn-UZ" sz="2400" dirty="0">
                <a:latin typeface="Times New Roman" panose="02020603050405020304" pitchFamily="18" charset="0"/>
                <a:cs typeface="Times New Roman" panose="02020603050405020304" pitchFamily="18" charset="0"/>
              </a:rPr>
              <a:t> қаранг).</a:t>
            </a:r>
          </a:p>
        </p:txBody>
      </p:sp>
      <p:pic>
        <p:nvPicPr>
          <p:cNvPr id="3" name="Рисунок 2">
            <a:extLst>
              <a:ext uri="{FF2B5EF4-FFF2-40B4-BE49-F238E27FC236}">
                <a16:creationId xmlns:a16="http://schemas.microsoft.com/office/drawing/2014/main" id="{14544A2A-2B51-448E-B7D4-BE8F02691194}"/>
              </a:ext>
            </a:extLst>
          </p:cNvPr>
          <p:cNvPicPr>
            <a:picLocks noChangeAspect="1"/>
          </p:cNvPicPr>
          <p:nvPr/>
        </p:nvPicPr>
        <p:blipFill>
          <a:blip r:embed="rId2"/>
          <a:stretch>
            <a:fillRect/>
          </a:stretch>
        </p:blipFill>
        <p:spPr>
          <a:xfrm>
            <a:off x="6539871" y="0"/>
            <a:ext cx="5652129" cy="3428999"/>
          </a:xfrm>
          <a:prstGeom prst="rect">
            <a:avLst/>
          </a:prstGeom>
        </p:spPr>
      </p:pic>
      <p:pic>
        <p:nvPicPr>
          <p:cNvPr id="4" name="Рисунок 3">
            <a:extLst>
              <a:ext uri="{FF2B5EF4-FFF2-40B4-BE49-F238E27FC236}">
                <a16:creationId xmlns:a16="http://schemas.microsoft.com/office/drawing/2014/main" id="{D1E420CB-132A-47D3-AC14-C4FAA3349D33}"/>
              </a:ext>
            </a:extLst>
          </p:cNvPr>
          <p:cNvPicPr>
            <a:picLocks noChangeAspect="1"/>
          </p:cNvPicPr>
          <p:nvPr/>
        </p:nvPicPr>
        <p:blipFill>
          <a:blip r:embed="rId3"/>
          <a:stretch>
            <a:fillRect/>
          </a:stretch>
        </p:blipFill>
        <p:spPr>
          <a:xfrm>
            <a:off x="6539870" y="3428998"/>
            <a:ext cx="5652129" cy="3429001"/>
          </a:xfrm>
          <a:prstGeom prst="rect">
            <a:avLst/>
          </a:prstGeom>
        </p:spPr>
      </p:pic>
    </p:spTree>
    <p:extLst>
      <p:ext uri="{BB962C8B-B14F-4D97-AF65-F5344CB8AC3E}">
        <p14:creationId xmlns:p14="http://schemas.microsoft.com/office/powerpoint/2010/main" val="12167376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a:extLst>
              <a:ext uri="{FF2B5EF4-FFF2-40B4-BE49-F238E27FC236}">
                <a16:creationId xmlns:a16="http://schemas.microsoft.com/office/drawing/2014/main" id="{98361AEC-8055-4DC9-9073-1F81B5A429EA}"/>
              </a:ext>
            </a:extLst>
          </p:cNvPr>
          <p:cNvPicPr>
            <a:picLocks noChangeAspect="1"/>
          </p:cNvPicPr>
          <p:nvPr/>
        </p:nvPicPr>
        <p:blipFill>
          <a:blip r:embed="rId2"/>
          <a:stretch>
            <a:fillRect/>
          </a:stretch>
        </p:blipFill>
        <p:spPr>
          <a:xfrm>
            <a:off x="0" y="0"/>
            <a:ext cx="7687503" cy="6858000"/>
          </a:xfrm>
          <a:prstGeom prst="rect">
            <a:avLst/>
          </a:prstGeom>
        </p:spPr>
      </p:pic>
      <p:sp>
        <p:nvSpPr>
          <p:cNvPr id="8" name="Прямоугольник 7">
            <a:extLst>
              <a:ext uri="{FF2B5EF4-FFF2-40B4-BE49-F238E27FC236}">
                <a16:creationId xmlns:a16="http://schemas.microsoft.com/office/drawing/2014/main" id="{FF2EFF55-F525-4FB4-88C9-8941E95FD13C}"/>
              </a:ext>
            </a:extLst>
          </p:cNvPr>
          <p:cNvSpPr/>
          <p:nvPr/>
        </p:nvSpPr>
        <p:spPr>
          <a:xfrm>
            <a:off x="7687502" y="0"/>
            <a:ext cx="4504497" cy="1477328"/>
          </a:xfrm>
          <a:prstGeom prst="rect">
            <a:avLst/>
          </a:prstGeom>
        </p:spPr>
        <p:txBody>
          <a:bodyPr wrap="square">
            <a:spAutoFit/>
          </a:bodyPr>
          <a:lstStyle/>
          <a:p>
            <a:pPr algn="ctr"/>
            <a:r>
              <a:rPr lang="uz-Cyrl-UZ" b="1" dirty="0">
                <a:latin typeface="Times New Roman" panose="02020603050405020304" pitchFamily="18" charset="0"/>
                <a:cs typeface="Times New Roman" panose="02020603050405020304" pitchFamily="18" charset="0"/>
              </a:rPr>
              <a:t>10.1-РАСМ. </a:t>
            </a:r>
            <a:r>
              <a:rPr lang="uz-Latn-UZ" b="1" dirty="0">
                <a:latin typeface="Times New Roman" panose="02020603050405020304" pitchFamily="18" charset="0"/>
                <a:cs typeface="Times New Roman" panose="02020603050405020304" pitchFamily="18" charset="0"/>
              </a:rPr>
              <a:t>РЕЖАЛАШТИРИШ ВА НАЗОРАТ ҚИЛИШ ФАОЛИЯТИ ЎРТАСИДАГИ МУВОЗАНАТ УЗОҚ, ЎРТА ВА ҚИСҚА МУДДАТЛАРДА ЎЗГАРАДИ</a:t>
            </a:r>
            <a:r>
              <a:rPr lang="uz-Cyrl-UZ" b="1" dirty="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 [6]</a:t>
            </a:r>
            <a:r>
              <a:rPr lang="uz-Cyrl-UZ" b="1" dirty="0">
                <a:latin typeface="Times New Roman" panose="02020603050405020304" pitchFamily="18" charset="0"/>
                <a:cs typeface="Times New Roman" panose="02020603050405020304" pitchFamily="18" charset="0"/>
              </a:rPr>
              <a:t> </a:t>
            </a:r>
            <a:endParaRPr lang="uz-Latn-UZ" b="1" dirty="0">
              <a:latin typeface="Times New Roman" panose="02020603050405020304" pitchFamily="18" charset="0"/>
              <a:cs typeface="Times New Roman" panose="02020603050405020304" pitchFamily="18" charset="0"/>
            </a:endParaRPr>
          </a:p>
        </p:txBody>
      </p:sp>
      <p:pic>
        <p:nvPicPr>
          <p:cNvPr id="2" name="Рисунок 1">
            <a:extLst>
              <a:ext uri="{FF2B5EF4-FFF2-40B4-BE49-F238E27FC236}">
                <a16:creationId xmlns:a16="http://schemas.microsoft.com/office/drawing/2014/main" id="{325706A1-8B59-4AD5-8FC4-F2A8325F0734}"/>
              </a:ext>
            </a:extLst>
          </p:cNvPr>
          <p:cNvPicPr>
            <a:picLocks noChangeAspect="1"/>
          </p:cNvPicPr>
          <p:nvPr/>
        </p:nvPicPr>
        <p:blipFill>
          <a:blip r:embed="rId3"/>
          <a:stretch>
            <a:fillRect/>
          </a:stretch>
        </p:blipFill>
        <p:spPr>
          <a:xfrm>
            <a:off x="7651930" y="1477328"/>
            <a:ext cx="4540069" cy="2637692"/>
          </a:xfrm>
          <a:prstGeom prst="rect">
            <a:avLst/>
          </a:prstGeom>
        </p:spPr>
      </p:pic>
      <p:pic>
        <p:nvPicPr>
          <p:cNvPr id="3" name="Рисунок 2">
            <a:extLst>
              <a:ext uri="{FF2B5EF4-FFF2-40B4-BE49-F238E27FC236}">
                <a16:creationId xmlns:a16="http://schemas.microsoft.com/office/drawing/2014/main" id="{E0AA3774-AB3A-45C3-854B-8EA97F1650CB}"/>
              </a:ext>
            </a:extLst>
          </p:cNvPr>
          <p:cNvPicPr>
            <a:picLocks noChangeAspect="1"/>
          </p:cNvPicPr>
          <p:nvPr/>
        </p:nvPicPr>
        <p:blipFill>
          <a:blip r:embed="rId4"/>
          <a:stretch>
            <a:fillRect/>
          </a:stretch>
        </p:blipFill>
        <p:spPr>
          <a:xfrm>
            <a:off x="7651929" y="4115020"/>
            <a:ext cx="4540069" cy="2742980"/>
          </a:xfrm>
          <a:prstGeom prst="rect">
            <a:avLst/>
          </a:prstGeom>
        </p:spPr>
      </p:pic>
    </p:spTree>
    <p:extLst>
      <p:ext uri="{BB962C8B-B14F-4D97-AF65-F5344CB8AC3E}">
        <p14:creationId xmlns:p14="http://schemas.microsoft.com/office/powerpoint/2010/main" val="38731646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92F94DF5-8F6F-4F71-B328-85733B4987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5" y="769441"/>
            <a:ext cx="12191625" cy="3117973"/>
          </a:xfrm>
          <a:prstGeom prst="rect">
            <a:avLst/>
          </a:prstGeom>
        </p:spPr>
      </p:pic>
      <p:sp>
        <p:nvSpPr>
          <p:cNvPr id="4" name="Прямоугольник 3">
            <a:extLst>
              <a:ext uri="{FF2B5EF4-FFF2-40B4-BE49-F238E27FC236}">
                <a16:creationId xmlns:a16="http://schemas.microsoft.com/office/drawing/2014/main" id="{428AACAE-C62E-432C-B48A-BF7B38F2109E}"/>
              </a:ext>
            </a:extLst>
          </p:cNvPr>
          <p:cNvSpPr/>
          <p:nvPr/>
        </p:nvSpPr>
        <p:spPr>
          <a:xfrm>
            <a:off x="375" y="0"/>
            <a:ext cx="12191625" cy="769441"/>
          </a:xfrm>
          <a:prstGeom prst="rect">
            <a:avLst/>
          </a:prstGeom>
        </p:spPr>
        <p:txBody>
          <a:bodyPr wrap="square">
            <a:spAutoFit/>
          </a:bodyPr>
          <a:lstStyle/>
          <a:p>
            <a:pPr algn="r"/>
            <a:r>
              <a:rPr lang="uz-Latn-UZ" sz="2200" b="1" dirty="0">
                <a:latin typeface="Times New Roman" panose="02020603050405020304" pitchFamily="18" charset="0"/>
                <a:cs typeface="Times New Roman" panose="02020603050405020304" pitchFamily="18" charset="0"/>
              </a:rPr>
              <a:t>10.1-</a:t>
            </a:r>
            <a:r>
              <a:rPr lang="uz-Cyrl-UZ" sz="2200" b="1" dirty="0">
                <a:latin typeface="Times New Roman" panose="02020603050405020304" pitchFamily="18" charset="0"/>
                <a:cs typeface="Times New Roman" panose="02020603050405020304" pitchFamily="18" charset="0"/>
              </a:rPr>
              <a:t>жадвал</a:t>
            </a:r>
            <a:r>
              <a:rPr lang="uz-Latn-UZ" sz="2200" b="1" dirty="0">
                <a:latin typeface="Times New Roman" panose="02020603050405020304" pitchFamily="18" charset="0"/>
                <a:cs typeface="Times New Roman" panose="02020603050405020304" pitchFamily="18" charset="0"/>
              </a:rPr>
              <a:t> </a:t>
            </a:r>
            <a:endParaRPr lang="uz-Cyrl-UZ" sz="2200" b="1" dirty="0">
              <a:latin typeface="Times New Roman" panose="02020603050405020304" pitchFamily="18" charset="0"/>
              <a:cs typeface="Times New Roman" panose="02020603050405020304" pitchFamily="18" charset="0"/>
            </a:endParaRPr>
          </a:p>
          <a:p>
            <a:pPr algn="ctr"/>
            <a:r>
              <a:rPr lang="uz-Latn-UZ" sz="2200" b="1" dirty="0">
                <a:latin typeface="Times New Roman" panose="02020603050405020304" pitchFamily="18" charset="0"/>
                <a:cs typeface="Times New Roman" panose="02020603050405020304" pitchFamily="18" charset="0"/>
              </a:rPr>
              <a:t>РЕЖАЛАШТИРИШ ВА НАЗОРАТ ҚИЛИШДА ҲАЖМ-ХИЛМА-ХИЛЛИК ТАЪСИРИ</a:t>
            </a:r>
          </a:p>
        </p:txBody>
      </p:sp>
      <p:pic>
        <p:nvPicPr>
          <p:cNvPr id="2" name="Рисунок 1">
            <a:extLst>
              <a:ext uri="{FF2B5EF4-FFF2-40B4-BE49-F238E27FC236}">
                <a16:creationId xmlns:a16="http://schemas.microsoft.com/office/drawing/2014/main" id="{CE5D31B2-E3C9-4E70-959C-E50C5A2C9412}"/>
              </a:ext>
            </a:extLst>
          </p:cNvPr>
          <p:cNvPicPr>
            <a:picLocks noChangeAspect="1"/>
          </p:cNvPicPr>
          <p:nvPr/>
        </p:nvPicPr>
        <p:blipFill>
          <a:blip r:embed="rId3"/>
          <a:stretch>
            <a:fillRect/>
          </a:stretch>
        </p:blipFill>
        <p:spPr>
          <a:xfrm>
            <a:off x="0" y="4015886"/>
            <a:ext cx="6096000" cy="2842113"/>
          </a:xfrm>
          <a:prstGeom prst="rect">
            <a:avLst/>
          </a:prstGeom>
        </p:spPr>
      </p:pic>
      <p:pic>
        <p:nvPicPr>
          <p:cNvPr id="5" name="Рисунок 4">
            <a:extLst>
              <a:ext uri="{FF2B5EF4-FFF2-40B4-BE49-F238E27FC236}">
                <a16:creationId xmlns:a16="http://schemas.microsoft.com/office/drawing/2014/main" id="{C9532478-4A62-4D2B-A01B-389051ACE91A}"/>
              </a:ext>
            </a:extLst>
          </p:cNvPr>
          <p:cNvPicPr>
            <a:picLocks noChangeAspect="1"/>
          </p:cNvPicPr>
          <p:nvPr/>
        </p:nvPicPr>
        <p:blipFill>
          <a:blip r:embed="rId4"/>
          <a:stretch>
            <a:fillRect/>
          </a:stretch>
        </p:blipFill>
        <p:spPr>
          <a:xfrm>
            <a:off x="6095623" y="4015885"/>
            <a:ext cx="6096001" cy="2842113"/>
          </a:xfrm>
          <a:prstGeom prst="rect">
            <a:avLst/>
          </a:prstGeom>
        </p:spPr>
      </p:pic>
    </p:spTree>
    <p:extLst>
      <p:ext uri="{BB962C8B-B14F-4D97-AF65-F5344CB8AC3E}">
        <p14:creationId xmlns:p14="http://schemas.microsoft.com/office/powerpoint/2010/main" val="14613717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C6B8FC8E-DA4F-4F3F-A4B8-AACAD8EB1D14}"/>
              </a:ext>
            </a:extLst>
          </p:cNvPr>
          <p:cNvSpPr/>
          <p:nvPr/>
        </p:nvSpPr>
        <p:spPr>
          <a:xfrm>
            <a:off x="234461" y="137895"/>
            <a:ext cx="11723077" cy="4493538"/>
          </a:xfrm>
          <a:prstGeom prst="rect">
            <a:avLst/>
          </a:prstGeom>
        </p:spPr>
        <p:txBody>
          <a:bodyPr wrap="square">
            <a:spAutoFit/>
          </a:bodyPr>
          <a:lstStyle/>
          <a:p>
            <a:pPr indent="539750" algn="just"/>
            <a:r>
              <a:rPr lang="uz-Cyrl-UZ" sz="2200" b="1" dirty="0">
                <a:latin typeface="Times New Roman" panose="02020603050405020304" pitchFamily="18" charset="0"/>
                <a:cs typeface="Times New Roman" panose="02020603050405020304" pitchFamily="18" charset="0"/>
              </a:rPr>
              <a:t>Икки қарама-қарши операцияни олинг </a:t>
            </a:r>
            <a:r>
              <a:rPr lang="uz-Cyrl-UZ" sz="2200" dirty="0">
                <a:latin typeface="Times New Roman" panose="02020603050405020304" pitchFamily="18" charset="0"/>
                <a:cs typeface="Times New Roman" panose="02020603050405020304" pitchFamily="18" charset="0"/>
              </a:rPr>
              <a:t>- меъморлар амалиёти ва электр таъминоти. Архитекторларнинг мослаштирилган хизматларининг юқори хилма-хиллиги, улар мижозлар сўраганидан олдин дизайнларни ишлаб чиқа олмаслигини англатади. Шу сабабли, ўз хизматларини мижозларга этказиб бериш вақти нисбатан секин бўлади. Мижозлар буни тушунишади, лекин уларнинг эҳтиёжлари бўйича кенг кўламли маслаҳат олишни кутишади. Ҳар бир ишнинг тафсилотлари ва талаблари фақат ҳар бир алоҳида бино мижознинг талабларига мувофиқ ишлаб чиқилганлиги сабабли пайдо бўлади, шунинг учун режалаштириш нисбатан қисқа муддатли асосда амалга оширилади. Режалаштириш жараёнида қабул қилинадиган индивидуал қарорлар, одатда, тадбирлар ва воқеалар вақтига тегишли бўлади - масалан, лойиҳа қачон топширилиши керак, қачон қурилиш бошланиши керак, қачон ҳар бир индивидуал меъмор лойиҳа устида ишлаш керак бўлади. Назорат қарорлари ҳам нисбатан батафсил даражада бўлади. Дизайннинг бир қисмини тузатишдаги кичик кечикиш ишнинг бошқа кўплаб қисмларига сезиларли таъсир кўрсатиши мумкин. </a:t>
            </a:r>
          </a:p>
        </p:txBody>
      </p:sp>
      <p:sp>
        <p:nvSpPr>
          <p:cNvPr id="3" name="Прямоугольник 2">
            <a:extLst>
              <a:ext uri="{FF2B5EF4-FFF2-40B4-BE49-F238E27FC236}">
                <a16:creationId xmlns:a16="http://schemas.microsoft.com/office/drawing/2014/main" id="{8E2CFC25-7736-4880-91F6-547C666851EC}"/>
              </a:ext>
            </a:extLst>
          </p:cNvPr>
          <p:cNvSpPr/>
          <p:nvPr/>
        </p:nvSpPr>
        <p:spPr>
          <a:xfrm>
            <a:off x="234461" y="4491060"/>
            <a:ext cx="8909540" cy="2123658"/>
          </a:xfrm>
          <a:prstGeom prst="rect">
            <a:avLst/>
          </a:prstGeom>
        </p:spPr>
        <p:txBody>
          <a:bodyPr wrap="square">
            <a:spAutoFit/>
          </a:bodyPr>
          <a:lstStyle/>
          <a:p>
            <a:pPr indent="446088" algn="just"/>
            <a:r>
              <a:rPr lang="uz-Cyrl-UZ" sz="2200" dirty="0">
                <a:latin typeface="Times New Roman" panose="02020603050405020304" pitchFamily="18" charset="0"/>
                <a:cs typeface="Times New Roman" panose="02020603050405020304" pitchFamily="18" charset="0"/>
              </a:rPr>
              <a:t>Архитектор учун режалаштириш ва назорат мутлақо одатий масала бўлиши мумкин эмас; лойиҳаларни индивидуал асосда бошқариш керак. Бироқ, операциянинг мустаҳкамлиги (яъни, агар операциянинг бир қисми муваффақияциз бўлса, унинг жиддий бузилишларга заифлиги) нисбатан юқори бўлади. Агар меъмор ишнинг бир қисмини олдинга силжитишга халақит берса, бошқа кўп нарсаларни ҳал қилиш керак.</a:t>
            </a:r>
            <a:endParaRPr lang="uz-Latn-UZ" sz="2200" dirty="0"/>
          </a:p>
        </p:txBody>
      </p:sp>
    </p:spTree>
    <p:extLst>
      <p:ext uri="{BB962C8B-B14F-4D97-AF65-F5344CB8AC3E}">
        <p14:creationId xmlns:p14="http://schemas.microsoft.com/office/powerpoint/2010/main" val="20757824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09344C54-E4D5-4763-B520-C57EB0C22EB5}"/>
              </a:ext>
            </a:extLst>
          </p:cNvPr>
          <p:cNvSpPr/>
          <p:nvPr/>
        </p:nvSpPr>
        <p:spPr>
          <a:xfrm>
            <a:off x="298938" y="214260"/>
            <a:ext cx="11594123" cy="4832092"/>
          </a:xfrm>
          <a:prstGeom prst="rect">
            <a:avLst/>
          </a:prstGeom>
        </p:spPr>
        <p:txBody>
          <a:bodyPr wrap="square">
            <a:spAutoFit/>
          </a:bodyPr>
          <a:lstStyle/>
          <a:p>
            <a:pPr algn="ctr"/>
            <a:r>
              <a:rPr lang="uz-Cyrl-UZ" sz="2200" i="1" dirty="0">
                <a:latin typeface="Times New Roman" panose="02020603050405020304" pitchFamily="18" charset="0"/>
                <a:cs typeface="Times New Roman" panose="02020603050405020304" pitchFamily="18" charset="0"/>
              </a:rPr>
              <a:t>Бошқа томондан, электр таъминоти жуда бошқача. Ҳажми юқори, ишлаб чиқариш узлуксиз, хилма-хиллик мавжуд эмас. Мижозлар ҳар сафар қурилмани розеткага улаганларида, дарҳол “этказиб бериш”ни кутишади. Электр энергиясини ишлаб чиқаришда режалаштириш уфқи жуда узоқ бўлиши мумкин. Электр станцияларининг қуввати бўйича асосий қарорлар йиллар олдин қабул қилинади. Ҳатто одатдаги кун давомида талабнинг ўзгаришини олдиндан прогноз қилиш мумкин. Оммабоп теледастурлар дақиқама-дақиқа талабга таъсир қилиши мумкин ва улар ҳафталар ёки ойлар олдин режалаштирилган. Талабга ҳам таъсир қиладиган об-ҳаво янада ноаниқ, аммо маълум даражада прогноз қилиш мумкин. Электр таъминоти корхонаси томонидан қабул қилинган индивидуал режалаштириш қарорлари вақтга эмас, балки ишлаб чиқариш ҳажмига боғлиқ. Назорат қарорлари ишлаб чиқарилган электр энергиясининг умумий киловаттлари каби ишлаб чиқаришнинг умумий кўрсаткичларига тааллуқлидир, чунки маҳсулот кўпроқ ёки камроқ бир хилдир. Бироқ, операциянинг мустаҳкамлиги жуда паст, чунки агар генератор ишламай қолса, операциянинг ушбу қисмидан электр энергиясини этказиб бериш қобилияти ҳам муваффақияциз бўлади.</a:t>
            </a:r>
          </a:p>
        </p:txBody>
      </p:sp>
      <p:pic>
        <p:nvPicPr>
          <p:cNvPr id="2" name="Рисунок 1">
            <a:extLst>
              <a:ext uri="{FF2B5EF4-FFF2-40B4-BE49-F238E27FC236}">
                <a16:creationId xmlns:a16="http://schemas.microsoft.com/office/drawing/2014/main" id="{893595AA-572C-4DF2-BFC7-6EE09B9311CF}"/>
              </a:ext>
            </a:extLst>
          </p:cNvPr>
          <p:cNvPicPr>
            <a:picLocks noChangeAspect="1"/>
          </p:cNvPicPr>
          <p:nvPr/>
        </p:nvPicPr>
        <p:blipFill>
          <a:blip r:embed="rId2"/>
          <a:stretch>
            <a:fillRect/>
          </a:stretch>
        </p:blipFill>
        <p:spPr>
          <a:xfrm>
            <a:off x="-1" y="5046352"/>
            <a:ext cx="6096001" cy="1811648"/>
          </a:xfrm>
          <a:prstGeom prst="rect">
            <a:avLst/>
          </a:prstGeom>
        </p:spPr>
      </p:pic>
      <p:pic>
        <p:nvPicPr>
          <p:cNvPr id="4" name="Рисунок 3">
            <a:extLst>
              <a:ext uri="{FF2B5EF4-FFF2-40B4-BE49-F238E27FC236}">
                <a16:creationId xmlns:a16="http://schemas.microsoft.com/office/drawing/2014/main" id="{C18C445E-C7DE-46E2-A719-4AD0A917486F}"/>
              </a:ext>
            </a:extLst>
          </p:cNvPr>
          <p:cNvPicPr>
            <a:picLocks noChangeAspect="1"/>
          </p:cNvPicPr>
          <p:nvPr/>
        </p:nvPicPr>
        <p:blipFill>
          <a:blip r:embed="rId2"/>
          <a:stretch>
            <a:fillRect/>
          </a:stretch>
        </p:blipFill>
        <p:spPr>
          <a:xfrm>
            <a:off x="6095999" y="5046352"/>
            <a:ext cx="6096001" cy="1811648"/>
          </a:xfrm>
          <a:prstGeom prst="rect">
            <a:avLst/>
          </a:prstGeom>
        </p:spPr>
      </p:pic>
    </p:spTree>
    <p:extLst>
      <p:ext uri="{BB962C8B-B14F-4D97-AF65-F5344CB8AC3E}">
        <p14:creationId xmlns:p14="http://schemas.microsoft.com/office/powerpoint/2010/main" val="16925627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9B40417E-F647-4E40-A4D2-585911D2075C}"/>
              </a:ext>
            </a:extLst>
          </p:cNvPr>
          <p:cNvSpPr/>
          <p:nvPr/>
        </p:nvSpPr>
        <p:spPr>
          <a:xfrm>
            <a:off x="0" y="2397948"/>
            <a:ext cx="12192000" cy="2062103"/>
          </a:xfrm>
          <a:prstGeom prst="rect">
            <a:avLst/>
          </a:prstGeom>
        </p:spPr>
        <p:txBody>
          <a:bodyPr wrap="square">
            <a:spAutoFit/>
          </a:bodyPr>
          <a:lstStyle/>
          <a:p>
            <a:pPr algn="ctr"/>
            <a:r>
              <a:rPr lang="ru-RU" sz="3200" b="1" dirty="0">
                <a:solidFill>
                  <a:schemeClr val="accent3">
                    <a:lumMod val="50000"/>
                  </a:schemeClr>
                </a:solidFill>
                <a:latin typeface="Times New Roman" panose="02020603050405020304" pitchFamily="18" charset="0"/>
                <a:cs typeface="Times New Roman" panose="02020603050405020304" pitchFamily="18" charset="0"/>
              </a:rPr>
              <a:t>ТАЛАБ ВА ТАКЛИФ РЕЖАЛАШТИРИШ ВА НАЗОРАТГА ҚАНДАЙ ТАЪСИР ҚИЛАДИ?</a:t>
            </a:r>
          </a:p>
          <a:p>
            <a:pPr algn="ctr"/>
            <a:r>
              <a:rPr lang="en-US" sz="3200" b="1" dirty="0">
                <a:solidFill>
                  <a:schemeClr val="accent3">
                    <a:lumMod val="50000"/>
                  </a:schemeClr>
                </a:solidFill>
                <a:latin typeface="Times New Roman" panose="02020603050405020304" pitchFamily="18" charset="0"/>
                <a:cs typeface="Times New Roman" panose="02020603050405020304" pitchFamily="18" charset="0"/>
              </a:rPr>
              <a:t>HOW DO SUPPLY AND DEMAND AFFECT</a:t>
            </a:r>
            <a:r>
              <a:rPr lang="uz-Cyrl-UZ" sz="3200" b="1" dirty="0">
                <a:solidFill>
                  <a:schemeClr val="accent3">
                    <a:lumMod val="50000"/>
                  </a:schemeClr>
                </a:solidFill>
                <a:latin typeface="Times New Roman" panose="02020603050405020304" pitchFamily="18" charset="0"/>
                <a:cs typeface="Times New Roman" panose="02020603050405020304" pitchFamily="18" charset="0"/>
              </a:rPr>
              <a:t> </a:t>
            </a:r>
            <a:r>
              <a:rPr lang="en-US" sz="3200" b="1" dirty="0">
                <a:solidFill>
                  <a:schemeClr val="accent3">
                    <a:lumMod val="50000"/>
                  </a:schemeClr>
                </a:solidFill>
                <a:latin typeface="Times New Roman" panose="02020603050405020304" pitchFamily="18" charset="0"/>
                <a:cs typeface="Times New Roman" panose="02020603050405020304" pitchFamily="18" charset="0"/>
              </a:rPr>
              <a:t>PLANNING AND CONTROL?</a:t>
            </a:r>
            <a:endParaRPr lang="uz-Cyrl-UZ" sz="3200" b="1" dirty="0">
              <a:solidFill>
                <a:schemeClr val="accent3">
                  <a:lumMod val="50000"/>
                </a:schemeClr>
              </a:solidFill>
              <a:latin typeface="Times New Roman" panose="02020603050405020304" pitchFamily="18" charset="0"/>
              <a:cs typeface="Times New Roman" panose="02020603050405020304" pitchFamily="18" charset="0"/>
            </a:endParaRPr>
          </a:p>
        </p:txBody>
      </p:sp>
      <p:pic>
        <p:nvPicPr>
          <p:cNvPr id="3" name="Рисунок 2">
            <a:extLst>
              <a:ext uri="{FF2B5EF4-FFF2-40B4-BE49-F238E27FC236}">
                <a16:creationId xmlns:a16="http://schemas.microsoft.com/office/drawing/2014/main" id="{B41B2513-3867-4825-8715-06717A0C00F2}"/>
              </a:ext>
            </a:extLst>
          </p:cNvPr>
          <p:cNvPicPr>
            <a:picLocks noChangeAspect="1"/>
          </p:cNvPicPr>
          <p:nvPr/>
        </p:nvPicPr>
        <p:blipFill>
          <a:blip r:embed="rId2"/>
          <a:stretch>
            <a:fillRect/>
          </a:stretch>
        </p:blipFill>
        <p:spPr>
          <a:xfrm>
            <a:off x="0" y="1"/>
            <a:ext cx="6096000" cy="2397948"/>
          </a:xfrm>
          <a:prstGeom prst="rect">
            <a:avLst/>
          </a:prstGeom>
        </p:spPr>
      </p:pic>
      <p:pic>
        <p:nvPicPr>
          <p:cNvPr id="4" name="Рисунок 3">
            <a:extLst>
              <a:ext uri="{FF2B5EF4-FFF2-40B4-BE49-F238E27FC236}">
                <a16:creationId xmlns:a16="http://schemas.microsoft.com/office/drawing/2014/main" id="{9601AF04-F6A4-42FE-A3D8-6F30BB81FEEE}"/>
              </a:ext>
            </a:extLst>
          </p:cNvPr>
          <p:cNvPicPr>
            <a:picLocks noChangeAspect="1"/>
          </p:cNvPicPr>
          <p:nvPr/>
        </p:nvPicPr>
        <p:blipFill>
          <a:blip r:embed="rId3"/>
          <a:stretch>
            <a:fillRect/>
          </a:stretch>
        </p:blipFill>
        <p:spPr>
          <a:xfrm>
            <a:off x="0" y="4460050"/>
            <a:ext cx="12192000" cy="2397949"/>
          </a:xfrm>
          <a:prstGeom prst="rect">
            <a:avLst/>
          </a:prstGeom>
        </p:spPr>
      </p:pic>
      <p:pic>
        <p:nvPicPr>
          <p:cNvPr id="1026" name="Picture 2" descr="IT Installation Services – NIQ OIL AND GAS">
            <a:extLst>
              <a:ext uri="{FF2B5EF4-FFF2-40B4-BE49-F238E27FC236}">
                <a16:creationId xmlns:a16="http://schemas.microsoft.com/office/drawing/2014/main" id="{F28C8736-62D9-45BF-BBAA-E37C8CA285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5999" y="0"/>
            <a:ext cx="6096000" cy="23979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89971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E6F1FAD9-3E5B-4CC0-AD36-2ECE100E0176}"/>
              </a:ext>
            </a:extLst>
          </p:cNvPr>
          <p:cNvSpPr/>
          <p:nvPr/>
        </p:nvSpPr>
        <p:spPr>
          <a:xfrm>
            <a:off x="293077" y="2274838"/>
            <a:ext cx="11605846" cy="2308324"/>
          </a:xfrm>
          <a:prstGeom prst="rect">
            <a:avLst/>
          </a:prstGeom>
        </p:spPr>
        <p:txBody>
          <a:bodyPr wrap="square">
            <a:spAutoFit/>
          </a:bodyPr>
          <a:lstStyle/>
          <a:p>
            <a:pPr algn="ctr"/>
            <a:r>
              <a:rPr lang="uz-Latn-UZ" sz="2400" i="1" dirty="0">
                <a:latin typeface="Times New Roman" panose="02020603050405020304" pitchFamily="18" charset="0"/>
                <a:cs typeface="Times New Roman" panose="02020603050405020304" pitchFamily="18" charset="0"/>
              </a:rPr>
              <a:t>Агар режалаштириш ва назорат талабни таклиф билан мувофиқлаштириш жараёни бўлса, у ҳолда операцияни режалаштириш ва назорат қилиш бўйича қабул қилинадиган қарорларнинг табиати талаб ва таклифнинг хусусиятига боғлиқ бўлади. Ушбу бўлимда биз талаб ва таклифдаги баъзи фарқларни кўриб чиқамиз, бу эса менежерларнинг ўз фаолиятини режалаштириш ва назорат қилиш усулларига таъсир қилиши мумкин.</a:t>
            </a:r>
          </a:p>
        </p:txBody>
      </p:sp>
      <p:pic>
        <p:nvPicPr>
          <p:cNvPr id="3" name="Рисунок 2">
            <a:extLst>
              <a:ext uri="{FF2B5EF4-FFF2-40B4-BE49-F238E27FC236}">
                <a16:creationId xmlns:a16="http://schemas.microsoft.com/office/drawing/2014/main" id="{15C727CE-8BDD-4514-9042-489918BA0EF9}"/>
              </a:ext>
            </a:extLst>
          </p:cNvPr>
          <p:cNvPicPr>
            <a:picLocks noChangeAspect="1"/>
          </p:cNvPicPr>
          <p:nvPr/>
        </p:nvPicPr>
        <p:blipFill>
          <a:blip r:embed="rId2"/>
          <a:stretch>
            <a:fillRect/>
          </a:stretch>
        </p:blipFill>
        <p:spPr>
          <a:xfrm>
            <a:off x="0" y="0"/>
            <a:ext cx="12192000" cy="2308324"/>
          </a:xfrm>
          <a:prstGeom prst="rect">
            <a:avLst/>
          </a:prstGeom>
        </p:spPr>
      </p:pic>
      <p:pic>
        <p:nvPicPr>
          <p:cNvPr id="4" name="Рисунок 3">
            <a:extLst>
              <a:ext uri="{FF2B5EF4-FFF2-40B4-BE49-F238E27FC236}">
                <a16:creationId xmlns:a16="http://schemas.microsoft.com/office/drawing/2014/main" id="{1222D8B0-7A5D-4D6F-874B-0319AC839C19}"/>
              </a:ext>
            </a:extLst>
          </p:cNvPr>
          <p:cNvPicPr>
            <a:picLocks noChangeAspect="1"/>
          </p:cNvPicPr>
          <p:nvPr/>
        </p:nvPicPr>
        <p:blipFill>
          <a:blip r:embed="rId3"/>
          <a:stretch>
            <a:fillRect/>
          </a:stretch>
        </p:blipFill>
        <p:spPr>
          <a:xfrm>
            <a:off x="0" y="4583162"/>
            <a:ext cx="12192000" cy="2274838"/>
          </a:xfrm>
          <a:prstGeom prst="rect">
            <a:avLst/>
          </a:prstGeom>
        </p:spPr>
      </p:pic>
    </p:spTree>
    <p:extLst>
      <p:ext uri="{BB962C8B-B14F-4D97-AF65-F5344CB8AC3E}">
        <p14:creationId xmlns:p14="http://schemas.microsoft.com/office/powerpoint/2010/main" val="32043842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C167AF7C-7D6B-4FE3-B4F4-B7D1CC75DD4E}"/>
              </a:ext>
            </a:extLst>
          </p:cNvPr>
          <p:cNvSpPr/>
          <p:nvPr/>
        </p:nvSpPr>
        <p:spPr>
          <a:xfrm>
            <a:off x="287214" y="222737"/>
            <a:ext cx="11617569" cy="361070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ОПЕРАЦИЯЛАРНИ РЕЖАЛАШТИРИШ</a:t>
            </a:r>
          </a:p>
          <a:p>
            <a:pPr indent="539750" algn="just"/>
            <a:r>
              <a:rPr lang="uz-Cyrl-UZ" sz="2200" dirty="0">
                <a:latin typeface="Times New Roman" panose="02020603050405020304" pitchFamily="18" charset="0"/>
                <a:cs typeface="Times New Roman" panose="02020603050405020304" pitchFamily="18" charset="0"/>
              </a:rPr>
              <a:t>Режалаштириш ҳам вақтни тақсимлаш, ҳам зарур миқдорда ишлаб чиқариш учун ресурсларни тақсимлаш билан боғлиқ. Операцияларни режалаштириш қисқа муддатли режалаштиришнинг бир қисми сифатида амалга оширилади.</a:t>
            </a:r>
          </a:p>
          <a:p>
            <a:pPr indent="539750" algn="just"/>
            <a:r>
              <a:rPr lang="uz-Cyrl-UZ" sz="2200" dirty="0">
                <a:latin typeface="Times New Roman" panose="02020603050405020304" pitchFamily="18" charset="0"/>
                <a:cs typeface="Times New Roman" panose="02020603050405020304" pitchFamily="18" charset="0"/>
              </a:rPr>
              <a:t>Операцияни режалаштиришнинг юқори даражадаги мақсади - ташкилот ичида вақт ва чекланган ресурслардан фойдаланиш ўртасидаги мувозанатни топиш учун меҳнат ва жиҳозларни тақсимлашнинг энг яхши усулини танлаш.</a:t>
            </a:r>
          </a:p>
          <a:p>
            <a:pPr indent="539750" algn="just"/>
            <a:r>
              <a:rPr lang="uz-Cyrl-UZ" sz="2200" dirty="0">
                <a:latin typeface="Times New Roman" panose="02020603050405020304" pitchFamily="18" charset="0"/>
                <a:cs typeface="Times New Roman" panose="02020603050405020304" pitchFamily="18" charset="0"/>
              </a:rPr>
              <a:t>Замонавий рақобат ва глобал бозор даврида ўз вақтида (</a:t>
            </a:r>
            <a:r>
              <a:rPr lang="uz-Latn-UZ" sz="2200" dirty="0">
                <a:latin typeface="Times New Roman" panose="02020603050405020304" pitchFamily="18" charset="0"/>
                <a:cs typeface="Times New Roman" panose="02020603050405020304" pitchFamily="18" charset="0"/>
              </a:rPr>
              <a:t>Just In Time</a:t>
            </a:r>
            <a:r>
              <a:rPr lang="uz-Cyrl-UZ" sz="2200" dirty="0">
                <a:latin typeface="Times New Roman" panose="02020603050405020304" pitchFamily="18" charset="0"/>
                <a:cs typeface="Times New Roman" panose="02020603050405020304" pitchFamily="18" charset="0"/>
              </a:rPr>
              <a:t>) ва тежамкор ишлаб чиқариш тушунчаларига аҳамият берилади. Бу операцияни режалаштиришнинг муҳимлигига олиб келди. Операцияларни режалаштириш учта муҳим вазифани бажаради:</a:t>
            </a:r>
            <a:endParaRPr lang="uz-Latn-UZ" sz="2200" dirty="0">
              <a:latin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D25DD5F3-B191-4A38-8227-BAAFDD81A1A5}"/>
              </a:ext>
            </a:extLst>
          </p:cNvPr>
          <p:cNvSpPr/>
          <p:nvPr/>
        </p:nvSpPr>
        <p:spPr>
          <a:xfrm>
            <a:off x="3991706" y="4155830"/>
            <a:ext cx="5691555" cy="75027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РЕСУРСЛАРНИ ТАҚСИМЛАШ</a:t>
            </a:r>
            <a:endParaRPr lang="uz-Latn-UZ" sz="2000" b="1" dirty="0">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DCC92BAE-5A15-450E-96C7-6775D5B3046D}"/>
              </a:ext>
            </a:extLst>
          </p:cNvPr>
          <p:cNvSpPr/>
          <p:nvPr/>
        </p:nvSpPr>
        <p:spPr>
          <a:xfrm>
            <a:off x="2069121" y="5052645"/>
            <a:ext cx="5691555" cy="75027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ИШЧИЛАРНИ РЕЖАЛАШТИРИШ</a:t>
            </a:r>
          </a:p>
        </p:txBody>
      </p:sp>
      <p:sp>
        <p:nvSpPr>
          <p:cNvPr id="8" name="Прямоугольник 7">
            <a:extLst>
              <a:ext uri="{FF2B5EF4-FFF2-40B4-BE49-F238E27FC236}">
                <a16:creationId xmlns:a16="http://schemas.microsoft.com/office/drawing/2014/main" id="{BF6BE647-3F1D-4104-B336-93A761ED45E6}"/>
              </a:ext>
            </a:extLst>
          </p:cNvPr>
          <p:cNvSpPr/>
          <p:nvPr/>
        </p:nvSpPr>
        <p:spPr>
          <a:xfrm>
            <a:off x="287214" y="5926014"/>
            <a:ext cx="5691555" cy="75027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ИШЛАБ ЧИҚАРИШ УСКУНАЛАРИНИ РЕЖАЛАШТИРИШ</a:t>
            </a:r>
          </a:p>
        </p:txBody>
      </p:sp>
      <p:sp>
        <p:nvSpPr>
          <p:cNvPr id="9" name="Стрелка: вниз 8">
            <a:extLst>
              <a:ext uri="{FF2B5EF4-FFF2-40B4-BE49-F238E27FC236}">
                <a16:creationId xmlns:a16="http://schemas.microsoft.com/office/drawing/2014/main" id="{0E270743-C31B-4769-9D6D-282F71323319}"/>
              </a:ext>
            </a:extLst>
          </p:cNvPr>
          <p:cNvSpPr/>
          <p:nvPr/>
        </p:nvSpPr>
        <p:spPr>
          <a:xfrm>
            <a:off x="6471138" y="3868615"/>
            <a:ext cx="1172308" cy="257908"/>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uz-Latn-UZ"/>
          </a:p>
        </p:txBody>
      </p:sp>
      <p:sp>
        <p:nvSpPr>
          <p:cNvPr id="10" name="Стрелка: вниз 9">
            <a:extLst>
              <a:ext uri="{FF2B5EF4-FFF2-40B4-BE49-F238E27FC236}">
                <a16:creationId xmlns:a16="http://schemas.microsoft.com/office/drawing/2014/main" id="{0D47636C-8A49-4B2F-ABB3-D6CF516526E2}"/>
              </a:ext>
            </a:extLst>
          </p:cNvPr>
          <p:cNvSpPr/>
          <p:nvPr/>
        </p:nvSpPr>
        <p:spPr>
          <a:xfrm>
            <a:off x="2461845" y="3868615"/>
            <a:ext cx="1172308" cy="1160584"/>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uz-Latn-UZ"/>
          </a:p>
        </p:txBody>
      </p:sp>
      <p:sp>
        <p:nvSpPr>
          <p:cNvPr id="11" name="Стрелка: вниз 10">
            <a:extLst>
              <a:ext uri="{FF2B5EF4-FFF2-40B4-BE49-F238E27FC236}">
                <a16:creationId xmlns:a16="http://schemas.microsoft.com/office/drawing/2014/main" id="{A36751BA-DFCC-4FDD-8C0E-4CCE0B49642D}"/>
              </a:ext>
            </a:extLst>
          </p:cNvPr>
          <p:cNvSpPr/>
          <p:nvPr/>
        </p:nvSpPr>
        <p:spPr>
          <a:xfrm>
            <a:off x="457199" y="3868614"/>
            <a:ext cx="1172308" cy="2033953"/>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uz-Latn-UZ"/>
          </a:p>
        </p:txBody>
      </p:sp>
    </p:spTree>
    <p:extLst>
      <p:ext uri="{BB962C8B-B14F-4D97-AF65-F5344CB8AC3E}">
        <p14:creationId xmlns:p14="http://schemas.microsoft.com/office/powerpoint/2010/main" val="34844447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FB8D3959-D189-4CC2-97B0-3C08A62AF1A4}"/>
              </a:ext>
            </a:extLst>
          </p:cNvPr>
          <p:cNvSpPr/>
          <p:nvPr/>
        </p:nvSpPr>
        <p:spPr>
          <a:xfrm>
            <a:off x="281351" y="195777"/>
            <a:ext cx="11652741" cy="2227383"/>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indent="539750" algn="just"/>
            <a:r>
              <a:rPr lang="uz-Cyrl-UZ" sz="2200" dirty="0">
                <a:latin typeface="Times New Roman" panose="02020603050405020304" pitchFamily="18" charset="0"/>
                <a:cs typeface="Times New Roman" panose="02020603050405020304" pitchFamily="18" charset="0"/>
              </a:rPr>
              <a:t>Операцияларни режалаштириш ишлаб чиқариш фаолияти бошланишидан олдин тегишли машиналарда ишни тақсимлашни таъминлаш орқали тўғри иш оқимини ўрнатишни таъминлайди. Жадвал - бу ташкилотга пул оқимини режалаштиришда ёрдам берадиган ишларнинг кетма-кетлигини, вақт ва ресурсларни тақсимлаш миқдорини таъкидлайдиган ишлаб чиқариш жадвалидир. Шундай қилиб, ишлаб чиқаришни режалаштиришнинг учта асосий мақсади мавжуд:</a:t>
            </a:r>
          </a:p>
        </p:txBody>
      </p:sp>
      <p:sp>
        <p:nvSpPr>
          <p:cNvPr id="5" name="Прямоугольник 4">
            <a:extLst>
              <a:ext uri="{FF2B5EF4-FFF2-40B4-BE49-F238E27FC236}">
                <a16:creationId xmlns:a16="http://schemas.microsoft.com/office/drawing/2014/main" id="{9B7201BD-7016-4E34-8757-C7C2C0B69909}"/>
              </a:ext>
            </a:extLst>
          </p:cNvPr>
          <p:cNvSpPr/>
          <p:nvPr/>
        </p:nvSpPr>
        <p:spPr>
          <a:xfrm>
            <a:off x="3118338" y="2953765"/>
            <a:ext cx="8815754" cy="802446"/>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sz="2200" dirty="0">
                <a:latin typeface="Times New Roman" panose="02020603050405020304" pitchFamily="18" charset="0"/>
                <a:cs typeface="Times New Roman" panose="02020603050405020304" pitchFamily="18" charset="0"/>
              </a:rPr>
              <a:t>ЕТКАЗИБ БЕРИШ САНАСИ МУҲИМЛИГИ ВА ТУГАТИШДАГИ КЕЧИКИШЛАРНИНГ ОЛДИНИ ОЛИШ;</a:t>
            </a:r>
            <a:endParaRPr lang="uz-Latn-UZ" sz="2200" dirty="0">
              <a:latin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6B30A328-2AAD-4FB9-B7CD-EDA3B351E289}"/>
              </a:ext>
            </a:extLst>
          </p:cNvPr>
          <p:cNvSpPr/>
          <p:nvPr/>
        </p:nvSpPr>
        <p:spPr>
          <a:xfrm>
            <a:off x="1781907" y="3919513"/>
            <a:ext cx="8815755" cy="515819"/>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2200" dirty="0">
                <a:latin typeface="Times New Roman" panose="02020603050405020304" pitchFamily="18" charset="0"/>
                <a:cs typeface="Times New Roman" panose="02020603050405020304" pitchFamily="18" charset="0"/>
              </a:rPr>
              <a:t>МАШИНАЛАРДА ИШЛАШ ВАҚТИНИ ҚИСҚАРТИРИШ;</a:t>
            </a:r>
          </a:p>
        </p:txBody>
      </p:sp>
      <p:sp>
        <p:nvSpPr>
          <p:cNvPr id="7" name="Стрелка: вверх 6">
            <a:extLst>
              <a:ext uri="{FF2B5EF4-FFF2-40B4-BE49-F238E27FC236}">
                <a16:creationId xmlns:a16="http://schemas.microsoft.com/office/drawing/2014/main" id="{D329D685-112B-4371-9ED0-6916DA800F99}"/>
              </a:ext>
            </a:extLst>
          </p:cNvPr>
          <p:cNvSpPr/>
          <p:nvPr/>
        </p:nvSpPr>
        <p:spPr>
          <a:xfrm rot="10800000">
            <a:off x="603737" y="2472111"/>
            <a:ext cx="844061" cy="2086707"/>
          </a:xfrm>
          <a:prstGeom prst="up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uz-Latn-UZ" dirty="0"/>
          </a:p>
        </p:txBody>
      </p:sp>
      <p:sp>
        <p:nvSpPr>
          <p:cNvPr id="8" name="Стрелка: вверх 7">
            <a:extLst>
              <a:ext uri="{FF2B5EF4-FFF2-40B4-BE49-F238E27FC236}">
                <a16:creationId xmlns:a16="http://schemas.microsoft.com/office/drawing/2014/main" id="{B3A608F0-A4F9-478A-87FA-149F5C378CAC}"/>
              </a:ext>
            </a:extLst>
          </p:cNvPr>
          <p:cNvSpPr/>
          <p:nvPr/>
        </p:nvSpPr>
        <p:spPr>
          <a:xfrm rot="10800000">
            <a:off x="7104184" y="2472111"/>
            <a:ext cx="844061" cy="457198"/>
          </a:xfrm>
          <a:prstGeom prst="up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uz-Latn-UZ"/>
          </a:p>
        </p:txBody>
      </p:sp>
      <p:sp>
        <p:nvSpPr>
          <p:cNvPr id="16" name="Прямоугольник 15">
            <a:extLst>
              <a:ext uri="{FF2B5EF4-FFF2-40B4-BE49-F238E27FC236}">
                <a16:creationId xmlns:a16="http://schemas.microsoft.com/office/drawing/2014/main" id="{15E855A9-CC7B-4266-A3DC-BEEE7850B3D6}"/>
              </a:ext>
            </a:extLst>
          </p:cNvPr>
          <p:cNvSpPr/>
          <p:nvPr/>
        </p:nvSpPr>
        <p:spPr>
          <a:xfrm>
            <a:off x="281351" y="4607769"/>
            <a:ext cx="8815753" cy="515819"/>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ru-RU" sz="2200" dirty="0">
                <a:latin typeface="Times New Roman" panose="02020603050405020304" pitchFamily="18" charset="0"/>
                <a:cs typeface="Times New Roman" panose="02020603050405020304" pitchFamily="18" charset="0"/>
              </a:rPr>
              <a:t>ИШ МАРКАЗЛАРИДАН ТЎҒРИ ФОЙДАЛАНИШ.</a:t>
            </a:r>
          </a:p>
        </p:txBody>
      </p:sp>
      <p:sp>
        <p:nvSpPr>
          <p:cNvPr id="17" name="Стрелка: вверх 16">
            <a:extLst>
              <a:ext uri="{FF2B5EF4-FFF2-40B4-BE49-F238E27FC236}">
                <a16:creationId xmlns:a16="http://schemas.microsoft.com/office/drawing/2014/main" id="{0444B5DC-56CF-495C-A145-E481B3FF478F}"/>
              </a:ext>
            </a:extLst>
          </p:cNvPr>
          <p:cNvSpPr/>
          <p:nvPr/>
        </p:nvSpPr>
        <p:spPr>
          <a:xfrm rot="10800000">
            <a:off x="2004645" y="2472111"/>
            <a:ext cx="844061" cy="1410266"/>
          </a:xfrm>
          <a:prstGeom prst="up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uz-Latn-UZ"/>
          </a:p>
        </p:txBody>
      </p:sp>
    </p:spTree>
    <p:extLst>
      <p:ext uri="{BB962C8B-B14F-4D97-AF65-F5344CB8AC3E}">
        <p14:creationId xmlns:p14="http://schemas.microsoft.com/office/powerpoint/2010/main" val="34474886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ACD3F3D0-999A-456F-9CD3-DA5343BB2EC8}"/>
              </a:ext>
            </a:extLst>
          </p:cNvPr>
          <p:cNvSpPr/>
          <p:nvPr/>
        </p:nvSpPr>
        <p:spPr>
          <a:xfrm>
            <a:off x="304799" y="269632"/>
            <a:ext cx="11547231" cy="73855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ОПЕРАЦИЯНИ РЕЖАЛАШТИРИШ ҚУЙИДАГИ ПРИНЦИПЛАРГА АСОСЛАНАДИ:</a:t>
            </a:r>
          </a:p>
        </p:txBody>
      </p:sp>
      <p:sp>
        <p:nvSpPr>
          <p:cNvPr id="3" name="Прямоугольник 2">
            <a:extLst>
              <a:ext uri="{FF2B5EF4-FFF2-40B4-BE49-F238E27FC236}">
                <a16:creationId xmlns:a16="http://schemas.microsoft.com/office/drawing/2014/main" id="{F9550786-B28F-4F10-A895-9F21961309E8}"/>
              </a:ext>
            </a:extLst>
          </p:cNvPr>
          <p:cNvSpPr/>
          <p:nvPr/>
        </p:nvSpPr>
        <p:spPr>
          <a:xfrm>
            <a:off x="304799" y="1113694"/>
            <a:ext cx="4900248" cy="515814"/>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доимий иш жадвалини таъминланг;</a:t>
            </a:r>
          </a:p>
        </p:txBody>
      </p:sp>
      <p:sp>
        <p:nvSpPr>
          <p:cNvPr id="4" name="Прямоугольник 3">
            <a:extLst>
              <a:ext uri="{FF2B5EF4-FFF2-40B4-BE49-F238E27FC236}">
                <a16:creationId xmlns:a16="http://schemas.microsoft.com/office/drawing/2014/main" id="{660CA6A5-7291-4E3F-95A0-230380D9B1EB}"/>
              </a:ext>
            </a:extLst>
          </p:cNvPr>
          <p:cNvSpPr/>
          <p:nvPr/>
        </p:nvSpPr>
        <p:spPr>
          <a:xfrm>
            <a:off x="6951775" y="1113692"/>
            <a:ext cx="4900248" cy="515814"/>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ишнинг охиригача якунланиши;</a:t>
            </a:r>
          </a:p>
        </p:txBody>
      </p:sp>
      <p:sp>
        <p:nvSpPr>
          <p:cNvPr id="5" name="Прямоугольник 4">
            <a:extLst>
              <a:ext uri="{FF2B5EF4-FFF2-40B4-BE49-F238E27FC236}">
                <a16:creationId xmlns:a16="http://schemas.microsoft.com/office/drawing/2014/main" id="{C9A3C489-E733-4D43-B566-C04702544630}"/>
              </a:ext>
            </a:extLst>
          </p:cNvPr>
          <p:cNvSpPr/>
          <p:nvPr/>
        </p:nvSpPr>
        <p:spPr>
          <a:xfrm>
            <a:off x="304792" y="1735006"/>
            <a:ext cx="4900248" cy="51581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тўсиқни олиб ташланг;</a:t>
            </a:r>
          </a:p>
        </p:txBody>
      </p:sp>
      <p:sp>
        <p:nvSpPr>
          <p:cNvPr id="6" name="Прямоугольник 5">
            <a:extLst>
              <a:ext uri="{FF2B5EF4-FFF2-40B4-BE49-F238E27FC236}">
                <a16:creationId xmlns:a16="http://schemas.microsoft.com/office/drawing/2014/main" id="{C2ED9884-5335-4A35-B0ED-C3E0DBEA202B}"/>
              </a:ext>
            </a:extLst>
          </p:cNvPr>
          <p:cNvSpPr/>
          <p:nvPr/>
        </p:nvSpPr>
        <p:spPr>
          <a:xfrm>
            <a:off x="1922580" y="2356318"/>
            <a:ext cx="8346840" cy="515814"/>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тузатиш учун фикр-мулоҳазаларга ишонч ҳосил қилинг;</a:t>
            </a:r>
          </a:p>
        </p:txBody>
      </p:sp>
      <p:sp>
        <p:nvSpPr>
          <p:cNvPr id="7" name="Прямоугольник 6">
            <a:extLst>
              <a:ext uri="{FF2B5EF4-FFF2-40B4-BE49-F238E27FC236}">
                <a16:creationId xmlns:a16="http://schemas.microsoft.com/office/drawing/2014/main" id="{E86ABAF7-09A3-486E-88C6-D7D4F3F63980}"/>
              </a:ext>
            </a:extLst>
          </p:cNvPr>
          <p:cNvSpPr/>
          <p:nvPr/>
        </p:nvSpPr>
        <p:spPr>
          <a:xfrm>
            <a:off x="6951775" y="1735006"/>
            <a:ext cx="4900248" cy="51581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ишчи кучининг малакалари тўплами;</a:t>
            </a:r>
          </a:p>
        </p:txBody>
      </p:sp>
      <p:sp>
        <p:nvSpPr>
          <p:cNvPr id="8" name="Прямоугольник 7">
            <a:extLst>
              <a:ext uri="{FF2B5EF4-FFF2-40B4-BE49-F238E27FC236}">
                <a16:creationId xmlns:a16="http://schemas.microsoft.com/office/drawing/2014/main" id="{A6573BB1-7901-46AD-9E47-02AFB7A1848A}"/>
              </a:ext>
            </a:extLst>
          </p:cNvPr>
          <p:cNvSpPr/>
          <p:nvPr/>
        </p:nvSpPr>
        <p:spPr>
          <a:xfrm>
            <a:off x="1922581" y="2977628"/>
            <a:ext cx="8346840" cy="515814"/>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маҳсулот ва жараённи такомиллаштириш;</a:t>
            </a:r>
          </a:p>
        </p:txBody>
      </p:sp>
      <p:sp>
        <p:nvSpPr>
          <p:cNvPr id="9" name="Прямоугольник 8">
            <a:extLst>
              <a:ext uri="{FF2B5EF4-FFF2-40B4-BE49-F238E27FC236}">
                <a16:creationId xmlns:a16="http://schemas.microsoft.com/office/drawing/2014/main" id="{5E82380F-240E-4B30-B9E4-B7854510FDA0}"/>
              </a:ext>
            </a:extLst>
          </p:cNvPr>
          <p:cNvSpPr/>
          <p:nvPr/>
        </p:nvSpPr>
        <p:spPr>
          <a:xfrm>
            <a:off x="304791" y="3598938"/>
            <a:ext cx="11547231" cy="738554"/>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режалаштириш имкониятларни режалаштиришда қийинчиликларни камайтиришга ёрдам беради;</a:t>
            </a:r>
          </a:p>
        </p:txBody>
      </p:sp>
      <p:sp>
        <p:nvSpPr>
          <p:cNvPr id="10" name="Прямоугольник 9">
            <a:extLst>
              <a:ext uri="{FF2B5EF4-FFF2-40B4-BE49-F238E27FC236}">
                <a16:creationId xmlns:a16="http://schemas.microsoft.com/office/drawing/2014/main" id="{21F00646-A3C6-4DCB-8C14-CDF76420C8AB}"/>
              </a:ext>
            </a:extLst>
          </p:cNvPr>
          <p:cNvSpPr/>
          <p:nvPr/>
        </p:nvSpPr>
        <p:spPr>
          <a:xfrm>
            <a:off x="304791" y="4442988"/>
            <a:ext cx="8534409" cy="73855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режалаштириш белгиланган муддатга қараб буюртма ишлаб чиқаришни тартибга солишга ёрдам беради;</a:t>
            </a:r>
          </a:p>
        </p:txBody>
      </p:sp>
      <p:sp>
        <p:nvSpPr>
          <p:cNvPr id="11" name="Прямоугольник 10">
            <a:extLst>
              <a:ext uri="{FF2B5EF4-FFF2-40B4-BE49-F238E27FC236}">
                <a16:creationId xmlns:a16="http://schemas.microsoft.com/office/drawing/2014/main" id="{FE7B9FFE-8D4F-4186-A8B3-948F29CABE29}"/>
              </a:ext>
            </a:extLst>
          </p:cNvPr>
          <p:cNvSpPr/>
          <p:nvPr/>
        </p:nvSpPr>
        <p:spPr>
          <a:xfrm>
            <a:off x="304791" y="5287037"/>
            <a:ext cx="8534410" cy="73855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режалаштириш турли хил ишларни кетма-кетликда бажаришга ёрдам беради;</a:t>
            </a:r>
          </a:p>
        </p:txBody>
      </p:sp>
    </p:spTree>
    <p:extLst>
      <p:ext uri="{BB962C8B-B14F-4D97-AF65-F5344CB8AC3E}">
        <p14:creationId xmlns:p14="http://schemas.microsoft.com/office/powerpoint/2010/main" val="38309067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F7F0A552-66C9-4B54-87EC-4CCAC78EB1E5}"/>
              </a:ext>
            </a:extLst>
          </p:cNvPr>
          <p:cNvSpPr/>
          <p:nvPr/>
        </p:nvSpPr>
        <p:spPr>
          <a:xfrm>
            <a:off x="304800" y="1099187"/>
            <a:ext cx="11582400" cy="646331"/>
          </a:xfrm>
          <a:prstGeom prst="rect">
            <a:avLst/>
          </a:prstGeom>
        </p:spPr>
        <p:txBody>
          <a:bodyPr wrap="square">
            <a:spAutoFit/>
          </a:bodyPr>
          <a:lstStyle/>
          <a:p>
            <a:endParaRPr lang="uz-Cyrl-UZ" dirty="0"/>
          </a:p>
          <a:p>
            <a:endParaRPr lang="uz-Cyrl-UZ" dirty="0"/>
          </a:p>
        </p:txBody>
      </p:sp>
      <p:sp>
        <p:nvSpPr>
          <p:cNvPr id="5" name="Прямоугольник 4">
            <a:extLst>
              <a:ext uri="{FF2B5EF4-FFF2-40B4-BE49-F238E27FC236}">
                <a16:creationId xmlns:a16="http://schemas.microsoft.com/office/drawing/2014/main" id="{06317DAE-6AAC-4207-A1E0-42CF3C86ED26}"/>
              </a:ext>
            </a:extLst>
          </p:cNvPr>
          <p:cNvSpPr/>
          <p:nvPr/>
        </p:nvSpPr>
        <p:spPr>
          <a:xfrm>
            <a:off x="211015" y="480645"/>
            <a:ext cx="3212123" cy="334107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РЕЖАЛАШТИРИШ ИККИ ЁНДАШУВ БИЛАН АМАЛГА ОШИРИЛАДИ ВА УЛАР ҚУЙИДАГИЛАР:</a:t>
            </a:r>
          </a:p>
        </p:txBody>
      </p:sp>
      <p:sp>
        <p:nvSpPr>
          <p:cNvPr id="6" name="Прямоугольник 5">
            <a:extLst>
              <a:ext uri="{FF2B5EF4-FFF2-40B4-BE49-F238E27FC236}">
                <a16:creationId xmlns:a16="http://schemas.microsoft.com/office/drawing/2014/main" id="{81347B7E-09AB-45FD-95C4-08390251C21C}"/>
              </a:ext>
            </a:extLst>
          </p:cNvPr>
          <p:cNvSpPr/>
          <p:nvPr/>
        </p:nvSpPr>
        <p:spPr>
          <a:xfrm>
            <a:off x="3892062" y="480645"/>
            <a:ext cx="8088922" cy="1606062"/>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Олдинга режалаштириш - бу режалаштириш тури бўлиб, унда режалаштирувчи буюртма олинган санани барча тадбирларни олдинга режалаштириш учун бошланғич нуқта деб ҳисоблайди</a:t>
            </a:r>
            <a:r>
              <a:rPr lang="ru-RU" dirty="0"/>
              <a:t>.</a:t>
            </a:r>
          </a:p>
        </p:txBody>
      </p:sp>
      <p:sp>
        <p:nvSpPr>
          <p:cNvPr id="7" name="Прямоугольник 6">
            <a:extLst>
              <a:ext uri="{FF2B5EF4-FFF2-40B4-BE49-F238E27FC236}">
                <a16:creationId xmlns:a16="http://schemas.microsoft.com/office/drawing/2014/main" id="{54722BBC-E813-4B3D-84AB-76ED444BCBAE}"/>
              </a:ext>
            </a:extLst>
          </p:cNvPr>
          <p:cNvSpPr/>
          <p:nvPr/>
        </p:nvSpPr>
        <p:spPr>
          <a:xfrm>
            <a:off x="3892063" y="2215660"/>
            <a:ext cx="8088922" cy="1606062"/>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Орқага режалаштириш - бу режалаштириш тури бўлиб, унда режалаштирувчи буюртмани етказиб бериш санасини бошланғич нуқта деб ҳисоблайди ва барча тадбирларни орқага қараб режалаштиришни амалга оширади.</a:t>
            </a:r>
          </a:p>
        </p:txBody>
      </p:sp>
      <p:sp>
        <p:nvSpPr>
          <p:cNvPr id="8" name="Стрелка: вправо 7">
            <a:extLst>
              <a:ext uri="{FF2B5EF4-FFF2-40B4-BE49-F238E27FC236}">
                <a16:creationId xmlns:a16="http://schemas.microsoft.com/office/drawing/2014/main" id="{28265AA5-77C3-4E45-8B53-3672B2B2724D}"/>
              </a:ext>
            </a:extLst>
          </p:cNvPr>
          <p:cNvSpPr/>
          <p:nvPr/>
        </p:nvSpPr>
        <p:spPr>
          <a:xfrm>
            <a:off x="3487615" y="838809"/>
            <a:ext cx="386862" cy="889734"/>
          </a:xfrm>
          <a:prstGeom prst="right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uz-Latn-UZ"/>
          </a:p>
        </p:txBody>
      </p:sp>
      <p:sp>
        <p:nvSpPr>
          <p:cNvPr id="9" name="Стрелка: вправо 8">
            <a:extLst>
              <a:ext uri="{FF2B5EF4-FFF2-40B4-BE49-F238E27FC236}">
                <a16:creationId xmlns:a16="http://schemas.microsoft.com/office/drawing/2014/main" id="{8657D470-0F0F-4EAA-84D0-B0B1E40AD0B7}"/>
              </a:ext>
            </a:extLst>
          </p:cNvPr>
          <p:cNvSpPr/>
          <p:nvPr/>
        </p:nvSpPr>
        <p:spPr>
          <a:xfrm>
            <a:off x="3487615" y="2573824"/>
            <a:ext cx="386862" cy="889734"/>
          </a:xfrm>
          <a:prstGeom prst="right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uz-Latn-UZ"/>
          </a:p>
        </p:txBody>
      </p:sp>
      <p:pic>
        <p:nvPicPr>
          <p:cNvPr id="10" name="Рисунок 9">
            <a:extLst>
              <a:ext uri="{FF2B5EF4-FFF2-40B4-BE49-F238E27FC236}">
                <a16:creationId xmlns:a16="http://schemas.microsoft.com/office/drawing/2014/main" id="{05EA041D-AE29-4A46-9A48-28F609E5E354}"/>
              </a:ext>
            </a:extLst>
          </p:cNvPr>
          <p:cNvPicPr>
            <a:picLocks noChangeAspect="1"/>
          </p:cNvPicPr>
          <p:nvPr/>
        </p:nvPicPr>
        <p:blipFill>
          <a:blip r:embed="rId2"/>
          <a:stretch>
            <a:fillRect/>
          </a:stretch>
        </p:blipFill>
        <p:spPr>
          <a:xfrm>
            <a:off x="0" y="4299587"/>
            <a:ext cx="12192000" cy="2562685"/>
          </a:xfrm>
          <a:prstGeom prst="rect">
            <a:avLst/>
          </a:prstGeom>
        </p:spPr>
      </p:pic>
    </p:spTree>
    <p:extLst>
      <p:ext uri="{BB962C8B-B14F-4D97-AF65-F5344CB8AC3E}">
        <p14:creationId xmlns:p14="http://schemas.microsoft.com/office/powerpoint/2010/main" val="15214594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2935844-01AB-42BC-99E2-4648B8B7D640}"/>
              </a:ext>
            </a:extLst>
          </p:cNvPr>
          <p:cNvSpPr/>
          <p:nvPr/>
        </p:nvSpPr>
        <p:spPr>
          <a:xfrm>
            <a:off x="246185" y="269027"/>
            <a:ext cx="11746523" cy="4585871"/>
          </a:xfrm>
          <a:prstGeom prst="rect">
            <a:avLst/>
          </a:prstGeom>
        </p:spPr>
        <p:txBody>
          <a:bodyPr wrap="square">
            <a:spAutoFit/>
          </a:bodyPr>
          <a:lstStyle/>
          <a:p>
            <a:pPr algn="ctr"/>
            <a:r>
              <a:rPr lang="uz-Latn-UZ" sz="2200" b="1" dirty="0">
                <a:latin typeface="Times New Roman" panose="02020603050405020304" pitchFamily="18" charset="0"/>
                <a:cs typeface="Times New Roman" panose="02020603050405020304" pitchFamily="18" charset="0"/>
              </a:rPr>
              <a:t>ТАЛАБ ВА ТАКЛИФДАГИ НОАНИҚЛИК</a:t>
            </a:r>
            <a:endParaRPr lang="uz-Cyrl-UZ" sz="2200" b="1" dirty="0">
              <a:latin typeface="Times New Roman" panose="02020603050405020304" pitchFamily="18" charset="0"/>
              <a:cs typeface="Times New Roman" panose="02020603050405020304" pitchFamily="18" charset="0"/>
            </a:endParaRPr>
          </a:p>
          <a:p>
            <a:pPr algn="ctr"/>
            <a:endParaRPr lang="uz-Latn-UZ" sz="1000" b="1" dirty="0">
              <a:latin typeface="Times New Roman" panose="02020603050405020304" pitchFamily="18" charset="0"/>
              <a:cs typeface="Times New Roman" panose="02020603050405020304" pitchFamily="18" charset="0"/>
            </a:endParaRPr>
          </a:p>
          <a:p>
            <a:pPr indent="446088" algn="just"/>
            <a:r>
              <a:rPr lang="uz-Latn-UZ" sz="2000" dirty="0">
                <a:latin typeface="Times New Roman" panose="02020603050405020304" pitchFamily="18" charset="0"/>
                <a:cs typeface="Times New Roman" panose="02020603050405020304" pitchFamily="18" charset="0"/>
              </a:rPr>
              <a:t>Ноаниқлик режалаштириш ва назорат қилишда муҳим аҳамиятга эга, чунки бу уни янада қийинлаштиради. Баъзан операцияга кириш маълумотларини этказиб бериш ноаниқ бўлиши мумкин. Масалан, маҳаллий қишлоқ карнаваллари камдан-кам ҳолларда режалаштириш учун ишлайди. Воқеалар кутилганидан кўпроқ вақт олади, дастурда режалаштирилган баъзи ҳаракатлар йўлда кечиктирилиши мумкин ва баъзи трейдерлар ҳатто келмаслиги мумкин. Бошқа операцияларда таъминот нисбатан прогноз қилинади ва назорат қилиш зарурати минималдир. Мисол учун, кабел телевидениеси хизматлари абонентларнинг уйларига жадвал бўйича дастурларни тақдим этади. Дастур режасини ўзгартириш камдан-кам учрайди. Худди шундай талаб ҳам олдиндан айтиб бўлмайдиган бўлиши мумкин. Савдо маркази ичидаги тез овқатланиш шохобчаси қанча одам келиши, қачон келиши ва нима буюртма беришини билмайди. Тушлик ва чой вақти давомида талабнинг ортиши каби баъзи бир нақшларни башорат қилиш мумкин бўлиши мумкин, аммо тўсатдан ёмғир бўрони уй ичидаги харидорларни марказга олиб кириши, жуда қисқа муддатда талабни сезиларли даражада ва олдиндан айтиб бўлмайдиган даражада ошириши мумкин. </a:t>
            </a:r>
          </a:p>
        </p:txBody>
      </p:sp>
      <p:sp>
        <p:nvSpPr>
          <p:cNvPr id="3" name="Прямоугольник 2">
            <a:extLst>
              <a:ext uri="{FF2B5EF4-FFF2-40B4-BE49-F238E27FC236}">
                <a16:creationId xmlns:a16="http://schemas.microsoft.com/office/drawing/2014/main" id="{F8B2819F-7166-4763-8397-B7AC781B28E7}"/>
              </a:ext>
            </a:extLst>
          </p:cNvPr>
          <p:cNvSpPr/>
          <p:nvPr/>
        </p:nvSpPr>
        <p:spPr>
          <a:xfrm>
            <a:off x="246185" y="4734507"/>
            <a:ext cx="8299938" cy="1631216"/>
          </a:xfrm>
          <a:prstGeom prst="rect">
            <a:avLst/>
          </a:prstGeom>
        </p:spPr>
        <p:txBody>
          <a:bodyPr wrap="square">
            <a:spAutoFit/>
          </a:bodyPr>
          <a:lstStyle/>
          <a:p>
            <a:pPr indent="446088" algn="just"/>
            <a:r>
              <a:rPr lang="uz-Latn-UZ" sz="2000" dirty="0">
                <a:latin typeface="Times New Roman" panose="02020603050405020304" pitchFamily="18" charset="0"/>
                <a:cs typeface="Times New Roman" panose="02020603050405020304" pitchFamily="18" charset="0"/>
              </a:rPr>
              <a:t>Аксинча, талаб янада башоратли бўлиши мумкин. Масалан, мактабда дарслар белгиланиб, давр ёки семестр бошланганидан кейин ўқитувчи синфда нечта ўқувчи борлигини билади. Талаб ва таклиф ноаниқлиги режалаштириш ва назорат қилишни қийинлаштиради, лекин талаб ва таклиф ноаниқлигининг комбинацияси айниқса қийин.</a:t>
            </a:r>
            <a:endParaRPr lang="uz-Latn-UZ" sz="2000" dirty="0"/>
          </a:p>
        </p:txBody>
      </p:sp>
    </p:spTree>
    <p:extLst>
      <p:ext uri="{BB962C8B-B14F-4D97-AF65-F5344CB8AC3E}">
        <p14:creationId xmlns:p14="http://schemas.microsoft.com/office/powerpoint/2010/main" val="21504890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10C81A8-93A8-41BF-BA3F-C80D8BACC63F}"/>
              </a:ext>
            </a:extLst>
          </p:cNvPr>
          <p:cNvSpPr/>
          <p:nvPr/>
        </p:nvSpPr>
        <p:spPr>
          <a:xfrm>
            <a:off x="175846" y="145593"/>
            <a:ext cx="11641015" cy="1938992"/>
          </a:xfrm>
          <a:prstGeom prst="rect">
            <a:avLst/>
          </a:prstGeom>
        </p:spPr>
        <p:txBody>
          <a:bodyPr wrap="square">
            <a:spAutoFit/>
          </a:bodyPr>
          <a:lstStyle/>
          <a:p>
            <a:pPr algn="ctr"/>
            <a:r>
              <a:rPr lang="uz-Cyrl-UZ" sz="2000" b="1" dirty="0">
                <a:latin typeface="Times New Roman" panose="02020603050405020304" pitchFamily="18" charset="0"/>
                <a:cs typeface="Times New Roman" panose="02020603050405020304" pitchFamily="18" charset="0"/>
              </a:rPr>
              <a:t>ИШ ЖОЙИНИ РЕЖАЛАШТИРИШ</a:t>
            </a:r>
          </a:p>
          <a:p>
            <a:pPr indent="539750" algn="just"/>
            <a:r>
              <a:rPr lang="uz-Cyrl-UZ" sz="2000" dirty="0">
                <a:latin typeface="Times New Roman" panose="02020603050405020304" pitchFamily="18" charset="0"/>
                <a:cs typeface="Times New Roman" panose="02020603050405020304" pitchFamily="18" charset="0"/>
              </a:rPr>
              <a:t>Иш жойини режалаштириш чекланган ресурслардан тўғри фойдаланишни ва турли иш марказларида устуворликларнинг иш тартибини таъминлаш орқали оптимал маҳсулдорликни таъминлайди. Ишчи кучи назорати машиналар, хом ашё ва ишчи кучидан максимал натижага эришишни таъминлайди. Ишлаб чиқариш билан боғлиқ барча маълумотлар хом ашёдан умумий самарадорлик ва оптимал фойдаланишга эришиш учун кириш-чиқиш назоратини ўрнатиш учун қайд этилади.</a:t>
            </a:r>
          </a:p>
        </p:txBody>
      </p:sp>
      <p:sp>
        <p:nvSpPr>
          <p:cNvPr id="5" name="Прямоугольник 4">
            <a:extLst>
              <a:ext uri="{FF2B5EF4-FFF2-40B4-BE49-F238E27FC236}">
                <a16:creationId xmlns:a16="http://schemas.microsoft.com/office/drawing/2014/main" id="{D9980B15-E707-4BB2-A7B4-AC09533E37C1}"/>
              </a:ext>
            </a:extLst>
          </p:cNvPr>
          <p:cNvSpPr/>
          <p:nvPr/>
        </p:nvSpPr>
        <p:spPr>
          <a:xfrm>
            <a:off x="234463" y="2220072"/>
            <a:ext cx="11723076" cy="822738"/>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ХОДИМЛАРНИ РЕЖАЛАШТИРИШ ВА НАЗОРАТ ҚИЛИШНИНГ АСОСИЙ МАҚСАДЛАРИ ҚУЙИДАГИЛАРДАН ИБОРАТ:</a:t>
            </a:r>
          </a:p>
        </p:txBody>
      </p:sp>
      <p:sp>
        <p:nvSpPr>
          <p:cNvPr id="6" name="Прямоугольник 5">
            <a:extLst>
              <a:ext uri="{FF2B5EF4-FFF2-40B4-BE49-F238E27FC236}">
                <a16:creationId xmlns:a16="http://schemas.microsoft.com/office/drawing/2014/main" id="{0EC481AD-5BAA-40EB-9688-455A77776557}"/>
              </a:ext>
            </a:extLst>
          </p:cNvPr>
          <p:cNvSpPr/>
          <p:nvPr/>
        </p:nvSpPr>
        <p:spPr>
          <a:xfrm>
            <a:off x="234463" y="3620309"/>
            <a:ext cx="9214337" cy="192470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342900" indent="-342900" algn="just">
              <a:buFont typeface="Arial" panose="020B0604020202020204" pitchFamily="34" charset="0"/>
              <a:buChar char="•"/>
            </a:pPr>
            <a:r>
              <a:rPr lang="uz-Cyrl-UZ" sz="2200" dirty="0">
                <a:latin typeface="Times New Roman" panose="02020603050405020304" pitchFamily="18" charset="0"/>
                <a:cs typeface="Times New Roman" panose="02020603050405020304" pitchFamily="18" charset="0"/>
              </a:rPr>
              <a:t>Турли хил иш буюртмаларининг устуворликлари</a:t>
            </a:r>
          </a:p>
          <a:p>
            <a:pPr marL="342900" indent="-342900" algn="just">
              <a:buFont typeface="Arial" panose="020B0604020202020204" pitchFamily="34" charset="0"/>
              <a:buChar char="•"/>
            </a:pPr>
            <a:r>
              <a:rPr lang="uz-Cyrl-UZ" sz="2200" dirty="0">
                <a:latin typeface="Times New Roman" panose="02020603050405020304" pitchFamily="18" charset="0"/>
                <a:cs typeface="Times New Roman" panose="02020603050405020304" pitchFamily="18" charset="0"/>
              </a:rPr>
              <a:t>Жараён миқдори билан боғлиқ маълумотларни ёзиб олинг</a:t>
            </a:r>
          </a:p>
          <a:p>
            <a:pPr marL="342900" indent="-342900" algn="just">
              <a:buFont typeface="Arial" panose="020B0604020202020204" pitchFamily="34" charset="0"/>
              <a:buChar char="•"/>
            </a:pPr>
            <a:r>
              <a:rPr lang="uz-Cyrl-UZ" sz="2200" dirty="0">
                <a:latin typeface="Times New Roman" panose="02020603050405020304" pitchFamily="18" charset="0"/>
                <a:cs typeface="Times New Roman" panose="02020603050405020304" pitchFamily="18" charset="0"/>
              </a:rPr>
              <a:t>Бошқарув панелига иш жойидаги буюртмалар ҳолатини таъминлаш</a:t>
            </a:r>
          </a:p>
          <a:p>
            <a:pPr marL="342900" indent="-342900" algn="just">
              <a:buFont typeface="Arial" panose="020B0604020202020204" pitchFamily="34" charset="0"/>
              <a:buChar char="•"/>
            </a:pPr>
            <a:r>
              <a:rPr lang="uz-Cyrl-UZ" sz="2200" dirty="0">
                <a:latin typeface="Times New Roman" panose="02020603050405020304" pitchFamily="18" charset="0"/>
                <a:cs typeface="Times New Roman" panose="02020603050405020304" pitchFamily="18" charset="0"/>
              </a:rPr>
              <a:t>Имкониятларни назорат қилиш учун чиқиш маълумотларини ёзиб олинг</a:t>
            </a:r>
          </a:p>
          <a:p>
            <a:pPr marL="342900" indent="-342900" algn="just">
              <a:buFont typeface="Arial" panose="020B0604020202020204" pitchFamily="34" charset="0"/>
              <a:buChar char="•"/>
            </a:pPr>
            <a:r>
              <a:rPr lang="uz-Cyrl-UZ" sz="2200" dirty="0">
                <a:latin typeface="Times New Roman" panose="02020603050405020304" pitchFamily="18" charset="0"/>
                <a:cs typeface="Times New Roman" panose="02020603050405020304" pitchFamily="18" charset="0"/>
              </a:rPr>
              <a:t>Самарадорлик ва маҳсулдорликни ўлчашни таъминлаш</a:t>
            </a:r>
          </a:p>
        </p:txBody>
      </p:sp>
      <p:sp>
        <p:nvSpPr>
          <p:cNvPr id="7" name="Прямоугольник 6">
            <a:extLst>
              <a:ext uri="{FF2B5EF4-FFF2-40B4-BE49-F238E27FC236}">
                <a16:creationId xmlns:a16="http://schemas.microsoft.com/office/drawing/2014/main" id="{D124C979-C8BE-405D-AE5D-AE52449D4F56}"/>
              </a:ext>
            </a:extLst>
          </p:cNvPr>
          <p:cNvSpPr/>
          <p:nvPr/>
        </p:nvSpPr>
        <p:spPr>
          <a:xfrm>
            <a:off x="175846" y="5680502"/>
            <a:ext cx="9272953" cy="830997"/>
          </a:xfrm>
          <a:prstGeom prst="rect">
            <a:avLst/>
          </a:prstGeom>
        </p:spPr>
        <p:txBody>
          <a:bodyPr wrap="square">
            <a:spAutoFit/>
          </a:bodyPr>
          <a:lstStyle/>
          <a:p>
            <a:pPr indent="539750"/>
            <a:r>
              <a:rPr lang="uz-Cyrl-UZ" sz="2400" dirty="0">
                <a:latin typeface="Times New Roman" panose="02020603050405020304" pitchFamily="18" charset="0"/>
                <a:cs typeface="Times New Roman" panose="02020603050405020304" pitchFamily="18" charset="0"/>
              </a:rPr>
              <a:t>Шунинг учун операцияларни режалаштириш ва иш жойини режалаштириш ташкилот муваффақиятида ҳал қилувчи рол ўйнайди.</a:t>
            </a:r>
          </a:p>
        </p:txBody>
      </p:sp>
      <p:sp>
        <p:nvSpPr>
          <p:cNvPr id="8" name="Стрелка: вниз 7">
            <a:extLst>
              <a:ext uri="{FF2B5EF4-FFF2-40B4-BE49-F238E27FC236}">
                <a16:creationId xmlns:a16="http://schemas.microsoft.com/office/drawing/2014/main" id="{7BD225BB-EC81-436C-87C1-8D3E2E4933EF}"/>
              </a:ext>
            </a:extLst>
          </p:cNvPr>
          <p:cNvSpPr/>
          <p:nvPr/>
        </p:nvSpPr>
        <p:spPr>
          <a:xfrm>
            <a:off x="3856892" y="3096900"/>
            <a:ext cx="1969477" cy="479112"/>
          </a:xfrm>
          <a:prstGeom prst="downArrow">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uz-Latn-UZ"/>
          </a:p>
        </p:txBody>
      </p:sp>
    </p:spTree>
    <p:extLst>
      <p:ext uri="{BB962C8B-B14F-4D97-AF65-F5344CB8AC3E}">
        <p14:creationId xmlns:p14="http://schemas.microsoft.com/office/powerpoint/2010/main" val="20800729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0D4A4358-B73F-4C3D-B5E8-CDC0B3AA1327}"/>
              </a:ext>
            </a:extLst>
          </p:cNvPr>
          <p:cNvSpPr/>
          <p:nvPr/>
        </p:nvSpPr>
        <p:spPr>
          <a:xfrm>
            <a:off x="234462" y="318931"/>
            <a:ext cx="11723076" cy="3816429"/>
          </a:xfrm>
          <a:prstGeom prst="rect">
            <a:avLst/>
          </a:prstGeom>
        </p:spPr>
        <p:txBody>
          <a:bodyPr wrap="square">
            <a:spAutoFit/>
          </a:bodyPr>
          <a:lstStyle/>
          <a:p>
            <a:pPr algn="ctr"/>
            <a:r>
              <a:rPr lang="uz-Latn-UZ" sz="2200" b="1" dirty="0">
                <a:latin typeface="Times New Roman" panose="02020603050405020304" pitchFamily="18" charset="0"/>
                <a:cs typeface="Times New Roman" panose="02020603050405020304" pitchFamily="18" charset="0"/>
              </a:rPr>
              <a:t>БОҒЛИҚ ВА МУСТАҚИЛ ТАЛАБ</a:t>
            </a:r>
          </a:p>
          <a:p>
            <a:pPr indent="446088" algn="just"/>
            <a:r>
              <a:rPr lang="uz-Latn-UZ" sz="2200" dirty="0">
                <a:latin typeface="Times New Roman" panose="02020603050405020304" pitchFamily="18" charset="0"/>
                <a:cs typeface="Times New Roman" panose="02020603050405020304" pitchFamily="18" charset="0"/>
              </a:rPr>
              <a:t>Баъзи операциялар талабни нисбатан аниқлик билан башорат қилиши мумкин, чунки уларнинг хизматлари ёки маҳсулотларига бўлган талаб маълум бўлган бошқа омилларга боғлиқ. Бу қарам талаб сифатида танилган. Масалан, автомобил заводида шиналарга бўлган талаб мутлақо тасодифий эмас. Талабни прогнозлаш жараёни нисбатан содда. Бу автомобил заводида ишлаб чиқариш жадвалларини ўрганиш ва шиналарга бўлган талабни улардан иборат бўлади. Агар маълум бир кунда 600 та автомобил ишлаб чиқарилиши керак бўлса, у ҳолда автомобил заводи томонидан 3000 та шина талаб қилинишини ҳисоблаш осон (ҳар бир машинада бешта шина бор) - талаб маълум бўлган омилга боғлиқ бўлади. ишлаб чиқарилган. Шу сабабли, шиналар шиналар ишлаб чиқарувчисидан заводдан шиналарга бўлган талаб билан чамбарчас боғлиқ бўлган </a:t>
            </a:r>
            <a:r>
              <a:rPr lang="uz-Cyrl-UZ" sz="2200" dirty="0">
                <a:latin typeface="Times New Roman" panose="02020603050405020304" pitchFamily="18" charset="0"/>
                <a:cs typeface="Times New Roman" panose="02020603050405020304" pitchFamily="18" charset="0"/>
              </a:rPr>
              <a:t>е</a:t>
            </a:r>
            <a:r>
              <a:rPr lang="uz-Latn-UZ" sz="2200" dirty="0">
                <a:latin typeface="Times New Roman" panose="02020603050405020304" pitchFamily="18" charset="0"/>
                <a:cs typeface="Times New Roman" panose="02020603050405020304" pitchFamily="18" charset="0"/>
              </a:rPr>
              <a:t>тказиб бериш жадвалига буюртма бериш мумкин (10.</a:t>
            </a:r>
            <a:r>
              <a:rPr lang="uz-Cyrl-UZ" sz="2200" dirty="0">
                <a:latin typeface="Times New Roman" panose="02020603050405020304" pitchFamily="18" charset="0"/>
                <a:cs typeface="Times New Roman" panose="02020603050405020304" pitchFamily="18" charset="0"/>
              </a:rPr>
              <a:t>2</a:t>
            </a:r>
            <a:r>
              <a:rPr lang="uz-Latn-UZ" sz="2200" dirty="0">
                <a:latin typeface="Times New Roman" panose="02020603050405020304" pitchFamily="18" charset="0"/>
                <a:cs typeface="Times New Roman" panose="02020603050405020304" pitchFamily="18" charset="0"/>
              </a:rPr>
              <a:t>-</a:t>
            </a:r>
            <a:r>
              <a:rPr lang="uz-Cyrl-UZ" sz="2200" dirty="0">
                <a:latin typeface="Times New Roman" panose="02020603050405020304" pitchFamily="18" charset="0"/>
                <a:cs typeface="Times New Roman" panose="02020603050405020304" pitchFamily="18" charset="0"/>
              </a:rPr>
              <a:t>расмда</a:t>
            </a:r>
            <a:r>
              <a:rPr lang="uz-Latn-UZ" sz="2200" dirty="0">
                <a:latin typeface="Times New Roman" panose="02020603050405020304" pitchFamily="18" charset="0"/>
                <a:cs typeface="Times New Roman" panose="02020603050405020304" pitchFamily="18" charset="0"/>
              </a:rPr>
              <a:t> бўлгани каби). </a:t>
            </a:r>
          </a:p>
        </p:txBody>
      </p:sp>
      <p:sp>
        <p:nvSpPr>
          <p:cNvPr id="3" name="Прямоугольник 2">
            <a:extLst>
              <a:ext uri="{FF2B5EF4-FFF2-40B4-BE49-F238E27FC236}">
                <a16:creationId xmlns:a16="http://schemas.microsoft.com/office/drawing/2014/main" id="{105785C9-9914-4D5B-BCCB-76FB993E43E1}"/>
              </a:ext>
            </a:extLst>
          </p:cNvPr>
          <p:cNvSpPr/>
          <p:nvPr/>
        </p:nvSpPr>
        <p:spPr>
          <a:xfrm>
            <a:off x="234461" y="4135360"/>
            <a:ext cx="8335107" cy="2462213"/>
          </a:xfrm>
          <a:prstGeom prst="rect">
            <a:avLst/>
          </a:prstGeom>
        </p:spPr>
        <p:txBody>
          <a:bodyPr wrap="square">
            <a:spAutoFit/>
          </a:bodyPr>
          <a:lstStyle/>
          <a:p>
            <a:pPr indent="446088" algn="just"/>
            <a:r>
              <a:rPr lang="uz-Latn-UZ" sz="2200" dirty="0">
                <a:latin typeface="Times New Roman" panose="02020603050405020304" pitchFamily="18" charset="0"/>
                <a:cs typeface="Times New Roman" panose="02020603050405020304" pitchFamily="18" charset="0"/>
              </a:rPr>
              <a:t>Дарҳақиқат, автомобил заводининг ҳар бир қисмига бўлган талаб тайёр автомобилларни йиғиш жадвалидан келиб чиқади. Бошқа операциялар улар тақдим этаётган хизмат ёки маҳсулотнинг табиати туфайли талабга боғлиқ ҳолда ишлайди. Мисол учун, буюртмачи тикувчи мато сотиб олмайди ва ҳар хил ўлчамдаги кўйлаклар тайёрламайди, агар кимдир келиб, сотиб олишни хоҳласа.</a:t>
            </a:r>
            <a:endParaRPr lang="uz-Latn-UZ" sz="2200" dirty="0"/>
          </a:p>
        </p:txBody>
      </p:sp>
    </p:spTree>
    <p:extLst>
      <p:ext uri="{BB962C8B-B14F-4D97-AF65-F5344CB8AC3E}">
        <p14:creationId xmlns:p14="http://schemas.microsoft.com/office/powerpoint/2010/main" val="10249846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a:extLst>
              <a:ext uri="{FF2B5EF4-FFF2-40B4-BE49-F238E27FC236}">
                <a16:creationId xmlns:a16="http://schemas.microsoft.com/office/drawing/2014/main" id="{A1A51DCD-2C5A-4AD1-AECC-B029758CD256}"/>
              </a:ext>
            </a:extLst>
          </p:cNvPr>
          <p:cNvPicPr>
            <a:picLocks noChangeAspect="1"/>
          </p:cNvPicPr>
          <p:nvPr/>
        </p:nvPicPr>
        <p:blipFill>
          <a:blip r:embed="rId2"/>
          <a:stretch>
            <a:fillRect/>
          </a:stretch>
        </p:blipFill>
        <p:spPr>
          <a:xfrm>
            <a:off x="0" y="0"/>
            <a:ext cx="10322110" cy="6858000"/>
          </a:xfrm>
          <a:prstGeom prst="rect">
            <a:avLst/>
          </a:prstGeom>
        </p:spPr>
      </p:pic>
      <p:sp>
        <p:nvSpPr>
          <p:cNvPr id="7" name="Прямоугольник 6">
            <a:extLst>
              <a:ext uri="{FF2B5EF4-FFF2-40B4-BE49-F238E27FC236}">
                <a16:creationId xmlns:a16="http://schemas.microsoft.com/office/drawing/2014/main" id="{28FB3E1B-2B5E-47CE-AACD-BCBA71FC52A8}"/>
              </a:ext>
            </a:extLst>
          </p:cNvPr>
          <p:cNvSpPr/>
          <p:nvPr/>
        </p:nvSpPr>
        <p:spPr>
          <a:xfrm>
            <a:off x="2942492" y="0"/>
            <a:ext cx="9249508" cy="1200329"/>
          </a:xfrm>
          <a:prstGeom prst="rect">
            <a:avLst/>
          </a:prstGeom>
        </p:spPr>
        <p:txBody>
          <a:bodyPr wrap="square">
            <a:spAutoFit/>
          </a:bodyPr>
          <a:lstStyle/>
          <a:p>
            <a:pPr algn="ctr"/>
            <a:r>
              <a:rPr lang="uz-Latn-UZ" sz="2400" b="1" dirty="0">
                <a:latin typeface="Times New Roman" panose="02020603050405020304" pitchFamily="18" charset="0"/>
                <a:cs typeface="Times New Roman" panose="02020603050405020304" pitchFamily="18" charset="0"/>
              </a:rPr>
              <a:t>10.</a:t>
            </a:r>
            <a:r>
              <a:rPr lang="uz-Cyrl-UZ" sz="2400" b="1" dirty="0">
                <a:latin typeface="Times New Roman" panose="02020603050405020304" pitchFamily="18" charset="0"/>
                <a:cs typeface="Times New Roman" panose="02020603050405020304" pitchFamily="18" charset="0"/>
              </a:rPr>
              <a:t>2</a:t>
            </a:r>
            <a:r>
              <a:rPr lang="uz-Latn-UZ" sz="2400" b="1" dirty="0">
                <a:latin typeface="Times New Roman" panose="02020603050405020304" pitchFamily="18" charset="0"/>
                <a:cs typeface="Times New Roman" panose="02020603050405020304" pitchFamily="18" charset="0"/>
              </a:rPr>
              <a:t>-</a:t>
            </a:r>
            <a:r>
              <a:rPr lang="uz-Cyrl-UZ" sz="2400" b="1" dirty="0">
                <a:latin typeface="Times New Roman" panose="02020603050405020304" pitchFamily="18" charset="0"/>
                <a:cs typeface="Times New Roman" panose="02020603050405020304" pitchFamily="18" charset="0"/>
              </a:rPr>
              <a:t>РАСМ.</a:t>
            </a:r>
            <a:r>
              <a:rPr lang="uz-Latn-UZ" sz="2400" b="1" dirty="0">
                <a:latin typeface="Times New Roman" panose="02020603050405020304" pitchFamily="18" charset="0"/>
                <a:cs typeface="Times New Roman" panose="02020603050405020304" pitchFamily="18" charset="0"/>
              </a:rPr>
              <a:t> БОҒЛИҚ ТАЛАБ БОШҚА НАРСАГА БЎЛГАН ТАЛАБДАН КЕЛИБ ЧИҚАДИ</a:t>
            </a:r>
            <a:r>
              <a:rPr lang="uz-Cyrl-UZ" sz="2400" b="1" dirty="0">
                <a:latin typeface="Times New Roman" panose="02020603050405020304" pitchFamily="18" charset="0"/>
                <a:cs typeface="Times New Roman" panose="02020603050405020304" pitchFamily="18" charset="0"/>
              </a:rPr>
              <a:t>,</a:t>
            </a:r>
            <a:r>
              <a:rPr lang="uz-Latn-UZ" sz="2400" b="1" dirty="0">
                <a:latin typeface="Times New Roman" panose="02020603050405020304" pitchFamily="18" charset="0"/>
                <a:cs typeface="Times New Roman" panose="02020603050405020304" pitchFamily="18" charset="0"/>
              </a:rPr>
              <a:t> МУСТАҚИЛ ТАЛАБ КЎПРОҚ ТАСОДИФИЙДИР</a:t>
            </a:r>
            <a:r>
              <a:rPr lang="uz-Cyrl-UZ" sz="2400" b="1" dirty="0">
                <a:latin typeface="Times New Roman" panose="02020603050405020304" pitchFamily="18" charset="0"/>
                <a:cs typeface="Times New Roman" panose="02020603050405020304" pitchFamily="18" charset="0"/>
              </a:rPr>
              <a:t>.</a:t>
            </a:r>
            <a:r>
              <a:rPr lang="en-US" sz="2400" b="1" dirty="0">
                <a:latin typeface="Times New Roman" panose="02020603050405020304" pitchFamily="18" charset="0"/>
                <a:cs typeface="Times New Roman" panose="02020603050405020304" pitchFamily="18" charset="0"/>
              </a:rPr>
              <a:t> [6]</a:t>
            </a:r>
            <a:endParaRPr lang="uz-Latn-UZ"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85386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9B315DCD-8868-4527-A4B5-746A5B7F2364}"/>
              </a:ext>
            </a:extLst>
          </p:cNvPr>
          <p:cNvSpPr/>
          <p:nvPr/>
        </p:nvSpPr>
        <p:spPr>
          <a:xfrm>
            <a:off x="240323" y="205220"/>
            <a:ext cx="11711354" cy="5324535"/>
          </a:xfrm>
          <a:prstGeom prst="rect">
            <a:avLst/>
          </a:prstGeom>
        </p:spPr>
        <p:txBody>
          <a:bodyPr wrap="square">
            <a:spAutoFit/>
          </a:bodyPr>
          <a:lstStyle/>
          <a:p>
            <a:pPr indent="446088" algn="just"/>
            <a:r>
              <a:rPr lang="uz-Cyrl-UZ" sz="2000" dirty="0">
                <a:latin typeface="Times New Roman" panose="02020603050405020304" pitchFamily="18" charset="0"/>
                <a:cs typeface="Times New Roman" panose="02020603050405020304" pitchFamily="18" charset="0"/>
              </a:rPr>
              <a:t>Мижоз келиб сўраган тақдирда ҳам юқори тоифали ресторан овқат пиширишни бошламайди. Ушбу иккала ҳолатда ҳам хавф ва маҳсулот ёки хизматнинг тез бузиладиганлиги комбинацияси қатъий буюртмага эга бўлмагунча операцияни товар ёки хизматларни яратишни бошлашга тўсқинлик қилади. Талабга боғлиқ вазиятларда режалаштириш ва назорат қилиш, асосан, талаб юзага келганда операция қандай жавоб бериши кераклиги билан боғлиқ.</a:t>
            </a:r>
          </a:p>
          <a:p>
            <a:pPr indent="446088" algn="just"/>
            <a:r>
              <a:rPr lang="uz-Cyrl-UZ" sz="2000" dirty="0">
                <a:latin typeface="Times New Roman" panose="02020603050405020304" pitchFamily="18" charset="0"/>
                <a:cs typeface="Times New Roman" panose="02020603050405020304" pitchFamily="18" charset="0"/>
              </a:rPr>
              <a:t>Аксинча</a:t>
            </a:r>
            <a:r>
              <a:rPr lang="ru-RU" sz="20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баъзи операциялар мустақил талабга боғлиқ. Улар келажакдаги талабни бу талаб қандай бўлишини аниқ билмасдан таъминлашлари керак; ёки режалаштириш ва назорат қилиш терминологиясида улар мижозлар буюртмаларининг қатъий “олдинга кўриниши” га эга эмаслар. Масалан, шиналарни алмаштириш хизмати билан шуғулланадиган </a:t>
            </a:r>
            <a:r>
              <a:rPr lang="uz-Latn-UZ" sz="2000" dirty="0">
                <a:latin typeface="Times New Roman" panose="02020603050405020304" pitchFamily="18" charset="0"/>
                <a:cs typeface="Times New Roman" panose="02020603050405020304" pitchFamily="18" charset="0"/>
              </a:rPr>
              <a:t>Ace Tyres</a:t>
            </a:r>
            <a:r>
              <a:rPr lang="uz-Cyrl-UZ" sz="2000" dirty="0">
                <a:latin typeface="Times New Roman" panose="02020603050405020304" pitchFamily="18" charset="0"/>
                <a:cs typeface="Times New Roman" panose="02020603050405020304" pitchFamily="18" charset="0"/>
              </a:rPr>
              <a:t> компанияси шиналар захирасини бошқариши керак бўлади. Шу маънода, худди шу вазифа автомобил заводида шиналар захиралари бўйича менежер олдида турган эди. Бироқ</a:t>
            </a:r>
            <a:r>
              <a:rPr lang="ru-RU" sz="2000" dirty="0">
                <a:latin typeface="Times New Roman" panose="02020603050405020304" pitchFamily="18" charset="0"/>
                <a:cs typeface="Times New Roman" panose="02020603050405020304" pitchFamily="18" charset="0"/>
              </a:rPr>
              <a:t>, </a:t>
            </a:r>
            <a:r>
              <a:rPr lang="uz-Latn-UZ" sz="2000" dirty="0">
                <a:latin typeface="Times New Roman" panose="02020603050405020304" pitchFamily="18" charset="0"/>
                <a:cs typeface="Times New Roman" panose="02020603050405020304" pitchFamily="18" charset="0"/>
              </a:rPr>
              <a:t>Ace Tyres</a:t>
            </a:r>
            <a:r>
              <a:rPr lang="uz-Cyrl-UZ" sz="2000" dirty="0">
                <a:latin typeface="Times New Roman" panose="02020603050405020304" pitchFamily="18" charset="0"/>
                <a:cs typeface="Times New Roman" panose="02020603050405020304" pitchFamily="18" charset="0"/>
              </a:rPr>
              <a:t> учун талаб жуда бошқача. У мижозларнинг ҳажмини ҳам, ўзига хос эҳтиёжларини ҳам башорат қила олмайди. У қанча ва қандай турдаги шиналарни захиралаш тўғрисида қарор қабул қилиши керак, бунда талаб прогнозлари ва захирада қолиб кетиш хавфини ҳисобга олган ҳолда. Бу мустақил талабни режалаштириш ва назорат қилишнинг табиатидир. У келажакдаги талаб бўйича “энг яхши тахминлар” қилади, бу талабни қондира оладиган ресурсларни жойлаштиришга ҳаракат қилади ва агар ҳақиқий талаб прогнозга мос келмаса, тезда жавоб беришга ҳаракат қилади</a:t>
            </a:r>
            <a:r>
              <a:rPr lang="ru-RU" sz="2000" dirty="0">
                <a:latin typeface="Times New Roman" panose="02020603050405020304" pitchFamily="18" charset="0"/>
                <a:cs typeface="Times New Roman" panose="02020603050405020304" pitchFamily="18" charset="0"/>
              </a:rPr>
              <a:t>. </a:t>
            </a:r>
            <a:endParaRPr lang="uz-Latn-UZ" sz="2000" dirty="0">
              <a:latin typeface="Times New Roman" panose="02020603050405020304" pitchFamily="18" charset="0"/>
              <a:cs typeface="Times New Roman" panose="02020603050405020304" pitchFamily="18" charset="0"/>
            </a:endParaRPr>
          </a:p>
        </p:txBody>
      </p:sp>
      <p:pic>
        <p:nvPicPr>
          <p:cNvPr id="3" name="Рисунок 2">
            <a:extLst>
              <a:ext uri="{FF2B5EF4-FFF2-40B4-BE49-F238E27FC236}">
                <a16:creationId xmlns:a16="http://schemas.microsoft.com/office/drawing/2014/main" id="{B56B1252-AF39-40D9-A738-1A24FE65D87E}"/>
              </a:ext>
            </a:extLst>
          </p:cNvPr>
          <p:cNvPicPr>
            <a:picLocks noChangeAspect="1"/>
          </p:cNvPicPr>
          <p:nvPr/>
        </p:nvPicPr>
        <p:blipFill>
          <a:blip r:embed="rId2"/>
          <a:stretch>
            <a:fillRect/>
          </a:stretch>
        </p:blipFill>
        <p:spPr>
          <a:xfrm>
            <a:off x="0" y="5529755"/>
            <a:ext cx="6096000" cy="1328244"/>
          </a:xfrm>
          <a:prstGeom prst="rect">
            <a:avLst/>
          </a:prstGeom>
        </p:spPr>
      </p:pic>
      <p:pic>
        <p:nvPicPr>
          <p:cNvPr id="4" name="Рисунок 3">
            <a:extLst>
              <a:ext uri="{FF2B5EF4-FFF2-40B4-BE49-F238E27FC236}">
                <a16:creationId xmlns:a16="http://schemas.microsoft.com/office/drawing/2014/main" id="{0B376B51-89AC-4107-8639-45359960D103}"/>
              </a:ext>
            </a:extLst>
          </p:cNvPr>
          <p:cNvPicPr>
            <a:picLocks noChangeAspect="1"/>
          </p:cNvPicPr>
          <p:nvPr/>
        </p:nvPicPr>
        <p:blipFill>
          <a:blip r:embed="rId2"/>
          <a:stretch>
            <a:fillRect/>
          </a:stretch>
        </p:blipFill>
        <p:spPr>
          <a:xfrm>
            <a:off x="6096000" y="5529756"/>
            <a:ext cx="6096000" cy="1328244"/>
          </a:xfrm>
          <a:prstGeom prst="rect">
            <a:avLst/>
          </a:prstGeom>
        </p:spPr>
      </p:pic>
    </p:spTree>
    <p:extLst>
      <p:ext uri="{BB962C8B-B14F-4D97-AF65-F5344CB8AC3E}">
        <p14:creationId xmlns:p14="http://schemas.microsoft.com/office/powerpoint/2010/main" val="23557932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71E9609E-4E00-4011-A991-D60AE61C47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5608320"/>
          </a:xfrm>
          <a:prstGeom prst="rect">
            <a:avLst/>
          </a:prstGeom>
        </p:spPr>
      </p:pic>
      <p:sp>
        <p:nvSpPr>
          <p:cNvPr id="4" name="Прямоугольник 3">
            <a:extLst>
              <a:ext uri="{FF2B5EF4-FFF2-40B4-BE49-F238E27FC236}">
                <a16:creationId xmlns:a16="http://schemas.microsoft.com/office/drawing/2014/main" id="{A42DB097-4B5A-418B-B18A-D10EC2CDF121}"/>
              </a:ext>
            </a:extLst>
          </p:cNvPr>
          <p:cNvSpPr/>
          <p:nvPr/>
        </p:nvSpPr>
        <p:spPr>
          <a:xfrm>
            <a:off x="0" y="5380672"/>
            <a:ext cx="8909538" cy="1477328"/>
          </a:xfrm>
          <a:prstGeom prst="rect">
            <a:avLst/>
          </a:prstGeom>
        </p:spPr>
        <p:txBody>
          <a:bodyPr wrap="square">
            <a:spAutoFit/>
          </a:bodyPr>
          <a:lstStyle/>
          <a:p>
            <a:pPr algn="ctr"/>
            <a:r>
              <a:rPr lang="uz-Latn-UZ" b="1" dirty="0">
                <a:solidFill>
                  <a:srgbClr val="FF0000"/>
                </a:solidFill>
                <a:latin typeface="Times New Roman" panose="02020603050405020304" pitchFamily="18" charset="0"/>
                <a:cs typeface="Times New Roman" panose="02020603050405020304" pitchFamily="18" charset="0"/>
              </a:rPr>
              <a:t>10.</a:t>
            </a:r>
            <a:r>
              <a:rPr lang="en-US" b="1" dirty="0">
                <a:solidFill>
                  <a:srgbClr val="FF0000"/>
                </a:solidFill>
                <a:latin typeface="Times New Roman" panose="02020603050405020304" pitchFamily="18" charset="0"/>
                <a:cs typeface="Times New Roman" panose="02020603050405020304" pitchFamily="18" charset="0"/>
              </a:rPr>
              <a:t>4</a:t>
            </a:r>
            <a:r>
              <a:rPr lang="uz-Latn-UZ" b="1" dirty="0">
                <a:solidFill>
                  <a:srgbClr val="FF0000"/>
                </a:solidFill>
                <a:latin typeface="Times New Roman" panose="02020603050405020304" pitchFamily="18" charset="0"/>
                <a:cs typeface="Times New Roman" panose="02020603050405020304" pitchFamily="18" charset="0"/>
              </a:rPr>
              <a:t>-</a:t>
            </a:r>
            <a:r>
              <a:rPr lang="uz-Cyrl-UZ" b="1" dirty="0">
                <a:solidFill>
                  <a:srgbClr val="FF0000"/>
                </a:solidFill>
                <a:latin typeface="Times New Roman" panose="02020603050405020304" pitchFamily="18" charset="0"/>
                <a:cs typeface="Times New Roman" panose="02020603050405020304" pitchFamily="18" charset="0"/>
              </a:rPr>
              <a:t>РАСМ.</a:t>
            </a:r>
            <a:r>
              <a:rPr lang="uz-Latn-UZ" b="1" dirty="0">
                <a:solidFill>
                  <a:srgbClr val="FF0000"/>
                </a:solidFill>
                <a:latin typeface="Times New Roman" panose="02020603050405020304" pitchFamily="18" charset="0"/>
                <a:cs typeface="Times New Roman" panose="02020603050405020304" pitchFamily="18" charset="0"/>
              </a:rPr>
              <a:t> РЕКЛАМА АГЕНТЛИГИ КАБИ БАЪЗИ </a:t>
            </a:r>
            <a:r>
              <a:rPr lang="uz-Cyrl-UZ" b="1" dirty="0">
                <a:solidFill>
                  <a:srgbClr val="FF0000"/>
                </a:solidFill>
                <a:latin typeface="Times New Roman" panose="02020603050405020304" pitchFamily="18" charset="0"/>
                <a:cs typeface="Times New Roman" panose="02020603050405020304" pitchFamily="18" charset="0"/>
              </a:rPr>
              <a:t>“</a:t>
            </a:r>
            <a:r>
              <a:rPr lang="uz-Latn-UZ" b="1" dirty="0">
                <a:solidFill>
                  <a:srgbClr val="FF0000"/>
                </a:solidFill>
                <a:latin typeface="Times New Roman" panose="02020603050405020304" pitchFamily="18" charset="0"/>
                <a:cs typeface="Times New Roman" panose="02020603050405020304" pitchFamily="18" charset="0"/>
              </a:rPr>
              <a:t>ДИЗАЙН, РЕСУРС, ЯРАТИШ ВА БУЮРТМА БЎЙИЧА ЕТКАЗИБ БЕРИШ</a:t>
            </a:r>
            <a:r>
              <a:rPr lang="uz-Cyrl-UZ" b="1" dirty="0">
                <a:solidFill>
                  <a:srgbClr val="FF0000"/>
                </a:solidFill>
                <a:latin typeface="Times New Roman" panose="02020603050405020304" pitchFamily="18" charset="0"/>
                <a:cs typeface="Times New Roman" panose="02020603050405020304" pitchFamily="18" charset="0"/>
              </a:rPr>
              <a:t>”</a:t>
            </a:r>
            <a:r>
              <a:rPr lang="uz-Latn-UZ" b="1" dirty="0">
                <a:solidFill>
                  <a:srgbClr val="FF0000"/>
                </a:solidFill>
                <a:latin typeface="Times New Roman" panose="02020603050405020304" pitchFamily="18" charset="0"/>
                <a:cs typeface="Times New Roman" panose="02020603050405020304" pitchFamily="18" charset="0"/>
              </a:rPr>
              <a:t> ОПЕРАЦИЯЛАРИДАГИ БОСҚИЧЛАР ЎРТАСИДАГИ МУНОСАБАТЛАР ТЕЗ-ТЕЗ МАСЛАҲАТЛАШУВЛАР ВА ОЛДИНДАН АЙТИБ БЎЛМАЙДИГАН ҚАЙТА ИШЛАШ БИЛАН МУРАККАБ БЎЛИШИ МУМКИН.</a:t>
            </a:r>
            <a:r>
              <a:rPr lang="en-US" b="1" dirty="0">
                <a:solidFill>
                  <a:srgbClr val="FF0000"/>
                </a:solidFill>
                <a:latin typeface="Times New Roman" panose="02020603050405020304" pitchFamily="18" charset="0"/>
                <a:cs typeface="Times New Roman" panose="02020603050405020304" pitchFamily="18" charset="0"/>
              </a:rPr>
              <a:t> [6]</a:t>
            </a:r>
            <a:endParaRPr lang="uz-Latn-UZ"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55242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EAE9B0E-D42B-4362-BF89-D3225FCA3B6B}"/>
              </a:ext>
            </a:extLst>
          </p:cNvPr>
          <p:cNvSpPr/>
          <p:nvPr/>
        </p:nvSpPr>
        <p:spPr>
          <a:xfrm>
            <a:off x="246185" y="281354"/>
            <a:ext cx="11699630" cy="4401205"/>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САВДО ВА ОПЕРАЦИЯЛАРНИ РЕЖАЛАШТИРИШ (С&amp;ОП)</a:t>
            </a:r>
          </a:p>
          <a:p>
            <a:pPr indent="539750" algn="just"/>
            <a:r>
              <a:rPr lang="uz-Latn-UZ" sz="2000" dirty="0">
                <a:latin typeface="Times New Roman" panose="02020603050405020304" pitchFamily="18" charset="0"/>
                <a:cs typeface="Times New Roman" panose="02020603050405020304" pitchFamily="18" charset="0"/>
              </a:rPr>
              <a:t>Анъанавий операцияларни режалаштириш ва бошқариш билан боғлиқ муаммолардан бири шундаки, жараёнда бир нечта функциялар кўпинча мунтазам равишда иштирок этган бўлса-да, ҳар бир функция жуда бошқача мақсадлар тўпламига эга бўлиши мумкин. Масалан, маркетинг даромадларни кўпайтириш ва мижозларга етказиб беришнинг узлуксизлигини таъминлашдан манфаатдор бўлиши мумкин. Операциялар харажатларни минималлаштириш учун босим остида бўлиши мумкин (эҳтимол нисбатан узоқ ва барқарор операцион даражалар орқали эришилади). Молия айланма маблағлар ва инвентарларни камайтиришдан, шунингдек, доимий харажатларни камайтиришдан манфаатдор бўлади. Ва ҳоказо. Бироқ, булар ва муҳандислик ёки инсон ресурсларини бошқариш каби бошқа функцияларга операцияларни режалаштириш қарорлари таъсир қилади ва, эҳтимол, қисман операцияларни режалаштириш жараёнидан олинган натижаларга боғлиқ бўлган ўзларининг режалаштириш жараёнларида иштирок этадилар. Савдо ва операцияларни режалаштириш (С&amp;ОП) биринчи марта режалаштиришнинг муҳим элементи сифатида илгари сурилди, чунки ишлаб чиқариш ресурсларини режалаштириш кенг тарқалган жараёнга айланди. </a:t>
            </a:r>
          </a:p>
        </p:txBody>
      </p:sp>
      <p:sp>
        <p:nvSpPr>
          <p:cNvPr id="3" name="Прямоугольник 2">
            <a:extLst>
              <a:ext uri="{FF2B5EF4-FFF2-40B4-BE49-F238E27FC236}">
                <a16:creationId xmlns:a16="http://schemas.microsoft.com/office/drawing/2014/main" id="{73959E6E-EBB7-4B02-ADCB-E0C01D0F4858}"/>
              </a:ext>
            </a:extLst>
          </p:cNvPr>
          <p:cNvSpPr/>
          <p:nvPr/>
        </p:nvSpPr>
        <p:spPr>
          <a:xfrm>
            <a:off x="246184" y="4561399"/>
            <a:ext cx="8569569" cy="1938992"/>
          </a:xfrm>
          <a:prstGeom prst="rect">
            <a:avLst/>
          </a:prstGeom>
        </p:spPr>
        <p:txBody>
          <a:bodyPr wrap="square">
            <a:spAutoFit/>
          </a:bodyPr>
          <a:lstStyle/>
          <a:p>
            <a:pPr indent="539750" algn="just"/>
            <a:r>
              <a:rPr lang="uz-Latn-UZ" sz="2000" dirty="0">
                <a:latin typeface="Times New Roman" panose="02020603050405020304" pitchFamily="18" charset="0"/>
                <a:cs typeface="Times New Roman" panose="02020603050405020304" pitchFamily="18" charset="0"/>
              </a:rPr>
              <a:t>Эрта ишлаб чиқариш ресурсларини режалаштиришни амалга ошириш кўпинча амалга ошириб бўлмайдиган режалар томонидан бошқариладиган тизим туфайли самарасиз бўлган. Бу С&amp;ОП ҳал қилмоқчи бўлган дилемма. Бу барча тактик режалар бизнеснинг турли функциялари ва компаниянинг узоқ муддатли стратегик режалари билан мос келишини таъминлашга ҳаракат қиладиган режалаштириш жараёни.</a:t>
            </a:r>
            <a:endParaRPr lang="uz-Latn-UZ" sz="2000" dirty="0"/>
          </a:p>
        </p:txBody>
      </p:sp>
    </p:spTree>
    <p:extLst>
      <p:ext uri="{BB962C8B-B14F-4D97-AF65-F5344CB8AC3E}">
        <p14:creationId xmlns:p14="http://schemas.microsoft.com/office/powerpoint/2010/main" val="16409875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1F482560-2B7D-40D0-B503-384FAB9AB52C}"/>
              </a:ext>
            </a:extLst>
          </p:cNvPr>
          <p:cNvSpPr/>
          <p:nvPr/>
        </p:nvSpPr>
        <p:spPr>
          <a:xfrm>
            <a:off x="281354" y="378384"/>
            <a:ext cx="11629292" cy="4493538"/>
          </a:xfrm>
          <a:prstGeom prst="rect">
            <a:avLst/>
          </a:prstGeom>
        </p:spPr>
        <p:txBody>
          <a:bodyPr wrap="square">
            <a:spAutoFit/>
          </a:bodyPr>
          <a:lstStyle/>
          <a:p>
            <a:pPr indent="539750" algn="just"/>
            <a:r>
              <a:rPr lang="uz-Latn-UZ" sz="2200" dirty="0">
                <a:latin typeface="Times New Roman" panose="02020603050405020304" pitchFamily="18" charset="0"/>
                <a:cs typeface="Times New Roman" panose="02020603050405020304" pitchFamily="18" charset="0"/>
              </a:rPr>
              <a:t>Бу 18 ойдан 24 ойгача бўлган вақтни кўриб чиқадиган расмий бизнес жараёни. Бошқача қилиб айтганда, бу фақат қисқа муддатли жараён эмас. Аслида, С&amp;ОП қисқа муддатли ва узоқ муддатли режалаштиришни интеграциялаш, шунингдек, асосий функцияларни режалаштириш фаолиятини интеграциялаш уриниши сифатида ишлаб чиқилган. Бу жамланган жараён бўлиб, у батафсил фаолият билан шуғулланмайди, балки маҳсулотнинг умумий (кўпинча жамланган) ҳажмига қаратилган. Умуман олганда, бу ҳар ойда содир бўладиган ва анъанавий операцияларни режалаштиришдан кўра кўпроқ юқори бошқарувни ўз ичига олган юқори даражада содир бўладиган жараён. С&amp;ОП ҳам кўплаб номлар билан аталади. Буни интеграциялашган бизнес режалаштириш, интеграциялашган бизнес бошқаруви, интеграциялашган самарадорлик бошқаруви, роллинг бизнесни режалаштириш ва минтақавий бизнес бошқаруви деб аташ мумкин. Шунингдек, баъзи ташкилотлар </a:t>
            </a:r>
            <a:r>
              <a:rPr lang="uz-Cyrl-UZ" sz="2200" dirty="0">
                <a:latin typeface="Times New Roman" panose="02020603050405020304" pitchFamily="18" charset="0"/>
                <a:cs typeface="Times New Roman" panose="02020603050405020304" pitchFamily="18" charset="0"/>
              </a:rPr>
              <a:t>“</a:t>
            </a:r>
            <a:r>
              <a:rPr lang="uz-Latn-UZ" sz="2200" dirty="0">
                <a:latin typeface="Times New Roman" panose="02020603050405020304" pitchFamily="18" charset="0"/>
                <a:cs typeface="Times New Roman" panose="02020603050405020304" pitchFamily="18" charset="0"/>
              </a:rPr>
              <a:t>С&amp;ОП</a:t>
            </a:r>
            <a:r>
              <a:rPr lang="uz-Cyrl-UZ" sz="2200" dirty="0">
                <a:latin typeface="Times New Roman" panose="02020603050405020304" pitchFamily="18" charset="0"/>
                <a:cs typeface="Times New Roman" panose="02020603050405020304" pitchFamily="18" charset="0"/>
              </a:rPr>
              <a:t>”</a:t>
            </a:r>
            <a:r>
              <a:rPr lang="uz-Latn-UZ" sz="2200" dirty="0">
                <a:latin typeface="Times New Roman" panose="02020603050405020304" pitchFamily="18" charset="0"/>
                <a:cs typeface="Times New Roman" panose="02020603050405020304" pitchFamily="18" charset="0"/>
              </a:rPr>
              <a:t> иборасини ишлатишда давом этиши таъкидланган, гарчи улар бутунлай бошқача маънони англатиши мумкин.</a:t>
            </a:r>
          </a:p>
        </p:txBody>
      </p:sp>
      <p:pic>
        <p:nvPicPr>
          <p:cNvPr id="3" name="Рисунок 2">
            <a:extLst>
              <a:ext uri="{FF2B5EF4-FFF2-40B4-BE49-F238E27FC236}">
                <a16:creationId xmlns:a16="http://schemas.microsoft.com/office/drawing/2014/main" id="{36AD9EC3-85F2-4BF3-B573-43D3C7616E5B}"/>
              </a:ext>
            </a:extLst>
          </p:cNvPr>
          <p:cNvPicPr>
            <a:picLocks noChangeAspect="1"/>
          </p:cNvPicPr>
          <p:nvPr/>
        </p:nvPicPr>
        <p:blipFill>
          <a:blip r:embed="rId2"/>
          <a:stretch>
            <a:fillRect/>
          </a:stretch>
        </p:blipFill>
        <p:spPr>
          <a:xfrm>
            <a:off x="0" y="4871922"/>
            <a:ext cx="6096000" cy="1986078"/>
          </a:xfrm>
          <a:prstGeom prst="rect">
            <a:avLst/>
          </a:prstGeom>
        </p:spPr>
      </p:pic>
      <p:pic>
        <p:nvPicPr>
          <p:cNvPr id="4" name="Рисунок 3">
            <a:extLst>
              <a:ext uri="{FF2B5EF4-FFF2-40B4-BE49-F238E27FC236}">
                <a16:creationId xmlns:a16="http://schemas.microsoft.com/office/drawing/2014/main" id="{15AA2D0B-9F73-4026-B3CC-424DCD4ADA20}"/>
              </a:ext>
            </a:extLst>
          </p:cNvPr>
          <p:cNvPicPr>
            <a:picLocks noChangeAspect="1"/>
          </p:cNvPicPr>
          <p:nvPr/>
        </p:nvPicPr>
        <p:blipFill>
          <a:blip r:embed="rId3"/>
          <a:stretch>
            <a:fillRect/>
          </a:stretch>
        </p:blipFill>
        <p:spPr>
          <a:xfrm>
            <a:off x="6095998" y="4871920"/>
            <a:ext cx="6096001" cy="1986079"/>
          </a:xfrm>
          <a:prstGeom prst="rect">
            <a:avLst/>
          </a:prstGeom>
        </p:spPr>
      </p:pic>
    </p:spTree>
    <p:extLst>
      <p:ext uri="{BB962C8B-B14F-4D97-AF65-F5344CB8AC3E}">
        <p14:creationId xmlns:p14="http://schemas.microsoft.com/office/powerpoint/2010/main" val="9970268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E2A56F9D-E7B9-41EA-9E8B-C8C64CCE8292}"/>
              </a:ext>
            </a:extLst>
          </p:cNvPr>
          <p:cNvSpPr/>
          <p:nvPr/>
        </p:nvSpPr>
        <p:spPr>
          <a:xfrm>
            <a:off x="269631" y="282421"/>
            <a:ext cx="11652738" cy="4154984"/>
          </a:xfrm>
          <a:prstGeom prst="rect">
            <a:avLst/>
          </a:prstGeom>
        </p:spPr>
        <p:txBody>
          <a:bodyPr wrap="square">
            <a:spAutoFit/>
          </a:bodyPr>
          <a:lstStyle/>
          <a:p>
            <a:pPr algn="ctr"/>
            <a:r>
              <a:rPr lang="uz-Latn-UZ" sz="2200" b="1" i="1" dirty="0">
                <a:latin typeface="Times New Roman" panose="02020603050405020304" pitchFamily="18" charset="0"/>
                <a:cs typeface="Times New Roman" panose="02020603050405020304" pitchFamily="18" charset="0"/>
              </a:rPr>
              <a:t>РЕЖАЛАШТИРИШ ВА НАЗОРАТ ҚИЛИШ ФАОЛИЯТИ НИМА?</a:t>
            </a:r>
          </a:p>
          <a:p>
            <a:pPr algn="ctr"/>
            <a:r>
              <a:rPr lang="uz-Latn-UZ" sz="2200" i="1" dirty="0">
                <a:latin typeface="Times New Roman" panose="02020603050405020304" pitchFamily="18" charset="0"/>
                <a:cs typeface="Times New Roman" panose="02020603050405020304" pitchFamily="18" charset="0"/>
              </a:rPr>
              <a:t>Режалаштириш ва назорат қилиш талаб ва таклифни ҳажм, муддат ва сифат жиҳатидан мослаштиришни талаб қилади. Ушбу бобда биз ҳажм ва вақтни режалаштирувчи ва назорат қилувчи тадбирларнинг умумий кўринишига эътибор қаратамиз (китобнинг ушбу қисмининг аксарият қисми ушбу масалалар билан боғлиқ). Бир-бирига ўхшаш тўртта фаолият мавжуд: юклаш, кетма-кетлик, режалаштириш ва мониторинг ва назорат (10.</a:t>
            </a:r>
            <a:r>
              <a:rPr lang="uz-Cyrl-UZ" sz="2200" i="1" dirty="0">
                <a:latin typeface="Times New Roman" panose="02020603050405020304" pitchFamily="18" charset="0"/>
                <a:cs typeface="Times New Roman" panose="02020603050405020304" pitchFamily="18" charset="0"/>
              </a:rPr>
              <a:t>5</a:t>
            </a:r>
            <a:r>
              <a:rPr lang="uz-Latn-UZ" sz="2200" i="1" dirty="0">
                <a:latin typeface="Times New Roman" panose="02020603050405020304" pitchFamily="18" charset="0"/>
                <a:cs typeface="Times New Roman" panose="02020603050405020304" pitchFamily="18" charset="0"/>
              </a:rPr>
              <a:t>-</a:t>
            </a:r>
            <a:r>
              <a:rPr lang="uz-Cyrl-UZ" sz="2200" i="1" dirty="0">
                <a:latin typeface="Times New Roman" panose="02020603050405020304" pitchFamily="18" charset="0"/>
                <a:cs typeface="Times New Roman" panose="02020603050405020304" pitchFamily="18" charset="0"/>
              </a:rPr>
              <a:t>расмга</a:t>
            </a:r>
            <a:r>
              <a:rPr lang="uz-Latn-UZ" sz="2200" i="1" dirty="0">
                <a:latin typeface="Times New Roman" panose="02020603050405020304" pitchFamily="18" charset="0"/>
                <a:cs typeface="Times New Roman" panose="02020603050405020304" pitchFamily="18" charset="0"/>
              </a:rPr>
              <a:t> қаранг). Ушбу атамалардан фойдаланишда бироз эҳтиёт бўлиш керак. Турли ташкилотлар уларни турли йўллар билан ишлатиши мумкин ва ҳатто минтақадаги дарсликларда турли хил таърифлар қабул қилинади. Мисол учун, баъзи маъмурлар биз режалаштириш ва назорат деб атаган нарсани </a:t>
            </a:r>
            <a:r>
              <a:rPr lang="uz-Cyrl-UZ" sz="2200" i="1" dirty="0">
                <a:latin typeface="Times New Roman" panose="02020603050405020304" pitchFamily="18" charset="0"/>
                <a:cs typeface="Times New Roman" panose="02020603050405020304" pitchFamily="18" charset="0"/>
              </a:rPr>
              <a:t>“</a:t>
            </a:r>
            <a:r>
              <a:rPr lang="uz-Latn-UZ" sz="2200" i="1" dirty="0">
                <a:latin typeface="Times New Roman" panose="02020603050405020304" pitchFamily="18" charset="0"/>
                <a:cs typeface="Times New Roman" panose="02020603050405020304" pitchFamily="18" charset="0"/>
              </a:rPr>
              <a:t>операцияларни режалаштириш</a:t>
            </a:r>
            <a:r>
              <a:rPr lang="uz-Cyrl-UZ" sz="2200" i="1" dirty="0">
                <a:latin typeface="Times New Roman" panose="02020603050405020304" pitchFamily="18" charset="0"/>
                <a:cs typeface="Times New Roman" panose="02020603050405020304" pitchFamily="18" charset="0"/>
              </a:rPr>
              <a:t>”</a:t>
            </a:r>
            <a:r>
              <a:rPr lang="uz-Latn-UZ" sz="2200" i="1" dirty="0">
                <a:latin typeface="Times New Roman" panose="02020603050405020304" pitchFamily="18" charset="0"/>
                <a:cs typeface="Times New Roman" panose="02020603050405020304" pitchFamily="18" charset="0"/>
              </a:rPr>
              <a:t> деб аташади. Бироқ, режалаштириш ва назорат терминологияси ушбу бобнинг қолган қисмида тасвирланган асосий ғояларни тушунишдан кўра камроқ аҳамиятга эга.</a:t>
            </a:r>
          </a:p>
        </p:txBody>
      </p:sp>
      <p:pic>
        <p:nvPicPr>
          <p:cNvPr id="3" name="Рисунок 2">
            <a:extLst>
              <a:ext uri="{FF2B5EF4-FFF2-40B4-BE49-F238E27FC236}">
                <a16:creationId xmlns:a16="http://schemas.microsoft.com/office/drawing/2014/main" id="{D3038416-8256-4A21-8662-1AC00E9F2B1A}"/>
              </a:ext>
            </a:extLst>
          </p:cNvPr>
          <p:cNvPicPr>
            <a:picLocks noChangeAspect="1"/>
          </p:cNvPicPr>
          <p:nvPr/>
        </p:nvPicPr>
        <p:blipFill>
          <a:blip r:embed="rId2"/>
          <a:stretch>
            <a:fillRect/>
          </a:stretch>
        </p:blipFill>
        <p:spPr>
          <a:xfrm>
            <a:off x="0" y="4612104"/>
            <a:ext cx="6096000" cy="2245895"/>
          </a:xfrm>
          <a:prstGeom prst="rect">
            <a:avLst/>
          </a:prstGeom>
        </p:spPr>
      </p:pic>
      <p:pic>
        <p:nvPicPr>
          <p:cNvPr id="4" name="Рисунок 3">
            <a:extLst>
              <a:ext uri="{FF2B5EF4-FFF2-40B4-BE49-F238E27FC236}">
                <a16:creationId xmlns:a16="http://schemas.microsoft.com/office/drawing/2014/main" id="{083A163C-7099-4FBC-A7CE-7D1C2DBCABE9}"/>
              </a:ext>
            </a:extLst>
          </p:cNvPr>
          <p:cNvPicPr>
            <a:picLocks noChangeAspect="1"/>
          </p:cNvPicPr>
          <p:nvPr/>
        </p:nvPicPr>
        <p:blipFill>
          <a:blip r:embed="rId2"/>
          <a:stretch>
            <a:fillRect/>
          </a:stretch>
        </p:blipFill>
        <p:spPr>
          <a:xfrm>
            <a:off x="6096000" y="4612103"/>
            <a:ext cx="6096000" cy="2245895"/>
          </a:xfrm>
          <a:prstGeom prst="rect">
            <a:avLst/>
          </a:prstGeom>
        </p:spPr>
      </p:pic>
    </p:spTree>
    <p:extLst>
      <p:ext uri="{BB962C8B-B14F-4D97-AF65-F5344CB8AC3E}">
        <p14:creationId xmlns:p14="http://schemas.microsoft.com/office/powerpoint/2010/main" val="31792022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64F0C5D9-DD43-4866-923A-1239EA36B68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508" y="0"/>
            <a:ext cx="9378462" cy="5744308"/>
          </a:xfrm>
          <a:prstGeom prst="rect">
            <a:avLst/>
          </a:prstGeom>
        </p:spPr>
      </p:pic>
      <p:sp>
        <p:nvSpPr>
          <p:cNvPr id="4" name="Прямоугольник 3">
            <a:extLst>
              <a:ext uri="{FF2B5EF4-FFF2-40B4-BE49-F238E27FC236}">
                <a16:creationId xmlns:a16="http://schemas.microsoft.com/office/drawing/2014/main" id="{0C6431FA-6A66-4647-A9AD-34CCBD74147D}"/>
              </a:ext>
            </a:extLst>
          </p:cNvPr>
          <p:cNvSpPr/>
          <p:nvPr/>
        </p:nvSpPr>
        <p:spPr>
          <a:xfrm>
            <a:off x="264385" y="5846857"/>
            <a:ext cx="8621707" cy="830997"/>
          </a:xfrm>
          <a:prstGeom prst="rect">
            <a:avLst/>
          </a:prstGeom>
        </p:spPr>
        <p:txBody>
          <a:bodyPr wrap="square">
            <a:spAutoFit/>
          </a:bodyPr>
          <a:lstStyle/>
          <a:p>
            <a:pPr algn="ctr"/>
            <a:r>
              <a:rPr lang="uz-Latn-UZ" sz="2400" b="1" dirty="0">
                <a:latin typeface="Times New Roman" panose="02020603050405020304" pitchFamily="18" charset="0"/>
                <a:cs typeface="Times New Roman" panose="02020603050405020304" pitchFamily="18" charset="0"/>
              </a:rPr>
              <a:t>10.</a:t>
            </a:r>
            <a:r>
              <a:rPr lang="uz-Cyrl-UZ" sz="2400" b="1" dirty="0">
                <a:latin typeface="Times New Roman" panose="02020603050405020304" pitchFamily="18" charset="0"/>
                <a:cs typeface="Times New Roman" panose="02020603050405020304" pitchFamily="18" charset="0"/>
              </a:rPr>
              <a:t>5</a:t>
            </a:r>
            <a:r>
              <a:rPr lang="uz-Latn-UZ" sz="2400" b="1" dirty="0">
                <a:latin typeface="Times New Roman" panose="02020603050405020304" pitchFamily="18" charset="0"/>
                <a:cs typeface="Times New Roman" panose="02020603050405020304" pitchFamily="18" charset="0"/>
              </a:rPr>
              <a:t>-</a:t>
            </a:r>
            <a:r>
              <a:rPr lang="uz-Cyrl-UZ" sz="2400" b="1" dirty="0">
                <a:latin typeface="Times New Roman" panose="02020603050405020304" pitchFamily="18" charset="0"/>
                <a:cs typeface="Times New Roman" panose="02020603050405020304" pitchFamily="18" charset="0"/>
              </a:rPr>
              <a:t>РАСМ.</a:t>
            </a:r>
            <a:r>
              <a:rPr lang="uz-Latn-UZ" sz="2400" b="1" dirty="0">
                <a:latin typeface="Times New Roman" panose="02020603050405020304" pitchFamily="18" charset="0"/>
                <a:cs typeface="Times New Roman" panose="02020603050405020304" pitchFamily="18" charset="0"/>
              </a:rPr>
              <a:t> ФАОЛИЯТНИ РЕЖАЛАШТИРИШ ВА НАЗОРАТ ҚИЛИШ</a:t>
            </a:r>
            <a:r>
              <a:rPr lang="en-US" sz="2400" b="1" dirty="0">
                <a:latin typeface="Times New Roman" panose="02020603050405020304" pitchFamily="18" charset="0"/>
                <a:cs typeface="Times New Roman" panose="02020603050405020304" pitchFamily="18" charset="0"/>
              </a:rPr>
              <a:t> [6]</a:t>
            </a:r>
            <a:endParaRPr lang="uz-Latn-UZ"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54946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165D1621-ED97-4A36-9EDA-4C69D7F994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7760"/>
            <a:ext cx="12192000" cy="4032738"/>
          </a:xfrm>
          <a:prstGeom prst="rect">
            <a:avLst/>
          </a:prstGeom>
        </p:spPr>
      </p:pic>
      <p:sp>
        <p:nvSpPr>
          <p:cNvPr id="4" name="Прямоугольник 3">
            <a:extLst>
              <a:ext uri="{FF2B5EF4-FFF2-40B4-BE49-F238E27FC236}">
                <a16:creationId xmlns:a16="http://schemas.microsoft.com/office/drawing/2014/main" id="{D2FDDBCC-1BAC-4D6D-B309-7D1F24445D45}"/>
              </a:ext>
            </a:extLst>
          </p:cNvPr>
          <p:cNvSpPr/>
          <p:nvPr/>
        </p:nvSpPr>
        <p:spPr>
          <a:xfrm>
            <a:off x="146770" y="4780056"/>
            <a:ext cx="8164892" cy="830997"/>
          </a:xfrm>
          <a:prstGeom prst="rect">
            <a:avLst/>
          </a:prstGeom>
        </p:spPr>
        <p:txBody>
          <a:bodyPr wrap="square">
            <a:spAutoFit/>
          </a:bodyPr>
          <a:lstStyle/>
          <a:p>
            <a:pPr algn="ctr"/>
            <a:r>
              <a:rPr lang="uz-Latn-UZ" sz="2400" b="1" dirty="0">
                <a:latin typeface="Times New Roman" panose="02020603050405020304" pitchFamily="18" charset="0"/>
                <a:cs typeface="Times New Roman" panose="02020603050405020304" pitchFamily="18" charset="0"/>
              </a:rPr>
              <a:t>10.</a:t>
            </a:r>
            <a:r>
              <a:rPr lang="uz-Cyrl-UZ" sz="2400" b="1" dirty="0">
                <a:latin typeface="Times New Roman" panose="02020603050405020304" pitchFamily="18" charset="0"/>
                <a:cs typeface="Times New Roman" panose="02020603050405020304" pitchFamily="18" charset="0"/>
              </a:rPr>
              <a:t>6</a:t>
            </a:r>
            <a:r>
              <a:rPr lang="uz-Latn-UZ" sz="2400" b="1" dirty="0">
                <a:latin typeface="Times New Roman" panose="02020603050405020304" pitchFamily="18" charset="0"/>
                <a:cs typeface="Times New Roman" panose="02020603050405020304" pitchFamily="18" charset="0"/>
              </a:rPr>
              <a:t>-</a:t>
            </a:r>
            <a:r>
              <a:rPr lang="uz-Cyrl-UZ" sz="2400" b="1" dirty="0">
                <a:latin typeface="Times New Roman" panose="02020603050405020304" pitchFamily="18" charset="0"/>
                <a:cs typeface="Times New Roman" panose="02020603050405020304" pitchFamily="18" charset="0"/>
              </a:rPr>
              <a:t>РАСМ.</a:t>
            </a:r>
            <a:r>
              <a:rPr lang="uz-Latn-UZ" sz="2400" b="1" dirty="0">
                <a:latin typeface="Times New Roman" panose="02020603050405020304" pitchFamily="18" charset="0"/>
                <a:cs typeface="Times New Roman" panose="02020603050405020304" pitchFamily="18" charset="0"/>
              </a:rPr>
              <a:t> МАВЖУД ҚИММАТЛИ ИШ ВАҚТИНИНГ ҚИСҚАРИШИ</a:t>
            </a:r>
            <a:r>
              <a:rPr lang="uz-Cyrl-UZ" sz="2400" b="1" dirty="0">
                <a:latin typeface="Times New Roman" panose="02020603050405020304" pitchFamily="18" charset="0"/>
                <a:cs typeface="Times New Roman" panose="02020603050405020304" pitchFamily="18" charset="0"/>
              </a:rPr>
              <a:t>.</a:t>
            </a:r>
            <a:r>
              <a:rPr lang="en-US" sz="2400" b="1" dirty="0">
                <a:latin typeface="Times New Roman" panose="02020603050405020304" pitchFamily="18" charset="0"/>
                <a:cs typeface="Times New Roman" panose="02020603050405020304" pitchFamily="18" charset="0"/>
              </a:rPr>
              <a:t> [6]</a:t>
            </a:r>
            <a:endParaRPr lang="uz-Latn-UZ"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39087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64A5CDA0-EAAC-4754-80AE-DBF766BB1A02}"/>
              </a:ext>
            </a:extLst>
          </p:cNvPr>
          <p:cNvSpPr/>
          <p:nvPr/>
        </p:nvSpPr>
        <p:spPr>
          <a:xfrm>
            <a:off x="164123" y="222737"/>
            <a:ext cx="11863754" cy="206449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Latn-UZ" sz="2000" b="1" dirty="0">
                <a:latin typeface="Times New Roman" panose="02020603050405020304" pitchFamily="18" charset="0"/>
                <a:cs typeface="Times New Roman" panose="02020603050405020304" pitchFamily="18" charset="0"/>
              </a:rPr>
              <a:t>ЧЕКЛИ ВА ЧЕКСИЗ ЮКЛАШ</a:t>
            </a:r>
          </a:p>
          <a:p>
            <a:pPr indent="539750" algn="just"/>
            <a:r>
              <a:rPr lang="uz-Latn-UZ" sz="2000" b="1" dirty="0">
                <a:latin typeface="Times New Roman" panose="02020603050405020304" pitchFamily="18" charset="0"/>
                <a:cs typeface="Times New Roman" panose="02020603050405020304" pitchFamily="18" charset="0"/>
              </a:rPr>
              <a:t>Чекланган юклаш </a:t>
            </a:r>
            <a:r>
              <a:rPr lang="uz-Latn-UZ" sz="2000" dirty="0">
                <a:latin typeface="Times New Roman" panose="02020603050405020304" pitchFamily="18" charset="0"/>
                <a:cs typeface="Times New Roman" panose="02020603050405020304" pitchFamily="18" charset="0"/>
              </a:rPr>
              <a:t>- бу ишни белгиланган чегарагача фақат иш марказига (одам, машина ёки эҳтимол бир гуруҳ одамлар ёки машиналар) тақсимлайдиган ёндашув. Бу чегара иш марказининг сиғимини баҳолашдир (юклаш учун мавжуд вақтлар асосида). Ушбу қувватдан юқори ва ундан ортиқ иш қабул қилинмайди. 10.</a:t>
            </a:r>
            <a:r>
              <a:rPr lang="uz-Cyrl-UZ" sz="2000" dirty="0">
                <a:latin typeface="Times New Roman" panose="02020603050405020304" pitchFamily="18" charset="0"/>
                <a:cs typeface="Times New Roman" panose="02020603050405020304" pitchFamily="18" charset="0"/>
              </a:rPr>
              <a:t>7</a:t>
            </a:r>
            <a:r>
              <a:rPr lang="uz-Latn-UZ" sz="2000" dirty="0">
                <a:latin typeface="Times New Roman" panose="02020603050405020304" pitchFamily="18" charset="0"/>
                <a:cs typeface="Times New Roman" panose="02020603050405020304" pitchFamily="18" charset="0"/>
              </a:rPr>
              <a:t>-</a:t>
            </a:r>
            <a:r>
              <a:rPr lang="uz-Cyrl-UZ" sz="2000" dirty="0">
                <a:latin typeface="Times New Roman" panose="02020603050405020304" pitchFamily="18" charset="0"/>
                <a:cs typeface="Times New Roman" panose="02020603050405020304" pitchFamily="18" charset="0"/>
              </a:rPr>
              <a:t>расмда</a:t>
            </a:r>
            <a:r>
              <a:rPr lang="uz-Latn-UZ" sz="2000" dirty="0">
                <a:latin typeface="Times New Roman" panose="02020603050405020304" pitchFamily="18" charset="0"/>
                <a:cs typeface="Times New Roman" panose="02020603050405020304" pitchFamily="18" charset="0"/>
              </a:rPr>
              <a:t> биринчи навбатда иш марказларидаги юкнинг сиғим чегарасидан ошиб кетишига йўл қўйилмаслиги кўрсатилган. Чекланган юклаш қуйидаги операциялар учун айниқса долзарбдир:</a:t>
            </a:r>
          </a:p>
        </p:txBody>
      </p:sp>
      <p:sp>
        <p:nvSpPr>
          <p:cNvPr id="5" name="Прямоугольник 4">
            <a:extLst>
              <a:ext uri="{FF2B5EF4-FFF2-40B4-BE49-F238E27FC236}">
                <a16:creationId xmlns:a16="http://schemas.microsoft.com/office/drawing/2014/main" id="{92D4B0A6-8E76-46BE-87FB-7538283BA561}"/>
              </a:ext>
            </a:extLst>
          </p:cNvPr>
          <p:cNvSpPr/>
          <p:nvPr/>
        </p:nvSpPr>
        <p:spPr>
          <a:xfrm>
            <a:off x="246185" y="2443087"/>
            <a:ext cx="11676184" cy="8382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Latn-UZ" sz="2000" b="1" dirty="0">
                <a:latin typeface="Times New Roman" panose="02020603050405020304" pitchFamily="18" charset="0"/>
                <a:cs typeface="Times New Roman" panose="02020603050405020304" pitchFamily="18" charset="0"/>
              </a:rPr>
              <a:t>ЮКНИ ЧЕКЛАШ МУМКИН - </a:t>
            </a:r>
            <a:r>
              <a:rPr lang="uz-Latn-UZ" sz="2000" dirty="0">
                <a:latin typeface="Times New Roman" panose="02020603050405020304" pitchFamily="18" charset="0"/>
                <a:cs typeface="Times New Roman" panose="02020603050405020304" pitchFamily="18" charset="0"/>
              </a:rPr>
              <a:t>МАСАЛАН, УМУМИЙ ТИББИЙ АМАЛИЁТ ЁКИ САРТАРОШХОНА УЧУН ТАЙИНЛАШ ТИЗИМИНИ ИШГА ТУШИРИШ МУМКИН;</a:t>
            </a:r>
          </a:p>
        </p:txBody>
      </p:sp>
      <p:sp>
        <p:nvSpPr>
          <p:cNvPr id="6" name="Прямоугольник 5">
            <a:extLst>
              <a:ext uri="{FF2B5EF4-FFF2-40B4-BE49-F238E27FC236}">
                <a16:creationId xmlns:a16="http://schemas.microsoft.com/office/drawing/2014/main" id="{667CFB8A-9E24-4BAA-A619-460E6619598C}"/>
              </a:ext>
            </a:extLst>
          </p:cNvPr>
          <p:cNvSpPr/>
          <p:nvPr/>
        </p:nvSpPr>
        <p:spPr>
          <a:xfrm>
            <a:off x="246185" y="3437144"/>
            <a:ext cx="11676184" cy="83820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Latn-UZ" sz="2000" b="1" dirty="0">
                <a:latin typeface="Times New Roman" panose="02020603050405020304" pitchFamily="18" charset="0"/>
                <a:cs typeface="Times New Roman" panose="02020603050405020304" pitchFamily="18" charset="0"/>
              </a:rPr>
              <a:t>ЮКНИ ЧЕКЛАШ КЕРАК - </a:t>
            </a:r>
            <a:r>
              <a:rPr lang="uz-Latn-UZ" sz="2000" dirty="0">
                <a:latin typeface="Times New Roman" panose="02020603050405020304" pitchFamily="18" charset="0"/>
                <a:cs typeface="Times New Roman" panose="02020603050405020304" pitchFamily="18" charset="0"/>
              </a:rPr>
              <a:t>МАСАЛАН, ХАВФСИЗЛИК НУҚТАИ НАЗАРИДАН САМОЛЁТДА ФАҚАТ ЧЕКЛАНГАН МИҚДОРДАГИ ОДАМЛАР ВА БАГАЖ ОҒИРЛИГИГА РУХСАТ БЕРИЛАДИ;</a:t>
            </a:r>
          </a:p>
        </p:txBody>
      </p:sp>
      <p:sp>
        <p:nvSpPr>
          <p:cNvPr id="7" name="Прямоугольник 6">
            <a:extLst>
              <a:ext uri="{FF2B5EF4-FFF2-40B4-BE49-F238E27FC236}">
                <a16:creationId xmlns:a16="http://schemas.microsoft.com/office/drawing/2014/main" id="{7DDF2224-CA87-4A4E-AADC-7A0A2283677A}"/>
              </a:ext>
            </a:extLst>
          </p:cNvPr>
          <p:cNvSpPr/>
          <p:nvPr/>
        </p:nvSpPr>
        <p:spPr>
          <a:xfrm>
            <a:off x="246185" y="4431201"/>
            <a:ext cx="8264769" cy="1817198"/>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ЮКНИ ЧЕКЛАШ ҚИЙМАТИ ТАҚИҚЛАНГАН ЭМАС - </a:t>
            </a:r>
            <a:r>
              <a:rPr lang="ru-RU" sz="2000" dirty="0">
                <a:latin typeface="Times New Roman" panose="02020603050405020304" pitchFamily="18" charset="0"/>
                <a:cs typeface="Times New Roman" panose="02020603050405020304" pitchFamily="18" charset="0"/>
              </a:rPr>
              <a:t>МАСАЛАН, ИХТИСОСЛАШГАН СПОРТ АВТОМОБИЛЛАРИ ИШЛАБ ЧИҚАРУВЧИСИДА ЧЕКЛАНГАН БУЮРТМА КИТОБИНИ САҚЛАШ ХАРАЖАТЛАРИ ТАЛАБГА САЛБИЙ ТАЪСИР КЎРСАТМАЙДИ ВА ҲАТТО УНИ КУЧАЙТИРИШИ МУМКИН.</a:t>
            </a:r>
          </a:p>
        </p:txBody>
      </p:sp>
    </p:spTree>
    <p:extLst>
      <p:ext uri="{BB962C8B-B14F-4D97-AF65-F5344CB8AC3E}">
        <p14:creationId xmlns:p14="http://schemas.microsoft.com/office/powerpoint/2010/main" val="68282542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64A5CDA0-EAAC-4754-80AE-DBF766BB1A02}"/>
              </a:ext>
            </a:extLst>
          </p:cNvPr>
          <p:cNvSpPr/>
          <p:nvPr/>
        </p:nvSpPr>
        <p:spPr>
          <a:xfrm>
            <a:off x="164123" y="222737"/>
            <a:ext cx="11863754" cy="137160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Чексиз юклаш - </a:t>
            </a:r>
            <a:r>
              <a:rPr lang="uz-Cyrl-UZ" sz="2000" dirty="0">
                <a:latin typeface="Times New Roman" panose="02020603050405020304" pitchFamily="18" charset="0"/>
                <a:cs typeface="Times New Roman" panose="02020603050405020304" pitchFamily="18" charset="0"/>
              </a:rPr>
              <a:t>бу ишни қабул қилишни чекламайдиган, аксинча, уни энгишга ҳаракат қиладиган юклаш ишига ёндашув. </a:t>
            </a:r>
            <a:r>
              <a:rPr lang="ru-RU" sz="2000" dirty="0">
                <a:latin typeface="Times New Roman" panose="02020603050405020304" pitchFamily="18" charset="0"/>
                <a:cs typeface="Times New Roman" panose="02020603050405020304" pitchFamily="18" charset="0"/>
              </a:rPr>
              <a:t>10.7-расмдаги</a:t>
            </a:r>
            <a:r>
              <a:rPr lang="uz-Latn-UZ" sz="20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иккинчи диаграммада ушбу юклаш схемаси тасвирланган, бунда юкни чеклаш учун имкониятлар чекловлари ишлатилмаган, шунинг учун иш аввалроқ тугалланади. Чексиз юклаш қуйидаги операциялар учун тегишли:</a:t>
            </a:r>
          </a:p>
        </p:txBody>
      </p:sp>
      <p:sp>
        <p:nvSpPr>
          <p:cNvPr id="5" name="Прямоугольник 4">
            <a:extLst>
              <a:ext uri="{FF2B5EF4-FFF2-40B4-BE49-F238E27FC236}">
                <a16:creationId xmlns:a16="http://schemas.microsoft.com/office/drawing/2014/main" id="{92D4B0A6-8E76-46BE-87FB-7538283BA561}"/>
              </a:ext>
            </a:extLst>
          </p:cNvPr>
          <p:cNvSpPr/>
          <p:nvPr/>
        </p:nvSpPr>
        <p:spPr>
          <a:xfrm>
            <a:off x="164123" y="1726749"/>
            <a:ext cx="11863754" cy="922665"/>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ЮКНИ ЧЕКЛАШ МУМКИН ЭМАС - </a:t>
            </a:r>
            <a:r>
              <a:rPr lang="ru-RU" sz="2000" dirty="0">
                <a:latin typeface="Times New Roman" panose="02020603050405020304" pitchFamily="18" charset="0"/>
                <a:cs typeface="Times New Roman" panose="02020603050405020304" pitchFamily="18" charset="0"/>
              </a:rPr>
              <a:t>МАСАЛАН, ШИФОХОНАДАГИ БАХЦИЗ ҲОДИСА ВА ФАВҚУЛОДДА ЁРДАМ БЎЛИМИ ЭЪТИБОРГА МУҲТОЖ БЎЛГАНЛАРНИ ҚАЙТАРМАСЛИГИ КЕРАК;</a:t>
            </a:r>
          </a:p>
        </p:txBody>
      </p:sp>
      <p:sp>
        <p:nvSpPr>
          <p:cNvPr id="6" name="Прямоугольник 5">
            <a:extLst>
              <a:ext uri="{FF2B5EF4-FFF2-40B4-BE49-F238E27FC236}">
                <a16:creationId xmlns:a16="http://schemas.microsoft.com/office/drawing/2014/main" id="{667CFB8A-9E24-4BAA-A619-460E6619598C}"/>
              </a:ext>
            </a:extLst>
          </p:cNvPr>
          <p:cNvSpPr/>
          <p:nvPr/>
        </p:nvSpPr>
        <p:spPr>
          <a:xfrm>
            <a:off x="164123" y="2781825"/>
            <a:ext cx="11863754" cy="1907406"/>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ЮКНИ ЧЕКЛАШНИНГ ҲОЖАТИ ЙЎҚ - </a:t>
            </a:r>
            <a:r>
              <a:rPr lang="ru-RU" sz="2000" dirty="0">
                <a:latin typeface="Times New Roman" panose="02020603050405020304" pitchFamily="18" charset="0"/>
                <a:cs typeface="Times New Roman" panose="02020603050405020304" pitchFamily="18" charset="0"/>
              </a:rPr>
              <a:t>МАСАЛАН, ТЕЗ ОВҚАТЛАНИШ ШОХОБЧАЛАРИ МИЖОЗЛАРНИНГ ТУРЛИ ХИЛ КЕЛИШ ТЕЗЛИГИНИ ЭНГИШ УЧУН СИҒИМНИ ЮҚОРИГА ВА ПАСТГА ТУШИРИШГА МЎЛЖАЛЛАНГАН. БАНД БЎЛГАН ДАВРЛАРДА МИЖОЗЛАР ХИЗМАТ КЎРСАТИШДАН ОЛДИН БИР МУНЧА ВАҚТ НАВБАТГА ТУРИШЛАРИ КЕРАКЛИГИНИ ҚАБУЛ ҚИЛАДИЛАР. АГАР БУ ҲАДДАН ТАШҚАРИ БЎЛМАСА, МИЖОЗЛАР БОШҚА ЖОЙГА БОРМАСЛИГИ МУМКИН;</a:t>
            </a:r>
          </a:p>
        </p:txBody>
      </p:sp>
      <p:sp>
        <p:nvSpPr>
          <p:cNvPr id="7" name="Прямоугольник 6">
            <a:extLst>
              <a:ext uri="{FF2B5EF4-FFF2-40B4-BE49-F238E27FC236}">
                <a16:creationId xmlns:a16="http://schemas.microsoft.com/office/drawing/2014/main" id="{7DDF2224-CA87-4A4E-AADC-7A0A2283677A}"/>
              </a:ext>
            </a:extLst>
          </p:cNvPr>
          <p:cNvSpPr/>
          <p:nvPr/>
        </p:nvSpPr>
        <p:spPr>
          <a:xfrm>
            <a:off x="164123" y="4818065"/>
            <a:ext cx="8264769" cy="1817198"/>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ЮКНИ ЧЕКЛАШ НАРХИ ЖУДА КАТТА - </a:t>
            </a:r>
            <a:r>
              <a:rPr lang="ru-RU" sz="2000" dirty="0">
                <a:latin typeface="Times New Roman" panose="02020603050405020304" pitchFamily="18" charset="0"/>
                <a:cs typeface="Times New Roman" panose="02020603050405020304" pitchFamily="18" charset="0"/>
              </a:rPr>
              <a:t>МАСАЛАН, АГАР ЧАКАНА БАНК МИЖОЗЛАРНИ ЭШИК ОЛДИДА ҚАЙТАРИБ ЮБОРСА, БЕЛГИЛАНГАН РАҚАМ ИЧКАРИДА БЎЛГАНЛИГИ САБАБЛИ, МИЖОЗЛАР ХИЗМАТДАН КАМРОҚ ХУРСАНД БЎЛИШАДИ.</a:t>
            </a:r>
          </a:p>
        </p:txBody>
      </p:sp>
    </p:spTree>
    <p:extLst>
      <p:ext uri="{BB962C8B-B14F-4D97-AF65-F5344CB8AC3E}">
        <p14:creationId xmlns:p14="http://schemas.microsoft.com/office/powerpoint/2010/main" val="420784019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44FCDD2D-E5CB-485F-BFB0-3107F2157A49}"/>
              </a:ext>
            </a:extLst>
          </p:cNvPr>
          <p:cNvSpPr/>
          <p:nvPr/>
        </p:nvSpPr>
        <p:spPr>
          <a:xfrm>
            <a:off x="316523" y="2450847"/>
            <a:ext cx="11558954" cy="1938992"/>
          </a:xfrm>
          <a:prstGeom prst="rect">
            <a:avLst/>
          </a:prstGeom>
        </p:spPr>
        <p:txBody>
          <a:bodyPr wrap="square">
            <a:spAutoFit/>
          </a:bodyPr>
          <a:lstStyle/>
          <a:p>
            <a:pPr algn="ctr"/>
            <a:r>
              <a:rPr lang="uz-Latn-UZ" sz="2400" i="1" dirty="0">
                <a:latin typeface="Times New Roman" panose="02020603050405020304" pitchFamily="18" charset="0"/>
                <a:cs typeface="Times New Roman" panose="02020603050405020304" pitchFamily="18" charset="0"/>
              </a:rPr>
              <a:t>Мураккаб режалаштириш ва назорат қилиш фаолиятида бир нечта босқичлар мавжуд бўлиб, уларнинг ҳар бири ҳар хил қувватга эга ва объ</a:t>
            </a:r>
            <a:r>
              <a:rPr lang="uz-Cyrl-UZ" sz="2400" i="1" dirty="0">
                <a:latin typeface="Times New Roman" panose="02020603050405020304" pitchFamily="18" charset="0"/>
                <a:cs typeface="Times New Roman" panose="02020603050405020304" pitchFamily="18" charset="0"/>
              </a:rPr>
              <a:t>е</a:t>
            </a:r>
            <a:r>
              <a:rPr lang="uz-Latn-UZ" sz="2400" i="1" dirty="0">
                <a:latin typeface="Times New Roman" panose="02020603050405020304" pitchFamily="18" charset="0"/>
                <a:cs typeface="Times New Roman" panose="02020603050405020304" pitchFamily="18" charset="0"/>
              </a:rPr>
              <a:t>ктларга турли хил аралашмалар киради, масалан, муҳандислик компаниясидаги машинасозлик цехи, чекланган юклаш билан боғлиқ чекловлар юклаш ҳисобларини мураккаблаштиради ва бунга лойиқ эмас. керак бўладиган катта ҳисоблаш кучи.</a:t>
            </a:r>
          </a:p>
        </p:txBody>
      </p:sp>
      <p:pic>
        <p:nvPicPr>
          <p:cNvPr id="2" name="Рисунок 1">
            <a:extLst>
              <a:ext uri="{FF2B5EF4-FFF2-40B4-BE49-F238E27FC236}">
                <a16:creationId xmlns:a16="http://schemas.microsoft.com/office/drawing/2014/main" id="{C7B121F8-5AEE-431A-B94E-8EEA29E0EDBD}"/>
              </a:ext>
            </a:extLst>
          </p:cNvPr>
          <p:cNvPicPr>
            <a:picLocks noChangeAspect="1"/>
          </p:cNvPicPr>
          <p:nvPr/>
        </p:nvPicPr>
        <p:blipFill>
          <a:blip r:embed="rId2"/>
          <a:stretch>
            <a:fillRect/>
          </a:stretch>
        </p:blipFill>
        <p:spPr>
          <a:xfrm>
            <a:off x="0" y="1"/>
            <a:ext cx="6096000" cy="2202322"/>
          </a:xfrm>
          <a:prstGeom prst="rect">
            <a:avLst/>
          </a:prstGeom>
        </p:spPr>
      </p:pic>
      <p:pic>
        <p:nvPicPr>
          <p:cNvPr id="4" name="Рисунок 3">
            <a:extLst>
              <a:ext uri="{FF2B5EF4-FFF2-40B4-BE49-F238E27FC236}">
                <a16:creationId xmlns:a16="http://schemas.microsoft.com/office/drawing/2014/main" id="{91F5565E-48DC-444D-A236-0CCC35879636}"/>
              </a:ext>
            </a:extLst>
          </p:cNvPr>
          <p:cNvPicPr>
            <a:picLocks noChangeAspect="1"/>
          </p:cNvPicPr>
          <p:nvPr/>
        </p:nvPicPr>
        <p:blipFill>
          <a:blip r:embed="rId2"/>
          <a:stretch>
            <a:fillRect/>
          </a:stretch>
        </p:blipFill>
        <p:spPr>
          <a:xfrm>
            <a:off x="6096000" y="4655678"/>
            <a:ext cx="6096000" cy="2202322"/>
          </a:xfrm>
          <a:prstGeom prst="rect">
            <a:avLst/>
          </a:prstGeom>
        </p:spPr>
      </p:pic>
      <p:pic>
        <p:nvPicPr>
          <p:cNvPr id="5" name="Рисунок 4">
            <a:extLst>
              <a:ext uri="{FF2B5EF4-FFF2-40B4-BE49-F238E27FC236}">
                <a16:creationId xmlns:a16="http://schemas.microsoft.com/office/drawing/2014/main" id="{33D5315A-D5D9-4A62-AA7B-326A8FECEE2B}"/>
              </a:ext>
            </a:extLst>
          </p:cNvPr>
          <p:cNvPicPr>
            <a:picLocks noChangeAspect="1"/>
          </p:cNvPicPr>
          <p:nvPr/>
        </p:nvPicPr>
        <p:blipFill>
          <a:blip r:embed="rId3"/>
          <a:stretch>
            <a:fillRect/>
          </a:stretch>
        </p:blipFill>
        <p:spPr>
          <a:xfrm>
            <a:off x="6096000" y="0"/>
            <a:ext cx="6096000" cy="2202321"/>
          </a:xfrm>
          <a:prstGeom prst="rect">
            <a:avLst/>
          </a:prstGeom>
        </p:spPr>
      </p:pic>
      <p:pic>
        <p:nvPicPr>
          <p:cNvPr id="6" name="Рисунок 5">
            <a:extLst>
              <a:ext uri="{FF2B5EF4-FFF2-40B4-BE49-F238E27FC236}">
                <a16:creationId xmlns:a16="http://schemas.microsoft.com/office/drawing/2014/main" id="{2DBF3B60-26BF-423D-A81B-938AA010A036}"/>
              </a:ext>
            </a:extLst>
          </p:cNvPr>
          <p:cNvPicPr>
            <a:picLocks noChangeAspect="1"/>
          </p:cNvPicPr>
          <p:nvPr/>
        </p:nvPicPr>
        <p:blipFill>
          <a:blip r:embed="rId3"/>
          <a:stretch>
            <a:fillRect/>
          </a:stretch>
        </p:blipFill>
        <p:spPr>
          <a:xfrm>
            <a:off x="0" y="4655679"/>
            <a:ext cx="6096000" cy="2202321"/>
          </a:xfrm>
          <a:prstGeom prst="rect">
            <a:avLst/>
          </a:prstGeom>
        </p:spPr>
      </p:pic>
    </p:spTree>
    <p:extLst>
      <p:ext uri="{BB962C8B-B14F-4D97-AF65-F5344CB8AC3E}">
        <p14:creationId xmlns:p14="http://schemas.microsoft.com/office/powerpoint/2010/main" val="253354779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F93B6B6A-D77E-474D-81A6-CAF8CE97EEB3}"/>
              </a:ext>
            </a:extLst>
          </p:cNvPr>
          <p:cNvSpPr/>
          <p:nvPr/>
        </p:nvSpPr>
        <p:spPr>
          <a:xfrm>
            <a:off x="211015" y="88320"/>
            <a:ext cx="11769970" cy="4893647"/>
          </a:xfrm>
          <a:prstGeom prst="rect">
            <a:avLst/>
          </a:prstGeom>
        </p:spPr>
        <p:txBody>
          <a:bodyPr wrap="square">
            <a:spAutoFit/>
          </a:bodyPr>
          <a:lstStyle/>
          <a:p>
            <a:pPr algn="ctr"/>
            <a:r>
              <a:rPr lang="uz-Cyrl-UZ" sz="2400" b="1" i="1" dirty="0">
                <a:latin typeface="Times New Roman" panose="02020603050405020304" pitchFamily="18" charset="0"/>
                <a:cs typeface="Times New Roman" panose="02020603050405020304" pitchFamily="18" charset="0"/>
              </a:rPr>
              <a:t>ЖИСМОНИЙ ЧЕКЛОВЛАР</a:t>
            </a:r>
          </a:p>
          <a:p>
            <a:pPr algn="ctr"/>
            <a:r>
              <a:rPr lang="uz-Cyrl-UZ" sz="2400" i="1" dirty="0">
                <a:latin typeface="Times New Roman" panose="02020603050405020304" pitchFamily="18" charset="0"/>
                <a:cs typeface="Times New Roman" panose="02020603050405020304" pitchFamily="18" charset="0"/>
              </a:rPr>
              <a:t>Қайта ишланган маълумотларнинг жисмоний табиати ишнинг устуворлигини белгилаши мумкин. Мисол учун, бўёқлар ёки бўёқлардан фойдаланган ҳолда операцияда қуюқ соялардан олдин энгилроқ соялар кетма-кет бўлади. Ҳар бир тўплам тугагандан сўнг, кейинги тўплам учун ранг бироз қораяди. Бунинг сабаби шундаки, рангнинг қоронғилиги фақат ранг аралашмасига қўшилиши мумкин ва ундан олиб ташланмайди. Баъзида операциянинг бир қисмига келадиган ишларнинг аралашмаси ишларга устуворликни белгилаши мумкин. Мисол учун, кийим-кечак ишлаб чиқаришда мато керакли ўлчам ва шаклда кесилганда, ортиқча мато бошқа маҳсулот учун ишлатилмаса, исроф бўлади. Шунинг учун, чиқиндиларни камайтириш учун жисмоний жиҳатдан бир-бирига мос келадиган ишларни биргаликда режалаштириш мумкин. “Авиакомпания йўловчиларини кетма-кетлаштириш мумкинми?” қисқа ҳолатда тасвирланган кетма-кетлик масаласи шу турдаги.</a:t>
            </a:r>
          </a:p>
        </p:txBody>
      </p:sp>
      <p:pic>
        <p:nvPicPr>
          <p:cNvPr id="3" name="Рисунок 2">
            <a:extLst>
              <a:ext uri="{FF2B5EF4-FFF2-40B4-BE49-F238E27FC236}">
                <a16:creationId xmlns:a16="http://schemas.microsoft.com/office/drawing/2014/main" id="{DE1E3299-3789-4DB5-A2CC-08CA847D2978}"/>
              </a:ext>
            </a:extLst>
          </p:cNvPr>
          <p:cNvPicPr>
            <a:picLocks noChangeAspect="1"/>
          </p:cNvPicPr>
          <p:nvPr/>
        </p:nvPicPr>
        <p:blipFill>
          <a:blip r:embed="rId2"/>
          <a:stretch>
            <a:fillRect/>
          </a:stretch>
        </p:blipFill>
        <p:spPr>
          <a:xfrm>
            <a:off x="0" y="4981968"/>
            <a:ext cx="12192000" cy="1876032"/>
          </a:xfrm>
          <a:prstGeom prst="rect">
            <a:avLst/>
          </a:prstGeom>
        </p:spPr>
      </p:pic>
    </p:spTree>
    <p:extLst>
      <p:ext uri="{BB962C8B-B14F-4D97-AF65-F5344CB8AC3E}">
        <p14:creationId xmlns:p14="http://schemas.microsoft.com/office/powerpoint/2010/main" val="7276575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AF0C0E76-F33A-4C99-8244-5D5DCBF700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286327" cy="5404338"/>
          </a:xfrm>
          <a:prstGeom prst="rect">
            <a:avLst/>
          </a:prstGeom>
        </p:spPr>
      </p:pic>
      <p:sp>
        <p:nvSpPr>
          <p:cNvPr id="4" name="Прямоугольник 3">
            <a:extLst>
              <a:ext uri="{FF2B5EF4-FFF2-40B4-BE49-F238E27FC236}">
                <a16:creationId xmlns:a16="http://schemas.microsoft.com/office/drawing/2014/main" id="{FA751FA2-F452-4430-8E48-9FF03514B6E6}"/>
              </a:ext>
            </a:extLst>
          </p:cNvPr>
          <p:cNvSpPr/>
          <p:nvPr/>
        </p:nvSpPr>
        <p:spPr>
          <a:xfrm>
            <a:off x="-2" y="5404338"/>
            <a:ext cx="9286327" cy="1477328"/>
          </a:xfrm>
          <a:prstGeom prst="rect">
            <a:avLst/>
          </a:prstGeom>
        </p:spPr>
        <p:txBody>
          <a:bodyPr wrap="square">
            <a:spAutoFit/>
          </a:bodyPr>
          <a:lstStyle/>
          <a:p>
            <a:pPr algn="ctr"/>
            <a:r>
              <a:rPr lang="uz-Latn-UZ" b="1" dirty="0">
                <a:solidFill>
                  <a:schemeClr val="accent2">
                    <a:lumMod val="75000"/>
                  </a:schemeClr>
                </a:solidFill>
                <a:latin typeface="Times New Roman" panose="02020603050405020304" pitchFamily="18" charset="0"/>
                <a:cs typeface="Times New Roman" panose="02020603050405020304" pitchFamily="18" charset="0"/>
              </a:rPr>
              <a:t>10.</a:t>
            </a:r>
            <a:r>
              <a:rPr lang="uz-Cyrl-UZ" b="1" dirty="0">
                <a:solidFill>
                  <a:schemeClr val="accent2">
                    <a:lumMod val="75000"/>
                  </a:schemeClr>
                </a:solidFill>
                <a:latin typeface="Times New Roman" panose="02020603050405020304" pitchFamily="18" charset="0"/>
                <a:cs typeface="Times New Roman" panose="02020603050405020304" pitchFamily="18" charset="0"/>
              </a:rPr>
              <a:t>7</a:t>
            </a:r>
            <a:r>
              <a:rPr lang="uz-Latn-UZ" b="1" dirty="0">
                <a:solidFill>
                  <a:schemeClr val="accent2">
                    <a:lumMod val="75000"/>
                  </a:schemeClr>
                </a:solidFill>
                <a:latin typeface="Times New Roman" panose="02020603050405020304" pitchFamily="18" charset="0"/>
                <a:cs typeface="Times New Roman" panose="02020603050405020304" pitchFamily="18" charset="0"/>
              </a:rPr>
              <a:t>-</a:t>
            </a:r>
            <a:r>
              <a:rPr lang="uz-Cyrl-UZ" b="1" dirty="0">
                <a:solidFill>
                  <a:schemeClr val="accent2">
                    <a:lumMod val="75000"/>
                  </a:schemeClr>
                </a:solidFill>
                <a:latin typeface="Times New Roman" panose="02020603050405020304" pitchFamily="18" charset="0"/>
                <a:cs typeface="Times New Roman" panose="02020603050405020304" pitchFamily="18" charset="0"/>
              </a:rPr>
              <a:t>Расм.</a:t>
            </a:r>
            <a:r>
              <a:rPr lang="uz-Latn-UZ" b="1" dirty="0">
                <a:solidFill>
                  <a:schemeClr val="accent2">
                    <a:lumMod val="75000"/>
                  </a:schemeClr>
                </a:solidFill>
                <a:latin typeface="Times New Roman" panose="02020603050405020304" pitchFamily="18" charset="0"/>
                <a:cs typeface="Times New Roman" panose="02020603050405020304" pitchFamily="18" charset="0"/>
              </a:rPr>
              <a:t> </a:t>
            </a:r>
            <a:r>
              <a:rPr lang="uz-Cyrl-UZ" b="1" dirty="0">
                <a:solidFill>
                  <a:schemeClr val="accent2">
                    <a:lumMod val="75000"/>
                  </a:schemeClr>
                </a:solidFill>
                <a:latin typeface="Times New Roman" panose="02020603050405020304" pitchFamily="18" charset="0"/>
                <a:cs typeface="Times New Roman" panose="02020603050405020304" pitchFamily="18" charset="0"/>
              </a:rPr>
              <a:t>Учта</a:t>
            </a:r>
            <a:r>
              <a:rPr lang="ru-RU" b="1" dirty="0">
                <a:solidFill>
                  <a:schemeClr val="accent2">
                    <a:lumMod val="75000"/>
                  </a:schemeClr>
                </a:solidFill>
                <a:latin typeface="Times New Roman" panose="02020603050405020304" pitchFamily="18" charset="0"/>
                <a:cs typeface="Times New Roman" panose="02020603050405020304" pitchFamily="18" charset="0"/>
              </a:rPr>
              <a:t> А, </a:t>
            </a:r>
            <a:r>
              <a:rPr lang="en-US" b="1" dirty="0">
                <a:solidFill>
                  <a:schemeClr val="accent2">
                    <a:lumMod val="75000"/>
                  </a:schemeClr>
                </a:solidFill>
                <a:latin typeface="Times New Roman" panose="02020603050405020304" pitchFamily="18" charset="0"/>
                <a:cs typeface="Times New Roman" panose="02020603050405020304" pitchFamily="18" charset="0"/>
              </a:rPr>
              <a:t>B</a:t>
            </a:r>
            <a:r>
              <a:rPr lang="ru-RU" b="1" dirty="0">
                <a:solidFill>
                  <a:schemeClr val="accent2">
                    <a:lumMod val="75000"/>
                  </a:schemeClr>
                </a:solidFill>
                <a:latin typeface="Times New Roman" panose="02020603050405020304" pitchFamily="18" charset="0"/>
                <a:cs typeface="Times New Roman" panose="02020603050405020304" pitchFamily="18" charset="0"/>
              </a:rPr>
              <a:t> </a:t>
            </a:r>
            <a:r>
              <a:rPr lang="uz-Cyrl-UZ" b="1" dirty="0">
                <a:solidFill>
                  <a:schemeClr val="accent2">
                    <a:lumMod val="75000"/>
                  </a:schemeClr>
                </a:solidFill>
                <a:latin typeface="Times New Roman" panose="02020603050405020304" pitchFamily="18" charset="0"/>
                <a:cs typeface="Times New Roman" panose="02020603050405020304" pitchFamily="18" charset="0"/>
              </a:rPr>
              <a:t>ва</a:t>
            </a:r>
            <a:r>
              <a:rPr lang="ru-RU" b="1" dirty="0">
                <a:solidFill>
                  <a:schemeClr val="accent2">
                    <a:lumMod val="75000"/>
                  </a:schemeClr>
                </a:solidFill>
                <a:latin typeface="Times New Roman" panose="02020603050405020304" pitchFamily="18" charset="0"/>
                <a:cs typeface="Times New Roman" panose="02020603050405020304" pitchFamily="18" charset="0"/>
              </a:rPr>
              <a:t> </a:t>
            </a:r>
            <a:r>
              <a:rPr lang="uz-Latn-UZ" b="1" dirty="0">
                <a:solidFill>
                  <a:schemeClr val="accent2">
                    <a:lumMod val="75000"/>
                  </a:schemeClr>
                </a:solidFill>
                <a:latin typeface="Times New Roman" panose="02020603050405020304" pitchFamily="18" charset="0"/>
                <a:cs typeface="Times New Roman" panose="02020603050405020304" pitchFamily="18" charset="0"/>
              </a:rPr>
              <a:t>C </a:t>
            </a:r>
            <a:r>
              <a:rPr lang="uz-Cyrl-UZ" b="1" dirty="0">
                <a:solidFill>
                  <a:schemeClr val="accent2">
                    <a:lumMod val="75000"/>
                  </a:schemeClr>
                </a:solidFill>
                <a:latin typeface="Times New Roman" panose="02020603050405020304" pitchFamily="18" charset="0"/>
                <a:cs typeface="Times New Roman" panose="02020603050405020304" pitchFamily="18" charset="0"/>
              </a:rPr>
              <a:t>иш марказларида ишларнинг чекли ва чексиз юкланиши. Чекланган юклаш ҳар бир марказга юкланишни уларнинг имкониятлари билан чеклайди, гарчи бу иш кечикишини билдирса ҳам. Чексиз юклаш ишларнинг кечикмаслигини таъминлаш учун ҳар бир марказга юклаш уларнинг имкониятларидан ошиб кетишига имкон беради.</a:t>
            </a:r>
            <a:r>
              <a:rPr lang="en-US" b="1" dirty="0">
                <a:solidFill>
                  <a:schemeClr val="accent2">
                    <a:lumMod val="75000"/>
                  </a:schemeClr>
                </a:solidFill>
                <a:latin typeface="Times New Roman" panose="02020603050405020304" pitchFamily="18" charset="0"/>
                <a:cs typeface="Times New Roman" panose="02020603050405020304" pitchFamily="18" charset="0"/>
              </a:rPr>
              <a:t> [6]</a:t>
            </a:r>
            <a:endParaRPr lang="uz-Cyrl-UZ" b="1" dirty="0">
              <a:solidFill>
                <a:schemeClr val="accent2">
                  <a:lumMod val="75000"/>
                </a:schemeClr>
              </a:solidFill>
              <a:latin typeface="Times New Roman" panose="02020603050405020304" pitchFamily="18" charset="0"/>
              <a:cs typeface="Times New Roman" panose="02020603050405020304" pitchFamily="18" charset="0"/>
            </a:endParaRPr>
          </a:p>
        </p:txBody>
      </p:sp>
      <p:pic>
        <p:nvPicPr>
          <p:cNvPr id="2" name="Рисунок 1">
            <a:extLst>
              <a:ext uri="{FF2B5EF4-FFF2-40B4-BE49-F238E27FC236}">
                <a16:creationId xmlns:a16="http://schemas.microsoft.com/office/drawing/2014/main" id="{A1AC87C6-AF75-429A-A61B-429C3A1A5CB6}"/>
              </a:ext>
            </a:extLst>
          </p:cNvPr>
          <p:cNvPicPr>
            <a:picLocks noChangeAspect="1"/>
          </p:cNvPicPr>
          <p:nvPr/>
        </p:nvPicPr>
        <p:blipFill>
          <a:blip r:embed="rId3"/>
          <a:stretch>
            <a:fillRect/>
          </a:stretch>
        </p:blipFill>
        <p:spPr>
          <a:xfrm>
            <a:off x="8897814" y="0"/>
            <a:ext cx="3294185" cy="3294185"/>
          </a:xfrm>
          <a:prstGeom prst="rect">
            <a:avLst/>
          </a:prstGeom>
        </p:spPr>
      </p:pic>
    </p:spTree>
    <p:extLst>
      <p:ext uri="{BB962C8B-B14F-4D97-AF65-F5344CB8AC3E}">
        <p14:creationId xmlns:p14="http://schemas.microsoft.com/office/powerpoint/2010/main" val="247055903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D45D39C7-6CFA-4FF7-8212-A5877A82A6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116890" cy="5685692"/>
          </a:xfrm>
          <a:prstGeom prst="rect">
            <a:avLst/>
          </a:prstGeom>
        </p:spPr>
      </p:pic>
      <p:sp>
        <p:nvSpPr>
          <p:cNvPr id="4" name="Прямоугольник 3">
            <a:extLst>
              <a:ext uri="{FF2B5EF4-FFF2-40B4-BE49-F238E27FC236}">
                <a16:creationId xmlns:a16="http://schemas.microsoft.com/office/drawing/2014/main" id="{0F8C17B5-E1AF-4AD9-B6AC-94618C8951D7}"/>
              </a:ext>
            </a:extLst>
          </p:cNvPr>
          <p:cNvSpPr/>
          <p:nvPr/>
        </p:nvSpPr>
        <p:spPr>
          <a:xfrm>
            <a:off x="0" y="5895928"/>
            <a:ext cx="9132278" cy="707886"/>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10.</a:t>
            </a:r>
            <a:r>
              <a:rPr lang="uz-Cyrl-UZ" sz="2000" b="1" dirty="0">
                <a:latin typeface="Times New Roman" panose="02020603050405020304" pitchFamily="18" charset="0"/>
                <a:cs typeface="Times New Roman" panose="02020603050405020304" pitchFamily="18" charset="0"/>
              </a:rPr>
              <a:t>8</a:t>
            </a:r>
            <a:r>
              <a:rPr lang="uz-Latn-UZ" sz="2000" b="1" dirty="0">
                <a:latin typeface="Times New Roman" panose="02020603050405020304" pitchFamily="18" charset="0"/>
                <a:cs typeface="Times New Roman" panose="02020603050405020304" pitchFamily="18" charset="0"/>
              </a:rPr>
              <a:t>-</a:t>
            </a:r>
            <a:r>
              <a:rPr lang="uz-Cyrl-UZ" sz="2000" b="1" dirty="0">
                <a:latin typeface="Times New Roman" panose="02020603050405020304" pitchFamily="18" charset="0"/>
                <a:cs typeface="Times New Roman" panose="02020603050405020304" pitchFamily="18" charset="0"/>
              </a:rPr>
              <a:t>РАСМ.</a:t>
            </a:r>
            <a:r>
              <a:rPr lang="uz-Latn-UZ" sz="2000" b="1" dirty="0">
                <a:latin typeface="Times New Roman" panose="02020603050405020304" pitchFamily="18" charset="0"/>
                <a:cs typeface="Times New Roman" panose="02020603050405020304" pitchFamily="18" charset="0"/>
              </a:rPr>
              <a:t> ЙЎЛОВЧИЛАРНИ САМОЛЁТГА ЖОЙЛАШТИРИШНИНГ ЭНГ ЯХШИ УСУЛИ</a:t>
            </a:r>
            <a:r>
              <a:rPr lang="uz-Cyrl-UZ" sz="2000" b="1" dirty="0">
                <a:latin typeface="Times New Roman" panose="02020603050405020304" pitchFamily="18" charset="0"/>
                <a:cs typeface="Times New Roman" panose="02020603050405020304" pitchFamily="18" charset="0"/>
              </a:rPr>
              <a:t>.</a:t>
            </a:r>
            <a:r>
              <a:rPr lang="en-US" sz="2000" b="1" dirty="0">
                <a:latin typeface="Times New Roman" panose="02020603050405020304" pitchFamily="18" charset="0"/>
                <a:cs typeface="Times New Roman" panose="02020603050405020304" pitchFamily="18" charset="0"/>
              </a:rPr>
              <a:t> [6]</a:t>
            </a:r>
            <a:endParaRPr lang="uz-Latn-UZ"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62393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A458AE03-0388-41CC-B96C-587F2C11C5C2}"/>
              </a:ext>
            </a:extLst>
          </p:cNvPr>
          <p:cNvSpPr/>
          <p:nvPr/>
        </p:nvSpPr>
        <p:spPr>
          <a:xfrm>
            <a:off x="234462" y="176078"/>
            <a:ext cx="11723076" cy="4832092"/>
          </a:xfrm>
          <a:prstGeom prst="rect">
            <a:avLst/>
          </a:prstGeom>
        </p:spPr>
        <p:txBody>
          <a:bodyPr wrap="square">
            <a:spAutoFit/>
          </a:bodyPr>
          <a:lstStyle/>
          <a:p>
            <a:pPr algn="ctr"/>
            <a:r>
              <a:rPr lang="uz-Latn-UZ" sz="2200" b="1" dirty="0">
                <a:latin typeface="Times New Roman" panose="02020603050405020304" pitchFamily="18" charset="0"/>
                <a:cs typeface="Times New Roman" panose="02020603050405020304" pitchFamily="18" charset="0"/>
              </a:rPr>
              <a:t>МИЖОЗ УСТУВОРЛИГИ</a:t>
            </a:r>
          </a:p>
          <a:p>
            <a:pPr indent="539750" algn="just"/>
            <a:r>
              <a:rPr lang="uz-Latn-UZ" sz="2200" dirty="0">
                <a:latin typeface="Times New Roman" panose="02020603050405020304" pitchFamily="18" charset="0"/>
                <a:cs typeface="Times New Roman" panose="02020603050405020304" pitchFamily="18" charset="0"/>
              </a:rPr>
              <a:t>Операциялар баъзан мижознинг келиши тартибидан қатъи назар, муҳим ёки хафа бўлган мижоз ёки буюмни бошқалардан олдин </a:t>
            </a:r>
            <a:r>
              <a:rPr lang="uz-Cyrl-UZ" sz="2200" dirty="0">
                <a:latin typeface="Times New Roman" panose="02020603050405020304" pitchFamily="18" charset="0"/>
                <a:cs typeface="Times New Roman" panose="02020603050405020304" pitchFamily="18" charset="0"/>
              </a:rPr>
              <a:t>“</a:t>
            </a:r>
            <a:r>
              <a:rPr lang="uz-Latn-UZ" sz="2200" dirty="0">
                <a:latin typeface="Times New Roman" panose="02020603050405020304" pitchFamily="18" charset="0"/>
                <a:cs typeface="Times New Roman" panose="02020603050405020304" pitchFamily="18" charset="0"/>
              </a:rPr>
              <a:t>қайта ишлаш</a:t>
            </a:r>
            <a:r>
              <a:rPr lang="uz-Cyrl-UZ" sz="2200" dirty="0">
                <a:latin typeface="Times New Roman" panose="02020603050405020304" pitchFamily="18" charset="0"/>
                <a:cs typeface="Times New Roman" panose="02020603050405020304" pitchFamily="18" charset="0"/>
              </a:rPr>
              <a:t>”</a:t>
            </a:r>
            <a:r>
              <a:rPr lang="uz-Latn-UZ" sz="2200" dirty="0">
                <a:latin typeface="Times New Roman" panose="02020603050405020304" pitchFamily="18" charset="0"/>
                <a:cs typeface="Times New Roman" panose="02020603050405020304" pitchFamily="18" charset="0"/>
              </a:rPr>
              <a:t> имконини берувчи мижозлар устуворлигидан фойдаланади. Ушбу ёндашув одатда мижозлар базаси эгри бўлган, кичик мижозлар массаси ва бир нечта йирик, жуда муҳим мижозларни ўз ичига олган операциялар томонидан қўлланилади. Баъзи банклар, масалан, муҳим мижозларга устунлик беради. Худди шундай, меҳмонхоналарда шикоят қилувчи мижозлар устувор ҳисобланади, чунки уларнинг шикояти бошқа мижозларнинг идрокига салбий таъсир кўрсатиши мумкин. Яна жиддийроқ бўлсак, фавқулодда хизматлар кўпинча хизмат сўровларининг долзарблигини биринчи ўринга қўйишда ўз қарорларидан фойдаланишлари керак. Мисол учун, 10.</a:t>
            </a:r>
            <a:r>
              <a:rPr lang="uz-Cyrl-UZ" sz="2200" dirty="0">
                <a:latin typeface="Times New Roman" panose="02020603050405020304" pitchFamily="18" charset="0"/>
                <a:cs typeface="Times New Roman" panose="02020603050405020304" pitchFamily="18" charset="0"/>
              </a:rPr>
              <a:t>2</a:t>
            </a:r>
            <a:r>
              <a:rPr lang="uz-Latn-UZ" sz="2200" dirty="0">
                <a:latin typeface="Times New Roman" panose="02020603050405020304" pitchFamily="18" charset="0"/>
                <a:cs typeface="Times New Roman" panose="02020603050405020304" pitchFamily="18" charset="0"/>
              </a:rPr>
              <a:t>-</a:t>
            </a:r>
            <a:r>
              <a:rPr lang="uz-Cyrl-UZ" sz="2200" dirty="0">
                <a:latin typeface="Times New Roman" panose="02020603050405020304" pitchFamily="18" charset="0"/>
                <a:cs typeface="Times New Roman" panose="02020603050405020304" pitchFamily="18" charset="0"/>
              </a:rPr>
              <a:t>жадвалда</a:t>
            </a:r>
            <a:r>
              <a:rPr lang="uz-Latn-UZ" sz="2200" dirty="0">
                <a:latin typeface="Times New Roman" panose="02020603050405020304" pitchFamily="18" charset="0"/>
                <a:cs typeface="Times New Roman" panose="02020603050405020304" pitchFamily="18" charset="0"/>
              </a:rPr>
              <a:t> касалхоналарда беморларга устуворлик бериш учун қўлланиладиган одатий триаж тизими кўрсатилган (</a:t>
            </a:r>
            <a:r>
              <a:rPr lang="uz-Cyrl-UZ" sz="2200" dirty="0">
                <a:latin typeface="Times New Roman" panose="02020603050405020304" pitchFamily="18" charset="0"/>
                <a:cs typeface="Times New Roman" panose="02020603050405020304" pitchFamily="18" charset="0"/>
              </a:rPr>
              <a:t>“</a:t>
            </a:r>
            <a:r>
              <a:rPr lang="uz-Latn-UZ" sz="2200" dirty="0">
                <a:latin typeface="Times New Roman" panose="02020603050405020304" pitchFamily="18" charset="0"/>
                <a:cs typeface="Times New Roman" panose="02020603050405020304" pitchFamily="18" charset="0"/>
              </a:rPr>
              <a:t>Амалдаги операциялар</a:t>
            </a:r>
            <a:r>
              <a:rPr lang="uz-Cyrl-UZ" sz="2200" dirty="0">
                <a:latin typeface="Times New Roman" panose="02020603050405020304" pitchFamily="18" charset="0"/>
                <a:cs typeface="Times New Roman" panose="02020603050405020304" pitchFamily="18" charset="0"/>
              </a:rPr>
              <a:t>”</a:t>
            </a:r>
            <a:r>
              <a:rPr lang="uz-Latn-UZ" sz="2200" dirty="0">
                <a:latin typeface="Times New Roman" panose="02020603050405020304" pitchFamily="18" charset="0"/>
                <a:cs typeface="Times New Roman" panose="02020603050405020304" pitchFamily="18" charset="0"/>
              </a:rPr>
              <a:t> мисолига қаранг). Бироқ, мижозларнинг устуворлиги кетма-кетлиги, гарчи баъзи мижозларга юқори даражадаги хизмат кўрсатишни таъминласа ҳам, бошқаларга кўрсатилаётган хизматни бузиши мумкин. </a:t>
            </a:r>
          </a:p>
        </p:txBody>
      </p:sp>
      <p:sp>
        <p:nvSpPr>
          <p:cNvPr id="3" name="Прямоугольник 2">
            <a:extLst>
              <a:ext uri="{FF2B5EF4-FFF2-40B4-BE49-F238E27FC236}">
                <a16:creationId xmlns:a16="http://schemas.microsoft.com/office/drawing/2014/main" id="{8CAF1508-242A-419C-BDCA-CEDC42AEA426}"/>
              </a:ext>
            </a:extLst>
          </p:cNvPr>
          <p:cNvSpPr/>
          <p:nvPr/>
        </p:nvSpPr>
        <p:spPr>
          <a:xfrm>
            <a:off x="234461" y="4914386"/>
            <a:ext cx="8135815" cy="1107996"/>
          </a:xfrm>
          <a:prstGeom prst="rect">
            <a:avLst/>
          </a:prstGeom>
        </p:spPr>
        <p:txBody>
          <a:bodyPr wrap="square">
            <a:spAutoFit/>
          </a:bodyPr>
          <a:lstStyle/>
          <a:p>
            <a:pPr indent="539750" algn="just"/>
            <a:r>
              <a:rPr lang="uz-Latn-UZ" sz="2200" dirty="0">
                <a:latin typeface="Times New Roman" panose="02020603050405020304" pitchFamily="18" charset="0"/>
                <a:cs typeface="Times New Roman" panose="02020603050405020304" pitchFamily="18" charset="0"/>
              </a:rPr>
              <a:t>Агар муҳим мижозларни қабул қилиш учун иш оқимлари бузилган бўлса, бу операциянинг умумий самарадорлигини пасайтириши мумкин.</a:t>
            </a:r>
            <a:endParaRPr lang="uz-Latn-UZ" sz="2200" dirty="0"/>
          </a:p>
        </p:txBody>
      </p:sp>
    </p:spTree>
    <p:extLst>
      <p:ext uri="{BB962C8B-B14F-4D97-AF65-F5344CB8AC3E}">
        <p14:creationId xmlns:p14="http://schemas.microsoft.com/office/powerpoint/2010/main" val="156117480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6001A3AA-D2EA-45EC-887E-E404E61AD5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2707" y="559751"/>
            <a:ext cx="11066585" cy="4344829"/>
          </a:xfrm>
          <a:prstGeom prst="rect">
            <a:avLst/>
          </a:prstGeom>
        </p:spPr>
      </p:pic>
      <p:sp>
        <p:nvSpPr>
          <p:cNvPr id="4" name="Прямоугольник 3">
            <a:extLst>
              <a:ext uri="{FF2B5EF4-FFF2-40B4-BE49-F238E27FC236}">
                <a16:creationId xmlns:a16="http://schemas.microsoft.com/office/drawing/2014/main" id="{DA6EF9B3-6984-444B-BBA4-D2DC95EB7A12}"/>
              </a:ext>
            </a:extLst>
          </p:cNvPr>
          <p:cNvSpPr/>
          <p:nvPr/>
        </p:nvSpPr>
        <p:spPr>
          <a:xfrm>
            <a:off x="2263604" y="98086"/>
            <a:ext cx="8100807" cy="461665"/>
          </a:xfrm>
          <a:prstGeom prst="rect">
            <a:avLst/>
          </a:prstGeom>
        </p:spPr>
        <p:txBody>
          <a:bodyPr wrap="none">
            <a:spAutoFit/>
          </a:bodyPr>
          <a:lstStyle/>
          <a:p>
            <a:r>
              <a:rPr lang="uz-Latn-UZ" sz="2400" b="1" dirty="0">
                <a:latin typeface="Times New Roman" panose="02020603050405020304" pitchFamily="18" charset="0"/>
                <a:cs typeface="Times New Roman" panose="02020603050405020304" pitchFamily="18" charset="0"/>
              </a:rPr>
              <a:t>А ТРИАЖ УСТУВОРЛИК ШКАЛАСИ</a:t>
            </a:r>
            <a:r>
              <a:rPr lang="uz-Cyrl-UZ" sz="2400" b="1" dirty="0">
                <a:latin typeface="Times New Roman" panose="02020603050405020304" pitchFamily="18" charset="0"/>
                <a:cs typeface="Times New Roman" panose="02020603050405020304" pitchFamily="18" charset="0"/>
              </a:rPr>
              <a:t> (</a:t>
            </a:r>
            <a:r>
              <a:rPr lang="uz-Latn-UZ" sz="2400" b="1" dirty="0">
                <a:latin typeface="Times New Roman" panose="02020603050405020304" pitchFamily="18" charset="0"/>
                <a:cs typeface="Times New Roman" panose="02020603050405020304" pitchFamily="18" charset="0"/>
              </a:rPr>
              <a:t>10.</a:t>
            </a:r>
            <a:r>
              <a:rPr lang="uz-Cyrl-UZ" sz="2400" b="1" dirty="0">
                <a:latin typeface="Times New Roman" panose="02020603050405020304" pitchFamily="18" charset="0"/>
                <a:cs typeface="Times New Roman" panose="02020603050405020304" pitchFamily="18" charset="0"/>
              </a:rPr>
              <a:t>2-жадвал) </a:t>
            </a:r>
            <a:r>
              <a:rPr lang="en-US" sz="2400" b="1" dirty="0">
                <a:latin typeface="Times New Roman" panose="02020603050405020304" pitchFamily="18" charset="0"/>
                <a:cs typeface="Times New Roman" panose="02020603050405020304" pitchFamily="18" charset="0"/>
              </a:rPr>
              <a:t>[6]</a:t>
            </a:r>
            <a:r>
              <a:rPr lang="uz-Latn-UZ" sz="2400" b="1" dirty="0">
                <a:latin typeface="Times New Roman" panose="02020603050405020304" pitchFamily="18" charset="0"/>
                <a:cs typeface="Times New Roman" panose="02020603050405020304" pitchFamily="18" charset="0"/>
              </a:rPr>
              <a:t> </a:t>
            </a:r>
          </a:p>
        </p:txBody>
      </p:sp>
      <p:pic>
        <p:nvPicPr>
          <p:cNvPr id="2" name="Рисунок 1">
            <a:extLst>
              <a:ext uri="{FF2B5EF4-FFF2-40B4-BE49-F238E27FC236}">
                <a16:creationId xmlns:a16="http://schemas.microsoft.com/office/drawing/2014/main" id="{35DDAD34-0C39-4D7B-A3DA-A8C87C83DD01}"/>
              </a:ext>
            </a:extLst>
          </p:cNvPr>
          <p:cNvPicPr>
            <a:picLocks noChangeAspect="1"/>
          </p:cNvPicPr>
          <p:nvPr/>
        </p:nvPicPr>
        <p:blipFill>
          <a:blip r:embed="rId3"/>
          <a:stretch>
            <a:fillRect/>
          </a:stretch>
        </p:blipFill>
        <p:spPr>
          <a:xfrm>
            <a:off x="0" y="4904580"/>
            <a:ext cx="6096000" cy="1953420"/>
          </a:xfrm>
          <a:prstGeom prst="rect">
            <a:avLst/>
          </a:prstGeom>
        </p:spPr>
      </p:pic>
      <p:pic>
        <p:nvPicPr>
          <p:cNvPr id="5" name="Рисунок 4">
            <a:extLst>
              <a:ext uri="{FF2B5EF4-FFF2-40B4-BE49-F238E27FC236}">
                <a16:creationId xmlns:a16="http://schemas.microsoft.com/office/drawing/2014/main" id="{5A56D0B5-A684-4449-A0B5-AD920E7220F0}"/>
              </a:ext>
            </a:extLst>
          </p:cNvPr>
          <p:cNvPicPr>
            <a:picLocks noChangeAspect="1"/>
          </p:cNvPicPr>
          <p:nvPr/>
        </p:nvPicPr>
        <p:blipFill>
          <a:blip r:embed="rId4"/>
          <a:stretch>
            <a:fillRect/>
          </a:stretch>
        </p:blipFill>
        <p:spPr>
          <a:xfrm>
            <a:off x="6095999" y="4904578"/>
            <a:ext cx="6096000" cy="1953421"/>
          </a:xfrm>
          <a:prstGeom prst="rect">
            <a:avLst/>
          </a:prstGeom>
        </p:spPr>
      </p:pic>
    </p:spTree>
    <p:extLst>
      <p:ext uri="{BB962C8B-B14F-4D97-AF65-F5344CB8AC3E}">
        <p14:creationId xmlns:p14="http://schemas.microsoft.com/office/powerpoint/2010/main" val="393865183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530DE4BB-D03B-43D5-9B0A-855CF8F0406F}"/>
              </a:ext>
            </a:extLst>
          </p:cNvPr>
          <p:cNvSpPr/>
          <p:nvPr/>
        </p:nvSpPr>
        <p:spPr>
          <a:xfrm>
            <a:off x="357553" y="177748"/>
            <a:ext cx="11476893" cy="3785652"/>
          </a:xfrm>
          <a:prstGeom prst="rect">
            <a:avLst/>
          </a:prstGeom>
        </p:spPr>
        <p:txBody>
          <a:bodyPr wrap="square">
            <a:spAutoFit/>
          </a:bodyPr>
          <a:lstStyle/>
          <a:p>
            <a:pPr algn="ctr"/>
            <a:r>
              <a:rPr lang="uz-Latn-UZ" sz="2400" b="1" i="1" dirty="0">
                <a:latin typeface="Times New Roman" panose="02020603050405020304" pitchFamily="18" charset="0"/>
                <a:cs typeface="Times New Roman" panose="02020603050405020304" pitchFamily="18" charset="0"/>
              </a:rPr>
              <a:t>ТУГАШ САНАСИ (ДД)</a:t>
            </a:r>
          </a:p>
          <a:p>
            <a:pPr algn="ctr"/>
            <a:r>
              <a:rPr lang="uz-Latn-UZ" sz="2400" i="1" dirty="0">
                <a:latin typeface="Times New Roman" panose="02020603050405020304" pitchFamily="18" charset="0"/>
                <a:cs typeface="Times New Roman" panose="02020603050405020304" pitchFamily="18" charset="0"/>
              </a:rPr>
              <a:t>Муддати бўйича устуворлик қилиш, ҳар бир иш ҳажмидан ёки ҳар бир мижознинг аҳамиятидан қатъи назар, иш этказиб бериш муддати "келиши" бўйича кетма-кетликда бўлишини англатади. Масалан, босиб чиқариш бирлиги каби қўллаб-қувватлаш хизмати кўпинча нусхалар қачон талаб қилинишини сўрайди ва кейин ишни ўша муддатга қараб тартиблайди. Тугатиш санаси кетма-кетлиги одатда этказиб бериш ишончлилигини ва ўртача етказиб бериш тезлигини яхшилайди. Бу оптимал маҳсулдорликни таъминламаслиги мумкин, чунки ишларнинг янада самарали кетма-кетлиги умумий харажатларни камайтириши мумкин. Бироқ, иш марказига янги, шошилинч иш келганда, у мослашувчан бўлиши мумкин.</a:t>
            </a:r>
          </a:p>
        </p:txBody>
      </p:sp>
      <p:pic>
        <p:nvPicPr>
          <p:cNvPr id="2050" name="Picture 2" descr="Impact of Industrial Automation on the Manufacturing Sector">
            <a:extLst>
              <a:ext uri="{FF2B5EF4-FFF2-40B4-BE49-F238E27FC236}">
                <a16:creationId xmlns:a16="http://schemas.microsoft.com/office/drawing/2014/main" id="{D9794257-5F40-4F96-B372-650385BD40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147794"/>
            <a:ext cx="6096000" cy="2710206"/>
          </a:xfrm>
          <a:prstGeom prst="rect">
            <a:avLst/>
          </a:prstGeom>
          <a:noFill/>
          <a:extLst>
            <a:ext uri="{909E8E84-426E-40DD-AFC4-6F175D3DCCD1}">
              <a14:hiddenFill xmlns:a14="http://schemas.microsoft.com/office/drawing/2010/main">
                <a:solidFill>
                  <a:srgbClr val="FFFFFF"/>
                </a:solidFill>
              </a14:hiddenFill>
            </a:ext>
          </a:extLst>
        </p:spPr>
      </p:pic>
      <p:pic>
        <p:nvPicPr>
          <p:cNvPr id="3" name="Рисунок 2">
            <a:extLst>
              <a:ext uri="{FF2B5EF4-FFF2-40B4-BE49-F238E27FC236}">
                <a16:creationId xmlns:a16="http://schemas.microsoft.com/office/drawing/2014/main" id="{FFFAD6A3-FC85-440A-ACCE-835FDD9592C2}"/>
              </a:ext>
            </a:extLst>
          </p:cNvPr>
          <p:cNvPicPr>
            <a:picLocks noChangeAspect="1"/>
          </p:cNvPicPr>
          <p:nvPr/>
        </p:nvPicPr>
        <p:blipFill>
          <a:blip r:embed="rId3"/>
          <a:stretch>
            <a:fillRect/>
          </a:stretch>
        </p:blipFill>
        <p:spPr>
          <a:xfrm>
            <a:off x="6096000" y="4147793"/>
            <a:ext cx="6096000" cy="2710206"/>
          </a:xfrm>
          <a:prstGeom prst="rect">
            <a:avLst/>
          </a:prstGeom>
        </p:spPr>
      </p:pic>
    </p:spTree>
    <p:extLst>
      <p:ext uri="{BB962C8B-B14F-4D97-AF65-F5344CB8AC3E}">
        <p14:creationId xmlns:p14="http://schemas.microsoft.com/office/powerpoint/2010/main" val="30112545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4999D1BF-7162-44FA-B56B-154D28F356CC}"/>
              </a:ext>
            </a:extLst>
          </p:cNvPr>
          <p:cNvSpPr/>
          <p:nvPr/>
        </p:nvSpPr>
        <p:spPr>
          <a:xfrm>
            <a:off x="257908" y="70338"/>
            <a:ext cx="11676184" cy="4708981"/>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ОХИРГИ КИР</a:t>
            </a:r>
            <a:r>
              <a:rPr lang="uz-Cyrl-UZ" sz="2000" b="1" dirty="0">
                <a:latin typeface="Times New Roman" panose="02020603050405020304" pitchFamily="18" charset="0"/>
                <a:cs typeface="Times New Roman" panose="02020603050405020304" pitchFamily="18" charset="0"/>
              </a:rPr>
              <a:t>ГАН</a:t>
            </a:r>
            <a:r>
              <a:rPr lang="uz-Latn-UZ" sz="2000" b="1" dirty="0">
                <a:latin typeface="Times New Roman" panose="02020603050405020304" pitchFamily="18" charset="0"/>
                <a:cs typeface="Times New Roman" panose="02020603050405020304" pitchFamily="18" charset="0"/>
              </a:rPr>
              <a:t>, БИРИНЧИ ЧИҚАДИ (ЛИФО)</a:t>
            </a:r>
          </a:p>
          <a:p>
            <a:pPr indent="539750" algn="just"/>
            <a:r>
              <a:rPr lang="uz-Latn-UZ" sz="2000" dirty="0">
                <a:latin typeface="Times New Roman" panose="02020603050405020304" pitchFamily="18" charset="0"/>
                <a:cs typeface="Times New Roman" panose="02020603050405020304" pitchFamily="18" charset="0"/>
              </a:rPr>
              <a:t>Охирги кир, биринчи чиқади (ЛИФО) одатда амалий сабабларга кўра танлаб олинган кетма-кетлик усулидир. Мисол учун, лифтни тушириш ЛИФО асосида қулайроқдир, чунки фақат битта кириш ва чиқиш мавжуд. Бироқ, бу адолатли ёндашув эмас. Касалхона клиникаларида беморлар биринчи бўлиб янги келган беморларни кўришса, ғазабланишлари мумкин.</a:t>
            </a:r>
          </a:p>
          <a:p>
            <a:pPr algn="ctr"/>
            <a:endParaRPr lang="uz-Cyrl-UZ" sz="2000" b="1" dirty="0">
              <a:latin typeface="Times New Roman" panose="02020603050405020304" pitchFamily="18" charset="0"/>
              <a:cs typeface="Times New Roman" panose="02020603050405020304" pitchFamily="18" charset="0"/>
            </a:endParaRPr>
          </a:p>
          <a:p>
            <a:pPr algn="ctr"/>
            <a:r>
              <a:rPr lang="uz-Latn-UZ" sz="2000" b="1" dirty="0">
                <a:latin typeface="Times New Roman" panose="02020603050405020304" pitchFamily="18" charset="0"/>
                <a:cs typeface="Times New Roman" panose="02020603050405020304" pitchFamily="18" charset="0"/>
              </a:rPr>
              <a:t>БИРИНЧИ КИР</a:t>
            </a:r>
            <a:r>
              <a:rPr lang="uz-Cyrl-UZ" sz="2000" b="1" dirty="0">
                <a:latin typeface="Times New Roman" panose="02020603050405020304" pitchFamily="18" charset="0"/>
                <a:cs typeface="Times New Roman" panose="02020603050405020304" pitchFamily="18" charset="0"/>
              </a:rPr>
              <a:t>ГАН</a:t>
            </a:r>
            <a:r>
              <a:rPr lang="uz-Latn-UZ" sz="2000" b="1" dirty="0">
                <a:latin typeface="Times New Roman" panose="02020603050405020304" pitchFamily="18" charset="0"/>
                <a:cs typeface="Times New Roman" panose="02020603050405020304" pitchFamily="18" charset="0"/>
              </a:rPr>
              <a:t>, БИРИНЧИ ЧИҚАДИ (ФИФО)</a:t>
            </a:r>
          </a:p>
          <a:p>
            <a:pPr indent="539750" algn="just"/>
            <a:r>
              <a:rPr lang="uz-Latn-UZ" sz="2000" dirty="0">
                <a:latin typeface="Times New Roman" panose="02020603050405020304" pitchFamily="18" charset="0"/>
                <a:cs typeface="Times New Roman" panose="02020603050405020304" pitchFamily="18" charset="0"/>
              </a:rPr>
              <a:t>Баъзи операциялар мижозларга айнан улар келган кетма-кетликда хизмат кўрсатади. Бу биринчи кириш, биринчи чиқиш (ФИФО) ёки баъзан "биринчи келган биринчи хизмат" (ФCФС) деб аталади. Мисол учун, Буюк Британия паспорт идоралари почтани қабул қилади ва уни келган кунга қараб тартиблайди. Улар почта орқали ишлашади, уни кетма-кет очишади ва паспорт аризаларини келиш тартибига кўра кўриб чиқадилар. Мавзу боғларидаги навбатлар шундай лойиҳалаштирилиши мумкинки, битта узун навбат пештахталар қаторига етиб боргунга қадар қабулхона майдони атрофида турсин. Мижозлар навбатнинг олд қисмига этиб келганида, уларга кейинги бепул пештахтада хизмат кўрсатилади.</a:t>
            </a:r>
          </a:p>
        </p:txBody>
      </p:sp>
      <p:pic>
        <p:nvPicPr>
          <p:cNvPr id="3" name="Рисунок 2">
            <a:extLst>
              <a:ext uri="{FF2B5EF4-FFF2-40B4-BE49-F238E27FC236}">
                <a16:creationId xmlns:a16="http://schemas.microsoft.com/office/drawing/2014/main" id="{6374A30B-863F-4257-AEEA-9DBA5D466F35}"/>
              </a:ext>
            </a:extLst>
          </p:cNvPr>
          <p:cNvPicPr>
            <a:picLocks noChangeAspect="1"/>
          </p:cNvPicPr>
          <p:nvPr/>
        </p:nvPicPr>
        <p:blipFill>
          <a:blip r:embed="rId2"/>
          <a:stretch>
            <a:fillRect/>
          </a:stretch>
        </p:blipFill>
        <p:spPr>
          <a:xfrm>
            <a:off x="-11723" y="4779320"/>
            <a:ext cx="12192000" cy="2078680"/>
          </a:xfrm>
          <a:prstGeom prst="rect">
            <a:avLst/>
          </a:prstGeom>
        </p:spPr>
      </p:pic>
    </p:spTree>
    <p:extLst>
      <p:ext uri="{BB962C8B-B14F-4D97-AF65-F5344CB8AC3E}">
        <p14:creationId xmlns:p14="http://schemas.microsoft.com/office/powerpoint/2010/main" val="234527579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B256FA13-FBBD-4132-A82D-29506BD9F2BC}"/>
              </a:ext>
            </a:extLst>
          </p:cNvPr>
          <p:cNvSpPr/>
          <p:nvPr/>
        </p:nvSpPr>
        <p:spPr>
          <a:xfrm>
            <a:off x="240323" y="123996"/>
            <a:ext cx="11711354" cy="5324535"/>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ЭНГ УЗУН ИШ ВАҚТИ (</a:t>
            </a:r>
            <a:r>
              <a:rPr lang="uz-Cyrl-UZ" sz="2000" b="1" dirty="0">
                <a:latin typeface="Times New Roman" panose="02020603050405020304" pitchFamily="18" charset="0"/>
                <a:cs typeface="Times New Roman" panose="02020603050405020304" pitchFamily="18" charset="0"/>
              </a:rPr>
              <a:t>ЭУИВ</a:t>
            </a:r>
            <a:r>
              <a:rPr lang="uz-Latn-UZ" sz="2000" b="1" dirty="0">
                <a:latin typeface="Times New Roman" panose="02020603050405020304" pitchFamily="18" charset="0"/>
                <a:cs typeface="Times New Roman" panose="02020603050405020304" pitchFamily="18" charset="0"/>
              </a:rPr>
              <a:t>)</a:t>
            </a:r>
          </a:p>
          <a:p>
            <a:pPr indent="539750" algn="just"/>
            <a:r>
              <a:rPr lang="uz-Latn-UZ" sz="2000" dirty="0">
                <a:latin typeface="Times New Roman" panose="02020603050405020304" pitchFamily="18" charset="0"/>
                <a:cs typeface="Times New Roman" panose="02020603050405020304" pitchFamily="18" charset="0"/>
              </a:rPr>
              <a:t>Операциялар биринчи навбатда ўзларининг энг узун ишларини кетма-кетлаштиришга мажбур бўлишлари мумкин, бу энг узун иш вақти кетма-кетлиги деб аталади. Бу иш марказларини узоқ вақт давомида эгаллашнинг афзаллиги. Бундан фарқли ўлароқ, бир ишдан иккинчисига ўтиш зарурати туфайли, операция орқали ривожланаётган нисбатан кичик ишлар ҳар бир иш марказида вақт олади. Бироқ, энг узун иш вақти кетма-кетлиги фойдаланишни юқори даражада ушлаб турса-да, бу қоида етказиб бериш тезлиги, ишончлилиги ёки мослашувчанлигини ҳисобга олмайди. Дарҳақиқат, у бевосита ушбу ишлаш мақсадларига қарши ишлаши мумкин.</a:t>
            </a:r>
          </a:p>
          <a:p>
            <a:pPr algn="ctr"/>
            <a:endParaRPr lang="uz-Cyrl-UZ" sz="2000" b="1" dirty="0">
              <a:latin typeface="Times New Roman" panose="02020603050405020304" pitchFamily="18" charset="0"/>
              <a:cs typeface="Times New Roman" panose="02020603050405020304" pitchFamily="18" charset="0"/>
            </a:endParaRPr>
          </a:p>
          <a:p>
            <a:pPr algn="ctr"/>
            <a:r>
              <a:rPr lang="uz-Latn-UZ" sz="2000" b="1" dirty="0">
                <a:latin typeface="Times New Roman" panose="02020603050405020304" pitchFamily="18" charset="0"/>
                <a:cs typeface="Times New Roman" panose="02020603050405020304" pitchFamily="18" charset="0"/>
              </a:rPr>
              <a:t>ДАСТЛАБКИ ЭНГ ҚИСҚА ИШ ВАҚТИ (</a:t>
            </a:r>
            <a:r>
              <a:rPr lang="uz-Cyrl-UZ" sz="2000" b="1" dirty="0">
                <a:latin typeface="Times New Roman" panose="02020603050405020304" pitchFamily="18" charset="0"/>
                <a:cs typeface="Times New Roman" panose="02020603050405020304" pitchFamily="18" charset="0"/>
              </a:rPr>
              <a:t>ДЭҚИВ</a:t>
            </a:r>
            <a:r>
              <a:rPr lang="uz-Latn-UZ" sz="2000" b="1" dirty="0">
                <a:latin typeface="Times New Roman" panose="02020603050405020304" pitchFamily="18" charset="0"/>
                <a:cs typeface="Times New Roman" panose="02020603050405020304" pitchFamily="18" charset="0"/>
              </a:rPr>
              <a:t>)</a:t>
            </a:r>
          </a:p>
          <a:p>
            <a:pPr indent="539750" algn="just"/>
            <a:r>
              <a:rPr lang="uz-Latn-UZ" sz="2000" dirty="0">
                <a:latin typeface="Times New Roman" panose="02020603050405020304" pitchFamily="18" charset="0"/>
                <a:cs typeface="Times New Roman" panose="02020603050405020304" pitchFamily="18" charset="0"/>
              </a:rPr>
              <a:t>Кўпгина операциялар маълум бир босқичда нақд пул билан чекланади. Бундай вазиятларда кетма-кетлик қоидалари биринчи навбатда қисқа ишларни ҳал қилиш учун созланиши мумкин; бу энг қисқа иш вақти кетма-кетлиги дейилади. Нақд пул оқими билан боғлиқ муаммоларни энгиллаштириш учун бу иш ўринларини ҳисоб-китоб қилиш ва тўловни олиш мумкин. Кўпроқ вақт талаб қиладиган катта ишлар бизнесга тез ҳисоб-китоб қилиш имконини бермайди. Агар этказиб беришнинг ўлчов бирлиги иш бўлса, бу этказиб бериш самарадорлигини оширишга таъсир қилади. Бироқ, бу умумий самарадорликка салбий таъсир кўрсатиши ва каттароқ мижозларга хизмат кўрсатишга зарар этказиши мумкин.</a:t>
            </a:r>
          </a:p>
        </p:txBody>
      </p:sp>
    </p:spTree>
    <p:extLst>
      <p:ext uri="{BB962C8B-B14F-4D97-AF65-F5344CB8AC3E}">
        <p14:creationId xmlns:p14="http://schemas.microsoft.com/office/powerpoint/2010/main" val="181175251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64A5CDA0-EAAC-4754-80AE-DBF766BB1A02}"/>
              </a:ext>
            </a:extLst>
          </p:cNvPr>
          <p:cNvSpPr/>
          <p:nvPr/>
        </p:nvSpPr>
        <p:spPr>
          <a:xfrm>
            <a:off x="164123" y="222738"/>
            <a:ext cx="11863754" cy="148883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КЕТМА-КЕТЛИК ҚОИДАЛАРИНИ БАҲОЛАШ</a:t>
            </a:r>
          </a:p>
          <a:p>
            <a:pPr indent="539750" algn="just"/>
            <a:r>
              <a:rPr lang="uz-Cyrl-UZ" sz="2000" dirty="0">
                <a:latin typeface="Times New Roman" panose="02020603050405020304" pitchFamily="18" charset="0"/>
                <a:cs typeface="Times New Roman" panose="02020603050405020304" pitchFamily="18" charset="0"/>
              </a:rPr>
              <a:t>Ҳар беш ишлаш мақсади ёки уларнинг баъзи бир варианти кетма-кетлик қоидаларининг самарадорлигини баҳолаш учун ишлатилиши мумкин. Бироқ, ишончлилик, тезлик ва харажат мақсадлари айниқса муҳимдир. Масалан, кўпинча қуйидаги самарадорлик мақсадларидан фойдаланилади:</a:t>
            </a:r>
          </a:p>
        </p:txBody>
      </p:sp>
      <p:sp>
        <p:nvSpPr>
          <p:cNvPr id="5" name="Прямоугольник 4">
            <a:extLst>
              <a:ext uri="{FF2B5EF4-FFF2-40B4-BE49-F238E27FC236}">
                <a16:creationId xmlns:a16="http://schemas.microsoft.com/office/drawing/2014/main" id="{92D4B0A6-8E76-46BE-87FB-7538283BA561}"/>
              </a:ext>
            </a:extLst>
          </p:cNvPr>
          <p:cNvSpPr/>
          <p:nvPr/>
        </p:nvSpPr>
        <p:spPr>
          <a:xfrm>
            <a:off x="257908" y="1867427"/>
            <a:ext cx="11676184" cy="8382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МИЖОЗГА ВАЪДА ҚИЛИНГАН “МУДДАТИ” БИЛАН УЧРАШИШ (ИШОНЧЛИЛИК);</a:t>
            </a:r>
          </a:p>
        </p:txBody>
      </p:sp>
      <p:sp>
        <p:nvSpPr>
          <p:cNvPr id="6" name="Прямоугольник 5">
            <a:extLst>
              <a:ext uri="{FF2B5EF4-FFF2-40B4-BE49-F238E27FC236}">
                <a16:creationId xmlns:a16="http://schemas.microsoft.com/office/drawing/2014/main" id="{667CFB8A-9E24-4BAA-A619-460E6619598C}"/>
              </a:ext>
            </a:extLst>
          </p:cNvPr>
          <p:cNvSpPr/>
          <p:nvPr/>
        </p:nvSpPr>
        <p:spPr>
          <a:xfrm>
            <a:off x="246185" y="3810687"/>
            <a:ext cx="11676184" cy="838200"/>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ТУГАЛЛАНМАГАН ИШЛАБ ЧИҚАРИШ ЗАХИРАЛАРИНИ МИНИМАЛЛАШТИРИШ (ХАРАЖАТ ЭЛЕМЕНТИ);</a:t>
            </a:r>
          </a:p>
        </p:txBody>
      </p:sp>
      <p:sp>
        <p:nvSpPr>
          <p:cNvPr id="7" name="Прямоугольник 6">
            <a:extLst>
              <a:ext uri="{FF2B5EF4-FFF2-40B4-BE49-F238E27FC236}">
                <a16:creationId xmlns:a16="http://schemas.microsoft.com/office/drawing/2014/main" id="{7DDF2224-CA87-4A4E-AADC-7A0A2283677A}"/>
              </a:ext>
            </a:extLst>
          </p:cNvPr>
          <p:cNvSpPr/>
          <p:nvPr/>
        </p:nvSpPr>
        <p:spPr>
          <a:xfrm>
            <a:off x="246185" y="4781298"/>
            <a:ext cx="8393723" cy="838200"/>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ИШ МАРКАЗЛАРИНИНГ БЎШ ВАҚТИНИ МИНИМАЛЛАШТИРИШ (ХАРАЖАТНИНГ ЯНА БИР ЭЛЕМЕНТИ).</a:t>
            </a:r>
          </a:p>
        </p:txBody>
      </p:sp>
      <p:sp>
        <p:nvSpPr>
          <p:cNvPr id="8" name="Прямоугольник 7">
            <a:extLst>
              <a:ext uri="{FF2B5EF4-FFF2-40B4-BE49-F238E27FC236}">
                <a16:creationId xmlns:a16="http://schemas.microsoft.com/office/drawing/2014/main" id="{EF3640A1-C1E0-4CB5-8CA7-06E9B767785C}"/>
              </a:ext>
            </a:extLst>
          </p:cNvPr>
          <p:cNvSpPr/>
          <p:nvPr/>
        </p:nvSpPr>
        <p:spPr>
          <a:xfrm>
            <a:off x="246185" y="2839057"/>
            <a:ext cx="11676184" cy="83820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ИШ ЖАРАЁНИДА САРФЛАНАДИГАН ВАҚТНИ МИНИМАЛЛАШТИРИШ, ШУНИНГДЕК, “ОҚИМ ВАҚТИ” (ТЕЗЛИК) ДЕБ ҲАМ АТАЛАДИ;</a:t>
            </a:r>
          </a:p>
        </p:txBody>
      </p:sp>
    </p:spTree>
    <p:extLst>
      <p:ext uri="{BB962C8B-B14F-4D97-AF65-F5344CB8AC3E}">
        <p14:creationId xmlns:p14="http://schemas.microsoft.com/office/powerpoint/2010/main" val="125141606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DA2FB9-4984-491E-858A-57F260FDC522}"/>
              </a:ext>
            </a:extLst>
          </p:cNvPr>
          <p:cNvSpPr txBox="1"/>
          <p:nvPr/>
        </p:nvSpPr>
        <p:spPr>
          <a:xfrm>
            <a:off x="187569" y="171610"/>
            <a:ext cx="11805139" cy="4247317"/>
          </a:xfrm>
          <a:prstGeom prst="rect">
            <a:avLst/>
          </a:prstGeom>
          <a:noFill/>
        </p:spPr>
        <p:txBody>
          <a:bodyPr wrap="square" rtlCol="0">
            <a:spAutoFit/>
          </a:bodyPr>
          <a:lstStyle/>
          <a:p>
            <a:pPr algn="ctr"/>
            <a:r>
              <a:rPr lang="uz-Cyrl-UZ" sz="2400" b="1" dirty="0">
                <a:latin typeface="Times New Roman" panose="02020603050405020304" pitchFamily="18" charset="0"/>
                <a:cs typeface="Times New Roman" panose="02020603050405020304" pitchFamily="18" charset="0"/>
              </a:rPr>
              <a:t>ФОЙДАЛАНИЛГАН АДАБИЁТЛАР РЎЙХАТИ</a:t>
            </a:r>
          </a:p>
          <a:p>
            <a:pPr algn="ctr"/>
            <a:endParaRPr lang="uz-Cyrl-UZ" sz="1200" b="1" dirty="0">
              <a:latin typeface="Times New Roman" panose="02020603050405020304" pitchFamily="18" charset="0"/>
              <a:cs typeface="Times New Roman" panose="02020603050405020304" pitchFamily="18" charset="0"/>
            </a:endParaRPr>
          </a:p>
          <a:p>
            <a:pPr indent="363538" algn="just">
              <a:buAutoNum type="arabicPeriod"/>
            </a:pPr>
            <a:r>
              <a:rPr lang="en-US" dirty="0">
                <a:latin typeface="Times New Roman" panose="02020603050405020304" pitchFamily="18" charset="0"/>
                <a:cs typeface="Times New Roman" panose="02020603050405020304" pitchFamily="18" charset="0"/>
              </a:rPr>
              <a:t>Chapman, S.N. (2005) Fundamentals of Production Planning and Control, Pearson, Harlow.</a:t>
            </a:r>
            <a:endParaRPr lang="uz-Cyrl-UZ" dirty="0">
              <a:latin typeface="Times New Roman" panose="02020603050405020304" pitchFamily="18" charset="0"/>
              <a:cs typeface="Times New Roman" panose="02020603050405020304" pitchFamily="18" charset="0"/>
            </a:endParaRPr>
          </a:p>
          <a:p>
            <a:pPr indent="363538" algn="just">
              <a:buAutoNum type="arabicPeriod"/>
            </a:pPr>
            <a:r>
              <a:rPr lang="en-US" dirty="0">
                <a:latin typeface="Times New Roman" panose="02020603050405020304" pitchFamily="18" charset="0"/>
                <a:cs typeface="Times New Roman" panose="02020603050405020304" pitchFamily="18" charset="0"/>
              </a:rPr>
              <a:t>Goldratt, E.Y. and Cox, J. (1984) The Goal, North River Press, Croton-on-Hudson, NY.</a:t>
            </a:r>
            <a:endParaRPr lang="uz-Cyrl-UZ" dirty="0">
              <a:latin typeface="Times New Roman" panose="02020603050405020304" pitchFamily="18" charset="0"/>
              <a:cs typeface="Times New Roman" panose="02020603050405020304" pitchFamily="18" charset="0"/>
            </a:endParaRPr>
          </a:p>
          <a:p>
            <a:pPr indent="363538" algn="just">
              <a:buAutoNum type="arabicPeriod"/>
            </a:pPr>
            <a:r>
              <a:rPr lang="en-US" dirty="0">
                <a:latin typeface="Times New Roman" panose="02020603050405020304" pitchFamily="18" charset="0"/>
                <a:cs typeface="Times New Roman" panose="02020603050405020304" pitchFamily="18" charset="0"/>
              </a:rPr>
              <a:t>Kehoe, D.F. and Boughton N.J. (2001) New paradigms in planning and control across manufacturing</a:t>
            </a:r>
            <a:r>
              <a:rPr lang="uz-Cyrl-UZ"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supply chains – The utilization of Internet technologies, International Journal of Operations &amp; Production</a:t>
            </a:r>
            <a:r>
              <a:rPr lang="uz-Cyrl-UZ"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Management, vol. 21, issue 5/6, 582–593.</a:t>
            </a:r>
            <a:endParaRPr lang="uz-Cyrl-UZ" dirty="0">
              <a:latin typeface="Times New Roman" panose="02020603050405020304" pitchFamily="18" charset="0"/>
              <a:cs typeface="Times New Roman" panose="02020603050405020304" pitchFamily="18" charset="0"/>
            </a:endParaRPr>
          </a:p>
          <a:p>
            <a:pPr indent="363538" algn="just">
              <a:buAutoNum type="arabicPeriod"/>
            </a:pPr>
            <a:r>
              <a:rPr lang="en-US" dirty="0" err="1">
                <a:latin typeface="Times New Roman" panose="02020603050405020304" pitchFamily="18" charset="0"/>
                <a:cs typeface="Times New Roman" panose="02020603050405020304" pitchFamily="18" charset="0"/>
              </a:rPr>
              <a:t>Pinedo</a:t>
            </a:r>
            <a:r>
              <a:rPr lang="en-US" dirty="0">
                <a:latin typeface="Times New Roman" panose="02020603050405020304" pitchFamily="18" charset="0"/>
                <a:cs typeface="Times New Roman" panose="02020603050405020304" pitchFamily="18" charset="0"/>
              </a:rPr>
              <a:t>, M.L. (2016) Scheduling: Theory, Algorithms, and Systems, 5th </a:t>
            </a:r>
            <a:r>
              <a:rPr lang="en-US" dirty="0" err="1">
                <a:latin typeface="Times New Roman" panose="02020603050405020304" pitchFamily="18" charset="0"/>
                <a:cs typeface="Times New Roman" panose="02020603050405020304" pitchFamily="18" charset="0"/>
              </a:rPr>
              <a:t>edn</a:t>
            </a:r>
            <a:r>
              <a:rPr lang="en-US" dirty="0">
                <a:latin typeface="Times New Roman" panose="02020603050405020304" pitchFamily="18" charset="0"/>
                <a:cs typeface="Times New Roman" panose="02020603050405020304" pitchFamily="18" charset="0"/>
              </a:rPr>
              <a:t>, Springer, NY</a:t>
            </a:r>
            <a:endParaRPr lang="uz-Cyrl-UZ" dirty="0">
              <a:latin typeface="Times New Roman" panose="02020603050405020304" pitchFamily="18" charset="0"/>
              <a:cs typeface="Times New Roman" panose="02020603050405020304" pitchFamily="18" charset="0"/>
            </a:endParaRPr>
          </a:p>
          <a:p>
            <a:pPr indent="363538" algn="just">
              <a:buAutoNum type="arabicPeriod"/>
            </a:pPr>
            <a:r>
              <a:rPr lang="en-US" dirty="0" err="1">
                <a:latin typeface="Times New Roman" panose="02020603050405020304" pitchFamily="18" charset="0"/>
                <a:cs typeface="Times New Roman" panose="02020603050405020304" pitchFamily="18" charset="0"/>
              </a:rPr>
              <a:t>Vollmann</a:t>
            </a:r>
            <a:r>
              <a:rPr lang="en-US" dirty="0">
                <a:latin typeface="Times New Roman" panose="02020603050405020304" pitchFamily="18" charset="0"/>
                <a:cs typeface="Times New Roman" panose="02020603050405020304" pitchFamily="18" charset="0"/>
              </a:rPr>
              <a:t>, T.W., Berry, W.L., </a:t>
            </a:r>
            <a:r>
              <a:rPr lang="en-US" dirty="0" err="1">
                <a:latin typeface="Times New Roman" panose="02020603050405020304" pitchFamily="18" charset="0"/>
                <a:cs typeface="Times New Roman" panose="02020603050405020304" pitchFamily="18" charset="0"/>
              </a:rPr>
              <a:t>Whybark</a:t>
            </a:r>
            <a:r>
              <a:rPr lang="en-US" dirty="0">
                <a:latin typeface="Times New Roman" panose="02020603050405020304" pitchFamily="18" charset="0"/>
                <a:cs typeface="Times New Roman" panose="02020603050405020304" pitchFamily="18" charset="0"/>
              </a:rPr>
              <a:t>, D.C. and Jacobs, F.R. (2010) Manufacturing Planning and Control</a:t>
            </a:r>
            <a:r>
              <a:rPr lang="uz-Cyrl-UZ"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Systems for Supply Chain Management: The Definitive Guide for Professionals, McGraw Hill Higher</a:t>
            </a:r>
            <a:r>
              <a:rPr lang="uz-Cyrl-UZ"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Education, New York.</a:t>
            </a:r>
            <a:endParaRPr lang="uz-Cyrl-UZ" dirty="0">
              <a:latin typeface="Times New Roman" panose="02020603050405020304" pitchFamily="18" charset="0"/>
              <a:cs typeface="Times New Roman" panose="02020603050405020304" pitchFamily="18" charset="0"/>
            </a:endParaRPr>
          </a:p>
          <a:p>
            <a:pPr indent="363538" algn="just">
              <a:buFontTx/>
              <a:buAutoNum type="arabicPeriod"/>
            </a:pPr>
            <a:r>
              <a:rPr lang="en-US" dirty="0">
                <a:latin typeface="Times New Roman" panose="02020603050405020304" pitchFamily="18" charset="0"/>
                <a:cs typeface="Times New Roman" panose="02020603050405020304" pitchFamily="18" charset="0"/>
              </a:rPr>
              <a:t>Slack, Nigel, and Alistair Brandon-Jones. Operations Management 9th Edition PDF </a:t>
            </a:r>
            <a:r>
              <a:rPr lang="en-US" dirty="0" err="1">
                <a:latin typeface="Times New Roman" panose="02020603050405020304" pitchFamily="18" charset="0"/>
                <a:cs typeface="Times New Roman" panose="02020603050405020304" pitchFamily="18" charset="0"/>
              </a:rPr>
              <a:t>EBook</a:t>
            </a:r>
            <a:r>
              <a:rPr lang="en-US" dirty="0">
                <a:latin typeface="Times New Roman" panose="02020603050405020304" pitchFamily="18" charset="0"/>
                <a:cs typeface="Times New Roman" panose="02020603050405020304" pitchFamily="18" charset="0"/>
              </a:rPr>
              <a:t>, Pearson Education, Limited, 2019. ProQuest </a:t>
            </a:r>
            <a:r>
              <a:rPr lang="en-US" dirty="0" err="1">
                <a:latin typeface="Times New Roman" panose="02020603050405020304" pitchFamily="18" charset="0"/>
                <a:cs typeface="Times New Roman" panose="02020603050405020304" pitchFamily="18" charset="0"/>
              </a:rPr>
              <a:t>Ebook</a:t>
            </a:r>
            <a:r>
              <a:rPr lang="en-US" dirty="0">
                <a:latin typeface="Times New Roman" panose="02020603050405020304" pitchFamily="18" charset="0"/>
                <a:cs typeface="Times New Roman" panose="02020603050405020304" pitchFamily="18" charset="0"/>
              </a:rPr>
              <a:t> Central, http://ebookcentral.proquest.com/lib/undip-ebooks/detail.action?docID=5751937. Created from </a:t>
            </a:r>
            <a:r>
              <a:rPr lang="en-US" dirty="0" err="1">
                <a:latin typeface="Times New Roman" panose="02020603050405020304" pitchFamily="18" charset="0"/>
                <a:cs typeface="Times New Roman" panose="02020603050405020304" pitchFamily="18" charset="0"/>
              </a:rPr>
              <a:t>undip-ebooks</a:t>
            </a:r>
            <a:r>
              <a:rPr lang="en-US" dirty="0">
                <a:latin typeface="Times New Roman" panose="02020603050405020304" pitchFamily="18" charset="0"/>
                <a:cs typeface="Times New Roman" panose="02020603050405020304" pitchFamily="18" charset="0"/>
              </a:rPr>
              <a:t> on 2021-07-09 03:07:58.</a:t>
            </a:r>
          </a:p>
          <a:p>
            <a:pPr indent="363538" algn="just">
              <a:buFontTx/>
              <a:buAutoNum type="arabicPeriod"/>
            </a:pPr>
            <a:r>
              <a:rPr lang="en-US" dirty="0">
                <a:latin typeface="Times New Roman" panose="02020603050405020304" pitchFamily="18" charset="0"/>
                <a:cs typeface="Times New Roman" panose="02020603050405020304" pitchFamily="18" charset="0"/>
              </a:rPr>
              <a:t>Tapscott, D. and Tapscott, A. (2016) Blockchain Revolution: How the Technology Behind Bitcoin and Other</a:t>
            </a:r>
            <a:r>
              <a:rPr lang="uz-Cyrl-UZ"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Cryptocurrencies is Changing the World, Portfolio Penguin, London.</a:t>
            </a:r>
          </a:p>
        </p:txBody>
      </p:sp>
      <p:pic>
        <p:nvPicPr>
          <p:cNvPr id="3" name="Рисунок 2">
            <a:extLst>
              <a:ext uri="{FF2B5EF4-FFF2-40B4-BE49-F238E27FC236}">
                <a16:creationId xmlns:a16="http://schemas.microsoft.com/office/drawing/2014/main" id="{509E3F69-84D1-41B4-8C86-D33707CF1FDF}"/>
              </a:ext>
            </a:extLst>
          </p:cNvPr>
          <p:cNvPicPr>
            <a:picLocks noChangeAspect="1"/>
          </p:cNvPicPr>
          <p:nvPr/>
        </p:nvPicPr>
        <p:blipFill>
          <a:blip r:embed="rId2"/>
          <a:stretch>
            <a:fillRect/>
          </a:stretch>
        </p:blipFill>
        <p:spPr>
          <a:xfrm>
            <a:off x="1" y="4466493"/>
            <a:ext cx="2721166" cy="2391508"/>
          </a:xfrm>
          <a:prstGeom prst="rect">
            <a:avLst/>
          </a:prstGeom>
        </p:spPr>
      </p:pic>
      <p:pic>
        <p:nvPicPr>
          <p:cNvPr id="4" name="Рисунок 3">
            <a:extLst>
              <a:ext uri="{FF2B5EF4-FFF2-40B4-BE49-F238E27FC236}">
                <a16:creationId xmlns:a16="http://schemas.microsoft.com/office/drawing/2014/main" id="{806D1911-5914-4BB1-986D-801E7B989060}"/>
              </a:ext>
            </a:extLst>
          </p:cNvPr>
          <p:cNvPicPr>
            <a:picLocks noChangeAspect="1"/>
          </p:cNvPicPr>
          <p:nvPr/>
        </p:nvPicPr>
        <p:blipFill>
          <a:blip r:embed="rId3"/>
          <a:stretch>
            <a:fillRect/>
          </a:stretch>
        </p:blipFill>
        <p:spPr>
          <a:xfrm>
            <a:off x="2721167" y="4466492"/>
            <a:ext cx="2555913" cy="2391509"/>
          </a:xfrm>
          <a:prstGeom prst="rect">
            <a:avLst/>
          </a:prstGeom>
        </p:spPr>
      </p:pic>
      <p:pic>
        <p:nvPicPr>
          <p:cNvPr id="5" name="Рисунок 4">
            <a:extLst>
              <a:ext uri="{FF2B5EF4-FFF2-40B4-BE49-F238E27FC236}">
                <a16:creationId xmlns:a16="http://schemas.microsoft.com/office/drawing/2014/main" id="{929EB9F6-DBCF-46A3-8DCC-8D2138C18C9D}"/>
              </a:ext>
            </a:extLst>
          </p:cNvPr>
          <p:cNvPicPr>
            <a:picLocks noChangeAspect="1"/>
          </p:cNvPicPr>
          <p:nvPr/>
        </p:nvPicPr>
        <p:blipFill>
          <a:blip r:embed="rId4"/>
          <a:stretch>
            <a:fillRect/>
          </a:stretch>
        </p:blipFill>
        <p:spPr>
          <a:xfrm>
            <a:off x="5277080" y="4466491"/>
            <a:ext cx="2555913" cy="2391510"/>
          </a:xfrm>
          <a:prstGeom prst="rect">
            <a:avLst/>
          </a:prstGeom>
        </p:spPr>
      </p:pic>
      <p:pic>
        <p:nvPicPr>
          <p:cNvPr id="6" name="Рисунок 5">
            <a:extLst>
              <a:ext uri="{FF2B5EF4-FFF2-40B4-BE49-F238E27FC236}">
                <a16:creationId xmlns:a16="http://schemas.microsoft.com/office/drawing/2014/main" id="{51AC1C13-BFD8-4AD2-BC27-C9E6C329288F}"/>
              </a:ext>
            </a:extLst>
          </p:cNvPr>
          <p:cNvPicPr>
            <a:picLocks noChangeAspect="1"/>
          </p:cNvPicPr>
          <p:nvPr/>
        </p:nvPicPr>
        <p:blipFill>
          <a:blip r:embed="rId5"/>
          <a:stretch>
            <a:fillRect/>
          </a:stretch>
        </p:blipFill>
        <p:spPr>
          <a:xfrm>
            <a:off x="7817237" y="4466490"/>
            <a:ext cx="4374651" cy="2391510"/>
          </a:xfrm>
          <a:prstGeom prst="rect">
            <a:avLst/>
          </a:prstGeom>
        </p:spPr>
      </p:pic>
    </p:spTree>
    <p:extLst>
      <p:ext uri="{BB962C8B-B14F-4D97-AF65-F5344CB8AC3E}">
        <p14:creationId xmlns:p14="http://schemas.microsoft.com/office/powerpoint/2010/main" val="419952532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99B60365-1C81-4E78-BB9D-5A2F56862F54}"/>
              </a:ext>
            </a:extLst>
          </p:cNvPr>
          <p:cNvPicPr>
            <a:picLocks noChangeAspect="1"/>
          </p:cNvPicPr>
          <p:nvPr/>
        </p:nvPicPr>
        <p:blipFill>
          <a:blip r:embed="rId2"/>
          <a:stretch>
            <a:fillRect/>
          </a:stretch>
        </p:blipFill>
        <p:spPr>
          <a:xfrm>
            <a:off x="0" y="0"/>
            <a:ext cx="7216048" cy="2857500"/>
          </a:xfrm>
          <a:prstGeom prst="rect">
            <a:avLst/>
          </a:prstGeom>
        </p:spPr>
      </p:pic>
      <p:pic>
        <p:nvPicPr>
          <p:cNvPr id="5" name="Рисунок 4">
            <a:extLst>
              <a:ext uri="{FF2B5EF4-FFF2-40B4-BE49-F238E27FC236}">
                <a16:creationId xmlns:a16="http://schemas.microsoft.com/office/drawing/2014/main" id="{3A3BB256-D31A-4CA7-A4BB-B99E664DD3AC}"/>
              </a:ext>
            </a:extLst>
          </p:cNvPr>
          <p:cNvPicPr>
            <a:picLocks noChangeAspect="1"/>
          </p:cNvPicPr>
          <p:nvPr/>
        </p:nvPicPr>
        <p:blipFill>
          <a:blip r:embed="rId3"/>
          <a:stretch>
            <a:fillRect/>
          </a:stretch>
        </p:blipFill>
        <p:spPr>
          <a:xfrm>
            <a:off x="7216048" y="0"/>
            <a:ext cx="4975952" cy="2859666"/>
          </a:xfrm>
          <a:prstGeom prst="rect">
            <a:avLst/>
          </a:prstGeom>
        </p:spPr>
      </p:pic>
      <p:pic>
        <p:nvPicPr>
          <p:cNvPr id="6" name="Рисунок 5">
            <a:extLst>
              <a:ext uri="{FF2B5EF4-FFF2-40B4-BE49-F238E27FC236}">
                <a16:creationId xmlns:a16="http://schemas.microsoft.com/office/drawing/2014/main" id="{B7DAC6E7-47ED-4DE3-AB56-FF8984B63F1C}"/>
              </a:ext>
            </a:extLst>
          </p:cNvPr>
          <p:cNvPicPr>
            <a:picLocks noChangeAspect="1"/>
          </p:cNvPicPr>
          <p:nvPr/>
        </p:nvPicPr>
        <p:blipFill>
          <a:blip r:embed="rId4"/>
          <a:stretch>
            <a:fillRect/>
          </a:stretch>
        </p:blipFill>
        <p:spPr>
          <a:xfrm>
            <a:off x="0" y="4286250"/>
            <a:ext cx="3810000" cy="2571750"/>
          </a:xfrm>
          <a:prstGeom prst="rect">
            <a:avLst/>
          </a:prstGeom>
        </p:spPr>
      </p:pic>
      <p:pic>
        <p:nvPicPr>
          <p:cNvPr id="7" name="Рисунок 6">
            <a:extLst>
              <a:ext uri="{FF2B5EF4-FFF2-40B4-BE49-F238E27FC236}">
                <a16:creationId xmlns:a16="http://schemas.microsoft.com/office/drawing/2014/main" id="{9F818EC8-61AD-4F0B-96A0-D892A7679CB1}"/>
              </a:ext>
            </a:extLst>
          </p:cNvPr>
          <p:cNvPicPr>
            <a:picLocks noChangeAspect="1"/>
          </p:cNvPicPr>
          <p:nvPr/>
        </p:nvPicPr>
        <p:blipFill>
          <a:blip r:embed="rId5"/>
          <a:stretch>
            <a:fillRect/>
          </a:stretch>
        </p:blipFill>
        <p:spPr>
          <a:xfrm>
            <a:off x="7623672" y="4288314"/>
            <a:ext cx="4568328" cy="2569685"/>
          </a:xfrm>
          <a:prstGeom prst="rect">
            <a:avLst/>
          </a:prstGeom>
        </p:spPr>
      </p:pic>
      <p:pic>
        <p:nvPicPr>
          <p:cNvPr id="8" name="Рисунок 7">
            <a:extLst>
              <a:ext uri="{FF2B5EF4-FFF2-40B4-BE49-F238E27FC236}">
                <a16:creationId xmlns:a16="http://schemas.microsoft.com/office/drawing/2014/main" id="{726FE36E-C064-4272-B645-ADABD2A084CE}"/>
              </a:ext>
            </a:extLst>
          </p:cNvPr>
          <p:cNvPicPr>
            <a:picLocks noChangeAspect="1"/>
          </p:cNvPicPr>
          <p:nvPr/>
        </p:nvPicPr>
        <p:blipFill>
          <a:blip r:embed="rId6"/>
          <a:stretch>
            <a:fillRect/>
          </a:stretch>
        </p:blipFill>
        <p:spPr>
          <a:xfrm>
            <a:off x="3810000" y="4286147"/>
            <a:ext cx="3810001" cy="2571851"/>
          </a:xfrm>
          <a:prstGeom prst="rect">
            <a:avLst/>
          </a:prstGeom>
        </p:spPr>
      </p:pic>
      <p:sp>
        <p:nvSpPr>
          <p:cNvPr id="9" name="TextBox 8">
            <a:extLst>
              <a:ext uri="{FF2B5EF4-FFF2-40B4-BE49-F238E27FC236}">
                <a16:creationId xmlns:a16="http://schemas.microsoft.com/office/drawing/2014/main" id="{74036806-F18A-4AC7-B842-C02B689776AF}"/>
              </a:ext>
            </a:extLst>
          </p:cNvPr>
          <p:cNvSpPr txBox="1"/>
          <p:nvPr/>
        </p:nvSpPr>
        <p:spPr>
          <a:xfrm>
            <a:off x="1006207" y="3155242"/>
            <a:ext cx="10179586" cy="830997"/>
          </a:xfrm>
          <a:prstGeom prst="rect">
            <a:avLst/>
          </a:prstGeom>
          <a:noFill/>
        </p:spPr>
        <p:txBody>
          <a:bodyPr wrap="square" rtlCol="0">
            <a:spAutoFit/>
          </a:bodyPr>
          <a:lstStyle/>
          <a:p>
            <a:pPr algn="ctr"/>
            <a:r>
              <a:rPr lang="ru-RU" sz="4800" b="1" dirty="0">
                <a:solidFill>
                  <a:schemeClr val="accent1">
                    <a:lumMod val="75000"/>
                  </a:schemeClr>
                </a:solidFill>
                <a:latin typeface="Times New Roman" panose="02020603050405020304" pitchFamily="18" charset="0"/>
                <a:cs typeface="Times New Roman" panose="02020603050405020304" pitchFamily="18" charset="0"/>
              </a:rPr>
              <a:t>ЭЪТИБОРИНГИЗ УЧУН РАХМАТ</a:t>
            </a:r>
            <a:endParaRPr lang="uz-Latn-UZ" sz="4800" b="1" dirty="0">
              <a:solidFill>
                <a:schemeClr val="accent1">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050685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1313</TotalTime>
  <Words>5205</Words>
  <Application>Microsoft Office PowerPoint</Application>
  <PresentationFormat>Широкоэкранный</PresentationFormat>
  <Paragraphs>179</Paragraphs>
  <Slides>52</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52</vt:i4>
      </vt:variant>
    </vt:vector>
  </HeadingPairs>
  <TitlesOfParts>
    <vt:vector size="57"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Dell</dc:creator>
  <cp:lastModifiedBy>Dell</cp:lastModifiedBy>
  <cp:revision>63</cp:revision>
  <dcterms:created xsi:type="dcterms:W3CDTF">2022-06-04T07:46:35Z</dcterms:created>
  <dcterms:modified xsi:type="dcterms:W3CDTF">2022-06-06T15:46:55Z</dcterms:modified>
</cp:coreProperties>
</file>