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7"/>
  </p:notesMasterIdLst>
  <p:handoutMasterIdLst>
    <p:handoutMasterId r:id="rId38"/>
  </p:handoutMasterIdLst>
  <p:sldIdLst>
    <p:sldId id="311" r:id="rId2"/>
    <p:sldId id="312" r:id="rId3"/>
    <p:sldId id="262" r:id="rId4"/>
    <p:sldId id="263" r:id="rId5"/>
    <p:sldId id="290" r:id="rId6"/>
    <p:sldId id="291" r:id="rId7"/>
    <p:sldId id="278" r:id="rId8"/>
    <p:sldId id="279" r:id="rId9"/>
    <p:sldId id="313" r:id="rId10"/>
    <p:sldId id="280" r:id="rId11"/>
    <p:sldId id="281" r:id="rId12"/>
    <p:sldId id="282" r:id="rId13"/>
    <p:sldId id="283" r:id="rId14"/>
    <p:sldId id="284" r:id="rId15"/>
    <p:sldId id="285" r:id="rId16"/>
    <p:sldId id="286" r:id="rId17"/>
    <p:sldId id="287" r:id="rId18"/>
    <p:sldId id="289" r:id="rId19"/>
    <p:sldId id="292" r:id="rId20"/>
    <p:sldId id="293" r:id="rId21"/>
    <p:sldId id="294" r:id="rId22"/>
    <p:sldId id="295" r:id="rId23"/>
    <p:sldId id="296" r:id="rId24"/>
    <p:sldId id="297" r:id="rId25"/>
    <p:sldId id="298" r:id="rId26"/>
    <p:sldId id="299" r:id="rId27"/>
    <p:sldId id="300" r:id="rId28"/>
    <p:sldId id="301" r:id="rId29"/>
    <p:sldId id="302" r:id="rId30"/>
    <p:sldId id="303" r:id="rId31"/>
    <p:sldId id="304" r:id="rId32"/>
    <p:sldId id="305" r:id="rId33"/>
    <p:sldId id="306" r:id="rId34"/>
    <p:sldId id="307" r:id="rId35"/>
    <p:sldId id="310"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87" autoAdjust="0"/>
    <p:restoredTop sz="94660"/>
  </p:normalViewPr>
  <p:slideViewPr>
    <p:cSldViewPr snapToGrid="0">
      <p:cViewPr varScale="1">
        <p:scale>
          <a:sx n="54" d="100"/>
          <a:sy n="54" d="100"/>
        </p:scale>
        <p:origin x="60" y="34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5/30/2019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t>30.05.2019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t>‹#›</a:t>
            </a:fld>
            <a:endParaRPr lang="ru-RU"/>
          </a:p>
        </p:txBody>
      </p:sp>
    </p:spTree>
    <p:extLst>
      <p:ext uri="{BB962C8B-B14F-4D97-AF65-F5344CB8AC3E}">
        <p14:creationId xmlns:p14="http://schemas.microsoft.com/office/powerpoint/2010/main"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t>5/30/2019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t>5/30/2019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t>5/30/2019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t>5/30/2019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t>5/30/2019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t>5/30/2019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t>5/30/2019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 y="777923"/>
            <a:ext cx="9144437" cy="6080078"/>
          </a:xfrm>
          <a:prstGeom prst="rect">
            <a:avLst/>
          </a:prstGeom>
        </p:spPr>
      </p:pic>
      <p:sp>
        <p:nvSpPr>
          <p:cNvPr id="6" name="Надпись 310"/>
          <p:cNvSpPr txBox="1">
            <a:spLocks noChangeArrowheads="1"/>
          </p:cNvSpPr>
          <p:nvPr/>
        </p:nvSpPr>
        <p:spPr bwMode="auto">
          <a:xfrm>
            <a:off x="668215" y="777923"/>
            <a:ext cx="7930662" cy="1323832"/>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pPr algn="ctr">
              <a:lnSpc>
                <a:spcPct val="150000"/>
              </a:lnSpc>
              <a:tabLst>
                <a:tab pos="530225" algn="l"/>
              </a:tabLst>
            </a:pPr>
            <a:r>
              <a:rPr lang="uz-Cyrl-UZ" sz="2800" b="1" i="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9-modul. Asboblar xo`jaligini tashkil </a:t>
            </a:r>
            <a:r>
              <a:rPr lang="uz-Cyrl-UZ" sz="2800" b="1" i="1"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ru-RU" sz="1600" dirty="0" smtClean="0">
                <a:solidFill>
                  <a:prstClr val="black"/>
                </a:solidFill>
                <a:ea typeface="Times New Roman" panose="02020603050405020304" pitchFamily="18" charset="0"/>
                <a:cs typeface="Times New Roman" panose="02020603050405020304" pitchFamily="18" charset="0"/>
              </a:rPr>
              <a:t> </a:t>
            </a:r>
            <a:r>
              <a:rPr lang="uz-Cyrl-UZ" sz="2800" b="1" i="1"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Module </a:t>
            </a:r>
            <a:r>
              <a:rPr lang="en-US" sz="2800" b="1" i="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9</a:t>
            </a:r>
            <a:r>
              <a:rPr lang="uz-Cyrl-UZ" sz="2800" b="1" i="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Organization of </a:t>
            </a:r>
            <a:r>
              <a:rPr lang="en-US" sz="2800" b="1" i="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the </a:t>
            </a:r>
            <a:r>
              <a:rPr lang="uz-Cyrl-UZ" sz="2800" b="1" i="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tools</a:t>
            </a:r>
            <a:r>
              <a:rPr lang="en-US" sz="2800" b="1" i="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repair department</a:t>
            </a:r>
            <a:r>
              <a:rPr lang="uz-Cyrl-UZ" sz="2800" b="1" i="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solidFill>
                <a:prstClr val="black"/>
              </a:solidFil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09344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prstClr val="white"/>
              </a:solidFill>
            </a:endParaRPr>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pPr/>
              <a:t>2</a:t>
            </a:fld>
            <a:endParaRPr lang="en-US" sz="2400">
              <a:solidFill>
                <a:srgbClr val="C00000"/>
              </a:solidFill>
              <a:latin typeface="Arial" pitchFamily="34" charset="0"/>
              <a:cs typeface="Arial" pitchFamily="34"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2661312" y="4677509"/>
            <a:ext cx="2702257" cy="2180492"/>
          </a:xfrm>
          <a:prstGeom prst="rect">
            <a:avLst/>
          </a:prstGeom>
          <a:noFill/>
        </p:spPr>
      </p:pic>
      <p:sp>
        <p:nvSpPr>
          <p:cNvPr id="3" name="Прямоугольник 2"/>
          <p:cNvSpPr/>
          <p:nvPr/>
        </p:nvSpPr>
        <p:spPr>
          <a:xfrm>
            <a:off x="810356" y="1070131"/>
            <a:ext cx="7702062" cy="4539191"/>
          </a:xfrm>
          <a:prstGeom prst="rect">
            <a:avLst/>
          </a:prstGeom>
        </p:spPr>
        <p:txBody>
          <a:bodyPr wrap="square">
            <a:spAutoFit/>
          </a:bodyPr>
          <a:lstStyle/>
          <a:p>
            <a:pPr marL="342900" indent="-342900" algn="just">
              <a:lnSpc>
                <a:spcPct val="150000"/>
              </a:lnSpc>
              <a:buFont typeface="+mj-lt"/>
              <a:buAutoNum type="arabicPeriod"/>
              <a:tabLst>
                <a:tab pos="530225" algn="l"/>
              </a:tabLst>
            </a:pPr>
            <a:r>
              <a:rPr lang="uz-Cyrl-UZ" sz="2800" b="1" dirty="0">
                <a:solidFill>
                  <a:srgbClr val="000000"/>
                </a:solidFill>
                <a:latin typeface="Times New Roman" panose="02020603050405020304" pitchFamily="18" charset="0"/>
                <a:ea typeface="Times New Roman" panose="02020603050405020304" pitchFamily="18" charset="0"/>
              </a:rPr>
              <a:t>Asbobsozlik xo‘jaligining vazifalari va </a:t>
            </a:r>
            <a:r>
              <a:rPr lang="uz-Cyrl-UZ" sz="2800" b="1" dirty="0" smtClean="0">
                <a:solidFill>
                  <a:srgbClr val="000000"/>
                </a:solidFill>
                <a:latin typeface="Times New Roman" panose="02020603050405020304" pitchFamily="18" charset="0"/>
                <a:ea typeface="Times New Roman" panose="02020603050405020304" pitchFamily="18" charset="0"/>
              </a:rPr>
              <a:t>mohiyati</a:t>
            </a:r>
          </a:p>
          <a:p>
            <a:pPr marL="342900" indent="-342900" algn="just">
              <a:lnSpc>
                <a:spcPct val="150000"/>
              </a:lnSpc>
              <a:buFont typeface="+mj-lt"/>
              <a:buAutoNum type="arabicPeriod"/>
              <a:tabLst>
                <a:tab pos="530225" algn="l"/>
              </a:tabLst>
            </a:pPr>
            <a:r>
              <a:rPr lang="uz-Cyrl-UZ" sz="2800" b="1"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Asbob </a:t>
            </a:r>
            <a:r>
              <a:rPr lang="uz-Cyrl-UZ" sz="2800" b="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uskunalarga bo‘lgan talabni rejalashtirish</a:t>
            </a:r>
            <a:endParaRPr lang="ru-RU"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 typeface="+mj-lt"/>
              <a:buAutoNum type="arabicPeriod"/>
              <a:tabLst>
                <a:tab pos="530225" algn="l"/>
              </a:tabLst>
            </a:pPr>
            <a:r>
              <a:rPr lang="uz-Cyrl-UZ" sz="2800" b="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Asbobsozlik xo‘jaligini boshqarish</a:t>
            </a:r>
            <a:endParaRPr lang="ru-RU"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 typeface="+mj-lt"/>
              <a:buAutoNum type="arabicPeriod"/>
              <a:tabLst>
                <a:tab pos="530225" algn="l"/>
              </a:tabLst>
            </a:pP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samaradorligini</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oshirish</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yo‘llari</a:t>
            </a:r>
            <a:r>
              <a:rPr lang="uz-Cyrl-UZ" sz="2800" b="1"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6850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3</a:t>
            </a:fld>
            <a:endParaRPr lang="en-US" sz="240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084383" y="228600"/>
            <a:ext cx="563254" cy="542393"/>
          </a:xfrm>
          <a:prstGeom prst="rect">
            <a:avLst/>
          </a:prstGeom>
          <a:noFill/>
          <a:extLst>
            <a:ext uri="{909E8E84-426E-40DD-AFC4-6F175D3DCCD1}">
              <a14:hiddenFill xmlns:a14="http://schemas.microsoft.com/office/drawing/2010/main">
                <a:solidFill>
                  <a:srgbClr val="FFFFFF"/>
                </a:solidFill>
              </a14:hiddenFill>
            </a:ext>
          </a:extLst>
        </p:spPr>
      </p:pic>
      <p:pic>
        <p:nvPicPr>
          <p:cNvPr id="6145" name="Рисунок 307"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494" y="1136284"/>
            <a:ext cx="648977" cy="534914"/>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779522" y="228600"/>
            <a:ext cx="7364478" cy="954107"/>
          </a:xfrm>
          <a:prstGeom prst="rect">
            <a:avLst/>
          </a:prstGeom>
        </p:spPr>
        <p:txBody>
          <a:bodyPr wrap="square">
            <a:spAutoFit/>
          </a:bodyPr>
          <a:lstStyle/>
          <a:p>
            <a:r>
              <a:rPr lang="en-US" sz="2800" b="1" dirty="0" smtClean="0">
                <a:solidFill>
                  <a:srgbClr val="000000"/>
                </a:solidFill>
                <a:latin typeface="Times New Roman" panose="02020603050405020304" pitchFamily="18" charset="0"/>
                <a:ea typeface="MS Gothic"/>
              </a:rPr>
              <a:t>1</a:t>
            </a:r>
            <a:r>
              <a:rPr lang="ru-RU" sz="2800" b="1" dirty="0" smtClean="0">
                <a:solidFill>
                  <a:srgbClr val="000000"/>
                </a:solidFill>
                <a:latin typeface="Times New Roman" panose="02020603050405020304" pitchFamily="18" charset="0"/>
                <a:ea typeface="MS Gothic"/>
              </a:rPr>
              <a:t>. </a:t>
            </a:r>
            <a:r>
              <a:rPr lang="en-US" sz="2800" b="1" dirty="0" err="1" smtClean="0">
                <a:solidFill>
                  <a:srgbClr val="000000"/>
                </a:solidFill>
                <a:latin typeface="Times New Roman" panose="02020603050405020304" pitchFamily="18" charset="0"/>
                <a:ea typeface="MS Gothic"/>
              </a:rPr>
              <a:t>Asbobsozlik</a:t>
            </a:r>
            <a:r>
              <a:rPr lang="en-US" sz="2800" b="1" dirty="0" smtClean="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xo‘jaligining</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vazifalari</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va</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mohiyati</a:t>
            </a:r>
            <a:endParaRPr lang="ru-RU" sz="2800" b="1" dirty="0"/>
          </a:p>
        </p:txBody>
      </p:sp>
      <p:sp>
        <p:nvSpPr>
          <p:cNvPr id="6" name="Прямоугольник 5"/>
          <p:cNvSpPr/>
          <p:nvPr/>
        </p:nvSpPr>
        <p:spPr>
          <a:xfrm>
            <a:off x="0" y="1182707"/>
            <a:ext cx="8968154" cy="5495800"/>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Korxonalarda</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asbobsozlik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xo‘jaligini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maqsadga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muvofiq</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ratsional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tashkil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zarurligining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sharti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samarodorligini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oshirishdir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Aynan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sifati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zamonaviyligi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joylarini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ta’minlashni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sarf-xarajatni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to‘g‘ri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tashkil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korxonaning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faoliyati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texnik-iqtisodiy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ko‘rsatkichlariga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katta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ko‘rsatadi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Korxona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miqyosining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katta-kichikligi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jihatidan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qat’iy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nazar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korxonada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tayyorlangan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yoki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sotib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olinadigan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moslamalar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ta’mirlash-rejalashtirish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smtClean="0">
                <a:solidFill>
                  <a:srgbClr val="000000"/>
                </a:solidFill>
                <a:latin typeface="Times New Roman" panose="02020603050405020304" pitchFamily="18" charset="0"/>
                <a:ea typeface="MS Mincho"/>
              </a:rPr>
              <a:t>me’yorlashtirish</a:t>
            </a:r>
            <a:r>
              <a:rPr lang="ru-RU"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asbobsozlik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xo‘jaligi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zimmasiga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yuklanadi</a:t>
            </a:r>
            <a:r>
              <a:rPr lang="en-US" sz="2800" dirty="0">
                <a:solidFill>
                  <a:srgbClr val="000000"/>
                </a:solidFill>
                <a:latin typeface="Times New Roman" panose="02020603050405020304" pitchFamily="18" charset="0"/>
                <a:ea typeface="MS Mincho"/>
              </a:rPr>
              <a:t>.</a:t>
            </a:r>
            <a:endParaRPr lang="ru-RU" sz="2800" dirty="0"/>
          </a:p>
        </p:txBody>
      </p:sp>
    </p:spTree>
    <p:extLst>
      <p:ext uri="{BB962C8B-B14F-4D97-AF65-F5344CB8AC3E}">
        <p14:creationId xmlns:p14="http://schemas.microsoft.com/office/powerpoint/2010/main" val="3961583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4</a:t>
            </a:fld>
            <a:endParaRPr lang="en-US" sz="2400">
              <a:solidFill>
                <a:srgbClr val="C00000"/>
              </a:solidFill>
              <a:latin typeface="Arial" pitchFamily="34" charset="0"/>
              <a:cs typeface="Arial" pitchFamily="34" charset="0"/>
            </a:endParaRPr>
          </a:p>
        </p:txBody>
      </p:sp>
      <p:sp>
        <p:nvSpPr>
          <p:cNvPr id="3" name="Прямоугольник 2"/>
          <p:cNvSpPr/>
          <p:nvPr/>
        </p:nvSpPr>
        <p:spPr>
          <a:xfrm>
            <a:off x="319074" y="604705"/>
            <a:ext cx="8639033" cy="461665"/>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itchFamily="18" charset="0"/>
              <a:cs typeface="Times New Roman" pitchFamily="18" charset="0"/>
            </a:endParaRPr>
          </a:p>
        </p:txBody>
      </p:sp>
      <p:sp>
        <p:nvSpPr>
          <p:cNvPr id="4" name="Прямоугольник 3"/>
          <p:cNvSpPr/>
          <p:nvPr/>
        </p:nvSpPr>
        <p:spPr>
          <a:xfrm>
            <a:off x="178396" y="492371"/>
            <a:ext cx="8639033" cy="5465471"/>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Ishlab</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chaqarishning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o‘ziga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xos</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xususiyatlari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xo‘jalikda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hamda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korxonada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o‘rnatilgan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dastgohlar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qarab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asbobsozlik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xo‘jaligi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bo‘limi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yoki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byurosi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tashkil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unga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quyidagi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vazifalar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jamlanadi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barcha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o‘rinlarini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chaqarish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jarayonlari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zarur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uzluksiz</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to‘la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ta’minlash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yangi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buyumlarni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o‘zlashtirish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zarur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texnologik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uskunalar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to‘plamini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komplekt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o‘z</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vaqtida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tayyorlash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unumli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foydalanishni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tashkil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qayta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tiklash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sifatini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muntazam</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oshirib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saqlanishini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tashkil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a:t>
            </a:r>
            <a:endParaRPr lang="ru-RU" sz="2800" dirty="0"/>
          </a:p>
        </p:txBody>
      </p:sp>
    </p:spTree>
    <p:extLst>
      <p:ext uri="{BB962C8B-B14F-4D97-AF65-F5344CB8AC3E}">
        <p14:creationId xmlns:p14="http://schemas.microsoft.com/office/powerpoint/2010/main" val="115601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5</a:t>
            </a:fld>
            <a:endParaRPr lang="en-US" sz="2400">
              <a:solidFill>
                <a:srgbClr val="C00000"/>
              </a:solidFill>
              <a:latin typeface="Arial" pitchFamily="34" charset="0"/>
              <a:cs typeface="Arial" pitchFamily="34" charset="0"/>
            </a:endParaRPr>
          </a:p>
        </p:txBody>
      </p:sp>
      <p:sp>
        <p:nvSpPr>
          <p:cNvPr id="3" name="Прямоугольник 2"/>
          <p:cNvSpPr/>
          <p:nvPr/>
        </p:nvSpPr>
        <p:spPr>
          <a:xfrm>
            <a:off x="216875" y="532548"/>
            <a:ext cx="8721969" cy="5959004"/>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Asboblardan</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foydalanishni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tashkil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rejalashtirish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uchun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tasniflanadi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klassifikatsiya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u </a:t>
            </a:r>
            <a:r>
              <a:rPr lang="en-US" sz="2800" dirty="0" err="1">
                <a:solidFill>
                  <a:srgbClr val="000000"/>
                </a:solidFill>
                <a:latin typeface="Times New Roman" panose="02020603050405020304" pitchFamily="18" charset="0"/>
                <a:ea typeface="MS Mincho"/>
              </a:rPr>
              <a:t>asosida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indeksatsiya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ya’ni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o‘lchamiga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mos</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holda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texnologik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maqsadi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konstruktiv</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ekspluatatsiya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xususiyatlarini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ko‘rsatuvchi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belgi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shifr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beriladi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Tasniflash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natijasida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ko‘p</a:t>
            </a:r>
            <a:r>
              <a:rPr lang="en-US" sz="2800" dirty="0">
                <a:solidFill>
                  <a:srgbClr val="000000"/>
                </a:solidFill>
                <a:latin typeface="Times New Roman" panose="02020603050405020304" pitchFamily="18" charset="0"/>
                <a:ea typeface="MS Mincho"/>
              </a:rPr>
              <a:t> nom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qiyinchiliklar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bartaraf</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qilinadi</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Tasniflashning</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muhim</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belgisi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chaqarishdagi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vazifasi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hisoblanadi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Shu</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xususiyatiga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sinf</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guruh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kichik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guruh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xillarga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bo‘linadi</a:t>
            </a:r>
            <a:r>
              <a:rPr lang="en-US" sz="2800" dirty="0">
                <a:solidFill>
                  <a:srgbClr val="000000"/>
                </a:solidFill>
                <a:latin typeface="Times New Roman" panose="02020603050405020304" pitchFamily="18" charset="0"/>
                <a:ea typeface="MS Mincho"/>
              </a:rPr>
              <a:t>.</a:t>
            </a:r>
            <a:br>
              <a:rPr lang="en-US" sz="2800" dirty="0">
                <a:solidFill>
                  <a:srgbClr val="000000"/>
                </a:solidFill>
                <a:latin typeface="Times New Roman" panose="02020603050405020304" pitchFamily="18" charset="0"/>
                <a:ea typeface="MS Mincho"/>
              </a:rPr>
            </a:br>
            <a:endParaRPr lang="ru-RU" sz="2800" dirty="0"/>
          </a:p>
        </p:txBody>
      </p:sp>
    </p:spTree>
    <p:extLst>
      <p:ext uri="{BB962C8B-B14F-4D97-AF65-F5344CB8AC3E}">
        <p14:creationId xmlns:p14="http://schemas.microsoft.com/office/powerpoint/2010/main" val="1905566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6</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140677" y="1371602"/>
            <a:ext cx="8774723" cy="3991798"/>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Asboblarni</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indeksatsiya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necha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mavjud</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harfli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aralash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Indeksatsiyaning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yoki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texnologik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uskuna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faqat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sonlarda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aks</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ettiriladi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son </a:t>
            </a:r>
            <a:r>
              <a:rPr lang="en-US" sz="2800" dirty="0" err="1">
                <a:solidFill>
                  <a:srgbClr val="000000"/>
                </a:solidFill>
                <a:latin typeface="Times New Roman" panose="02020603050405020304" pitchFamily="18" charset="0"/>
                <a:ea typeface="MS Mincho"/>
              </a:rPr>
              <a:t>sinf</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kichik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sinf</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guruh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kichik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guruh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bildiradi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hamda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indeksi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noldan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o‘ngacha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raqamlar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ifodalanadi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Bunday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indekslash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o‘nli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tasniflash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a:t>
            </a:r>
            <a:r>
              <a:rPr lang="en-US" sz="2800" dirty="0">
                <a:solidFill>
                  <a:srgbClr val="000000"/>
                </a:solidFill>
                <a:latin typeface="Times New Roman" panose="02020603050405020304" pitchFamily="18" charset="0"/>
                <a:ea typeface="MS Mincho"/>
              </a:rPr>
              <a:t> deb ham </a:t>
            </a:r>
            <a:r>
              <a:rPr lang="en-US" sz="2800" dirty="0" err="1">
                <a:solidFill>
                  <a:srgbClr val="000000"/>
                </a:solidFill>
                <a:latin typeface="Times New Roman" panose="02020603050405020304" pitchFamily="18" charset="0"/>
                <a:ea typeface="MS Mincho"/>
              </a:rPr>
              <a:t>yuritiladi</a:t>
            </a:r>
            <a:r>
              <a:rPr lang="en-US" sz="2800" dirty="0" smtClean="0">
                <a:solidFill>
                  <a:srgbClr val="000000"/>
                </a:solidFill>
                <a:latin typeface="Times New Roman" panose="02020603050405020304" pitchFamily="18" charset="0"/>
                <a:ea typeface="MS Mincho"/>
              </a:rPr>
              <a:t>.</a:t>
            </a:r>
            <a:r>
              <a:rPr lang="en-US" sz="2800" dirty="0">
                <a:solidFill>
                  <a:srgbClr val="000000"/>
                </a:solidFill>
                <a:latin typeface="Times New Roman" panose="02020603050405020304" pitchFamily="18" charset="0"/>
                <a:ea typeface="MS Mincho"/>
              </a:rPr>
              <a:t/>
            </a:r>
            <a:br>
              <a:rPr lang="en-US" sz="2800" dirty="0">
                <a:solidFill>
                  <a:srgbClr val="000000"/>
                </a:solidFill>
                <a:latin typeface="Times New Roman" panose="02020603050405020304" pitchFamily="18" charset="0"/>
                <a:ea typeface="MS Mincho"/>
              </a:rPr>
            </a:br>
            <a:r>
              <a:rPr lang="en-US" sz="2800" dirty="0" err="1">
                <a:solidFill>
                  <a:srgbClr val="000000"/>
                </a:solidFill>
                <a:latin typeface="Times New Roman" panose="02020603050405020304" pitchFamily="18" charset="0"/>
                <a:ea typeface="MS Mincho"/>
              </a:rPr>
              <a:t>Harfli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a:t>
            </a:r>
            <a:r>
              <a:rPr lang="en-US" sz="2800" dirty="0">
                <a:solidFill>
                  <a:srgbClr val="000000"/>
                </a:solidFill>
                <a:latin typeface="Times New Roman" panose="02020603050405020304" pitchFamily="18" charset="0"/>
                <a:ea typeface="MS Mincho"/>
              </a:rPr>
              <a:t> - </a:t>
            </a:r>
            <a:r>
              <a:rPr lang="en-US" sz="2800" dirty="0" err="1">
                <a:solidFill>
                  <a:srgbClr val="000000"/>
                </a:solidFill>
                <a:latin typeface="Times New Roman" panose="02020603050405020304" pitchFamily="18" charset="0"/>
                <a:ea typeface="MS Mincho"/>
              </a:rPr>
              <a:t>nomining</a:t>
            </a:r>
            <a:r>
              <a:rPr lang="en-US" sz="2800" dirty="0">
                <a:solidFill>
                  <a:srgbClr val="000000"/>
                </a:solidFill>
                <a:latin typeface="Times New Roman" panose="02020603050405020304" pitchFamily="18" charset="0"/>
                <a:ea typeface="MS Mincho"/>
              </a:rPr>
              <a:t> bosh </a:t>
            </a:r>
            <a:r>
              <a:rPr lang="en-US" sz="2800" dirty="0" err="1">
                <a:solidFill>
                  <a:srgbClr val="000000"/>
                </a:solidFill>
                <a:latin typeface="Times New Roman" panose="02020603050405020304" pitchFamily="18" charset="0"/>
                <a:ea typeface="MS Mincho"/>
              </a:rPr>
              <a:t>harfi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belgilanadi</a:t>
            </a:r>
            <a:r>
              <a:rPr lang="en-US" sz="2800" dirty="0">
                <a:solidFill>
                  <a:srgbClr val="000000"/>
                </a:solidFill>
                <a:latin typeface="Times New Roman" panose="02020603050405020304" pitchFamily="18" charset="0"/>
                <a:ea typeface="MS Mincho"/>
              </a:rPr>
              <a:t>.</a:t>
            </a:r>
            <a:endParaRPr lang="ru-RU" sz="2800" dirty="0"/>
          </a:p>
        </p:txBody>
      </p:sp>
    </p:spTree>
    <p:extLst>
      <p:ext uri="{BB962C8B-B14F-4D97-AF65-F5344CB8AC3E}">
        <p14:creationId xmlns:p14="http://schemas.microsoft.com/office/powerpoint/2010/main" val="469306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18171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5497" y="274641"/>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7</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248174" y="274641"/>
            <a:ext cx="8405446" cy="6447919"/>
          </a:xfrm>
          <a:prstGeom prst="rect">
            <a:avLst/>
          </a:prstGeom>
        </p:spPr>
        <p:txBody>
          <a:bodyPr wrap="square">
            <a:spAutoFit/>
          </a:bodyPr>
          <a:lstStyle/>
          <a:p>
            <a:pPr>
              <a:lnSpc>
                <a:spcPct val="114000"/>
              </a:lnSpc>
            </a:pPr>
            <a:r>
              <a:rPr lang="ru-RU"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Barcha</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texnologik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uskunalar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quyidagi</a:t>
            </a:r>
            <a:r>
              <a:rPr lang="en-US" sz="2800" dirty="0">
                <a:solidFill>
                  <a:srgbClr val="000000"/>
                </a:solidFill>
                <a:latin typeface="Times New Roman" panose="02020603050405020304" pitchFamily="18" charset="0"/>
                <a:ea typeface="MS Mincho"/>
              </a:rPr>
              <a:t> 10 ta </a:t>
            </a:r>
            <a:r>
              <a:rPr lang="en-US" sz="2800" dirty="0" err="1">
                <a:solidFill>
                  <a:srgbClr val="000000"/>
                </a:solidFill>
                <a:latin typeface="Times New Roman" panose="02020603050405020304" pitchFamily="18" charset="0"/>
                <a:ea typeface="MS Mincho"/>
              </a:rPr>
              <a:t>sinfga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bo‘linadi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Birinchi</a:t>
            </a:r>
            <a:r>
              <a:rPr lang="en-US" sz="2800" dirty="0">
                <a:solidFill>
                  <a:srgbClr val="000000"/>
                </a:solidFill>
                <a:latin typeface="Times New Roman" panose="02020603050405020304" pitchFamily="18" charset="0"/>
                <a:ea typeface="MS Mincho"/>
              </a:rPr>
              <a:t> - </a:t>
            </a:r>
            <a:r>
              <a:rPr lang="en-US" sz="2800" dirty="0" err="1">
                <a:solidFill>
                  <a:srgbClr val="000000"/>
                </a:solidFill>
                <a:latin typeface="Times New Roman" panose="02020603050405020304" pitchFamily="18" charset="0"/>
                <a:ea typeface="MS Mincho"/>
              </a:rPr>
              <a:t>kesuvchi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ikkinchi-abraziv</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abraziv</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materiallar-charx</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qayroq</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h.k.lardan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tayyorlangan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uchinchi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o‘lchov</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to‘rtinchi</a:t>
            </a:r>
            <a:r>
              <a:rPr lang="en-US" sz="2800" dirty="0">
                <a:solidFill>
                  <a:srgbClr val="000000"/>
                </a:solidFill>
                <a:latin typeface="Times New Roman" panose="02020603050405020304" pitchFamily="18" charset="0"/>
                <a:ea typeface="MS Mincho"/>
              </a:rPr>
              <a:t> - </a:t>
            </a:r>
            <a:r>
              <a:rPr lang="en-US" sz="2800" dirty="0" err="1">
                <a:solidFill>
                  <a:srgbClr val="000000"/>
                </a:solidFill>
                <a:latin typeface="Times New Roman" panose="02020603050405020304" pitchFamily="18" charset="0"/>
                <a:ea typeface="MS Mincho"/>
              </a:rPr>
              <a:t>chilangarlik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yig‘ish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beshinchi-temirchilikka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oid</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oltinchi-yordamchi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yettinchi-qoliplash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shtampovka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sakkizinchi-moslamalar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to‘qqizinchi</a:t>
            </a:r>
            <a:r>
              <a:rPr lang="en-US" sz="2800" dirty="0">
                <a:solidFill>
                  <a:srgbClr val="000000"/>
                </a:solidFill>
                <a:latin typeface="Times New Roman" panose="02020603050405020304" pitchFamily="18" charset="0"/>
                <a:ea typeface="MS Mincho"/>
              </a:rPr>
              <a:t> - press </a:t>
            </a:r>
            <a:r>
              <a:rPr lang="en-US" sz="2800" dirty="0" err="1">
                <a:solidFill>
                  <a:srgbClr val="000000"/>
                </a:solidFill>
                <a:latin typeface="Times New Roman" panose="02020603050405020304" pitchFamily="18" charset="0"/>
                <a:ea typeface="MS Mincho"/>
              </a:rPr>
              <a:t>shakllar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o‘ninchi</a:t>
            </a:r>
            <a:r>
              <a:rPr lang="en-US" sz="2800" dirty="0">
                <a:solidFill>
                  <a:srgbClr val="000000"/>
                </a:solidFill>
                <a:latin typeface="Times New Roman" panose="02020603050405020304" pitchFamily="18" charset="0"/>
                <a:ea typeface="MS Mincho"/>
              </a:rPr>
              <a:t> - </a:t>
            </a:r>
            <a:r>
              <a:rPr lang="en-US" sz="2800" dirty="0" err="1">
                <a:solidFill>
                  <a:srgbClr val="000000"/>
                </a:solidFill>
                <a:latin typeface="Times New Roman" panose="02020603050405020304" pitchFamily="18" charset="0"/>
                <a:ea typeface="MS Mincho"/>
              </a:rPr>
              <a:t>har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Sinf</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ichidagi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asosiy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belgilariga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qarab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sinf</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kichik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sinflarga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bo‘linadi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Masalan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kesuvchi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a:t>
            </a:r>
            <a:r>
              <a:rPr lang="en-US" sz="2800" dirty="0">
                <a:solidFill>
                  <a:srgbClr val="000000"/>
                </a:solidFill>
                <a:latin typeface="Times New Roman" panose="02020603050405020304" pitchFamily="18" charset="0"/>
                <a:ea typeface="MS Mincho"/>
              </a:rPr>
              <a:t> 10ta </a:t>
            </a:r>
            <a:r>
              <a:rPr lang="en-US" sz="2800" dirty="0" err="1">
                <a:solidFill>
                  <a:srgbClr val="000000"/>
                </a:solidFill>
                <a:latin typeface="Times New Roman" panose="02020603050405020304" pitchFamily="18" charset="0"/>
                <a:ea typeface="MS Mincho"/>
              </a:rPr>
              <a:t>kichik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sinfga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keskich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parma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o‘lchagichlar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taxta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plastinga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rezba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chiqaradigan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freza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zenker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dolbik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boshqalar</a:t>
            </a:r>
            <a:r>
              <a:rPr lang="en-US" sz="2800" dirty="0">
                <a:solidFill>
                  <a:srgbClr val="000000"/>
                </a:solidFill>
                <a:latin typeface="Times New Roman" panose="02020603050405020304" pitchFamily="18" charset="0"/>
                <a:ea typeface="MS Mincho"/>
              </a:rPr>
              <a:t>.</a:t>
            </a:r>
            <a:endParaRPr lang="ru-RU" sz="2800" dirty="0"/>
          </a:p>
        </p:txBody>
      </p:sp>
    </p:spTree>
    <p:extLst>
      <p:ext uri="{BB962C8B-B14F-4D97-AF65-F5344CB8AC3E}">
        <p14:creationId xmlns:p14="http://schemas.microsoft.com/office/powerpoint/2010/main" val="3572134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33046" y="884240"/>
            <a:ext cx="8088923" cy="5078313"/>
          </a:xfrm>
          <a:prstGeom prst="rect">
            <a:avLst/>
          </a:prstGeom>
        </p:spPr>
        <p:txBody>
          <a:bodyPr wrap="square">
            <a:spAutoFit/>
          </a:bodyPr>
          <a:lstStyle/>
          <a:p>
            <a:pPr algn="just">
              <a:spcAft>
                <a:spcPts val="0"/>
              </a:spcAft>
            </a:pPr>
            <a:r>
              <a:rPr lang="en-US" sz="2700" dirty="0" smtClean="0">
                <a:solidFill>
                  <a:srgbClr val="000000"/>
                </a:solidFill>
                <a:latin typeface="Times New Roman" panose="02020603050405020304" pitchFamily="18" charset="0"/>
                <a:ea typeface="Calibri" panose="020F0502020204030204" pitchFamily="34" charset="0"/>
              </a:rPr>
              <a:t>	</a:t>
            </a:r>
            <a:r>
              <a:rPr lang="en-US" sz="2700" dirty="0" err="1">
                <a:solidFill>
                  <a:srgbClr val="000000"/>
                </a:solidFill>
                <a:latin typeface="Times New Roman" panose="02020603050405020304" pitchFamily="18" charset="0"/>
                <a:ea typeface="MS Mincho"/>
              </a:rPr>
              <a:t>Kichik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sinflar</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asbob</a:t>
            </a:r>
            <a:r>
              <a:rPr lang="en-US" sz="2700" dirty="0">
                <a:solidFill>
                  <a:srgbClr val="000000"/>
                </a:solidFill>
                <a:latin typeface="Times New Roman" panose="02020603050405020304" pitchFamily="18" charset="0"/>
                <a:ea typeface="MS Mincho"/>
              </a:rPr>
              <a:t> - </a:t>
            </a:r>
            <a:r>
              <a:rPr lang="en-US" sz="2700" dirty="0" err="1">
                <a:solidFill>
                  <a:srgbClr val="000000"/>
                </a:solidFill>
                <a:latin typeface="Times New Roman" panose="02020603050405020304" pitchFamily="18" charset="0"/>
                <a:ea typeface="MS Mincho"/>
              </a:rPr>
              <a:t>uskunani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tavsiflovchi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guruhlarga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bo‘linadi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Kichik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sinf</a:t>
            </a:r>
            <a:r>
              <a:rPr lang="en-US" sz="2700" dirty="0">
                <a:solidFill>
                  <a:srgbClr val="000000"/>
                </a:solidFill>
                <a:latin typeface="Times New Roman" panose="02020603050405020304" pitchFamily="18" charset="0"/>
                <a:ea typeface="MS Mincho"/>
              </a:rPr>
              <a:t> 10ta </a:t>
            </a:r>
            <a:r>
              <a:rPr lang="en-US" sz="2700" dirty="0" err="1">
                <a:solidFill>
                  <a:srgbClr val="000000"/>
                </a:solidFill>
                <a:latin typeface="Times New Roman" panose="02020603050405020304" pitchFamily="18" charset="0"/>
                <a:ea typeface="MS Mincho"/>
              </a:rPr>
              <a:t>keskich</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guruhiga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tokarlik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randalash</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zarb</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bilan</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kesuvchi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tish</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ochish</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va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h.k</a:t>
            </a:r>
            <a:r>
              <a:rPr lang="en-US" sz="2700" dirty="0">
                <a:solidFill>
                  <a:srgbClr val="000000"/>
                </a:solidFill>
                <a:latin typeface="Times New Roman" panose="02020603050405020304" pitchFamily="18" charset="0"/>
                <a:ea typeface="MS Mincho"/>
              </a:rPr>
              <a:t>. </a:t>
            </a:r>
            <a:r>
              <a:rPr lang="en-US" sz="2700" dirty="0" err="1" smtClean="0">
                <a:solidFill>
                  <a:srgbClr val="000000"/>
                </a:solidFill>
                <a:latin typeface="Times New Roman" panose="02020603050405020304" pitchFamily="18" charset="0"/>
                <a:ea typeface="MS Mincho"/>
              </a:rPr>
              <a:t>bo‘linadi</a:t>
            </a:r>
            <a:r>
              <a:rPr lang="en-US" sz="2700" dirty="0" smtClean="0">
                <a:solidFill>
                  <a:srgbClr val="000000"/>
                </a:solidFill>
                <a:latin typeface="Times New Roman" panose="02020603050405020304" pitchFamily="18" charset="0"/>
                <a:ea typeface="MS Mincho"/>
              </a:rPr>
              <a:t>.</a:t>
            </a:r>
            <a:r>
              <a:rPr lang="ru-RU" sz="2700" dirty="0" smtClean="0">
                <a:solidFill>
                  <a:srgbClr val="000000"/>
                </a:solidFill>
                <a:latin typeface="Times New Roman" panose="02020603050405020304" pitchFamily="18" charset="0"/>
                <a:ea typeface="MS Mincho"/>
              </a:rPr>
              <a:t> </a:t>
            </a:r>
          </a:p>
          <a:p>
            <a:pPr algn="just">
              <a:spcAft>
                <a:spcPts val="0"/>
              </a:spcAft>
            </a:pPr>
            <a:r>
              <a:rPr lang="ru-RU" sz="2700" dirty="0">
                <a:solidFill>
                  <a:srgbClr val="000000"/>
                </a:solidFill>
                <a:latin typeface="Times New Roman" panose="02020603050405020304" pitchFamily="18" charset="0"/>
                <a:ea typeface="MS Mincho"/>
              </a:rPr>
              <a:t>	</a:t>
            </a:r>
            <a:r>
              <a:rPr lang="en-US" sz="2700" dirty="0" err="1" smtClean="0">
                <a:solidFill>
                  <a:srgbClr val="000000"/>
                </a:solidFill>
                <a:latin typeface="Times New Roman" panose="02020603050405020304" pitchFamily="18" charset="0"/>
                <a:ea typeface="MS Mincho"/>
              </a:rPr>
              <a:t>Guruh</a:t>
            </a:r>
            <a:r>
              <a:rPr lang="en-US" sz="2700" dirty="0" smtClean="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asboblari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texnologik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vazifasiga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ko‘ra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kichik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guruhlarga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bo‘linadi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Masalan</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tokarlik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keskich</a:t>
            </a:r>
            <a:r>
              <a:rPr lang="en-US" sz="2700" dirty="0">
                <a:solidFill>
                  <a:srgbClr val="000000"/>
                </a:solidFill>
                <a:latin typeface="Times New Roman" panose="02020603050405020304" pitchFamily="18" charset="0"/>
                <a:ea typeface="MS Mincho"/>
              </a:rPr>
              <a:t> 10ta </a:t>
            </a:r>
            <a:r>
              <a:rPr lang="en-US" sz="2700" dirty="0" err="1">
                <a:solidFill>
                  <a:srgbClr val="000000"/>
                </a:solidFill>
                <a:latin typeface="Times New Roman" panose="02020603050405020304" pitchFamily="18" charset="0"/>
                <a:ea typeface="MS Mincho"/>
              </a:rPr>
              <a:t>kichik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guruhga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kesuvchi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ko‘ndalang</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kesuvchi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qirquvchi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rezba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ochuvchi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va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h.k.larga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bo‘linadi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Kichik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guruhlar</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uskunalarni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tavsiflovchi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turlarga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ajratiladi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Masalan</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tokarlik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kesuvchi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keskich</a:t>
            </a:r>
            <a:r>
              <a:rPr lang="en-US" sz="2700" dirty="0">
                <a:solidFill>
                  <a:srgbClr val="000000"/>
                </a:solidFill>
                <a:latin typeface="Times New Roman" panose="02020603050405020304" pitchFamily="18" charset="0"/>
                <a:ea typeface="MS Mincho"/>
              </a:rPr>
              <a:t> 10ta </a:t>
            </a:r>
            <a:r>
              <a:rPr lang="en-US" sz="2700" dirty="0" err="1">
                <a:solidFill>
                  <a:srgbClr val="000000"/>
                </a:solidFill>
                <a:latin typeface="Times New Roman" panose="02020603050405020304" pitchFamily="18" charset="0"/>
                <a:ea typeface="MS Mincho"/>
              </a:rPr>
              <a:t>turga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to‘g‘ri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egri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diskali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qirquvchi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va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boshqalarga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bo‘linadi</a:t>
            </a:r>
            <a:r>
              <a:rPr lang="en-US" sz="2700" dirty="0" smtClean="0">
                <a:solidFill>
                  <a:srgbClr val="000000"/>
                </a:solidFill>
                <a:latin typeface="Times New Roman" panose="02020603050405020304" pitchFamily="18" charset="0"/>
                <a:ea typeface="MS Mincho"/>
              </a:rPr>
              <a:t>.</a:t>
            </a:r>
            <a:r>
              <a:rPr lang="en-US" sz="2700" dirty="0">
                <a:solidFill>
                  <a:srgbClr val="000000"/>
                </a:solidFill>
                <a:latin typeface="Times New Roman" panose="02020603050405020304" pitchFamily="18" charset="0"/>
                <a:ea typeface="MS Mincho"/>
              </a:rPr>
              <a:t> </a:t>
            </a:r>
            <a:endParaRPr lang="ru-RU" sz="2700" dirty="0" smtClean="0">
              <a:solidFill>
                <a:srgbClr val="000000"/>
              </a:solidFill>
              <a:latin typeface="Times New Roman" panose="02020603050405020304" pitchFamily="18" charset="0"/>
              <a:ea typeface="MS Mincho"/>
            </a:endParaRPr>
          </a:p>
          <a:p>
            <a:pPr algn="just">
              <a:spcAft>
                <a:spcPts val="0"/>
              </a:spcAft>
            </a:pPr>
            <a:r>
              <a:rPr lang="ru-RU" sz="2700" dirty="0">
                <a:solidFill>
                  <a:srgbClr val="000000"/>
                </a:solidFill>
                <a:latin typeface="Times New Roman" panose="02020603050405020304" pitchFamily="18" charset="0"/>
                <a:ea typeface="MS Mincho"/>
              </a:rPr>
              <a:t>	</a:t>
            </a:r>
            <a:endParaRPr lang="ru-RU" sz="2700" dirty="0">
              <a:latin typeface="Times New Roman" panose="02020603050405020304" pitchFamily="18" charset="0"/>
              <a:ea typeface="Times New Roman"/>
              <a:cs typeface="Times New Roman" panose="02020603050405020304" pitchFamily="18" charset="0"/>
            </a:endParaRPr>
          </a:p>
        </p:txBody>
      </p:sp>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8</a:t>
            </a:fld>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9108549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9</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643342" y="767862"/>
            <a:ext cx="7948246" cy="4641335"/>
          </a:xfrm>
          <a:prstGeom prst="rect">
            <a:avLst/>
          </a:prstGeom>
        </p:spPr>
        <p:txBody>
          <a:bodyPr wrap="square">
            <a:spAutoFit/>
          </a:bodyPr>
          <a:lstStyle/>
          <a:p>
            <a:pPr lvl="0" algn="just"/>
            <a:r>
              <a:rPr lang="ru-RU" sz="2800" dirty="0" smtClean="0">
                <a:solidFill>
                  <a:srgbClr val="000000"/>
                </a:solidFill>
                <a:latin typeface="Times New Roman" panose="02020603050405020304" pitchFamily="18" charset="0"/>
                <a:ea typeface="MS Mincho"/>
              </a:rPr>
              <a:t>	</a:t>
            </a:r>
            <a:r>
              <a:rPr lang="en-US" sz="2700" dirty="0">
                <a:solidFill>
                  <a:srgbClr val="000000"/>
                </a:solidFill>
                <a:latin typeface="Times New Roman" panose="02020603050405020304" pitchFamily="18" charset="0"/>
                <a:ea typeface="MS Mincho"/>
              </a:rPr>
              <a:t>Asbob </a:t>
            </a:r>
            <a:r>
              <a:rPr lang="en-US" sz="2700" dirty="0" err="1">
                <a:solidFill>
                  <a:srgbClr val="000000"/>
                </a:solidFill>
                <a:latin typeface="Times New Roman" panose="02020603050405020304" pitchFamily="18" charset="0"/>
                <a:ea typeface="MS Mincho"/>
              </a:rPr>
              <a:t>va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texnologik</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uskunalarga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sarf</a:t>
            </a:r>
            <a:r>
              <a:rPr lang="en-US" sz="2700" dirty="0">
                <a:solidFill>
                  <a:srgbClr val="000000"/>
                </a:solidFill>
                <a:latin typeface="Times New Roman" panose="02020603050405020304" pitchFamily="18" charset="0"/>
                <a:ea typeface="MS Mincho"/>
              </a:rPr>
              <a:t> - </a:t>
            </a:r>
            <a:r>
              <a:rPr lang="en-US" sz="2700" dirty="0" err="1">
                <a:solidFill>
                  <a:srgbClr val="000000"/>
                </a:solidFill>
                <a:latin typeface="Times New Roman" panose="02020603050405020304" pitchFamily="18" charset="0"/>
                <a:ea typeface="MS Mincho"/>
              </a:rPr>
              <a:t>xarajatlar</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asosiy</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ishlab</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chiqarish</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tarkibiga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kiradi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Xarajatlar</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miqdori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buyum</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tayyorlash</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jarayonida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foydalanilgan</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asbob</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va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uskunalar</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ularni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ta’mirlash</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va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charxlashni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o‘z</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ichiga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olgan</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holda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turi</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va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soniga</a:t>
            </a:r>
            <a:r>
              <a:rPr lang="en-US" sz="2700" dirty="0">
                <a:solidFill>
                  <a:srgbClr val="000000"/>
                </a:solidFill>
                <a:latin typeface="Times New Roman" panose="02020603050405020304" pitchFamily="18" charset="0"/>
                <a:ea typeface="MS Mincho"/>
              </a:rPr>
              <a:t> </a:t>
            </a:r>
            <a:r>
              <a:rPr lang="en-US" sz="2700" dirty="0" err="1">
                <a:solidFill>
                  <a:srgbClr val="000000"/>
                </a:solidFill>
                <a:latin typeface="Times New Roman" panose="02020603050405020304" pitchFamily="18" charset="0"/>
                <a:ea typeface="MS Mincho"/>
              </a:rPr>
              <a:t>bog‘liq</a:t>
            </a:r>
            <a:r>
              <a:rPr lang="en-US" sz="2700" dirty="0" smtClean="0">
                <a:solidFill>
                  <a:srgbClr val="000000"/>
                </a:solidFill>
                <a:latin typeface="Times New Roman" panose="02020603050405020304" pitchFamily="18" charset="0"/>
                <a:ea typeface="MS Mincho"/>
              </a:rPr>
              <a:t>.</a:t>
            </a:r>
            <a:endParaRPr lang="ru-RU" sz="2800" dirty="0" smtClean="0">
              <a:solidFill>
                <a:srgbClr val="000000"/>
              </a:solidFill>
              <a:latin typeface="Times New Roman" panose="02020603050405020304" pitchFamily="18" charset="0"/>
              <a:ea typeface="MS Mincho"/>
            </a:endParaRPr>
          </a:p>
          <a:p>
            <a:pPr>
              <a:lnSpc>
                <a:spcPct val="114000"/>
              </a:lnSpc>
            </a:pPr>
            <a:r>
              <a:rPr lang="ru-RU" sz="2800" dirty="0" smtClean="0">
                <a:solidFill>
                  <a:srgbClr val="000000"/>
                </a:solidFill>
                <a:latin typeface="Times New Roman" panose="02020603050405020304" pitchFamily="18" charset="0"/>
                <a:ea typeface="MS Mincho"/>
              </a:rPr>
              <a:t>	</a:t>
            </a:r>
            <a:r>
              <a:rPr lang="en-US" sz="2800" dirty="0" smtClean="0">
                <a:solidFill>
                  <a:srgbClr val="000000"/>
                </a:solidFill>
                <a:latin typeface="Times New Roman" panose="02020603050405020304" pitchFamily="18" charset="0"/>
                <a:ea typeface="MS Mincho"/>
              </a:rPr>
              <a:t>Ishchi o‘rinlarini </a:t>
            </a:r>
            <a:r>
              <a:rPr lang="en-US" sz="2800" dirty="0" err="1" smtClean="0">
                <a:solidFill>
                  <a:srgbClr val="000000"/>
                </a:solidFill>
                <a:latin typeface="Times New Roman" panose="02020603050405020304" pitchFamily="18" charset="0"/>
                <a:ea typeface="MS Mincho"/>
              </a:rPr>
              <a:t>texnologik</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qurollanish</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darajasining</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mohiyati</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ishchilar</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mehnat</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unumdorligini</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oshirish</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natijasida</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qilingan</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iqtisod</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bilan</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asboblarga</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qilingan</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solishtirma</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xarajatlarni</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ortishi</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o‘rtasidagi</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farq</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orqali</a:t>
            </a:r>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aniqlanadi</a:t>
            </a:r>
            <a:r>
              <a:rPr lang="en-US" sz="2800" dirty="0" smtClean="0">
                <a:solidFill>
                  <a:srgbClr val="000000"/>
                </a:solidFill>
                <a:latin typeface="Times New Roman" panose="02020603050405020304" pitchFamily="18" charset="0"/>
                <a:ea typeface="MS Mincho"/>
              </a:rPr>
              <a:t>.</a:t>
            </a:r>
            <a:endParaRPr lang="ru-RU" sz="2800" dirty="0"/>
          </a:p>
        </p:txBody>
      </p:sp>
    </p:spTree>
    <p:extLst>
      <p:ext uri="{BB962C8B-B14F-4D97-AF65-F5344CB8AC3E}">
        <p14:creationId xmlns:p14="http://schemas.microsoft.com/office/powerpoint/2010/main" val="34124939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10</a:t>
            </a:fld>
            <a:endParaRPr lang="en-US" sz="2400" dirty="0">
              <a:solidFill>
                <a:srgbClr val="C00000"/>
              </a:solidFill>
              <a:latin typeface="Arial" pitchFamily="34" charset="0"/>
              <a:cs typeface="Arial" pitchFamily="34" charset="0"/>
            </a:endParaRPr>
          </a:p>
        </p:txBody>
      </p:sp>
      <p:pic>
        <p:nvPicPr>
          <p:cNvPr id="4" name="Рисунок 304"/>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084383" y="196950"/>
            <a:ext cx="769636" cy="741131"/>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303"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5123" y="974802"/>
            <a:ext cx="812530" cy="669722"/>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854019" y="148769"/>
            <a:ext cx="6770077" cy="523220"/>
          </a:xfrm>
          <a:prstGeom prst="rect">
            <a:avLst/>
          </a:prstGeom>
        </p:spPr>
        <p:txBody>
          <a:bodyPr wrap="square">
            <a:spAutoFit/>
          </a:bodyPr>
          <a:lstStyle/>
          <a:p>
            <a:pPr algn="just">
              <a:spcAft>
                <a:spcPts val="0"/>
              </a:spcAft>
            </a:pPr>
            <a:r>
              <a:rPr lang="ru-RU"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2151181" y="0"/>
            <a:ext cx="6781803" cy="954107"/>
          </a:xfrm>
          <a:prstGeom prst="rect">
            <a:avLst/>
          </a:prstGeom>
        </p:spPr>
        <p:txBody>
          <a:bodyPr wrap="square">
            <a:spAutoFit/>
          </a:bodyPr>
          <a:lstStyle/>
          <a:p>
            <a:pPr lvl="0" algn="just">
              <a:spcAft>
                <a:spcPts val="0"/>
              </a:spcAft>
            </a:pPr>
            <a:r>
              <a:rPr lang="en-US" sz="2800" b="1" dirty="0" smtClean="0">
                <a:latin typeface="Times New Roman" panose="02020603050405020304" pitchFamily="18" charset="0"/>
                <a:cs typeface="Times New Roman" panose="02020603050405020304" pitchFamily="18" charset="0"/>
              </a:rPr>
              <a:t>2. Asbob - </a:t>
            </a:r>
            <a:r>
              <a:rPr lang="en-US" sz="2800" b="1" dirty="0" err="1" smtClean="0">
                <a:latin typeface="Times New Roman" panose="02020603050405020304" pitchFamily="18" charset="0"/>
                <a:cs typeface="Times New Roman" panose="02020603050405020304" pitchFamily="18" charset="0"/>
              </a:rPr>
              <a:t>uskunalarga</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bo‘lgan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talabni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rejalashtirish</a:t>
            </a:r>
            <a:endParaRPr lang="ru-RU" sz="2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228600" y="1164134"/>
            <a:ext cx="8704384" cy="5693866"/>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MS Mincho"/>
                <a:cs typeface="Times New Roman" panose="02020603050405020304" pitchFamily="18" charset="0"/>
              </a:rPr>
              <a:t>	   Asbobsozlik </a:t>
            </a:r>
            <a:r>
              <a:rPr lang="en-US" sz="2800" dirty="0" err="1">
                <a:solidFill>
                  <a:srgbClr val="000000"/>
                </a:solidFill>
                <a:latin typeface="Times New Roman" panose="02020603050405020304" pitchFamily="18" charset="0"/>
                <a:ea typeface="MS Mincho"/>
                <a:cs typeface="Times New Roman" panose="02020603050405020304" pitchFamily="18" charset="0"/>
              </a:rPr>
              <a:t>xo‘jaligini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to‘g‘ri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tashkil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qilishning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zaruriy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sharti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korxonani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texnologik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uskunalarga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talabini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aniqlashdan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iborat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Bunda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birinchi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navbatda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ularning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rejaviy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nomlari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nomeklatura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yoki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holat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bo‘yicha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zaruriy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tavsiflar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ko‘rsatilgan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tasnif</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tartibga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solingan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ro‘yxatini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aks</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ettirgan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katalog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aniqlanadi</a:t>
            </a:r>
            <a:r>
              <a:rPr lang="en-US" sz="2800" dirty="0">
                <a:solidFill>
                  <a:srgbClr val="000000"/>
                </a:solidFill>
                <a:latin typeface="Times New Roman" panose="02020603050405020304" pitchFamily="18" charset="0"/>
                <a:ea typeface="MS Mincho"/>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r>
              <a:rPr lang="en-US" sz="2800" dirty="0">
                <a:solidFill>
                  <a:srgbClr val="000000"/>
                </a:solidFill>
                <a:latin typeface="Times New Roman" panose="02020603050405020304" pitchFamily="18" charset="0"/>
                <a:ea typeface="MS Mincho"/>
                <a:cs typeface="Times New Roman" panose="02020603050405020304" pitchFamily="18" charset="0"/>
              </a:rPr>
              <a:t>	Asbob - </a:t>
            </a:r>
            <a:r>
              <a:rPr lang="en-US" sz="2800" dirty="0" err="1">
                <a:solidFill>
                  <a:srgbClr val="000000"/>
                </a:solidFill>
                <a:latin typeface="Times New Roman" panose="02020603050405020304" pitchFamily="18" charset="0"/>
                <a:ea typeface="MS Mincho"/>
                <a:cs typeface="Times New Roman" panose="02020603050405020304" pitchFamily="18" charset="0"/>
              </a:rPr>
              <a:t>uskunaning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ommaviy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seriyali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chaqarish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turidagi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rejaviy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nomenklaturasi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buyumlarga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ishlov</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berishning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operatsion-texnologik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kartasi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mayda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seriyali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donaviy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chaqarishda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esa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ishchi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o‘rinlarni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qurollantirishni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namunaviy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kartasi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bo‘yicha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aniqlanadi</a:t>
            </a:r>
            <a:r>
              <a:rPr lang="en-US" sz="2800" dirty="0">
                <a:solidFill>
                  <a:srgbClr val="000000"/>
                </a:solidFill>
                <a:latin typeface="Times New Roman" panose="02020603050405020304" pitchFamily="18" charset="0"/>
                <a:ea typeface="MS Mincho"/>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13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11</a:t>
            </a:fld>
            <a:endParaRPr lang="en-US" sz="2400" dirty="0">
              <a:solidFill>
                <a:srgbClr val="C00000"/>
              </a:solidFill>
              <a:latin typeface="Arial" pitchFamily="34" charset="0"/>
              <a:cs typeface="Arial" pitchFamily="34" charset="0"/>
            </a:endParaRPr>
          </a:p>
        </p:txBody>
      </p:sp>
      <p:sp>
        <p:nvSpPr>
          <p:cNvPr id="6" name="Прямоугольник 5"/>
          <p:cNvSpPr/>
          <p:nvPr/>
        </p:nvSpPr>
        <p:spPr>
          <a:xfrm>
            <a:off x="381227" y="789766"/>
            <a:ext cx="8402210" cy="5693866"/>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Ishlab </a:t>
            </a:r>
            <a:r>
              <a:rPr lang="uz-Latn-UZ" sz="2800" dirty="0">
                <a:latin typeface="Times New Roman" panose="02020603050405020304" pitchFamily="18" charset="0"/>
                <a:cs typeface="Times New Roman" panose="02020603050405020304" pitchFamily="18" charset="0"/>
              </a:rPr>
              <a:t>chiqarishda ishlaydigan uskunalar korxonaning rejalashtirilgan davriga uskunaning har bir turiga bo‘lgan talabi quyidagi formula orqali aniqlanadi: </a:t>
            </a:r>
          </a:p>
          <a:p>
            <a:r>
              <a:rPr lang="uz-Latn-UZ"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(9.1)</a:t>
            </a:r>
          </a:p>
          <a:p>
            <a:r>
              <a:rPr lang="uz-Latn-UZ" sz="2800" dirty="0">
                <a:latin typeface="Times New Roman" panose="02020603050405020304" pitchFamily="18" charset="0"/>
                <a:cs typeface="Times New Roman" panose="02020603050405020304" pitchFamily="18" charset="0"/>
              </a:rPr>
              <a:t>bunda, </a:t>
            </a:r>
          </a:p>
          <a:p>
            <a:endParaRPr lang="uz-Latn-UZ"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Tu </a:t>
            </a:r>
            <a:r>
              <a:rPr lang="uz-Latn-UZ" sz="2800" dirty="0">
                <a:latin typeface="Times New Roman" panose="02020603050405020304" pitchFamily="18" charset="0"/>
                <a:cs typeface="Times New Roman" panose="02020603050405020304" pitchFamily="18" charset="0"/>
              </a:rPr>
              <a:t>- uskunaning har bir turiga bo‘lgan talab, dona;</a:t>
            </a:r>
          </a:p>
          <a:p>
            <a:r>
              <a:rPr lang="en-US"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Fx </a:t>
            </a:r>
            <a:r>
              <a:rPr lang="uz-Latn-UZ" sz="2800" dirty="0">
                <a:latin typeface="Times New Roman" panose="02020603050405020304" pitchFamily="18" charset="0"/>
                <a:cs typeface="Times New Roman" panose="02020603050405020304" pitchFamily="18" charset="0"/>
              </a:rPr>
              <a:t>- xarajat fondi, ya’ni ishlab chaqarish dasturini bajarishda to‘liq ishlatilib bo‘linadigan asboblar soni. </a:t>
            </a:r>
          </a:p>
          <a:p>
            <a:r>
              <a:rPr lang="en-US"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Fayl </a:t>
            </a:r>
            <a:r>
              <a:rPr lang="uz-Latn-UZ" sz="2800" dirty="0">
                <a:latin typeface="Times New Roman" panose="02020603050405020304" pitchFamily="18" charset="0"/>
                <a:cs typeface="Times New Roman" panose="02020603050405020304" pitchFamily="18" charset="0"/>
              </a:rPr>
              <a:t>- aylanma fond, ya’ni korxonaning rejalashtirilgan davrga ishlab chaqarishni uzluksiz ishlashini ta’minlash uchun ishchi o‘rinlarida va omborda bo‘lishi zarur bo‘lgan asboblar soni. </a:t>
            </a:r>
          </a:p>
        </p:txBody>
      </p:sp>
      <p:pic>
        <p:nvPicPr>
          <p:cNvPr id="10" name="Рисунок 9" descr="http://uz.denemetr.com/tw_files2/urls_8/77/d-76257/7z-docs/1_html_ecb5539.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8754" y="2338755"/>
            <a:ext cx="2243578" cy="582490"/>
          </a:xfrm>
          <a:prstGeom prst="rect">
            <a:avLst/>
          </a:prstGeom>
          <a:noFill/>
          <a:ln>
            <a:noFill/>
          </a:ln>
        </p:spPr>
      </p:pic>
    </p:spTree>
    <p:extLst>
      <p:ext uri="{BB962C8B-B14F-4D97-AF65-F5344CB8AC3E}">
        <p14:creationId xmlns:p14="http://schemas.microsoft.com/office/powerpoint/2010/main" val="10419501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12</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550983" y="492371"/>
            <a:ext cx="8493370" cy="6124754"/>
          </a:xfrm>
          <a:prstGeom prst="rect">
            <a:avLst/>
          </a:prstGeom>
        </p:spPr>
        <p:txBody>
          <a:bodyPr wrap="square">
            <a:spAutoFit/>
          </a:bodyPr>
          <a:lstStyle/>
          <a:p>
            <a:pPr algn="just">
              <a:spcAft>
                <a:spcPts val="0"/>
              </a:spcAft>
            </a:pPr>
            <a:r>
              <a:rPr lang="en-US" sz="2800" b="1" dirty="0" smtClean="0">
                <a:solidFill>
                  <a:srgbClr val="000000"/>
                </a:solidFill>
                <a:latin typeface="Times New Roman" panose="02020603050405020304" pitchFamily="18" charset="0"/>
                <a:ea typeface="MS Mincho"/>
                <a:cs typeface="Times New Roman" panose="02020603050405020304" pitchFamily="18" charset="0"/>
              </a:rPr>
              <a:t>	</a:t>
            </a:r>
            <a:r>
              <a:rPr lang="en-US" sz="2800" b="1" dirty="0" err="1" smtClean="0">
                <a:solidFill>
                  <a:srgbClr val="000000"/>
                </a:solidFill>
                <a:latin typeface="Times New Roman" panose="02020603050405020304" pitchFamily="18" charset="0"/>
                <a:ea typeface="MS Mincho"/>
                <a:cs typeface="Times New Roman" panose="02020603050405020304" pitchFamily="18" charset="0"/>
              </a:rPr>
              <a:t>Asboblar</a:t>
            </a:r>
            <a:r>
              <a:rPr lang="en-US" sz="2800" b="1" dirty="0" smtClean="0">
                <a:solidFill>
                  <a:srgbClr val="000000"/>
                </a:solidFill>
                <a:latin typeface="Times New Roman" panose="02020603050405020304" pitchFamily="18" charset="0"/>
                <a:ea typeface="MS Mincho"/>
                <a:cs typeface="Times New Roman" panose="02020603050405020304" pitchFamily="18" charset="0"/>
              </a:rPr>
              <a:t> </a:t>
            </a:r>
            <a:r>
              <a:rPr lang="en-US" sz="2800" b="1" dirty="0" err="1">
                <a:solidFill>
                  <a:srgbClr val="000000"/>
                </a:solidFill>
                <a:latin typeface="Times New Roman" panose="02020603050405020304" pitchFamily="18" charset="0"/>
                <a:ea typeface="MS Mincho"/>
                <a:cs typeface="Times New Roman" panose="02020603050405020304" pitchFamily="18" charset="0"/>
              </a:rPr>
              <a:t>sarfi</a:t>
            </a:r>
            <a:r>
              <a:rPr lang="en-US" sz="2800" b="1" dirty="0">
                <a:solidFill>
                  <a:srgbClr val="000000"/>
                </a:solidFill>
                <a:latin typeface="Times New Roman" panose="02020603050405020304" pitchFamily="18" charset="0"/>
                <a:ea typeface="MS Mincho"/>
                <a:cs typeface="Times New Roman" panose="02020603050405020304" pitchFamily="18" charset="0"/>
              </a:rPr>
              <a:t> </a:t>
            </a:r>
            <a:r>
              <a:rPr lang="en-US" sz="2800" b="1" dirty="0" err="1">
                <a:solidFill>
                  <a:srgbClr val="000000"/>
                </a:solidFill>
                <a:latin typeface="Times New Roman" panose="02020603050405020304" pitchFamily="18" charset="0"/>
                <a:ea typeface="MS Mincho"/>
                <a:cs typeface="Times New Roman" panose="02020603050405020304" pitchFamily="18" charset="0"/>
              </a:rPr>
              <a:t>fondini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quyidagi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uchta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usul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stanok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usuli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ishchi</a:t>
            </a:r>
            <a:r>
              <a:rPr lang="en-US" sz="2800" dirty="0">
                <a:solidFill>
                  <a:srgbClr val="000000"/>
                </a:solidFill>
                <a:latin typeface="Times New Roman" panose="02020603050405020304" pitchFamily="18" charset="0"/>
                <a:ea typeface="MS Mincho"/>
                <a:cs typeface="Times New Roman" panose="02020603050405020304" pitchFamily="18" charset="0"/>
              </a:rPr>
              <a:t> o‘rinlarini </a:t>
            </a:r>
            <a:r>
              <a:rPr lang="en-US" sz="2800" dirty="0" err="1">
                <a:solidFill>
                  <a:srgbClr val="000000"/>
                </a:solidFill>
                <a:latin typeface="Times New Roman" panose="02020603050405020304" pitchFamily="18" charset="0"/>
                <a:ea typeface="MS Mincho"/>
                <a:cs typeface="Times New Roman" panose="02020603050405020304" pitchFamily="18" charset="0"/>
              </a:rPr>
              <a:t>qurollantirish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me’yori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bo‘yicha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hisoblash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usuli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xarajatlar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me’yori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bo‘yicha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hisoblash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usuli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bilan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aniqlash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mumkin</a:t>
            </a:r>
            <a:r>
              <a:rPr lang="en-US" sz="2800" dirty="0">
                <a:solidFill>
                  <a:srgbClr val="000000"/>
                </a:solidFill>
                <a:latin typeface="Times New Roman" panose="02020603050405020304" pitchFamily="18" charset="0"/>
                <a:ea typeface="MS Mincho"/>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b="1" dirty="0" err="1">
                <a:solidFill>
                  <a:srgbClr val="000000"/>
                </a:solidFill>
                <a:latin typeface="Times New Roman" panose="02020603050405020304" pitchFamily="18" charset="0"/>
                <a:ea typeface="MS Mincho"/>
                <a:cs typeface="Times New Roman" panose="02020603050405020304" pitchFamily="18" charset="0"/>
              </a:rPr>
              <a:t>Hisoblashning</a:t>
            </a:r>
            <a:r>
              <a:rPr lang="en-US" sz="2800" b="1" dirty="0">
                <a:solidFill>
                  <a:srgbClr val="000000"/>
                </a:solidFill>
                <a:latin typeface="Times New Roman" panose="02020603050405020304" pitchFamily="18" charset="0"/>
                <a:ea typeface="MS Mincho"/>
                <a:cs typeface="Times New Roman" panose="02020603050405020304" pitchFamily="18" charset="0"/>
              </a:rPr>
              <a:t> </a:t>
            </a:r>
            <a:r>
              <a:rPr lang="en-US" sz="2800" b="1" dirty="0" err="1">
                <a:solidFill>
                  <a:srgbClr val="000000"/>
                </a:solidFill>
                <a:latin typeface="Times New Roman" panose="02020603050405020304" pitchFamily="18" charset="0"/>
                <a:ea typeface="MS Mincho"/>
                <a:cs typeface="Times New Roman" panose="02020603050405020304" pitchFamily="18" charset="0"/>
              </a:rPr>
              <a:t>stanok</a:t>
            </a:r>
            <a:r>
              <a:rPr lang="en-US" sz="2800" b="1" dirty="0">
                <a:solidFill>
                  <a:srgbClr val="000000"/>
                </a:solidFill>
                <a:latin typeface="Times New Roman" panose="02020603050405020304" pitchFamily="18" charset="0"/>
                <a:ea typeface="MS Mincho"/>
                <a:cs typeface="Times New Roman" panose="02020603050405020304" pitchFamily="18" charset="0"/>
              </a:rPr>
              <a:t> </a:t>
            </a:r>
            <a:r>
              <a:rPr lang="en-US" sz="2800" b="1" dirty="0" err="1">
                <a:solidFill>
                  <a:srgbClr val="000000"/>
                </a:solidFill>
                <a:latin typeface="Times New Roman" panose="02020603050405020304" pitchFamily="18" charset="0"/>
                <a:ea typeface="MS Mincho"/>
                <a:cs typeface="Times New Roman" panose="02020603050405020304" pitchFamily="18" charset="0"/>
              </a:rPr>
              <a:t>usuli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o‘tgan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davrdagi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odatda</a:t>
            </a:r>
            <a:r>
              <a:rPr lang="en-US" sz="2800" dirty="0">
                <a:solidFill>
                  <a:srgbClr val="000000"/>
                </a:solidFill>
                <a:latin typeface="Times New Roman" panose="02020603050405020304" pitchFamily="18" charset="0"/>
                <a:ea typeface="MS Mincho"/>
                <a:cs typeface="Times New Roman" panose="02020603050405020304" pitchFamily="18" charset="0"/>
              </a:rPr>
              <a:t> 1 </a:t>
            </a:r>
            <a:r>
              <a:rPr lang="en-US" sz="2800" dirty="0" err="1">
                <a:solidFill>
                  <a:srgbClr val="000000"/>
                </a:solidFill>
                <a:latin typeface="Times New Roman" panose="02020603050405020304" pitchFamily="18" charset="0"/>
                <a:ea typeface="MS Mincho"/>
                <a:cs typeface="Times New Roman" panose="02020603050405020304" pitchFamily="18" charset="0"/>
              </a:rPr>
              <a:t>yillik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hisobot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ma’lumotlariga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so‘mlik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tovar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mahsulotiga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ayni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turdagi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haqiqiy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sarfi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yoki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o‘sha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guruh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dastgohlarining</a:t>
            </a:r>
            <a:r>
              <a:rPr lang="en-US" sz="2800" dirty="0">
                <a:solidFill>
                  <a:srgbClr val="000000"/>
                </a:solidFill>
                <a:latin typeface="Times New Roman" panose="02020603050405020304" pitchFamily="18" charset="0"/>
                <a:ea typeface="MS Mincho"/>
                <a:cs typeface="Times New Roman" panose="02020603050405020304" pitchFamily="18" charset="0"/>
              </a:rPr>
              <a:t> 1000 </a:t>
            </a:r>
            <a:r>
              <a:rPr lang="en-US" sz="2800" dirty="0" err="1">
                <a:solidFill>
                  <a:srgbClr val="000000"/>
                </a:solidFill>
                <a:latin typeface="Times New Roman" panose="02020603050405020304" pitchFamily="18" charset="0"/>
                <a:ea typeface="MS Mincho"/>
                <a:cs typeface="Times New Roman" panose="02020603050405020304" pitchFamily="18" charset="0"/>
              </a:rPr>
              <a:t>stanok-soat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ishlashiga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mos</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holda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ishlatilgan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haqiqiy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sarfiga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asoslanadi</a:t>
            </a:r>
            <a:r>
              <a:rPr lang="en-US" sz="2800" dirty="0">
                <a:solidFill>
                  <a:srgbClr val="000000"/>
                </a:solidFill>
                <a:latin typeface="Times New Roman" panose="02020603050405020304" pitchFamily="18" charset="0"/>
                <a:ea typeface="MS Mincho"/>
                <a:cs typeface="Times New Roman" panose="02020603050405020304" pitchFamily="18" charset="0"/>
              </a:rPr>
              <a:t>. Bu </a:t>
            </a:r>
            <a:r>
              <a:rPr lang="en-US" sz="2800" dirty="0" err="1">
                <a:solidFill>
                  <a:srgbClr val="000000"/>
                </a:solidFill>
                <a:latin typeface="Times New Roman" panose="02020603050405020304" pitchFamily="18" charset="0"/>
                <a:ea typeface="MS Mincho"/>
                <a:cs typeface="Times New Roman" panose="02020603050405020304" pitchFamily="18" charset="0"/>
              </a:rPr>
              <a:t>usul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faqat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mayda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seriyali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donalab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chiqarishda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xizmat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ko‘rsatish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muddatini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belgilash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qiyin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masalan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o‘lchash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sarf</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qilinishi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hisoblashda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qo‘llaniladi</a:t>
            </a:r>
            <a:r>
              <a:rPr lang="en-US" sz="2800" dirty="0">
                <a:solidFill>
                  <a:srgbClr val="000000"/>
                </a:solidFill>
                <a:latin typeface="Times New Roman" panose="02020603050405020304" pitchFamily="18" charset="0"/>
                <a:ea typeface="MS Mincho"/>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72173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13</a:t>
            </a:fld>
            <a:endParaRPr lang="en-US" sz="2400" dirty="0">
              <a:solidFill>
                <a:srgbClr val="C00000"/>
              </a:solidFill>
              <a:latin typeface="Arial" pitchFamily="34" charset="0"/>
              <a:cs typeface="Arial" pitchFamily="34" charset="0"/>
            </a:endParaRPr>
          </a:p>
        </p:txBody>
      </p:sp>
      <p:sp>
        <p:nvSpPr>
          <p:cNvPr id="4"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10" name="Рисунок 9" descr="http://uz.denemetr.com/tw_files2/urls_8/77/d-76257/7z-docs/1_html_1d82ce6c.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64057" y="2988706"/>
            <a:ext cx="1607943" cy="772529"/>
          </a:xfrm>
          <a:prstGeom prst="rect">
            <a:avLst/>
          </a:prstGeom>
          <a:noFill/>
          <a:ln>
            <a:noFill/>
          </a:ln>
        </p:spPr>
      </p:pic>
      <p:sp>
        <p:nvSpPr>
          <p:cNvPr id="7" name="Rectangle 5"/>
          <p:cNvSpPr>
            <a:spLocks noChangeArrowheads="1"/>
          </p:cNvSpPr>
          <p:nvPr/>
        </p:nvSpPr>
        <p:spPr bwMode="auto">
          <a:xfrm>
            <a:off x="277068" y="266428"/>
            <a:ext cx="8597827"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1"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Qurollantirish</a:t>
            </a:r>
            <a:r>
              <a:rPr kumimoji="0" lang="en-US" sz="2800" b="1"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1"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1"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bo‘yicha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sarflarni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hisoblash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usuli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o‘rinlarini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qurollantirishning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qabul</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qilingan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shartiga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asoslangan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Qurollantirish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deyilganda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rejalashtirilgan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davr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mobaynida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bir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vaqtning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o‘zida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o‘rniga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mos</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holda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bo‘lishi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lozim</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bo‘lgan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soni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tushuniladi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quyidagicha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br>
            <a:endPar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Rectangle 6"/>
          <p:cNvSpPr>
            <a:spLocks noChangeArrowheads="1"/>
          </p:cNvSpPr>
          <p:nvPr/>
        </p:nvSpPr>
        <p:spPr bwMode="auto">
          <a:xfrm>
            <a:off x="423081" y="3125582"/>
            <a:ext cx="8597827"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(9.2)</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bunda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b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S</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o‘</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ayni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asbobdan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bir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vaqtda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foydalanadigan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o‘rinlari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soni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b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Ch</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a</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bitta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o‘rnida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bir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vaqtning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o‘zida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ishlatiladigan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soni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b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exm</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to‘la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eskirgungacha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xizmat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ko‘rsatish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muddati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soat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yil</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0331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2138"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14</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71778" y="309808"/>
            <a:ext cx="8872222" cy="6124754"/>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Asbobni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sarf</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bo‘yicha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usuli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chidamlilik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yemirish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asoslanadi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Chidamlilik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muddatini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tavsiflaydi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o‘tishi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boshlang‘ich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qisman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yo‘qotadi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yeyilish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ishlatishga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to‘la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yaroqsiz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kelgunga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qadar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bildiradi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Chidamlilik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yeyilish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laboratoriya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o‘lchovlari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sharoitida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belgilanadi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Ommaviy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sarfini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hisoblashning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eksperiment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usulidan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foydalanadi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yeyilish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eskirish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me’yorlarini</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sarf</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belgilanadi</a:t>
            </a:r>
            <a:r>
              <a:rPr lang="en-US" sz="2800" dirty="0">
                <a:latin typeface="Times New Roman" panose="02020603050405020304" pitchFamily="18" charset="0"/>
                <a:cs typeface="Times New Roman" panose="02020603050405020304" pitchFamily="18" charset="0"/>
              </a:rPr>
              <a:t>.</a:t>
            </a:r>
            <a:endPar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21699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7"/>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15</a:t>
            </a:fld>
            <a:endParaRPr lang="en-US" sz="2400" dirty="0">
              <a:solidFill>
                <a:srgbClr val="C00000"/>
              </a:solidFill>
              <a:latin typeface="Arial" pitchFamily="34" charset="0"/>
              <a:cs typeface="Arial" pitchFamily="34" charset="0"/>
            </a:endParaRPr>
          </a:p>
        </p:txBody>
      </p:sp>
      <p:sp>
        <p:nvSpPr>
          <p:cNvPr id="10" name="Rectangle 8"/>
          <p:cNvSpPr>
            <a:spLocks noChangeArrowheads="1"/>
          </p:cNvSpPr>
          <p:nvPr/>
        </p:nvSpPr>
        <p:spPr bwMode="auto">
          <a:xfrm>
            <a:off x="423081" y="334108"/>
            <a:ext cx="852748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Sarf</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rejalashtirilgan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davrga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belgilangan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dasturga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muvofiq</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ayni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bilan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ishlov</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beriladigan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detallar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soniga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ko‘ra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kesuvchi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sarfi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shu</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davr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uchun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quyidagicha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Rectangle 9"/>
          <p:cNvSpPr>
            <a:spLocks noChangeArrowheads="1"/>
          </p:cNvSpPr>
          <p:nvPr/>
        </p:nvSpPr>
        <p:spPr bwMode="auto">
          <a:xfrm>
            <a:off x="423081" y="2820622"/>
            <a:ext cx="8527487"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(9.3)</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bunda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k.a</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kesuvchi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sarfi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dona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rejalashtirilgan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davrga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belgilangan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dasturga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muvofiq</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ayni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bilan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ishlov</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beriladigan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detallar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soni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dona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tm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bitta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detal-operatsiya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uchun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mashina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vaqti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min;</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b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T</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em</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to‘la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eskirgunga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qadar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ishlash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mashina-vaqti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eskirish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soat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p:txBody>
      </p:sp>
      <p:pic>
        <p:nvPicPr>
          <p:cNvPr id="15" name="Рисунок 14" descr="http://uz.denemetr.com/tw_files2/urls_8/77/d-76257/7z-docs/1_html_3193baf4.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4447" y="2212332"/>
            <a:ext cx="1735138" cy="777053"/>
          </a:xfrm>
          <a:prstGeom prst="rect">
            <a:avLst/>
          </a:prstGeom>
          <a:noFill/>
          <a:ln>
            <a:noFill/>
          </a:ln>
        </p:spPr>
      </p:pic>
    </p:spTree>
    <p:extLst>
      <p:ext uri="{BB962C8B-B14F-4D97-AF65-F5344CB8AC3E}">
        <p14:creationId xmlns:p14="http://schemas.microsoft.com/office/powerpoint/2010/main" val="15171660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15728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268690" y="274637"/>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16</a:t>
            </a:fld>
            <a:endParaRPr lang="en-US" sz="2400" dirty="0">
              <a:solidFill>
                <a:srgbClr val="C00000"/>
              </a:solidFill>
              <a:latin typeface="Arial" pitchFamily="34" charset="0"/>
              <a:cs typeface="Arial" pitchFamily="34" charset="0"/>
            </a:endParaRPr>
          </a:p>
        </p:txBody>
      </p:sp>
      <p:sp>
        <p:nvSpPr>
          <p:cNvPr id="5" name="Rectangle 7"/>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49308" y="555433"/>
            <a:ext cx="8468671" cy="461665"/>
          </a:xfrm>
          <a:prstGeom prst="rect">
            <a:avLst/>
          </a:prstGeom>
        </p:spPr>
        <p:txBody>
          <a:bodyPr wrap="square">
            <a:spAutoFit/>
          </a:bodyPr>
          <a:lstStyle/>
          <a:p>
            <a:pPr algn="just">
              <a:spcAft>
                <a:spcPts val="0"/>
              </a:spcAft>
            </a:pPr>
            <a:endParaRPr lang="ru-RU" sz="2400" dirty="0">
              <a:effectLst/>
              <a:latin typeface="Times New Roman" panose="02020603050405020304" pitchFamily="18" charset="0"/>
              <a:ea typeface="Times New Roman" panose="02020603050405020304" pitchFamily="18" charset="0"/>
            </a:endParaRPr>
          </a:p>
        </p:txBody>
      </p:sp>
      <p:sp>
        <p:nvSpPr>
          <p:cNvPr id="4" name="Rectangle 2"/>
          <p:cNvSpPr>
            <a:spLocks noChangeArrowheads="1"/>
          </p:cNvSpPr>
          <p:nvPr/>
        </p:nvSpPr>
        <p:spPr bwMode="auto">
          <a:xfrm>
            <a:off x="1316107" y="195589"/>
            <a:ext cx="780851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Yeyilish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eskirish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quyidagicha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4097" name="Рисунок 4" descr="http://uz.denemetr.com/tw_files2/urls_8/77/d-76257/7z-docs/1_html_32b7cd17.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13491" y="915085"/>
            <a:ext cx="2258509" cy="77678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3"/>
          <p:cNvSpPr>
            <a:spLocks noChangeArrowheads="1"/>
          </p:cNvSpPr>
          <p:nvPr/>
        </p:nvSpPr>
        <p:spPr bwMode="auto">
          <a:xfrm>
            <a:off x="275022" y="1213374"/>
            <a:ext cx="8593955"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(9.4)</a:t>
            </a:r>
            <a:r>
              <a:rPr lang="en-US"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bunda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b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b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N</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e</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yemirilish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soat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L</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qismi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miqdori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mm;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e</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o‘tmaslashgan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qayta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charxlash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paytida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qismidan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olib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tashlanadigan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qatlami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miqdori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mm;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chidamliligi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soat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k</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belgilangan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vaqtdan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ilgari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ishdan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chiqishini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hisobga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oluvchi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koeffitsient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60589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17</a:t>
            </a:fld>
            <a:endParaRPr lang="en-US" sz="2400" dirty="0">
              <a:solidFill>
                <a:srgbClr val="C00000"/>
              </a:solidFill>
              <a:latin typeface="Arial" pitchFamily="34" charset="0"/>
              <a:cs typeface="Arial" pitchFamily="34" charset="0"/>
            </a:endParaRPr>
          </a:p>
        </p:txBody>
      </p:sp>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Прямоугольник 9"/>
          <p:cNvSpPr/>
          <p:nvPr/>
        </p:nvSpPr>
        <p:spPr>
          <a:xfrm>
            <a:off x="533398" y="157378"/>
            <a:ext cx="8667750" cy="555537"/>
          </a:xfrm>
          <a:prstGeom prst="rect">
            <a:avLst/>
          </a:prstGeom>
        </p:spPr>
        <p:txBody>
          <a:bodyPr wrap="square">
            <a:spAutoFit/>
          </a:bodyPr>
          <a:lstStyle/>
          <a:p>
            <a:pPr>
              <a:lnSpc>
                <a:spcPct val="114000"/>
              </a:lnSpc>
            </a:pPr>
            <a:endParaRPr lang="ru-RU" sz="2800" dirty="0"/>
          </a:p>
        </p:txBody>
      </p:sp>
      <p:sp>
        <p:nvSpPr>
          <p:cNvPr id="6" name="Rectangle 5"/>
          <p:cNvSpPr>
            <a:spLocks noChangeArrowheads="1"/>
          </p:cNvSpPr>
          <p:nvPr/>
        </p:nvSpPr>
        <p:spPr bwMode="auto">
          <a:xfrm>
            <a:off x="533398" y="185155"/>
            <a:ext cx="7822847"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Ommaviy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yirik</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seriyali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ishlab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chiqarishda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N</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s</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masalan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1000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operatsiya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uchun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kesuvchi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quyidagi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formula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orqali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5124" name="Рисунок 5" descr="http://uz.denemetr.com/tw_files2/urls_8/77/d-76257/7z-docs/1_html_m6b3130f3.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91990" y="2146116"/>
            <a:ext cx="2585870" cy="77498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a:spLocks noChangeArrowheads="1"/>
          </p:cNvSpPr>
          <p:nvPr/>
        </p:nvSpPr>
        <p:spPr bwMode="auto">
          <a:xfrm>
            <a:off x="134586" y="2239286"/>
            <a:ext cx="8620469"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(9.5)</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bunda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b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K</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op</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bajariladigan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operatsiyalar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soni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ularga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asosan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xarajat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1000 ta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operatsiya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uchun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t</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m</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ayni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1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operatsiyani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bajarishga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sarflangan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mashina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vaqti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min;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T</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em</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to‘la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yeyilguncha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ishlagan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mashina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vaqti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min; </a:t>
            </a:r>
            <a:endPar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tas</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tasodifan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kamayish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koeffitsienti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a:t>
            </a:r>
            <a:r>
              <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9302322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232955"/>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18</a:t>
            </a:fld>
            <a:endParaRPr lang="en-US" sz="2400" dirty="0">
              <a:solidFill>
                <a:srgbClr val="C00000"/>
              </a:solidFill>
              <a:latin typeface="Arial" pitchFamily="34" charset="0"/>
              <a:cs typeface="Arial" pitchFamily="34" charset="0"/>
            </a:endParaRPr>
          </a:p>
        </p:txBody>
      </p:sp>
      <p:sp>
        <p:nvSpPr>
          <p:cNvPr id="2" name="Rectangle 2"/>
          <p:cNvSpPr>
            <a:spLocks noChangeArrowheads="1"/>
          </p:cNvSpPr>
          <p:nvPr/>
        </p:nvSpPr>
        <p:spPr bwMode="auto">
          <a:xfrm>
            <a:off x="423081" y="232955"/>
            <a:ext cx="801946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Mayda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seriyali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donaviy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ishlab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chiqarishda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N</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s</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stanokning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1000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stanok-soat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hajmiga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yaxlitlab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belgilanadi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6145" name="Рисунок 6" descr="http://uz.denemetr.com/tw_files2/urls_8/77/d-76257/7z-docs/1_html_m7f87341c.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58462" y="1578891"/>
            <a:ext cx="3184303" cy="93989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423081" y="2025908"/>
            <a:ext cx="8597827"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(9.6)</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bunda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stanokni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qurollantirishning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namunaviy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kartasi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bo‘yicha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aniqlanadigan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ayni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turdagi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stanokda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qo‘llash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koeffitsienti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Boshqa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asboblarning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ham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shu</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tartibda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Texnologiyani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takomillashtirish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sifatini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oshirish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ishlatish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sharoitini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yaxshilash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1000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stanok-soat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kamaytirishga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ishlatish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sharoitini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yaxshilashga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chidamliligini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oshirishga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olib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keladi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a:t>
            </a:r>
            <a:r>
              <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44596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19</a:t>
            </a:fld>
            <a:endParaRPr lang="en-US"/>
          </a:p>
        </p:txBody>
      </p:sp>
      <p:sp>
        <p:nvSpPr>
          <p:cNvPr id="6" name="Стрелка вправо с вырезом 5"/>
          <p:cNvSpPr/>
          <p:nvPr/>
        </p:nvSpPr>
        <p:spPr>
          <a:xfrm>
            <a:off x="23822" y="140025"/>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18</a:t>
            </a:r>
            <a:endParaRPr lang="en-US" sz="2400" dirty="0">
              <a:solidFill>
                <a:srgbClr val="C00000"/>
              </a:solidFill>
              <a:latin typeface="Arial" pitchFamily="34" charset="0"/>
              <a:cs typeface="Arial" pitchFamily="34" charset="0"/>
            </a:endParaRPr>
          </a:p>
        </p:txBody>
      </p:sp>
      <p:sp>
        <p:nvSpPr>
          <p:cNvPr id="3" name="Rectangle 2"/>
          <p:cNvSpPr>
            <a:spLocks noChangeArrowheads="1"/>
          </p:cNvSpPr>
          <p:nvPr/>
        </p:nvSpPr>
        <p:spPr bwMode="auto">
          <a:xfrm>
            <a:off x="211015" y="180403"/>
            <a:ext cx="86164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Rejalashtirilgan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davrga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bo‘lgan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talab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fondi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zaruriy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aylanma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fondi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bilan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rejalashtirilgan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davr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boshiga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korxona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omboridagi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sexdagi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omb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haqiqiy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miqdori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o‘rtasidagi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farqdan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iborat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bo‘lib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quyidagi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formula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orqali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7169" name="Рисунок 7" descr="http://uz.denemetr.com/tw_files2/urls_8/77/d-76257/7z-docs/1_html_18bf59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19318" y="2808309"/>
            <a:ext cx="2434165" cy="48063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45253" y="2808309"/>
            <a:ext cx="8616460"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ru-RU"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(6.14)</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Korxonaning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bir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maromda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ishlashini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ta’minlash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uchun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asboblarning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aylanma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fondi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tashkil</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etiladi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U sex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aylanma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fondlari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umumzavod</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aylanma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fondlaridan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tashkil</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topib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sex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aylanma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fondlari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markaziy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asbobsozlik</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ombori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(MAO)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zahiralari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yig‘indisini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aks</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ettiradi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a:t>
            </a:r>
            <a:r>
              <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116076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20</a:t>
            </a:fld>
            <a:endParaRPr lang="en-US"/>
          </a:p>
        </p:txBody>
      </p:sp>
      <p:sp>
        <p:nvSpPr>
          <p:cNvPr id="6" name="Стрелка вправо с вырезом 5"/>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19</a:t>
            </a:r>
            <a:endParaRPr lang="en-US" sz="2400" dirty="0">
              <a:solidFill>
                <a:srgbClr val="C00000"/>
              </a:solidFill>
              <a:latin typeface="Arial" pitchFamily="34" charset="0"/>
              <a:cs typeface="Arial" pitchFamily="34" charset="0"/>
            </a:endParaRPr>
          </a:p>
        </p:txBody>
      </p:sp>
      <p:sp>
        <p:nvSpPr>
          <p:cNvPr id="5" name="Прямоугольник 4"/>
          <p:cNvSpPr/>
          <p:nvPr/>
        </p:nvSpPr>
        <p:spPr>
          <a:xfrm>
            <a:off x="423081" y="232955"/>
            <a:ext cx="8580242" cy="6124754"/>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MS Mincho"/>
                <a:cs typeface="Times New Roman" panose="02020603050405020304" pitchFamily="18" charset="0"/>
              </a:rPr>
              <a:t>	</a:t>
            </a:r>
            <a:r>
              <a:rPr lang="en-US" sz="2800" dirty="0" err="1" smtClean="0">
                <a:solidFill>
                  <a:srgbClr val="000000"/>
                </a:solidFill>
                <a:latin typeface="Times New Roman" panose="02020603050405020304" pitchFamily="18" charset="0"/>
                <a:ea typeface="MS Mincho"/>
                <a:cs typeface="Times New Roman" panose="02020603050405020304" pitchFamily="18" charset="0"/>
              </a:rPr>
              <a:t>Asbobning</a:t>
            </a:r>
            <a:r>
              <a:rPr lang="en-US" sz="2800" dirty="0" smtClean="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turi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bo‘yicha</a:t>
            </a:r>
            <a:r>
              <a:rPr lang="en-US" sz="2800" dirty="0">
                <a:solidFill>
                  <a:srgbClr val="000000"/>
                </a:solidFill>
                <a:latin typeface="Times New Roman" panose="02020603050405020304" pitchFamily="18" charset="0"/>
                <a:ea typeface="MS Mincho"/>
                <a:cs typeface="Times New Roman" panose="02020603050405020304" pitchFamily="18" charset="0"/>
              </a:rPr>
              <a:t> sex </a:t>
            </a:r>
            <a:r>
              <a:rPr lang="en-US" sz="2800" dirty="0" err="1">
                <a:solidFill>
                  <a:srgbClr val="000000"/>
                </a:solidFill>
                <a:latin typeface="Times New Roman" panose="02020603050405020304" pitchFamily="18" charset="0"/>
                <a:ea typeface="MS Mincho"/>
                <a:cs typeface="Times New Roman" panose="02020603050405020304" pitchFamily="18" charset="0"/>
              </a:rPr>
              <a:t>aylanma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fondi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joyidagi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charxlashdagi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ta’mirlashdagi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omborxonadagi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miqdorini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o‘z</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ichiga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oladi</a:t>
            </a:r>
            <a:r>
              <a:rPr lang="en-US" sz="2800" dirty="0">
                <a:solidFill>
                  <a:srgbClr val="000000"/>
                </a:solidFill>
                <a:latin typeface="Times New Roman" panose="02020603050405020304" pitchFamily="18" charset="0"/>
                <a:ea typeface="MS Mincho"/>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Asbobning</a:t>
            </a:r>
            <a:r>
              <a:rPr lang="en-US" sz="2800" dirty="0">
                <a:solidFill>
                  <a:srgbClr val="000000"/>
                </a:solidFill>
                <a:latin typeface="Times New Roman" panose="02020603050405020304" pitchFamily="18" charset="0"/>
                <a:ea typeface="MS Mincho"/>
                <a:cs typeface="Times New Roman" panose="02020603050405020304" pitchFamily="18" charset="0"/>
              </a:rPr>
              <a:t> MAO </a:t>
            </a:r>
            <a:r>
              <a:rPr lang="en-US" sz="2800" dirty="0" err="1">
                <a:solidFill>
                  <a:srgbClr val="000000"/>
                </a:solidFill>
                <a:latin typeface="Times New Roman" panose="02020603050405020304" pitchFamily="18" charset="0"/>
                <a:ea typeface="MS Mincho"/>
                <a:cs typeface="Times New Roman" panose="02020603050405020304" pitchFamily="18" charset="0"/>
              </a:rPr>
              <a:t>ehtiyot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uchun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qo‘yilgan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zahiralari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joriy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ehtiyot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zahiralari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yig‘indisidan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tashkil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topadi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Joriy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zahira</a:t>
            </a:r>
            <a:r>
              <a:rPr lang="en-US" sz="2800" dirty="0">
                <a:solidFill>
                  <a:srgbClr val="000000"/>
                </a:solidFill>
                <a:latin typeface="Times New Roman" panose="02020603050405020304" pitchFamily="18" charset="0"/>
                <a:ea typeface="MS Mincho"/>
                <a:cs typeface="Times New Roman" panose="02020603050405020304" pitchFamily="18" charset="0"/>
              </a:rPr>
              <a:t> sex </a:t>
            </a:r>
            <a:r>
              <a:rPr lang="en-US" sz="2800" dirty="0" err="1">
                <a:solidFill>
                  <a:srgbClr val="000000"/>
                </a:solidFill>
                <a:latin typeface="Times New Roman" panose="02020603050405020304" pitchFamily="18" charset="0"/>
                <a:ea typeface="MS Mincho"/>
                <a:cs typeface="Times New Roman" panose="02020603050405020304" pitchFamily="18" charset="0"/>
              </a:rPr>
              <a:t>aylanma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fondini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asbob-uskunalar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bilan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doimiy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rejali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to‘ldirib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uchun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mo‘ljallangan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bo‘lib</a:t>
            </a:r>
            <a:r>
              <a:rPr lang="en-US" sz="2800" dirty="0">
                <a:solidFill>
                  <a:srgbClr val="000000"/>
                </a:solidFill>
                <a:latin typeface="Times New Roman" panose="02020603050405020304" pitchFamily="18" charset="0"/>
                <a:ea typeface="MS Mincho"/>
                <a:cs typeface="Times New Roman" panose="02020603050405020304" pitchFamily="18" charset="0"/>
              </a:rPr>
              <a:t>, u </a:t>
            </a:r>
            <a:r>
              <a:rPr lang="en-US" sz="2800" dirty="0" err="1">
                <a:solidFill>
                  <a:srgbClr val="000000"/>
                </a:solidFill>
                <a:latin typeface="Times New Roman" panose="02020603050405020304" pitchFamily="18" charset="0"/>
                <a:ea typeface="MS Mincho"/>
                <a:cs typeface="Times New Roman" panose="02020603050405020304" pitchFamily="18" charset="0"/>
              </a:rPr>
              <a:t>korxonada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tayyorlash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yoki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maxsus</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asbobsozlik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zavodlaridan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sotib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olish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hisobiga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to‘ldiriladi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Ehtiyoj</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uchun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saqlanadigan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zahira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keltirilishi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tasodifan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uzilib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qolgan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paytda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sexlarni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ta’minlash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uchun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mo‘ljallangan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Markaziy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asbobsozlik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omboridan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doimiy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ravishda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buyurtma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olish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uchun</a:t>
            </a:r>
            <a:r>
              <a:rPr lang="en-US" sz="2800" dirty="0">
                <a:solidFill>
                  <a:srgbClr val="000000"/>
                </a:solidFill>
                <a:latin typeface="Times New Roman" panose="02020603050405020304" pitchFamily="18" charset="0"/>
                <a:ea typeface="MS Mincho"/>
                <a:cs typeface="Times New Roman" panose="02020603050405020304" pitchFamily="18" charset="0"/>
              </a:rPr>
              <a:t> u </a:t>
            </a:r>
            <a:r>
              <a:rPr lang="en-US" sz="2800" dirty="0" err="1">
                <a:solidFill>
                  <a:srgbClr val="000000"/>
                </a:solidFill>
                <a:latin typeface="Times New Roman" panose="02020603050405020304" pitchFamily="18" charset="0"/>
                <a:ea typeface="MS Mincho"/>
                <a:cs typeface="Times New Roman" panose="02020603050405020304" pitchFamily="18" charset="0"/>
              </a:rPr>
              <a:t>yerda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zahirasi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mavjud</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bo‘lishi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lozim</a:t>
            </a:r>
            <a:r>
              <a:rPr lang="en-US" sz="2800" dirty="0">
                <a:solidFill>
                  <a:srgbClr val="000000"/>
                </a:solidFill>
                <a:latin typeface="Times New Roman" panose="02020603050405020304" pitchFamily="18" charset="0"/>
                <a:ea typeface="MS Mincho"/>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3714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21</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20</a:t>
            </a:r>
            <a:endParaRPr lang="en-US" sz="2400" dirty="0">
              <a:solidFill>
                <a:srgbClr val="C00000"/>
              </a:solidFill>
              <a:latin typeface="Arial" pitchFamily="34" charset="0"/>
              <a:cs typeface="Arial" pitchFamily="34" charset="0"/>
            </a:endParaRPr>
          </a:p>
        </p:txBody>
      </p:sp>
      <p:sp>
        <p:nvSpPr>
          <p:cNvPr id="3" name="Rectangle 2"/>
          <p:cNvSpPr>
            <a:spLocks noChangeArrowheads="1"/>
          </p:cNvSpPr>
          <p:nvPr/>
        </p:nvSpPr>
        <p:spPr bwMode="auto">
          <a:xfrm>
            <a:off x="394150" y="52957"/>
            <a:ext cx="8509904"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Ombordagi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zahiralar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maksimum</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-minimum»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sistemasiga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muvofiq</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to‘ldiriladi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Ombordagi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o‘rtacha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zahira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z.m</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quyidagicha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pic>
        <p:nvPicPr>
          <p:cNvPr id="8193" name="Рисунок 8" descr="http://uz.denemetr.com/tw_files2/urls_8/77/d-76257/7z-docs/1_html_786a08d5.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52088" y="1609784"/>
            <a:ext cx="2697014" cy="51810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p:cNvSpPr>
            <a:spLocks noChangeArrowheads="1"/>
          </p:cNvSpPr>
          <p:nvPr/>
        </p:nvSpPr>
        <p:spPr bwMode="auto">
          <a:xfrm>
            <a:off x="423081" y="1655951"/>
            <a:ext cx="8509904"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(9.7)</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bunda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z.m</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o‘rtacha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zahira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me’yori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T</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o</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markaziy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asbobsozlik</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omboridan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buyurtma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chiqarilib</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uni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to‘ldirilgungacha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ketgan</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vaqt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oralig‘i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R</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o</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bir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oydagi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sarf</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miqdori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dona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en-US" sz="2800" b="0" i="1"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Q</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min</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markaziy</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asbobsozlik</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omboridagi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asboblarning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minimal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zahirasi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a:cs typeface="Times New Roman" panose="02020603050405020304" pitchFamily="18" charset="0"/>
              </a:rPr>
              <a:t>dona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a:cs typeface="Times New Roman" panose="02020603050405020304" pitchFamily="18" charset="0"/>
              </a:rPr>
              <a:t>. </a:t>
            </a:r>
            <a:endPar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08726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22</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21</a:t>
            </a:r>
            <a:endParaRPr lang="en-US" sz="2400" dirty="0">
              <a:solidFill>
                <a:srgbClr val="C00000"/>
              </a:solidFill>
              <a:latin typeface="Arial" pitchFamily="34" charset="0"/>
              <a:cs typeface="Arial" pitchFamily="34" charset="0"/>
            </a:endParaRPr>
          </a:p>
        </p:txBody>
      </p:sp>
      <p:pic>
        <p:nvPicPr>
          <p:cNvPr id="9219" name="Рисунок 9" descr="http://uz.denemetr.com/tw_files2/urls_8/77/d-76257/7z-docs/1_html_m625b1f8e.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20951" y="715798"/>
            <a:ext cx="2620567" cy="509643"/>
          </a:xfrm>
          <a:prstGeom prst="rect">
            <a:avLst/>
          </a:prstGeom>
          <a:noFill/>
          <a:extLst>
            <a:ext uri="{909E8E84-426E-40DD-AFC4-6F175D3DCCD1}">
              <a14:hiddenFill xmlns:a14="http://schemas.microsoft.com/office/drawing/2010/main">
                <a:solidFill>
                  <a:srgbClr val="FFFFFF"/>
                </a:solidFill>
              </a14:hiddenFill>
            </a:ext>
          </a:extLst>
        </p:spPr>
      </p:pic>
      <p:pic>
        <p:nvPicPr>
          <p:cNvPr id="9218" name="Рисунок 10" descr="http://uz.denemetr.com/tw_files2/urls_8/77/d-76257/7z-docs/1_html_12f6536e.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71068" y="2829819"/>
            <a:ext cx="2443305" cy="565536"/>
          </a:xfrm>
          <a:prstGeom prst="rect">
            <a:avLst/>
          </a:prstGeom>
          <a:noFill/>
          <a:extLst>
            <a:ext uri="{909E8E84-426E-40DD-AFC4-6F175D3DCCD1}">
              <a14:hiddenFill xmlns:a14="http://schemas.microsoft.com/office/drawing/2010/main">
                <a:solidFill>
                  <a:srgbClr val="FFFFFF"/>
                </a:solidFill>
              </a14:hiddenFill>
            </a:ext>
          </a:extLst>
        </p:spPr>
      </p:pic>
      <p:pic>
        <p:nvPicPr>
          <p:cNvPr id="9217" name="Рисунок 11" descr="http://uz.denemetr.com/tw_files2/urls_8/77/d-76257/7z-docs/1_html_655f776b.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97796" y="3960890"/>
            <a:ext cx="2926282" cy="48698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4"/>
          <p:cNvSpPr>
            <a:spLocks noChangeArrowheads="1"/>
          </p:cNvSpPr>
          <p:nvPr/>
        </p:nvSpPr>
        <p:spPr bwMode="auto">
          <a:xfrm>
            <a:off x="1087313" y="118196"/>
            <a:ext cx="765412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Maksimal</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zahira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esa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quyidagicha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7" name="Rectangle 5"/>
          <p:cNvSpPr>
            <a:spLocks noChangeArrowheads="1"/>
          </p:cNvSpPr>
          <p:nvPr/>
        </p:nvSpPr>
        <p:spPr bwMode="auto">
          <a:xfrm>
            <a:off x="533399" y="790808"/>
            <a:ext cx="848178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(9.8)</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bunda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b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b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T</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b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asbobga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buyurtmalar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o‘rtasidagi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vaqt</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oralig‘i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Buyurtmadagi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soni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quyidagi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formula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orqali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hisoblanadi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8" name="Rectangle 6"/>
          <p:cNvSpPr>
            <a:spLocks noChangeArrowheads="1"/>
          </p:cNvSpPr>
          <p:nvPr/>
        </p:nvSpPr>
        <p:spPr bwMode="auto">
          <a:xfrm>
            <a:off x="533399" y="2918301"/>
            <a:ext cx="848178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(9.9)</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Asboblarning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sex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aylanma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fondi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quyidagicha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aniqlanadi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9" name="Rectangle 7"/>
          <p:cNvSpPr>
            <a:spLocks noChangeArrowheads="1"/>
          </p:cNvSpPr>
          <p:nvPr/>
        </p:nvSpPr>
        <p:spPr bwMode="auto">
          <a:xfrm>
            <a:off x="687789" y="3927382"/>
            <a:ext cx="8194068"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(9.10)</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bunda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F</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asbobning</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sex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aylanma</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fondi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G</a:t>
            </a:r>
            <a:r>
              <a:rPr kumimoji="0" lang="en-US" sz="2800" b="0" i="1"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ish </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o‘r</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ishchi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o‘rinlaridagi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soni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G</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ato</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tarqatish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omboridagi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zahirasi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endParaRPr kumimoji="0" lang="en-US" sz="2800" b="0" i="1"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1"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G</a:t>
            </a:r>
            <a:r>
              <a:rPr kumimoji="0" lang="en-US" sz="2800" b="0" i="1" u="none" strike="noStrike" cap="none" normalizeH="0" baseline="-3000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t</a:t>
            </a:r>
            <a:r>
              <a:rPr kumimoji="0" lang="en-US" sz="2800" b="0" i="0" u="none" strike="noStrike" cap="none" normalizeH="0" baseline="-3000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ta’mirlash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charxlash</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tekshirishidagi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asboblar</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 </a:t>
            </a:r>
            <a:r>
              <a:rPr kumimoji="0" lang="en-US" sz="2800" b="0" i="0" u="none" strike="noStrike" cap="none" normalizeH="0" baseline="0" dirty="0" err="1" smtClean="0">
                <a:ln>
                  <a:noFill/>
                </a:ln>
                <a:solidFill>
                  <a:srgbClr val="000000"/>
                </a:solidFill>
                <a:effectLst/>
                <a:latin typeface="Times New Roman" panose="02020603050405020304" pitchFamily="18" charset="0"/>
                <a:ea typeface="MS Mincho" charset="-128"/>
                <a:cs typeface="Times New Roman" panose="02020603050405020304" pitchFamily="18" charset="0"/>
              </a:rPr>
              <a:t>soni</a:t>
            </a:r>
            <a:r>
              <a:rPr kumimoji="0" lang="en-US" sz="2800" b="0" i="0" u="none" strike="noStrike" cap="none" normalizeH="0" baseline="0" dirty="0" smtClean="0">
                <a:ln>
                  <a:noFill/>
                </a:ln>
                <a:solidFill>
                  <a:srgbClr val="000000"/>
                </a:solidFill>
                <a:effectLst/>
                <a:latin typeface="Times New Roman" panose="02020603050405020304" pitchFamily="18" charset="0"/>
                <a:ea typeface="MS Mincho" charset="-128"/>
                <a:cs typeface="Times New Roman" panose="02020603050405020304" pitchFamily="18" charset="0"/>
              </a:rPr>
              <a:t>.</a:t>
            </a:r>
            <a:r>
              <a:rPr kumimoji="0" 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496187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0" y="63803"/>
            <a:ext cx="8720919" cy="6497052"/>
          </a:xfrm>
        </p:spPr>
        <p:txBody>
          <a:bodyPr anchor="t">
            <a:noAutofit/>
          </a:bodyPr>
          <a:lstStyle/>
          <a:p>
            <a:pPr>
              <a:lnSpc>
                <a:spcPct val="100000"/>
              </a:lnSpc>
              <a:spcAft>
                <a:spcPts val="0"/>
              </a:spcAft>
            </a:pPr>
            <a:r>
              <a:rPr lang="en-US" sz="2800" dirty="0" smtClean="0">
                <a:solidFill>
                  <a:srgbClr val="000000"/>
                </a:solidFill>
                <a:latin typeface="Times New Roman" panose="02020603050405020304" pitchFamily="18" charset="0"/>
                <a:ea typeface="MS Mincho"/>
                <a:cs typeface="Times New Roman" panose="02020603050405020304" pitchFamily="18" charset="0"/>
              </a:rPr>
              <a:t>	Ishchi </a:t>
            </a:r>
            <a:r>
              <a:rPr lang="en-US" sz="2800" dirty="0" err="1">
                <a:solidFill>
                  <a:srgbClr val="000000"/>
                </a:solidFill>
                <a:latin typeface="Times New Roman" panose="02020603050405020304" pitchFamily="18" charset="0"/>
                <a:ea typeface="MS Mincho"/>
                <a:cs typeface="Times New Roman" panose="02020603050405020304" pitchFamily="18" charset="0"/>
              </a:rPr>
              <a:t>o‘rinlaridagi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qaytarishdagi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ta’mirlashdagi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rezervdagi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zahirasi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xil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sharoitida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uzoq</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davr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davomida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o‘zgarmaydi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O‘tmaslashgan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tarqatish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ombori</a:t>
            </a:r>
            <a:r>
              <a:rPr lang="en-US" sz="2800" dirty="0">
                <a:solidFill>
                  <a:srgbClr val="000000"/>
                </a:solidFill>
                <a:latin typeface="Times New Roman" panose="02020603050405020304" pitchFamily="18" charset="0"/>
                <a:ea typeface="MS Mincho"/>
                <a:cs typeface="Times New Roman" panose="02020603050405020304" pitchFamily="18" charset="0"/>
              </a:rPr>
              <a:t> (ATO) </a:t>
            </a:r>
            <a:r>
              <a:rPr lang="en-US" sz="2800" dirty="0" err="1">
                <a:solidFill>
                  <a:srgbClr val="000000"/>
                </a:solidFill>
                <a:latin typeface="Times New Roman" panose="02020603050405020304" pitchFamily="18" charset="0"/>
                <a:ea typeface="MS Mincho"/>
                <a:cs typeface="Times New Roman" panose="02020603050405020304" pitchFamily="18" charset="0"/>
              </a:rPr>
              <a:t>orqali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charxlash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bo‘limiga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beriladi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joyi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esa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yangi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yoki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charxlangan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bilan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ta’minlanadi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Butunlay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yaroqsiz</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holdagi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chiqindiga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yuboriladi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ularning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o‘rnini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korxonada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tayyorlangan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yoki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bevosita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asbobsozlik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zavodlaridan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yoki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oldi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sotdi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bilan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shug‘ullanuvchi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firmalardan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sotib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olish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bilan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to‘ldiriladi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ru-RU" sz="2800" dirty="0">
                <a:latin typeface="Calibri" panose="020F0502020204030204" pitchFamily="34" charset="0"/>
                <a:ea typeface="Calibri" panose="020F0502020204030204" pitchFamily="34" charset="0"/>
                <a:cs typeface="Times New Roman" panose="02020603050405020304" pitchFamily="18" charset="0"/>
              </a:rPr>
              <a:t/>
            </a:r>
            <a:br>
              <a:rPr lang="ru-RU" sz="2800" dirty="0">
                <a:latin typeface="Calibri" panose="020F0502020204030204" pitchFamily="34" charset="0"/>
                <a:ea typeface="Calibri" panose="020F0502020204030204" pitchFamily="34" charset="0"/>
                <a:cs typeface="Times New Roman" panose="02020603050405020304" pitchFamily="18" charset="0"/>
              </a:rPr>
            </a:b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Rejalashtirilgan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davrga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o‘lchamidagi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yillik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markaziy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asbobsozlik</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ombori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asbob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tarqatish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omboridagi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haqiqiy</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mavjud</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uskunalar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me’yorlar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o‘rtasidagi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farq</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orqali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aniqlanadigan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sarf</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fondi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aylangan</a:t>
            </a:r>
            <a:r>
              <a:rPr lang="en-US" sz="2800" dirty="0">
                <a:solidFill>
                  <a:srgbClr val="000000"/>
                </a:solidFill>
                <a:latin typeface="Times New Roman" panose="02020603050405020304" pitchFamily="18" charset="0"/>
                <a:ea typeface="MS Mincho"/>
              </a:rPr>
              <a:t> fond </a:t>
            </a:r>
            <a:r>
              <a:rPr lang="en-US" sz="2800" dirty="0" err="1">
                <a:solidFill>
                  <a:srgbClr val="000000"/>
                </a:solidFill>
                <a:latin typeface="Times New Roman" panose="02020603050405020304" pitchFamily="18" charset="0"/>
                <a:ea typeface="MS Mincho"/>
              </a:rPr>
              <a:t>miqdorini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qo‘shish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bilan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hisoblanadi</a:t>
            </a:r>
            <a:r>
              <a:rPr lang="en-US" sz="2800" dirty="0">
                <a:solidFill>
                  <a:srgbClr val="000000"/>
                </a:solidFill>
                <a:latin typeface="Times New Roman" panose="02020603050405020304" pitchFamily="18" charset="0"/>
                <a:ea typeface="MS Mincho"/>
              </a:rPr>
              <a:t>. </a:t>
            </a: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23</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22</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694876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4379" y="140026"/>
            <a:ext cx="8999621" cy="6356352"/>
          </a:xfrm>
        </p:spPr>
        <p:txBody>
          <a:bodyPr anchor="t">
            <a:noAutofit/>
          </a:bodyPr>
          <a:lstStyle/>
          <a:p>
            <a:pPr>
              <a:lnSpc>
                <a:spcPct val="100000"/>
              </a:lnSpc>
              <a:spcAft>
                <a:spcPts val="0"/>
              </a:spcAft>
            </a:pPr>
            <a:r>
              <a:rPr lang="en-US" sz="2800" dirty="0" smtClean="0">
                <a:solidFill>
                  <a:srgbClr val="000000"/>
                </a:solidFill>
                <a:latin typeface="Times New Roman" panose="02020603050405020304" pitchFamily="18" charset="0"/>
                <a:ea typeface="MS Mincho"/>
                <a:cs typeface="Times New Roman" panose="02020603050405020304" pitchFamily="18" charset="0"/>
              </a:rPr>
              <a:t>	</a:t>
            </a:r>
            <a:r>
              <a:rPr lang="en-US" sz="2800" dirty="0" err="1" smtClean="0">
                <a:solidFill>
                  <a:srgbClr val="000000"/>
                </a:solidFill>
                <a:latin typeface="Times New Roman" panose="02020603050405020304" pitchFamily="18" charset="0"/>
                <a:ea typeface="MS Mincho"/>
                <a:cs typeface="Times New Roman" panose="02020603050405020304" pitchFamily="18" charset="0"/>
              </a:rPr>
              <a:t>Korxonani</a:t>
            </a:r>
            <a:r>
              <a:rPr lang="en-US" sz="2800" dirty="0" smtClean="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talabini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ikkinchi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darajali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bilan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birgalikda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ya’ni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tayyorlash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uchun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aniqlangandan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so‘ng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asbobsozlik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sexini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yiriklashtirilgan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guruhli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nomenklatura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bo‘yicha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choraklarga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taqsimlangan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yillik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dasturi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chiqiladi</a:t>
            </a:r>
            <a:r>
              <a:rPr lang="en-US" sz="2800" dirty="0">
                <a:solidFill>
                  <a:srgbClr val="000000"/>
                </a:solidFill>
                <a:latin typeface="Times New Roman" panose="02020603050405020304" pitchFamily="18" charset="0"/>
                <a:ea typeface="MS Mincho"/>
                <a:cs typeface="Times New Roman" panose="02020603050405020304" pitchFamily="18" charset="0"/>
              </a:rPr>
              <a:t>. Bu </a:t>
            </a:r>
            <a:r>
              <a:rPr lang="en-US" sz="2800" dirty="0" err="1">
                <a:solidFill>
                  <a:srgbClr val="000000"/>
                </a:solidFill>
                <a:latin typeface="Times New Roman" panose="02020603050405020304" pitchFamily="18" charset="0"/>
                <a:ea typeface="MS Mincho"/>
                <a:cs typeface="Times New Roman" panose="02020603050405020304" pitchFamily="18" charset="0"/>
              </a:rPr>
              <a:t>dasturga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faqat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tayyorlanadigan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emas</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balki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yemirilgan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asboblarni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qayta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tiklash</a:t>
            </a:r>
            <a:r>
              <a:rPr lang="en-US" sz="2800" dirty="0">
                <a:solidFill>
                  <a:srgbClr val="000000"/>
                </a:solidFill>
                <a:latin typeface="Times New Roman" panose="02020603050405020304" pitchFamily="18" charset="0"/>
                <a:ea typeface="MS Mincho"/>
                <a:cs typeface="Times New Roman" panose="02020603050405020304" pitchFamily="18" charset="0"/>
              </a:rPr>
              <a:t> ham </a:t>
            </a:r>
            <a:r>
              <a:rPr lang="en-US" sz="2800" dirty="0" err="1">
                <a:solidFill>
                  <a:srgbClr val="000000"/>
                </a:solidFill>
                <a:latin typeface="Times New Roman" panose="02020603050405020304" pitchFamily="18" charset="0"/>
                <a:ea typeface="MS Mincho"/>
                <a:cs typeface="Times New Roman" panose="02020603050405020304" pitchFamily="18" charset="0"/>
              </a:rPr>
              <a:t>kiritiladi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dasturi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smtClean="0">
                <a:solidFill>
                  <a:srgbClr val="000000"/>
                </a:solidFill>
                <a:latin typeface="Times New Roman" panose="02020603050405020304" pitchFamily="18" charset="0"/>
                <a:ea typeface="MS Mincho"/>
                <a:cs typeface="Times New Roman" panose="02020603050405020304" pitchFamily="18" charset="0"/>
              </a:rPr>
              <a:t>sexning</a:t>
            </a:r>
            <a:r>
              <a:rPr lang="en-US" sz="2800" dirty="0" smtClean="0">
                <a:solidFill>
                  <a:srgbClr val="000000"/>
                </a:solidFill>
                <a:latin typeface="Times New Roman" panose="02020603050405020304" pitchFamily="18" charset="0"/>
                <a:ea typeface="MS Mincho"/>
                <a:cs typeface="Times New Roman" panose="02020603050405020304" pitchFamily="18" charset="0"/>
              </a:rPr>
              <a:t> </a:t>
            </a:r>
            <a:r>
              <a:rPr lang="en-US" sz="2800" dirty="0" err="1" smtClean="0">
                <a:solidFill>
                  <a:srgbClr val="000000"/>
                </a:solidFill>
                <a:latin typeface="Times New Roman" panose="02020603050405020304" pitchFamily="18" charset="0"/>
                <a:ea typeface="MS Mincho"/>
                <a:cs typeface="Times New Roman" panose="02020603050405020304" pitchFamily="18" charset="0"/>
              </a:rPr>
              <a:t>materiallar</a:t>
            </a:r>
            <a:r>
              <a:rPr lang="en-US" sz="2800" dirty="0" smtClean="0">
                <a:solidFill>
                  <a:srgbClr val="000000"/>
                </a:solidFill>
                <a:latin typeface="Times New Roman" panose="02020603050405020304" pitchFamily="18" charset="0"/>
                <a:ea typeface="MS Mincho"/>
                <a:cs typeface="Times New Roman" panose="02020603050405020304" pitchFamily="18" charset="0"/>
              </a:rPr>
              <a:t> </a:t>
            </a:r>
            <a:r>
              <a:rPr lang="en-US" sz="2800" dirty="0" err="1" smtClean="0">
                <a:solidFill>
                  <a:srgbClr val="000000"/>
                </a:solidFill>
                <a:latin typeface="Times New Roman" panose="02020603050405020304" pitchFamily="18" charset="0"/>
                <a:ea typeface="MS Mincho"/>
                <a:cs typeface="Times New Roman" panose="02020603050405020304" pitchFamily="18" charset="0"/>
              </a:rPr>
              <a:t>va</a:t>
            </a:r>
            <a:r>
              <a:rPr lang="en-US" sz="2800" dirty="0" smtClean="0">
                <a:solidFill>
                  <a:srgbClr val="000000"/>
                </a:solidFill>
                <a:latin typeface="Times New Roman" panose="02020603050405020304" pitchFamily="18" charset="0"/>
                <a:ea typeface="MS Mincho"/>
                <a:cs typeface="Times New Roman" panose="02020603050405020304" pitchFamily="18" charset="0"/>
              </a:rPr>
              <a:t> </a:t>
            </a:r>
            <a:r>
              <a:rPr lang="en-US" sz="2800" dirty="0" err="1" smtClean="0">
                <a:solidFill>
                  <a:srgbClr val="000000"/>
                </a:solidFill>
                <a:latin typeface="Times New Roman" panose="02020603050405020304" pitchFamily="18" charset="0"/>
                <a:ea typeface="MS Mincho"/>
                <a:cs typeface="Times New Roman" panose="02020603050405020304" pitchFamily="18" charset="0"/>
              </a:rPr>
              <a:t>mehnat</a:t>
            </a:r>
            <a:r>
              <a:rPr lang="en-US" sz="2800" dirty="0" smtClean="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resurslariga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rejasi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xarajatlari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tayyorlanadigan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uskuna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tannarxini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pasaytirishga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qaratilgan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tadbirkorlar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rejasi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chiqiladi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ru-RU" sz="2800" dirty="0">
                <a:latin typeface="Times New Roman" panose="02020603050405020304" pitchFamily="18" charset="0"/>
                <a:ea typeface="Calibri" panose="020F0502020204030204" pitchFamily="34" charset="0"/>
                <a:cs typeface="Times New Roman" panose="02020603050405020304" pitchFamily="18" charset="0"/>
              </a:rPr>
              <a:t/>
            </a:r>
            <a:br>
              <a:rPr lang="ru-RU" sz="2800" dirty="0">
                <a:latin typeface="Times New Roman" panose="02020603050405020304" pitchFamily="18" charset="0"/>
                <a:ea typeface="Calibri" panose="020F0502020204030204" pitchFamily="34" charset="0"/>
                <a:cs typeface="Times New Roman" panose="02020603050405020304" pitchFamily="18" charset="0"/>
              </a:rPr>
            </a:br>
            <a:r>
              <a:rPr lang="en-US" sz="2800" dirty="0">
                <a:solidFill>
                  <a:srgbClr val="000000"/>
                </a:solidFill>
                <a:latin typeface="Times New Roman" panose="02020603050405020304" pitchFamily="18" charset="0"/>
                <a:ea typeface="MS Mincho"/>
                <a:cs typeface="Times New Roman" panose="02020603050405020304" pitchFamily="18" charset="0"/>
              </a:rPr>
              <a:t>	Asbobsozlik </a:t>
            </a:r>
            <a:r>
              <a:rPr lang="en-US" sz="2800" dirty="0" err="1">
                <a:solidFill>
                  <a:srgbClr val="000000"/>
                </a:solidFill>
                <a:latin typeface="Times New Roman" panose="02020603050405020304" pitchFamily="18" charset="0"/>
                <a:ea typeface="MS Mincho"/>
                <a:cs typeface="Times New Roman" panose="02020603050405020304" pitchFamily="18" charset="0"/>
              </a:rPr>
              <a:t>sexida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tezkor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rejalashtirish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mayda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seriyali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chiqarishga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xos</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xususiyatlar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tarkibiga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tashkil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qilinadi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ru-RU" sz="2800" dirty="0">
                <a:latin typeface="Times New Roman" panose="02020603050405020304" pitchFamily="18" charset="0"/>
                <a:ea typeface="Calibri" panose="020F0502020204030204" pitchFamily="34" charset="0"/>
                <a:cs typeface="Times New Roman" panose="02020603050405020304" pitchFamily="18" charset="0"/>
              </a:rPr>
              <a:t/>
            </a:r>
            <a:br>
              <a:rPr lang="ru-RU" sz="2800" dirty="0">
                <a:latin typeface="Times New Roman" panose="02020603050405020304" pitchFamily="18" charset="0"/>
                <a:ea typeface="Calibri" panose="020F0502020204030204" pitchFamily="34" charset="0"/>
                <a:cs typeface="Times New Roman" panose="02020603050405020304" pitchFamily="18" charset="0"/>
              </a:rPr>
            </a:b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Uskunalarni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chiqarishning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oylik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rejasi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iste’molchi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sexlarning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aniq</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talablari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tuziladi</a:t>
            </a:r>
            <a:r>
              <a:rPr lang="en-US" sz="2800" dirty="0" smtClean="0">
                <a:solidFill>
                  <a:srgbClr val="000000"/>
                </a:solidFill>
                <a:latin typeface="Times New Roman" panose="02020603050405020304" pitchFamily="18" charset="0"/>
                <a:ea typeface="MS Mincho"/>
                <a:cs typeface="Times New Roman" panose="02020603050405020304" pitchFamily="18" charset="0"/>
              </a:rPr>
              <a:t>,</a:t>
            </a:r>
            <a:r>
              <a:rPr lang="ru-RU" sz="2800" dirty="0">
                <a:latin typeface="Times New Roman" panose="02020603050405020304" pitchFamily="18" charset="0"/>
                <a:ea typeface="Calibri" panose="020F0502020204030204" pitchFamily="34" charset="0"/>
                <a:cs typeface="Times New Roman" panose="02020603050405020304" pitchFamily="18" charset="0"/>
              </a:rPr>
              <a:t/>
            </a:r>
            <a:br>
              <a:rPr lang="ru-RU" sz="2800" dirty="0">
                <a:latin typeface="Times New Roman" panose="02020603050405020304" pitchFamily="18" charset="0"/>
                <a:ea typeface="Calibri" panose="020F0502020204030204" pitchFamily="34"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24</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23</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4501472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25</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24</a:t>
            </a:r>
            <a:endParaRPr lang="en-US" sz="2400" dirty="0">
              <a:solidFill>
                <a:srgbClr val="C00000"/>
              </a:solidFill>
              <a:latin typeface="Arial" pitchFamily="34" charset="0"/>
              <a:cs typeface="Arial" pitchFamily="34" charset="0"/>
            </a:endParaRPr>
          </a:p>
        </p:txBody>
      </p:sp>
      <p:pic>
        <p:nvPicPr>
          <p:cNvPr id="7" name="Рисунок 6"/>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204129" y="140026"/>
            <a:ext cx="764945" cy="611119"/>
          </a:xfrm>
          <a:prstGeom prst="rect">
            <a:avLst/>
          </a:prstGeom>
          <a:noFill/>
          <a:ln>
            <a:noFill/>
          </a:ln>
        </p:spPr>
      </p:pic>
      <p:pic>
        <p:nvPicPr>
          <p:cNvPr id="8" name="Рисунок 7"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57" y="812650"/>
            <a:ext cx="978472" cy="646873"/>
          </a:xfrm>
          <a:prstGeom prst="rect">
            <a:avLst/>
          </a:prstGeom>
          <a:noFill/>
          <a:ln>
            <a:noFill/>
          </a:ln>
        </p:spPr>
      </p:pic>
      <p:sp>
        <p:nvSpPr>
          <p:cNvPr id="9" name="Прямоугольник 8"/>
          <p:cNvSpPr/>
          <p:nvPr/>
        </p:nvSpPr>
        <p:spPr>
          <a:xfrm>
            <a:off x="2373922" y="140026"/>
            <a:ext cx="5785339" cy="523220"/>
          </a:xfrm>
          <a:prstGeom prst="rect">
            <a:avLst/>
          </a:prstGeom>
        </p:spPr>
        <p:txBody>
          <a:bodyPr wrap="square">
            <a:spAutoFit/>
          </a:bodyPr>
          <a:lstStyle/>
          <a:p>
            <a:r>
              <a:rPr lang="en-US" sz="2800" b="1" dirty="0" smtClean="0">
                <a:solidFill>
                  <a:srgbClr val="000000"/>
                </a:solidFill>
                <a:latin typeface="Times New Roman" panose="02020603050405020304" pitchFamily="18" charset="0"/>
                <a:ea typeface="Times New Roman" panose="02020603050405020304" pitchFamily="18" charset="0"/>
              </a:rPr>
              <a:t>3. Asbobsozlik </a:t>
            </a:r>
            <a:r>
              <a:rPr lang="en-US" sz="2800" b="1" dirty="0" err="1">
                <a:solidFill>
                  <a:srgbClr val="000000"/>
                </a:solidFill>
                <a:latin typeface="Times New Roman" panose="02020603050405020304" pitchFamily="18" charset="0"/>
                <a:ea typeface="Times New Roman" panose="02020603050405020304" pitchFamily="18" charset="0"/>
              </a:rPr>
              <a:t>xo‘jaligini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boshqarish</a:t>
            </a:r>
            <a:endParaRPr lang="ru-RU" sz="2800" dirty="0"/>
          </a:p>
        </p:txBody>
      </p:sp>
      <p:sp>
        <p:nvSpPr>
          <p:cNvPr id="10" name="Прямоугольник 9"/>
          <p:cNvSpPr/>
          <p:nvPr/>
        </p:nvSpPr>
        <p:spPr>
          <a:xfrm>
            <a:off x="225657" y="872785"/>
            <a:ext cx="8672158" cy="5693866"/>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Asbobsozlik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boshqaruv</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organlari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tarkibi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chiqarilayotgan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mahsulot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xususiyati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miqyosiga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qarab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Yirik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aksiyadorlik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jamiyatlarida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boshqarish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bo‘limi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kichik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korxonalarda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byurosi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guruhlari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qilinadi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Asbobsozlik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odatda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korxonaning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bosh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texnologiyaga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bo‘ysunadi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chunki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bir-biri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uzviy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bog‘liq</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birlashish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zaruriyatini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taqozo</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4281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26</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25</a:t>
            </a:r>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212066" y="302141"/>
            <a:ext cx="8492319" cy="6124754"/>
          </a:xfrm>
          <a:prstGeom prst="rect">
            <a:avLst/>
          </a:prstGeom>
        </p:spPr>
        <p:txBody>
          <a:bodyPr wrap="square">
            <a:spAutoFit/>
          </a:bodyPr>
          <a:lstStyle/>
          <a:p>
            <a:r>
              <a:rPr lang="en-US" sz="2800" dirty="0" smtClean="0">
                <a:solidFill>
                  <a:srgbClr val="000000"/>
                </a:solidFill>
                <a:latin typeface="Times New Roman" panose="02020603050405020304" pitchFamily="18" charset="0"/>
                <a:ea typeface="Times New Roman" panose="02020603050405020304" pitchFamily="18" charset="0"/>
              </a:rPr>
              <a:t>	Asbobsozlik </a:t>
            </a:r>
            <a:r>
              <a:rPr lang="en-US" sz="2800" dirty="0" err="1">
                <a:solidFill>
                  <a:srgbClr val="000000"/>
                </a:solidFill>
                <a:latin typeface="Times New Roman" panose="02020603050405020304" pitchFamily="18" charset="0"/>
                <a:ea typeface="Times New Roman" panose="02020603050405020304" pitchFamily="18" charset="0"/>
              </a:rPr>
              <a:t>bo‘limi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tarkibiga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qator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byuro</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guruhlarni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Dispetcherlik-rejalashtirish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byurosi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korxonaning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sexlarida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rejalashtirish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operativ</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boshqarishni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rejalarning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bajarilishini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Me’yorlashtirish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guruhi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byurosi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dastgohlarning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aylanma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fondni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sexlarga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limitini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belgilaydi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byurosi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sexlarda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saqlanishi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berilishi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hisobi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yaroqsiz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holdagilarni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chidamlilik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emirilish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eskirish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me’yorlarini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tekshiradi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zahirasi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kamaytirish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tadbirlar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chiqishda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qatnashadi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14350046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27</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26</a:t>
            </a:r>
            <a:endParaRPr lang="en-US" sz="2400" dirty="0">
              <a:solidFill>
                <a:srgbClr val="C00000"/>
              </a:solidFill>
              <a:latin typeface="Arial" pitchFamily="34" charset="0"/>
              <a:cs typeface="Arial" pitchFamily="34" charset="0"/>
            </a:endParaRPr>
          </a:p>
        </p:txBody>
      </p:sp>
      <p:sp>
        <p:nvSpPr>
          <p:cNvPr id="10" name="Прямоугольник 9"/>
          <p:cNvSpPr/>
          <p:nvPr/>
        </p:nvSpPr>
        <p:spPr>
          <a:xfrm>
            <a:off x="247235" y="232955"/>
            <a:ext cx="8474734" cy="5693866"/>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Asbobsozlik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tarkibiga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yangi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maxsus</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qisman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standart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tayyorlanadigan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qator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murakkab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uskunalarni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ta’mirlaydigan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o‘zining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tarkibida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uchastkasi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sifat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parametrlarini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ko‘p</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qaytarish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shug‘ullanuvchi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r>
              <a:rPr lang="en-US" sz="2800" dirty="0">
                <a:solidFill>
                  <a:srgbClr val="000000"/>
                </a:solidFill>
                <a:latin typeface="Times New Roman" panose="02020603050405020304" pitchFamily="18" charset="0"/>
                <a:ea typeface="Times New Roman" panose="02020603050405020304" pitchFamily="18" charset="0"/>
              </a:rPr>
              <a:t>	Asbob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uskunalardan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foydalanishni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ratsional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korxonada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qabul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saqlash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hisobga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zarur</a:t>
            </a:r>
            <a:r>
              <a:rPr lang="en-US" sz="2800" dirty="0">
                <a:solidFill>
                  <a:srgbClr val="000000"/>
                </a:solidFill>
                <a:latin typeface="Times New Roman" panose="02020603050405020304" pitchFamily="18" charset="0"/>
                <a:ea typeface="Times New Roman" panose="02020603050405020304" pitchFamily="18" charset="0"/>
              </a:rPr>
              <a:t>. Ana </a:t>
            </a:r>
            <a:r>
              <a:rPr lang="en-US" sz="2800" dirty="0" err="1">
                <a:solidFill>
                  <a:srgbClr val="000000"/>
                </a:solidFill>
                <a:latin typeface="Times New Roman" panose="02020603050405020304" pitchFamily="18" charset="0"/>
                <a:ea typeface="Times New Roman" panose="02020603050405020304" pitchFamily="18" charset="0"/>
              </a:rPr>
              <a:t>shu</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maqsadni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markazlashgan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ombori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qilinadi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2333159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28</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27</a:t>
            </a:r>
            <a:endParaRPr lang="en-US" sz="2400" dirty="0">
              <a:solidFill>
                <a:srgbClr val="C00000"/>
              </a:solidFill>
              <a:latin typeface="Arial" pitchFamily="34" charset="0"/>
              <a:cs typeface="Arial" pitchFamily="34" charset="0"/>
            </a:endParaRPr>
          </a:p>
        </p:txBody>
      </p:sp>
      <p:sp>
        <p:nvSpPr>
          <p:cNvPr id="8" name="Прямоугольник 7"/>
          <p:cNvSpPr/>
          <p:nvPr/>
        </p:nvSpPr>
        <p:spPr>
          <a:xfrm>
            <a:off x="229650" y="0"/>
            <a:ext cx="8509904" cy="5948360"/>
          </a:xfrm>
          <a:prstGeom prst="rect">
            <a:avLst/>
          </a:prstGeom>
        </p:spPr>
        <p:txBody>
          <a:bodyPr wrap="square">
            <a:spAutoFit/>
          </a:bodyPr>
          <a:lstStyle/>
          <a:p>
            <a:pPr algn="just">
              <a:lnSpc>
                <a:spcPct val="114000"/>
              </a:lnSpc>
              <a:spcAft>
                <a:spcPts val="0"/>
              </a:spcAft>
            </a:pP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ning</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quyidagilar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kiradi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korxonaning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sexlaridan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tashqaridan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olingan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tekshirish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harakatini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tezkor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hisobini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yuritish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ATO da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asbob-uskunalar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aylanma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fondi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darajasini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darajasida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yetkazib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shartlariga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muvofiq</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tayyor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mahsulotni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komplektlash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ATO da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yemirilgan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4000"/>
              </a:lnSpc>
              <a:spcAft>
                <a:spcPts val="0"/>
              </a:spcAft>
            </a:pP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Ishchi o‘rinlarini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ta’minlash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tarqatish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omborlari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shug‘ullanadi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markaziy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omboridan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saqlaydi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ishchi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o‘rinlariga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charxlashga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tiklashga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chiqindiga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jo‘natadi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836397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29</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C00000"/>
                </a:solidFill>
                <a:latin typeface="Arial" pitchFamily="34" charset="0"/>
                <a:cs typeface="Arial" pitchFamily="34" charset="0"/>
              </a:rPr>
              <a:t>2</a:t>
            </a:r>
            <a:r>
              <a:rPr lang="en-US" sz="2400" dirty="0" smtClean="0">
                <a:solidFill>
                  <a:srgbClr val="C00000"/>
                </a:solidFill>
                <a:latin typeface="Arial" pitchFamily="34" charset="0"/>
                <a:cs typeface="Arial" pitchFamily="34" charset="0"/>
              </a:rPr>
              <a:t>8</a:t>
            </a:r>
            <a:endParaRPr lang="en-US" sz="2400" dirty="0">
              <a:solidFill>
                <a:srgbClr val="C00000"/>
              </a:solidFill>
              <a:latin typeface="Arial" pitchFamily="34" charset="0"/>
              <a:cs typeface="Arial" pitchFamily="34" charset="0"/>
            </a:endParaRPr>
          </a:p>
        </p:txBody>
      </p:sp>
      <p:sp>
        <p:nvSpPr>
          <p:cNvPr id="8" name="Прямоугольник 7"/>
          <p:cNvSpPr/>
          <p:nvPr/>
        </p:nvSpPr>
        <p:spPr>
          <a:xfrm>
            <a:off x="228600" y="232955"/>
            <a:ext cx="8581292" cy="5262979"/>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Ishchi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o‘rinlarini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ta’minlashni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turiga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bog‘liq</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Ommaviy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yirik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seriyali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sharoitida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uskunalar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komplektini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doimiy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foydalanishga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yaroqsiz</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ishchi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tomonidan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topshirish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qilinishi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mumkin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Ishchiga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beriladigan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jarayon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kartasi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asosida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Bitta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stanokda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necha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operatsiyalar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bajariladigan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mayda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seriyali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donaviy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uskunalar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ishchilarga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ustaning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yozma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ravishdagi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talabnomasiga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binoan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vaqtincha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foydalanish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beriladi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10725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0681" y="140026"/>
            <a:ext cx="8496330" cy="6216327"/>
          </a:xfrm>
        </p:spPr>
        <p:txBody>
          <a:bodyPr anchor="t">
            <a:normAutofit/>
          </a:bodyPr>
          <a:lstStyle/>
          <a:p>
            <a:pPr>
              <a:lnSpc>
                <a:spcPct val="111000"/>
              </a:lnSpc>
            </a:pPr>
            <a:r>
              <a:rPr lang="en-US" sz="3200" dirty="0" smtClean="0">
                <a:solidFill>
                  <a:srgbClr val="000000"/>
                </a:solidFill>
                <a:latin typeface="Times New Roman" panose="02020603050405020304" pitchFamily="18" charset="0"/>
                <a:ea typeface="Times New Roman" panose="02020603050405020304" pitchFamily="18" charset="0"/>
              </a:rPr>
              <a:t>	Asbobsozlik </a:t>
            </a:r>
            <a:r>
              <a:rPr lang="en-US" sz="3200" dirty="0" err="1">
                <a:solidFill>
                  <a:srgbClr val="000000"/>
                </a:solidFill>
                <a:latin typeface="Times New Roman" panose="02020603050405020304" pitchFamily="18" charset="0"/>
                <a:ea typeface="Times New Roman" panose="02020603050405020304" pitchFamily="18" charset="0"/>
              </a:rPr>
              <a:t>xo‘jaligi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holatini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umumiy</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baholashda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quyidagi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ko‘rsatkichlar</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me’yorlashtirilgan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uskunalarni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umumiy</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hajmdagi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solishtirma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miqdori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mahsulot</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tannarxidagi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asbob</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uskuna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xarajatlari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uskunalar</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aylanma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fondini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xarajatlar</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fondiga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nisbatan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so‘m</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foiz</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miqdorida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kamayishi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ishchi</a:t>
            </a:r>
            <a:r>
              <a:rPr lang="en-US" sz="3200" dirty="0">
                <a:solidFill>
                  <a:srgbClr val="000000"/>
                </a:solidFill>
                <a:latin typeface="Times New Roman" panose="02020603050405020304" pitchFamily="18" charset="0"/>
                <a:ea typeface="Times New Roman" panose="02020603050405020304" pitchFamily="18" charset="0"/>
              </a:rPr>
              <a:t> o‘rinlarini </a:t>
            </a:r>
            <a:r>
              <a:rPr lang="en-US" sz="3200" dirty="0" err="1">
                <a:solidFill>
                  <a:srgbClr val="000000"/>
                </a:solidFill>
                <a:latin typeface="Times New Roman" panose="02020603050405020304" pitchFamily="18" charset="0"/>
                <a:ea typeface="Times New Roman" panose="02020603050405020304" pitchFamily="18" charset="0"/>
              </a:rPr>
              <a:t>asboblar</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bilan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o‘z</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vaqtida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ta’minlanmasligi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oqibatida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ish</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vaqti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yo‘qotilishining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solishtirma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og‘irligi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uskunalarni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tayyorlash</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bo‘yicha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mexanizatsiyalashtirilgan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ishlarning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solishtirma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og‘irligidan</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foydalaniladi</a:t>
            </a:r>
            <a:r>
              <a:rPr lang="en-US" sz="3200" dirty="0">
                <a:solidFill>
                  <a:srgbClr val="000000"/>
                </a:solidFill>
                <a:latin typeface="Times New Roman" panose="02020603050405020304" pitchFamily="18" charset="0"/>
                <a:ea typeface="Times New Roman" panose="02020603050405020304" pitchFamily="18" charset="0"/>
              </a:rPr>
              <a:t>. </a:t>
            </a:r>
            <a:endParaRPr lang="ru-RU" sz="3100" dirty="0"/>
          </a:p>
        </p:txBody>
      </p:sp>
      <p:sp>
        <p:nvSpPr>
          <p:cNvPr id="4" name="Номер слайда 3"/>
          <p:cNvSpPr>
            <a:spLocks noGrp="1"/>
          </p:cNvSpPr>
          <p:nvPr>
            <p:ph type="sldNum" sz="quarter" idx="12"/>
          </p:nvPr>
        </p:nvSpPr>
        <p:spPr/>
        <p:txBody>
          <a:bodyPr/>
          <a:lstStyle/>
          <a:p>
            <a:fld id="{1FE8DF1E-33BB-4377-9A26-35481BA06C7C}" type="slidenum">
              <a:rPr lang="en-US" smtClean="0"/>
              <a:t>30</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29</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0077787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4549" y="166189"/>
            <a:ext cx="8705849" cy="6356352"/>
          </a:xfrm>
        </p:spPr>
        <p:txBody>
          <a:bodyPr anchor="t">
            <a:noAutofit/>
          </a:bodyPr>
          <a:lstStyle/>
          <a:p>
            <a:pPr>
              <a:lnSpc>
                <a:spcPct val="114000"/>
              </a:lnSpc>
              <a:spcAft>
                <a:spcPts val="0"/>
              </a:spcAft>
            </a:pPr>
            <a:r>
              <a:rPr lang="ru-RU" sz="2400" b="1" dirty="0" smtClean="0">
                <a:solidFill>
                  <a:srgbClr val="000000"/>
                </a:solidFill>
                <a:latin typeface="Times New Roman" panose="02020603050405020304" pitchFamily="18" charset="0"/>
                <a:ea typeface="MS Mincho"/>
              </a:rPr>
              <a:t>	</a:t>
            </a: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31</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30</a:t>
            </a:r>
            <a:endParaRPr lang="en-US" sz="2400" dirty="0">
              <a:solidFill>
                <a:srgbClr val="C00000"/>
              </a:solidFill>
              <a:latin typeface="Arial" pitchFamily="34" charset="0"/>
              <a:cs typeface="Arial" pitchFamily="34" charset="0"/>
            </a:endParaRPr>
          </a:p>
        </p:txBody>
      </p:sp>
      <p:pic>
        <p:nvPicPr>
          <p:cNvPr id="7" name="Рисунок 6"/>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315509" y="202009"/>
            <a:ext cx="567838" cy="587246"/>
          </a:xfrm>
          <a:prstGeom prst="rect">
            <a:avLst/>
          </a:prstGeom>
          <a:noFill/>
          <a:ln>
            <a:noFill/>
          </a:ln>
        </p:spPr>
      </p:pic>
      <p:pic>
        <p:nvPicPr>
          <p:cNvPr id="8" name="Рисунок 7"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7524" y="1060335"/>
            <a:ext cx="866479" cy="765336"/>
          </a:xfrm>
          <a:prstGeom prst="rect">
            <a:avLst/>
          </a:prstGeom>
          <a:noFill/>
          <a:ln>
            <a:noFill/>
          </a:ln>
        </p:spPr>
      </p:pic>
      <p:sp>
        <p:nvSpPr>
          <p:cNvPr id="3" name="Прямоугольник 2"/>
          <p:cNvSpPr/>
          <p:nvPr/>
        </p:nvSpPr>
        <p:spPr>
          <a:xfrm>
            <a:off x="2013458" y="170544"/>
            <a:ext cx="7322219" cy="954107"/>
          </a:xfrm>
          <a:prstGeom prst="rect">
            <a:avLst/>
          </a:prstGeom>
        </p:spPr>
        <p:txBody>
          <a:bodyPr wrap="square">
            <a:spAutoFit/>
          </a:bodyPr>
          <a:lstStyle/>
          <a:p>
            <a:r>
              <a:rPr lang="en-US" sz="2800" b="1" dirty="0">
                <a:solidFill>
                  <a:srgbClr val="000000"/>
                </a:solidFill>
                <a:latin typeface="Times New Roman" panose="02020603050405020304" pitchFamily="18" charset="0"/>
                <a:ea typeface="Times New Roman" panose="02020603050405020304" pitchFamily="18" charset="0"/>
              </a:rPr>
              <a:t>4. Asbobsozlik </a:t>
            </a:r>
            <a:r>
              <a:rPr lang="en-US" sz="2800" b="1" dirty="0" err="1">
                <a:solidFill>
                  <a:srgbClr val="000000"/>
                </a:solidFill>
                <a:latin typeface="Times New Roman" panose="02020603050405020304" pitchFamily="18" charset="0"/>
                <a:ea typeface="Times New Roman" panose="02020603050405020304" pitchFamily="18" charset="0"/>
              </a:rPr>
              <a:t>xo‘jaligi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samaradorligini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oshirish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yo‘llari</a:t>
            </a:r>
            <a:endParaRPr lang="ru-RU" sz="2800" dirty="0"/>
          </a:p>
        </p:txBody>
      </p:sp>
      <p:sp>
        <p:nvSpPr>
          <p:cNvPr id="9" name="Прямоугольник 8"/>
          <p:cNvSpPr/>
          <p:nvPr/>
        </p:nvSpPr>
        <p:spPr>
          <a:xfrm>
            <a:off x="267524" y="1259562"/>
            <a:ext cx="8537317" cy="5262979"/>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Asbobsozlik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samaradorligini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oshirishning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yo‘llari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miqyosi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yirik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korxonalarda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markazlashtirilgan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holda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charxlashni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maqsadga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muvofiq</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u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yuqori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samaradorlikni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ta’minlaydi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charxlashni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markazlashtirish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charxlashga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sarflanadigan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xarajatlarni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qisqartiradi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maxsus</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malaka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kasb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mahoratiga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maxsus</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stanoklarda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charxlovchi-ishchilardan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foydalanish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hisobiga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sifati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yuqori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Shu</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qo‘shimcha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xarajatlar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paydo</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bo‘lishini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ham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hisobga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zarur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190788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32</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31</a:t>
            </a:r>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211015" y="140026"/>
            <a:ext cx="8932985" cy="6555641"/>
          </a:xfrm>
          <a:prstGeom prst="rect">
            <a:avLst/>
          </a:prstGeom>
        </p:spPr>
        <p:txBody>
          <a:bodyPr wrap="square">
            <a:spAutoFit/>
          </a:bodyPr>
          <a:lstStyle/>
          <a:p>
            <a:r>
              <a:rPr lang="en-US" sz="2800" dirty="0" smtClean="0">
                <a:solidFill>
                  <a:srgbClr val="000000"/>
                </a:solidFill>
                <a:latin typeface="Times New Roman" panose="02020603050405020304" pitchFamily="18" charset="0"/>
                <a:ea typeface="Times New Roman" panose="02020603050405020304" pitchFamily="18" charset="0"/>
              </a:rPr>
              <a:t>	2. </a:t>
            </a:r>
            <a:r>
              <a:rPr lang="en-US" sz="2800" dirty="0" err="1" smtClean="0">
                <a:solidFill>
                  <a:srgbClr val="000000"/>
                </a:solidFill>
                <a:latin typeface="Times New Roman" panose="02020603050405020304" pitchFamily="18" charset="0"/>
                <a:ea typeface="Times New Roman" panose="02020603050405020304" pitchFamily="18" charset="0"/>
              </a:rPr>
              <a:t>Zavodlarda</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asbob-uskunalarga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talabni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qondirish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hisobiga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qondirish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foizi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juda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texnologik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uskunalarni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yaroqsiz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foydalanishdan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chiqarilgan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moslamalarni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deganda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boshlang‘ich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xususiyat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o‘lchamga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keltirish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tushuniladi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samaradorligining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ahamiyati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shundaki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yeyilgan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uskunalarni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holatga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keltirish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xuddi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shunday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uskunani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yangidan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tayyorlash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sarflangan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xarajatlardan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tiklangan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uskunalarni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yangi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tayyorlangan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uskunaga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nisbatan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qiymati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asosan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materiallarni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iqtisod</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hisobiga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metall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narxini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juda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tez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borishi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sababli</a:t>
            </a:r>
            <a:r>
              <a:rPr lang="en-US" sz="2800" dirty="0">
                <a:solidFill>
                  <a:srgbClr val="000000"/>
                </a:solidFill>
                <a:latin typeface="Times New Roman" panose="02020603050405020304" pitchFamily="18" charset="0"/>
                <a:ea typeface="Times New Roman" panose="02020603050405020304" pitchFamily="18" charset="0"/>
              </a:rPr>
              <a:t>) 50%ni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natijasida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yangi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asbob-uskunaga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talab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ikki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marta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kamayadi</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p>
        </p:txBody>
      </p:sp>
    </p:spTree>
    <p:extLst>
      <p:ext uri="{BB962C8B-B14F-4D97-AF65-F5344CB8AC3E}">
        <p14:creationId xmlns:p14="http://schemas.microsoft.com/office/powerpoint/2010/main" val="17920963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5331" y="380348"/>
            <a:ext cx="8686800" cy="5475329"/>
          </a:xfrm>
        </p:spPr>
        <p:txBody>
          <a:bodyPr anchor="t">
            <a:noAutofit/>
          </a:bodyPr>
          <a:lstStyle/>
          <a:p>
            <a:pPr marL="342900" lvl="0" indent="-342900">
              <a:lnSpc>
                <a:spcPct val="100000"/>
              </a:lnSpc>
              <a:spcAft>
                <a:spcPts val="0"/>
              </a:spcAft>
              <a:tabLst>
                <a:tab pos="457200" algn="l"/>
              </a:tabLst>
            </a:pP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Asboblarni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standartlashtirish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unifikatsiyalash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darajasini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oshirish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universallashgan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yig‘uvchi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guruhli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moslamalardan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foydalanish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miqyosini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kengaytirish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mayda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seriyali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seriyali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usulida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tayyorlashga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o‘tkazish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imkoniyatini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namunaviy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jarayonlarni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kengroq</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qo‘llash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zarur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latin typeface="Calibri" panose="020F0502020204030204" pitchFamily="34" charset="0"/>
                <a:ea typeface="Calibri" panose="020F0502020204030204" pitchFamily="34" charset="0"/>
                <a:cs typeface="Times New Roman" panose="02020603050405020304" pitchFamily="18" charset="0"/>
              </a:rPr>
              <a:t/>
            </a:r>
            <a:br>
              <a:rPr lang="ru-RU" sz="2000" dirty="0">
                <a:latin typeface="Calibri" panose="020F0502020204030204" pitchFamily="34" charset="0"/>
                <a:ea typeface="Calibri" panose="020F0502020204030204" pitchFamily="34" charset="0"/>
                <a:cs typeface="Times New Roman" panose="02020603050405020304" pitchFamily="18" charset="0"/>
              </a:rPr>
            </a:br>
            <a:r>
              <a:rPr lang="en-US" sz="2000" dirty="0">
                <a:latin typeface="Calibri" panose="020F0502020204030204" pitchFamily="34" charset="0"/>
                <a:ea typeface="Calibri" panose="020F0502020204030204" pitchFamily="34" charset="0"/>
                <a:cs typeface="Times New Roman" panose="02020603050405020304" pitchFamily="18" charset="0"/>
              </a:rPr>
              <a:t>	</a:t>
            </a:r>
            <a:r>
              <a:rPr lang="en-US" sz="2000" dirty="0" smtClean="0">
                <a:latin typeface="Calibri" panose="020F0502020204030204" pitchFamily="34" charset="0"/>
                <a:ea typeface="Calibri" panose="020F0502020204030204" pitchFamily="34" charset="0"/>
                <a:cs typeface="Times New Roman" panose="02020603050405020304" pitchFamily="18" charset="0"/>
              </a:rPr>
              <a:t>	</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4.Ma’lum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regionga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ko‘rsatuvchi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yirik</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korxonalarning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sexlarida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turdagi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maxsus</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joyga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to‘plash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konsentratsiyalash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ixtisoslashgan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korxonalarda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uskunalarni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tiklash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hajmini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kengaytirish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000" dirty="0">
                <a:latin typeface="Calibri" panose="020F0502020204030204" pitchFamily="34" charset="0"/>
                <a:ea typeface="Calibri" panose="020F0502020204030204" pitchFamily="34" charset="0"/>
                <a:cs typeface="Times New Roman" panose="02020603050405020304" pitchFamily="18" charset="0"/>
              </a:rPr>
              <a:t/>
            </a:r>
            <a:br>
              <a:rPr lang="ru-RU" sz="2000" dirty="0">
                <a:latin typeface="Calibri" panose="020F0502020204030204" pitchFamily="34" charset="0"/>
                <a:ea typeface="Calibri" panose="020F0502020204030204" pitchFamily="34" charset="0"/>
                <a:cs typeface="Times New Roman" panose="02020603050405020304" pitchFamily="18" charset="0"/>
              </a:rPr>
            </a:br>
            <a:endParaRPr lang="ru-RU" sz="2800" dirty="0"/>
          </a:p>
        </p:txBody>
      </p:sp>
      <p:sp>
        <p:nvSpPr>
          <p:cNvPr id="4" name="Номер слайда 3"/>
          <p:cNvSpPr>
            <a:spLocks noGrp="1"/>
          </p:cNvSpPr>
          <p:nvPr>
            <p:ph type="sldNum" sz="quarter" idx="12"/>
          </p:nvPr>
        </p:nvSpPr>
        <p:spPr/>
        <p:txBody>
          <a:bodyPr/>
          <a:lstStyle/>
          <a:p>
            <a:fld id="{1FE8DF1E-33BB-4377-9A26-35481BA06C7C}" type="slidenum">
              <a:rPr lang="en-US" smtClean="0"/>
              <a:t>33</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32</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6116894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9550" y="118373"/>
            <a:ext cx="8934450" cy="6625045"/>
          </a:xfrm>
        </p:spPr>
        <p:txBody>
          <a:bodyPr anchor="t">
            <a:noAutofit/>
          </a:bodyPr>
          <a:lstStyle/>
          <a:p>
            <a:pPr lvl="0">
              <a:lnSpc>
                <a:spcPct val="100000"/>
              </a:lnSpc>
            </a:pPr>
            <a:r>
              <a:rPr lang="en-US" sz="2800" dirty="0" smtClean="0">
                <a:latin typeface="Times New Roman" panose="02020603050405020304" pitchFamily="18" charset="0"/>
                <a:cs typeface="Times New Roman" panose="02020603050405020304" pitchFamily="18" charset="0"/>
              </a:rPr>
              <a:t>	5.Sex </a:t>
            </a:r>
            <a:r>
              <a:rPr lang="en-US" sz="2800" dirty="0" err="1">
                <a:latin typeface="Times New Roman" panose="02020603050405020304" pitchFamily="18" charset="0"/>
                <a:cs typeface="Times New Roman" panose="02020603050405020304" pitchFamily="18" charset="0"/>
              </a:rPr>
              <a:t>asbobsozlik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xo‘jaligini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topshirishda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ishchilarning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yo‘qotilishini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kamaytirishga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yo‘naltirilishi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lozim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ishchi</a:t>
            </a:r>
            <a:r>
              <a:rPr lang="en-US" sz="2800" dirty="0">
                <a:latin typeface="Times New Roman" panose="02020603050405020304" pitchFamily="18" charset="0"/>
                <a:cs typeface="Times New Roman" panose="02020603050405020304" pitchFamily="18" charset="0"/>
              </a:rPr>
              <a:t> o‘rinlarini </a:t>
            </a:r>
            <a:r>
              <a:rPr lang="en-US" sz="2800" dirty="0" err="1">
                <a:latin typeface="Times New Roman" panose="02020603050405020304" pitchFamily="18" charset="0"/>
                <a:cs typeface="Times New Roman" panose="02020603050405020304" pitchFamily="18" charset="0"/>
              </a:rPr>
              <a:t>asboblar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ta’minlash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tizimiga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erishish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oldindan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chiqilgan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jadvalga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binoan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a:t>
            </a:r>
            <a:r>
              <a:rPr lang="en-US" sz="2800" dirty="0">
                <a:latin typeface="Times New Roman" panose="02020603050405020304" pitchFamily="18" charset="0"/>
                <a:cs typeface="Times New Roman" panose="02020603050405020304" pitchFamily="18" charset="0"/>
              </a:rPr>
              <a:t> MAO </a:t>
            </a:r>
            <a:r>
              <a:rPr lang="en-US" sz="2800" dirty="0" err="1">
                <a:latin typeface="Times New Roman" panose="02020603050405020304" pitchFamily="18" charset="0"/>
                <a:cs typeface="Times New Roman" panose="02020603050405020304" pitchFamily="18" charset="0"/>
              </a:rPr>
              <a:t>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taqsimlash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omborlaridan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eskirgan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o‘rniga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o‘rinlariga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yetkazib</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beriladi</a:t>
            </a:r>
            <a:r>
              <a:rPr lang="en-US" sz="2800" dirty="0" smtClean="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r>
              <a:rPr lang="en-US" sz="2800" dirty="0" smtClean="0">
                <a:latin typeface="Times New Roman" panose="02020603050405020304" pitchFamily="18" charset="0"/>
                <a:cs typeface="Times New Roman" panose="02020603050405020304" pitchFamily="18" charset="0"/>
              </a:rPr>
              <a:t>	6.Korxonalarda </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maksimum</a:t>
            </a:r>
            <a:r>
              <a:rPr lang="en-US" sz="2800" dirty="0">
                <a:latin typeface="Times New Roman" panose="02020603050405020304" pitchFamily="18" charset="0"/>
                <a:cs typeface="Times New Roman" panose="02020603050405020304" pitchFamily="18" charset="0"/>
              </a:rPr>
              <a:t>-minimum» </a:t>
            </a:r>
            <a:r>
              <a:rPr lang="en-US" sz="2800" dirty="0" err="1">
                <a:latin typeface="Times New Roman" panose="02020603050405020304" pitchFamily="18" charset="0"/>
                <a:cs typeface="Times New Roman" panose="02020603050405020304" pitchFamily="18" charset="0"/>
              </a:rPr>
              <a:t>tartibini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zahiralar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a:t>
            </a:r>
            <a:r>
              <a:rPr lang="en-US" sz="2800" dirty="0">
                <a:latin typeface="Times New Roman" panose="02020603050405020304" pitchFamily="18" charset="0"/>
                <a:cs typeface="Times New Roman" panose="02020603050405020304" pitchFamily="18" charset="0"/>
              </a:rPr>
              <a:t> o‘rinlarini </a:t>
            </a:r>
            <a:r>
              <a:rPr lang="en-US" sz="2800" dirty="0" err="1">
                <a:latin typeface="Times New Roman" panose="02020603050405020304" pitchFamily="18" charset="0"/>
                <a:cs typeface="Times New Roman" panose="02020603050405020304" pitchFamily="18" charset="0"/>
              </a:rPr>
              <a:t>asboblar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ta’minlash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aylanma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fondlar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ehtiyot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zahiralar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miqdoriga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rioya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texnologik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uskunaga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buyurtma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berishni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doimiy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ravishda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imkonini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beradi</a:t>
            </a:r>
            <a:r>
              <a:rPr lang="en-US" sz="2800" dirty="0">
                <a:latin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cs typeface="Times New Roman" panose="02020603050405020304" pitchFamily="18" charset="0"/>
              </a:rPr>
              <a:t>tartibni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asbobsozlik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xo‘jaligining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faoliyatini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tartibga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soladi</a:t>
            </a:r>
            <a:r>
              <a:rPr lang="en-US"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34</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33</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4642593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35</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35</a:t>
            </a:r>
            <a:endParaRPr lang="en-US" sz="2400" dirty="0">
              <a:solidFill>
                <a:srgbClr val="C00000"/>
              </a:solidFill>
              <a:latin typeface="Arial" pitchFamily="34" charset="0"/>
              <a:cs typeface="Arial" pitchFamily="34" charset="0"/>
            </a:endParaRPr>
          </a:p>
        </p:txBody>
      </p:sp>
      <p:pic>
        <p:nvPicPr>
          <p:cNvPr id="14" name="Рисунок 13"/>
          <p:cNvPicPr>
            <a:picLocks noChangeAspect="1"/>
          </p:cNvPicPr>
          <p:nvPr/>
        </p:nvPicPr>
        <p:blipFill>
          <a:blip r:embed="rId2"/>
          <a:stretch>
            <a:fillRect/>
          </a:stretch>
        </p:blipFill>
        <p:spPr>
          <a:xfrm>
            <a:off x="1066799" y="140026"/>
            <a:ext cx="7654120" cy="1462495"/>
          </a:xfrm>
          <a:prstGeom prst="rect">
            <a:avLst/>
          </a:prstGeom>
        </p:spPr>
      </p:pic>
      <p:sp>
        <p:nvSpPr>
          <p:cNvPr id="3" name="Прямоугольник 2"/>
          <p:cNvSpPr/>
          <p:nvPr/>
        </p:nvSpPr>
        <p:spPr>
          <a:xfrm>
            <a:off x="34119" y="1038716"/>
            <a:ext cx="8686800" cy="6124754"/>
          </a:xfrm>
          <a:prstGeom prst="rect">
            <a:avLst/>
          </a:prstGeom>
        </p:spPr>
        <p:txBody>
          <a:bodyPr wrap="square">
            <a:spAutoFit/>
          </a:bodyPr>
          <a:lstStyle/>
          <a:p>
            <a:pPr marL="342900" lvl="0" indent="-342900" algn="just">
              <a:spcAft>
                <a:spcPts val="0"/>
              </a:spcAft>
              <a:buFont typeface="+mj-lt"/>
              <a:buAutoNum type="arabicPeriod"/>
              <a:tabLst>
                <a:tab pos="228600" algn="l"/>
              </a:tabLst>
            </a:pPr>
            <a:r>
              <a:rPr lang="ru-RU"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Korxona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mohiyati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ayting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228600" algn="l"/>
              </a:tabLst>
            </a:pP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nimalardan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iborat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228600" algn="l"/>
              </a:tabLst>
            </a:pP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tarkibi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228600" algn="l"/>
              </a:tabLst>
            </a:pP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bo‘limlari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ularning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ayting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228600" algn="l"/>
              </a:tabLst>
            </a:pP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Asbobsozlikni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tasniflab</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bering</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228600" algn="l"/>
              </a:tabLs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indenksatsiyasi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u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maqsadda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tuziladi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228600" algn="l"/>
              </a:tabLst>
            </a:pP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Indensatsiya</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turlarini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izohlang</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228600" algn="l"/>
              </a:tabLs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Asboblarga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talabni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o‘rganishning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mohiyati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u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aniqlanadi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0"/>
              </a:spcAft>
              <a:tabLst>
                <a:tab pos="457200" algn="l"/>
              </a:tabLst>
            </a:pP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01610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4898</TotalTime>
  <Words>153</Words>
  <Application>Microsoft Office PowerPoint</Application>
  <PresentationFormat>Экран (4:3)</PresentationFormat>
  <Paragraphs>165</Paragraphs>
  <Slides>35</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35</vt:i4>
      </vt:variant>
    </vt:vector>
  </HeadingPairs>
  <TitlesOfParts>
    <vt:vector size="42" baseType="lpstr">
      <vt:lpstr>Arial</vt:lpstr>
      <vt:lpstr>Calibri</vt:lpstr>
      <vt:lpstr>Calibri Light</vt:lpstr>
      <vt:lpstr>MS Gothic</vt:lpstr>
      <vt:lpstr>MS Mincho</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Ishchi o‘rinlaridagi, qaytarishdagi, ta’mirlashdagi, rezervdagi asboblar zahirasi bir xil ishlab chiqarish sharoitida uzoq davr davomida o‘zgarmaydi. O‘tmaslashgan asboblar asbob tarqatish ombori (ATO) orqali charxlash bo‘limiga beriladi, ish joyi esa, yangi yoki charxlangan asbob bilan ta’minlanadi. Butunlay yaroqsiz holdagi asbob chiqindiga yuboriladi va ularning o‘rnini korxonada tayyorlangan yoki bevosita asbobsozlik zavodlaridan yoki oldi -sotdi bilan shug‘ullanuvchi firmalardan sotib olish yo‘li bilan to‘ldiriladi.   Rejalashtirilgan davrga har bir tur va o‘lchamidagi asboblarga bo‘lgan yillik talab markaziy asbobsozlik ombori va asbob tarqatish omboridagi haqiqiy mavjud uskunalar va me’yorlar o‘rtasidagi farq orqali aniqlanadigan sarf fondi va aylangan fond miqdorini qo‘shish yo‘li bilan hisoblanadi. </vt:lpstr>
      <vt:lpstr> Korxonani asbobga bo‘lgan talabini (ikkinchi darajali asboblar bilan birgalikda, ya’ni asbobni tayyorlash uchun asboblar) aniqlangandan so‘ng asbobsozlik sexini yiriklashtirilgan guruhli nomenklatura bo‘yicha choraklarga taqsimlangan yillik dasturi ishlab chiqiladi. Bu dasturga faqat tayyorlanadigan emas balki, yemirilgan asboblarni qayta tiklash ham kiritiladi. Ishlab chiqarish dasturi asosida sexning materiallar va mehnat resurslariga bo‘lgan talab rejasi, ishlab chiqarish xarajatlari, tayyorlanadigan uskuna tannarxini pasaytirishga qaratilgan tadbirkorlar rejasi ishlab chiqiladi.   Asbobsozlik sexida tezkor rejalashtirish mayda seriyali ishlab chiqarishga xos xususiyatlar tarkibiga ko‘ra tashkil qilinadi.   Uskunalarni ishlab chiqarishning oylik rejasi iste’molchi sexlarning aniq talablari asosida tuziladi, </vt:lpstr>
      <vt:lpstr>Презентация PowerPoint</vt:lpstr>
      <vt:lpstr>Презентация PowerPoint</vt:lpstr>
      <vt:lpstr>Презентация PowerPoint</vt:lpstr>
      <vt:lpstr>Презентация PowerPoint</vt:lpstr>
      <vt:lpstr>Презентация PowerPoint</vt:lpstr>
      <vt:lpstr> Asbobsozlik xo‘jaligi holatini umumiy baholashda quyidagi ko‘rsatkichlar: me’yorlashtirilgan uskunalarni umumiy hajmdagi solishtirma miqdori; mahsulot tannarxidagi asbob va uskuna xarajatlari; uskunalar aylanma fondini xarajatlar fondiga nisbatan so‘m va foiz miqdorida kamayishi; ishchi o‘rinlarini asboblar bilan o‘z vaqtida ta’minlanmasligi oqibatida ish vaqti yo‘qotilishining solishtirma og‘irligi; uskunalarni tayyorlash bo‘yicha mexanizatsiyalashtirilgan ishlarning solishtirma og‘irligidan foydalaniladi. </vt:lpstr>
      <vt:lpstr> </vt:lpstr>
      <vt:lpstr>Презентация PowerPoint</vt:lpstr>
      <vt:lpstr>   3. Asboblarni standartlashtirish va unifikatsiyalash darajasini oshirish, universallashgan yig‘uvchi va guruhli moslamalardan foydalanish miqyosini kengaytirish, asboblarni mayda seriyali ishlab chiqarishdan seriyali ishlab chiqarish usulida tayyorlashga o‘tkazish imkoniyatini beradigan namunaviy texnologik jarayonlarni kengroq qo‘llash zarur.    4.Ma’lum iqtisodiy regionga xizmat ko‘rsatuvchi yirik korxonalarning asbobsozlik sexlarida bir turdagi maxsus asboblar ishlab chiqarishni bir joyga to‘plash (konsentratsiyalash) hamda ixtisoslashgan korxonalarda asbob - uskunalarni qayta tiklash hajmini kengaytirish. </vt:lpstr>
      <vt:lpstr> 5.Sex asbobsozlik xo‘jaligini tashkil qilishda asboblarni olish va topshirishda ishchilarning ish vaqti yo‘qotilishini kamaytirishga yo‘naltirilishi lozim. Bunga ishchi o‘rinlarini asboblar bilan faol ta’minlash tizimiga erishish mumkin. Bunda oldindan ishlab chiqilgan jadvalga binoan asbob MAO dan yoki asboblarni taqsimlash omborlaridan eskirgan asboblar o‘rniga ishchi o‘rinlariga yetkazib beriladi.  6.Korxonalarda «maksimum-minimum» tartibini keng qo‘llash zahiralar harakati va sexlarni, ish o‘rinlarini asboblar bilan ta’minlash, aylanma fondlar va ehtiyot zahiralar me’yoriy miqdoriga rioya qilish, kerakli asbob yoki texnologik uskunaga o‘z vaqtida buyurtma berishni doimiy ravishda olib borish imkonini beradi. Bu tartibni qo‘llash asbobsozlik xo‘jaligining ish faoliyatini tartibga soladi. </vt:lpstr>
      <vt:lpstr>Презентация PowerPoint</vt:lpstr>
    </vt:vector>
  </TitlesOfParts>
  <Company>PJSC "New Engineering Technologies"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samsung</cp:lastModifiedBy>
  <cp:revision>228</cp:revision>
  <dcterms:created xsi:type="dcterms:W3CDTF">2016-11-18T14:12:19Z</dcterms:created>
  <dcterms:modified xsi:type="dcterms:W3CDTF">2019-05-30T07:49:55Z</dcterms:modified>
</cp:coreProperties>
</file>