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0"/>
  </p:notesMasterIdLst>
  <p:handoutMasterIdLst>
    <p:handoutMasterId r:id="rId31"/>
  </p:handoutMasterIdLst>
  <p:sldIdLst>
    <p:sldId id="256" r:id="rId2"/>
    <p:sldId id="261" r:id="rId3"/>
    <p:sldId id="262" r:id="rId4"/>
    <p:sldId id="263" r:id="rId5"/>
    <p:sldId id="290" r:id="rId6"/>
    <p:sldId id="291" r:id="rId7"/>
    <p:sldId id="278" r:id="rId8"/>
    <p:sldId id="279" r:id="rId9"/>
    <p:sldId id="280" r:id="rId10"/>
    <p:sldId id="281" r:id="rId11"/>
    <p:sldId id="282" r:id="rId12"/>
    <p:sldId id="311" r:id="rId13"/>
    <p:sldId id="283" r:id="rId14"/>
    <p:sldId id="284" r:id="rId15"/>
    <p:sldId id="285" r:id="rId16"/>
    <p:sldId id="286" r:id="rId17"/>
    <p:sldId id="312" r:id="rId18"/>
    <p:sldId id="287" r:id="rId19"/>
    <p:sldId id="289" r:id="rId20"/>
    <p:sldId id="292" r:id="rId21"/>
    <p:sldId id="293" r:id="rId22"/>
    <p:sldId id="294" r:id="rId23"/>
    <p:sldId id="295" r:id="rId24"/>
    <p:sldId id="296" r:id="rId25"/>
    <p:sldId id="297" r:id="rId26"/>
    <p:sldId id="298" r:id="rId27"/>
    <p:sldId id="310" r:id="rId28"/>
    <p:sldId id="313"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0000"/>
    <a:srgbClr val="4C1918"/>
    <a:srgbClr val="2A170F"/>
    <a:srgbClr val="212932"/>
    <a:srgbClr val="374454"/>
    <a:srgbClr val="758DAF"/>
    <a:srgbClr val="AE0001"/>
    <a:srgbClr val="02489D"/>
    <a:srgbClr val="270100"/>
    <a:srgbClr val="5911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301B821-A1FF-4177-AEE7-76D212191A09}" styleName="Средний стиль 1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12C8C85-51F0-491E-9774-3900AFEF0FD7}" styleName="Светлый стиль 2 - акцент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1FECB4D8-DB02-4DC6-A0A2-4F2EBAE1DC90}" styleName="Средний стиль 1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16DA210-FB5B-4158-B5E0-FEB733F419BA}" styleName="Светлый стиль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987" autoAdjust="0"/>
    <p:restoredTop sz="94660"/>
  </p:normalViewPr>
  <p:slideViewPr>
    <p:cSldViewPr snapToGrid="0">
      <p:cViewPr varScale="1">
        <p:scale>
          <a:sx n="54" d="100"/>
          <a:sy n="54" d="100"/>
        </p:scale>
        <p:origin x="54" y="342"/>
      </p:cViewPr>
      <p:guideLst>
        <p:guide orient="horz" pos="2160"/>
        <p:guide pos="2880"/>
      </p:guideLst>
    </p:cSldViewPr>
  </p:slideViewPr>
  <p:notesTextViewPr>
    <p:cViewPr>
      <p:scale>
        <a:sx n="1" d="1"/>
        <a:sy n="1" d="1"/>
      </p:scale>
      <p:origin x="0" y="0"/>
    </p:cViewPr>
  </p:notesTextViewPr>
  <p:notesViewPr>
    <p:cSldViewPr snapToGrid="0">
      <p:cViewPr varScale="1">
        <p:scale>
          <a:sx n="85" d="100"/>
          <a:sy n="85" d="100"/>
        </p:scale>
        <p:origin x="3804" y="10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E2DD1C9-4BB6-422A-8F34-C157EA500BD9}" type="datetimeFigureOut">
              <a:rPr lang="en-US" smtClean="0"/>
              <a:t>5/30/2019</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5A997E4-EE34-411C-9FF1-22B934EF5337}" type="slidenum">
              <a:rPr lang="en-US" smtClean="0"/>
              <a:t>‹#›</a:t>
            </a:fld>
            <a:endParaRPr lang="en-US"/>
          </a:p>
        </p:txBody>
      </p:sp>
    </p:spTree>
    <p:extLst>
      <p:ext uri="{BB962C8B-B14F-4D97-AF65-F5344CB8AC3E}">
        <p14:creationId xmlns:p14="http://schemas.microsoft.com/office/powerpoint/2010/main" val="2127411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144F17-2CD1-4301-B174-56C7307D2D36}" type="datetimeFigureOut">
              <a:rPr lang="ru-RU" smtClean="0"/>
              <a:t>30.05.2019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67A195-C975-437D-BFE5-0CC018EA9423}" type="slidenum">
              <a:rPr lang="ru-RU" smtClean="0"/>
              <a:t>‹#›</a:t>
            </a:fld>
            <a:endParaRPr lang="ru-RU"/>
          </a:p>
        </p:txBody>
      </p:sp>
    </p:spTree>
    <p:extLst>
      <p:ext uri="{BB962C8B-B14F-4D97-AF65-F5344CB8AC3E}">
        <p14:creationId xmlns:p14="http://schemas.microsoft.com/office/powerpoint/2010/main" val="502294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499918D-BCC0-4AC7-94EA-FEC7E2A75CE4}" type="datetime1">
              <a:rPr lang="en-US" smtClean="0"/>
              <a:t>5/30/2019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750845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54CD9E-C67D-4F78-889E-0CE1DC96E107}" type="datetime1">
              <a:rPr lang="en-US" smtClean="0"/>
              <a:t>5/30/2019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530094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905A0CD-69D5-44C0-A29B-29B497F0B376}" type="datetime1">
              <a:rPr lang="en-US" smtClean="0"/>
              <a:t>5/30/2019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309467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15CD3E-05F8-454E-BF57-813E547FB1D5}" type="datetime1">
              <a:rPr lang="en-US" smtClean="0"/>
              <a:t>5/30/2019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018750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A10EEB1-DF8D-4452-9D2B-E1857D75730C}" type="datetime1">
              <a:rPr lang="en-US" smtClean="0"/>
              <a:t>5/30/2019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648137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D428AA6-90FC-4E82-B05F-B228A632F6E2}" type="datetime1">
              <a:rPr lang="en-US" smtClean="0"/>
              <a:t>5/30/2019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817867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5F77A6-0536-435B-B690-11601EBDAEEE}" type="datetime1">
              <a:rPr lang="en-US" smtClean="0"/>
              <a:t>5/30/2019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400246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1AE9B9-5CD9-4D8F-B008-372E3B142033}" type="datetime1">
              <a:rPr lang="en-US" smtClean="0"/>
              <a:t>5/30/2019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54897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08943F-3A21-4616-BE59-FB49CDA1D364}" type="datetime1">
              <a:rPr lang="en-US" smtClean="0"/>
              <a:t>5/30/2019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508639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595A60-CF4B-4FB7-B44E-C94FA084968B}" type="datetime1">
              <a:rPr lang="en-US" smtClean="0"/>
              <a:t>5/30/2019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712725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54CF139-BCC7-4F5B-99D7-09C5B48DF168}" type="datetime1">
              <a:rPr lang="en-US" smtClean="0"/>
              <a:t>5/30/2019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82581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Прямоугольник 11"/>
          <p:cNvSpPr/>
          <p:nvPr userDrawn="1"/>
        </p:nvSpPr>
        <p:spPr>
          <a:xfrm>
            <a:off x="0" y="0"/>
            <a:ext cx="9144000" cy="6858000"/>
          </a:xfrm>
          <a:prstGeom prst="rect">
            <a:avLst/>
          </a:prstGeom>
          <a:gradFill flip="none" rotWithShape="1">
            <a:gsLst>
              <a:gs pos="0">
                <a:schemeClr val="bg1"/>
              </a:gs>
              <a:gs pos="10000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Text Placeholder 2"/>
          <p:cNvSpPr>
            <a:spLocks noGrp="1"/>
          </p:cNvSpPr>
          <p:nvPr>
            <p:ph type="body" idx="1"/>
          </p:nvPr>
        </p:nvSpPr>
        <p:spPr>
          <a:xfrm>
            <a:off x="615087" y="1465729"/>
            <a:ext cx="7900264"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2603A7-8E34-4C72-978F-F3D2CA574484}" type="datetime1">
              <a:rPr lang="en-US" smtClean="0"/>
              <a:t>5/30/2019</a:t>
            </a:fld>
            <a:endParaRPr lang="en-U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t>‹#›</a:t>
            </a:fld>
            <a:endParaRPr lang="en-US"/>
          </a:p>
        </p:txBody>
      </p:sp>
      <p:sp>
        <p:nvSpPr>
          <p:cNvPr id="2" name="Title Placeholder 1"/>
          <p:cNvSpPr>
            <a:spLocks noGrp="1"/>
          </p:cNvSpPr>
          <p:nvPr>
            <p:ph type="title"/>
          </p:nvPr>
        </p:nvSpPr>
        <p:spPr>
          <a:xfrm>
            <a:off x="628650" y="1"/>
            <a:ext cx="7869891"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pic>
        <p:nvPicPr>
          <p:cNvPr id="11" name="Рисунок 10"/>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6781800" y="5287388"/>
            <a:ext cx="2362200" cy="1570612"/>
          </a:xfrm>
          <a:prstGeom prst="rect">
            <a:avLst/>
          </a:prstGeom>
        </p:spPr>
      </p:pic>
      <p:sp>
        <p:nvSpPr>
          <p:cNvPr id="15" name="Прямоугольник 14"/>
          <p:cNvSpPr/>
          <p:nvPr userDrawn="1"/>
        </p:nvSpPr>
        <p:spPr>
          <a:xfrm rot="16200000">
            <a:off x="6504494" y="5564694"/>
            <a:ext cx="1570612" cy="1016000"/>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Прямоугольник 15"/>
          <p:cNvSpPr/>
          <p:nvPr userDrawn="1"/>
        </p:nvSpPr>
        <p:spPr>
          <a:xfrm>
            <a:off x="6781798" y="5278442"/>
            <a:ext cx="2362202" cy="1016000"/>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Прямоугольник 17"/>
          <p:cNvSpPr/>
          <p:nvPr userDrawn="1"/>
        </p:nvSpPr>
        <p:spPr>
          <a:xfrm rot="10800000">
            <a:off x="6768236" y="2803462"/>
            <a:ext cx="2362202" cy="2474979"/>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Прямоугольник 20"/>
          <p:cNvSpPr/>
          <p:nvPr userDrawn="1"/>
        </p:nvSpPr>
        <p:spPr>
          <a:xfrm rot="5400000">
            <a:off x="4412355" y="4439410"/>
            <a:ext cx="2362202" cy="2474979"/>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2233214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gif"/><Relationship Id="rId1" Type="http://schemas.openxmlformats.org/officeDocument/2006/relationships/slideLayout" Target="../slideLayouts/slideLayout2.xml"/><Relationship Id="rId4" Type="http://schemas.openxmlformats.org/officeDocument/2006/relationships/image" Target="../media/image22.gif"/></Relationships>
</file>

<file path=ppt/slides/_rels/slide27.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Рисунок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 y="777923"/>
            <a:ext cx="9144437" cy="6080078"/>
          </a:xfrm>
          <a:prstGeom prst="rect">
            <a:avLst/>
          </a:prstGeom>
        </p:spPr>
      </p:pic>
      <p:sp>
        <p:nvSpPr>
          <p:cNvPr id="6" name="Надпись 310"/>
          <p:cNvSpPr txBox="1">
            <a:spLocks noChangeArrowheads="1"/>
          </p:cNvSpPr>
          <p:nvPr/>
        </p:nvSpPr>
        <p:spPr bwMode="auto">
          <a:xfrm>
            <a:off x="668215" y="777923"/>
            <a:ext cx="7930662" cy="1068462"/>
          </a:xfrm>
          <a:prstGeom prst="rect">
            <a:avLst/>
          </a:prstGeom>
          <a:gradFill rotWithShape="1">
            <a:gsLst>
              <a:gs pos="0">
                <a:srgbClr val="0000FF">
                  <a:alpha val="70000"/>
                </a:srgbClr>
              </a:gs>
              <a:gs pos="50000">
                <a:srgbClr val="0000FF">
                  <a:gamma/>
                  <a:tint val="3922"/>
                  <a:invGamma/>
                </a:srgbClr>
              </a:gs>
              <a:gs pos="100000">
                <a:srgbClr val="0000FF">
                  <a:alpha val="70000"/>
                </a:srgbClr>
              </a:gs>
            </a:gsLst>
            <a:lin ang="5400000" scaled="1"/>
          </a:gradFill>
          <a:ln w="19050">
            <a:solidFill>
              <a:srgbClr val="000000"/>
            </a:solidFill>
            <a:miter lim="800000"/>
            <a:headEnd/>
            <a:tailEnd/>
          </a:ln>
        </p:spPr>
        <p:txBody>
          <a:bodyPr rot="0" vert="horz" wrap="square" lIns="91440" tIns="45720" rIns="91440" bIns="45720" anchor="t" anchorCtr="0" upright="1">
            <a:noAutofit/>
          </a:bodyPr>
          <a:lstStyle/>
          <a:p>
            <a:r>
              <a:rPr lang="uz-Cyrl-UZ" sz="2800" b="1" i="1" dirty="0">
                <a:latin typeface="Times New Roman" panose="02020603050405020304" pitchFamily="18" charset="0"/>
                <a:cs typeface="Times New Roman" panose="02020603050405020304" pitchFamily="18" charset="0"/>
              </a:rPr>
              <a:t>10-modul.</a:t>
            </a:r>
            <a:r>
              <a:rPr lang="en-US" sz="2800" b="1" i="1" dirty="0" err="1">
                <a:latin typeface="Times New Roman" panose="02020603050405020304" pitchFamily="18" charset="0"/>
                <a:cs typeface="Times New Roman" panose="02020603050405020304" pitchFamily="18" charset="0"/>
              </a:rPr>
              <a:t>Transporn</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xo`jaligini</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tashkil</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qilish</a:t>
            </a:r>
            <a:endParaRPr lang="ru-RU" sz="2800" dirty="0">
              <a:latin typeface="Times New Roman" panose="02020603050405020304" pitchFamily="18" charset="0"/>
              <a:cs typeface="Times New Roman" panose="02020603050405020304" pitchFamily="18" charset="0"/>
            </a:endParaRPr>
          </a:p>
          <a:p>
            <a:r>
              <a:rPr lang="en-US" sz="2800" b="1" i="1" dirty="0">
                <a:latin typeface="Times New Roman" panose="02020603050405020304" pitchFamily="18" charset="0"/>
                <a:cs typeface="Times New Roman" panose="02020603050405020304" pitchFamily="18" charset="0"/>
              </a:rPr>
              <a:t>Module 10. </a:t>
            </a:r>
            <a:r>
              <a:rPr lang="uz-Cyrl-UZ" sz="2800" b="1" i="1" dirty="0">
                <a:latin typeface="Times New Roman" panose="02020603050405020304" pitchFamily="18" charset="0"/>
                <a:cs typeface="Times New Roman" panose="02020603050405020304" pitchFamily="18" charset="0"/>
              </a:rPr>
              <a:t>Organization of transport </a:t>
            </a:r>
            <a:r>
              <a:rPr lang="en-US" sz="2800" b="1" i="1" dirty="0" smtClean="0">
                <a:latin typeface="Times New Roman" panose="02020603050405020304" pitchFamily="18" charset="0"/>
                <a:cs typeface="Times New Roman" panose="02020603050405020304" pitchFamily="18" charset="0"/>
              </a:rPr>
              <a:t>department</a:t>
            </a:r>
          </a:p>
          <a:p>
            <a:pPr algn="ctr">
              <a:lnSpc>
                <a:spcPct val="150000"/>
              </a:lnSpc>
              <a:spcAft>
                <a:spcPts val="0"/>
              </a:spcAft>
              <a:tabLst>
                <a:tab pos="530225" algn="l"/>
              </a:tabLst>
            </a:pPr>
            <a:endParaRPr lang="ru-RU"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806521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2</a:t>
            </a:fld>
            <a:endParaRPr lang="en-US" sz="2400">
              <a:solidFill>
                <a:srgbClr val="C00000"/>
              </a:solidFill>
              <a:latin typeface="Arial" pitchFamily="34" charset="0"/>
              <a:cs typeface="Arial" pitchFamily="34" charset="0"/>
            </a:endParaRPr>
          </a:p>
        </p:txBody>
      </p:sp>
      <p:pic>
        <p:nvPicPr>
          <p:cNvPr id="6" name="Picture 5" descr="four_computers"/>
          <p:cNvPicPr>
            <a:picLocks noChangeAspect="1" noChangeArrowheads="1"/>
          </p:cNvPicPr>
          <p:nvPr/>
        </p:nvPicPr>
        <p:blipFill>
          <a:blip r:embed="rId2"/>
          <a:srcRect/>
          <a:stretch>
            <a:fillRect/>
          </a:stretch>
        </p:blipFill>
        <p:spPr bwMode="auto">
          <a:xfrm>
            <a:off x="2661312" y="4519246"/>
            <a:ext cx="2702257" cy="2338755"/>
          </a:xfrm>
          <a:prstGeom prst="rect">
            <a:avLst/>
          </a:prstGeom>
          <a:noFill/>
        </p:spPr>
      </p:pic>
      <p:sp>
        <p:nvSpPr>
          <p:cNvPr id="3" name="Прямоугольник 2"/>
          <p:cNvSpPr/>
          <p:nvPr/>
        </p:nvSpPr>
        <p:spPr>
          <a:xfrm>
            <a:off x="810356" y="1070131"/>
            <a:ext cx="7702062" cy="2608535"/>
          </a:xfrm>
          <a:prstGeom prst="rect">
            <a:avLst/>
          </a:prstGeom>
        </p:spPr>
        <p:txBody>
          <a:bodyPr wrap="square">
            <a:spAutoFit/>
          </a:bodyPr>
          <a:lstStyle/>
          <a:p>
            <a:pPr marL="342900" lvl="0" indent="-342900" algn="just">
              <a:lnSpc>
                <a:spcPct val="150000"/>
              </a:lnSpc>
              <a:spcAft>
                <a:spcPts val="0"/>
              </a:spcAft>
              <a:buFont typeface="+mj-lt"/>
              <a:buAutoNum type="arabicPeriod"/>
              <a:tabLst>
                <a:tab pos="579755" algn="l"/>
              </a:tabLst>
            </a:pPr>
            <a:r>
              <a:rPr lang="en-US" sz="2800" b="1" dirty="0">
                <a:solidFill>
                  <a:srgbClr val="000000"/>
                </a:solidFill>
                <a:latin typeface="Times New Roman" panose="02020603050405020304" pitchFamily="18" charset="0"/>
                <a:ea typeface="MS Gothic"/>
                <a:cs typeface="Times New Roman" panose="02020603050405020304" pitchFamily="18" charset="0"/>
              </a:rPr>
              <a:t>Transport </a:t>
            </a:r>
            <a:r>
              <a:rPr lang="en-US" sz="2800" b="1" dirty="0" err="1">
                <a:solidFill>
                  <a:srgbClr val="000000"/>
                </a:solidFill>
                <a:latin typeface="Times New Roman" panose="02020603050405020304" pitchFamily="18" charset="0"/>
                <a:ea typeface="MS Gothic"/>
                <a:cs typeface="Times New Roman" panose="02020603050405020304" pitchFamily="18" charset="0"/>
              </a:rPr>
              <a:t>xo‘jaligining</a:t>
            </a:r>
            <a:r>
              <a:rPr lang="en-US" sz="2800" b="1" dirty="0">
                <a:solidFill>
                  <a:srgbClr val="000000"/>
                </a:solidFill>
                <a:latin typeface="Times New Roman" panose="02020603050405020304" pitchFamily="18" charset="0"/>
                <a:ea typeface="MS Gothic"/>
                <a:cs typeface="Times New Roman" panose="02020603050405020304" pitchFamily="18" charset="0"/>
              </a:rPr>
              <a:t> </a:t>
            </a:r>
            <a:r>
              <a:rPr lang="en-US" sz="2800" b="1" dirty="0" err="1">
                <a:solidFill>
                  <a:srgbClr val="000000"/>
                </a:solidFill>
                <a:latin typeface="Times New Roman" panose="02020603050405020304" pitchFamily="18" charset="0"/>
                <a:ea typeface="MS Gothic"/>
                <a:cs typeface="Times New Roman" panose="02020603050405020304" pitchFamily="18" charset="0"/>
              </a:rPr>
              <a:t>tarkibi</a:t>
            </a:r>
            <a:r>
              <a:rPr lang="en-US" sz="2800" b="1" dirty="0">
                <a:solidFill>
                  <a:srgbClr val="000000"/>
                </a:solidFill>
                <a:latin typeface="Times New Roman" panose="02020603050405020304" pitchFamily="18" charset="0"/>
                <a:ea typeface="MS Gothic"/>
                <a:cs typeface="Times New Roman" panose="02020603050405020304" pitchFamily="18" charset="0"/>
              </a:rPr>
              <a:t>, </a:t>
            </a:r>
            <a:r>
              <a:rPr lang="en-US" sz="2800" b="1" dirty="0" err="1">
                <a:solidFill>
                  <a:srgbClr val="000000"/>
                </a:solidFill>
                <a:latin typeface="Times New Roman" panose="02020603050405020304" pitchFamily="18" charset="0"/>
                <a:ea typeface="MS Gothic"/>
                <a:cs typeface="Times New Roman" panose="02020603050405020304" pitchFamily="18" charset="0"/>
              </a:rPr>
              <a:t>vazifalari</a:t>
            </a:r>
            <a:r>
              <a:rPr lang="en-US" sz="2800" b="1" dirty="0">
                <a:solidFill>
                  <a:srgbClr val="000000"/>
                </a:solidFill>
                <a:latin typeface="Times New Roman" panose="02020603050405020304" pitchFamily="18" charset="0"/>
                <a:ea typeface="MS Gothic"/>
                <a:cs typeface="Times New Roman" panose="02020603050405020304" pitchFamily="18" charset="0"/>
              </a:rPr>
              <a:t> </a:t>
            </a:r>
            <a:r>
              <a:rPr lang="en-US" sz="2800" b="1" dirty="0" err="1">
                <a:solidFill>
                  <a:srgbClr val="000000"/>
                </a:solidFill>
                <a:latin typeface="Times New Roman" panose="02020603050405020304" pitchFamily="18" charset="0"/>
                <a:ea typeface="MS Gothic"/>
                <a:cs typeface="Times New Roman" panose="02020603050405020304" pitchFamily="18" charset="0"/>
              </a:rPr>
              <a:t>va</a:t>
            </a:r>
            <a:r>
              <a:rPr lang="en-US" sz="2800" b="1" dirty="0">
                <a:solidFill>
                  <a:srgbClr val="000000"/>
                </a:solidFill>
                <a:latin typeface="Times New Roman" panose="02020603050405020304" pitchFamily="18" charset="0"/>
                <a:ea typeface="MS Gothic"/>
                <a:cs typeface="Times New Roman" panose="02020603050405020304" pitchFamily="18" charset="0"/>
              </a:rPr>
              <a:t> </a:t>
            </a:r>
            <a:r>
              <a:rPr lang="en-US" sz="2800" b="1" dirty="0" err="1">
                <a:solidFill>
                  <a:srgbClr val="000000"/>
                </a:solidFill>
                <a:latin typeface="Times New Roman" panose="02020603050405020304" pitchFamily="18" charset="0"/>
                <a:ea typeface="MS Gothic"/>
                <a:cs typeface="Times New Roman" panose="02020603050405020304" pitchFamily="18" charset="0"/>
              </a:rPr>
              <a:t>mohiyati</a:t>
            </a:r>
            <a:r>
              <a:rPr lang="en-US" sz="2800" b="1" spc="15"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b="1"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mj-lt"/>
              <a:buAutoNum type="arabicPeriod"/>
              <a:tabLst>
                <a:tab pos="579755" algn="l"/>
              </a:tabLst>
            </a:pP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Yuk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tashish</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marshrutlari</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turlari</a:t>
            </a:r>
            <a:r>
              <a:rPr lang="en-US" sz="2800" b="1" spc="15"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b="1"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mj-lt"/>
              <a:buAutoNum type="arabicPeriod"/>
              <a:tabLst>
                <a:tab pos="579755" algn="l"/>
              </a:tabLst>
            </a:pP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Transport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vositalarini</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tanlash</a:t>
            </a:r>
            <a:r>
              <a:rPr lang="en-US" sz="2800" b="1" spc="15"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b="1"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332288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3</a:t>
            </a:fld>
            <a:endParaRPr lang="en-US" sz="2400">
              <a:solidFill>
                <a:srgbClr val="C00000"/>
              </a:solidFill>
              <a:latin typeface="Arial" pitchFamily="34" charset="0"/>
              <a:cs typeface="Arial" pitchFamily="34" charset="0"/>
            </a:endParaRPr>
          </a:p>
        </p:txBody>
      </p:sp>
      <p:pic>
        <p:nvPicPr>
          <p:cNvPr id="6146" name="Рисунок 308"/>
          <p:cNvPicPr>
            <a:picLocks noChangeAspect="1" noChangeArrowheads="1"/>
          </p:cNvPicPr>
          <p:nvPr/>
        </p:nvPicPr>
        <p:blipFill>
          <a:blip r:embed="rId2">
            <a:extLst>
              <a:ext uri="{28A0092B-C50C-407E-A947-70E740481C1C}">
                <a14:useLocalDpi xmlns:a14="http://schemas.microsoft.com/office/drawing/2010/main" val="0"/>
              </a:ext>
            </a:extLst>
          </a:blip>
          <a:srcRect l="34541" t="24663" r="24530" b="50127"/>
          <a:stretch>
            <a:fillRect/>
          </a:stretch>
        </p:blipFill>
        <p:spPr bwMode="auto">
          <a:xfrm>
            <a:off x="1101967" y="247643"/>
            <a:ext cx="563254" cy="542393"/>
          </a:xfrm>
          <a:prstGeom prst="rect">
            <a:avLst/>
          </a:prstGeom>
          <a:noFill/>
          <a:extLst>
            <a:ext uri="{909E8E84-426E-40DD-AFC4-6F175D3DCCD1}">
              <a14:hiddenFill xmlns:a14="http://schemas.microsoft.com/office/drawing/2010/main">
                <a:solidFill>
                  <a:srgbClr val="FFFFFF"/>
                </a:solidFill>
              </a14:hiddenFill>
            </a:ext>
          </a:extLst>
        </p:spPr>
      </p:pic>
      <p:pic>
        <p:nvPicPr>
          <p:cNvPr id="6145" name="Рисунок 307" descr="Описание: Graphic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494" y="1043355"/>
            <a:ext cx="857889" cy="707108"/>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735014" y="247643"/>
            <a:ext cx="7567562" cy="954107"/>
          </a:xfrm>
          <a:prstGeom prst="rect">
            <a:avLst/>
          </a:prstGeom>
        </p:spPr>
        <p:txBody>
          <a:bodyPr wrap="square">
            <a:spAutoFit/>
          </a:bodyPr>
          <a:lstStyle/>
          <a:p>
            <a:r>
              <a:rPr lang="en-US" sz="2800" b="1" dirty="0" smtClean="0">
                <a:solidFill>
                  <a:srgbClr val="000000"/>
                </a:solidFill>
                <a:latin typeface="Times New Roman" panose="02020603050405020304" pitchFamily="18" charset="0"/>
                <a:ea typeface="MS Gothic"/>
              </a:rPr>
              <a:t>1. Transport </a:t>
            </a:r>
            <a:r>
              <a:rPr lang="en-US" sz="2800" b="1" dirty="0" err="1">
                <a:solidFill>
                  <a:srgbClr val="000000"/>
                </a:solidFill>
                <a:latin typeface="Times New Roman" panose="02020603050405020304" pitchFamily="18" charset="0"/>
                <a:ea typeface="MS Gothic"/>
              </a:rPr>
              <a:t>xo‘jaligining</a:t>
            </a:r>
            <a:r>
              <a:rPr lang="en-US" sz="2800" b="1" dirty="0">
                <a:solidFill>
                  <a:srgbClr val="000000"/>
                </a:solidFill>
                <a:latin typeface="Times New Roman" panose="02020603050405020304" pitchFamily="18" charset="0"/>
                <a:ea typeface="MS Gothic"/>
              </a:rPr>
              <a:t> </a:t>
            </a:r>
            <a:r>
              <a:rPr lang="en-US" sz="2800" b="1" dirty="0" err="1">
                <a:solidFill>
                  <a:srgbClr val="000000"/>
                </a:solidFill>
                <a:latin typeface="Times New Roman" panose="02020603050405020304" pitchFamily="18" charset="0"/>
                <a:ea typeface="MS Gothic"/>
              </a:rPr>
              <a:t>tarkibi</a:t>
            </a:r>
            <a:r>
              <a:rPr lang="en-US" sz="2800" b="1" dirty="0">
                <a:solidFill>
                  <a:srgbClr val="000000"/>
                </a:solidFill>
                <a:latin typeface="Times New Roman" panose="02020603050405020304" pitchFamily="18" charset="0"/>
                <a:ea typeface="MS Gothic"/>
              </a:rPr>
              <a:t>, </a:t>
            </a:r>
            <a:r>
              <a:rPr lang="en-US" sz="2800" b="1" dirty="0" err="1">
                <a:solidFill>
                  <a:srgbClr val="000000"/>
                </a:solidFill>
                <a:latin typeface="Times New Roman" panose="02020603050405020304" pitchFamily="18" charset="0"/>
                <a:ea typeface="MS Gothic"/>
              </a:rPr>
              <a:t>vazifalari</a:t>
            </a:r>
            <a:r>
              <a:rPr lang="en-US" sz="2800" b="1" dirty="0">
                <a:solidFill>
                  <a:srgbClr val="000000"/>
                </a:solidFill>
                <a:latin typeface="Times New Roman" panose="02020603050405020304" pitchFamily="18" charset="0"/>
                <a:ea typeface="MS Gothic"/>
              </a:rPr>
              <a:t> </a:t>
            </a:r>
            <a:r>
              <a:rPr lang="en-US" sz="2800" b="1" dirty="0" err="1">
                <a:solidFill>
                  <a:srgbClr val="000000"/>
                </a:solidFill>
                <a:latin typeface="Times New Roman" panose="02020603050405020304" pitchFamily="18" charset="0"/>
                <a:ea typeface="MS Gothic"/>
              </a:rPr>
              <a:t>va</a:t>
            </a:r>
            <a:r>
              <a:rPr lang="en-US" sz="2800" b="1" dirty="0">
                <a:solidFill>
                  <a:srgbClr val="000000"/>
                </a:solidFill>
                <a:latin typeface="Times New Roman" panose="02020603050405020304" pitchFamily="18" charset="0"/>
                <a:ea typeface="MS Gothic"/>
              </a:rPr>
              <a:t> </a:t>
            </a:r>
            <a:r>
              <a:rPr lang="en-US" sz="2800" b="1" dirty="0" err="1">
                <a:solidFill>
                  <a:srgbClr val="000000"/>
                </a:solidFill>
                <a:latin typeface="Times New Roman" panose="02020603050405020304" pitchFamily="18" charset="0"/>
                <a:ea typeface="MS Gothic"/>
              </a:rPr>
              <a:t>mohiyati</a:t>
            </a:r>
            <a:endParaRPr lang="ru-RU" sz="2800" dirty="0"/>
          </a:p>
        </p:txBody>
      </p:sp>
      <p:sp>
        <p:nvSpPr>
          <p:cNvPr id="6" name="Прямоугольник 5"/>
          <p:cNvSpPr/>
          <p:nvPr/>
        </p:nvSpPr>
        <p:spPr>
          <a:xfrm>
            <a:off x="226494" y="1396909"/>
            <a:ext cx="8706491" cy="4401205"/>
          </a:xfrm>
          <a:prstGeom prst="rect">
            <a:avLst/>
          </a:prstGeom>
        </p:spPr>
        <p:txBody>
          <a:bodyPr wrap="square">
            <a:spAutoFit/>
          </a:bodyPr>
          <a:lstStyle/>
          <a:p>
            <a:r>
              <a:rPr lang="en-US" sz="2800" dirty="0" smtClean="0">
                <a:solidFill>
                  <a:srgbClr val="000000"/>
                </a:solidFill>
                <a:latin typeface="Times New Roman" panose="02020603050405020304" pitchFamily="18" charset="0"/>
                <a:ea typeface="MS Mincho"/>
              </a:rPr>
              <a:t>	</a:t>
            </a:r>
            <a:r>
              <a:rPr lang="en-US" sz="2800" dirty="0" err="1" smtClean="0">
                <a:solidFill>
                  <a:srgbClr val="000000"/>
                </a:solidFill>
                <a:latin typeface="Times New Roman" panose="02020603050405020304" pitchFamily="18" charset="0"/>
                <a:ea typeface="MS Mincho"/>
              </a:rPr>
              <a:t>Hozirgi</a:t>
            </a:r>
            <a:r>
              <a:rPr lang="en-US" sz="2800" dirty="0" smtClean="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zamon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talabiga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javob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bera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oladigan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korxonalarning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faoliyatini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talab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darajasida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tashkil</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qilishda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korxona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tashqarisida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ichida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yuklarni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turli</a:t>
            </a:r>
            <a:r>
              <a:rPr lang="en-US" sz="2800" dirty="0">
                <a:solidFill>
                  <a:srgbClr val="000000"/>
                </a:solidFill>
                <a:latin typeface="Times New Roman" panose="02020603050405020304" pitchFamily="18" charset="0"/>
                <a:ea typeface="MS Mincho"/>
              </a:rPr>
              <a:t> transport </a:t>
            </a:r>
            <a:r>
              <a:rPr lang="en-US" sz="2800" dirty="0" err="1">
                <a:solidFill>
                  <a:srgbClr val="000000"/>
                </a:solidFill>
                <a:latin typeface="Times New Roman" panose="02020603050405020304" pitchFamily="18" charset="0"/>
                <a:ea typeface="MS Mincho"/>
              </a:rPr>
              <a:t>vositalari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orqali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o‘z</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vaqtida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tashishni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yo‘lga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qo‘yish</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muhim</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ahamiyatga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ega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Korxona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yoki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uning</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bo‘linmalari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omborlariga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xom</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ashyo</a:t>
            </a:r>
            <a:r>
              <a:rPr lang="en-US" sz="2800" dirty="0">
                <a:solidFill>
                  <a:srgbClr val="000000"/>
                </a:solidFill>
                <a:latin typeface="Times New Roman" panose="02020603050405020304" pitchFamily="18" charset="0"/>
                <a:ea typeface="MS Mincho"/>
              </a:rPr>
              <a:t>, material, </a:t>
            </a:r>
            <a:r>
              <a:rPr lang="en-US" sz="2800" dirty="0" err="1">
                <a:solidFill>
                  <a:srgbClr val="000000"/>
                </a:solidFill>
                <a:latin typeface="Times New Roman" panose="02020603050405020304" pitchFamily="18" charset="0"/>
                <a:ea typeface="MS Mincho"/>
              </a:rPr>
              <a:t>yoqilg‘i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sotib</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olingan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buyumlar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boshqa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moddiy</a:t>
            </a:r>
            <a:r>
              <a:rPr lang="en-US" sz="2800" dirty="0">
                <a:solidFill>
                  <a:srgbClr val="000000"/>
                </a:solidFill>
                <a:latin typeface="Times New Roman" panose="02020603050405020304" pitchFamily="18" charset="0"/>
                <a:ea typeface="MS Mincho"/>
              </a:rPr>
              <a:t> - </a:t>
            </a:r>
            <a:r>
              <a:rPr lang="en-US" sz="2800" dirty="0" err="1">
                <a:solidFill>
                  <a:srgbClr val="000000"/>
                </a:solidFill>
                <a:latin typeface="Times New Roman" panose="02020603050405020304" pitchFamily="18" charset="0"/>
                <a:ea typeface="MS Mincho"/>
              </a:rPr>
              <a:t>texnika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ta’minoti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qurollari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omborlardan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esa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bevosita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sexlarga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sexlardan</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tayyor</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mahsulot</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va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chiqindilarni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tashish</a:t>
            </a:r>
            <a:r>
              <a:rPr lang="en-US" sz="2800" dirty="0">
                <a:solidFill>
                  <a:srgbClr val="000000"/>
                </a:solidFill>
                <a:latin typeface="Times New Roman" panose="02020603050405020304" pitchFamily="18" charset="0"/>
                <a:ea typeface="MS Mincho"/>
              </a:rPr>
              <a:t> transport </a:t>
            </a:r>
            <a:r>
              <a:rPr lang="en-US" sz="2800" dirty="0" err="1">
                <a:solidFill>
                  <a:srgbClr val="000000"/>
                </a:solidFill>
                <a:latin typeface="Times New Roman" panose="02020603050405020304" pitchFamily="18" charset="0"/>
                <a:ea typeface="MS Mincho"/>
              </a:rPr>
              <a:t>vositalari</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zimmasiga</a:t>
            </a:r>
            <a:r>
              <a:rPr lang="en-US" sz="2800" dirty="0">
                <a:solidFill>
                  <a:srgbClr val="000000"/>
                </a:solidFill>
                <a:latin typeface="Times New Roman" panose="02020603050405020304" pitchFamily="18" charset="0"/>
                <a:ea typeface="MS Mincho"/>
              </a:rPr>
              <a:t> </a:t>
            </a:r>
            <a:r>
              <a:rPr lang="en-US" sz="2800" dirty="0" err="1">
                <a:solidFill>
                  <a:srgbClr val="000000"/>
                </a:solidFill>
                <a:latin typeface="Times New Roman" panose="02020603050405020304" pitchFamily="18" charset="0"/>
                <a:ea typeface="MS Mincho"/>
              </a:rPr>
              <a:t>yuklanadi</a:t>
            </a:r>
            <a:r>
              <a:rPr lang="en-US" sz="2800" dirty="0">
                <a:solidFill>
                  <a:srgbClr val="000000"/>
                </a:solidFill>
                <a:latin typeface="Times New Roman" panose="02020603050405020304" pitchFamily="18" charset="0"/>
                <a:ea typeface="MS Mincho"/>
              </a:rPr>
              <a:t>.  </a:t>
            </a:r>
            <a:endParaRPr lang="ru-RU" sz="2800" dirty="0"/>
          </a:p>
        </p:txBody>
      </p:sp>
    </p:spTree>
    <p:extLst>
      <p:ext uri="{BB962C8B-B14F-4D97-AF65-F5344CB8AC3E}">
        <p14:creationId xmlns:p14="http://schemas.microsoft.com/office/powerpoint/2010/main" val="39615830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4</a:t>
            </a:fld>
            <a:endParaRPr lang="en-US" sz="2400">
              <a:solidFill>
                <a:srgbClr val="C00000"/>
              </a:solidFill>
              <a:latin typeface="Arial" pitchFamily="34" charset="0"/>
              <a:cs typeface="Arial" pitchFamily="34" charset="0"/>
            </a:endParaRPr>
          </a:p>
        </p:txBody>
      </p:sp>
      <p:sp>
        <p:nvSpPr>
          <p:cNvPr id="3" name="Прямоугольник 2"/>
          <p:cNvSpPr/>
          <p:nvPr/>
        </p:nvSpPr>
        <p:spPr>
          <a:xfrm>
            <a:off x="319074" y="604705"/>
            <a:ext cx="8639033" cy="5262979"/>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Korxona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ichida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xom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ashyo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materiallar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korxonaning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umumiy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omboridan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sexlarga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zagotovka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detallar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yig‘ma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mahsulotlar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sexlar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o‘rtasida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tayyor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mahsulot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chiqindilar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esa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tegishli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omborlarga</a:t>
            </a:r>
            <a:r>
              <a:rPr lang="en-US" sz="2800" dirty="0">
                <a:latin typeface="Times New Roman" panose="02020603050405020304" pitchFamily="18" charset="0"/>
                <a:cs typeface="Times New Roman" panose="02020603050405020304" pitchFamily="18" charset="0"/>
              </a:rPr>
              <a:t> transport </a:t>
            </a:r>
            <a:r>
              <a:rPr lang="en-US" sz="2800" dirty="0" err="1">
                <a:latin typeface="Times New Roman" panose="02020603050405020304" pitchFamily="18" charset="0"/>
                <a:cs typeface="Times New Roman" panose="02020603050405020304" pitchFamily="18" charset="0"/>
              </a:rPr>
              <a:t>vositalari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yordamida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tashiladi</a:t>
            </a:r>
            <a:r>
              <a:rPr lang="en-US"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Sexlar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ichida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detallar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zagotovkalar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yig‘ma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detallarni</a:t>
            </a:r>
            <a:r>
              <a:rPr lang="en-US" sz="2800" dirty="0">
                <a:latin typeface="Times New Roman" panose="02020603050405020304" pitchFamily="18" charset="0"/>
                <a:cs typeface="Times New Roman" panose="02020603050405020304" pitchFamily="18" charset="0"/>
              </a:rPr>
              <a:t> u </a:t>
            </a:r>
            <a:r>
              <a:rPr lang="en-US" sz="2800" dirty="0" err="1">
                <a:latin typeface="Times New Roman" panose="02020603050405020304" pitchFamily="18" charset="0"/>
                <a:cs typeface="Times New Roman" panose="02020603050405020304" pitchFamily="18" charset="0"/>
              </a:rPr>
              <a:t>tayyorlash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yig‘ish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jarayonlarida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omborlardan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uchastkalarga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uchastka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ikkinchi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uchastka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o‘rtasida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uchastka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ichida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esa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joyidan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ikkinchi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joyiga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tashiladi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Shularni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hisobga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holda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yuklarni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tashqi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korxona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ichida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sexlar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o‘rtasida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sexlar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ichida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tashish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turlariga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ajratiladi</a:t>
            </a:r>
            <a:r>
              <a:rPr lang="en-US" sz="2800" dirty="0">
                <a:latin typeface="Times New Roman" panose="02020603050405020304" pitchFamily="18" charset="0"/>
                <a:cs typeface="Times New Roman" panose="02020603050405020304" pitchFamily="18" charset="0"/>
              </a:rPr>
              <a:t>. </a:t>
            </a: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1560187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228602"/>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50631" y="321531"/>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5</a:t>
            </a:fld>
            <a:endParaRPr lang="en-US" sz="2400">
              <a:solidFill>
                <a:srgbClr val="C00000"/>
              </a:solidFill>
              <a:latin typeface="Arial" pitchFamily="34" charset="0"/>
              <a:cs typeface="Arial" pitchFamily="34" charset="0"/>
            </a:endParaRPr>
          </a:p>
        </p:txBody>
      </p:sp>
      <p:sp>
        <p:nvSpPr>
          <p:cNvPr id="2" name="Прямоугольник 1"/>
          <p:cNvSpPr/>
          <p:nvPr/>
        </p:nvSpPr>
        <p:spPr>
          <a:xfrm>
            <a:off x="392722" y="228602"/>
            <a:ext cx="8751278" cy="6555641"/>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Korxona</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ichida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qisman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tashqarisida</a:t>
            </a:r>
            <a:r>
              <a:rPr lang="en-US" sz="2800" dirty="0">
                <a:latin typeface="Times New Roman" panose="02020603050405020304" pitchFamily="18" charset="0"/>
                <a:cs typeface="Times New Roman" panose="02020603050405020304" pitchFamily="18" charset="0"/>
              </a:rPr>
              <a:t> yuk </a:t>
            </a:r>
            <a:r>
              <a:rPr lang="en-US" sz="2800" dirty="0" err="1">
                <a:latin typeface="Times New Roman" panose="02020603050405020304" pitchFamily="18" charset="0"/>
                <a:cs typeface="Times New Roman" panose="02020603050405020304" pitchFamily="18" charset="0"/>
              </a:rPr>
              <a:t>tashish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korxonaga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taalluqli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bo‘lgan</a:t>
            </a:r>
            <a:r>
              <a:rPr lang="en-US" sz="2800" dirty="0">
                <a:latin typeface="Times New Roman" panose="02020603050405020304" pitchFamily="18" charset="0"/>
                <a:cs typeface="Times New Roman" panose="02020603050405020304" pitchFamily="18" charset="0"/>
              </a:rPr>
              <a:t> transport </a:t>
            </a:r>
            <a:r>
              <a:rPr lang="en-US" sz="2800" dirty="0" err="1">
                <a:latin typeface="Times New Roman" panose="02020603050405020304" pitchFamily="18" charset="0"/>
                <a:cs typeface="Times New Roman" panose="02020603050405020304" pitchFamily="18" charset="0"/>
              </a:rPr>
              <a:t>vositalari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yordamida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amalga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oshiriladi</a:t>
            </a:r>
            <a:r>
              <a:rPr lang="en-US" sz="2800" dirty="0">
                <a:latin typeface="Times New Roman" panose="02020603050405020304" pitchFamily="18" charset="0"/>
                <a:cs typeface="Times New Roman" panose="02020603050405020304" pitchFamily="18" charset="0"/>
              </a:rPr>
              <a:t>. Transport </a:t>
            </a:r>
            <a:r>
              <a:rPr lang="en-US" sz="2800" dirty="0" err="1">
                <a:latin typeface="Times New Roman" panose="02020603050405020304" pitchFamily="18" charset="0"/>
                <a:cs typeface="Times New Roman" panose="02020603050405020304" pitchFamily="18" charset="0"/>
              </a:rPr>
              <a:t>xo‘jaligi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korxonalar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tasarrufidagi</a:t>
            </a:r>
            <a:r>
              <a:rPr lang="en-US" sz="2800" dirty="0">
                <a:latin typeface="Times New Roman" panose="02020603050405020304" pitchFamily="18" charset="0"/>
                <a:cs typeface="Times New Roman" panose="02020603050405020304" pitchFamily="18" charset="0"/>
              </a:rPr>
              <a:t> transport </a:t>
            </a:r>
            <a:r>
              <a:rPr lang="en-US" sz="2800" dirty="0" err="1">
                <a:latin typeface="Times New Roman" panose="02020603050405020304" pitchFamily="18" charset="0"/>
                <a:cs typeface="Times New Roman" panose="02020603050405020304" pitchFamily="18" charset="0"/>
              </a:rPr>
              <a:t>vositalari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qurilmalari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garaj</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ta’mirlash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ustaxonalari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relsli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relssiz</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yo‘llar</a:t>
            </a:r>
            <a:r>
              <a:rPr lang="en-US"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tashkil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topadi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Yuklarni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tashish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tushirish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boshqalar</a:t>
            </a:r>
            <a:r>
              <a:rPr lang="en-US" sz="2800" dirty="0">
                <a:latin typeface="Times New Roman" panose="02020603050405020304" pitchFamily="18" charset="0"/>
                <a:cs typeface="Times New Roman" panose="02020603050405020304" pitchFamily="18" charset="0"/>
              </a:rPr>
              <a:t> transport </a:t>
            </a:r>
            <a:r>
              <a:rPr lang="en-US" sz="2800" dirty="0" err="1">
                <a:latin typeface="Times New Roman" panose="02020603050405020304" pitchFamily="18" charset="0"/>
                <a:cs typeface="Times New Roman" panose="02020603050405020304" pitchFamily="18" charset="0"/>
              </a:rPr>
              <a:t>xo‘jaligining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asosiy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vazifalariga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kiradi</a:t>
            </a:r>
            <a:r>
              <a:rPr lang="en-US"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Transport </a:t>
            </a:r>
            <a:r>
              <a:rPr lang="en-US" sz="2800" dirty="0" err="1">
                <a:latin typeface="Times New Roman" panose="02020603050405020304" pitchFamily="18" charset="0"/>
                <a:cs typeface="Times New Roman" panose="02020603050405020304" pitchFamily="18" charset="0"/>
              </a:rPr>
              <a:t>xo‘jaligining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ahamiyati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faqat</a:t>
            </a:r>
            <a:r>
              <a:rPr lang="en-US" sz="2800" dirty="0">
                <a:latin typeface="Times New Roman" panose="02020603050405020304" pitchFamily="18" charset="0"/>
                <a:cs typeface="Times New Roman" panose="02020603050405020304" pitchFamily="18" charset="0"/>
              </a:rPr>
              <a:t> yuk </a:t>
            </a:r>
            <a:r>
              <a:rPr lang="en-US" sz="2800" dirty="0" err="1">
                <a:latin typeface="Times New Roman" panose="02020603050405020304" pitchFamily="18" charset="0"/>
                <a:cs typeface="Times New Roman" panose="02020603050405020304" pitchFamily="18" charset="0"/>
              </a:rPr>
              <a:t>tashish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bilan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cheklanib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qolmay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balki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jarayonlarini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borishiga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mahsulot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tannarxiga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bevosita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etadi</a:t>
            </a:r>
            <a:r>
              <a:rPr lang="en-US" sz="2800" dirty="0">
                <a:latin typeface="Times New Roman" panose="02020603050405020304" pitchFamily="18" charset="0"/>
                <a:cs typeface="Times New Roman" panose="02020603050405020304" pitchFamily="18" charset="0"/>
              </a:rPr>
              <a:t>. Transport </a:t>
            </a:r>
            <a:r>
              <a:rPr lang="en-US" sz="2800" dirty="0" err="1">
                <a:latin typeface="Times New Roman" panose="02020603050405020304" pitchFamily="18" charset="0"/>
                <a:cs typeface="Times New Roman" panose="02020603050405020304" pitchFamily="18" charset="0"/>
              </a:rPr>
              <a:t>vositalari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xizmati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joylarida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uchastkalarda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sexlarda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maromda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tashkil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me’yorda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tayyor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mahsulot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chiqarishda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muhim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ahamiyat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kasb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etadi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Sexlar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ichida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sexlararo</a:t>
            </a:r>
            <a:r>
              <a:rPr lang="en-US" sz="2800" dirty="0">
                <a:latin typeface="Times New Roman" panose="02020603050405020304" pitchFamily="18" charset="0"/>
                <a:cs typeface="Times New Roman" panose="02020603050405020304" pitchFamily="18" charset="0"/>
              </a:rPr>
              <a:t> yuk </a:t>
            </a:r>
            <a:r>
              <a:rPr lang="en-US" sz="2800" dirty="0" err="1">
                <a:latin typeface="Times New Roman" panose="02020603050405020304" pitchFamily="18" charset="0"/>
                <a:cs typeface="Times New Roman" panose="02020603050405020304" pitchFamily="18" charset="0"/>
              </a:rPr>
              <a:t>tashishga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sarflangan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vaqt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bevosita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ko‘rsatadi</a:t>
            </a:r>
            <a:r>
              <a:rPr lang="en-US" sz="2800" dirty="0">
                <a:latin typeface="Times New Roman" panose="02020603050405020304" pitchFamily="18" charset="0"/>
                <a:cs typeface="Times New Roman" panose="02020603050405020304" pitchFamily="18" charset="0"/>
              </a:rPr>
              <a:t>.</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55661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6</a:t>
            </a:fld>
            <a:endParaRPr lang="en-US" sz="2400">
              <a:solidFill>
                <a:srgbClr val="C00000"/>
              </a:solidFill>
              <a:latin typeface="Arial" pitchFamily="34" charset="0"/>
              <a:cs typeface="Arial" pitchFamily="34" charset="0"/>
            </a:endParaRPr>
          </a:p>
        </p:txBody>
      </p:sp>
      <p:sp>
        <p:nvSpPr>
          <p:cNvPr id="3" name="Прямоугольник 2"/>
          <p:cNvSpPr/>
          <p:nvPr/>
        </p:nvSpPr>
        <p:spPr>
          <a:xfrm>
            <a:off x="211015" y="492371"/>
            <a:ext cx="8757139" cy="6124754"/>
          </a:xfrm>
          <a:prstGeom prst="rect">
            <a:avLst/>
          </a:prstGeom>
        </p:spPr>
        <p:txBody>
          <a:bodyPr wrap="square">
            <a:spAutoFit/>
          </a:bodyPr>
          <a:lstStyle/>
          <a:p>
            <a:pPr algn="just">
              <a:spcAft>
                <a:spcPts val="0"/>
              </a:spcAft>
            </a:pPr>
            <a:r>
              <a:rPr lang="en-US" sz="2800" dirty="0" smtClean="0">
                <a:solidFill>
                  <a:srgbClr val="000000"/>
                </a:solidFill>
                <a:latin typeface="Times New Roman" panose="02020603050405020304" pitchFamily="18" charset="0"/>
                <a:ea typeface="MS Mincho"/>
                <a:cs typeface="Times New Roman" panose="02020603050405020304" pitchFamily="18" charset="0"/>
              </a:rPr>
              <a:t>	Transport </a:t>
            </a:r>
            <a:r>
              <a:rPr lang="en-US" sz="2800" dirty="0" err="1">
                <a:solidFill>
                  <a:srgbClr val="000000"/>
                </a:solidFill>
                <a:latin typeface="Times New Roman" panose="02020603050405020304" pitchFamily="18" charset="0"/>
                <a:ea typeface="MS Mincho"/>
                <a:cs typeface="Times New Roman" panose="02020603050405020304" pitchFamily="18" charset="0"/>
              </a:rPr>
              <a:t>xo‘jaligining</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asosiy</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maqsadi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yuklarni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uzluksiz</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tashishda</a:t>
            </a:r>
            <a:r>
              <a:rPr lang="en-US" sz="2800" dirty="0">
                <a:solidFill>
                  <a:srgbClr val="000000"/>
                </a:solidFill>
                <a:latin typeface="Times New Roman" panose="02020603050405020304" pitchFamily="18" charset="0"/>
                <a:ea typeface="MS Mincho"/>
                <a:cs typeface="Times New Roman" panose="02020603050405020304" pitchFamily="18" charset="0"/>
              </a:rPr>
              <a:t> transport </a:t>
            </a:r>
            <a:r>
              <a:rPr lang="en-US" sz="2800" dirty="0" err="1">
                <a:solidFill>
                  <a:srgbClr val="000000"/>
                </a:solidFill>
                <a:latin typeface="Times New Roman" panose="02020603050405020304" pitchFamily="18" charset="0"/>
                <a:ea typeface="MS Mincho"/>
                <a:cs typeface="Times New Roman" panose="02020603050405020304" pitchFamily="18" charset="0"/>
              </a:rPr>
              <a:t>vositalaridan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to‘liq</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foydalanish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va</a:t>
            </a:r>
            <a:r>
              <a:rPr lang="en-US" sz="2800" dirty="0">
                <a:solidFill>
                  <a:srgbClr val="000000"/>
                </a:solidFill>
                <a:latin typeface="Times New Roman" panose="02020603050405020304" pitchFamily="18" charset="0"/>
                <a:ea typeface="MS Mincho"/>
                <a:cs typeface="Times New Roman" panose="02020603050405020304" pitchFamily="18" charset="0"/>
              </a:rPr>
              <a:t> transport </a:t>
            </a:r>
            <a:r>
              <a:rPr lang="en-US" sz="2800" dirty="0" err="1">
                <a:solidFill>
                  <a:srgbClr val="000000"/>
                </a:solidFill>
                <a:latin typeface="Times New Roman" panose="02020603050405020304" pitchFamily="18" charset="0"/>
                <a:ea typeface="MS Mincho"/>
                <a:cs typeface="Times New Roman" panose="02020603050405020304" pitchFamily="18" charset="0"/>
              </a:rPr>
              <a:t>operatsiyalari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tannarxini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pasaytirishdan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iborat</a:t>
            </a:r>
            <a:r>
              <a:rPr lang="en-US" sz="2800" dirty="0">
                <a:solidFill>
                  <a:srgbClr val="000000"/>
                </a:solidFill>
                <a:latin typeface="Times New Roman" panose="02020603050405020304" pitchFamily="18" charset="0"/>
                <a:ea typeface="MS Mincho"/>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Sanoat</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korxonalarida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jumladan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mashinasozlik</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zavodida</a:t>
            </a:r>
            <a:r>
              <a:rPr lang="en-US" sz="2800" dirty="0">
                <a:solidFill>
                  <a:srgbClr val="000000"/>
                </a:solidFill>
                <a:latin typeface="Times New Roman" panose="02020603050405020304" pitchFamily="18" charset="0"/>
                <a:ea typeface="MS Mincho"/>
                <a:cs typeface="Times New Roman" panose="02020603050405020304" pitchFamily="18" charset="0"/>
              </a:rPr>
              <a:t> transport </a:t>
            </a:r>
            <a:r>
              <a:rPr lang="en-US" sz="2800" dirty="0" err="1">
                <a:solidFill>
                  <a:srgbClr val="000000"/>
                </a:solidFill>
                <a:latin typeface="Times New Roman" panose="02020603050405020304" pitchFamily="18" charset="0"/>
                <a:ea typeface="MS Mincho"/>
                <a:cs typeface="Times New Roman" panose="02020603050405020304" pitchFamily="18" charset="0"/>
              </a:rPr>
              <a:t>vositalari</a:t>
            </a:r>
            <a:r>
              <a:rPr lang="en-US" sz="2800" dirty="0">
                <a:solidFill>
                  <a:srgbClr val="000000"/>
                </a:solidFill>
                <a:latin typeface="Times New Roman" panose="02020603050405020304" pitchFamily="18" charset="0"/>
                <a:ea typeface="MS Mincho"/>
                <a:cs typeface="Times New Roman" panose="02020603050405020304" pitchFamily="18" charset="0"/>
              </a:rPr>
              <a:t> quyidagicha </a:t>
            </a:r>
            <a:r>
              <a:rPr lang="en-US" sz="2800" dirty="0" err="1">
                <a:solidFill>
                  <a:srgbClr val="000000"/>
                </a:solidFill>
                <a:latin typeface="Times New Roman" panose="02020603050405020304" pitchFamily="18" charset="0"/>
                <a:ea typeface="MS Mincho"/>
                <a:cs typeface="Times New Roman" panose="02020603050405020304" pitchFamily="18" charset="0"/>
              </a:rPr>
              <a:t>tasniflanadi</a:t>
            </a:r>
            <a:r>
              <a:rPr lang="en-US" sz="2800" dirty="0">
                <a:solidFill>
                  <a:srgbClr val="000000"/>
                </a:solidFill>
                <a:latin typeface="Times New Roman" panose="02020603050405020304" pitchFamily="18" charset="0"/>
                <a:ea typeface="MS Mincho"/>
                <a:cs typeface="Times New Roman" panose="02020603050405020304" pitchFamily="18" charset="0"/>
              </a:rPr>
              <a:t>:</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en-US" sz="2800" dirty="0" err="1">
                <a:solidFill>
                  <a:srgbClr val="000000"/>
                </a:solidFill>
                <a:latin typeface="Times New Roman" panose="02020603050405020304" pitchFamily="18" charset="0"/>
                <a:ea typeface="MS Mincho"/>
                <a:cs typeface="Times New Roman" panose="02020603050405020304" pitchFamily="18" charset="0"/>
              </a:rPr>
              <a:t>Harakatlanishiga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ko‘ra</a:t>
            </a:r>
            <a:r>
              <a:rPr lang="en-US" sz="2800" dirty="0">
                <a:solidFill>
                  <a:srgbClr val="000000"/>
                </a:solidFill>
                <a:latin typeface="Times New Roman" panose="02020603050405020304" pitchFamily="18" charset="0"/>
                <a:ea typeface="MS Mincho"/>
                <a:cs typeface="Times New Roman" panose="02020603050405020304" pitchFamily="18" charset="0"/>
              </a:rPr>
              <a:t> - </a:t>
            </a:r>
            <a:r>
              <a:rPr lang="en-US" sz="2800" dirty="0" err="1">
                <a:solidFill>
                  <a:srgbClr val="000000"/>
                </a:solidFill>
                <a:latin typeface="Times New Roman" panose="02020603050405020304" pitchFamily="18" charset="0"/>
                <a:ea typeface="MS Mincho"/>
                <a:cs typeface="Times New Roman" panose="02020603050405020304" pitchFamily="18" charset="0"/>
              </a:rPr>
              <a:t>uzluksiz</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va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uzlukli</a:t>
            </a:r>
            <a:r>
              <a:rPr lang="en-US" sz="2800" dirty="0">
                <a:solidFill>
                  <a:srgbClr val="000000"/>
                </a:solidFill>
                <a:latin typeface="Times New Roman" panose="02020603050405020304" pitchFamily="18" charset="0"/>
                <a:ea typeface="MS Mincho"/>
                <a:cs typeface="Times New Roman" panose="02020603050405020304" pitchFamily="18" charset="0"/>
              </a:rPr>
              <a:t>.</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en-US" sz="2800" dirty="0">
                <a:solidFill>
                  <a:srgbClr val="000000"/>
                </a:solidFill>
                <a:latin typeface="Times New Roman" panose="02020603050405020304" pitchFamily="18" charset="0"/>
                <a:ea typeface="MS Mincho"/>
                <a:cs typeface="Times New Roman" panose="02020603050405020304" pitchFamily="18" charset="0"/>
              </a:rPr>
              <a:t>Transport </a:t>
            </a:r>
            <a:r>
              <a:rPr lang="en-US" sz="2800" dirty="0" err="1">
                <a:solidFill>
                  <a:srgbClr val="000000"/>
                </a:solidFill>
                <a:latin typeface="Times New Roman" panose="02020603050405020304" pitchFamily="18" charset="0"/>
                <a:ea typeface="MS Mincho"/>
                <a:cs typeface="Times New Roman" panose="02020603050405020304" pitchFamily="18" charset="0"/>
              </a:rPr>
              <a:t>turiga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ko‘ra</a:t>
            </a:r>
            <a:r>
              <a:rPr lang="en-US" sz="2800" dirty="0">
                <a:solidFill>
                  <a:srgbClr val="000000"/>
                </a:solidFill>
                <a:latin typeface="Times New Roman" panose="02020603050405020304" pitchFamily="18" charset="0"/>
                <a:ea typeface="MS Mincho"/>
                <a:cs typeface="Times New Roman" panose="02020603050405020304" pitchFamily="18" charset="0"/>
              </a:rPr>
              <a:t> - </a:t>
            </a:r>
            <a:r>
              <a:rPr lang="en-US" sz="2800" dirty="0" err="1">
                <a:solidFill>
                  <a:srgbClr val="000000"/>
                </a:solidFill>
                <a:latin typeface="Times New Roman" panose="02020603050405020304" pitchFamily="18" charset="0"/>
                <a:ea typeface="MS Mincho"/>
                <a:cs typeface="Times New Roman" panose="02020603050405020304" pitchFamily="18" charset="0"/>
              </a:rPr>
              <a:t>relsli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relssiz</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suv</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yo‘li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ko‘taruvchi</a:t>
            </a:r>
            <a:r>
              <a:rPr lang="en-US" sz="2800" dirty="0">
                <a:solidFill>
                  <a:srgbClr val="000000"/>
                </a:solidFill>
                <a:latin typeface="Times New Roman" panose="02020603050405020304" pitchFamily="18" charset="0"/>
                <a:ea typeface="MS Mincho"/>
                <a:cs typeface="Times New Roman" panose="02020603050405020304" pitchFamily="18" charset="0"/>
              </a:rPr>
              <a:t> transport </a:t>
            </a:r>
            <a:r>
              <a:rPr lang="en-US" sz="2800" dirty="0" err="1">
                <a:solidFill>
                  <a:srgbClr val="000000"/>
                </a:solidFill>
                <a:latin typeface="Times New Roman" panose="02020603050405020304" pitchFamily="18" charset="0"/>
                <a:ea typeface="MS Mincho"/>
                <a:cs typeface="Times New Roman" panose="02020603050405020304" pitchFamily="18" charset="0"/>
              </a:rPr>
              <a:t>vositalari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va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maxsus</a:t>
            </a:r>
            <a:r>
              <a:rPr lang="en-US" sz="2800" dirty="0">
                <a:solidFill>
                  <a:srgbClr val="000000"/>
                </a:solidFill>
                <a:latin typeface="Times New Roman" panose="02020603050405020304" pitchFamily="18" charset="0"/>
                <a:ea typeface="MS Mincho"/>
                <a:cs typeface="Times New Roman" panose="02020603050405020304" pitchFamily="18" charset="0"/>
              </a:rPr>
              <a:t> transport </a:t>
            </a:r>
            <a:r>
              <a:rPr lang="en-US" sz="2800" dirty="0" err="1">
                <a:solidFill>
                  <a:srgbClr val="000000"/>
                </a:solidFill>
                <a:latin typeface="Times New Roman" panose="02020603050405020304" pitchFamily="18" charset="0"/>
                <a:ea typeface="MS Mincho"/>
                <a:cs typeface="Times New Roman" panose="02020603050405020304" pitchFamily="18" charset="0"/>
              </a:rPr>
              <a:t>vositalari</a:t>
            </a:r>
            <a:r>
              <a:rPr lang="en-US" sz="2800" dirty="0">
                <a:solidFill>
                  <a:srgbClr val="000000"/>
                </a:solidFill>
                <a:latin typeface="Times New Roman" panose="02020603050405020304" pitchFamily="18" charset="0"/>
                <a:ea typeface="MS Mincho"/>
                <a:cs typeface="Times New Roman" panose="02020603050405020304" pitchFamily="18" charset="0"/>
              </a:rPr>
              <a:t>.</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en-US" sz="2800" dirty="0" err="1">
                <a:solidFill>
                  <a:srgbClr val="000000"/>
                </a:solidFill>
                <a:latin typeface="Times New Roman" panose="02020603050405020304" pitchFamily="18" charset="0"/>
                <a:ea typeface="MS Mincho"/>
                <a:cs typeface="Times New Roman" panose="02020603050405020304" pitchFamily="18" charset="0"/>
              </a:rPr>
              <a:t>Vazifasiga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ko‘ra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tashqi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sexlararo</a:t>
            </a:r>
            <a:r>
              <a:rPr lang="en-US" sz="2800" dirty="0">
                <a:solidFill>
                  <a:srgbClr val="000000"/>
                </a:solidFill>
                <a:latin typeface="Times New Roman" panose="02020603050405020304" pitchFamily="18" charset="0"/>
                <a:ea typeface="MS Mincho"/>
                <a:cs typeface="Times New Roman" panose="02020603050405020304" pitchFamily="18" charset="0"/>
              </a:rPr>
              <a:t>, sex </a:t>
            </a:r>
            <a:r>
              <a:rPr lang="en-US" sz="2800" dirty="0" err="1">
                <a:solidFill>
                  <a:srgbClr val="000000"/>
                </a:solidFill>
                <a:latin typeface="Times New Roman" panose="02020603050405020304" pitchFamily="18" charset="0"/>
                <a:ea typeface="MS Mincho"/>
                <a:cs typeface="Times New Roman" panose="02020603050405020304" pitchFamily="18" charset="0"/>
              </a:rPr>
              <a:t>ichida</a:t>
            </a:r>
            <a:r>
              <a:rPr lang="en-US" sz="2800" dirty="0">
                <a:solidFill>
                  <a:srgbClr val="000000"/>
                </a:solidFill>
                <a:latin typeface="Times New Roman" panose="02020603050405020304" pitchFamily="18" charset="0"/>
                <a:ea typeface="MS Mincho"/>
                <a:cs typeface="Times New Roman" panose="02020603050405020304" pitchFamily="18" charset="0"/>
              </a:rPr>
              <a:t>.</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r>
              <a:rPr lang="en-US" sz="2800" dirty="0" err="1">
                <a:solidFill>
                  <a:srgbClr val="000000"/>
                </a:solidFill>
                <a:latin typeface="Times New Roman" panose="02020603050405020304" pitchFamily="18" charset="0"/>
                <a:ea typeface="MS Mincho"/>
                <a:cs typeface="Times New Roman" panose="02020603050405020304" pitchFamily="18" charset="0"/>
              </a:rPr>
              <a:t>Yuklarni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tashish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yo‘nalishiga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ko‘ra</a:t>
            </a:r>
            <a:r>
              <a:rPr lang="en-US" sz="2800" dirty="0">
                <a:solidFill>
                  <a:srgbClr val="000000"/>
                </a:solidFill>
                <a:latin typeface="Times New Roman" panose="02020603050405020304" pitchFamily="18" charset="0"/>
                <a:ea typeface="MS Mincho"/>
                <a:cs typeface="Times New Roman" panose="02020603050405020304" pitchFamily="18" charset="0"/>
              </a:rPr>
              <a:t> - </a:t>
            </a:r>
            <a:r>
              <a:rPr lang="en-US" sz="2800" dirty="0" err="1">
                <a:solidFill>
                  <a:srgbClr val="000000"/>
                </a:solidFill>
                <a:latin typeface="Times New Roman" panose="02020603050405020304" pitchFamily="18" charset="0"/>
                <a:ea typeface="MS Mincho"/>
                <a:cs typeface="Times New Roman" panose="02020603050405020304" pitchFamily="18" charset="0"/>
              </a:rPr>
              <a:t>gorizontal</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vertikal</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liftlar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ko‘tarish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vositalari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gorizontal</a:t>
            </a:r>
            <a:r>
              <a:rPr lang="en-US" sz="2800" dirty="0">
                <a:solidFill>
                  <a:srgbClr val="000000"/>
                </a:solidFill>
                <a:latin typeface="Times New Roman" panose="02020603050405020304" pitchFamily="18" charset="0"/>
                <a:ea typeface="MS Mincho"/>
                <a:cs typeface="Times New Roman" panose="02020603050405020304" pitchFamily="18" charset="0"/>
              </a:rPr>
              <a:t> - </a:t>
            </a:r>
            <a:r>
              <a:rPr lang="en-US" sz="2800" dirty="0" err="1">
                <a:solidFill>
                  <a:srgbClr val="000000"/>
                </a:solidFill>
                <a:latin typeface="Times New Roman" panose="02020603050405020304" pitchFamily="18" charset="0"/>
                <a:ea typeface="MS Mincho"/>
                <a:cs typeface="Times New Roman" panose="02020603050405020304" pitchFamily="18" charset="0"/>
              </a:rPr>
              <a:t>vertikal</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ko‘prikli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elektr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kranlar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kran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balkalar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va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h.k</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qiya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konveyerlar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arqonli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yo‘llar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va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h.k</a:t>
            </a:r>
            <a:r>
              <a:rPr lang="en-US" sz="2800" dirty="0">
                <a:solidFill>
                  <a:srgbClr val="000000"/>
                </a:solidFill>
                <a:latin typeface="Times New Roman" panose="02020603050405020304" pitchFamily="18" charset="0"/>
                <a:ea typeface="MS Mincho"/>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93064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7</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87214" y="562711"/>
            <a:ext cx="8457150" cy="5693866"/>
          </a:xfrm>
          <a:prstGeom prst="rect">
            <a:avLst/>
          </a:prstGeom>
        </p:spPr>
        <p:txBody>
          <a:bodyPr wrap="square">
            <a:spAutoFit/>
          </a:bodyPr>
          <a:lstStyle/>
          <a:p>
            <a:pPr algn="just">
              <a:spcAft>
                <a:spcPts val="0"/>
              </a:spcAft>
            </a:pPr>
            <a:r>
              <a:rPr lang="en-US" sz="2800" dirty="0" smtClean="0">
                <a:solidFill>
                  <a:srgbClr val="000000"/>
                </a:solidFill>
                <a:latin typeface="Times New Roman" panose="02020603050405020304" pitchFamily="18" charset="0"/>
                <a:ea typeface="MS Mincho"/>
                <a:cs typeface="Times New Roman" panose="02020603050405020304" pitchFamily="18" charset="0"/>
              </a:rPr>
              <a:t>	Transport </a:t>
            </a:r>
            <a:r>
              <a:rPr lang="en-US" sz="2800" dirty="0" err="1">
                <a:solidFill>
                  <a:srgbClr val="000000"/>
                </a:solidFill>
                <a:latin typeface="Times New Roman" panose="02020603050405020304" pitchFamily="18" charset="0"/>
                <a:ea typeface="MS Mincho"/>
                <a:cs typeface="Times New Roman" panose="02020603050405020304" pitchFamily="18" charset="0"/>
              </a:rPr>
              <a:t>xo‘jaligining</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tarkibi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ishlab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chiqarilayotgan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mahsulot</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xususiyati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hajmi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va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og‘irligi</a:t>
            </a:r>
            <a:r>
              <a:rPr lang="en-US" sz="2800" dirty="0">
                <a:solidFill>
                  <a:srgbClr val="000000"/>
                </a:solidFill>
                <a:latin typeface="Times New Roman" panose="02020603050405020304" pitchFamily="18" charset="0"/>
                <a:ea typeface="MS Mincho"/>
                <a:cs typeface="Times New Roman" panose="02020603050405020304" pitchFamily="18" charset="0"/>
              </a:rPr>
              <a:t>, sex </a:t>
            </a:r>
            <a:r>
              <a:rPr lang="en-US" sz="2800" dirty="0" err="1">
                <a:solidFill>
                  <a:srgbClr val="000000"/>
                </a:solidFill>
                <a:latin typeface="Times New Roman" panose="02020603050405020304" pitchFamily="18" charset="0"/>
                <a:ea typeface="MS Mincho"/>
                <a:cs typeface="Times New Roman" panose="02020603050405020304" pitchFamily="18" charset="0"/>
              </a:rPr>
              <a:t>strukturasi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turi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va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ishlab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chiqarish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miqyosi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ga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bog‘liq</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bo‘ladi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Katta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hajmdagi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og‘ir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mahsulotlar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ishlab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chiqaruvchi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zavodlarda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tashqi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va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sexlararo</a:t>
            </a:r>
            <a:r>
              <a:rPr lang="en-US" sz="2800" dirty="0">
                <a:solidFill>
                  <a:srgbClr val="000000"/>
                </a:solidFill>
                <a:latin typeface="Times New Roman" panose="02020603050405020304" pitchFamily="18" charset="0"/>
                <a:ea typeface="MS Mincho"/>
                <a:cs typeface="Times New Roman" panose="02020603050405020304" pitchFamily="18" charset="0"/>
              </a:rPr>
              <a:t> transport </a:t>
            </a:r>
            <a:r>
              <a:rPr lang="en-US" sz="2800" dirty="0" err="1">
                <a:solidFill>
                  <a:srgbClr val="000000"/>
                </a:solidFill>
                <a:latin typeface="Times New Roman" panose="02020603050405020304" pitchFamily="18" charset="0"/>
                <a:ea typeface="MS Mincho"/>
                <a:cs typeface="Times New Roman" panose="02020603050405020304" pitchFamily="18" charset="0"/>
              </a:rPr>
              <a:t>vositalarining</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asosiy</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turlari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keng</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tirsakli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temir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yo‘l</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transportlari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hisoblanadi</a:t>
            </a:r>
            <a:r>
              <a:rPr lang="en-US" sz="2800" dirty="0">
                <a:solidFill>
                  <a:srgbClr val="000000"/>
                </a:solidFill>
                <a:latin typeface="Times New Roman" panose="02020603050405020304" pitchFamily="18" charset="0"/>
                <a:ea typeface="MS Mincho"/>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Temir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yo‘l</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transportlarini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qo‘llash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uchun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zavod</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hududida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tarmoqlangan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temir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yo‘l</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shaxobchalari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depo</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yuklash</a:t>
            </a:r>
            <a:r>
              <a:rPr lang="en-US" sz="2800" dirty="0">
                <a:solidFill>
                  <a:srgbClr val="000000"/>
                </a:solidFill>
                <a:latin typeface="Times New Roman" panose="02020603050405020304" pitchFamily="18" charset="0"/>
                <a:ea typeface="MS Mincho"/>
                <a:cs typeface="Times New Roman" panose="02020603050405020304" pitchFamily="18" charset="0"/>
              </a:rPr>
              <a:t> - </a:t>
            </a:r>
            <a:r>
              <a:rPr lang="en-US" sz="2800" dirty="0" err="1">
                <a:solidFill>
                  <a:srgbClr val="000000"/>
                </a:solidFill>
                <a:latin typeface="Times New Roman" panose="02020603050405020304" pitchFamily="18" charset="0"/>
                <a:ea typeface="MS Mincho"/>
                <a:cs typeface="Times New Roman" panose="02020603050405020304" pitchFamily="18" charset="0"/>
              </a:rPr>
              <a:t>tushirish</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vositalari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bo‘lishi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zarur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O‘rtacha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og‘irlikdagi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buyumlar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ishlab</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chiqaruvchi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zavodlarda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temir</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yo‘l</a:t>
            </a:r>
            <a:r>
              <a:rPr lang="en-US" sz="2800" dirty="0">
                <a:solidFill>
                  <a:srgbClr val="000000"/>
                </a:solidFill>
                <a:latin typeface="Times New Roman" panose="02020603050405020304" pitchFamily="18" charset="0"/>
                <a:ea typeface="MS Mincho"/>
                <a:cs typeface="Times New Roman" panose="02020603050405020304" pitchFamily="18" charset="0"/>
              </a:rPr>
              <a:t> transport </a:t>
            </a:r>
            <a:r>
              <a:rPr lang="en-US" sz="2800" dirty="0" err="1">
                <a:solidFill>
                  <a:srgbClr val="000000"/>
                </a:solidFill>
                <a:latin typeface="Times New Roman" panose="02020603050405020304" pitchFamily="18" charset="0"/>
                <a:ea typeface="MS Mincho"/>
                <a:cs typeface="Times New Roman" panose="02020603050405020304" pitchFamily="18" charset="0"/>
              </a:rPr>
              <a:t>vositalari</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asosan</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tashqi</a:t>
            </a:r>
            <a:r>
              <a:rPr lang="en-US" sz="2800" dirty="0">
                <a:solidFill>
                  <a:srgbClr val="000000"/>
                </a:solidFill>
                <a:latin typeface="Times New Roman" panose="02020603050405020304" pitchFamily="18" charset="0"/>
                <a:ea typeface="MS Mincho"/>
                <a:cs typeface="Times New Roman" panose="02020603050405020304" pitchFamily="18" charset="0"/>
              </a:rPr>
              <a:t> yuk </a:t>
            </a:r>
            <a:r>
              <a:rPr lang="en-US" sz="2800" dirty="0" err="1">
                <a:solidFill>
                  <a:srgbClr val="000000"/>
                </a:solidFill>
                <a:latin typeface="Times New Roman" panose="02020603050405020304" pitchFamily="18" charset="0"/>
                <a:ea typeface="MS Mincho"/>
                <a:cs typeface="Times New Roman" panose="02020603050405020304" pitchFamily="18" charset="0"/>
              </a:rPr>
              <a:t>tashishda</a:t>
            </a:r>
            <a:r>
              <a:rPr lang="en-US" sz="2800" dirty="0">
                <a:solidFill>
                  <a:srgbClr val="000000"/>
                </a:solidFill>
                <a:latin typeface="Times New Roman" panose="02020603050405020304" pitchFamily="18" charset="0"/>
                <a:ea typeface="MS Mincho"/>
                <a:cs typeface="Times New Roman" panose="02020603050405020304" pitchFamily="18" charset="0"/>
              </a:rPr>
              <a:t> </a:t>
            </a:r>
            <a:r>
              <a:rPr lang="en-US" sz="2800" dirty="0" err="1">
                <a:solidFill>
                  <a:srgbClr val="000000"/>
                </a:solidFill>
                <a:latin typeface="Times New Roman" panose="02020603050405020304" pitchFamily="18" charset="0"/>
                <a:ea typeface="MS Mincho"/>
                <a:cs typeface="Times New Roman" panose="02020603050405020304" pitchFamily="18" charset="0"/>
              </a:rPr>
              <a:t>ishlatiladi</a:t>
            </a:r>
            <a:r>
              <a:rPr lang="en-US" sz="2800" dirty="0">
                <a:solidFill>
                  <a:srgbClr val="000000"/>
                </a:solidFill>
                <a:latin typeface="Times New Roman" panose="02020603050405020304" pitchFamily="18" charset="0"/>
                <a:ea typeface="MS Mincho"/>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21344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78634" y="368425"/>
            <a:ext cx="8167489" cy="3970318"/>
          </a:xfrm>
          <a:prstGeom prst="rect">
            <a:avLst/>
          </a:prstGeom>
        </p:spPr>
        <p:txBody>
          <a:bodyPr wrap="square">
            <a:spAutoFit/>
          </a:bodyPr>
          <a:lstStyle/>
          <a:p>
            <a:pPr algn="just">
              <a:spcAft>
                <a:spcPts val="0"/>
              </a:spcAft>
            </a:pPr>
            <a:r>
              <a:rPr lang="en-US" sz="2400" dirty="0" smtClean="0">
                <a:solidFill>
                  <a:srgbClr val="000000"/>
                </a:solidFill>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cs typeface="Times New Roman" panose="02020603050405020304" pitchFamily="18" charset="0"/>
              </a:rPr>
              <a:t>Sexlararo</a:t>
            </a:r>
            <a:r>
              <a:rPr lang="en-US" sz="2800" dirty="0">
                <a:latin typeface="Times New Roman" panose="02020603050405020304" pitchFamily="18" charset="0"/>
                <a:cs typeface="Times New Roman" panose="02020603050405020304" pitchFamily="18" charset="0"/>
              </a:rPr>
              <a:t> yuk </a:t>
            </a:r>
            <a:r>
              <a:rPr lang="en-US" sz="2800" dirty="0" err="1">
                <a:latin typeface="Times New Roman" panose="02020603050405020304" pitchFamily="18" charset="0"/>
                <a:cs typeface="Times New Roman" panose="02020603050405020304" pitchFamily="18" charset="0"/>
              </a:rPr>
              <a:t>tashishni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avtomobillar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boshqa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relssiz</a:t>
            </a:r>
            <a:r>
              <a:rPr lang="en-US" sz="2800" dirty="0">
                <a:latin typeface="Times New Roman" panose="02020603050405020304" pitchFamily="18" charset="0"/>
                <a:cs typeface="Times New Roman" panose="02020603050405020304" pitchFamily="18" charset="0"/>
              </a:rPr>
              <a:t> yuk </a:t>
            </a:r>
            <a:r>
              <a:rPr lang="en-US" sz="2800" dirty="0" err="1">
                <a:latin typeface="Times New Roman" panose="02020603050405020304" pitchFamily="18" charset="0"/>
                <a:cs typeface="Times New Roman" panose="02020603050405020304" pitchFamily="18" charset="0"/>
              </a:rPr>
              <a:t>tashish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vositalari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amalga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Bunday</a:t>
            </a:r>
            <a:r>
              <a:rPr lang="en-US" sz="2800" dirty="0">
                <a:latin typeface="Times New Roman" panose="02020603050405020304" pitchFamily="18" charset="0"/>
                <a:cs typeface="Times New Roman" panose="02020603050405020304" pitchFamily="18" charset="0"/>
              </a:rPr>
              <a:t> yuk </a:t>
            </a:r>
            <a:r>
              <a:rPr lang="en-US" sz="2800" dirty="0" err="1">
                <a:latin typeface="Times New Roman" panose="02020603050405020304" pitchFamily="18" charset="0"/>
                <a:cs typeface="Times New Roman" panose="02020603050405020304" pitchFamily="18" charset="0"/>
              </a:rPr>
              <a:t>tashish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vositalaridan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foydalanilganda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zavod</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hududida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albatta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qattiq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qoplamali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garajlar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yoqilg‘i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quyish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qurilmasi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kerak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vaqti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davomida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maromdagi</a:t>
            </a:r>
            <a:r>
              <a:rPr lang="en-US" sz="2800" dirty="0">
                <a:latin typeface="Times New Roman" panose="02020603050405020304" pitchFamily="18" charset="0"/>
                <a:cs typeface="Times New Roman" panose="02020603050405020304" pitchFamily="18" charset="0"/>
              </a:rPr>
              <a:t> yuk </a:t>
            </a:r>
            <a:r>
              <a:rPr lang="en-US" sz="2800" dirty="0" err="1">
                <a:latin typeface="Times New Roman" panose="02020603050405020304" pitchFamily="18" charset="0"/>
                <a:cs typeface="Times New Roman" panose="02020603050405020304" pitchFamily="18" charset="0"/>
              </a:rPr>
              <a:t>oqimi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mavjud</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yirik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seriyali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ommaviy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korxonalarida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konveyer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kichik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relsli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yo‘llar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turidagi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uzluksiz</a:t>
            </a:r>
            <a:r>
              <a:rPr lang="en-US" sz="2800" dirty="0">
                <a:latin typeface="Times New Roman" panose="02020603050405020304" pitchFamily="18" charset="0"/>
                <a:cs typeface="Times New Roman" panose="02020603050405020304" pitchFamily="18" charset="0"/>
              </a:rPr>
              <a:t> transport </a:t>
            </a:r>
            <a:r>
              <a:rPr lang="en-US" sz="2800" dirty="0" err="1">
                <a:latin typeface="Times New Roman" panose="02020603050405020304" pitchFamily="18" charset="0"/>
                <a:cs typeface="Times New Roman" panose="02020603050405020304" pitchFamily="18" charset="0"/>
              </a:rPr>
              <a:t>vositalari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xizmat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qiladi</a:t>
            </a:r>
            <a:endParaRPr lang="ru-RU" sz="2800" dirty="0">
              <a:latin typeface="Times New Roman" panose="02020603050405020304" pitchFamily="18" charset="0"/>
              <a:ea typeface="Times New Roman"/>
              <a:cs typeface="Times New Roman" panose="02020603050405020304" pitchFamily="18" charset="0"/>
            </a:endParaRPr>
          </a:p>
        </p:txBody>
      </p:sp>
      <p:sp>
        <p:nvSpPr>
          <p:cNvPr id="9" name="Стрелка вправо с вырезом 8"/>
          <p:cNvSpPr/>
          <p:nvPr/>
        </p:nvSpPr>
        <p:spPr>
          <a:xfrm>
            <a:off x="17584"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78634"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8</a:t>
            </a:fld>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19108549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112772"/>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95786" y="22262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9</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925203" y="110691"/>
            <a:ext cx="8218797" cy="769441"/>
          </a:xfrm>
          <a:prstGeom prst="rect">
            <a:avLst/>
          </a:prstGeom>
        </p:spPr>
        <p:txBody>
          <a:bodyPr wrap="square">
            <a:spAutoFit/>
          </a:bodyPr>
          <a:lstStyle/>
          <a:p>
            <a:r>
              <a:rPr lang="en-US" sz="2200" b="1" dirty="0">
                <a:solidFill>
                  <a:srgbClr val="000000"/>
                </a:solidFill>
                <a:latin typeface="Times New Roman" panose="02020603050405020304" pitchFamily="18" charset="0"/>
                <a:ea typeface="MS Mincho"/>
              </a:rPr>
              <a:t>Transport </a:t>
            </a:r>
            <a:r>
              <a:rPr lang="en-US" sz="2200" b="1" dirty="0" err="1">
                <a:solidFill>
                  <a:srgbClr val="000000"/>
                </a:solidFill>
                <a:latin typeface="Times New Roman" panose="02020603050405020304" pitchFamily="18" charset="0"/>
                <a:ea typeface="MS Mincho"/>
              </a:rPr>
              <a:t>vositalarining</a:t>
            </a:r>
            <a:r>
              <a:rPr lang="en-US" sz="2200" b="1" dirty="0">
                <a:solidFill>
                  <a:srgbClr val="000000"/>
                </a:solidFill>
                <a:latin typeface="Times New Roman" panose="02020603050405020304" pitchFamily="18" charset="0"/>
                <a:ea typeface="MS Mincho"/>
              </a:rPr>
              <a:t> </a:t>
            </a:r>
            <a:r>
              <a:rPr lang="en-US" sz="2200" b="1" dirty="0" err="1">
                <a:solidFill>
                  <a:srgbClr val="000000"/>
                </a:solidFill>
                <a:latin typeface="Times New Roman" panose="02020603050405020304" pitchFamily="18" charset="0"/>
                <a:ea typeface="MS Mincho"/>
              </a:rPr>
              <a:t>tasniflanishi</a:t>
            </a:r>
            <a:r>
              <a:rPr lang="en-US" sz="2200" b="1" dirty="0">
                <a:solidFill>
                  <a:srgbClr val="000000"/>
                </a:solidFill>
                <a:latin typeface="Times New Roman" panose="02020603050405020304" pitchFamily="18" charset="0"/>
                <a:ea typeface="MS Mincho"/>
              </a:rPr>
              <a:t> (</a:t>
            </a:r>
            <a:r>
              <a:rPr lang="en-US" sz="2200" b="1" dirty="0" err="1">
                <a:solidFill>
                  <a:srgbClr val="000000"/>
                </a:solidFill>
                <a:latin typeface="Times New Roman" panose="02020603050405020304" pitchFamily="18" charset="0"/>
                <a:ea typeface="MS Mincho"/>
              </a:rPr>
              <a:t>mashinasozlik</a:t>
            </a:r>
            <a:r>
              <a:rPr lang="en-US" sz="2200" b="1" dirty="0">
                <a:solidFill>
                  <a:srgbClr val="000000"/>
                </a:solidFill>
                <a:latin typeface="Times New Roman" panose="02020603050405020304" pitchFamily="18" charset="0"/>
                <a:ea typeface="MS Mincho"/>
              </a:rPr>
              <a:t> </a:t>
            </a:r>
            <a:r>
              <a:rPr lang="en-US" sz="2200" b="1" dirty="0" err="1">
                <a:solidFill>
                  <a:srgbClr val="000000"/>
                </a:solidFill>
                <a:latin typeface="Times New Roman" panose="02020603050405020304" pitchFamily="18" charset="0"/>
                <a:ea typeface="MS Mincho"/>
              </a:rPr>
              <a:t>zavodi</a:t>
            </a:r>
            <a:r>
              <a:rPr lang="en-US" sz="2200" b="1" dirty="0">
                <a:solidFill>
                  <a:srgbClr val="000000"/>
                </a:solidFill>
                <a:latin typeface="Times New Roman" panose="02020603050405020304" pitchFamily="18" charset="0"/>
                <a:ea typeface="MS Mincho"/>
              </a:rPr>
              <a:t> </a:t>
            </a:r>
            <a:r>
              <a:rPr lang="en-US" sz="2200" b="1" dirty="0" err="1">
                <a:solidFill>
                  <a:srgbClr val="000000"/>
                </a:solidFill>
                <a:latin typeface="Times New Roman" panose="02020603050405020304" pitchFamily="18" charset="0"/>
                <a:ea typeface="MS Mincho"/>
              </a:rPr>
              <a:t>misolida</a:t>
            </a:r>
            <a:r>
              <a:rPr lang="en-US" sz="2200" b="1" dirty="0">
                <a:solidFill>
                  <a:srgbClr val="000000"/>
                </a:solidFill>
                <a:latin typeface="Times New Roman" panose="02020603050405020304" pitchFamily="18" charset="0"/>
                <a:ea typeface="MS Mincho"/>
              </a:rPr>
              <a:t>)</a:t>
            </a:r>
            <a:endParaRPr lang="ru-RU" sz="2200" dirty="0"/>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4384" y="941129"/>
            <a:ext cx="7602416" cy="5423140"/>
          </a:xfrm>
          <a:prstGeom prst="rect">
            <a:avLst/>
          </a:prstGeom>
        </p:spPr>
      </p:pic>
    </p:spTree>
    <p:extLst>
      <p:ext uri="{BB962C8B-B14F-4D97-AF65-F5344CB8AC3E}">
        <p14:creationId xmlns:p14="http://schemas.microsoft.com/office/powerpoint/2010/main" val="13904134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133758"/>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07682" y="238782"/>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10</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65792" y="409250"/>
            <a:ext cx="8405242" cy="461665"/>
          </a:xfrm>
          <a:prstGeom prst="rect">
            <a:avLst/>
          </a:prstGeom>
        </p:spPr>
        <p:txBody>
          <a:bodyPr wrap="square">
            <a:spAutoFit/>
          </a:bodyPr>
          <a:lstStyle/>
          <a:p>
            <a:pPr algn="just">
              <a:spcAft>
                <a:spcPts val="0"/>
              </a:spcAft>
            </a:pPr>
            <a:r>
              <a:rPr lang="en-US" sz="2400" dirty="0" smtClean="0">
                <a:solidFill>
                  <a:srgbClr val="000000"/>
                </a:solidFill>
                <a:latin typeface="Times New Roman" panose="02020603050405020304" pitchFamily="18" charset="0"/>
                <a:ea typeface="Calibri" panose="020F0502020204030204" pitchFamily="34" charset="0"/>
              </a:rPr>
              <a:t>	</a:t>
            </a:r>
            <a:r>
              <a:rPr lang="en-US" sz="2400" dirty="0" smtClean="0">
                <a:solidFill>
                  <a:srgbClr val="000000"/>
                </a:solidFill>
                <a:latin typeface="Times New Roman" panose="02020603050405020304" pitchFamily="18" charset="0"/>
                <a:ea typeface="Calibri" panose="020F0502020204030204" pitchFamily="34" charset="0"/>
              </a:rPr>
              <a:t>.</a:t>
            </a:r>
            <a:endParaRPr lang="ru-RU" sz="2400" dirty="0">
              <a:solidFill>
                <a:srgbClr val="000000"/>
              </a:solidFill>
              <a:latin typeface="Times New Roman" panose="02020603050405020304" pitchFamily="18" charset="0"/>
              <a:ea typeface="Calibri" panose="020F0502020204030204" pitchFamily="34"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046" y="603907"/>
            <a:ext cx="8037988" cy="5945727"/>
          </a:xfrm>
          <a:prstGeom prst="rect">
            <a:avLst/>
          </a:prstGeom>
        </p:spPr>
      </p:pic>
    </p:spTree>
    <p:extLst>
      <p:ext uri="{BB962C8B-B14F-4D97-AF65-F5344CB8AC3E}">
        <p14:creationId xmlns:p14="http://schemas.microsoft.com/office/powerpoint/2010/main" val="10419501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11</a:t>
            </a:fld>
            <a:endParaRPr lang="en-US" sz="2400" dirty="0">
              <a:solidFill>
                <a:srgbClr val="C00000"/>
              </a:solidFill>
              <a:latin typeface="Arial" pitchFamily="34" charset="0"/>
              <a:cs typeface="Arial" pitchFamily="34" charset="0"/>
            </a:endParaRPr>
          </a:p>
        </p:txBody>
      </p:sp>
      <p:pic>
        <p:nvPicPr>
          <p:cNvPr id="5" name="Рисунок 4" descr="http://uz.denemetr.com/tw_files2/urls_8/77/d-76257/7z-docs/1_html_254ed220.gif"/>
          <p:cNvPicPr/>
          <p:nvPr/>
        </p:nvPicPr>
        <p:blipFill rotWithShape="1">
          <a:blip r:embed="rId2" cstate="print">
            <a:extLst>
              <a:ext uri="{28A0092B-C50C-407E-A947-70E740481C1C}">
                <a14:useLocalDpi xmlns:a14="http://schemas.microsoft.com/office/drawing/2010/main" val="0"/>
              </a:ext>
            </a:extLst>
          </a:blip>
          <a:srcRect r="12795"/>
          <a:stretch/>
        </p:blipFill>
        <p:spPr bwMode="auto">
          <a:xfrm>
            <a:off x="1084383" y="492371"/>
            <a:ext cx="7665842" cy="5328137"/>
          </a:xfrm>
          <a:prstGeom prst="rect">
            <a:avLst/>
          </a:prstGeom>
          <a:noFill/>
          <a:ln>
            <a:noFill/>
          </a:ln>
        </p:spPr>
      </p:pic>
      <p:sp>
        <p:nvSpPr>
          <p:cNvPr id="2" name="Прямоугольник 1"/>
          <p:cNvSpPr/>
          <p:nvPr/>
        </p:nvSpPr>
        <p:spPr>
          <a:xfrm>
            <a:off x="2027032" y="5820508"/>
            <a:ext cx="4351384" cy="669542"/>
          </a:xfrm>
          <a:prstGeom prst="rect">
            <a:avLst/>
          </a:prstGeom>
        </p:spPr>
        <p:txBody>
          <a:bodyPr wrap="none">
            <a:spAutoFit/>
          </a:bodyPr>
          <a:lstStyle/>
          <a:p>
            <a:pPr algn="ctr">
              <a:lnSpc>
                <a:spcPct val="150000"/>
              </a:lnSpc>
              <a:spcAft>
                <a:spcPts val="0"/>
              </a:spcAft>
            </a:pPr>
            <a:r>
              <a:rPr lang="ru-RU"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1 - </a:t>
            </a:r>
            <a:r>
              <a:rPr lang="ru-RU"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rasm</a:t>
            </a:r>
            <a:r>
              <a:rPr lang="ru-RU"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Transport</a:t>
            </a:r>
            <a:r>
              <a:rPr lang="ru-RU"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bo‘limi</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172173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12</a:t>
            </a:fld>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423081" y="474788"/>
            <a:ext cx="8386811" cy="5262979"/>
          </a:xfrm>
          <a:prstGeom prst="rect">
            <a:avLst/>
          </a:prstGeom>
        </p:spPr>
        <p:txBody>
          <a:bodyPr wrap="square">
            <a:spAutoFit/>
          </a:bodyPr>
          <a:lstStyle/>
          <a:p>
            <a:r>
              <a:rPr lang="en-US" sz="2800" dirty="0" smtClean="0">
                <a:solidFill>
                  <a:srgbClr val="000000"/>
                </a:solidFill>
                <a:latin typeface="Times New Roman" panose="02020603050405020304" pitchFamily="18" charset="0"/>
                <a:ea typeface="Times New Roman" panose="02020603050405020304" pitchFamily="18" charset="0"/>
              </a:rPr>
              <a:t>	</a:t>
            </a:r>
            <a:r>
              <a:rPr lang="ru-RU" sz="2800" dirty="0" err="1" smtClean="0">
                <a:solidFill>
                  <a:srgbClr val="000000"/>
                </a:solidFill>
                <a:latin typeface="Times New Roman" panose="02020603050405020304" pitchFamily="18" charset="0"/>
                <a:ea typeface="Times New Roman" panose="02020603050405020304" pitchFamily="18" charset="0"/>
              </a:rPr>
              <a:t>Seriyali</a:t>
            </a:r>
            <a:r>
              <a:rPr lang="ru-RU" sz="2800" dirty="0" smtClean="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va</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donali</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ishlab</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chiqarishda</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ishlov</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beruvchi</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va</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yig‘ish</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sexlarida</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ichki</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transport</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vositasi</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sifatida</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ko‘prikli</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elektrli</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kranlar</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kran</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balkalari</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tor</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yo‘lkali</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temir</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yo‘l</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vagonlari</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va</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boshqalar</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ishlatiladi</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Potokli</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ishlab</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chiqarishda</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esa</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transport</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vositasi</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sifatida</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turli</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konstruksiyali</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konveyerlar</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maxsus</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transport</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qurilmalar</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va</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boshqa</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avtomatlashtirilgan</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liniyalar</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xizmat</a:t>
            </a:r>
            <a:r>
              <a:rPr lang="ru-RU" sz="2800" dirty="0">
                <a:solidFill>
                  <a:srgbClr val="000000"/>
                </a:solidFill>
                <a:latin typeface="Times New Roman" panose="02020603050405020304" pitchFamily="18" charset="0"/>
                <a:ea typeface="Times New Roman" panose="02020603050405020304" pitchFamily="18" charset="0"/>
              </a:rPr>
              <a:t> </a:t>
            </a:r>
            <a:r>
              <a:rPr lang="ru-RU" sz="2800" dirty="0" err="1">
                <a:solidFill>
                  <a:srgbClr val="000000"/>
                </a:solidFill>
                <a:latin typeface="Times New Roman" panose="02020603050405020304" pitchFamily="18" charset="0"/>
                <a:ea typeface="Times New Roman" panose="02020603050405020304" pitchFamily="18" charset="0"/>
              </a:rPr>
              <a:t>qiladi</a:t>
            </a:r>
            <a:r>
              <a:rPr lang="ru-RU" sz="2800" dirty="0">
                <a:solidFill>
                  <a:srgbClr val="000000"/>
                </a:solidFill>
                <a:latin typeface="Times New Roman" panose="02020603050405020304" pitchFamily="18" charset="0"/>
                <a:ea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rPr>
              <a:t>Yuk </a:t>
            </a:r>
            <a:r>
              <a:rPr lang="en-US" sz="2800" dirty="0" err="1">
                <a:solidFill>
                  <a:srgbClr val="000000"/>
                </a:solidFill>
                <a:latin typeface="Times New Roman" panose="02020603050405020304" pitchFamily="18" charset="0"/>
                <a:ea typeface="Times New Roman" panose="02020603050405020304" pitchFamily="18" charset="0"/>
              </a:rPr>
              <a:t>aylanmasi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katta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yirik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korxonalarda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maxsus</a:t>
            </a:r>
            <a:r>
              <a:rPr lang="en-US" sz="2800" dirty="0">
                <a:solidFill>
                  <a:srgbClr val="000000"/>
                </a:solidFill>
                <a:latin typeface="Times New Roman" panose="02020603050405020304" pitchFamily="18" charset="0"/>
                <a:ea typeface="Times New Roman" panose="02020603050405020304" pitchFamily="18" charset="0"/>
              </a:rPr>
              <a:t> transport </a:t>
            </a:r>
            <a:r>
              <a:rPr lang="en-US" sz="2800" dirty="0" err="1">
                <a:solidFill>
                  <a:srgbClr val="000000"/>
                </a:solidFill>
                <a:latin typeface="Times New Roman" panose="02020603050405020304" pitchFamily="18" charset="0"/>
                <a:ea typeface="Times New Roman" panose="02020603050405020304" pitchFamily="18" charset="0"/>
              </a:rPr>
              <a:t>bo‘limi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smtClean="0">
                <a:solidFill>
                  <a:srgbClr val="000000"/>
                </a:solidFill>
                <a:latin typeface="Times New Roman" panose="02020603050405020304" pitchFamily="18" charset="0"/>
                <a:ea typeface="Times New Roman" panose="02020603050405020304" pitchFamily="18" charset="0"/>
              </a:rPr>
              <a:t>(1-rasm</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tashkil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qilinadi</a:t>
            </a:r>
            <a:r>
              <a:rPr lang="en-US" sz="2800" dirty="0">
                <a:solidFill>
                  <a:srgbClr val="000000"/>
                </a:solidFill>
                <a:latin typeface="Times New Roman" panose="02020603050405020304" pitchFamily="18" charset="0"/>
                <a:ea typeface="Times New Roman" panose="02020603050405020304" pitchFamily="18" charset="0"/>
              </a:rPr>
              <a:t>. Transport </a:t>
            </a:r>
            <a:r>
              <a:rPr lang="en-US" sz="2800" dirty="0" err="1">
                <a:solidFill>
                  <a:srgbClr val="000000"/>
                </a:solidFill>
                <a:latin typeface="Times New Roman" panose="02020603050405020304" pitchFamily="18" charset="0"/>
                <a:ea typeface="Times New Roman" panose="02020603050405020304" pitchFamily="18" charset="0"/>
              </a:rPr>
              <a:t>bo‘limi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ta’minot</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sotish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bo‘yicha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direktor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muoviniga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bevosita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bo‘ysunadi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transportlarning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barcha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turlarini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birlashtiradi</a:t>
            </a:r>
            <a:r>
              <a:rPr lang="en-US" sz="2800" dirty="0">
                <a:solidFill>
                  <a:srgbClr val="000000"/>
                </a:solidFill>
                <a:latin typeface="Times New Roman" panose="02020603050405020304" pitchFamily="18" charset="0"/>
                <a:ea typeface="Times New Roman" panose="02020603050405020304" pitchFamily="18" charset="0"/>
              </a:rPr>
              <a:t>. </a:t>
            </a:r>
            <a:endParaRPr lang="ru-RU" sz="2800" dirty="0"/>
          </a:p>
        </p:txBody>
      </p:sp>
    </p:spTree>
    <p:extLst>
      <p:ext uri="{BB962C8B-B14F-4D97-AF65-F5344CB8AC3E}">
        <p14:creationId xmlns:p14="http://schemas.microsoft.com/office/powerpoint/2010/main" val="4353264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13</a:t>
            </a:fld>
            <a:endParaRPr lang="en-US" sz="2400" dirty="0">
              <a:solidFill>
                <a:srgbClr val="C00000"/>
              </a:solidFill>
              <a:latin typeface="Arial" pitchFamily="34" charset="0"/>
              <a:cs typeface="Arial" pitchFamily="34" charset="0"/>
            </a:endParaRPr>
          </a:p>
        </p:txBody>
      </p:sp>
      <p:pic>
        <p:nvPicPr>
          <p:cNvPr id="8194" name="Рисунок 304"/>
          <p:cNvPicPr>
            <a:picLocks noChangeAspect="1" noChangeArrowheads="1"/>
          </p:cNvPicPr>
          <p:nvPr/>
        </p:nvPicPr>
        <p:blipFill>
          <a:blip r:embed="rId2">
            <a:extLst>
              <a:ext uri="{28A0092B-C50C-407E-A947-70E740481C1C}">
                <a14:useLocalDpi xmlns:a14="http://schemas.microsoft.com/office/drawing/2010/main" val="0"/>
              </a:ext>
            </a:extLst>
          </a:blip>
          <a:srcRect l="34541" t="24663" r="24530" b="50127"/>
          <a:stretch>
            <a:fillRect/>
          </a:stretch>
        </p:blipFill>
        <p:spPr bwMode="auto">
          <a:xfrm>
            <a:off x="1357653" y="276763"/>
            <a:ext cx="496366" cy="477982"/>
          </a:xfrm>
          <a:prstGeom prst="rect">
            <a:avLst/>
          </a:prstGeom>
          <a:noFill/>
          <a:extLst>
            <a:ext uri="{909E8E84-426E-40DD-AFC4-6F175D3DCCD1}">
              <a14:hiddenFill xmlns:a14="http://schemas.microsoft.com/office/drawing/2010/main">
                <a:solidFill>
                  <a:srgbClr val="FFFFFF"/>
                </a:solidFill>
              </a14:hiddenFill>
            </a:ext>
          </a:extLst>
        </p:spPr>
      </p:pic>
      <p:pic>
        <p:nvPicPr>
          <p:cNvPr id="8193" name="Рисунок 303" descr="Описание: Graphic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510" y="750426"/>
            <a:ext cx="818317" cy="67449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4" name="Rectangle 4"/>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 name="Прямоугольник 1"/>
          <p:cNvSpPr/>
          <p:nvPr/>
        </p:nvSpPr>
        <p:spPr>
          <a:xfrm>
            <a:off x="2144018" y="276763"/>
            <a:ext cx="5449633" cy="523220"/>
          </a:xfrm>
          <a:prstGeom prst="rect">
            <a:avLst/>
          </a:prstGeom>
        </p:spPr>
        <p:txBody>
          <a:bodyPr wrap="none">
            <a:spAutoFit/>
          </a:bodyPr>
          <a:lstStyle/>
          <a:p>
            <a:r>
              <a:rPr lang="en-US" sz="2800" b="1" dirty="0" smtClean="0">
                <a:solidFill>
                  <a:srgbClr val="000000"/>
                </a:solidFill>
                <a:latin typeface="Times New Roman" panose="02020603050405020304" pitchFamily="18" charset="0"/>
                <a:ea typeface="Times New Roman" panose="02020603050405020304" pitchFamily="18" charset="0"/>
              </a:rPr>
              <a:t>2.Yuk </a:t>
            </a:r>
            <a:r>
              <a:rPr lang="en-US" sz="2800" b="1" dirty="0" err="1">
                <a:solidFill>
                  <a:srgbClr val="000000"/>
                </a:solidFill>
                <a:latin typeface="Times New Roman" panose="02020603050405020304" pitchFamily="18" charset="0"/>
                <a:ea typeface="Times New Roman" panose="02020603050405020304" pitchFamily="18" charset="0"/>
              </a:rPr>
              <a:t>tashish</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marshrutlari</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turlari</a:t>
            </a:r>
            <a:endParaRPr lang="ru-RU" sz="2800" dirty="0"/>
          </a:p>
        </p:txBody>
      </p:sp>
      <p:sp>
        <p:nvSpPr>
          <p:cNvPr id="6" name="Прямоугольник 5"/>
          <p:cNvSpPr/>
          <p:nvPr/>
        </p:nvSpPr>
        <p:spPr>
          <a:xfrm>
            <a:off x="345579" y="910082"/>
            <a:ext cx="8680965" cy="6124754"/>
          </a:xfrm>
          <a:prstGeom prst="rect">
            <a:avLst/>
          </a:prstGeom>
        </p:spPr>
        <p:txBody>
          <a:bodyPr wrap="square">
            <a:spAutoFit/>
          </a:bodyPr>
          <a:lstStyle/>
          <a:p>
            <a:pPr algn="just">
              <a:spcAft>
                <a:spcPts val="0"/>
              </a:spcAft>
            </a:pP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Tashish</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lozim</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barcha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yuklarni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uchta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asosiy</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guruhga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mumkin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Sochiluvchan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yuklar</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Jumladan</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mir</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qum</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shag</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al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boshqalar</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yiladigan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yuklar</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Jumladan</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neft</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neft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mahsulotlari</a:t>
            </a:r>
            <a:r>
              <a:rPr lang="ru-RU"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kimyoviy</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suyuq</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moddalar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Donali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yuklar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uzunligi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3 m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ortiq</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prokat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truba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yog‘och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yog‘och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materiallari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b)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uzunligi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3 m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gacha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xom</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ashyolar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detallar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v)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og‘irligi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50 kg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gacha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donali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buyumlar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metall</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quyilmasi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xom</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ashyolar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detallar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g)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qadoqlash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joylashtirish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konteynerlar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yashiklar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kiplar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bochkalar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rulonlar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d)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og‘irligi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katta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dastgohlar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yirik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metall</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quyilmasi</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00331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82138"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14</a:t>
            </a:fld>
            <a:endParaRPr lang="en-US" sz="2400" dirty="0">
              <a:solidFill>
                <a:srgbClr val="C00000"/>
              </a:solidFill>
              <a:latin typeface="Arial" pitchFamily="34" charset="0"/>
              <a:cs typeface="Arial" pitchFamily="34" charset="0"/>
            </a:endParaRPr>
          </a:p>
        </p:txBody>
      </p:sp>
      <p:pic>
        <p:nvPicPr>
          <p:cNvPr id="5" name="Рисунок 4" descr="http://uz.denemetr.com/tw_files2/urls_8/77/d-76257/7z-docs/1_html_m4f446e41.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93693" y="0"/>
            <a:ext cx="7357938" cy="5363308"/>
          </a:xfrm>
          <a:prstGeom prst="rect">
            <a:avLst/>
          </a:prstGeom>
          <a:noFill/>
          <a:ln>
            <a:noFill/>
          </a:ln>
        </p:spPr>
      </p:pic>
      <p:sp>
        <p:nvSpPr>
          <p:cNvPr id="3" name="Прямоугольник 2"/>
          <p:cNvSpPr/>
          <p:nvPr/>
        </p:nvSpPr>
        <p:spPr>
          <a:xfrm>
            <a:off x="243340" y="4599614"/>
            <a:ext cx="7743092" cy="1384995"/>
          </a:xfrm>
          <a:prstGeom prst="rect">
            <a:avLst/>
          </a:prstGeom>
        </p:spPr>
        <p:txBody>
          <a:bodyPr wrap="square">
            <a:spAutoFit/>
          </a:bodyPr>
          <a:lstStyle/>
          <a:p>
            <a:pPr algn="just">
              <a:spcAft>
                <a:spcPts val="0"/>
              </a:spcAft>
            </a:pP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yukli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harakat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yuksiz</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harakat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ctr">
              <a:spcAft>
                <a:spcPts val="0"/>
              </a:spcAft>
            </a:pP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2-rasm.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Mayatnik</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simon</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marshrut</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221699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15</a:t>
            </a:fld>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281191" y="492371"/>
            <a:ext cx="8547498" cy="6124754"/>
          </a:xfrm>
          <a:prstGeom prst="rect">
            <a:avLst/>
          </a:prstGeom>
        </p:spPr>
        <p:txBody>
          <a:bodyPr wrap="square">
            <a:spAutoFit/>
          </a:bodyPr>
          <a:lstStyle/>
          <a:p>
            <a:pPr algn="just">
              <a:spcAft>
                <a:spcPts val="0"/>
              </a:spcAft>
            </a:pP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Yuklarning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o‘ziga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xos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tashish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xususiyatiga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ega</a:t>
            </a:r>
            <a:r>
              <a:rPr lang="en-US" sz="2800" dirty="0">
                <a:latin typeface="Times New Roman" panose="02020603050405020304" pitchFamily="18" charset="0"/>
                <a:cs typeface="Times New Roman" panose="02020603050405020304" pitchFamily="18" charset="0"/>
              </a:rPr>
              <a:t>. Transport </a:t>
            </a:r>
            <a:r>
              <a:rPr lang="en-US" sz="2800" dirty="0" err="1">
                <a:latin typeface="Times New Roman" panose="02020603050405020304" pitchFamily="18" charset="0"/>
                <a:cs typeface="Times New Roman" panose="02020603050405020304" pitchFamily="18" charset="0"/>
              </a:rPr>
              <a:t>vositalari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ana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xususiyatlarni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hisobga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holda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tashishga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xizmat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ko‘rsatishlari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lozim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Yuklar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martali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yoki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doimiy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marshrut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bo‘yicha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tashilishi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mumkin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martali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marshrut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mayda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seriyali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donaviy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turiga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xos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qaytarilmaydigan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maxsus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buyurtmalarni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tashishda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xizmat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Doimiy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marshrutlar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esa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avvaldan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belgilangan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yo‘nalishda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doimiy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qaytarilib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turadigan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buyurtmalarni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bajarishga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xizmat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qiladi</a:t>
            </a:r>
            <a:r>
              <a:rPr lang="en-US" sz="2800" dirty="0">
                <a:latin typeface="Times New Roman" panose="02020603050405020304" pitchFamily="18" charset="0"/>
                <a:cs typeface="Times New Roman" panose="02020603050405020304" pitchFamily="18" charset="0"/>
              </a:rPr>
              <a:t>. Bu </a:t>
            </a:r>
            <a:r>
              <a:rPr lang="en-US" sz="2800" dirty="0" err="1">
                <a:latin typeface="Times New Roman" panose="02020603050405020304" pitchFamily="18" charset="0"/>
                <a:cs typeface="Times New Roman" panose="02020603050405020304" pitchFamily="18" charset="0"/>
              </a:rPr>
              <a:t>marshrutlar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yirik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seriyali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ommaviy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ishlab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chiqarishga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xos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mayatnik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halqasimon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ko‘rinishda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bo‘ladi</a:t>
            </a:r>
            <a:r>
              <a:rPr lang="en-US" sz="2800" dirty="0">
                <a:latin typeface="Times New Roman" panose="02020603050405020304" pitchFamily="18" charset="0"/>
                <a:cs typeface="Times New Roman" panose="02020603050405020304" pitchFamily="18" charset="0"/>
              </a:rPr>
              <a:t>. 6.2-rasmda </a:t>
            </a:r>
            <a:r>
              <a:rPr lang="en-US" sz="2800" dirty="0" err="1">
                <a:latin typeface="Times New Roman" panose="02020603050405020304" pitchFamily="18" charset="0"/>
                <a:cs typeface="Times New Roman" panose="02020603050405020304" pitchFamily="18" charset="0"/>
              </a:rPr>
              <a:t>mayatniksimon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marshrut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tasvirlangan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mashinasozlik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zavodi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misolida</a:t>
            </a:r>
            <a:r>
              <a:rPr lang="en-US" sz="2800" dirty="0">
                <a:latin typeface="Times New Roman" panose="02020603050405020304" pitchFamily="18" charset="0"/>
                <a:cs typeface="Times New Roman" panose="02020603050405020304" pitchFamily="18" charset="0"/>
              </a:rPr>
              <a:t>). </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71660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16</a:t>
            </a:fld>
            <a:endParaRPr lang="en-US" sz="2400" dirty="0">
              <a:solidFill>
                <a:srgbClr val="C00000"/>
              </a:solidFill>
              <a:latin typeface="Arial" pitchFamily="34" charset="0"/>
              <a:cs typeface="Arial" pitchFamily="34" charset="0"/>
            </a:endParaRPr>
          </a:p>
        </p:txBody>
      </p:sp>
      <p:sp>
        <p:nvSpPr>
          <p:cNvPr id="5" name="Rectangle 7"/>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 name="Прямоугольник 1"/>
          <p:cNvSpPr/>
          <p:nvPr/>
        </p:nvSpPr>
        <p:spPr>
          <a:xfrm>
            <a:off x="249308" y="555433"/>
            <a:ext cx="8468671" cy="1815882"/>
          </a:xfrm>
          <a:prstGeom prst="rect">
            <a:avLst/>
          </a:prstGeom>
        </p:spPr>
        <p:txBody>
          <a:bodyPr wrap="square">
            <a:spAutoFit/>
          </a:bodyPr>
          <a:lstStyle/>
          <a:p>
            <a:pPr algn="just">
              <a:spcAft>
                <a:spcPts val="0"/>
              </a:spcAft>
            </a:pPr>
            <a:r>
              <a:rPr lang="en-US" sz="2400" dirty="0" smtClean="0"/>
              <a:t>	</a:t>
            </a:r>
            <a:r>
              <a:rPr lang="en-US" sz="2800" dirty="0" err="1" smtClean="0">
                <a:latin typeface="Times New Roman" panose="02020603050405020304" pitchFamily="18" charset="0"/>
                <a:cs typeface="Times New Roman" panose="02020603050405020304" pitchFamily="18" charset="0"/>
              </a:rPr>
              <a:t>Halqasimon</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marshrutlar</a:t>
            </a:r>
            <a:r>
              <a:rPr lang="en-US" sz="2800" dirty="0">
                <a:latin typeface="Times New Roman" panose="02020603050405020304" pitchFamily="18" charset="0"/>
                <a:cs typeface="Times New Roman" panose="02020603050405020304" pitchFamily="18" charset="0"/>
              </a:rPr>
              <a:t> (6.3a,b - </a:t>
            </a:r>
            <a:r>
              <a:rPr lang="en-US" sz="2800" dirty="0" err="1">
                <a:latin typeface="Times New Roman" panose="02020603050405020304" pitchFamily="18" charset="0"/>
                <a:cs typeface="Times New Roman" panose="02020603050405020304" pitchFamily="18" charset="0"/>
              </a:rPr>
              <a:t>rasmlar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necha</a:t>
            </a:r>
            <a:r>
              <a:rPr lang="en-US" sz="2800" dirty="0">
                <a:latin typeface="Times New Roman" panose="02020603050405020304" pitchFamily="18" charset="0"/>
                <a:cs typeface="Times New Roman" panose="02020603050405020304" pitchFamily="18" charset="0"/>
              </a:rPr>
              <a:t> yuk </a:t>
            </a:r>
            <a:r>
              <a:rPr lang="en-US" sz="2800" dirty="0" err="1">
                <a:latin typeface="Times New Roman" panose="02020603050405020304" pitchFamily="18" charset="0"/>
                <a:cs typeface="Times New Roman" panose="02020603050405020304" pitchFamily="18" charset="0"/>
              </a:rPr>
              <a:t>punktlari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o‘rtasida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yukni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ikkinchisiga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ketma</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ket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uzatishga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xizmat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qiladi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Halqasimon</a:t>
            </a:r>
            <a:r>
              <a:rPr lang="en-US" sz="2800" dirty="0">
                <a:latin typeface="Times New Roman" panose="02020603050405020304" pitchFamily="18" charset="0"/>
                <a:cs typeface="Times New Roman" panose="02020603050405020304" pitchFamily="18" charset="0"/>
              </a:rPr>
              <a:t> yuk </a:t>
            </a:r>
            <a:r>
              <a:rPr lang="en-US" sz="2800" dirty="0" err="1">
                <a:latin typeface="Times New Roman" panose="02020603050405020304" pitchFamily="18" charset="0"/>
                <a:cs typeface="Times New Roman" panose="02020603050405020304" pitchFamily="18" charset="0"/>
              </a:rPr>
              <a:t>tashish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tizimlaridan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siklli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marshrut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turidir</a:t>
            </a:r>
            <a:r>
              <a:rPr lang="en-US" sz="2800" dirty="0">
                <a:latin typeface="Times New Roman" panose="02020603050405020304" pitchFamily="18" charset="0"/>
                <a:cs typeface="Times New Roman" panose="02020603050405020304" pitchFamily="18" charset="0"/>
              </a:rPr>
              <a:t>. </a:t>
            </a:r>
            <a:endParaRPr lang="ru-RU" sz="2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 name="Рисунок 5" descr="http://uz.denemetr.com/tw_files2/urls_8/77/d-76257/7z-docs/1_html_88004f0.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2498" y="2437130"/>
            <a:ext cx="7452947" cy="2627239"/>
          </a:xfrm>
          <a:prstGeom prst="rect">
            <a:avLst/>
          </a:prstGeom>
          <a:noFill/>
          <a:ln>
            <a:noFill/>
          </a:ln>
        </p:spPr>
      </p:pic>
      <p:sp>
        <p:nvSpPr>
          <p:cNvPr id="3" name="Прямоугольник 2"/>
          <p:cNvSpPr/>
          <p:nvPr/>
        </p:nvSpPr>
        <p:spPr>
          <a:xfrm>
            <a:off x="249308" y="5130184"/>
            <a:ext cx="8613338" cy="1292662"/>
          </a:xfrm>
          <a:prstGeom prst="rect">
            <a:avLst/>
          </a:prstGeom>
        </p:spPr>
        <p:txBody>
          <a:bodyPr wrap="square">
            <a:spAutoFit/>
          </a:bodyPr>
          <a:lstStyle/>
          <a:p>
            <a:pPr algn="just">
              <a:lnSpc>
                <a:spcPct val="150000"/>
              </a:lnSpc>
              <a:spcAft>
                <a:spcPts val="0"/>
              </a:spcAft>
            </a:pPr>
            <a:r>
              <a:rPr lang="en-US" sz="2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1-3-yuklash (</a:t>
            </a:r>
            <a:r>
              <a:rPr lang="en-US" sz="2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tushirish</a:t>
            </a:r>
            <a:r>
              <a:rPr lang="en-US" sz="2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punktlari</a:t>
            </a:r>
            <a:r>
              <a:rPr lang="en-US" sz="2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0"/>
              </a:spcAft>
            </a:pPr>
            <a:r>
              <a:rPr lang="en-US" sz="2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2-yuklarni </a:t>
            </a:r>
            <a:r>
              <a:rPr lang="en-US" sz="2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halqadan</a:t>
            </a:r>
            <a:r>
              <a:rPr lang="en-US" sz="2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ikkinchi</a:t>
            </a:r>
            <a:r>
              <a:rPr lang="en-US" sz="2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halqaga</a:t>
            </a:r>
            <a:r>
              <a:rPr lang="en-US" sz="2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uzatish</a:t>
            </a:r>
            <a:r>
              <a:rPr lang="en-US" sz="2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maydoni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660589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17</a:t>
            </a:fld>
            <a:endParaRPr lang="en-US" sz="2400" dirty="0">
              <a:solidFill>
                <a:srgbClr val="C00000"/>
              </a:solidFill>
              <a:latin typeface="Arial" pitchFamily="34" charset="0"/>
              <a:cs typeface="Arial" pitchFamily="34" charset="0"/>
            </a:endParaRPr>
          </a:p>
        </p:txBody>
      </p:sp>
      <p:sp>
        <p:nvSpPr>
          <p:cNvPr id="5" name="Rectangle 7"/>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 name="Прямоугольник 1"/>
          <p:cNvSpPr/>
          <p:nvPr/>
        </p:nvSpPr>
        <p:spPr>
          <a:xfrm>
            <a:off x="249308" y="555433"/>
            <a:ext cx="8613338" cy="2246769"/>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Bunday</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marshrutlarni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sexlari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bo‘lgan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yirik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zavodlarda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qo‘llash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maqsadga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muvofiq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bo‘ladi</a:t>
            </a:r>
            <a:r>
              <a:rPr lang="en-US" sz="2800" dirty="0">
                <a:latin typeface="Times New Roman" panose="02020603050405020304" pitchFamily="18" charset="0"/>
                <a:cs typeface="Times New Roman" panose="02020603050405020304" pitchFamily="18" charset="0"/>
              </a:rPr>
              <a:t>. Bu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nechta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halqasimon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harakatlarni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o‘zaro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birlashtiruvchi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maxsus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halqali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marshrut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bo‘lib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yuklarni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bir</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halqadan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ikkinchi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halqaga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ko‘chirish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uchun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maxsus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maydonga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ega</a:t>
            </a:r>
            <a:r>
              <a:rPr lang="en-US"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pic>
        <p:nvPicPr>
          <p:cNvPr id="10" name="Рисунок 9" descr="http://uz.denemetr.com/tw_files2/urls_8/77/d-76257/7z-docs/1_html_m46b999be.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7789" y="3042039"/>
            <a:ext cx="7541811" cy="2550502"/>
          </a:xfrm>
          <a:prstGeom prst="rect">
            <a:avLst/>
          </a:prstGeom>
          <a:noFill/>
          <a:ln>
            <a:noFill/>
          </a:ln>
        </p:spPr>
      </p:pic>
      <p:sp>
        <p:nvSpPr>
          <p:cNvPr id="4" name="Прямоугольник 3"/>
          <p:cNvSpPr/>
          <p:nvPr/>
        </p:nvSpPr>
        <p:spPr>
          <a:xfrm>
            <a:off x="687789" y="5593174"/>
            <a:ext cx="6951785" cy="738664"/>
          </a:xfrm>
          <a:prstGeom prst="rect">
            <a:avLst/>
          </a:prstGeom>
        </p:spPr>
        <p:txBody>
          <a:bodyPr wrap="square">
            <a:spAutoFit/>
          </a:bodyPr>
          <a:lstStyle/>
          <a:p>
            <a:pPr algn="ctr">
              <a:lnSpc>
                <a:spcPct val="150000"/>
              </a:lnSpc>
              <a:spcAft>
                <a:spcPts val="0"/>
              </a:spcAft>
            </a:pP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3 -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rasm</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Halqasimon</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marshrut</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sxemasi</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340378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18</a:t>
            </a:fld>
            <a:endParaRPr lang="en-US" sz="2400" dirty="0">
              <a:solidFill>
                <a:srgbClr val="C00000"/>
              </a:solidFill>
              <a:latin typeface="Arial" pitchFamily="34" charset="0"/>
              <a:cs typeface="Arial" pitchFamily="34" charset="0"/>
            </a:endParaRPr>
          </a:p>
        </p:txBody>
      </p:sp>
      <p:pic>
        <p:nvPicPr>
          <p:cNvPr id="2049" name="Рисунок 16"/>
          <p:cNvPicPr>
            <a:picLocks noChangeAspect="1" noChangeArrowheads="1"/>
          </p:cNvPicPr>
          <p:nvPr/>
        </p:nvPicPr>
        <p:blipFill>
          <a:blip r:embed="rId2">
            <a:extLst>
              <a:ext uri="{28A0092B-C50C-407E-A947-70E740481C1C}">
                <a14:useLocalDpi xmlns:a14="http://schemas.microsoft.com/office/drawing/2010/main" val="0"/>
              </a:ext>
            </a:extLst>
          </a:blip>
          <a:srcRect l="34541" t="24663" r="24530" b="50127"/>
          <a:stretch>
            <a:fillRect/>
          </a:stretch>
        </p:blipFill>
        <p:spPr bwMode="auto">
          <a:xfrm>
            <a:off x="1509737" y="41002"/>
            <a:ext cx="713065" cy="686655"/>
          </a:xfrm>
          <a:prstGeom prst="rect">
            <a:avLst/>
          </a:prstGeom>
          <a:noFill/>
          <a:extLst>
            <a:ext uri="{909E8E84-426E-40DD-AFC4-6F175D3DCCD1}">
              <a14:hiddenFill xmlns:a14="http://schemas.microsoft.com/office/drawing/2010/main">
                <a:solidFill>
                  <a:srgbClr val="FFFFFF"/>
                </a:solidFill>
              </a14:hiddenFill>
            </a:ext>
          </a:extLst>
        </p:spPr>
      </p:pic>
      <p:pic>
        <p:nvPicPr>
          <p:cNvPr id="2050" name="Рисунок 22" descr="Graphic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349" y="483935"/>
            <a:ext cx="881449" cy="72652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4"/>
          <p:cNvSpPr>
            <a:spLocks noChangeArrowheads="1"/>
          </p:cNvSpPr>
          <p:nvPr/>
        </p:nvSpPr>
        <p:spPr bwMode="auto">
          <a:xfrm>
            <a:off x="2461308" y="64449"/>
            <a:ext cx="511766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US" sz="2800" b="1" dirty="0" smtClean="0">
                <a:latin typeface="Times New Roman" panose="02020603050405020304" pitchFamily="18" charset="0"/>
                <a:cs typeface="Times New Roman" panose="02020603050405020304" pitchFamily="18" charset="0"/>
              </a:rPr>
              <a:t>3. </a:t>
            </a:r>
            <a:r>
              <a:rPr lang="en-US" sz="2800" b="1" dirty="0">
                <a:latin typeface="Times New Roman" panose="02020603050405020304" pitchFamily="18" charset="0"/>
                <a:cs typeface="Times New Roman" panose="02020603050405020304" pitchFamily="18" charset="0"/>
              </a:rPr>
              <a:t>Transport </a:t>
            </a:r>
            <a:r>
              <a:rPr lang="en-US" sz="2800" b="1" dirty="0" err="1">
                <a:latin typeface="Times New Roman" panose="02020603050405020304" pitchFamily="18" charset="0"/>
                <a:cs typeface="Times New Roman" panose="02020603050405020304" pitchFamily="18" charset="0"/>
              </a:rPr>
              <a:t>vositalarini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tanlash</a:t>
            </a:r>
            <a:endParaRPr kumimoji="0" lang="en-US"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261636" y="742560"/>
            <a:ext cx="8836573" cy="6093976"/>
          </a:xfrm>
          <a:prstGeom prst="rect">
            <a:avLst/>
          </a:prstGeom>
        </p:spPr>
        <p:txBody>
          <a:bodyPr wrap="square">
            <a:spAutoFit/>
          </a:bodyPr>
          <a:lstStyle/>
          <a:p>
            <a:r>
              <a:rPr lang="en-US" sz="2600" dirty="0">
                <a:latin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cs typeface="Times New Roman" panose="02020603050405020304" pitchFamily="18" charset="0"/>
              </a:rPr>
              <a:t>Transport </a:t>
            </a:r>
            <a:r>
              <a:rPr lang="en-US" sz="2600" dirty="0" err="1">
                <a:latin typeface="Times New Roman" panose="02020603050405020304" pitchFamily="18" charset="0"/>
                <a:cs typeface="Times New Roman" panose="02020603050405020304" pitchFamily="18" charset="0"/>
              </a:rPr>
              <a:t>vositalarini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tanlashda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quyidagi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talablarni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hisobga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olish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zarur</a:t>
            </a:r>
            <a:r>
              <a:rPr lang="en-US" sz="2600" dirty="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a:p>
            <a:pPr lvl="0"/>
            <a:r>
              <a:rPr lang="en-US" sz="2600" dirty="0" smtClean="0">
                <a:latin typeface="Times New Roman" panose="02020603050405020304" pitchFamily="18" charset="0"/>
                <a:cs typeface="Times New Roman" panose="02020603050405020304" pitchFamily="18" charset="0"/>
              </a:rPr>
              <a:t>1. </a:t>
            </a:r>
            <a:r>
              <a:rPr lang="en-US" sz="2600" dirty="0" err="1" smtClean="0">
                <a:latin typeface="Times New Roman" panose="02020603050405020304" pitchFamily="18" charset="0"/>
                <a:cs typeface="Times New Roman" panose="02020603050405020304" pitchFamily="18" charset="0"/>
              </a:rPr>
              <a:t>Tanlangan</a:t>
            </a:r>
            <a:r>
              <a:rPr lang="en-US" sz="2600" dirty="0" smtClean="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transport </a:t>
            </a:r>
            <a:r>
              <a:rPr lang="en-US" sz="2600" dirty="0" err="1">
                <a:latin typeface="Times New Roman" panose="02020603050405020304" pitchFamily="18" charset="0"/>
                <a:cs typeface="Times New Roman" panose="02020603050405020304" pitchFamily="18" charset="0"/>
              </a:rPr>
              <a:t>vositalari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ayni</a:t>
            </a:r>
            <a:r>
              <a:rPr lang="en-US" sz="2600" dirty="0">
                <a:latin typeface="Times New Roman" panose="02020603050405020304" pitchFamily="18" charset="0"/>
                <a:cs typeface="Times New Roman" panose="02020603050405020304" pitchFamily="18" charset="0"/>
              </a:rPr>
              <a:t> yuk </a:t>
            </a:r>
            <a:r>
              <a:rPr lang="en-US" sz="2600" dirty="0" err="1">
                <a:latin typeface="Times New Roman" panose="02020603050405020304" pitchFamily="18" charset="0"/>
                <a:cs typeface="Times New Roman" panose="02020603050405020304" pitchFamily="18" charset="0"/>
              </a:rPr>
              <a:t>oqimining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barcha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ko‘rsatkichlariga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javob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berishi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lozim</a:t>
            </a:r>
            <a:r>
              <a:rPr lang="en-US" sz="2600" dirty="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a:p>
            <a:pPr lvl="0"/>
            <a:r>
              <a:rPr lang="en-US" sz="2600" dirty="0" smtClean="0">
                <a:latin typeface="Times New Roman" panose="02020603050405020304" pitchFamily="18" charset="0"/>
                <a:cs typeface="Times New Roman" panose="02020603050405020304" pitchFamily="18" charset="0"/>
              </a:rPr>
              <a:t>2. Transport </a:t>
            </a:r>
            <a:r>
              <a:rPr lang="en-US" sz="2600" dirty="0" err="1">
                <a:latin typeface="Times New Roman" panose="02020603050405020304" pitchFamily="18" charset="0"/>
                <a:cs typeface="Times New Roman" panose="02020603050405020304" pitchFamily="18" charset="0"/>
              </a:rPr>
              <a:t>vositalari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xizmat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ko‘rsatayotgan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ishlab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chiqarish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jarayonlarining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tashkiliy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texnologik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xususiyatlariga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mos</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bo‘lishi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kerak</a:t>
            </a:r>
            <a:r>
              <a:rPr lang="en-US" sz="2600" dirty="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a:p>
            <a:pPr lvl="0"/>
            <a:r>
              <a:rPr lang="en-US" sz="2600" dirty="0" smtClean="0">
                <a:latin typeface="Times New Roman" panose="02020603050405020304" pitchFamily="18" charset="0"/>
                <a:cs typeface="Times New Roman" panose="02020603050405020304" pitchFamily="18" charset="0"/>
              </a:rPr>
              <a:t>3. Transport </a:t>
            </a:r>
            <a:r>
              <a:rPr lang="en-US" sz="2600" dirty="0" err="1">
                <a:latin typeface="Times New Roman" panose="02020603050405020304" pitchFamily="18" charset="0"/>
                <a:cs typeface="Times New Roman" panose="02020603050405020304" pitchFamily="18" charset="0"/>
              </a:rPr>
              <a:t>vositalari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xizmat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ko‘rsatayotgan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uchastkada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qulay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mehnat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sharoitini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mehnat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unumdorligi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yuqori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bo‘lishini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ta’minlashi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kerak</a:t>
            </a:r>
            <a:r>
              <a:rPr lang="en-US" sz="2600" dirty="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a:p>
            <a:pPr lvl="0"/>
            <a:r>
              <a:rPr lang="en-US" sz="2600" dirty="0" smtClean="0">
                <a:latin typeface="Times New Roman" panose="02020603050405020304" pitchFamily="18" charset="0"/>
                <a:cs typeface="Times New Roman" panose="02020603050405020304" pitchFamily="18" charset="0"/>
              </a:rPr>
              <a:t>4. </a:t>
            </a:r>
            <a:r>
              <a:rPr lang="en-US" sz="2600" dirty="0" err="1" smtClean="0">
                <a:latin typeface="Times New Roman" panose="02020603050405020304" pitchFamily="18" charset="0"/>
                <a:cs typeface="Times New Roman" panose="02020603050405020304" pitchFamily="18" charset="0"/>
              </a:rPr>
              <a:t>Yonma</a:t>
            </a:r>
            <a:r>
              <a:rPr lang="en-US" sz="2600" dirty="0" smtClean="0">
                <a:latin typeface="Times New Roman" panose="02020603050405020304" pitchFamily="18" charset="0"/>
                <a:cs typeface="Times New Roman" panose="02020603050405020304" pitchFamily="18" charset="0"/>
              </a:rPr>
              <a:t>-yon </a:t>
            </a:r>
            <a:r>
              <a:rPr lang="en-US" sz="2600" dirty="0" err="1">
                <a:latin typeface="Times New Roman" panose="02020603050405020304" pitchFamily="18" charset="0"/>
                <a:cs typeface="Times New Roman" panose="02020603050405020304" pitchFamily="18" charset="0"/>
              </a:rPr>
              <a:t>uchastkalarda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ishlayotgan</a:t>
            </a:r>
            <a:r>
              <a:rPr lang="en-US" sz="2600" dirty="0">
                <a:latin typeface="Times New Roman" panose="02020603050405020304" pitchFamily="18" charset="0"/>
                <a:cs typeface="Times New Roman" panose="02020603050405020304" pitchFamily="18" charset="0"/>
              </a:rPr>
              <a:t> transport </a:t>
            </a:r>
            <a:r>
              <a:rPr lang="en-US" sz="2600" dirty="0" err="1">
                <a:latin typeface="Times New Roman" panose="02020603050405020304" pitchFamily="18" charset="0"/>
                <a:cs typeface="Times New Roman" panose="02020603050405020304" pitchFamily="18" charset="0"/>
              </a:rPr>
              <a:t>vositalarini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texnik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tavsifi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yuklash-tushirish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tashish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ishlarini</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oshirib</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borish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uchun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moslashgan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bo‘lishi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kerak</a:t>
            </a:r>
            <a:r>
              <a:rPr lang="en-US" sz="2600" dirty="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a:p>
            <a:pPr lvl="0"/>
            <a:r>
              <a:rPr lang="en-US" sz="2600" dirty="0" smtClean="0">
                <a:latin typeface="Times New Roman" panose="02020603050405020304" pitchFamily="18" charset="0"/>
                <a:cs typeface="Times New Roman" panose="02020603050405020304" pitchFamily="18" charset="0"/>
              </a:rPr>
              <a:t>5. </a:t>
            </a:r>
            <a:r>
              <a:rPr lang="en-US" sz="2600" dirty="0" err="1" smtClean="0">
                <a:latin typeface="Times New Roman" panose="02020603050405020304" pitchFamily="18" charset="0"/>
                <a:cs typeface="Times New Roman" panose="02020603050405020304" pitchFamily="18" charset="0"/>
              </a:rPr>
              <a:t>Tanlangan</a:t>
            </a:r>
            <a:r>
              <a:rPr lang="en-US" sz="2600" dirty="0" smtClean="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transport </a:t>
            </a:r>
            <a:r>
              <a:rPr lang="en-US" sz="2600" dirty="0" err="1">
                <a:latin typeface="Times New Roman" panose="02020603050405020304" pitchFamily="18" charset="0"/>
                <a:cs typeface="Times New Roman" panose="02020603050405020304" pitchFamily="18" charset="0"/>
              </a:rPr>
              <a:t>vositalari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mavjud</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variantlar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orasida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iqtisodiy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ko‘rsatkichlar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bo‘yicha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samarali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bo‘lishi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kerak</a:t>
            </a:r>
            <a:r>
              <a:rPr lang="en-US" sz="2600" dirty="0">
                <a:latin typeface="Times New Roman" panose="02020603050405020304" pitchFamily="18" charset="0"/>
                <a:cs typeface="Times New Roman" panose="02020603050405020304" pitchFamily="18" charset="0"/>
              </a:rPr>
              <a:t>. </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02322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232955"/>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19</a:t>
            </a:fld>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193429" y="98343"/>
            <a:ext cx="8721969" cy="1723549"/>
          </a:xfrm>
          <a:prstGeom prst="rect">
            <a:avLst/>
          </a:prstGeom>
        </p:spPr>
        <p:txBody>
          <a:bodyPr wrap="square">
            <a:spAutoFit/>
          </a:bodyPr>
          <a:lstStyle/>
          <a:p>
            <a:pPr algn="just">
              <a:spcAft>
                <a:spcPts val="0"/>
              </a:spcAft>
            </a:pP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Sexlararo</a:t>
            </a:r>
            <a:r>
              <a:rPr lang="en-US" sz="26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yuk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tashuvchi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to‘xtab-to‘xtab</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harakatlanadigan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transport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vositalari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avtomobil</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avto</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elektr</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karalar</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h.k</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miqdori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quyidagi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formula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orqali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aniqlanadi: </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mayatniksimon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tomonlama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marshrut</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uchun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p:txBody>
      </p:sp>
      <p:pic>
        <p:nvPicPr>
          <p:cNvPr id="6" name="Рисунок 5" descr="http://uz.denemetr.com/tw_files2/urls_8/77/d-76257/7z-docs/1_html_m1a8d9100.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43201" y="1821892"/>
            <a:ext cx="2628802" cy="1052464"/>
          </a:xfrm>
          <a:prstGeom prst="rect">
            <a:avLst/>
          </a:prstGeom>
          <a:noFill/>
          <a:ln>
            <a:noFill/>
          </a:ln>
        </p:spPr>
      </p:pic>
      <p:sp>
        <p:nvSpPr>
          <p:cNvPr id="4" name="Прямоугольник 3"/>
          <p:cNvSpPr/>
          <p:nvPr/>
        </p:nvSpPr>
        <p:spPr>
          <a:xfrm>
            <a:off x="193429" y="2414559"/>
            <a:ext cx="8950571" cy="4493538"/>
          </a:xfrm>
          <a:prstGeom prst="rect">
            <a:avLst/>
          </a:prstGeom>
        </p:spPr>
        <p:txBody>
          <a:bodyPr wrap="square">
            <a:spAutoFit/>
          </a:bodyPr>
          <a:lstStyle/>
          <a:p>
            <a:pPr algn="just">
              <a:spcAft>
                <a:spcPts val="0"/>
              </a:spcAft>
            </a:pP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bunda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6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a:t>
            </a:r>
            <a:r>
              <a:rPr lang="en-US" sz="26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sm</a:t>
            </a:r>
            <a:r>
              <a:rPr lang="en-US" sz="2600"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smenada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tashiladigan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yuk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og‘irligi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 </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6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t>
            </a:r>
            <a:r>
              <a:rPr lang="en-US" sz="26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a:t>
            </a:r>
            <a:r>
              <a:rPr lang="en-US" sz="2600"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ikkita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punkt</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oralig‘idagi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masofa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 </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6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t>
            </a:r>
            <a:r>
              <a:rPr lang="en-US" sz="26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a:t>
            </a:r>
            <a:r>
              <a:rPr lang="en-US" sz="2600"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transport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vositasining</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o‘rtacha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harakat</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tezligi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m/min; </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6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t>
            </a:r>
            <a:r>
              <a:rPr lang="en-US" sz="26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yukl</a:t>
            </a:r>
            <a:r>
              <a:rPr lang="en-US" sz="26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t>
            </a:r>
            <a:r>
              <a:rPr lang="en-US" sz="26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tush</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mos</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holda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har</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reysda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yuklash</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tushirish</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operatsiyalariga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sarflangan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vaqt</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min; </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6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t>
            </a:r>
            <a:r>
              <a:rPr lang="en-US" sz="26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transport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vositasining</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yuk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ko‘tarish</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hajmi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 </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6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6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transport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vositalarining</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yuk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ko‘tarishini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hisobga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oluvchi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koeffitsient</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600" i="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t>
            </a:r>
            <a:r>
              <a:rPr lang="en-US" sz="2600" i="1" baseline="-250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sm</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smena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davomiyligi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min; </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6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t>
            </a:r>
            <a:r>
              <a:rPr lang="en-US" sz="26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ta’m</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transport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vositalaridan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foydalanilayotgan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vaqtda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yo‘qotilgan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vaqt</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foizi</a:t>
            </a:r>
            <a:endParaRPr lang="ru-RU" sz="2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44596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3081" y="232955"/>
            <a:ext cx="8578546" cy="6721477"/>
          </a:xfrm>
        </p:spPr>
        <p:txBody>
          <a:bodyPr anchor="t">
            <a:noAutofit/>
          </a:bodyPr>
          <a:lstStyle/>
          <a:p>
            <a:pPr>
              <a:lnSpc>
                <a:spcPct val="100000"/>
              </a:lnSpc>
              <a:spcAft>
                <a:spcPts val="0"/>
              </a:spcAft>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Korxonaning</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strukturasi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bog‘liq</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muhim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iqtisodiy</a:t>
            </a:r>
            <a:r>
              <a:rPr lang="en-US" sz="2400" dirty="0">
                <a:solidFill>
                  <a:srgbClr val="000000"/>
                </a:solidFill>
                <a:latin typeface="Times New Roman" panose="02020603050405020304" pitchFamily="18" charset="0"/>
                <a:ea typeface="Times New Roman" panose="02020603050405020304" pitchFamily="18" charset="0"/>
              </a:rPr>
              <a:t> masala, </a:t>
            </a:r>
            <a:r>
              <a:rPr lang="en-US" sz="2400" dirty="0" err="1">
                <a:solidFill>
                  <a:srgbClr val="000000"/>
                </a:solidFill>
                <a:latin typeface="Times New Roman" panose="02020603050405020304" pitchFamily="18" charset="0"/>
                <a:ea typeface="Times New Roman" panose="02020603050405020304" pitchFamily="18" charset="0"/>
              </a:rPr>
              <a:t>bu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yordamchi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xizmat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ko‘rsatuvchi</a:t>
            </a:r>
            <a:r>
              <a:rPr lang="en-US" sz="2400" dirty="0">
                <a:solidFill>
                  <a:srgbClr val="000000"/>
                </a:solidFill>
                <a:latin typeface="Times New Roman" panose="02020603050405020304" pitchFamily="18" charset="0"/>
                <a:ea typeface="Times New Roman" panose="02020603050405020304" pitchFamily="18" charset="0"/>
              </a:rPr>
              <a:t> sex (</a:t>
            </a:r>
            <a:r>
              <a:rPr lang="en-US" sz="2400" dirty="0" err="1">
                <a:solidFill>
                  <a:srgbClr val="000000"/>
                </a:solidFill>
                <a:latin typeface="Times New Roman" panose="02020603050405020304" pitchFamily="18" charset="0"/>
                <a:ea typeface="Times New Roman" panose="02020603050405020304" pitchFamily="18" charset="0"/>
              </a:rPr>
              <a:t>uchastka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o‘rtasidagi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munosabatdir</a:t>
            </a:r>
            <a:r>
              <a:rPr lang="en-US" sz="2400" dirty="0">
                <a:solidFill>
                  <a:srgbClr val="000000"/>
                </a:solidFill>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en-US" sz="2400" dirty="0" smtClean="0">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Mahsulotni</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amalga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oshiriladi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shuning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uchun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nafaqat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o‘zining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faoliyatidagi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balki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unda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ishlayotgan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ishchilar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maydoni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ustun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yirik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korxonalarda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yordamchi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ishchilar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ishchilar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sonidan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ko‘proq</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Bunday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nisbat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yuqori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darajada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mexanizatsiyalashgan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avtomatlashtirilganligidan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dalolat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beradi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smtClean="0">
                <a:solidFill>
                  <a:srgbClr val="000000"/>
                </a:solidFill>
                <a:latin typeface="Times New Roman" panose="02020603050405020304" pitchFamily="18" charset="0"/>
                <a:ea typeface="Times New Roman" panose="02020603050405020304" pitchFamily="18" charset="0"/>
              </a:rPr>
              <a:t>	Bu </a:t>
            </a:r>
            <a:r>
              <a:rPr lang="en-US" sz="2400" dirty="0" err="1">
                <a:solidFill>
                  <a:srgbClr val="000000"/>
                </a:solidFill>
                <a:latin typeface="Times New Roman" panose="02020603050405020304" pitchFamily="18" charset="0"/>
                <a:ea typeface="Times New Roman" panose="02020603050405020304" pitchFamily="18" charset="0"/>
              </a:rPr>
              <a:t>esa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navbatida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og‘ir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kamayishiga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ishchilar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sonini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qisqarishiga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olib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keladi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dastgohlarga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xizmat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ko‘rsatish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ta’mirlash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ko‘paytiradi</a:t>
            </a:r>
            <a:r>
              <a:rPr lang="en-US" sz="2400" dirty="0">
                <a:solidFill>
                  <a:srgbClr val="000000"/>
                </a:solidFill>
                <a:latin typeface="Times New Roman" panose="02020603050405020304" pitchFamily="18" charset="0"/>
                <a:ea typeface="Times New Roman" panose="02020603050405020304" pitchFamily="18" charset="0"/>
              </a:rPr>
              <a:t>. Bu </a:t>
            </a:r>
            <a:r>
              <a:rPr lang="en-US" sz="2400" dirty="0" err="1">
                <a:solidFill>
                  <a:srgbClr val="000000"/>
                </a:solidFill>
                <a:latin typeface="Times New Roman" panose="02020603050405020304" pitchFamily="18" charset="0"/>
                <a:ea typeface="Times New Roman" panose="02020603050405020304" pitchFamily="18" charset="0"/>
              </a:rPr>
              <a:t>vaziyatni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yordamchi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mexanizatsiyalash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orqali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bartaraf</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mumkin</a:t>
            </a:r>
            <a:r>
              <a:rPr lang="en-US" sz="2400" dirty="0">
                <a:solidFill>
                  <a:srgbClr val="000000"/>
                </a:solidFill>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endParaRPr lang="ru-RU" sz="2400" dirty="0"/>
          </a:p>
        </p:txBody>
      </p:sp>
      <p:sp>
        <p:nvSpPr>
          <p:cNvPr id="4" name="Номер слайда 3"/>
          <p:cNvSpPr>
            <a:spLocks noGrp="1"/>
          </p:cNvSpPr>
          <p:nvPr>
            <p:ph type="sldNum" sz="quarter" idx="12"/>
          </p:nvPr>
        </p:nvSpPr>
        <p:spPr/>
        <p:txBody>
          <a:bodyPr/>
          <a:lstStyle/>
          <a:p>
            <a:fld id="{1FE8DF1E-33BB-4377-9A26-35481BA06C7C}" type="slidenum">
              <a:rPr lang="en-US" smtClean="0"/>
              <a:t>20</a:t>
            </a:fld>
            <a:endParaRPr lang="en-US"/>
          </a:p>
        </p:txBody>
      </p:sp>
      <p:sp>
        <p:nvSpPr>
          <p:cNvPr id="6" name="Стрелка вправо с вырезом 5"/>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20</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8116076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610" y="415518"/>
            <a:ext cx="8515350" cy="5940836"/>
          </a:xfrm>
        </p:spPr>
        <p:txBody>
          <a:bodyPr anchor="t">
            <a:noAutofit/>
          </a:bodyPr>
          <a:lstStyle/>
          <a:p>
            <a:pPr>
              <a:lnSpc>
                <a:spcPct val="150000"/>
              </a:lnSpc>
              <a:spcAft>
                <a:spcPts val="0"/>
              </a:spcAft>
            </a:pP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ikki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tomonlama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marshrut</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uchun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a:latin typeface="Calibri" panose="020F0502020204030204" pitchFamily="34" charset="0"/>
                <a:ea typeface="Calibri" panose="020F0502020204030204" pitchFamily="34" charset="0"/>
                <a:cs typeface="Times New Roman" panose="02020603050405020304" pitchFamily="18" charset="0"/>
              </a:rPr>
              <a:t/>
            </a:r>
            <a:br>
              <a:rPr lang="ru-RU" sz="1800" dirty="0">
                <a:latin typeface="Calibri" panose="020F0502020204030204" pitchFamily="34" charset="0"/>
                <a:ea typeface="Calibri" panose="020F0502020204030204" pitchFamily="34" charset="0"/>
                <a:cs typeface="Times New Roman" panose="02020603050405020304" pitchFamily="18" charset="0"/>
              </a:rPr>
            </a:br>
            <a:endParaRPr lang="ru-RU" sz="2400" dirty="0"/>
          </a:p>
        </p:txBody>
      </p:sp>
      <p:sp>
        <p:nvSpPr>
          <p:cNvPr id="4" name="Номер слайда 3"/>
          <p:cNvSpPr>
            <a:spLocks noGrp="1"/>
          </p:cNvSpPr>
          <p:nvPr>
            <p:ph type="sldNum" sz="quarter" idx="12"/>
          </p:nvPr>
        </p:nvSpPr>
        <p:spPr/>
        <p:txBody>
          <a:bodyPr/>
          <a:lstStyle/>
          <a:p>
            <a:fld id="{1FE8DF1E-33BB-4377-9A26-35481BA06C7C}" type="slidenum">
              <a:rPr lang="en-US" smtClean="0"/>
              <a:t>21</a:t>
            </a:fld>
            <a:endParaRPr lang="en-US"/>
          </a:p>
        </p:txBody>
      </p:sp>
      <p:sp>
        <p:nvSpPr>
          <p:cNvPr id="6" name="Стрелка вправо с вырезом 5"/>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21</a:t>
            </a:r>
            <a:endParaRPr lang="en-US" sz="2400" dirty="0">
              <a:solidFill>
                <a:srgbClr val="C00000"/>
              </a:solidFill>
              <a:latin typeface="Arial" pitchFamily="34" charset="0"/>
              <a:cs typeface="Arial" pitchFamily="34" charset="0"/>
            </a:endParaRPr>
          </a:p>
        </p:txBody>
      </p:sp>
      <p:pic>
        <p:nvPicPr>
          <p:cNvPr id="8" name="Рисунок 7" descr="http://uz.denemetr.com/tw_files2/urls_8/77/d-76257/7z-docs/1_html_m68e33e5c.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55277" y="984738"/>
            <a:ext cx="2637692" cy="1019907"/>
          </a:xfrm>
          <a:prstGeom prst="rect">
            <a:avLst/>
          </a:prstGeom>
          <a:noFill/>
          <a:ln>
            <a:noFill/>
          </a:ln>
        </p:spPr>
      </p:pic>
      <p:sp>
        <p:nvSpPr>
          <p:cNvPr id="3" name="Прямоугольник 2"/>
          <p:cNvSpPr/>
          <p:nvPr/>
        </p:nvSpPr>
        <p:spPr>
          <a:xfrm>
            <a:off x="238610" y="2031962"/>
            <a:ext cx="8515350" cy="1692771"/>
          </a:xfrm>
          <a:prstGeom prst="rect">
            <a:avLst/>
          </a:prstGeom>
        </p:spPr>
        <p:txBody>
          <a:bodyPr wrap="square">
            <a:spAutoFit/>
          </a:bodyPr>
          <a:lstStyle/>
          <a:p>
            <a:pPr algn="just">
              <a:spcAft>
                <a:spcPts val="0"/>
              </a:spcAft>
            </a:pP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bunda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6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a:t>
            </a:r>
            <a:r>
              <a:rPr lang="en-US" sz="2600" i="1" baseline="30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2600"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sm</a:t>
            </a:r>
            <a:r>
              <a:rPr lang="en-US" sz="2600"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smenada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ikki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tomonga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tashiladigan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yuk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miqdori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 </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Halqasimon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yuk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tashishda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transport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vositalari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soni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quyidagicha aniqlanadi: </a:t>
            </a:r>
            <a:endParaRPr lang="ru-RU" sz="26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9" name="Рисунок 8" descr="http://uz.denemetr.com/tw_files2/urls_8/77/d-76257/7z-docs/1_html_m7023ee35.gif"/>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31122" y="3841698"/>
            <a:ext cx="2655278" cy="1097973"/>
          </a:xfrm>
          <a:prstGeom prst="rect">
            <a:avLst/>
          </a:prstGeom>
          <a:noFill/>
          <a:ln>
            <a:noFill/>
          </a:ln>
        </p:spPr>
      </p:pic>
      <p:sp>
        <p:nvSpPr>
          <p:cNvPr id="5" name="Прямоугольник 4"/>
          <p:cNvSpPr/>
          <p:nvPr/>
        </p:nvSpPr>
        <p:spPr>
          <a:xfrm>
            <a:off x="238610" y="4939671"/>
            <a:ext cx="8131667" cy="1892826"/>
          </a:xfrm>
          <a:prstGeom prst="rect">
            <a:avLst/>
          </a:prstGeom>
        </p:spPr>
        <p:txBody>
          <a:bodyPr wrap="square">
            <a:spAutoFit/>
          </a:bodyPr>
          <a:lstStyle/>
          <a:p>
            <a:pPr algn="just">
              <a:lnSpc>
                <a:spcPct val="150000"/>
              </a:lnSpc>
              <a:spcAft>
                <a:spcPts val="0"/>
              </a:spcAft>
            </a:pP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bunda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0"/>
              </a:spcAft>
            </a:pPr>
            <a:r>
              <a:rPr lang="en-US" sz="26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t>
            </a:r>
            <a:r>
              <a:rPr lang="en-US" sz="26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hal</a:t>
            </a:r>
            <a:r>
              <a:rPr lang="en-US" sz="2600"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halqasimon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marshrutning</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jami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uzunligi,m</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0"/>
              </a:spcAft>
            </a:pPr>
            <a:r>
              <a:rPr lang="en-US" sz="26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t>
            </a:r>
            <a:r>
              <a:rPr lang="en-US" sz="26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yukl</a:t>
            </a:r>
            <a:r>
              <a:rPr lang="en-US" sz="2600"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yuklash</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tushirish</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punktlari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soni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93714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3081" y="312822"/>
            <a:ext cx="8515350" cy="6545178"/>
          </a:xfrm>
        </p:spPr>
        <p:txBody>
          <a:bodyPr anchor="t">
            <a:noAutofit/>
          </a:bodyPr>
          <a:lstStyle/>
          <a:p>
            <a:pPr>
              <a:lnSpc>
                <a:spcPct val="100000"/>
              </a:lnSpc>
              <a:spcAft>
                <a:spcPts val="0"/>
              </a:spcAft>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Bir</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smenada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tashiladigan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yuklar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miqdori</a:t>
            </a:r>
            <a:r>
              <a:rPr lang="en-US" sz="2800" dirty="0">
                <a:solidFill>
                  <a:srgbClr val="000000"/>
                </a:solidFill>
                <a:latin typeface="Times New Roman" panose="02020603050405020304" pitchFamily="18" charset="0"/>
                <a:ea typeface="Times New Roman" panose="02020603050405020304" pitchFamily="18" charset="0"/>
              </a:rPr>
              <a:t> quyidagicha </a:t>
            </a:r>
            <a:r>
              <a:rPr lang="en-US" sz="2400" dirty="0">
                <a:solidFill>
                  <a:srgbClr val="000000"/>
                </a:solidFill>
                <a:latin typeface="Times New Roman" panose="02020603050405020304" pitchFamily="18" charset="0"/>
                <a:ea typeface="Times New Roman" panose="02020603050405020304" pitchFamily="18" charset="0"/>
              </a:rPr>
              <a:t>aniqlanadi:</a:t>
            </a:r>
            <a:endParaRPr lang="ru-RU" sz="2400" dirty="0"/>
          </a:p>
        </p:txBody>
      </p:sp>
      <p:sp>
        <p:nvSpPr>
          <p:cNvPr id="4" name="Номер слайда 3"/>
          <p:cNvSpPr>
            <a:spLocks noGrp="1"/>
          </p:cNvSpPr>
          <p:nvPr>
            <p:ph type="sldNum" sz="quarter" idx="12"/>
          </p:nvPr>
        </p:nvSpPr>
        <p:spPr/>
        <p:txBody>
          <a:bodyPr/>
          <a:lstStyle/>
          <a:p>
            <a:fld id="{1FE8DF1E-33BB-4377-9A26-35481BA06C7C}" type="slidenum">
              <a:rPr lang="en-US" smtClean="0"/>
              <a:t>22</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22</a:t>
            </a:r>
            <a:endParaRPr lang="en-US" sz="2400" dirty="0">
              <a:solidFill>
                <a:srgbClr val="C00000"/>
              </a:solidFill>
              <a:latin typeface="Arial" pitchFamily="34" charset="0"/>
              <a:cs typeface="Arial" pitchFamily="34" charset="0"/>
            </a:endParaRPr>
          </a:p>
        </p:txBody>
      </p:sp>
      <p:pic>
        <p:nvPicPr>
          <p:cNvPr id="7" name="Рисунок 6" descr="http://uz.denemetr.com/tw_files2/urls_8/77/d-76257/7z-docs/1_html_m15a5db2f.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09092" y="1626878"/>
            <a:ext cx="2116381" cy="861644"/>
          </a:xfrm>
          <a:prstGeom prst="rect">
            <a:avLst/>
          </a:prstGeom>
          <a:noFill/>
          <a:ln>
            <a:noFill/>
          </a:ln>
        </p:spPr>
      </p:pic>
      <p:sp>
        <p:nvSpPr>
          <p:cNvPr id="3" name="Прямоугольник 2"/>
          <p:cNvSpPr/>
          <p:nvPr/>
        </p:nvSpPr>
        <p:spPr>
          <a:xfrm>
            <a:off x="562707" y="2574920"/>
            <a:ext cx="8375723" cy="2246769"/>
          </a:xfrm>
          <a:prstGeom prst="rect">
            <a:avLst/>
          </a:prstGeom>
        </p:spPr>
        <p:txBody>
          <a:bodyPr wrap="square">
            <a:spAutoFit/>
          </a:bodyPr>
          <a:lstStyle/>
          <a:p>
            <a:pPr algn="just">
              <a:spcAft>
                <a:spcPts val="0"/>
              </a:spcAft>
            </a:pP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bunda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8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a:t>
            </a:r>
            <a:r>
              <a:rPr lang="en-US" sz="28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yil</a:t>
            </a:r>
            <a:r>
              <a:rPr lang="en-US" sz="2800"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yillik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yuk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aylanmasi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8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t>
            </a:r>
            <a:r>
              <a:rPr lang="en-US" sz="28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sm</a:t>
            </a:r>
            <a:r>
              <a:rPr lang="en-US" sz="2800"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sutkadagi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smenalar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soni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t>
            </a:r>
            <a:r>
              <a:rPr lang="en-US" sz="2800"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a:t>
            </a:r>
            <a:r>
              <a:rPr lang="en-US" sz="2800"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yildagi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kunlari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soni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8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8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a:t>
            </a:r>
            <a:r>
              <a:rPr lang="en-US" sz="2800"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yuk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tashishning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nomaromiylik</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koeffitsienti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208726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3081" y="216913"/>
            <a:ext cx="7869891" cy="6721477"/>
          </a:xfrm>
        </p:spPr>
        <p:txBody>
          <a:bodyPr anchor="t">
            <a:normAutofit/>
          </a:bodyPr>
          <a:lstStyle/>
          <a:p>
            <a:pPr>
              <a:lnSpc>
                <a:spcPct val="100000"/>
              </a:lnSpc>
              <a:spcAft>
                <a:spcPts val="0"/>
              </a:spcAft>
            </a:pPr>
            <a:r>
              <a:rPr lang="en-US" sz="2800" dirty="0" smtClean="0">
                <a:solidFill>
                  <a:srgbClr val="000000"/>
                </a:solidFill>
                <a:latin typeface="Times New Roman" panose="02020603050405020304" pitchFamily="18" charset="0"/>
                <a:ea typeface="Times New Roman" panose="02020603050405020304" pitchFamily="18" charset="0"/>
              </a:rPr>
              <a:t>	Sex </a:t>
            </a:r>
            <a:r>
              <a:rPr lang="en-US" sz="2800" dirty="0" err="1">
                <a:solidFill>
                  <a:srgbClr val="000000"/>
                </a:solidFill>
                <a:latin typeface="Times New Roman" panose="02020603050405020304" pitchFamily="18" charset="0"/>
                <a:ea typeface="Times New Roman" panose="02020603050405020304" pitchFamily="18" charset="0"/>
              </a:rPr>
              <a:t>ichida</a:t>
            </a:r>
            <a:r>
              <a:rPr lang="en-US" sz="2800" dirty="0">
                <a:solidFill>
                  <a:srgbClr val="000000"/>
                </a:solidFill>
                <a:latin typeface="Times New Roman" panose="02020603050405020304" pitchFamily="18" charset="0"/>
                <a:ea typeface="Times New Roman" panose="02020603050405020304" pitchFamily="18" charset="0"/>
              </a:rPr>
              <a:t> yuk </a:t>
            </a:r>
            <a:r>
              <a:rPr lang="en-US" sz="2800" dirty="0" err="1">
                <a:solidFill>
                  <a:srgbClr val="000000"/>
                </a:solidFill>
                <a:latin typeface="Times New Roman" panose="02020603050405020304" pitchFamily="18" charset="0"/>
                <a:ea typeface="Times New Roman" panose="02020603050405020304" pitchFamily="18" charset="0"/>
              </a:rPr>
              <a:t>tashish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uchun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ishlatiladigan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elektr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avtokranlarning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zaruriy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miqdori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quyidagi</a:t>
            </a:r>
            <a:r>
              <a:rPr lang="en-US" sz="2800" dirty="0">
                <a:solidFill>
                  <a:srgbClr val="000000"/>
                </a:solidFill>
                <a:latin typeface="Times New Roman" panose="02020603050405020304" pitchFamily="18" charset="0"/>
                <a:ea typeface="Times New Roman" panose="02020603050405020304" pitchFamily="18" charset="0"/>
              </a:rPr>
              <a:t> formula </a:t>
            </a:r>
            <a:r>
              <a:rPr lang="en-US" sz="2800" dirty="0" err="1">
                <a:solidFill>
                  <a:srgbClr val="000000"/>
                </a:solidFill>
                <a:latin typeface="Times New Roman" panose="02020603050405020304" pitchFamily="18" charset="0"/>
                <a:ea typeface="Times New Roman" panose="02020603050405020304" pitchFamily="18" charset="0"/>
              </a:rPr>
              <a:t>orqali</a:t>
            </a:r>
            <a:r>
              <a:rPr lang="en-US" sz="2800" dirty="0">
                <a:solidFill>
                  <a:srgbClr val="000000"/>
                </a:solidFill>
                <a:latin typeface="Times New Roman" panose="02020603050405020304" pitchFamily="18" charset="0"/>
                <a:ea typeface="Times New Roman" panose="02020603050405020304" pitchFamily="18" charset="0"/>
              </a:rPr>
              <a:t> aniqlanadi: </a:t>
            </a:r>
            <a:endParaRPr lang="ru-RU" sz="2800" dirty="0">
              <a:solidFill>
                <a:srgbClr val="000000"/>
              </a:solidFill>
              <a:latin typeface="Times New Roman" panose="02020603050405020304" pitchFamily="18" charset="0"/>
              <a:ea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t>23</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23</a:t>
            </a:r>
            <a:endParaRPr lang="en-US" sz="2400" dirty="0">
              <a:solidFill>
                <a:srgbClr val="C00000"/>
              </a:solidFill>
              <a:latin typeface="Arial" pitchFamily="34" charset="0"/>
              <a:cs typeface="Arial" pitchFamily="34" charset="0"/>
            </a:endParaRPr>
          </a:p>
        </p:txBody>
      </p:sp>
      <p:pic>
        <p:nvPicPr>
          <p:cNvPr id="7" name="Рисунок 6" descr="http://uz.denemetr.com/tw_files2/urls_8/77/d-76257/7z-docs/1_html_m52375914.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80493" y="2022230"/>
            <a:ext cx="3270738" cy="1003422"/>
          </a:xfrm>
          <a:prstGeom prst="rect">
            <a:avLst/>
          </a:prstGeom>
          <a:noFill/>
          <a:ln>
            <a:noFill/>
          </a:ln>
        </p:spPr>
      </p:pic>
      <p:sp>
        <p:nvSpPr>
          <p:cNvPr id="3" name="Прямоугольник 2"/>
          <p:cNvSpPr/>
          <p:nvPr/>
        </p:nvSpPr>
        <p:spPr>
          <a:xfrm>
            <a:off x="407485" y="3015087"/>
            <a:ext cx="8092269" cy="1815882"/>
          </a:xfrm>
          <a:prstGeom prst="rect">
            <a:avLst/>
          </a:prstGeom>
        </p:spPr>
        <p:txBody>
          <a:bodyPr wrap="square">
            <a:spAutoFit/>
          </a:bodyPr>
          <a:lstStyle/>
          <a:p>
            <a:pPr algn="just">
              <a:spcAft>
                <a:spcPts val="0"/>
              </a:spcAft>
            </a:pP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bunda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t>
            </a:r>
            <a:r>
              <a:rPr lang="en-US" sz="2800"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a:t>
            </a:r>
            <a:r>
              <a:rPr lang="en-US"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bitta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smenada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ombordan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operatsiyalararo</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omborga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uzatiladigan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detallar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partiyasi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soni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8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t>
            </a:r>
            <a:r>
              <a:rPr lang="en-US" sz="28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a:t>
            </a:r>
            <a:r>
              <a:rPr lang="en-US" sz="2800"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o‘rtacha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yuk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uzatish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masofasi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96187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t>24</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24</a:t>
            </a:r>
            <a:endParaRPr lang="en-US" sz="2400" dirty="0">
              <a:solidFill>
                <a:srgbClr val="C00000"/>
              </a:solidFill>
              <a:latin typeface="Arial" pitchFamily="34" charset="0"/>
              <a:cs typeface="Arial" pitchFamily="34" charset="0"/>
            </a:endParaRPr>
          </a:p>
        </p:txBody>
      </p:sp>
      <p:sp>
        <p:nvSpPr>
          <p:cNvPr id="7" name="Прямоугольник 6"/>
          <p:cNvSpPr/>
          <p:nvPr/>
        </p:nvSpPr>
        <p:spPr>
          <a:xfrm>
            <a:off x="423081" y="213956"/>
            <a:ext cx="8334057" cy="954107"/>
          </a:xfrm>
          <a:prstGeom prst="rect">
            <a:avLst/>
          </a:prstGeom>
        </p:spPr>
        <p:txBody>
          <a:bodyPr wrap="square">
            <a:spAutoFit/>
          </a:bodyPr>
          <a:lstStyle/>
          <a:p>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Ko‘prikli</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kranlar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miqdorlarini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quyidagi</a:t>
            </a:r>
            <a:r>
              <a:rPr lang="en-US" sz="2800" dirty="0">
                <a:solidFill>
                  <a:srgbClr val="000000"/>
                </a:solidFill>
                <a:latin typeface="Times New Roman" panose="02020603050405020304" pitchFamily="18" charset="0"/>
                <a:ea typeface="Times New Roman" panose="02020603050405020304" pitchFamily="18" charset="0"/>
              </a:rPr>
              <a:t> formula </a:t>
            </a:r>
            <a:r>
              <a:rPr lang="en-US" sz="2800" dirty="0" err="1">
                <a:solidFill>
                  <a:srgbClr val="000000"/>
                </a:solidFill>
                <a:latin typeface="Times New Roman" panose="02020603050405020304" pitchFamily="18" charset="0"/>
                <a:ea typeface="Times New Roman" panose="02020603050405020304" pitchFamily="18" charset="0"/>
              </a:rPr>
              <a:t>orqali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aniqlash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mumkin</a:t>
            </a:r>
            <a:r>
              <a:rPr lang="en-US" sz="2800" dirty="0">
                <a:solidFill>
                  <a:srgbClr val="000000"/>
                </a:solidFill>
                <a:latin typeface="Times New Roman" panose="02020603050405020304" pitchFamily="18" charset="0"/>
                <a:ea typeface="Times New Roman" panose="02020603050405020304" pitchFamily="18" charset="0"/>
              </a:rPr>
              <a:t>:</a:t>
            </a:r>
            <a:endParaRPr lang="ru-RU" sz="2800" dirty="0"/>
          </a:p>
        </p:txBody>
      </p:sp>
      <p:pic>
        <p:nvPicPr>
          <p:cNvPr id="13" name="Рисунок 12" descr="http://uz.denemetr.com/tw_files2/urls_8/77/d-76257/7z-docs/1_html_m6892bf8f.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79432" y="1241993"/>
            <a:ext cx="2443528" cy="1245275"/>
          </a:xfrm>
          <a:prstGeom prst="rect">
            <a:avLst/>
          </a:prstGeom>
          <a:noFill/>
          <a:ln>
            <a:noFill/>
          </a:ln>
        </p:spPr>
      </p:pic>
      <p:sp>
        <p:nvSpPr>
          <p:cNvPr id="8" name="Прямоугольник 7"/>
          <p:cNvSpPr/>
          <p:nvPr/>
        </p:nvSpPr>
        <p:spPr>
          <a:xfrm>
            <a:off x="423081" y="2413338"/>
            <a:ext cx="8527488" cy="2677656"/>
          </a:xfrm>
          <a:prstGeom prst="rect">
            <a:avLst/>
          </a:prstGeom>
        </p:spPr>
        <p:txBody>
          <a:bodyPr wrap="square">
            <a:spAutoFit/>
          </a:bodyPr>
          <a:lstStyle/>
          <a:p>
            <a:pPr algn="just">
              <a:spcAft>
                <a:spcPts val="0"/>
              </a:spcAft>
            </a:pP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bunda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8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8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det</a:t>
            </a:r>
            <a:r>
              <a:rPr lang="en-US" sz="2800"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yil</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davomida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kranlar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yordamida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tashiladigan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detallar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soni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t>
            </a:r>
            <a:r>
              <a:rPr lang="en-US" sz="2800"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op</a:t>
            </a:r>
            <a:r>
              <a:rPr lang="en-US" sz="2800"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bitta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detalga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kran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operatsiyalari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o‘rtacha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soni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8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t>
            </a:r>
            <a:r>
              <a:rPr lang="en-US" sz="28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t>
            </a:r>
            <a:r>
              <a:rPr lang="en-US" sz="2800"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kran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sikli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davomiyligi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8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t>
            </a:r>
            <a:r>
              <a:rPr lang="en-US" sz="28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sm</a:t>
            </a:r>
            <a:r>
              <a:rPr lang="en-US" sz="2800"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kran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smenalari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soni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948761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4379" y="232955"/>
            <a:ext cx="8999621" cy="6356352"/>
          </a:xfrm>
        </p:spPr>
        <p:txBody>
          <a:bodyPr anchor="t">
            <a:noAutofit/>
          </a:bodyPr>
          <a:lstStyle/>
          <a:p>
            <a:pPr>
              <a:lnSpc>
                <a:spcPct val="100000"/>
              </a:lnSpc>
            </a:pP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err="1" smtClean="0">
                <a:solidFill>
                  <a:srgbClr val="000000"/>
                </a:solidFill>
                <a:latin typeface="Times New Roman" panose="02020603050405020304" pitchFamily="18" charset="0"/>
                <a:ea typeface="Times New Roman" panose="02020603050405020304" pitchFamily="18" charset="0"/>
              </a:rPr>
              <a:t>Uzluksiz</a:t>
            </a:r>
            <a:r>
              <a:rPr lang="en-US" sz="2800" dirty="0" smtClean="0">
                <a:solidFill>
                  <a:srgbClr val="000000"/>
                </a:solidFill>
                <a:latin typeface="Times New Roman" panose="02020603050405020304" pitchFamily="18" charset="0"/>
                <a:ea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rPr>
              <a:t>transport </a:t>
            </a:r>
            <a:r>
              <a:rPr lang="en-US" sz="2800" dirty="0" err="1">
                <a:solidFill>
                  <a:srgbClr val="000000"/>
                </a:solidFill>
                <a:latin typeface="Times New Roman" panose="02020603050405020304" pitchFamily="18" charset="0"/>
                <a:ea typeface="Times New Roman" panose="02020603050405020304" pitchFamily="18" charset="0"/>
              </a:rPr>
              <a:t>vositalari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yoki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konveyerlar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soni</a:t>
            </a:r>
            <a:r>
              <a:rPr lang="en-US" sz="2800" dirty="0">
                <a:solidFill>
                  <a:srgbClr val="000000"/>
                </a:solidFill>
                <a:latin typeface="Times New Roman" panose="02020603050405020304" pitchFamily="18" charset="0"/>
                <a:ea typeface="Times New Roman" panose="02020603050405020304" pitchFamily="18" charset="0"/>
              </a:rPr>
              <a:t> quyidagicha aniqlanadi: </a:t>
            </a:r>
            <a:endParaRPr lang="ru-RU" sz="2800" dirty="0">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t>25</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25</a:t>
            </a:r>
            <a:endParaRPr lang="en-US" sz="2400" dirty="0">
              <a:solidFill>
                <a:srgbClr val="C00000"/>
              </a:solidFill>
              <a:latin typeface="Arial" pitchFamily="34" charset="0"/>
              <a:cs typeface="Arial" pitchFamily="34" charset="0"/>
            </a:endParaRPr>
          </a:p>
        </p:txBody>
      </p:sp>
      <p:pic>
        <p:nvPicPr>
          <p:cNvPr id="7" name="Рисунок 6" descr="http://uz.denemetr.com/tw_files2/urls_8/77/d-76257/7z-docs/1_html_m43925651.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06969" y="1160585"/>
            <a:ext cx="1614121" cy="829774"/>
          </a:xfrm>
          <a:prstGeom prst="rect">
            <a:avLst/>
          </a:prstGeom>
          <a:noFill/>
          <a:ln>
            <a:noFill/>
          </a:ln>
        </p:spPr>
      </p:pic>
      <p:sp>
        <p:nvSpPr>
          <p:cNvPr id="3" name="Прямоугольник 2"/>
          <p:cNvSpPr/>
          <p:nvPr/>
        </p:nvSpPr>
        <p:spPr>
          <a:xfrm>
            <a:off x="423081" y="1867099"/>
            <a:ext cx="8562657" cy="2246769"/>
          </a:xfrm>
          <a:prstGeom prst="rect">
            <a:avLst/>
          </a:prstGeom>
        </p:spPr>
        <p:txBody>
          <a:bodyPr wrap="square">
            <a:spAutoFit/>
          </a:bodyPr>
          <a:lstStyle/>
          <a:p>
            <a:pPr algn="just">
              <a:spcAft>
                <a:spcPts val="0"/>
              </a:spcAft>
            </a:pP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bunda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8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a:t>
            </a:r>
            <a:r>
              <a:rPr lang="en-US" sz="28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t>
            </a:r>
            <a:r>
              <a:rPr lang="en-US" sz="2800"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soatda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tashilgan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yuk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miqdori,t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8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a:t>
            </a:r>
            <a:r>
              <a:rPr lang="en-US" sz="28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t>
            </a:r>
            <a:r>
              <a:rPr lang="en-US" sz="2800"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konveyerning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soatdagi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mehnat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unumdorligi,t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Konveyerning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soatdagi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mehnat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unumdorligini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aniqlash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formulasi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quyidagicha:</a:t>
            </a:r>
            <a:endParaRPr lang="ru-RU" sz="2800" dirty="0">
              <a:latin typeface="Times New Roman" panose="02020603050405020304" pitchFamily="18" charset="0"/>
              <a:cs typeface="Times New Roman" panose="02020603050405020304" pitchFamily="18" charset="0"/>
            </a:endParaRPr>
          </a:p>
        </p:txBody>
      </p:sp>
      <p:pic>
        <p:nvPicPr>
          <p:cNvPr id="8" name="Рисунок 7" descr="http://uz.denemetr.com/tw_files2/urls_8/77/d-76257/7z-docs/1_html_3b34906a.gif"/>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00825" y="4264843"/>
            <a:ext cx="2303584" cy="613585"/>
          </a:xfrm>
          <a:prstGeom prst="rect">
            <a:avLst/>
          </a:prstGeom>
          <a:noFill/>
          <a:ln>
            <a:noFill/>
          </a:ln>
        </p:spPr>
      </p:pic>
      <p:sp>
        <p:nvSpPr>
          <p:cNvPr id="9" name="Прямоугольник 8"/>
          <p:cNvSpPr/>
          <p:nvPr/>
        </p:nvSpPr>
        <p:spPr>
          <a:xfrm>
            <a:off x="410100" y="4924893"/>
            <a:ext cx="8421980" cy="1384995"/>
          </a:xfrm>
          <a:prstGeom prst="rect">
            <a:avLst/>
          </a:prstGeom>
        </p:spPr>
        <p:txBody>
          <a:bodyPr wrap="square">
            <a:spAutoFit/>
          </a:bodyPr>
          <a:lstStyle/>
          <a:p>
            <a:pPr algn="just">
              <a:spcAft>
                <a:spcPts val="0"/>
              </a:spcAft>
            </a:pP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bunda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8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a:t>
            </a:r>
            <a:r>
              <a:rPr lang="en-US" sz="28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en-US" sz="2800"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konveyerning</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tushadigan</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og‘irligi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kg/m;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0"/>
              </a:spcAft>
            </a:pPr>
            <a:r>
              <a:rPr lang="en-US" sz="28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t>
            </a:r>
            <a:r>
              <a:rPr lang="en-US" sz="28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t>
            </a:r>
            <a:r>
              <a:rPr lang="en-US" sz="2800"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konveyer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harakati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tezligi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m/s. </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501472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2295" y="265039"/>
            <a:ext cx="8403055" cy="6481010"/>
          </a:xfrm>
        </p:spPr>
        <p:txBody>
          <a:bodyPr anchor="t">
            <a:noAutofit/>
          </a:bodyPr>
          <a:lstStyle/>
          <a:p>
            <a:pPr>
              <a:lnSpc>
                <a:spcPct val="100000"/>
              </a:lnSpc>
              <a:spcAft>
                <a:spcPts val="0"/>
              </a:spcAft>
            </a:pPr>
            <a:r>
              <a:rPr lang="en-US" sz="24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Transport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vositalari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unumdorligini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quyidagi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formula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orqali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aniqlanadi: </a:t>
            </a:r>
            <a:r>
              <a:rPr lang="ru-RU" sz="1800" dirty="0">
                <a:latin typeface="Calibri" panose="020F0502020204030204" pitchFamily="34" charset="0"/>
                <a:ea typeface="Calibri" panose="020F0502020204030204" pitchFamily="34" charset="0"/>
                <a:cs typeface="Times New Roman" panose="02020603050405020304" pitchFamily="18" charset="0"/>
              </a:rPr>
              <a:t/>
            </a:r>
            <a:br>
              <a:rPr lang="ru-RU" sz="1800" dirty="0">
                <a:latin typeface="Calibri" panose="020F0502020204030204" pitchFamily="34" charset="0"/>
                <a:ea typeface="Calibri" panose="020F0502020204030204" pitchFamily="34" charset="0"/>
                <a:cs typeface="Times New Roman" panose="02020603050405020304" pitchFamily="18" charset="0"/>
              </a:rPr>
            </a:br>
            <a:endParaRPr lang="ru-RU" sz="2400" dirty="0"/>
          </a:p>
        </p:txBody>
      </p:sp>
      <p:sp>
        <p:nvSpPr>
          <p:cNvPr id="4" name="Номер слайда 3"/>
          <p:cNvSpPr>
            <a:spLocks noGrp="1"/>
          </p:cNvSpPr>
          <p:nvPr>
            <p:ph type="sldNum" sz="quarter" idx="12"/>
          </p:nvPr>
        </p:nvSpPr>
        <p:spPr/>
        <p:txBody>
          <a:bodyPr/>
          <a:lstStyle/>
          <a:p>
            <a:fld id="{1FE8DF1E-33BB-4377-9A26-35481BA06C7C}" type="slidenum">
              <a:rPr lang="en-US" smtClean="0"/>
              <a:t>26</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26</a:t>
            </a:r>
            <a:endParaRPr lang="en-US" sz="2400" dirty="0">
              <a:solidFill>
                <a:srgbClr val="C00000"/>
              </a:solidFill>
              <a:latin typeface="Arial" pitchFamily="34" charset="0"/>
              <a:cs typeface="Arial" pitchFamily="34" charset="0"/>
            </a:endParaRPr>
          </a:p>
        </p:txBody>
      </p:sp>
      <p:pic>
        <p:nvPicPr>
          <p:cNvPr id="7" name="Рисунок 6" descr="http://uz.denemetr.com/tw_files2/urls_8/77/d-76257/7z-docs/1_html_m1f64b161.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26676" y="1213338"/>
            <a:ext cx="2196245" cy="685799"/>
          </a:xfrm>
          <a:prstGeom prst="rect">
            <a:avLst/>
          </a:prstGeom>
          <a:noFill/>
          <a:ln>
            <a:noFill/>
          </a:ln>
        </p:spPr>
      </p:pic>
      <p:sp>
        <p:nvSpPr>
          <p:cNvPr id="3" name="Прямоугольник 2"/>
          <p:cNvSpPr/>
          <p:nvPr/>
        </p:nvSpPr>
        <p:spPr>
          <a:xfrm>
            <a:off x="112295" y="1724051"/>
            <a:ext cx="8546123" cy="2246769"/>
          </a:xfrm>
          <a:prstGeom prst="rect">
            <a:avLst/>
          </a:prstGeom>
        </p:spPr>
        <p:txBody>
          <a:bodyPr wrap="square">
            <a:spAutoFit/>
          </a:bodyPr>
          <a:lstStyle/>
          <a:p>
            <a:pPr algn="just">
              <a:spcAft>
                <a:spcPts val="0"/>
              </a:spcAft>
            </a:pP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bunda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Clr>
                <a:srgbClr val="000000"/>
              </a:buClr>
              <a:buSzPts val="2200"/>
              <a:buFont typeface="Symbol" panose="05050102010706020507" pitchFamily="18" charset="2"/>
              <a:buBlip>
                <a:blip r:embed="rId3"/>
              </a:buBlip>
              <a:tabLst>
                <a:tab pos="457200" algn="l"/>
              </a:tabLst>
            </a:pP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yuk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ko‘tarish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foydalanish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koeffitsienti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noFill/>
              <a:latin typeface="Times New Roman" panose="02020603050405020304" pitchFamily="18" charset="0"/>
              <a:ea typeface="Calibri" panose="020F0502020204030204" pitchFamily="34" charset="0"/>
              <a:cs typeface="Times New Roman" panose="02020603050405020304" pitchFamily="18" charset="0"/>
            </a:endParaRPr>
          </a:p>
          <a:p>
            <a:pPr marL="457200" algn="just">
              <a:spcAft>
                <a:spcPts val="0"/>
              </a:spcAft>
            </a:pPr>
            <a:r>
              <a:rPr lang="en-US" sz="28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t>
            </a:r>
            <a:r>
              <a:rPr lang="en-US" sz="28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sikl</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davomiyligi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min.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marL="457200" algn="just">
              <a:spcAft>
                <a:spcPts val="0"/>
              </a:spcAft>
            </a:pP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tonna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yukni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tashish</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tannarxi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quyidagicha aniqlanadi: </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Рисунок 7" descr="http://uz.denemetr.com/tw_files2/urls_8/77/d-76257/7z-docs/1_html_m4ac8e191.gif"/>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75737" y="3748881"/>
            <a:ext cx="1098122" cy="765277"/>
          </a:xfrm>
          <a:prstGeom prst="rect">
            <a:avLst/>
          </a:prstGeom>
          <a:noFill/>
          <a:ln>
            <a:noFill/>
          </a:ln>
        </p:spPr>
      </p:pic>
      <p:sp>
        <p:nvSpPr>
          <p:cNvPr id="9" name="Прямоугольник 8"/>
          <p:cNvSpPr/>
          <p:nvPr/>
        </p:nvSpPr>
        <p:spPr>
          <a:xfrm>
            <a:off x="687789" y="4481533"/>
            <a:ext cx="7596554" cy="1384995"/>
          </a:xfrm>
          <a:prstGeom prst="rect">
            <a:avLst/>
          </a:prstGeom>
        </p:spPr>
        <p:txBody>
          <a:bodyPr wrap="square">
            <a:spAutoFit/>
          </a:bodyPr>
          <a:lstStyle/>
          <a:p>
            <a:pPr marL="457200" algn="just">
              <a:lnSpc>
                <a:spcPct val="150000"/>
              </a:lnSpc>
              <a:spcAft>
                <a:spcPts val="0"/>
              </a:spcAft>
            </a:pP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bunda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ea typeface="Calibri" panose="020F0502020204030204" pitchFamily="34" charset="0"/>
              <a:cs typeface="Times New Roman" panose="02020603050405020304" pitchFamily="18" charset="0"/>
            </a:endParaRPr>
          </a:p>
          <a:p>
            <a:pPr marL="457200" algn="just">
              <a:lnSpc>
                <a:spcPct val="150000"/>
              </a:lnSpc>
              <a:spcAft>
                <a:spcPts val="0"/>
              </a:spcAft>
            </a:pPr>
            <a:r>
              <a:rPr lang="en-US" sz="2800" i="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t>
            </a:r>
            <a:r>
              <a:rPr lang="en-US" sz="2800" i="1" baseline="-25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m.s</a:t>
            </a:r>
            <a:r>
              <a:rPr lang="en-US" sz="2800"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mashina</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soat</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tannarxi</a:t>
            </a:r>
            <a:r>
              <a:rPr lang="en-US" sz="2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642816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t>27</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27</a:t>
            </a:r>
            <a:endParaRPr lang="en-US" sz="2400" dirty="0">
              <a:solidFill>
                <a:srgbClr val="C00000"/>
              </a:solidFill>
              <a:latin typeface="Arial" pitchFamily="34" charset="0"/>
              <a:cs typeface="Arial" pitchFamily="34" charset="0"/>
            </a:endParaRPr>
          </a:p>
        </p:txBody>
      </p:sp>
      <p:pic>
        <p:nvPicPr>
          <p:cNvPr id="14" name="Рисунок 13"/>
          <p:cNvPicPr>
            <a:picLocks noChangeAspect="1"/>
          </p:cNvPicPr>
          <p:nvPr/>
        </p:nvPicPr>
        <p:blipFill>
          <a:blip r:embed="rId2"/>
          <a:stretch>
            <a:fillRect/>
          </a:stretch>
        </p:blipFill>
        <p:spPr>
          <a:xfrm>
            <a:off x="1066799" y="232955"/>
            <a:ext cx="7646092" cy="1244153"/>
          </a:xfrm>
          <a:prstGeom prst="rect">
            <a:avLst/>
          </a:prstGeom>
        </p:spPr>
      </p:pic>
      <p:sp>
        <p:nvSpPr>
          <p:cNvPr id="2" name="Прямоугольник 1"/>
          <p:cNvSpPr/>
          <p:nvPr/>
        </p:nvSpPr>
        <p:spPr>
          <a:xfrm>
            <a:off x="423081" y="1127318"/>
            <a:ext cx="8580242" cy="4893647"/>
          </a:xfrm>
          <a:prstGeom prst="rect">
            <a:avLst/>
          </a:prstGeom>
        </p:spPr>
        <p:txBody>
          <a:bodyPr wrap="square">
            <a:spAutoFit/>
          </a:bodyPr>
          <a:lstStyle/>
          <a:p>
            <a:pPr marL="342900" lvl="0" indent="-342900" algn="just">
              <a:spcAft>
                <a:spcPts val="0"/>
              </a:spcAft>
              <a:buFont typeface="+mj-lt"/>
              <a:buAutoNum type="arabicPeriod"/>
              <a:tabLst>
                <a:tab pos="457200" algn="l"/>
              </a:tabLst>
            </a:pP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Transport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xo‘jaligining</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vazifalari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nimalardan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iborat</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Korxona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ichida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yuk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tashiydigan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transport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vositalariga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qaysilar</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kiradi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ru-RU"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Transport</a:t>
            </a:r>
            <a:r>
              <a:rPr lang="ru-RU"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vositalarini</a:t>
            </a:r>
            <a:r>
              <a:rPr lang="ru-RU"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tasniflab</a:t>
            </a:r>
            <a:r>
              <a:rPr lang="ru-RU"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bering</a:t>
            </a:r>
            <a:r>
              <a:rPr lang="ru-RU"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Transport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xo‘jaligining</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tarkibi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nimalarga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bog‘liq</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Yirik</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seriyali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ommaviy</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chiqarishda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ishlatiladigan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transport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vositalarini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ayting</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Seriyali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donalab</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chiqarishda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qaysi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transport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vositalaridan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foydalaniladi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ru-RU"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Potokli</a:t>
            </a:r>
            <a:r>
              <a:rPr lang="ru-RU"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ru-RU"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chiqarishda-chi</a:t>
            </a:r>
            <a:r>
              <a:rPr lang="ru-RU"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Transport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bo‘limining</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xizmat</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ko‘rsatish</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doirasini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izohlab</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bering</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801610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t>28</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27</a:t>
            </a:r>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423081" y="598080"/>
            <a:ext cx="8580242" cy="5293757"/>
          </a:xfrm>
          <a:prstGeom prst="rect">
            <a:avLst/>
          </a:prstGeom>
        </p:spPr>
        <p:txBody>
          <a:bodyPr wrap="square">
            <a:spAutoFit/>
          </a:bodyPr>
          <a:lstStyle/>
          <a:p>
            <a:pPr marL="342900" lvl="0" indent="-342900" algn="just">
              <a:spcAft>
                <a:spcPts val="0"/>
              </a:spcAft>
              <a:buFont typeface="+mj-lt"/>
              <a:buAutoNum type="arabicPeriod"/>
              <a:tabLst>
                <a:tab pos="457200" algn="l"/>
              </a:tabLst>
            </a:pP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Yuk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tashish</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marshruti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deganda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nimani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tushunasiz</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Yuklar</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qaysi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guruhlarga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bo‘linadi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ru-RU"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Mayatniksimon</a:t>
            </a:r>
            <a:r>
              <a:rPr lang="ru-RU"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marshrutni</a:t>
            </a:r>
            <a:r>
              <a:rPr lang="ru-RU"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izohlab</a:t>
            </a:r>
            <a:r>
              <a:rPr lang="ru-RU"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bering</a:t>
            </a:r>
            <a:r>
              <a:rPr lang="ru-RU"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Halqasimon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marshrut</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deganda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nimani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tushunasiz</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Transport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vositalarini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tanlashda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qanday</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talablar</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hisobga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olinadi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Sexlararo</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yuk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tashuvchi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transport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vositalari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miqdori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qanday</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aniqlanadi?</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Halqasimon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yuk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tashishda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transport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vositalari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sonini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aniqlash</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formulasini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keltiring</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smenada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tashiladigan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yuklar</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miqdori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qanday</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aniqlanadi?</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0"/>
              </a:spcAft>
              <a:buFont typeface="+mj-lt"/>
              <a:buAutoNum type="arabicPeriod"/>
              <a:tabLst>
                <a:tab pos="457200" algn="l"/>
              </a:tabLst>
            </a:pP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Sex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ichida</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yuk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tashiydigan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transport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vositalarini</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qanday</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aniqlash</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mumkin</a:t>
            </a:r>
            <a:r>
              <a:rPr lang="en-US" sz="26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803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4515</TotalTime>
  <Words>300</Words>
  <Application>Microsoft Office PowerPoint</Application>
  <PresentationFormat>Экран (4:3)</PresentationFormat>
  <Paragraphs>150</Paragraphs>
  <Slides>28</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28</vt:i4>
      </vt:variant>
    </vt:vector>
  </HeadingPairs>
  <TitlesOfParts>
    <vt:vector size="36" baseType="lpstr">
      <vt:lpstr>Arial</vt:lpstr>
      <vt:lpstr>Calibri</vt:lpstr>
      <vt:lpstr>Calibri Light</vt:lpstr>
      <vt:lpstr>MS Gothic</vt:lpstr>
      <vt:lpstr>MS Mincho</vt:lpstr>
      <vt:lpstr>Symbol</vt:lpstr>
      <vt:lpstr>Times New Roman</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Korxonaning ishlab chiqarish strukturasi bilan bog‘liq bo‘lgan muhim iqtisodiy masala, bu asosiy, yordamchi va xizmat ko‘rsatuvchi sex (uchastka) lar o‘rtasidagi munosabatdir.   Mahsulotni tayyorlash jarayoni asosiy ishlab chiqarish sexlarida amalga oshiriladi, shuning uchun bu sexlar nafaqat o‘zining korxona faoliyatidagi o‘rni bilan, balki unda ishlayotgan ishchilar soni va ishlab chiqarish maydoni bilan ustun turadi. Shu bilan birga yirik korxonalarda yordamchi ishchilar soni asosiy ishchilar sonidan ko‘proq bo‘ladi. Bunday nisbat shu korxonaning yuqori darajada mexanizatsiyalashgan va avtomatlashtirilganligidan dalolat beradi.  Bu esa, o‘z navbatida asosiy sexlarda og‘ir ishlarni kamayishiga, ishchilar sonini qisqarishiga olib keladi va shu bilan birga dastgohlarga xizmat ko‘rsatish va ularni ta’mirlash ishlarini ko‘paytiradi. Bu vaziyatni yordamchi ishlarni mexanizatsiyalash orqali bartaraf qilish mumkin.  </vt:lpstr>
      <vt:lpstr>b) ikki tomonlama marshrut uchun:   </vt:lpstr>
      <vt:lpstr> Bir smenada tashiladigan yuklar miqdori quyidagicha aniqlanadi:</vt:lpstr>
      <vt:lpstr> Sex ichida yuk tashish uchun ishlatiladigan elektr va avtokranlarning zaruriy miqdori quyidagi formula orqali aniqlanadi: </vt:lpstr>
      <vt:lpstr>Презентация PowerPoint</vt:lpstr>
      <vt:lpstr> Uzluksiz transport vositalari yoki konveyerlar soni quyidagicha aniqlanadi: </vt:lpstr>
      <vt:lpstr> Transport vositalari unumdorligini quyidagi formula orqali aniqlanadi:  </vt:lpstr>
      <vt:lpstr>Презентация PowerPoint</vt:lpstr>
      <vt:lpstr>Презентация PowerPoint</vt:lpstr>
    </vt:vector>
  </TitlesOfParts>
  <Company>PJSC "New Engineering Technologies"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Markasian, Pavel (KIEVH)</dc:creator>
  <cp:lastModifiedBy>samsung</cp:lastModifiedBy>
  <cp:revision>201</cp:revision>
  <dcterms:created xsi:type="dcterms:W3CDTF">2016-11-18T14:12:19Z</dcterms:created>
  <dcterms:modified xsi:type="dcterms:W3CDTF">2019-05-30T09:53:13Z</dcterms:modified>
</cp:coreProperties>
</file>