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slide+xml" PartName="/ppt/slides/slide29.xml"/>
  <Override ContentType="application/vnd.openxmlformats-officedocument.presentationml.slide+xml" PartName="/ppt/slides/slide30.xml"/>
  <Override ContentType="application/vnd.openxmlformats-officedocument.presentationml.slide+xml" PartName="/ppt/slides/slide31.xml"/>
  <Override ContentType="application/vnd.openxmlformats-officedocument.presentationml.slide+xml" PartName="/ppt/slides/slide32.xml"/>
  <Override ContentType="application/vnd.openxmlformats-officedocument.presentationml.slide+xml" PartName="/ppt/slides/slide33.xml"/>
  <Override ContentType="application/vnd.openxmlformats-officedocument.presentationml.slide+xml" PartName="/ppt/slides/slide34.xml"/>
  <Override ContentType="application/vnd.openxmlformats-officedocument.presentationml.slide+xml" PartName="/ppt/slides/slide35.xml"/>
  <Override ContentType="application/vnd.openxmlformats-officedocument.presentationml.slide+xml" PartName="/ppt/slides/slide36.xml"/>
  <Override ContentType="application/vnd.openxmlformats-officedocument.presentationml.slide+xml" PartName="/ppt/slides/slide37.xml"/>
  <Override ContentType="application/vnd.openxmlformats-officedocument.presentationml.slide+xml" PartName="/ppt/slides/slide38.xml"/>
  <Override ContentType="application/vnd.openxmlformats-officedocument.presentationml.slide+xml" PartName="/ppt/slides/slide39.xml"/>
  <Override ContentType="application/vnd.openxmlformats-officedocument.presentationml.slide+xml" PartName="/ppt/slides/slide40.xml"/>
  <Override ContentType="application/vnd.openxmlformats-officedocument.presentationml.slide+xml" PartName="/ppt/slides/slide41.xml"/>
  <Override ContentType="application/vnd.openxmlformats-officedocument.presentationml.slide+xml" PartName="/ppt/slides/slide42.xml"/>
  <Override ContentType="application/vnd.openxmlformats-officedocument.presentationml.slide+xml" PartName="/ppt/slides/slide43.xml"/>
  <Override ContentType="application/vnd.openxmlformats-officedocument.presentationml.slide+xml" PartName="/ppt/slides/slide44.xml"/>
  <Override ContentType="application/vnd.openxmlformats-officedocument.presentationml.slide+xml" PartName="/ppt/slides/slide45.xml"/>
  <Override ContentType="application/vnd.openxmlformats-officedocument.presentationml.slide+xml" PartName="/ppt/slides/slide46.xml"/>
  <Override ContentType="application/vnd.openxmlformats-officedocument.presentationml.slide+xml" PartName="/ppt/slides/slide47.xml"/>
  <Override ContentType="application/vnd.openxmlformats-officedocument.presentationml.slide+xml" PartName="/ppt/slides/slide48.xml"/>
  <Override ContentType="application/vnd.openxmlformats-officedocument.presentationml.slide+xml" PartName="/ppt/slides/slide49.xml"/>
  <Override ContentType="application/vnd.openxmlformats-officedocument.presentationml.slide+xml" PartName="/ppt/slides/slide50.xml"/>
  <Override ContentType="application/vnd.openxmlformats-officedocument.presentationml.slide+xml" PartName="/ppt/slides/slide51.xml"/>
  <Override ContentType="application/vnd.openxmlformats-officedocument.presentationml.slide+xml" PartName="/ppt/slides/slide52.xml"/>
  <Override ContentType="application/vnd.openxmlformats-officedocument.presentationml.slide+xml" PartName="/ppt/slides/slide53.xml"/>
  <Override ContentType="application/vnd.openxmlformats-officedocument.presentationml.slide+xml" PartName="/ppt/slides/slide54.xml"/>
  <Override ContentType="application/vnd.openxmlformats-officedocument.presentationml.slide+xml" PartName="/ppt/slides/slide55.xml"/>
  <Override ContentType="application/vnd.openxmlformats-officedocument.presentationml.slide+xml" PartName="/ppt/slides/slide56.xml"/>
  <Override ContentType="application/vnd.openxmlformats-officedocument.presentationml.slide+xml" PartName="/ppt/slides/slide57.xml"/>
  <Override ContentType="application/vnd.openxmlformats-officedocument.presentationml.slide+xml" PartName="/ppt/slides/slide58.xml"/>
  <Override ContentType="application/vnd.openxmlformats-officedocument.presentationml.slide+xml" PartName="/ppt/slides/slide59.xml"/>
  <Override ContentType="application/vnd.openxmlformats-officedocument.presentationml.slide+xml" PartName="/ppt/slides/slide60.xml"/>
  <Override ContentType="application/vnd.openxmlformats-officedocument.presentationml.slide+xml" PartName="/ppt/slides/slide61.xml"/>
  <Override ContentType="application/vnd.openxmlformats-officedocument.presentationml.slide+xml" PartName="/ppt/slides/slide62.xml"/>
  <Override ContentType="application/vnd.openxmlformats-officedocument.presentationml.slide+xml" PartName="/ppt/slides/slide63.xml"/>
  <Override ContentType="application/vnd.openxmlformats-officedocument.presentationml.slide+xml" PartName="/ppt/slides/slide64.xml"/>
  <Override ContentType="application/vnd.openxmlformats-officedocument.presentationml.slide+xml" PartName="/ppt/slides/slide65.xml"/>
  <Override ContentType="application/vnd.openxmlformats-officedocument.presentationml.slide+xml" PartName="/ppt/slides/slide66.xml"/>
  <Override ContentType="application/vnd.openxmlformats-officedocument.presentationml.slide+xml" PartName="/ppt/slides/slide67.xml"/>
  <Override ContentType="application/vnd.openxmlformats-officedocument.presentationml.slide+xml" PartName="/ppt/slides/slide68.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78"/>
    <p:sldId id="257" r:id="rId79"/>
    <p:sldId id="258" r:id="rId80"/>
    <p:sldId id="259" r:id="rId81"/>
    <p:sldId id="260" r:id="rId82"/>
    <p:sldId id="261" r:id="rId83"/>
    <p:sldId id="262" r:id="rId84"/>
    <p:sldId id="263" r:id="rId85"/>
    <p:sldId id="264" r:id="rId86"/>
    <p:sldId id="265" r:id="rId87"/>
    <p:sldId id="266" r:id="rId88"/>
    <p:sldId id="267" r:id="rId89"/>
    <p:sldId id="268" r:id="rId90"/>
    <p:sldId id="269" r:id="rId91"/>
    <p:sldId id="270" r:id="rId92"/>
    <p:sldId id="271" r:id="rId93"/>
    <p:sldId id="272" r:id="rId94"/>
    <p:sldId id="273" r:id="rId95"/>
    <p:sldId id="274" r:id="rId96"/>
    <p:sldId id="275" r:id="rId97"/>
    <p:sldId id="276" r:id="rId98"/>
    <p:sldId id="277" r:id="rId99"/>
    <p:sldId id="278" r:id="rId100"/>
    <p:sldId id="279" r:id="rId101"/>
    <p:sldId id="280" r:id="rId102"/>
    <p:sldId id="281" r:id="rId103"/>
    <p:sldId id="282" r:id="rId104"/>
    <p:sldId id="283" r:id="rId105"/>
    <p:sldId id="284" r:id="rId106"/>
    <p:sldId id="285" r:id="rId107"/>
    <p:sldId id="286" r:id="rId108"/>
    <p:sldId id="287" r:id="rId109"/>
    <p:sldId id="288" r:id="rId110"/>
    <p:sldId id="289" r:id="rId111"/>
    <p:sldId id="290" r:id="rId112"/>
    <p:sldId id="291" r:id="rId113"/>
    <p:sldId id="292" r:id="rId114"/>
    <p:sldId id="293" r:id="rId115"/>
    <p:sldId id="294" r:id="rId116"/>
    <p:sldId id="295" r:id="rId117"/>
    <p:sldId id="296" r:id="rId118"/>
    <p:sldId id="297" r:id="rId119"/>
    <p:sldId id="298" r:id="rId120"/>
    <p:sldId id="299" r:id="rId121"/>
    <p:sldId id="300" r:id="rId122"/>
    <p:sldId id="301" r:id="rId123"/>
    <p:sldId id="302" r:id="rId124"/>
    <p:sldId id="303" r:id="rId125"/>
    <p:sldId id="304" r:id="rId126"/>
    <p:sldId id="305" r:id="rId127"/>
    <p:sldId id="306" r:id="rId128"/>
    <p:sldId id="307" r:id="rId129"/>
    <p:sldId id="308" r:id="rId130"/>
    <p:sldId id="309" r:id="rId131"/>
    <p:sldId id="310" r:id="rId132"/>
    <p:sldId id="311" r:id="rId133"/>
    <p:sldId id="312" r:id="rId134"/>
    <p:sldId id="313" r:id="rId135"/>
    <p:sldId id="314" r:id="rId136"/>
    <p:sldId id="315" r:id="rId137"/>
    <p:sldId id="316" r:id="rId138"/>
    <p:sldId id="317" r:id="rId139"/>
    <p:sldId id="318" r:id="rId140"/>
    <p:sldId id="319" r:id="rId141"/>
    <p:sldId id="320" r:id="rId142"/>
    <p:sldId id="321" r:id="rId143"/>
    <p:sldId id="322" r:id="rId144"/>
    <p:sldId id="323" r:id="rId145"/>
  </p:sldIdLst>
  <p:sldSz cx="18288000" cy="10287000"/>
  <p:notesSz cx="6858000" cy="9144000"/>
  <p:embeddedFontLst>
    <p:embeddedFont>
      <p:font typeface="Peace Sans" charset="1" panose="02000505040000020004"/>
      <p:regular r:id="rId6"/>
    </p:embeddedFont>
    <p:embeddedFont>
      <p:font typeface="Raleway" charset="1" panose="020B0503030101060003"/>
      <p:regular r:id="rId7"/>
    </p:embeddedFont>
    <p:embeddedFont>
      <p:font typeface="Raleway Bold" charset="1" panose="020B0803030101060003"/>
      <p:regular r:id="rId8"/>
    </p:embeddedFont>
    <p:embeddedFont>
      <p:font typeface="Hammersmith One" charset="1" panose="02010703030501060504"/>
      <p:regular r:id="rId9"/>
    </p:embeddedFont>
    <p:embeddedFont>
      <p:font typeface="Arimo" charset="1" panose="020B0604020202020204"/>
      <p:regular r:id="rId10"/>
    </p:embeddedFont>
    <p:embeddedFont>
      <p:font typeface="Arimo Bold" charset="1" panose="020B0704020202020204"/>
      <p:regular r:id="rId11"/>
    </p:embeddedFont>
    <p:embeddedFont>
      <p:font typeface="Arimo Italics" charset="1" panose="020B0604020202090204"/>
      <p:regular r:id="rId12"/>
    </p:embeddedFont>
    <p:embeddedFont>
      <p:font typeface="Arimo Bold Italics" charset="1" panose="020B0704020202090204"/>
      <p:regular r:id="rId13"/>
    </p:embeddedFont>
    <p:embeddedFont>
      <p:font typeface="Archivo Black" charset="1" panose="020B0A03020202020B04"/>
      <p:regular r:id="rId14"/>
    </p:embeddedFont>
    <p:embeddedFont>
      <p:font typeface="Aileron Heavy" charset="1" panose="00000A00000000000000"/>
      <p:regular r:id="rId15"/>
    </p:embeddedFont>
    <p:embeddedFont>
      <p:font typeface="Aileron Heavy Bold" charset="1" panose="00000A00000000000000"/>
      <p:regular r:id="rId16"/>
    </p:embeddedFont>
    <p:embeddedFont>
      <p:font typeface="Aileron Heavy Italics" charset="1" panose="00000A00000000000000"/>
      <p:regular r:id="rId17"/>
    </p:embeddedFont>
    <p:embeddedFont>
      <p:font typeface="Aileron Heavy Bold Italics" charset="1" panose="00000A00000000000000"/>
      <p:regular r:id="rId18"/>
    </p:embeddedFont>
    <p:embeddedFont>
      <p:font typeface="HK Grotesk Light" charset="1" panose="00000400000000000000"/>
      <p:regular r:id="rId19"/>
    </p:embeddedFont>
    <p:embeddedFont>
      <p:font typeface="HK Grotesk Light Bold" charset="1" panose="00000500000000000000"/>
      <p:regular r:id="rId20"/>
    </p:embeddedFont>
    <p:embeddedFont>
      <p:font typeface="HK Grotesk Light Italics" charset="1" panose="00000400000000000000"/>
      <p:regular r:id="rId21"/>
    </p:embeddedFont>
    <p:embeddedFont>
      <p:font typeface="HK Grotesk Light Bold Italics" charset="1" panose="00000500000000000000"/>
      <p:regular r:id="rId22"/>
    </p:embeddedFont>
    <p:embeddedFont>
      <p:font typeface="Clear Sans Bold" charset="1" panose="020B0803030202020304"/>
      <p:regular r:id="rId23"/>
    </p:embeddedFont>
    <p:embeddedFont>
      <p:font typeface="Clear Sans Bold Italics" charset="1" panose="020B0803030202090304"/>
      <p:regular r:id="rId24"/>
    </p:embeddedFont>
    <p:embeddedFont>
      <p:font typeface="Clear Sans Regular" charset="1" panose="020B0503030202020304"/>
      <p:regular r:id="rId25"/>
    </p:embeddedFont>
    <p:embeddedFont>
      <p:font typeface="Clear Sans Regular Bold" charset="1" panose="020B0603030202020304"/>
      <p:regular r:id="rId26"/>
    </p:embeddedFont>
    <p:embeddedFont>
      <p:font typeface="Clear Sans Regular Italics" charset="1" panose="020B0503030202090304"/>
      <p:regular r:id="rId27"/>
    </p:embeddedFont>
    <p:embeddedFont>
      <p:font typeface="Clear Sans Regular Bold Italics" charset="1" panose="020B0603030202090304"/>
      <p:regular r:id="rId28"/>
    </p:embeddedFont>
    <p:embeddedFont>
      <p:font typeface="HK Grotesk Medium" charset="1" panose="00000600000000000000"/>
      <p:regular r:id="rId29"/>
    </p:embeddedFont>
    <p:embeddedFont>
      <p:font typeface="HK Grotesk Medium Bold" charset="1" panose="00000700000000000000"/>
      <p:regular r:id="rId30"/>
    </p:embeddedFont>
    <p:embeddedFont>
      <p:font typeface="HK Grotesk Medium Italics" charset="1" panose="00000600000000000000"/>
      <p:regular r:id="rId31"/>
    </p:embeddedFont>
    <p:embeddedFont>
      <p:font typeface="HK Grotesk Medium Bold Italics" charset="1" panose="00000700000000000000"/>
      <p:regular r:id="rId32"/>
    </p:embeddedFont>
    <p:embeddedFont>
      <p:font typeface="Telegraf" charset="1" panose="00000500000000000000"/>
      <p:regular r:id="rId33"/>
    </p:embeddedFont>
    <p:embeddedFont>
      <p:font typeface="Telegraf Bold" charset="1" panose="00000800000000000000"/>
      <p:regular r:id="rId34"/>
    </p:embeddedFont>
    <p:embeddedFont>
      <p:font typeface="Telegraf Bold" charset="1" panose="00000800000000000000"/>
      <p:regular r:id="rId35"/>
    </p:embeddedFont>
    <p:embeddedFont>
      <p:font typeface="Telegraf Bold Bold" charset="1" panose="00000A00000000000000"/>
      <p:regular r:id="rId36"/>
    </p:embeddedFont>
    <p:embeddedFont>
      <p:font typeface="DM Sans" charset="1" panose="00000000000000000000"/>
      <p:regular r:id="rId37"/>
    </p:embeddedFont>
    <p:embeddedFont>
      <p:font typeface="DM Sans Bold" charset="1" panose="00000000000000000000"/>
      <p:regular r:id="rId38"/>
    </p:embeddedFont>
    <p:embeddedFont>
      <p:font typeface="DM Sans Italics" charset="1" panose="00000000000000000000"/>
      <p:regular r:id="rId39"/>
    </p:embeddedFont>
    <p:embeddedFont>
      <p:font typeface="DM Sans Bold Italics" charset="1" panose="00000000000000000000"/>
      <p:regular r:id="rId40"/>
    </p:embeddedFont>
    <p:embeddedFont>
      <p:font typeface="Open Sans Light" charset="1" panose="020B0306030504020204"/>
      <p:regular r:id="rId41"/>
    </p:embeddedFont>
    <p:embeddedFont>
      <p:font typeface="Open Sans Light Bold" charset="1" panose="020B0806030504020204"/>
      <p:regular r:id="rId42"/>
    </p:embeddedFont>
    <p:embeddedFont>
      <p:font typeface="Open Sans Light Italics" charset="1" panose="020B0306030504020204"/>
      <p:regular r:id="rId43"/>
    </p:embeddedFont>
    <p:embeddedFont>
      <p:font typeface="Open Sans Light Bold Italics" charset="1" panose="020B0806030504020204"/>
      <p:regular r:id="rId44"/>
    </p:embeddedFont>
    <p:embeddedFont>
      <p:font typeface="Open Sans" charset="1" panose="020B0606030504020204"/>
      <p:regular r:id="rId45"/>
    </p:embeddedFont>
    <p:embeddedFont>
      <p:font typeface="Open Sans Bold" charset="1" panose="020B0806030504020204"/>
      <p:regular r:id="rId46"/>
    </p:embeddedFont>
    <p:embeddedFont>
      <p:font typeface="Open Sans Italics" charset="1" panose="020B0606030504020204"/>
      <p:regular r:id="rId47"/>
    </p:embeddedFont>
    <p:embeddedFont>
      <p:font typeface="Open Sans Bold Italics" charset="1" panose="020B0806030504020204"/>
      <p:regular r:id="rId48"/>
    </p:embeddedFont>
    <p:embeddedFont>
      <p:font typeface="Muli Regular" charset="1" panose="00000500000000000000"/>
      <p:regular r:id="rId49"/>
    </p:embeddedFont>
    <p:embeddedFont>
      <p:font typeface="Muli Regular Bold" charset="1" panose="00000700000000000000"/>
      <p:regular r:id="rId50"/>
    </p:embeddedFont>
    <p:embeddedFont>
      <p:font typeface="Muli Regular Italics" charset="1" panose="00000500000000000000"/>
      <p:regular r:id="rId51"/>
    </p:embeddedFont>
    <p:embeddedFont>
      <p:font typeface="Muli Regular Bold Italics" charset="1" panose="00000700000000000000"/>
      <p:regular r:id="rId52"/>
    </p:embeddedFont>
    <p:embeddedFont>
      <p:font typeface="Muli Black" charset="1" panose="00000A00000000000000"/>
      <p:regular r:id="rId53"/>
    </p:embeddedFont>
    <p:embeddedFont>
      <p:font typeface="Muli Black Italics" charset="1" panose="00000A00000000000000"/>
      <p:regular r:id="rId54"/>
    </p:embeddedFont>
    <p:embeddedFont>
      <p:font typeface="Russo One" charset="1" panose="02000503050000020004"/>
      <p:regular r:id="rId55"/>
    </p:embeddedFont>
    <p:embeddedFont>
      <p:font typeface="Montserrat Extra-Bold" charset="1" panose="00000900000000000000"/>
      <p:regular r:id="rId56"/>
    </p:embeddedFont>
    <p:embeddedFont>
      <p:font typeface="Montserrat Extra-Bold Bold" charset="1" panose="00000A00000000000000"/>
      <p:regular r:id="rId57"/>
    </p:embeddedFont>
    <p:embeddedFont>
      <p:font typeface="Montserrat Extra-Bold Italics" charset="1" panose="00000900000000000000"/>
      <p:regular r:id="rId58"/>
    </p:embeddedFont>
    <p:embeddedFont>
      <p:font typeface="Montserrat Extra-Bold Bold Italics" charset="1" panose="00000A00000000000000"/>
      <p:regular r:id="rId59"/>
    </p:embeddedFont>
    <p:embeddedFont>
      <p:font typeface="Montserrat" charset="1" panose="00000500000000000000"/>
      <p:regular r:id="rId60"/>
    </p:embeddedFont>
    <p:embeddedFont>
      <p:font typeface="Montserrat Bold" charset="1" panose="00000600000000000000"/>
      <p:regular r:id="rId61"/>
    </p:embeddedFont>
    <p:embeddedFont>
      <p:font typeface="Montserrat Italics" charset="1" panose="00000500000000000000"/>
      <p:regular r:id="rId62"/>
    </p:embeddedFont>
    <p:embeddedFont>
      <p:font typeface="Montserrat Bold Italics" charset="1" panose="00000600000000000000"/>
      <p:regular r:id="rId63"/>
    </p:embeddedFont>
    <p:embeddedFont>
      <p:font typeface="Inter" charset="1" panose="020B0502030000000004"/>
      <p:regular r:id="rId64"/>
    </p:embeddedFont>
    <p:embeddedFont>
      <p:font typeface="Inter Bold" charset="1" panose="020B0802030000000004"/>
      <p:regular r:id="rId65"/>
    </p:embeddedFont>
    <p:embeddedFont>
      <p:font typeface="Inter Italics" charset="1" panose="020B0502030000000004"/>
      <p:regular r:id="rId66"/>
    </p:embeddedFont>
    <p:embeddedFont>
      <p:font typeface="Inter Bold Italics" charset="1" panose="020B0802030000000004"/>
      <p:regular r:id="rId67"/>
    </p:embeddedFont>
    <p:embeddedFont>
      <p:font typeface="Krabuler" charset="1" panose="00000500000000000000"/>
      <p:regular r:id="rId68"/>
    </p:embeddedFont>
    <p:embeddedFont>
      <p:font typeface="Laguna" charset="1" panose="02000503080000020004"/>
      <p:regular r:id="rId69"/>
    </p:embeddedFont>
    <p:embeddedFont>
      <p:font typeface="Laguna Bold" charset="1" panose="02000803080000020004"/>
      <p:regular r:id="rId70"/>
    </p:embeddedFont>
    <p:embeddedFont>
      <p:font typeface="Laguna Italics" charset="1" panose="02000603080000090004"/>
      <p:regular r:id="rId71"/>
    </p:embeddedFont>
    <p:embeddedFont>
      <p:font typeface="Fira Sans Light" charset="1" panose="020B0403050000020004"/>
      <p:regular r:id="rId72"/>
    </p:embeddedFont>
    <p:embeddedFont>
      <p:font typeface="Fira Sans Light Bold" charset="1" panose="020B0503050000020004"/>
      <p:regular r:id="rId73"/>
    </p:embeddedFont>
    <p:embeddedFont>
      <p:font typeface="Fira Sans Light Italics" charset="1" panose="020B0403050000020004"/>
      <p:regular r:id="rId74"/>
    </p:embeddedFont>
    <p:embeddedFont>
      <p:font typeface="Fira Sans Light Bold Italics" charset="1" panose="020B0503050000020004"/>
      <p:regular r:id="rId75"/>
    </p:embeddedFont>
    <p:embeddedFont>
      <p:font typeface="Jura Light" charset="1" panose="00000400000000000000"/>
      <p:regular r:id="rId76"/>
    </p:embeddedFont>
    <p:embeddedFont>
      <p:font typeface="Jura Light Bold" charset="1" panose="00000500000000000000"/>
      <p:regular r:id="rId7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00" Target="slides/slide23.xml" Type="http://schemas.openxmlformats.org/officeDocument/2006/relationships/slide"/><Relationship Id="rId101" Target="slides/slide24.xml" Type="http://schemas.openxmlformats.org/officeDocument/2006/relationships/slide"/><Relationship Id="rId102" Target="slides/slide25.xml" Type="http://schemas.openxmlformats.org/officeDocument/2006/relationships/slide"/><Relationship Id="rId103" Target="slides/slide26.xml" Type="http://schemas.openxmlformats.org/officeDocument/2006/relationships/slide"/><Relationship Id="rId104" Target="slides/slide27.xml" Type="http://schemas.openxmlformats.org/officeDocument/2006/relationships/slide"/><Relationship Id="rId105" Target="slides/slide28.xml" Type="http://schemas.openxmlformats.org/officeDocument/2006/relationships/slide"/><Relationship Id="rId106" Target="slides/slide29.xml" Type="http://schemas.openxmlformats.org/officeDocument/2006/relationships/slide"/><Relationship Id="rId107" Target="slides/slide30.xml" Type="http://schemas.openxmlformats.org/officeDocument/2006/relationships/slide"/><Relationship Id="rId108" Target="slides/slide31.xml" Type="http://schemas.openxmlformats.org/officeDocument/2006/relationships/slide"/><Relationship Id="rId109" Target="slides/slide32.xml" Type="http://schemas.openxmlformats.org/officeDocument/2006/relationships/slide"/><Relationship Id="rId11" Target="fonts/font11.fntdata" Type="http://schemas.openxmlformats.org/officeDocument/2006/relationships/font"/><Relationship Id="rId110" Target="slides/slide33.xml" Type="http://schemas.openxmlformats.org/officeDocument/2006/relationships/slide"/><Relationship Id="rId111" Target="slides/slide34.xml" Type="http://schemas.openxmlformats.org/officeDocument/2006/relationships/slide"/><Relationship Id="rId112" Target="slides/slide35.xml" Type="http://schemas.openxmlformats.org/officeDocument/2006/relationships/slide"/><Relationship Id="rId113" Target="slides/slide36.xml" Type="http://schemas.openxmlformats.org/officeDocument/2006/relationships/slide"/><Relationship Id="rId114" Target="slides/slide37.xml" Type="http://schemas.openxmlformats.org/officeDocument/2006/relationships/slide"/><Relationship Id="rId115" Target="slides/slide38.xml" Type="http://schemas.openxmlformats.org/officeDocument/2006/relationships/slide"/><Relationship Id="rId116" Target="slides/slide39.xml" Type="http://schemas.openxmlformats.org/officeDocument/2006/relationships/slide"/><Relationship Id="rId117" Target="slides/slide40.xml" Type="http://schemas.openxmlformats.org/officeDocument/2006/relationships/slide"/><Relationship Id="rId118" Target="slides/slide41.xml" Type="http://schemas.openxmlformats.org/officeDocument/2006/relationships/slide"/><Relationship Id="rId119" Target="slides/slide42.xml" Type="http://schemas.openxmlformats.org/officeDocument/2006/relationships/slide"/><Relationship Id="rId12" Target="fonts/font12.fntdata" Type="http://schemas.openxmlformats.org/officeDocument/2006/relationships/font"/><Relationship Id="rId120" Target="slides/slide43.xml" Type="http://schemas.openxmlformats.org/officeDocument/2006/relationships/slide"/><Relationship Id="rId121" Target="slides/slide44.xml" Type="http://schemas.openxmlformats.org/officeDocument/2006/relationships/slide"/><Relationship Id="rId122" Target="slides/slide45.xml" Type="http://schemas.openxmlformats.org/officeDocument/2006/relationships/slide"/><Relationship Id="rId123" Target="slides/slide46.xml" Type="http://schemas.openxmlformats.org/officeDocument/2006/relationships/slide"/><Relationship Id="rId124" Target="slides/slide47.xml" Type="http://schemas.openxmlformats.org/officeDocument/2006/relationships/slide"/><Relationship Id="rId125" Target="slides/slide48.xml" Type="http://schemas.openxmlformats.org/officeDocument/2006/relationships/slide"/><Relationship Id="rId126" Target="slides/slide49.xml" Type="http://schemas.openxmlformats.org/officeDocument/2006/relationships/slide"/><Relationship Id="rId127" Target="slides/slide50.xml" Type="http://schemas.openxmlformats.org/officeDocument/2006/relationships/slide"/><Relationship Id="rId128" Target="slides/slide51.xml" Type="http://schemas.openxmlformats.org/officeDocument/2006/relationships/slide"/><Relationship Id="rId129" Target="slides/slide52.xml" Type="http://schemas.openxmlformats.org/officeDocument/2006/relationships/slide"/><Relationship Id="rId13" Target="fonts/font13.fntdata" Type="http://schemas.openxmlformats.org/officeDocument/2006/relationships/font"/><Relationship Id="rId130" Target="slides/slide53.xml" Type="http://schemas.openxmlformats.org/officeDocument/2006/relationships/slide"/><Relationship Id="rId131" Target="slides/slide54.xml" Type="http://schemas.openxmlformats.org/officeDocument/2006/relationships/slide"/><Relationship Id="rId132" Target="slides/slide55.xml" Type="http://schemas.openxmlformats.org/officeDocument/2006/relationships/slide"/><Relationship Id="rId133" Target="slides/slide56.xml" Type="http://schemas.openxmlformats.org/officeDocument/2006/relationships/slide"/><Relationship Id="rId134" Target="slides/slide57.xml" Type="http://schemas.openxmlformats.org/officeDocument/2006/relationships/slide"/><Relationship Id="rId135" Target="slides/slide58.xml" Type="http://schemas.openxmlformats.org/officeDocument/2006/relationships/slide"/><Relationship Id="rId136" Target="slides/slide59.xml" Type="http://schemas.openxmlformats.org/officeDocument/2006/relationships/slide"/><Relationship Id="rId137" Target="slides/slide60.xml" Type="http://schemas.openxmlformats.org/officeDocument/2006/relationships/slide"/><Relationship Id="rId138" Target="slides/slide61.xml" Type="http://schemas.openxmlformats.org/officeDocument/2006/relationships/slide"/><Relationship Id="rId139" Target="slides/slide62.xml" Type="http://schemas.openxmlformats.org/officeDocument/2006/relationships/slide"/><Relationship Id="rId14" Target="fonts/font14.fntdata" Type="http://schemas.openxmlformats.org/officeDocument/2006/relationships/font"/><Relationship Id="rId140" Target="slides/slide63.xml" Type="http://schemas.openxmlformats.org/officeDocument/2006/relationships/slide"/><Relationship Id="rId141" Target="slides/slide64.xml" Type="http://schemas.openxmlformats.org/officeDocument/2006/relationships/slide"/><Relationship Id="rId142" Target="slides/slide65.xml" Type="http://schemas.openxmlformats.org/officeDocument/2006/relationships/slide"/><Relationship Id="rId143" Target="slides/slide66.xml" Type="http://schemas.openxmlformats.org/officeDocument/2006/relationships/slide"/><Relationship Id="rId144" Target="slides/slide67.xml" Type="http://schemas.openxmlformats.org/officeDocument/2006/relationships/slide"/><Relationship Id="rId145" Target="slides/slide68.xml" Type="http://schemas.openxmlformats.org/officeDocument/2006/relationships/slide"/><Relationship Id="rId15" Target="fonts/font15.fntdata" Type="http://schemas.openxmlformats.org/officeDocument/2006/relationships/font"/><Relationship Id="rId16" Target="fonts/font16.fntdata" Type="http://schemas.openxmlformats.org/officeDocument/2006/relationships/font"/><Relationship Id="rId17" Target="fonts/font17.fntdata" Type="http://schemas.openxmlformats.org/officeDocument/2006/relationships/font"/><Relationship Id="rId18" Target="fonts/font18.fntdata" Type="http://schemas.openxmlformats.org/officeDocument/2006/relationships/font"/><Relationship Id="rId19" Target="fonts/font19.fntdata" Type="http://schemas.openxmlformats.org/officeDocument/2006/relationships/font"/><Relationship Id="rId2" Target="presProps.xml" Type="http://schemas.openxmlformats.org/officeDocument/2006/relationships/presProps"/><Relationship Id="rId20" Target="fonts/font20.fntdata" Type="http://schemas.openxmlformats.org/officeDocument/2006/relationships/font"/><Relationship Id="rId21" Target="fonts/font21.fntdata" Type="http://schemas.openxmlformats.org/officeDocument/2006/relationships/font"/><Relationship Id="rId22" Target="fonts/font22.fntdata" Type="http://schemas.openxmlformats.org/officeDocument/2006/relationships/font"/><Relationship Id="rId23" Target="fonts/font23.fntdata" Type="http://schemas.openxmlformats.org/officeDocument/2006/relationships/font"/><Relationship Id="rId24" Target="fonts/font24.fntdata" Type="http://schemas.openxmlformats.org/officeDocument/2006/relationships/font"/><Relationship Id="rId25" Target="fonts/font25.fntdata" Type="http://schemas.openxmlformats.org/officeDocument/2006/relationships/font"/><Relationship Id="rId26" Target="fonts/font26.fntdata" Type="http://schemas.openxmlformats.org/officeDocument/2006/relationships/font"/><Relationship Id="rId27" Target="fonts/font27.fntdata" Type="http://schemas.openxmlformats.org/officeDocument/2006/relationships/font"/><Relationship Id="rId28" Target="fonts/font28.fntdata" Type="http://schemas.openxmlformats.org/officeDocument/2006/relationships/font"/><Relationship Id="rId29" Target="fonts/font29.fntdata" Type="http://schemas.openxmlformats.org/officeDocument/2006/relationships/font"/><Relationship Id="rId3" Target="viewProps.xml" Type="http://schemas.openxmlformats.org/officeDocument/2006/relationships/viewProps"/><Relationship Id="rId30" Target="fonts/font30.fntdata" Type="http://schemas.openxmlformats.org/officeDocument/2006/relationships/font"/><Relationship Id="rId31" Target="fonts/font31.fntdata" Type="http://schemas.openxmlformats.org/officeDocument/2006/relationships/font"/><Relationship Id="rId32" Target="fonts/font32.fntdata" Type="http://schemas.openxmlformats.org/officeDocument/2006/relationships/font"/><Relationship Id="rId33" Target="fonts/font33.fntdata" Type="http://schemas.openxmlformats.org/officeDocument/2006/relationships/font"/><Relationship Id="rId34" Target="fonts/font34.fntdata" Type="http://schemas.openxmlformats.org/officeDocument/2006/relationships/font"/><Relationship Id="rId35" Target="fonts/font35.fntdata" Type="http://schemas.openxmlformats.org/officeDocument/2006/relationships/font"/><Relationship Id="rId36" Target="fonts/font36.fntdata" Type="http://schemas.openxmlformats.org/officeDocument/2006/relationships/font"/><Relationship Id="rId37" Target="fonts/font37.fntdata" Type="http://schemas.openxmlformats.org/officeDocument/2006/relationships/font"/><Relationship Id="rId38" Target="fonts/font38.fntdata" Type="http://schemas.openxmlformats.org/officeDocument/2006/relationships/font"/><Relationship Id="rId39" Target="fonts/font39.fntdata" Type="http://schemas.openxmlformats.org/officeDocument/2006/relationships/font"/><Relationship Id="rId4" Target="theme/theme1.xml" Type="http://schemas.openxmlformats.org/officeDocument/2006/relationships/theme"/><Relationship Id="rId40" Target="fonts/font40.fntdata" Type="http://schemas.openxmlformats.org/officeDocument/2006/relationships/font"/><Relationship Id="rId41" Target="fonts/font41.fntdata" Type="http://schemas.openxmlformats.org/officeDocument/2006/relationships/font"/><Relationship Id="rId42" Target="fonts/font42.fntdata" Type="http://schemas.openxmlformats.org/officeDocument/2006/relationships/font"/><Relationship Id="rId43" Target="fonts/font43.fntdata" Type="http://schemas.openxmlformats.org/officeDocument/2006/relationships/font"/><Relationship Id="rId44" Target="fonts/font44.fntdata" Type="http://schemas.openxmlformats.org/officeDocument/2006/relationships/font"/><Relationship Id="rId45" Target="fonts/font45.fntdata" Type="http://schemas.openxmlformats.org/officeDocument/2006/relationships/font"/><Relationship Id="rId46" Target="fonts/font46.fntdata" Type="http://schemas.openxmlformats.org/officeDocument/2006/relationships/font"/><Relationship Id="rId47" Target="fonts/font47.fntdata" Type="http://schemas.openxmlformats.org/officeDocument/2006/relationships/font"/><Relationship Id="rId48" Target="fonts/font48.fntdata" Type="http://schemas.openxmlformats.org/officeDocument/2006/relationships/font"/><Relationship Id="rId49" Target="fonts/font49.fntdata" Type="http://schemas.openxmlformats.org/officeDocument/2006/relationships/font"/><Relationship Id="rId5" Target="tableStyles.xml" Type="http://schemas.openxmlformats.org/officeDocument/2006/relationships/tableStyles"/><Relationship Id="rId50" Target="fonts/font50.fntdata" Type="http://schemas.openxmlformats.org/officeDocument/2006/relationships/font"/><Relationship Id="rId51" Target="fonts/font51.fntdata" Type="http://schemas.openxmlformats.org/officeDocument/2006/relationships/font"/><Relationship Id="rId52" Target="fonts/font52.fntdata" Type="http://schemas.openxmlformats.org/officeDocument/2006/relationships/font"/><Relationship Id="rId53" Target="fonts/font53.fntdata" Type="http://schemas.openxmlformats.org/officeDocument/2006/relationships/font"/><Relationship Id="rId54" Target="fonts/font54.fntdata" Type="http://schemas.openxmlformats.org/officeDocument/2006/relationships/font"/><Relationship Id="rId55" Target="fonts/font55.fntdata" Type="http://schemas.openxmlformats.org/officeDocument/2006/relationships/font"/><Relationship Id="rId56" Target="fonts/font56.fntdata" Type="http://schemas.openxmlformats.org/officeDocument/2006/relationships/font"/><Relationship Id="rId57" Target="fonts/font57.fntdata" Type="http://schemas.openxmlformats.org/officeDocument/2006/relationships/font"/><Relationship Id="rId58" Target="fonts/font58.fntdata" Type="http://schemas.openxmlformats.org/officeDocument/2006/relationships/font"/><Relationship Id="rId59" Target="fonts/font59.fntdata" Type="http://schemas.openxmlformats.org/officeDocument/2006/relationships/font"/><Relationship Id="rId6" Target="fonts/font6.fntdata" Type="http://schemas.openxmlformats.org/officeDocument/2006/relationships/font"/><Relationship Id="rId60" Target="fonts/font60.fntdata" Type="http://schemas.openxmlformats.org/officeDocument/2006/relationships/font"/><Relationship Id="rId61" Target="fonts/font61.fntdata" Type="http://schemas.openxmlformats.org/officeDocument/2006/relationships/font"/><Relationship Id="rId62" Target="fonts/font62.fntdata" Type="http://schemas.openxmlformats.org/officeDocument/2006/relationships/font"/><Relationship Id="rId63" Target="fonts/font63.fntdata" Type="http://schemas.openxmlformats.org/officeDocument/2006/relationships/font"/><Relationship Id="rId64" Target="fonts/font64.fntdata" Type="http://schemas.openxmlformats.org/officeDocument/2006/relationships/font"/><Relationship Id="rId65" Target="fonts/font65.fntdata" Type="http://schemas.openxmlformats.org/officeDocument/2006/relationships/font"/><Relationship Id="rId66" Target="fonts/font66.fntdata" Type="http://schemas.openxmlformats.org/officeDocument/2006/relationships/font"/><Relationship Id="rId67" Target="fonts/font67.fntdata" Type="http://schemas.openxmlformats.org/officeDocument/2006/relationships/font"/><Relationship Id="rId68" Target="fonts/font68.fntdata" Type="http://schemas.openxmlformats.org/officeDocument/2006/relationships/font"/><Relationship Id="rId69" Target="fonts/font69.fntdata" Type="http://schemas.openxmlformats.org/officeDocument/2006/relationships/font"/><Relationship Id="rId7" Target="fonts/font7.fntdata" Type="http://schemas.openxmlformats.org/officeDocument/2006/relationships/font"/><Relationship Id="rId70" Target="fonts/font70.fntdata" Type="http://schemas.openxmlformats.org/officeDocument/2006/relationships/font"/><Relationship Id="rId71" Target="fonts/font71.fntdata" Type="http://schemas.openxmlformats.org/officeDocument/2006/relationships/font"/><Relationship Id="rId72" Target="fonts/font72.fntdata" Type="http://schemas.openxmlformats.org/officeDocument/2006/relationships/font"/><Relationship Id="rId73" Target="fonts/font73.fntdata" Type="http://schemas.openxmlformats.org/officeDocument/2006/relationships/font"/><Relationship Id="rId74" Target="fonts/font74.fntdata" Type="http://schemas.openxmlformats.org/officeDocument/2006/relationships/font"/><Relationship Id="rId75" Target="fonts/font75.fntdata" Type="http://schemas.openxmlformats.org/officeDocument/2006/relationships/font"/><Relationship Id="rId76" Target="fonts/font76.fntdata" Type="http://schemas.openxmlformats.org/officeDocument/2006/relationships/font"/><Relationship Id="rId77" Target="fonts/font77.fntdata" Type="http://schemas.openxmlformats.org/officeDocument/2006/relationships/font"/><Relationship Id="rId78" Target="slides/slide1.xml" Type="http://schemas.openxmlformats.org/officeDocument/2006/relationships/slide"/><Relationship Id="rId79" Target="slides/slide2.xml" Type="http://schemas.openxmlformats.org/officeDocument/2006/relationships/slide"/><Relationship Id="rId8" Target="fonts/font8.fntdata" Type="http://schemas.openxmlformats.org/officeDocument/2006/relationships/font"/><Relationship Id="rId80" Target="slides/slide3.xml" Type="http://schemas.openxmlformats.org/officeDocument/2006/relationships/slide"/><Relationship Id="rId81" Target="slides/slide4.xml" Type="http://schemas.openxmlformats.org/officeDocument/2006/relationships/slide"/><Relationship Id="rId82" Target="slides/slide5.xml" Type="http://schemas.openxmlformats.org/officeDocument/2006/relationships/slide"/><Relationship Id="rId83" Target="slides/slide6.xml" Type="http://schemas.openxmlformats.org/officeDocument/2006/relationships/slide"/><Relationship Id="rId84" Target="slides/slide7.xml" Type="http://schemas.openxmlformats.org/officeDocument/2006/relationships/slide"/><Relationship Id="rId85" Target="slides/slide8.xml" Type="http://schemas.openxmlformats.org/officeDocument/2006/relationships/slide"/><Relationship Id="rId86" Target="slides/slide9.xml" Type="http://schemas.openxmlformats.org/officeDocument/2006/relationships/slide"/><Relationship Id="rId87" Target="slides/slide10.xml" Type="http://schemas.openxmlformats.org/officeDocument/2006/relationships/slide"/><Relationship Id="rId88" Target="slides/slide11.xml" Type="http://schemas.openxmlformats.org/officeDocument/2006/relationships/slide"/><Relationship Id="rId89" Target="slides/slide12.xml" Type="http://schemas.openxmlformats.org/officeDocument/2006/relationships/slide"/><Relationship Id="rId9" Target="fonts/font9.fntdata" Type="http://schemas.openxmlformats.org/officeDocument/2006/relationships/font"/><Relationship Id="rId90" Target="slides/slide13.xml" Type="http://schemas.openxmlformats.org/officeDocument/2006/relationships/slide"/><Relationship Id="rId91" Target="slides/slide14.xml" Type="http://schemas.openxmlformats.org/officeDocument/2006/relationships/slide"/><Relationship Id="rId92" Target="slides/slide15.xml" Type="http://schemas.openxmlformats.org/officeDocument/2006/relationships/slide"/><Relationship Id="rId93" Target="slides/slide16.xml" Type="http://schemas.openxmlformats.org/officeDocument/2006/relationships/slide"/><Relationship Id="rId94" Target="slides/slide17.xml" Type="http://schemas.openxmlformats.org/officeDocument/2006/relationships/slide"/><Relationship Id="rId95" Target="slides/slide18.xml" Type="http://schemas.openxmlformats.org/officeDocument/2006/relationships/slide"/><Relationship Id="rId96" Target="slides/slide19.xml" Type="http://schemas.openxmlformats.org/officeDocument/2006/relationships/slide"/><Relationship Id="rId97" Target="slides/slide20.xml" Type="http://schemas.openxmlformats.org/officeDocument/2006/relationships/slide"/><Relationship Id="rId98" Target="slides/slide21.xml" Type="http://schemas.openxmlformats.org/officeDocument/2006/relationships/slide"/><Relationship Id="rId99" Target="slides/slide22.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 Id="rId4" Target="../media/image3.svg" Type="http://schemas.openxmlformats.org/officeDocument/2006/relationships/image"/><Relationship Id="rId5" Target="../media/image4.png" Type="http://schemas.openxmlformats.org/officeDocument/2006/relationships/image"/><Relationship Id="rId6" Target="../media/image5.svg" Type="http://schemas.openxmlformats.org/officeDocument/2006/relationships/image"/><Relationship Id="rId7" Target="../media/image6.png" Type="http://schemas.openxmlformats.org/officeDocument/2006/relationships/image"/><Relationship Id="rId8" Target="../media/image7.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jpeg" Type="http://schemas.openxmlformats.org/officeDocument/2006/relationships/image"/><Relationship Id="rId3" Target="../media/image9.png" Type="http://schemas.openxmlformats.org/officeDocument/2006/relationships/image"/><Relationship Id="rId4" Target="../media/image10.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png" Type="http://schemas.openxmlformats.org/officeDocument/2006/relationships/image"/><Relationship Id="rId3" Target="../media/image12.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png" Type="http://schemas.openxmlformats.org/officeDocument/2006/relationships/image"/><Relationship Id="rId3" Target="../media/image12.sv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3.png" Type="http://schemas.openxmlformats.org/officeDocument/2006/relationships/image"/><Relationship Id="rId3" Target="../media/image14.sv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5.jpe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6.png" Type="http://schemas.openxmlformats.org/officeDocument/2006/relationships/image"/><Relationship Id="rId3" Target="../media/image17.svg" Type="http://schemas.openxmlformats.org/officeDocument/2006/relationships/image"/><Relationship Id="rId4" Target="../media/image18.png" Type="http://schemas.openxmlformats.org/officeDocument/2006/relationships/image"/><Relationship Id="rId5" Target="../media/image19.svg" Type="http://schemas.openxmlformats.org/officeDocument/2006/relationships/image"/><Relationship Id="rId6" Target="../media/image20.png" Type="http://schemas.openxmlformats.org/officeDocument/2006/relationships/image"/><Relationship Id="rId7" Target="../media/image21.sv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2.png" Type="http://schemas.openxmlformats.org/officeDocument/2006/relationships/image"/><Relationship Id="rId3" Target="../media/image23.svg" Type="http://schemas.openxmlformats.org/officeDocument/2006/relationships/image"/><Relationship Id="rId4" Target="../media/image24.png" Type="http://schemas.openxmlformats.org/officeDocument/2006/relationships/image"/><Relationship Id="rId5" Target="../media/image25.sv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34.svg" Type="http://schemas.openxmlformats.org/officeDocument/2006/relationships/image"/><Relationship Id="rId11" Target="../media/image35.jpeg" Type="http://schemas.openxmlformats.org/officeDocument/2006/relationships/image"/><Relationship Id="rId12" Target="../media/image36.png" Type="http://schemas.openxmlformats.org/officeDocument/2006/relationships/image"/><Relationship Id="rId13" Target="../media/image37.svg" Type="http://schemas.openxmlformats.org/officeDocument/2006/relationships/image"/><Relationship Id="rId14" Target="../media/image38.png" Type="http://schemas.openxmlformats.org/officeDocument/2006/relationships/image"/><Relationship Id="rId15" Target="../media/image39.svg" Type="http://schemas.openxmlformats.org/officeDocument/2006/relationships/image"/><Relationship Id="rId16" Target="../media/image40.jpeg" Type="http://schemas.openxmlformats.org/officeDocument/2006/relationships/image"/><Relationship Id="rId17" Target="../media/image41.png" Type="http://schemas.openxmlformats.org/officeDocument/2006/relationships/image"/><Relationship Id="rId18" Target="../media/image42.svg" Type="http://schemas.openxmlformats.org/officeDocument/2006/relationships/image"/><Relationship Id="rId19" Target="../media/image43.png" Type="http://schemas.openxmlformats.org/officeDocument/2006/relationships/image"/><Relationship Id="rId2" Target="../media/image26.png" Type="http://schemas.openxmlformats.org/officeDocument/2006/relationships/image"/><Relationship Id="rId20" Target="../media/image44.svg" Type="http://schemas.openxmlformats.org/officeDocument/2006/relationships/image"/><Relationship Id="rId21" Target="../media/image45.png" Type="http://schemas.openxmlformats.org/officeDocument/2006/relationships/image"/><Relationship Id="rId22" Target="../media/image46.svg" Type="http://schemas.openxmlformats.org/officeDocument/2006/relationships/image"/><Relationship Id="rId23" Target="../media/image47.jpeg" Type="http://schemas.openxmlformats.org/officeDocument/2006/relationships/image"/><Relationship Id="rId24" Target="../media/image48.jpeg" Type="http://schemas.openxmlformats.org/officeDocument/2006/relationships/image"/><Relationship Id="rId25" Target="../media/image49.jpeg" Type="http://schemas.openxmlformats.org/officeDocument/2006/relationships/image"/><Relationship Id="rId26" Target="../media/image50.jpeg" Type="http://schemas.openxmlformats.org/officeDocument/2006/relationships/image"/><Relationship Id="rId27" Target="../media/image51.jpeg" Type="http://schemas.openxmlformats.org/officeDocument/2006/relationships/image"/><Relationship Id="rId3" Target="../media/image27.svg" Type="http://schemas.openxmlformats.org/officeDocument/2006/relationships/image"/><Relationship Id="rId4" Target="../media/image28.png" Type="http://schemas.openxmlformats.org/officeDocument/2006/relationships/image"/><Relationship Id="rId5" Target="../media/image29.svg" Type="http://schemas.openxmlformats.org/officeDocument/2006/relationships/image"/><Relationship Id="rId6" Target="../media/image30.jpeg" Type="http://schemas.openxmlformats.org/officeDocument/2006/relationships/image"/><Relationship Id="rId7" Target="../media/image31.png" Type="http://schemas.openxmlformats.org/officeDocument/2006/relationships/image"/><Relationship Id="rId8" Target="../media/image32.svg" Type="http://schemas.openxmlformats.org/officeDocument/2006/relationships/image"/><Relationship Id="rId9" Target="../media/image33.pn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3.png" Type="http://schemas.openxmlformats.org/officeDocument/2006/relationships/image"/><Relationship Id="rId3" Target="../media/image14.sv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png" Type="http://schemas.openxmlformats.org/officeDocument/2006/relationships/image"/><Relationship Id="rId3" Target="../media/image12.sv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2.png" Type="http://schemas.openxmlformats.org/officeDocument/2006/relationships/image"/><Relationship Id="rId3" Target="../media/image53.svg" Type="http://schemas.openxmlformats.org/officeDocument/2006/relationships/image"/><Relationship Id="rId4" Target="../media/image54.png" Type="http://schemas.openxmlformats.org/officeDocument/2006/relationships/image"/><Relationship Id="rId5" Target="../media/image55.svg" Type="http://schemas.openxmlformats.org/officeDocument/2006/relationships/image"/><Relationship Id="rId6" Target="../media/image56.png" Type="http://schemas.openxmlformats.org/officeDocument/2006/relationships/image"/><Relationship Id="rId7" Target="../media/image57.svg" Type="http://schemas.openxmlformats.org/officeDocument/2006/relationships/image"/><Relationship Id="rId8" Target="../media/image58.png" Type="http://schemas.openxmlformats.org/officeDocument/2006/relationships/image"/><Relationship Id="rId9" Target="../media/image59.sv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0.png" Type="http://schemas.openxmlformats.org/officeDocument/2006/relationships/image"/><Relationship Id="rId3" Target="../media/image61.svg" Type="http://schemas.openxmlformats.org/officeDocument/2006/relationships/image"/></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2.png" Type="http://schemas.openxmlformats.org/officeDocument/2006/relationships/image"/><Relationship Id="rId3" Target="../media/image63.svg" Type="http://schemas.openxmlformats.org/officeDocument/2006/relationships/image"/><Relationship Id="rId4" Target="../media/image64.png" Type="http://schemas.openxmlformats.org/officeDocument/2006/relationships/image"/><Relationship Id="rId5" Target="../media/image65.svg" Type="http://schemas.openxmlformats.org/officeDocument/2006/relationships/image"/></Relationships>
</file>

<file path=ppt/slides/_rels/slide1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6.png" Type="http://schemas.openxmlformats.org/officeDocument/2006/relationships/image"/><Relationship Id="rId3" Target="../media/image67.svg" Type="http://schemas.openxmlformats.org/officeDocument/2006/relationships/image"/></Relationships>
</file>

<file path=ppt/slides/_rels/slide1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3.png" Type="http://schemas.openxmlformats.org/officeDocument/2006/relationships/image"/><Relationship Id="rId3" Target="../media/image14.svg" Type="http://schemas.openxmlformats.org/officeDocument/2006/relationships/image"/></Relationships>
</file>

<file path=ppt/slides/_rels/slide1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8.png" Type="http://schemas.openxmlformats.org/officeDocument/2006/relationships/image"/></Relationships>
</file>

<file path=ppt/slides/_rels/slide2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9.png" Type="http://schemas.openxmlformats.org/officeDocument/2006/relationships/image"/><Relationship Id="rId3" Target="../media/image70.svg" Type="http://schemas.openxmlformats.org/officeDocument/2006/relationships/image"/><Relationship Id="rId4" Target="../media/image71.png" Type="http://schemas.openxmlformats.org/officeDocument/2006/relationships/image"/><Relationship Id="rId5" Target="../media/image72.svg" Type="http://schemas.openxmlformats.org/officeDocument/2006/relationships/image"/></Relationships>
</file>

<file path=ppt/slides/_rels/slide2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3.png" Type="http://schemas.openxmlformats.org/officeDocument/2006/relationships/image"/><Relationship Id="rId3" Target="../media/image74.svg" Type="http://schemas.openxmlformats.org/officeDocument/2006/relationships/image"/></Relationships>
</file>

<file path=ppt/slides/_rels/slide2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5.png" Type="http://schemas.openxmlformats.org/officeDocument/2006/relationships/image"/><Relationship Id="rId3" Target="../media/image76.svg" Type="http://schemas.openxmlformats.org/officeDocument/2006/relationships/image"/><Relationship Id="rId4" Target="../media/image77.jpeg" Type="http://schemas.openxmlformats.org/officeDocument/2006/relationships/image"/><Relationship Id="rId5" Target="../media/image78.jpeg" Type="http://schemas.openxmlformats.org/officeDocument/2006/relationships/image"/><Relationship Id="rId6" Target="../media/image79.jpeg" Type="http://schemas.openxmlformats.org/officeDocument/2006/relationships/image"/><Relationship Id="rId7" Target="../media/image80.jpeg" Type="http://schemas.openxmlformats.org/officeDocument/2006/relationships/image"/></Relationships>
</file>

<file path=ppt/slides/_rels/slide2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5.png" Type="http://schemas.openxmlformats.org/officeDocument/2006/relationships/image"/><Relationship Id="rId3" Target="../media/image76.svg" Type="http://schemas.openxmlformats.org/officeDocument/2006/relationships/image"/><Relationship Id="rId4" Target="../media/image81.jpeg" Type="http://schemas.openxmlformats.org/officeDocument/2006/relationships/image"/><Relationship Id="rId5" Target="../media/image82.jpeg" Type="http://schemas.openxmlformats.org/officeDocument/2006/relationships/image"/><Relationship Id="rId6" Target="../media/image79.jpeg" Type="http://schemas.openxmlformats.org/officeDocument/2006/relationships/image"/><Relationship Id="rId7" Target="../media/image83.jpeg" Type="http://schemas.openxmlformats.org/officeDocument/2006/relationships/image"/></Relationships>
</file>

<file path=ppt/slides/_rels/slide2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1.jpeg" Type="http://schemas.openxmlformats.org/officeDocument/2006/relationships/image"/><Relationship Id="rId3" Target="../media/image82.jpeg" Type="http://schemas.openxmlformats.org/officeDocument/2006/relationships/image"/><Relationship Id="rId4" Target="../media/image79.jpeg" Type="http://schemas.openxmlformats.org/officeDocument/2006/relationships/image"/><Relationship Id="rId5" Target="../media/image83.jpeg" Type="http://schemas.openxmlformats.org/officeDocument/2006/relationships/image"/></Relationships>
</file>

<file path=ppt/slides/_rels/slide2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4.png" Type="http://schemas.openxmlformats.org/officeDocument/2006/relationships/image"/><Relationship Id="rId3" Target="../media/image85.svg" Type="http://schemas.openxmlformats.org/officeDocument/2006/relationships/image"/></Relationships>
</file>

<file path=ppt/slides/_rels/slide2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8.png" Type="http://schemas.openxmlformats.org/officeDocument/2006/relationships/image"/><Relationship Id="rId3" Target="../media/image19.svg" Type="http://schemas.openxmlformats.org/officeDocument/2006/relationships/image"/><Relationship Id="rId4" Target="../media/image86.png" Type="http://schemas.openxmlformats.org/officeDocument/2006/relationships/image"/><Relationship Id="rId5" Target="../media/image87.png" Type="http://schemas.openxmlformats.org/officeDocument/2006/relationships/image"/><Relationship Id="rId6" Target="../media/image88.png" Type="http://schemas.openxmlformats.org/officeDocument/2006/relationships/image"/><Relationship Id="rId7" Target="../media/image89.png" Type="http://schemas.openxmlformats.org/officeDocument/2006/relationships/image"/><Relationship Id="rId8" Target="../media/image90.png" Type="http://schemas.openxmlformats.org/officeDocument/2006/relationships/image"/><Relationship Id="rId9" Target="../media/image91.png" Type="http://schemas.openxmlformats.org/officeDocument/2006/relationships/image"/></Relationships>
</file>

<file path=ppt/slides/_rels/slide2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2.png" Type="http://schemas.openxmlformats.org/officeDocument/2006/relationships/image"/><Relationship Id="rId3" Target="../media/image93.svg" Type="http://schemas.openxmlformats.org/officeDocument/2006/relationships/image"/><Relationship Id="rId4" Target="../media/image94.png" Type="http://schemas.openxmlformats.org/officeDocument/2006/relationships/image"/><Relationship Id="rId5" Target="../media/image95.svg" Type="http://schemas.openxmlformats.org/officeDocument/2006/relationships/image"/><Relationship Id="rId6" Target="../media/image96.png" Type="http://schemas.openxmlformats.org/officeDocument/2006/relationships/image"/></Relationships>
</file>

<file path=ppt/slides/_rels/slide2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7.png" Type="http://schemas.openxmlformats.org/officeDocument/2006/relationships/image"/></Relationships>
</file>

<file path=ppt/slides/_rels/slide2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8.png" Type="http://schemas.openxmlformats.org/officeDocument/2006/relationships/image"/><Relationship Id="rId3" Target="../media/image99.svg" Type="http://schemas.openxmlformats.org/officeDocument/2006/relationships/image"/></Relationships>
</file>

<file path=ppt/slides/_rels/slide3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0.png" Type="http://schemas.openxmlformats.org/officeDocument/2006/relationships/image"/><Relationship Id="rId3" Target="../media/image101.svg" Type="http://schemas.openxmlformats.org/officeDocument/2006/relationships/image"/></Relationships>
</file>

<file path=ppt/slides/_rels/slide3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2.png" Type="http://schemas.openxmlformats.org/officeDocument/2006/relationships/image"/><Relationship Id="rId3" Target="../media/image103.png" Type="http://schemas.openxmlformats.org/officeDocument/2006/relationships/image"/></Relationships>
</file>

<file path=ppt/slides/_rels/slide3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4.png" Type="http://schemas.openxmlformats.org/officeDocument/2006/relationships/image"/></Relationships>
</file>

<file path=ppt/slides/_rels/slide3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5.png" Type="http://schemas.openxmlformats.org/officeDocument/2006/relationships/image"/></Relationships>
</file>

<file path=ppt/slides/_rels/slide3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6.png" Type="http://schemas.openxmlformats.org/officeDocument/2006/relationships/image"/></Relationships>
</file>

<file path=ppt/slides/_rels/slide3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7.png" Type="http://schemas.openxmlformats.org/officeDocument/2006/relationships/image"/></Relationships>
</file>

<file path=ppt/slides/_rels/slide3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2.png" Type="http://schemas.openxmlformats.org/officeDocument/2006/relationships/image"/><Relationship Id="rId3" Target="../media/image63.svg" Type="http://schemas.openxmlformats.org/officeDocument/2006/relationships/image"/><Relationship Id="rId4" Target="../media/image64.png" Type="http://schemas.openxmlformats.org/officeDocument/2006/relationships/image"/><Relationship Id="rId5" Target="../media/image65.svg" Type="http://schemas.openxmlformats.org/officeDocument/2006/relationships/image"/></Relationships>
</file>

<file path=ppt/slides/_rels/slide3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8.png" Type="http://schemas.openxmlformats.org/officeDocument/2006/relationships/image"/><Relationship Id="rId3" Target="../media/image19.svg" Type="http://schemas.openxmlformats.org/officeDocument/2006/relationships/image"/><Relationship Id="rId4" Target="../media/image108.png" Type="http://schemas.openxmlformats.org/officeDocument/2006/relationships/image"/></Relationships>
</file>

<file path=ppt/slides/_rels/slide3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8.png" Type="http://schemas.openxmlformats.org/officeDocument/2006/relationships/image"/><Relationship Id="rId3" Target="../media/image19.svg" Type="http://schemas.openxmlformats.org/officeDocument/2006/relationships/image"/><Relationship Id="rId4" Target="../media/image109.png" Type="http://schemas.openxmlformats.org/officeDocument/2006/relationships/image"/></Relationships>
</file>

<file path=ppt/slides/_rels/slide3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8.png" Type="http://schemas.openxmlformats.org/officeDocument/2006/relationships/image"/><Relationship Id="rId3" Target="../media/image19.svg" Type="http://schemas.openxmlformats.org/officeDocument/2006/relationships/image"/><Relationship Id="rId4" Target="../media/image110.png" Type="http://schemas.openxmlformats.org/officeDocument/2006/relationships/image"/></Relationships>
</file>

<file path=ppt/slides/_rels/slide4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8.png" Type="http://schemas.openxmlformats.org/officeDocument/2006/relationships/image"/><Relationship Id="rId3" Target="../media/image19.svg" Type="http://schemas.openxmlformats.org/officeDocument/2006/relationships/image"/><Relationship Id="rId4" Target="../media/image111.png" Type="http://schemas.openxmlformats.org/officeDocument/2006/relationships/image"/></Relationships>
</file>

<file path=ppt/slides/_rels/slide4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8.png" Type="http://schemas.openxmlformats.org/officeDocument/2006/relationships/image"/><Relationship Id="rId3" Target="../media/image19.svg" Type="http://schemas.openxmlformats.org/officeDocument/2006/relationships/image"/><Relationship Id="rId4" Target="../media/image111.png" Type="http://schemas.openxmlformats.org/officeDocument/2006/relationships/image"/></Relationships>
</file>

<file path=ppt/slides/_rels/slide4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3.png" Type="http://schemas.openxmlformats.org/officeDocument/2006/relationships/image"/><Relationship Id="rId3" Target="../media/image14.svg" Type="http://schemas.openxmlformats.org/officeDocument/2006/relationships/image"/></Relationships>
</file>

<file path=ppt/slides/_rels/slide43.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4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2.png" Type="http://schemas.openxmlformats.org/officeDocument/2006/relationships/image"/><Relationship Id="rId3" Target="../media/image113.svg" Type="http://schemas.openxmlformats.org/officeDocument/2006/relationships/image"/></Relationships>
</file>

<file path=ppt/slides/_rels/slide4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8.png" Type="http://schemas.openxmlformats.org/officeDocument/2006/relationships/image"/><Relationship Id="rId3" Target="../media/image19.svg" Type="http://schemas.openxmlformats.org/officeDocument/2006/relationships/image"/><Relationship Id="rId4" Target="../media/image114.png" Type="http://schemas.openxmlformats.org/officeDocument/2006/relationships/image"/><Relationship Id="rId5" Target="../media/image115.svg" Type="http://schemas.openxmlformats.org/officeDocument/2006/relationships/image"/></Relationships>
</file>

<file path=ppt/slides/_rels/slide4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6.png" Type="http://schemas.openxmlformats.org/officeDocument/2006/relationships/image"/><Relationship Id="rId3" Target="../media/image117.svg" Type="http://schemas.openxmlformats.org/officeDocument/2006/relationships/image"/></Relationships>
</file>

<file path=ppt/slides/_rels/slide4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8.png" Type="http://schemas.openxmlformats.org/officeDocument/2006/relationships/image"/><Relationship Id="rId3" Target="../media/image19.svg" Type="http://schemas.openxmlformats.org/officeDocument/2006/relationships/image"/><Relationship Id="rId4" Target="../media/image118.png" Type="http://schemas.openxmlformats.org/officeDocument/2006/relationships/image"/><Relationship Id="rId5" Target="../media/image119.svg" Type="http://schemas.openxmlformats.org/officeDocument/2006/relationships/image"/></Relationships>
</file>

<file path=ppt/slides/_rels/slide4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8.png" Type="http://schemas.openxmlformats.org/officeDocument/2006/relationships/image"/><Relationship Id="rId3" Target="../media/image19.svg" Type="http://schemas.openxmlformats.org/officeDocument/2006/relationships/image"/><Relationship Id="rId4" Target="../media/image120.png" Type="http://schemas.openxmlformats.org/officeDocument/2006/relationships/image"/><Relationship Id="rId5" Target="../media/image121.png" Type="http://schemas.openxmlformats.org/officeDocument/2006/relationships/image"/><Relationship Id="rId6" Target="../media/image122.png" Type="http://schemas.openxmlformats.org/officeDocument/2006/relationships/image"/><Relationship Id="rId7" Target="../media/image123.png" Type="http://schemas.openxmlformats.org/officeDocument/2006/relationships/image"/><Relationship Id="rId8" Target="../media/image124.png" Type="http://schemas.openxmlformats.org/officeDocument/2006/relationships/image"/></Relationships>
</file>

<file path=ppt/slides/_rels/slide4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25.png" Type="http://schemas.openxmlformats.org/officeDocument/2006/relationships/image"/><Relationship Id="rId3" Target="../media/image126.svg" Type="http://schemas.openxmlformats.org/officeDocument/2006/relationships/image"/></Relationships>
</file>

<file path=ppt/slides/_rels/slide5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8.png" Type="http://schemas.openxmlformats.org/officeDocument/2006/relationships/image"/><Relationship Id="rId3" Target="../media/image19.svg" Type="http://schemas.openxmlformats.org/officeDocument/2006/relationships/image"/><Relationship Id="rId4" Target="../media/image127.png" Type="http://schemas.openxmlformats.org/officeDocument/2006/relationships/image"/></Relationships>
</file>

<file path=ppt/slides/_rels/slide5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34.png" Type="http://schemas.openxmlformats.org/officeDocument/2006/relationships/image"/><Relationship Id="rId11" Target="../media/image135.svg" Type="http://schemas.openxmlformats.org/officeDocument/2006/relationships/image"/><Relationship Id="rId12" Target="../media/image136.png" Type="http://schemas.openxmlformats.org/officeDocument/2006/relationships/image"/><Relationship Id="rId13" Target="../media/image137.svg" Type="http://schemas.openxmlformats.org/officeDocument/2006/relationships/image"/><Relationship Id="rId2" Target="../media/image128.png" Type="http://schemas.openxmlformats.org/officeDocument/2006/relationships/image"/><Relationship Id="rId3" Target="../media/image129.svg" Type="http://schemas.openxmlformats.org/officeDocument/2006/relationships/image"/><Relationship Id="rId4" Target="../media/image18.png" Type="http://schemas.openxmlformats.org/officeDocument/2006/relationships/image"/><Relationship Id="rId5" Target="../media/image19.svg" Type="http://schemas.openxmlformats.org/officeDocument/2006/relationships/image"/><Relationship Id="rId6" Target="../media/image130.png" Type="http://schemas.openxmlformats.org/officeDocument/2006/relationships/image"/><Relationship Id="rId7" Target="../media/image131.svg" Type="http://schemas.openxmlformats.org/officeDocument/2006/relationships/image"/><Relationship Id="rId8" Target="../media/image132.png" Type="http://schemas.openxmlformats.org/officeDocument/2006/relationships/image"/><Relationship Id="rId9" Target="../media/image133.svg" Type="http://schemas.openxmlformats.org/officeDocument/2006/relationships/image"/></Relationships>
</file>

<file path=ppt/slides/_rels/slide5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38.png" Type="http://schemas.openxmlformats.org/officeDocument/2006/relationships/image"/><Relationship Id="rId3" Target="../media/image139.svg" Type="http://schemas.openxmlformats.org/officeDocument/2006/relationships/image"/></Relationships>
</file>

<file path=ppt/slides/_rels/slide5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6.png" Type="http://schemas.openxmlformats.org/officeDocument/2006/relationships/image"/><Relationship Id="rId3" Target="../media/image17.svg" Type="http://schemas.openxmlformats.org/officeDocument/2006/relationships/image"/><Relationship Id="rId4" Target="../media/image18.png" Type="http://schemas.openxmlformats.org/officeDocument/2006/relationships/image"/><Relationship Id="rId5" Target="../media/image19.svg" Type="http://schemas.openxmlformats.org/officeDocument/2006/relationships/image"/><Relationship Id="rId6" Target="../media/image140.png" Type="http://schemas.openxmlformats.org/officeDocument/2006/relationships/image"/><Relationship Id="rId7" Target="../media/image141.png" Type="http://schemas.openxmlformats.org/officeDocument/2006/relationships/image"/></Relationships>
</file>

<file path=ppt/slides/_rels/slide5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6.png" Type="http://schemas.openxmlformats.org/officeDocument/2006/relationships/image"/><Relationship Id="rId3" Target="../media/image17.svg" Type="http://schemas.openxmlformats.org/officeDocument/2006/relationships/image"/><Relationship Id="rId4" Target="../media/image18.png" Type="http://schemas.openxmlformats.org/officeDocument/2006/relationships/image"/><Relationship Id="rId5" Target="../media/image19.svg" Type="http://schemas.openxmlformats.org/officeDocument/2006/relationships/image"/><Relationship Id="rId6" Target="../media/image142.png" Type="http://schemas.openxmlformats.org/officeDocument/2006/relationships/image"/></Relationships>
</file>

<file path=ppt/slides/_rels/slide5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6.png" Type="http://schemas.openxmlformats.org/officeDocument/2006/relationships/image"/><Relationship Id="rId3" Target="../media/image17.svg" Type="http://schemas.openxmlformats.org/officeDocument/2006/relationships/image"/><Relationship Id="rId4" Target="../media/image18.png" Type="http://schemas.openxmlformats.org/officeDocument/2006/relationships/image"/><Relationship Id="rId5" Target="../media/image19.svg" Type="http://schemas.openxmlformats.org/officeDocument/2006/relationships/image"/><Relationship Id="rId6" Target="../media/image142.png" Type="http://schemas.openxmlformats.org/officeDocument/2006/relationships/image"/><Relationship Id="rId7" Target="../media/image143.png" Type="http://schemas.openxmlformats.org/officeDocument/2006/relationships/image"/><Relationship Id="rId8" Target="../media/image144.png" Type="http://schemas.openxmlformats.org/officeDocument/2006/relationships/image"/></Relationships>
</file>

<file path=ppt/slides/_rels/slide5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8.png" Type="http://schemas.openxmlformats.org/officeDocument/2006/relationships/image"/><Relationship Id="rId3" Target="../media/image19.svg" Type="http://schemas.openxmlformats.org/officeDocument/2006/relationships/image"/><Relationship Id="rId4" Target="../media/image145.png" Type="http://schemas.openxmlformats.org/officeDocument/2006/relationships/image"/><Relationship Id="rId5" Target="../media/image146.png" Type="http://schemas.openxmlformats.org/officeDocument/2006/relationships/image"/><Relationship Id="rId6" Target="../media/image147.png" Type="http://schemas.openxmlformats.org/officeDocument/2006/relationships/image"/><Relationship Id="rId7" Target="../media/image148.png" Type="http://schemas.openxmlformats.org/officeDocument/2006/relationships/image"/></Relationships>
</file>

<file path=ppt/slides/_rels/slide5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49.png" Type="http://schemas.openxmlformats.org/officeDocument/2006/relationships/image"/><Relationship Id="rId3" Target="../media/image150.svg" Type="http://schemas.openxmlformats.org/officeDocument/2006/relationships/image"/><Relationship Id="rId4" Target="../media/image11.png" Type="http://schemas.openxmlformats.org/officeDocument/2006/relationships/image"/><Relationship Id="rId5" Target="../media/image12.svg" Type="http://schemas.openxmlformats.org/officeDocument/2006/relationships/image"/><Relationship Id="rId6" Target="../media/image151.png" Type="http://schemas.openxmlformats.org/officeDocument/2006/relationships/image"/><Relationship Id="rId7" Target="../media/image152.svg" Type="http://schemas.openxmlformats.org/officeDocument/2006/relationships/image"/></Relationships>
</file>

<file path=ppt/slides/_rels/slide5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53.png" Type="http://schemas.openxmlformats.org/officeDocument/2006/relationships/image"/><Relationship Id="rId3" Target="../media/image154.svg" Type="http://schemas.openxmlformats.org/officeDocument/2006/relationships/image"/><Relationship Id="rId4" Target="../media/image155.png" Type="http://schemas.openxmlformats.org/officeDocument/2006/relationships/image"/><Relationship Id="rId5" Target="../media/image156.svg" Type="http://schemas.openxmlformats.org/officeDocument/2006/relationships/image"/></Relationships>
</file>

<file path=ppt/slides/_rels/slide5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0.png" Type="http://schemas.openxmlformats.org/officeDocument/2006/relationships/image"/><Relationship Id="rId3" Target="../media/image61.svg" Type="http://schemas.openxmlformats.org/officeDocument/2006/relationships/image"/></Relationships>
</file>

<file path=ppt/slides/_rels/slide6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6.png" Type="http://schemas.openxmlformats.org/officeDocument/2006/relationships/image"/><Relationship Id="rId3" Target="../media/image17.svg" Type="http://schemas.openxmlformats.org/officeDocument/2006/relationships/image"/><Relationship Id="rId4" Target="../media/image18.png" Type="http://schemas.openxmlformats.org/officeDocument/2006/relationships/image"/><Relationship Id="rId5" Target="../media/image19.svg" Type="http://schemas.openxmlformats.org/officeDocument/2006/relationships/image"/><Relationship Id="rId6" Target="../media/image157.png" Type="http://schemas.openxmlformats.org/officeDocument/2006/relationships/image"/><Relationship Id="rId7" Target="../media/image158.svg" Type="http://schemas.openxmlformats.org/officeDocument/2006/relationships/image"/></Relationships>
</file>

<file path=ppt/slides/_rels/slide6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6.png" Type="http://schemas.openxmlformats.org/officeDocument/2006/relationships/image"/><Relationship Id="rId3" Target="../media/image17.svg" Type="http://schemas.openxmlformats.org/officeDocument/2006/relationships/image"/><Relationship Id="rId4" Target="../media/image18.png" Type="http://schemas.openxmlformats.org/officeDocument/2006/relationships/image"/><Relationship Id="rId5" Target="../media/image19.svg" Type="http://schemas.openxmlformats.org/officeDocument/2006/relationships/image"/><Relationship Id="rId6" Target="../media/image159.png" Type="http://schemas.openxmlformats.org/officeDocument/2006/relationships/image"/></Relationships>
</file>

<file path=ppt/slides/_rels/slide6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6.png" Type="http://schemas.openxmlformats.org/officeDocument/2006/relationships/image"/><Relationship Id="rId3" Target="../media/image17.svg" Type="http://schemas.openxmlformats.org/officeDocument/2006/relationships/image"/><Relationship Id="rId4" Target="../media/image18.png" Type="http://schemas.openxmlformats.org/officeDocument/2006/relationships/image"/><Relationship Id="rId5" Target="../media/image19.svg" Type="http://schemas.openxmlformats.org/officeDocument/2006/relationships/image"/><Relationship Id="rId6" Target="../media/image160.png" Type="http://schemas.openxmlformats.org/officeDocument/2006/relationships/image"/></Relationships>
</file>

<file path=ppt/slides/_rels/slide6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6.png" Type="http://schemas.openxmlformats.org/officeDocument/2006/relationships/image"/><Relationship Id="rId3" Target="../media/image17.svg" Type="http://schemas.openxmlformats.org/officeDocument/2006/relationships/image"/><Relationship Id="rId4" Target="../media/image18.png" Type="http://schemas.openxmlformats.org/officeDocument/2006/relationships/image"/><Relationship Id="rId5" Target="../media/image19.svg" Type="http://schemas.openxmlformats.org/officeDocument/2006/relationships/image"/><Relationship Id="rId6" Target="../media/image161.png" Type="http://schemas.openxmlformats.org/officeDocument/2006/relationships/image"/></Relationships>
</file>

<file path=ppt/slides/_rels/slide6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6.png" Type="http://schemas.openxmlformats.org/officeDocument/2006/relationships/image"/><Relationship Id="rId3" Target="../media/image17.svg" Type="http://schemas.openxmlformats.org/officeDocument/2006/relationships/image"/><Relationship Id="rId4" Target="../media/image18.png" Type="http://schemas.openxmlformats.org/officeDocument/2006/relationships/image"/><Relationship Id="rId5" Target="../media/image19.svg" Type="http://schemas.openxmlformats.org/officeDocument/2006/relationships/image"/><Relationship Id="rId6" Target="../media/image157.png" Type="http://schemas.openxmlformats.org/officeDocument/2006/relationships/image"/><Relationship Id="rId7" Target="../media/image158.svg" Type="http://schemas.openxmlformats.org/officeDocument/2006/relationships/image"/><Relationship Id="rId8" Target="../media/image162.png" Type="http://schemas.openxmlformats.org/officeDocument/2006/relationships/image"/><Relationship Id="rId9" Target="../media/image163.png" Type="http://schemas.openxmlformats.org/officeDocument/2006/relationships/image"/></Relationships>
</file>

<file path=ppt/slides/_rels/slide65.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6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6.png" Type="http://schemas.openxmlformats.org/officeDocument/2006/relationships/image"/><Relationship Id="rId3" Target="../media/image17.svg" Type="http://schemas.openxmlformats.org/officeDocument/2006/relationships/image"/><Relationship Id="rId4" Target="../media/image18.png" Type="http://schemas.openxmlformats.org/officeDocument/2006/relationships/image"/><Relationship Id="rId5" Target="../media/image19.svg" Type="http://schemas.openxmlformats.org/officeDocument/2006/relationships/image"/><Relationship Id="rId6" Target="../media/image164.png" Type="http://schemas.openxmlformats.org/officeDocument/2006/relationships/image"/><Relationship Id="rId7" Target="../media/image165.png" Type="http://schemas.openxmlformats.org/officeDocument/2006/relationships/image"/></Relationships>
</file>

<file path=ppt/slides/_rels/slide6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8.png" Type="http://schemas.openxmlformats.org/officeDocument/2006/relationships/image"/><Relationship Id="rId3" Target="../media/image19.svg" Type="http://schemas.openxmlformats.org/officeDocument/2006/relationships/image"/><Relationship Id="rId4" Target="../media/image166.png" Type="http://schemas.openxmlformats.org/officeDocument/2006/relationships/image"/><Relationship Id="rId5" Target="../media/image167.png" Type="http://schemas.openxmlformats.org/officeDocument/2006/relationships/image"/></Relationships>
</file>

<file path=ppt/slides/_rels/slide6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25.png" Type="http://schemas.openxmlformats.org/officeDocument/2006/relationships/image"/><Relationship Id="rId3" Target="../media/image126.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84D8D8"/>
        </a:solidFill>
      </p:bgPr>
    </p:bg>
    <p:spTree>
      <p:nvGrpSpPr>
        <p:cNvPr id="1" name=""/>
        <p:cNvGrpSpPr/>
        <p:nvPr/>
      </p:nvGrpSpPr>
      <p:grpSpPr>
        <a:xfrm>
          <a:off x="0" y="0"/>
          <a:ext cx="0" cy="0"/>
          <a:chOff x="0" y="0"/>
          <a:chExt cx="0" cy="0"/>
        </a:xfrm>
      </p:grpSpPr>
      <p:sp>
        <p:nvSpPr>
          <p:cNvPr name="AutoShape 2" id="2"/>
          <p:cNvSpPr/>
          <p:nvPr/>
        </p:nvSpPr>
        <p:spPr>
          <a:xfrm rot="0">
            <a:off x="-549913" y="7573952"/>
            <a:ext cx="13351513" cy="0"/>
          </a:xfrm>
          <a:prstGeom prst="line">
            <a:avLst/>
          </a:prstGeom>
          <a:ln cap="rnd" w="9525">
            <a:solidFill>
              <a:srgbClr val="000000"/>
            </a:solidFill>
            <a:prstDash val="solid"/>
            <a:headEnd type="none" len="sm" w="sm"/>
            <a:tailEnd type="none" len="sm" w="sm"/>
          </a:ln>
        </p:spPr>
      </p:sp>
      <p:sp>
        <p:nvSpPr>
          <p:cNvPr name="AutoShape 3" id="3"/>
          <p:cNvSpPr/>
          <p:nvPr/>
        </p:nvSpPr>
        <p:spPr>
          <a:xfrm rot="0">
            <a:off x="-549913" y="1069130"/>
            <a:ext cx="13351513" cy="0"/>
          </a:xfrm>
          <a:prstGeom prst="line">
            <a:avLst/>
          </a:prstGeom>
          <a:ln cap="rnd" w="9525">
            <a:solidFill>
              <a:srgbClr val="000000"/>
            </a:solidFill>
            <a:prstDash val="solid"/>
            <a:headEnd type="none" len="sm" w="sm"/>
            <a:tailEnd type="none" len="sm" w="sm"/>
          </a:ln>
        </p:spPr>
      </p:sp>
      <p:pic>
        <p:nvPicPr>
          <p:cNvPr name="Picture 4" id="4"/>
          <p:cNvPicPr>
            <a:picLocks noChangeAspect="true"/>
          </p:cNvPicPr>
          <p:nvPr/>
        </p:nvPicPr>
        <p:blipFill>
          <a:blip r:embed="rId2"/>
          <a:srcRect l="34035" t="0" r="29030" b="0"/>
          <a:stretch>
            <a:fillRect/>
          </a:stretch>
        </p:blipFill>
        <p:spPr>
          <a:xfrm flipH="false" flipV="false" rot="0">
            <a:off x="12801600" y="992326"/>
            <a:ext cx="5397504" cy="9742643"/>
          </a:xfrm>
          <a:prstGeom prst="rect">
            <a:avLst/>
          </a:prstGeom>
        </p:spPr>
      </p:pic>
      <p:sp>
        <p:nvSpPr>
          <p:cNvPr name="AutoShape 5" id="5"/>
          <p:cNvSpPr/>
          <p:nvPr/>
        </p:nvSpPr>
        <p:spPr>
          <a:xfrm rot="-5399999">
            <a:off x="7220577" y="4709539"/>
            <a:ext cx="11152521" cy="0"/>
          </a:xfrm>
          <a:prstGeom prst="line">
            <a:avLst/>
          </a:prstGeom>
          <a:ln cap="rnd" w="9525">
            <a:solidFill>
              <a:srgbClr val="000000"/>
            </a:solidFill>
            <a:prstDash val="solid"/>
            <a:headEnd type="none" len="sm" w="sm"/>
            <a:tailEnd type="none" len="sm" w="sm"/>
          </a:ln>
        </p:spPr>
      </p:sp>
      <p:sp>
        <p:nvSpPr>
          <p:cNvPr name="AutoShape 6" id="6"/>
          <p:cNvSpPr/>
          <p:nvPr/>
        </p:nvSpPr>
        <p:spPr>
          <a:xfrm rot="0">
            <a:off x="12801600" y="0"/>
            <a:ext cx="5603220" cy="1069130"/>
          </a:xfrm>
          <a:prstGeom prst="rect">
            <a:avLst/>
          </a:prstGeom>
          <a:solidFill>
            <a:srgbClr val="000000"/>
          </a:solidFill>
        </p:spPr>
      </p:sp>
      <p:pic>
        <p:nvPicPr>
          <p:cNvPr name="Picture 7" id="7"/>
          <p:cNvPicPr>
            <a:picLocks noChangeAspect="true"/>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l="0" t="0" r="0" b="0"/>
          <a:stretch>
            <a:fillRect/>
          </a:stretch>
        </p:blipFill>
        <p:spPr>
          <a:xfrm flipH="false" flipV="false" rot="-5400000">
            <a:off x="1213546" y="8345417"/>
            <a:ext cx="1206443" cy="1202056"/>
          </a:xfrm>
          <a:prstGeom prst="rect">
            <a:avLst/>
          </a:prstGeom>
        </p:spPr>
      </p:pic>
      <p:pic>
        <p:nvPicPr>
          <p:cNvPr name="Picture 8" id="8"/>
          <p:cNvPicPr>
            <a:picLocks noChangeAspect="true"/>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l="0" t="0" r="0" b="0"/>
          <a:stretch>
            <a:fillRect/>
          </a:stretch>
        </p:blipFill>
        <p:spPr>
          <a:xfrm flipH="false" flipV="false" rot="0">
            <a:off x="2841320" y="8409891"/>
            <a:ext cx="1202056" cy="1073108"/>
          </a:xfrm>
          <a:prstGeom prst="rect">
            <a:avLst/>
          </a:prstGeom>
        </p:spPr>
      </p:pic>
      <p:pic>
        <p:nvPicPr>
          <p:cNvPr name="Picture 9" id="9"/>
          <p:cNvPicPr>
            <a:picLocks noChangeAspect="true"/>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l="0" t="0" r="0" b="0"/>
          <a:stretch>
            <a:fillRect/>
          </a:stretch>
        </p:blipFill>
        <p:spPr>
          <a:xfrm flipH="false" flipV="false" rot="0">
            <a:off x="4466901" y="8491850"/>
            <a:ext cx="1202056" cy="909192"/>
          </a:xfrm>
          <a:prstGeom prst="rect">
            <a:avLst/>
          </a:prstGeom>
        </p:spPr>
      </p:pic>
      <p:sp>
        <p:nvSpPr>
          <p:cNvPr name="TextBox 10" id="10"/>
          <p:cNvSpPr txBox="true"/>
          <p:nvPr/>
        </p:nvSpPr>
        <p:spPr>
          <a:xfrm rot="0">
            <a:off x="772636" y="239290"/>
            <a:ext cx="9125220" cy="523875"/>
          </a:xfrm>
          <a:prstGeom prst="rect">
            <a:avLst/>
          </a:prstGeom>
        </p:spPr>
        <p:txBody>
          <a:bodyPr anchor="t" rtlCol="false" tIns="0" lIns="0" bIns="0" rIns="0">
            <a:spAutoFit/>
          </a:bodyPr>
          <a:lstStyle/>
          <a:p>
            <a:pPr>
              <a:lnSpc>
                <a:spcPts val="4200"/>
              </a:lnSpc>
            </a:pPr>
            <a:r>
              <a:rPr lang="en-US" sz="3000">
                <a:solidFill>
                  <a:srgbClr val="000000"/>
                </a:solidFill>
                <a:latin typeface="DM Sans"/>
              </a:rPr>
              <a:t>TOSHKENT DAVLAT IQTISODIYOT UNIVERSITETI</a:t>
            </a:r>
          </a:p>
        </p:txBody>
      </p:sp>
      <p:sp>
        <p:nvSpPr>
          <p:cNvPr name="TextBox 11" id="11"/>
          <p:cNvSpPr txBox="true"/>
          <p:nvPr/>
        </p:nvSpPr>
        <p:spPr>
          <a:xfrm rot="0">
            <a:off x="686911" y="1526624"/>
            <a:ext cx="11722758" cy="5401198"/>
          </a:xfrm>
          <a:prstGeom prst="rect">
            <a:avLst/>
          </a:prstGeom>
        </p:spPr>
        <p:txBody>
          <a:bodyPr anchor="t" rtlCol="false" tIns="0" lIns="0" bIns="0" rIns="0">
            <a:spAutoFit/>
          </a:bodyPr>
          <a:lstStyle/>
          <a:p>
            <a:pPr algn="l" marL="0" indent="0" lvl="0">
              <a:lnSpc>
                <a:spcPts val="14290"/>
              </a:lnSpc>
              <a:spcBef>
                <a:spcPct val="0"/>
              </a:spcBef>
            </a:pPr>
            <a:r>
              <a:rPr lang="en-US" sz="11908">
                <a:solidFill>
                  <a:srgbClr val="000000"/>
                </a:solidFill>
                <a:latin typeface="Russo One"/>
              </a:rPr>
              <a:t>ELEKTRON TIJORАT TIZIMI</a:t>
            </a:r>
          </a:p>
        </p:txBody>
      </p:sp>
      <p:sp>
        <p:nvSpPr>
          <p:cNvPr name="TextBox 12" id="12"/>
          <p:cNvSpPr txBox="true"/>
          <p:nvPr/>
        </p:nvSpPr>
        <p:spPr>
          <a:xfrm rot="0">
            <a:off x="8051633" y="9397275"/>
            <a:ext cx="4514255" cy="771525"/>
          </a:xfrm>
          <a:prstGeom prst="rect">
            <a:avLst/>
          </a:prstGeom>
        </p:spPr>
        <p:txBody>
          <a:bodyPr anchor="t" rtlCol="false" tIns="0" lIns="0" bIns="0" rIns="0">
            <a:spAutoFit/>
          </a:bodyPr>
          <a:lstStyle/>
          <a:p>
            <a:pPr algn="ctr">
              <a:lnSpc>
                <a:spcPts val="6300"/>
              </a:lnSpc>
            </a:pPr>
            <a:r>
              <a:rPr lang="en-US" sz="4500">
                <a:solidFill>
                  <a:srgbClr val="000000"/>
                </a:solidFill>
                <a:latin typeface="Open Sans Bold"/>
              </a:rPr>
              <a:t>PhD. Z.Hakimov</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CFECFA"/>
        </a:solidFill>
      </p:bgPr>
    </p:bg>
    <p:spTree>
      <p:nvGrpSpPr>
        <p:cNvPr id="1" name=""/>
        <p:cNvGrpSpPr/>
        <p:nvPr/>
      </p:nvGrpSpPr>
      <p:grpSpPr>
        <a:xfrm>
          <a:off x="0" y="0"/>
          <a:ext cx="0" cy="0"/>
          <a:chOff x="0" y="0"/>
          <a:chExt cx="0" cy="0"/>
        </a:xfrm>
      </p:grpSpPr>
      <p:grpSp>
        <p:nvGrpSpPr>
          <p:cNvPr name="Group 2" id="2"/>
          <p:cNvGrpSpPr/>
          <p:nvPr/>
        </p:nvGrpSpPr>
        <p:grpSpPr>
          <a:xfrm rot="0">
            <a:off x="1028700" y="1222264"/>
            <a:ext cx="5259794" cy="8036036"/>
            <a:chOff x="0" y="0"/>
            <a:chExt cx="3779621" cy="5774594"/>
          </a:xfrm>
        </p:grpSpPr>
        <p:sp>
          <p:nvSpPr>
            <p:cNvPr name="Freeform 3" id="3"/>
            <p:cNvSpPr/>
            <p:nvPr/>
          </p:nvSpPr>
          <p:spPr>
            <a:xfrm>
              <a:off x="92710" y="106680"/>
              <a:ext cx="3675481" cy="5655214"/>
            </a:xfrm>
            <a:custGeom>
              <a:avLst/>
              <a:gdLst/>
              <a:ahLst/>
              <a:cxnLst/>
              <a:rect r="r" b="b" t="t" l="l"/>
              <a:pathLst>
                <a:path h="5655214" w="3675481">
                  <a:moveTo>
                    <a:pt x="3648811" y="5465984"/>
                  </a:moveTo>
                  <a:cubicBezTo>
                    <a:pt x="3648811" y="5553614"/>
                    <a:pt x="3572611" y="5624734"/>
                    <a:pt x="3491331" y="5624734"/>
                  </a:cubicBezTo>
                  <a:lnTo>
                    <a:pt x="66040" y="5624734"/>
                  </a:lnTo>
                  <a:cubicBezTo>
                    <a:pt x="43180" y="5624734"/>
                    <a:pt x="20320" y="5619654"/>
                    <a:pt x="0" y="5610764"/>
                  </a:cubicBezTo>
                  <a:cubicBezTo>
                    <a:pt x="26670" y="5638704"/>
                    <a:pt x="63500" y="5655214"/>
                    <a:pt x="117553" y="5655214"/>
                  </a:cubicBezTo>
                  <a:lnTo>
                    <a:pt x="3529431" y="5655214"/>
                  </a:lnTo>
                  <a:cubicBezTo>
                    <a:pt x="3609442" y="5655214"/>
                    <a:pt x="3675481" y="5589174"/>
                    <a:pt x="3675481" y="5509164"/>
                  </a:cubicBezTo>
                  <a:lnTo>
                    <a:pt x="3675481" y="95250"/>
                  </a:lnTo>
                  <a:cubicBezTo>
                    <a:pt x="3675481" y="58420"/>
                    <a:pt x="3661511" y="25400"/>
                    <a:pt x="3639921" y="0"/>
                  </a:cubicBezTo>
                  <a:cubicBezTo>
                    <a:pt x="3646271" y="16510"/>
                    <a:pt x="3648811" y="34290"/>
                    <a:pt x="3648811" y="52070"/>
                  </a:cubicBezTo>
                  <a:lnTo>
                    <a:pt x="3648811" y="5465984"/>
                  </a:lnTo>
                  <a:lnTo>
                    <a:pt x="3648811" y="5465984"/>
                  </a:lnTo>
                  <a:close/>
                </a:path>
              </a:pathLst>
            </a:custGeom>
            <a:solidFill>
              <a:srgbClr val="173554"/>
            </a:solidFill>
          </p:spPr>
        </p:sp>
        <p:sp>
          <p:nvSpPr>
            <p:cNvPr name="Freeform 4" id="4"/>
            <p:cNvSpPr/>
            <p:nvPr/>
          </p:nvSpPr>
          <p:spPr>
            <a:xfrm>
              <a:off x="12700" y="12700"/>
              <a:ext cx="3714852" cy="5706014"/>
            </a:xfrm>
            <a:custGeom>
              <a:avLst/>
              <a:gdLst/>
              <a:ahLst/>
              <a:cxnLst/>
              <a:rect r="r" b="b" t="t" l="l"/>
              <a:pathLst>
                <a:path h="5706014" w="3714852">
                  <a:moveTo>
                    <a:pt x="146050" y="5706014"/>
                  </a:moveTo>
                  <a:lnTo>
                    <a:pt x="3568802" y="5706014"/>
                  </a:lnTo>
                  <a:cubicBezTo>
                    <a:pt x="3648811" y="5706014"/>
                    <a:pt x="3714852" y="5639974"/>
                    <a:pt x="3714852" y="5559964"/>
                  </a:cubicBezTo>
                  <a:lnTo>
                    <a:pt x="3714852" y="146050"/>
                  </a:lnTo>
                  <a:cubicBezTo>
                    <a:pt x="3714852" y="66040"/>
                    <a:pt x="3648811" y="0"/>
                    <a:pt x="3568802" y="0"/>
                  </a:cubicBezTo>
                  <a:lnTo>
                    <a:pt x="146050" y="0"/>
                  </a:lnTo>
                  <a:cubicBezTo>
                    <a:pt x="66040" y="0"/>
                    <a:pt x="0" y="66040"/>
                    <a:pt x="0" y="146050"/>
                  </a:cubicBezTo>
                  <a:lnTo>
                    <a:pt x="0" y="5559964"/>
                  </a:lnTo>
                  <a:cubicBezTo>
                    <a:pt x="0" y="5641244"/>
                    <a:pt x="66040" y="5706014"/>
                    <a:pt x="146050" y="5706014"/>
                  </a:cubicBezTo>
                  <a:close/>
                </a:path>
              </a:pathLst>
            </a:custGeom>
            <a:solidFill>
              <a:srgbClr val="F4F4F4"/>
            </a:solidFill>
          </p:spPr>
        </p:sp>
        <p:sp>
          <p:nvSpPr>
            <p:cNvPr name="Freeform 5" id="5"/>
            <p:cNvSpPr/>
            <p:nvPr/>
          </p:nvSpPr>
          <p:spPr>
            <a:xfrm>
              <a:off x="0" y="0"/>
              <a:ext cx="3779622" cy="5774594"/>
            </a:xfrm>
            <a:custGeom>
              <a:avLst/>
              <a:gdLst/>
              <a:ahLst/>
              <a:cxnLst/>
              <a:rect r="r" b="b" t="t" l="l"/>
              <a:pathLst>
                <a:path h="5774594" w="3779622">
                  <a:moveTo>
                    <a:pt x="3716122" y="74930"/>
                  </a:moveTo>
                  <a:cubicBezTo>
                    <a:pt x="3688181" y="30480"/>
                    <a:pt x="3638652" y="0"/>
                    <a:pt x="3581502" y="0"/>
                  </a:cubicBezTo>
                  <a:lnTo>
                    <a:pt x="158750" y="0"/>
                  </a:lnTo>
                  <a:cubicBezTo>
                    <a:pt x="71120" y="0"/>
                    <a:pt x="0" y="71120"/>
                    <a:pt x="0" y="158750"/>
                  </a:cubicBezTo>
                  <a:lnTo>
                    <a:pt x="0" y="5572664"/>
                  </a:lnTo>
                  <a:cubicBezTo>
                    <a:pt x="0" y="5624734"/>
                    <a:pt x="25400" y="5670454"/>
                    <a:pt x="63500" y="5699664"/>
                  </a:cubicBezTo>
                  <a:cubicBezTo>
                    <a:pt x="91440" y="5744114"/>
                    <a:pt x="140970" y="5774594"/>
                    <a:pt x="213626" y="5774594"/>
                  </a:cubicBezTo>
                  <a:lnTo>
                    <a:pt x="3620872" y="5774594"/>
                  </a:lnTo>
                  <a:cubicBezTo>
                    <a:pt x="3708502" y="5774594"/>
                    <a:pt x="3779622" y="5703474"/>
                    <a:pt x="3779622" y="5615844"/>
                  </a:cubicBezTo>
                  <a:lnTo>
                    <a:pt x="3779622" y="201930"/>
                  </a:lnTo>
                  <a:cubicBezTo>
                    <a:pt x="3779621" y="149860"/>
                    <a:pt x="3754221" y="104140"/>
                    <a:pt x="3716122" y="74930"/>
                  </a:cubicBezTo>
                  <a:close/>
                  <a:moveTo>
                    <a:pt x="12700" y="5572664"/>
                  </a:moveTo>
                  <a:lnTo>
                    <a:pt x="12700" y="158750"/>
                  </a:lnTo>
                  <a:cubicBezTo>
                    <a:pt x="12700" y="78740"/>
                    <a:pt x="78740" y="12700"/>
                    <a:pt x="158750" y="12700"/>
                  </a:cubicBezTo>
                  <a:lnTo>
                    <a:pt x="3581502" y="12700"/>
                  </a:lnTo>
                  <a:cubicBezTo>
                    <a:pt x="3661511" y="12700"/>
                    <a:pt x="3727552" y="78740"/>
                    <a:pt x="3727552" y="158750"/>
                  </a:cubicBezTo>
                  <a:lnTo>
                    <a:pt x="3727552" y="5572664"/>
                  </a:lnTo>
                  <a:cubicBezTo>
                    <a:pt x="3727552" y="5652674"/>
                    <a:pt x="3661511" y="5718714"/>
                    <a:pt x="3581502" y="5718714"/>
                  </a:cubicBezTo>
                  <a:lnTo>
                    <a:pt x="158750" y="5718714"/>
                  </a:lnTo>
                  <a:cubicBezTo>
                    <a:pt x="78740" y="5718714"/>
                    <a:pt x="12700" y="5653944"/>
                    <a:pt x="12700" y="5572664"/>
                  </a:cubicBezTo>
                  <a:close/>
                  <a:moveTo>
                    <a:pt x="3768191" y="5615844"/>
                  </a:moveTo>
                  <a:cubicBezTo>
                    <a:pt x="3768191" y="5695854"/>
                    <a:pt x="3700881" y="5761894"/>
                    <a:pt x="3620872" y="5761894"/>
                  </a:cubicBezTo>
                  <a:lnTo>
                    <a:pt x="213626" y="5761894"/>
                  </a:lnTo>
                  <a:cubicBezTo>
                    <a:pt x="157480" y="5761894"/>
                    <a:pt x="120650" y="5745384"/>
                    <a:pt x="93980" y="5717444"/>
                  </a:cubicBezTo>
                  <a:cubicBezTo>
                    <a:pt x="114300" y="5726334"/>
                    <a:pt x="135890" y="5731414"/>
                    <a:pt x="160020" y="5731414"/>
                  </a:cubicBezTo>
                  <a:lnTo>
                    <a:pt x="3582772" y="5731414"/>
                  </a:lnTo>
                  <a:cubicBezTo>
                    <a:pt x="3670402" y="5731414"/>
                    <a:pt x="3741522" y="5660294"/>
                    <a:pt x="3741522" y="5572664"/>
                  </a:cubicBezTo>
                  <a:lnTo>
                    <a:pt x="3741522" y="158750"/>
                  </a:lnTo>
                  <a:cubicBezTo>
                    <a:pt x="3741522" y="140970"/>
                    <a:pt x="3737711" y="123190"/>
                    <a:pt x="3732631" y="106680"/>
                  </a:cubicBezTo>
                  <a:cubicBezTo>
                    <a:pt x="3754222" y="132080"/>
                    <a:pt x="3768191" y="165100"/>
                    <a:pt x="3768191" y="201930"/>
                  </a:cubicBezTo>
                  <a:lnTo>
                    <a:pt x="3768191" y="5615844"/>
                  </a:lnTo>
                  <a:cubicBezTo>
                    <a:pt x="3768191" y="5615844"/>
                    <a:pt x="3768191" y="5615844"/>
                    <a:pt x="3768191" y="5615844"/>
                  </a:cubicBezTo>
                  <a:close/>
                </a:path>
              </a:pathLst>
            </a:custGeom>
            <a:solidFill>
              <a:srgbClr val="173554"/>
            </a:solidFill>
          </p:spPr>
        </p:sp>
      </p:grpSp>
      <p:grpSp>
        <p:nvGrpSpPr>
          <p:cNvPr name="Group 6" id="6"/>
          <p:cNvGrpSpPr/>
          <p:nvPr/>
        </p:nvGrpSpPr>
        <p:grpSpPr>
          <a:xfrm rot="0">
            <a:off x="1440016" y="1372618"/>
            <a:ext cx="4437162" cy="5939918"/>
            <a:chOff x="0" y="0"/>
            <a:chExt cx="5916216" cy="7919891"/>
          </a:xfrm>
        </p:grpSpPr>
        <p:pic>
          <p:nvPicPr>
            <p:cNvPr name="Picture 7" id="7"/>
            <p:cNvPicPr>
              <a:picLocks noChangeAspect="true"/>
            </p:cNvPicPr>
            <p:nvPr/>
          </p:nvPicPr>
          <p:blipFill>
            <a:blip r:embed="rId2"/>
            <a:srcRect l="47826" t="0" r="587" b="8632"/>
            <a:stretch>
              <a:fillRect/>
            </a:stretch>
          </p:blipFill>
          <p:spPr>
            <a:xfrm>
              <a:off x="0" y="0"/>
              <a:ext cx="5916216" cy="7919891"/>
            </a:xfrm>
            <a:prstGeom prst="rect">
              <a:avLst/>
            </a:prstGeom>
          </p:spPr>
        </p:pic>
      </p:grpSp>
      <p:grpSp>
        <p:nvGrpSpPr>
          <p:cNvPr name="Group 8" id="8"/>
          <p:cNvGrpSpPr/>
          <p:nvPr/>
        </p:nvGrpSpPr>
        <p:grpSpPr>
          <a:xfrm rot="0">
            <a:off x="6514103" y="1222264"/>
            <a:ext cx="5259794" cy="8036036"/>
            <a:chOff x="0" y="0"/>
            <a:chExt cx="3779621" cy="5774594"/>
          </a:xfrm>
        </p:grpSpPr>
        <p:sp>
          <p:nvSpPr>
            <p:cNvPr name="Freeform 9" id="9"/>
            <p:cNvSpPr/>
            <p:nvPr/>
          </p:nvSpPr>
          <p:spPr>
            <a:xfrm>
              <a:off x="92710" y="106680"/>
              <a:ext cx="3675481" cy="5655214"/>
            </a:xfrm>
            <a:custGeom>
              <a:avLst/>
              <a:gdLst/>
              <a:ahLst/>
              <a:cxnLst/>
              <a:rect r="r" b="b" t="t" l="l"/>
              <a:pathLst>
                <a:path h="5655214" w="3675481">
                  <a:moveTo>
                    <a:pt x="3648811" y="5465984"/>
                  </a:moveTo>
                  <a:cubicBezTo>
                    <a:pt x="3648811" y="5553614"/>
                    <a:pt x="3572611" y="5624734"/>
                    <a:pt x="3491331" y="5624734"/>
                  </a:cubicBezTo>
                  <a:lnTo>
                    <a:pt x="66040" y="5624734"/>
                  </a:lnTo>
                  <a:cubicBezTo>
                    <a:pt x="43180" y="5624734"/>
                    <a:pt x="20320" y="5619654"/>
                    <a:pt x="0" y="5610764"/>
                  </a:cubicBezTo>
                  <a:cubicBezTo>
                    <a:pt x="26670" y="5638704"/>
                    <a:pt x="63500" y="5655214"/>
                    <a:pt x="117553" y="5655214"/>
                  </a:cubicBezTo>
                  <a:lnTo>
                    <a:pt x="3529431" y="5655214"/>
                  </a:lnTo>
                  <a:cubicBezTo>
                    <a:pt x="3609442" y="5655214"/>
                    <a:pt x="3675481" y="5589174"/>
                    <a:pt x="3675481" y="5509164"/>
                  </a:cubicBezTo>
                  <a:lnTo>
                    <a:pt x="3675481" y="95250"/>
                  </a:lnTo>
                  <a:cubicBezTo>
                    <a:pt x="3675481" y="58420"/>
                    <a:pt x="3661511" y="25400"/>
                    <a:pt x="3639921" y="0"/>
                  </a:cubicBezTo>
                  <a:cubicBezTo>
                    <a:pt x="3646271" y="16510"/>
                    <a:pt x="3648811" y="34290"/>
                    <a:pt x="3648811" y="52070"/>
                  </a:cubicBezTo>
                  <a:lnTo>
                    <a:pt x="3648811" y="5465984"/>
                  </a:lnTo>
                  <a:lnTo>
                    <a:pt x="3648811" y="5465984"/>
                  </a:lnTo>
                  <a:close/>
                </a:path>
              </a:pathLst>
            </a:custGeom>
            <a:solidFill>
              <a:srgbClr val="173554"/>
            </a:solidFill>
          </p:spPr>
        </p:sp>
        <p:sp>
          <p:nvSpPr>
            <p:cNvPr name="Freeform 10" id="10"/>
            <p:cNvSpPr/>
            <p:nvPr/>
          </p:nvSpPr>
          <p:spPr>
            <a:xfrm>
              <a:off x="12700" y="12700"/>
              <a:ext cx="3714852" cy="5706014"/>
            </a:xfrm>
            <a:custGeom>
              <a:avLst/>
              <a:gdLst/>
              <a:ahLst/>
              <a:cxnLst/>
              <a:rect r="r" b="b" t="t" l="l"/>
              <a:pathLst>
                <a:path h="5706014" w="3714852">
                  <a:moveTo>
                    <a:pt x="146050" y="5706014"/>
                  </a:moveTo>
                  <a:lnTo>
                    <a:pt x="3568802" y="5706014"/>
                  </a:lnTo>
                  <a:cubicBezTo>
                    <a:pt x="3648811" y="5706014"/>
                    <a:pt x="3714852" y="5639974"/>
                    <a:pt x="3714852" y="5559964"/>
                  </a:cubicBezTo>
                  <a:lnTo>
                    <a:pt x="3714852" y="146050"/>
                  </a:lnTo>
                  <a:cubicBezTo>
                    <a:pt x="3714852" y="66040"/>
                    <a:pt x="3648811" y="0"/>
                    <a:pt x="3568802" y="0"/>
                  </a:cubicBezTo>
                  <a:lnTo>
                    <a:pt x="146050" y="0"/>
                  </a:lnTo>
                  <a:cubicBezTo>
                    <a:pt x="66040" y="0"/>
                    <a:pt x="0" y="66040"/>
                    <a:pt x="0" y="146050"/>
                  </a:cubicBezTo>
                  <a:lnTo>
                    <a:pt x="0" y="5559964"/>
                  </a:lnTo>
                  <a:cubicBezTo>
                    <a:pt x="0" y="5641244"/>
                    <a:pt x="66040" y="5706014"/>
                    <a:pt x="146050" y="5706014"/>
                  </a:cubicBezTo>
                  <a:close/>
                </a:path>
              </a:pathLst>
            </a:custGeom>
            <a:solidFill>
              <a:srgbClr val="F4F4F4"/>
            </a:solidFill>
          </p:spPr>
        </p:sp>
        <p:sp>
          <p:nvSpPr>
            <p:cNvPr name="Freeform 11" id="11"/>
            <p:cNvSpPr/>
            <p:nvPr/>
          </p:nvSpPr>
          <p:spPr>
            <a:xfrm>
              <a:off x="0" y="0"/>
              <a:ext cx="3779622" cy="5774594"/>
            </a:xfrm>
            <a:custGeom>
              <a:avLst/>
              <a:gdLst/>
              <a:ahLst/>
              <a:cxnLst/>
              <a:rect r="r" b="b" t="t" l="l"/>
              <a:pathLst>
                <a:path h="5774594" w="3779622">
                  <a:moveTo>
                    <a:pt x="3716122" y="74930"/>
                  </a:moveTo>
                  <a:cubicBezTo>
                    <a:pt x="3688181" y="30480"/>
                    <a:pt x="3638652" y="0"/>
                    <a:pt x="3581502" y="0"/>
                  </a:cubicBezTo>
                  <a:lnTo>
                    <a:pt x="158750" y="0"/>
                  </a:lnTo>
                  <a:cubicBezTo>
                    <a:pt x="71120" y="0"/>
                    <a:pt x="0" y="71120"/>
                    <a:pt x="0" y="158750"/>
                  </a:cubicBezTo>
                  <a:lnTo>
                    <a:pt x="0" y="5572664"/>
                  </a:lnTo>
                  <a:cubicBezTo>
                    <a:pt x="0" y="5624734"/>
                    <a:pt x="25400" y="5670454"/>
                    <a:pt x="63500" y="5699664"/>
                  </a:cubicBezTo>
                  <a:cubicBezTo>
                    <a:pt x="91440" y="5744114"/>
                    <a:pt x="140970" y="5774594"/>
                    <a:pt x="213626" y="5774594"/>
                  </a:cubicBezTo>
                  <a:lnTo>
                    <a:pt x="3620872" y="5774594"/>
                  </a:lnTo>
                  <a:cubicBezTo>
                    <a:pt x="3708502" y="5774594"/>
                    <a:pt x="3779622" y="5703474"/>
                    <a:pt x="3779622" y="5615844"/>
                  </a:cubicBezTo>
                  <a:lnTo>
                    <a:pt x="3779622" y="201930"/>
                  </a:lnTo>
                  <a:cubicBezTo>
                    <a:pt x="3779621" y="149860"/>
                    <a:pt x="3754221" y="104140"/>
                    <a:pt x="3716122" y="74930"/>
                  </a:cubicBezTo>
                  <a:close/>
                  <a:moveTo>
                    <a:pt x="12700" y="5572664"/>
                  </a:moveTo>
                  <a:lnTo>
                    <a:pt x="12700" y="158750"/>
                  </a:lnTo>
                  <a:cubicBezTo>
                    <a:pt x="12700" y="78740"/>
                    <a:pt x="78740" y="12700"/>
                    <a:pt x="158750" y="12700"/>
                  </a:cubicBezTo>
                  <a:lnTo>
                    <a:pt x="3581502" y="12700"/>
                  </a:lnTo>
                  <a:cubicBezTo>
                    <a:pt x="3661511" y="12700"/>
                    <a:pt x="3727552" y="78740"/>
                    <a:pt x="3727552" y="158750"/>
                  </a:cubicBezTo>
                  <a:lnTo>
                    <a:pt x="3727552" y="5572664"/>
                  </a:lnTo>
                  <a:cubicBezTo>
                    <a:pt x="3727552" y="5652674"/>
                    <a:pt x="3661511" y="5718714"/>
                    <a:pt x="3581502" y="5718714"/>
                  </a:cubicBezTo>
                  <a:lnTo>
                    <a:pt x="158750" y="5718714"/>
                  </a:lnTo>
                  <a:cubicBezTo>
                    <a:pt x="78740" y="5718714"/>
                    <a:pt x="12700" y="5653944"/>
                    <a:pt x="12700" y="5572664"/>
                  </a:cubicBezTo>
                  <a:close/>
                  <a:moveTo>
                    <a:pt x="3768191" y="5615844"/>
                  </a:moveTo>
                  <a:cubicBezTo>
                    <a:pt x="3768191" y="5695854"/>
                    <a:pt x="3700881" y="5761894"/>
                    <a:pt x="3620872" y="5761894"/>
                  </a:cubicBezTo>
                  <a:lnTo>
                    <a:pt x="213626" y="5761894"/>
                  </a:lnTo>
                  <a:cubicBezTo>
                    <a:pt x="157480" y="5761894"/>
                    <a:pt x="120650" y="5745384"/>
                    <a:pt x="93980" y="5717444"/>
                  </a:cubicBezTo>
                  <a:cubicBezTo>
                    <a:pt x="114300" y="5726334"/>
                    <a:pt x="135890" y="5731414"/>
                    <a:pt x="160020" y="5731414"/>
                  </a:cubicBezTo>
                  <a:lnTo>
                    <a:pt x="3582772" y="5731414"/>
                  </a:lnTo>
                  <a:cubicBezTo>
                    <a:pt x="3670402" y="5731414"/>
                    <a:pt x="3741522" y="5660294"/>
                    <a:pt x="3741522" y="5572664"/>
                  </a:cubicBezTo>
                  <a:lnTo>
                    <a:pt x="3741522" y="158750"/>
                  </a:lnTo>
                  <a:cubicBezTo>
                    <a:pt x="3741522" y="140970"/>
                    <a:pt x="3737711" y="123190"/>
                    <a:pt x="3732631" y="106680"/>
                  </a:cubicBezTo>
                  <a:cubicBezTo>
                    <a:pt x="3754222" y="132080"/>
                    <a:pt x="3768191" y="165100"/>
                    <a:pt x="3768191" y="201930"/>
                  </a:cubicBezTo>
                  <a:lnTo>
                    <a:pt x="3768191" y="5615844"/>
                  </a:lnTo>
                  <a:cubicBezTo>
                    <a:pt x="3768191" y="5615844"/>
                    <a:pt x="3768191" y="5615844"/>
                    <a:pt x="3768191" y="5615844"/>
                  </a:cubicBezTo>
                  <a:close/>
                </a:path>
              </a:pathLst>
            </a:custGeom>
            <a:solidFill>
              <a:srgbClr val="173554"/>
            </a:solidFill>
          </p:spPr>
        </p:sp>
      </p:grpSp>
      <p:grpSp>
        <p:nvGrpSpPr>
          <p:cNvPr name="Group 12" id="12"/>
          <p:cNvGrpSpPr/>
          <p:nvPr/>
        </p:nvGrpSpPr>
        <p:grpSpPr>
          <a:xfrm rot="0">
            <a:off x="6925419" y="1504929"/>
            <a:ext cx="4437162" cy="5807608"/>
            <a:chOff x="0" y="0"/>
            <a:chExt cx="5916216" cy="7743477"/>
          </a:xfrm>
        </p:grpSpPr>
        <p:pic>
          <p:nvPicPr>
            <p:cNvPr name="Picture 13" id="13"/>
            <p:cNvPicPr>
              <a:picLocks noChangeAspect="true"/>
            </p:cNvPicPr>
            <p:nvPr/>
          </p:nvPicPr>
          <p:blipFill>
            <a:blip r:embed="rId3"/>
            <a:srcRect l="23423" t="11821" r="44410" b="13332"/>
            <a:stretch>
              <a:fillRect/>
            </a:stretch>
          </p:blipFill>
          <p:spPr>
            <a:xfrm>
              <a:off x="0" y="0"/>
              <a:ext cx="5916216" cy="7743477"/>
            </a:xfrm>
            <a:prstGeom prst="rect">
              <a:avLst/>
            </a:prstGeom>
          </p:spPr>
        </p:pic>
      </p:grpSp>
      <p:grpSp>
        <p:nvGrpSpPr>
          <p:cNvPr name="Group 14" id="14"/>
          <p:cNvGrpSpPr/>
          <p:nvPr/>
        </p:nvGrpSpPr>
        <p:grpSpPr>
          <a:xfrm rot="0">
            <a:off x="11999506" y="1222264"/>
            <a:ext cx="5259794" cy="8036036"/>
            <a:chOff x="0" y="0"/>
            <a:chExt cx="3779621" cy="5774594"/>
          </a:xfrm>
        </p:grpSpPr>
        <p:sp>
          <p:nvSpPr>
            <p:cNvPr name="Freeform 15" id="15"/>
            <p:cNvSpPr/>
            <p:nvPr/>
          </p:nvSpPr>
          <p:spPr>
            <a:xfrm>
              <a:off x="92710" y="106680"/>
              <a:ext cx="3675481" cy="5655214"/>
            </a:xfrm>
            <a:custGeom>
              <a:avLst/>
              <a:gdLst/>
              <a:ahLst/>
              <a:cxnLst/>
              <a:rect r="r" b="b" t="t" l="l"/>
              <a:pathLst>
                <a:path h="5655214" w="3675481">
                  <a:moveTo>
                    <a:pt x="3648811" y="5465984"/>
                  </a:moveTo>
                  <a:cubicBezTo>
                    <a:pt x="3648811" y="5553614"/>
                    <a:pt x="3572611" y="5624734"/>
                    <a:pt x="3491331" y="5624734"/>
                  </a:cubicBezTo>
                  <a:lnTo>
                    <a:pt x="66040" y="5624734"/>
                  </a:lnTo>
                  <a:cubicBezTo>
                    <a:pt x="43180" y="5624734"/>
                    <a:pt x="20320" y="5619654"/>
                    <a:pt x="0" y="5610764"/>
                  </a:cubicBezTo>
                  <a:cubicBezTo>
                    <a:pt x="26670" y="5638704"/>
                    <a:pt x="63500" y="5655214"/>
                    <a:pt x="117553" y="5655214"/>
                  </a:cubicBezTo>
                  <a:lnTo>
                    <a:pt x="3529431" y="5655214"/>
                  </a:lnTo>
                  <a:cubicBezTo>
                    <a:pt x="3609442" y="5655214"/>
                    <a:pt x="3675481" y="5589174"/>
                    <a:pt x="3675481" y="5509164"/>
                  </a:cubicBezTo>
                  <a:lnTo>
                    <a:pt x="3675481" y="95250"/>
                  </a:lnTo>
                  <a:cubicBezTo>
                    <a:pt x="3675481" y="58420"/>
                    <a:pt x="3661511" y="25400"/>
                    <a:pt x="3639921" y="0"/>
                  </a:cubicBezTo>
                  <a:cubicBezTo>
                    <a:pt x="3646271" y="16510"/>
                    <a:pt x="3648811" y="34290"/>
                    <a:pt x="3648811" y="52070"/>
                  </a:cubicBezTo>
                  <a:lnTo>
                    <a:pt x="3648811" y="5465984"/>
                  </a:lnTo>
                  <a:lnTo>
                    <a:pt x="3648811" y="5465984"/>
                  </a:lnTo>
                  <a:close/>
                </a:path>
              </a:pathLst>
            </a:custGeom>
            <a:solidFill>
              <a:srgbClr val="173554"/>
            </a:solidFill>
          </p:spPr>
        </p:sp>
        <p:sp>
          <p:nvSpPr>
            <p:cNvPr name="Freeform 16" id="16"/>
            <p:cNvSpPr/>
            <p:nvPr/>
          </p:nvSpPr>
          <p:spPr>
            <a:xfrm>
              <a:off x="12700" y="12700"/>
              <a:ext cx="3714852" cy="5706014"/>
            </a:xfrm>
            <a:custGeom>
              <a:avLst/>
              <a:gdLst/>
              <a:ahLst/>
              <a:cxnLst/>
              <a:rect r="r" b="b" t="t" l="l"/>
              <a:pathLst>
                <a:path h="5706014" w="3714852">
                  <a:moveTo>
                    <a:pt x="146050" y="5706014"/>
                  </a:moveTo>
                  <a:lnTo>
                    <a:pt x="3568802" y="5706014"/>
                  </a:lnTo>
                  <a:cubicBezTo>
                    <a:pt x="3648811" y="5706014"/>
                    <a:pt x="3714852" y="5639974"/>
                    <a:pt x="3714852" y="5559964"/>
                  </a:cubicBezTo>
                  <a:lnTo>
                    <a:pt x="3714852" y="146050"/>
                  </a:lnTo>
                  <a:cubicBezTo>
                    <a:pt x="3714852" y="66040"/>
                    <a:pt x="3648811" y="0"/>
                    <a:pt x="3568802" y="0"/>
                  </a:cubicBezTo>
                  <a:lnTo>
                    <a:pt x="146050" y="0"/>
                  </a:lnTo>
                  <a:cubicBezTo>
                    <a:pt x="66040" y="0"/>
                    <a:pt x="0" y="66040"/>
                    <a:pt x="0" y="146050"/>
                  </a:cubicBezTo>
                  <a:lnTo>
                    <a:pt x="0" y="5559964"/>
                  </a:lnTo>
                  <a:cubicBezTo>
                    <a:pt x="0" y="5641244"/>
                    <a:pt x="66040" y="5706014"/>
                    <a:pt x="146050" y="5706014"/>
                  </a:cubicBezTo>
                  <a:close/>
                </a:path>
              </a:pathLst>
            </a:custGeom>
            <a:solidFill>
              <a:srgbClr val="F4F4F4"/>
            </a:solidFill>
          </p:spPr>
        </p:sp>
        <p:sp>
          <p:nvSpPr>
            <p:cNvPr name="Freeform 17" id="17"/>
            <p:cNvSpPr/>
            <p:nvPr/>
          </p:nvSpPr>
          <p:spPr>
            <a:xfrm>
              <a:off x="0" y="0"/>
              <a:ext cx="3779622" cy="5774594"/>
            </a:xfrm>
            <a:custGeom>
              <a:avLst/>
              <a:gdLst/>
              <a:ahLst/>
              <a:cxnLst/>
              <a:rect r="r" b="b" t="t" l="l"/>
              <a:pathLst>
                <a:path h="5774594" w="3779622">
                  <a:moveTo>
                    <a:pt x="3716122" y="74930"/>
                  </a:moveTo>
                  <a:cubicBezTo>
                    <a:pt x="3688181" y="30480"/>
                    <a:pt x="3638652" y="0"/>
                    <a:pt x="3581502" y="0"/>
                  </a:cubicBezTo>
                  <a:lnTo>
                    <a:pt x="158750" y="0"/>
                  </a:lnTo>
                  <a:cubicBezTo>
                    <a:pt x="71120" y="0"/>
                    <a:pt x="0" y="71120"/>
                    <a:pt x="0" y="158750"/>
                  </a:cubicBezTo>
                  <a:lnTo>
                    <a:pt x="0" y="5572664"/>
                  </a:lnTo>
                  <a:cubicBezTo>
                    <a:pt x="0" y="5624734"/>
                    <a:pt x="25400" y="5670454"/>
                    <a:pt x="63500" y="5699664"/>
                  </a:cubicBezTo>
                  <a:cubicBezTo>
                    <a:pt x="91440" y="5744114"/>
                    <a:pt x="140970" y="5774594"/>
                    <a:pt x="213626" y="5774594"/>
                  </a:cubicBezTo>
                  <a:lnTo>
                    <a:pt x="3620872" y="5774594"/>
                  </a:lnTo>
                  <a:cubicBezTo>
                    <a:pt x="3708502" y="5774594"/>
                    <a:pt x="3779622" y="5703474"/>
                    <a:pt x="3779622" y="5615844"/>
                  </a:cubicBezTo>
                  <a:lnTo>
                    <a:pt x="3779622" y="201930"/>
                  </a:lnTo>
                  <a:cubicBezTo>
                    <a:pt x="3779621" y="149860"/>
                    <a:pt x="3754221" y="104140"/>
                    <a:pt x="3716122" y="74930"/>
                  </a:cubicBezTo>
                  <a:close/>
                  <a:moveTo>
                    <a:pt x="12700" y="5572664"/>
                  </a:moveTo>
                  <a:lnTo>
                    <a:pt x="12700" y="158750"/>
                  </a:lnTo>
                  <a:cubicBezTo>
                    <a:pt x="12700" y="78740"/>
                    <a:pt x="78740" y="12700"/>
                    <a:pt x="158750" y="12700"/>
                  </a:cubicBezTo>
                  <a:lnTo>
                    <a:pt x="3581502" y="12700"/>
                  </a:lnTo>
                  <a:cubicBezTo>
                    <a:pt x="3661511" y="12700"/>
                    <a:pt x="3727552" y="78740"/>
                    <a:pt x="3727552" y="158750"/>
                  </a:cubicBezTo>
                  <a:lnTo>
                    <a:pt x="3727552" y="5572664"/>
                  </a:lnTo>
                  <a:cubicBezTo>
                    <a:pt x="3727552" y="5652674"/>
                    <a:pt x="3661511" y="5718714"/>
                    <a:pt x="3581502" y="5718714"/>
                  </a:cubicBezTo>
                  <a:lnTo>
                    <a:pt x="158750" y="5718714"/>
                  </a:lnTo>
                  <a:cubicBezTo>
                    <a:pt x="78740" y="5718714"/>
                    <a:pt x="12700" y="5653944"/>
                    <a:pt x="12700" y="5572664"/>
                  </a:cubicBezTo>
                  <a:close/>
                  <a:moveTo>
                    <a:pt x="3768191" y="5615844"/>
                  </a:moveTo>
                  <a:cubicBezTo>
                    <a:pt x="3768191" y="5695854"/>
                    <a:pt x="3700881" y="5761894"/>
                    <a:pt x="3620872" y="5761894"/>
                  </a:cubicBezTo>
                  <a:lnTo>
                    <a:pt x="213626" y="5761894"/>
                  </a:lnTo>
                  <a:cubicBezTo>
                    <a:pt x="157480" y="5761894"/>
                    <a:pt x="120650" y="5745384"/>
                    <a:pt x="93980" y="5717444"/>
                  </a:cubicBezTo>
                  <a:cubicBezTo>
                    <a:pt x="114300" y="5726334"/>
                    <a:pt x="135890" y="5731414"/>
                    <a:pt x="160020" y="5731414"/>
                  </a:cubicBezTo>
                  <a:lnTo>
                    <a:pt x="3582772" y="5731414"/>
                  </a:lnTo>
                  <a:cubicBezTo>
                    <a:pt x="3670402" y="5731414"/>
                    <a:pt x="3741522" y="5660294"/>
                    <a:pt x="3741522" y="5572664"/>
                  </a:cubicBezTo>
                  <a:lnTo>
                    <a:pt x="3741522" y="158750"/>
                  </a:lnTo>
                  <a:cubicBezTo>
                    <a:pt x="3741522" y="140970"/>
                    <a:pt x="3737711" y="123190"/>
                    <a:pt x="3732631" y="106680"/>
                  </a:cubicBezTo>
                  <a:cubicBezTo>
                    <a:pt x="3754222" y="132080"/>
                    <a:pt x="3768191" y="165100"/>
                    <a:pt x="3768191" y="201930"/>
                  </a:cubicBezTo>
                  <a:lnTo>
                    <a:pt x="3768191" y="5615844"/>
                  </a:lnTo>
                  <a:cubicBezTo>
                    <a:pt x="3768191" y="5615844"/>
                    <a:pt x="3768191" y="5615844"/>
                    <a:pt x="3768191" y="5615844"/>
                  </a:cubicBezTo>
                  <a:close/>
                </a:path>
              </a:pathLst>
            </a:custGeom>
            <a:solidFill>
              <a:srgbClr val="173554"/>
            </a:solidFill>
          </p:spPr>
        </p:sp>
      </p:grpSp>
      <p:grpSp>
        <p:nvGrpSpPr>
          <p:cNvPr name="Group 18" id="18"/>
          <p:cNvGrpSpPr/>
          <p:nvPr/>
        </p:nvGrpSpPr>
        <p:grpSpPr>
          <a:xfrm rot="0">
            <a:off x="12410822" y="7312537"/>
            <a:ext cx="4437162" cy="2074211"/>
            <a:chOff x="0" y="0"/>
            <a:chExt cx="5916216" cy="2765615"/>
          </a:xfrm>
        </p:grpSpPr>
        <p:sp>
          <p:nvSpPr>
            <p:cNvPr name="AutoShape 19" id="19"/>
            <p:cNvSpPr/>
            <p:nvPr/>
          </p:nvSpPr>
          <p:spPr>
            <a:xfrm rot="0">
              <a:off x="0" y="853352"/>
              <a:ext cx="5916216" cy="0"/>
            </a:xfrm>
            <a:prstGeom prst="line">
              <a:avLst/>
            </a:prstGeom>
            <a:ln cap="rnd" w="38100">
              <a:solidFill>
                <a:srgbClr val="173554"/>
              </a:solidFill>
              <a:prstDash val="sysDot"/>
              <a:headEnd type="none" len="sm" w="sm"/>
              <a:tailEnd type="none" len="sm" w="sm"/>
            </a:ln>
          </p:spPr>
        </p:sp>
        <p:sp>
          <p:nvSpPr>
            <p:cNvPr name="TextBox 20" id="20"/>
            <p:cNvSpPr txBox="true"/>
            <p:nvPr/>
          </p:nvSpPr>
          <p:spPr>
            <a:xfrm rot="0">
              <a:off x="0" y="-28575"/>
              <a:ext cx="5916216" cy="626590"/>
            </a:xfrm>
            <a:prstGeom prst="rect">
              <a:avLst/>
            </a:prstGeom>
          </p:spPr>
          <p:txBody>
            <a:bodyPr anchor="t" rtlCol="false" tIns="0" lIns="0" bIns="0" rIns="0">
              <a:spAutoFit/>
            </a:bodyPr>
            <a:lstStyle/>
            <a:p>
              <a:pPr algn="ctr">
                <a:lnSpc>
                  <a:spcPts val="3900"/>
                </a:lnSpc>
              </a:pPr>
              <a:r>
                <a:rPr lang="en-US" sz="3000">
                  <a:solidFill>
                    <a:srgbClr val="173554"/>
                  </a:solidFill>
                  <a:latin typeface="Hammersmith One Bold"/>
                </a:rPr>
                <a:t>Гаврилов Л. П.</a:t>
              </a:r>
            </a:p>
          </p:txBody>
        </p:sp>
        <p:sp>
          <p:nvSpPr>
            <p:cNvPr name="TextBox 21" id="21"/>
            <p:cNvSpPr txBox="true"/>
            <p:nvPr/>
          </p:nvSpPr>
          <p:spPr>
            <a:xfrm rot="0">
              <a:off x="0" y="1219813"/>
              <a:ext cx="5916216" cy="1545802"/>
            </a:xfrm>
            <a:prstGeom prst="rect">
              <a:avLst/>
            </a:prstGeom>
          </p:spPr>
          <p:txBody>
            <a:bodyPr anchor="t" rtlCol="false" tIns="0" lIns="0" bIns="0" rIns="0">
              <a:spAutoFit/>
            </a:bodyPr>
            <a:lstStyle/>
            <a:p>
              <a:pPr algn="ctr">
                <a:lnSpc>
                  <a:spcPts val="2380"/>
                </a:lnSpc>
              </a:pPr>
              <a:r>
                <a:rPr lang="en-US" sz="1700">
                  <a:solidFill>
                    <a:srgbClr val="173554"/>
                  </a:solidFill>
                  <a:latin typeface="Open Sans"/>
                </a:rPr>
                <a:t> Электронная коммерция: учебник и практикум для бакалавриата и магистратуры //М.: Юрайт. – 2016. – С. 259.</a:t>
              </a:r>
            </a:p>
          </p:txBody>
        </p:sp>
      </p:grpSp>
      <p:grpSp>
        <p:nvGrpSpPr>
          <p:cNvPr name="Group 22" id="22"/>
          <p:cNvGrpSpPr/>
          <p:nvPr/>
        </p:nvGrpSpPr>
        <p:grpSpPr>
          <a:xfrm rot="0">
            <a:off x="12410822" y="1372618"/>
            <a:ext cx="4437162" cy="5807608"/>
            <a:chOff x="0" y="0"/>
            <a:chExt cx="5916216" cy="7743477"/>
          </a:xfrm>
        </p:grpSpPr>
        <p:pic>
          <p:nvPicPr>
            <p:cNvPr name="Picture 23" id="23"/>
            <p:cNvPicPr>
              <a:picLocks noChangeAspect="true"/>
            </p:cNvPicPr>
            <p:nvPr/>
          </p:nvPicPr>
          <p:blipFill>
            <a:blip r:embed="rId4"/>
            <a:srcRect l="0" t="6807" r="0" b="6807"/>
            <a:stretch>
              <a:fillRect/>
            </a:stretch>
          </p:blipFill>
          <p:spPr>
            <a:xfrm>
              <a:off x="0" y="0"/>
              <a:ext cx="5916216" cy="7743477"/>
            </a:xfrm>
            <a:prstGeom prst="rect">
              <a:avLst/>
            </a:prstGeom>
          </p:spPr>
        </p:pic>
      </p:grpSp>
      <p:sp>
        <p:nvSpPr>
          <p:cNvPr name="TextBox 24" id="24"/>
          <p:cNvSpPr txBox="true"/>
          <p:nvPr/>
        </p:nvSpPr>
        <p:spPr>
          <a:xfrm rot="0">
            <a:off x="6925419" y="7563244"/>
            <a:ext cx="4437162" cy="477086"/>
          </a:xfrm>
          <a:prstGeom prst="rect">
            <a:avLst/>
          </a:prstGeom>
        </p:spPr>
        <p:txBody>
          <a:bodyPr anchor="t" rtlCol="false" tIns="0" lIns="0" bIns="0" rIns="0">
            <a:spAutoFit/>
          </a:bodyPr>
          <a:lstStyle/>
          <a:p>
            <a:pPr algn="ctr">
              <a:lnSpc>
                <a:spcPts val="3900"/>
              </a:lnSpc>
            </a:pPr>
            <a:r>
              <a:rPr lang="en-US" sz="3000">
                <a:solidFill>
                  <a:srgbClr val="173554"/>
                </a:solidFill>
                <a:latin typeface="Hammersmith One Bold"/>
              </a:rPr>
              <a:t>eMarketing Institute</a:t>
            </a:r>
          </a:p>
        </p:txBody>
      </p:sp>
      <p:sp>
        <p:nvSpPr>
          <p:cNvPr name="TextBox 25" id="25"/>
          <p:cNvSpPr txBox="true"/>
          <p:nvPr/>
        </p:nvSpPr>
        <p:spPr>
          <a:xfrm rot="0">
            <a:off x="6925419" y="8023827"/>
            <a:ext cx="4437162" cy="575945"/>
          </a:xfrm>
          <a:prstGeom prst="rect">
            <a:avLst/>
          </a:prstGeom>
        </p:spPr>
        <p:txBody>
          <a:bodyPr anchor="t" rtlCol="false" tIns="0" lIns="0" bIns="0" rIns="0">
            <a:spAutoFit/>
          </a:bodyPr>
          <a:lstStyle/>
          <a:p>
            <a:pPr algn="ctr">
              <a:lnSpc>
                <a:spcPts val="2380"/>
              </a:lnSpc>
            </a:pPr>
            <a:r>
              <a:rPr lang="en-US" sz="1700">
                <a:solidFill>
                  <a:srgbClr val="173554"/>
                </a:solidFill>
                <a:latin typeface="Open Sans"/>
              </a:rPr>
              <a:t>E-COMMERCE: E-COMMERCE FUNDAMENTALS</a:t>
            </a:r>
          </a:p>
        </p:txBody>
      </p:sp>
      <p:sp>
        <p:nvSpPr>
          <p:cNvPr name="TextBox 26" id="26"/>
          <p:cNvSpPr txBox="true"/>
          <p:nvPr/>
        </p:nvSpPr>
        <p:spPr>
          <a:xfrm rot="0">
            <a:off x="1319342" y="7553719"/>
            <a:ext cx="4556586" cy="498683"/>
          </a:xfrm>
          <a:prstGeom prst="rect">
            <a:avLst/>
          </a:prstGeom>
        </p:spPr>
        <p:txBody>
          <a:bodyPr anchor="t" rtlCol="false" tIns="0" lIns="0" bIns="0" rIns="0">
            <a:spAutoFit/>
          </a:bodyPr>
          <a:lstStyle/>
          <a:p>
            <a:pPr algn="ctr">
              <a:lnSpc>
                <a:spcPts val="4004"/>
              </a:lnSpc>
            </a:pPr>
            <a:r>
              <a:rPr lang="en-US" sz="3080">
                <a:solidFill>
                  <a:srgbClr val="173554"/>
                </a:solidFill>
                <a:latin typeface="Hammersmith One Bold"/>
              </a:rPr>
              <a:t>Menaka B.</a:t>
            </a:r>
          </a:p>
        </p:txBody>
      </p:sp>
      <p:sp>
        <p:nvSpPr>
          <p:cNvPr name="TextBox 27" id="27"/>
          <p:cNvSpPr txBox="true"/>
          <p:nvPr/>
        </p:nvSpPr>
        <p:spPr>
          <a:xfrm rot="0">
            <a:off x="1380304" y="8023827"/>
            <a:ext cx="4556586" cy="590677"/>
          </a:xfrm>
          <a:prstGeom prst="rect">
            <a:avLst/>
          </a:prstGeom>
        </p:spPr>
        <p:txBody>
          <a:bodyPr anchor="t" rtlCol="false" tIns="0" lIns="0" bIns="0" rIns="0">
            <a:spAutoFit/>
          </a:bodyPr>
          <a:lstStyle/>
          <a:p>
            <a:pPr algn="ctr">
              <a:lnSpc>
                <a:spcPts val="2444"/>
              </a:lnSpc>
            </a:pPr>
            <a:r>
              <a:rPr lang="en-US" sz="1745">
                <a:solidFill>
                  <a:srgbClr val="173554"/>
                </a:solidFill>
                <a:latin typeface="Open Sans"/>
              </a:rPr>
              <a:t>DIGITAL BUSINESS AND E-COMMERCE MANAGEMENT.</a:t>
            </a:r>
          </a:p>
        </p:txBody>
      </p:sp>
      <p:sp>
        <p:nvSpPr>
          <p:cNvPr name="TextBox 28" id="28"/>
          <p:cNvSpPr txBox="true"/>
          <p:nvPr/>
        </p:nvSpPr>
        <p:spPr>
          <a:xfrm rot="0">
            <a:off x="2616200" y="291989"/>
            <a:ext cx="13055600" cy="930275"/>
          </a:xfrm>
          <a:prstGeom prst="rect">
            <a:avLst/>
          </a:prstGeom>
        </p:spPr>
        <p:txBody>
          <a:bodyPr anchor="t" rtlCol="false" tIns="0" lIns="0" bIns="0" rIns="0">
            <a:spAutoFit/>
          </a:bodyPr>
          <a:lstStyle/>
          <a:p>
            <a:pPr algn="ctr">
              <a:lnSpc>
                <a:spcPts val="7149"/>
              </a:lnSpc>
            </a:pPr>
            <a:r>
              <a:rPr lang="en-US" spc="-130" sz="6499">
                <a:solidFill>
                  <a:srgbClr val="173554"/>
                </a:solidFill>
                <a:latin typeface="Hammersmith One"/>
              </a:rPr>
              <a:t>Аsosiy adabiyotlar roʼyxati</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CFECFA"/>
        </a:solidFill>
      </p:bgPr>
    </p:bg>
    <p:spTree>
      <p:nvGrpSpPr>
        <p:cNvPr id="1" name=""/>
        <p:cNvGrpSpPr/>
        <p:nvPr/>
      </p:nvGrpSpPr>
      <p:grpSpPr>
        <a:xfrm>
          <a:off x="0" y="0"/>
          <a:ext cx="0" cy="0"/>
          <a:chOff x="0" y="0"/>
          <a:chExt cx="0" cy="0"/>
        </a:xfrm>
      </p:grpSpPr>
      <p:grpSp>
        <p:nvGrpSpPr>
          <p:cNvPr name="Group 2" id="2"/>
          <p:cNvGrpSpPr/>
          <p:nvPr/>
        </p:nvGrpSpPr>
        <p:grpSpPr>
          <a:xfrm rot="0">
            <a:off x="5016193" y="1028700"/>
            <a:ext cx="12243107" cy="8229600"/>
            <a:chOff x="0" y="0"/>
            <a:chExt cx="8797742" cy="5913687"/>
          </a:xfrm>
        </p:grpSpPr>
        <p:sp>
          <p:nvSpPr>
            <p:cNvPr name="Freeform 3" id="3"/>
            <p:cNvSpPr/>
            <p:nvPr/>
          </p:nvSpPr>
          <p:spPr>
            <a:xfrm>
              <a:off x="92710" y="106680"/>
              <a:ext cx="8693602" cy="5794307"/>
            </a:xfrm>
            <a:custGeom>
              <a:avLst/>
              <a:gdLst/>
              <a:ahLst/>
              <a:cxnLst/>
              <a:rect r="r" b="b" t="t" l="l"/>
              <a:pathLst>
                <a:path h="5794307" w="8693602">
                  <a:moveTo>
                    <a:pt x="8666932" y="5605077"/>
                  </a:moveTo>
                  <a:cubicBezTo>
                    <a:pt x="8666932" y="5692707"/>
                    <a:pt x="8590732" y="5763827"/>
                    <a:pt x="8509452" y="5763827"/>
                  </a:cubicBezTo>
                  <a:lnTo>
                    <a:pt x="66040" y="5763827"/>
                  </a:lnTo>
                  <a:cubicBezTo>
                    <a:pt x="43180" y="5763827"/>
                    <a:pt x="20320" y="5758747"/>
                    <a:pt x="0" y="5749857"/>
                  </a:cubicBezTo>
                  <a:cubicBezTo>
                    <a:pt x="26670" y="5777797"/>
                    <a:pt x="63500" y="5794307"/>
                    <a:pt x="149537" y="5794307"/>
                  </a:cubicBezTo>
                  <a:lnTo>
                    <a:pt x="8547552" y="5794307"/>
                  </a:lnTo>
                  <a:cubicBezTo>
                    <a:pt x="8627562" y="5794307"/>
                    <a:pt x="8693602" y="5728267"/>
                    <a:pt x="8693602" y="5648257"/>
                  </a:cubicBezTo>
                  <a:lnTo>
                    <a:pt x="8693602" y="95250"/>
                  </a:lnTo>
                  <a:cubicBezTo>
                    <a:pt x="8693602" y="58420"/>
                    <a:pt x="8679632" y="25400"/>
                    <a:pt x="8658042" y="0"/>
                  </a:cubicBezTo>
                  <a:cubicBezTo>
                    <a:pt x="8664392" y="16510"/>
                    <a:pt x="8666932" y="34290"/>
                    <a:pt x="8666932" y="52070"/>
                  </a:cubicBezTo>
                  <a:lnTo>
                    <a:pt x="8666932" y="5605077"/>
                  </a:lnTo>
                  <a:lnTo>
                    <a:pt x="8666932" y="5605077"/>
                  </a:lnTo>
                  <a:close/>
                </a:path>
              </a:pathLst>
            </a:custGeom>
            <a:solidFill>
              <a:srgbClr val="173554"/>
            </a:solidFill>
          </p:spPr>
        </p:sp>
        <p:sp>
          <p:nvSpPr>
            <p:cNvPr name="Freeform 4" id="4"/>
            <p:cNvSpPr/>
            <p:nvPr/>
          </p:nvSpPr>
          <p:spPr>
            <a:xfrm>
              <a:off x="12700" y="12700"/>
              <a:ext cx="8732972" cy="5845107"/>
            </a:xfrm>
            <a:custGeom>
              <a:avLst/>
              <a:gdLst/>
              <a:ahLst/>
              <a:cxnLst/>
              <a:rect r="r" b="b" t="t" l="l"/>
              <a:pathLst>
                <a:path h="5845107" w="8732972">
                  <a:moveTo>
                    <a:pt x="146050" y="5845107"/>
                  </a:moveTo>
                  <a:lnTo>
                    <a:pt x="8586922" y="5845107"/>
                  </a:lnTo>
                  <a:cubicBezTo>
                    <a:pt x="8666932" y="5845107"/>
                    <a:pt x="8732972" y="5779067"/>
                    <a:pt x="8732972" y="5699057"/>
                  </a:cubicBezTo>
                  <a:lnTo>
                    <a:pt x="8732972" y="146050"/>
                  </a:lnTo>
                  <a:cubicBezTo>
                    <a:pt x="8732972" y="66040"/>
                    <a:pt x="8666932" y="0"/>
                    <a:pt x="8586922" y="0"/>
                  </a:cubicBezTo>
                  <a:lnTo>
                    <a:pt x="146050" y="0"/>
                  </a:lnTo>
                  <a:cubicBezTo>
                    <a:pt x="66040" y="0"/>
                    <a:pt x="0" y="66040"/>
                    <a:pt x="0" y="146050"/>
                  </a:cubicBezTo>
                  <a:lnTo>
                    <a:pt x="0" y="5699057"/>
                  </a:lnTo>
                  <a:cubicBezTo>
                    <a:pt x="0" y="5780337"/>
                    <a:pt x="66040" y="5845107"/>
                    <a:pt x="146050" y="5845107"/>
                  </a:cubicBezTo>
                  <a:close/>
                </a:path>
              </a:pathLst>
            </a:custGeom>
            <a:solidFill>
              <a:srgbClr val="FFFFFF"/>
            </a:solidFill>
          </p:spPr>
        </p:sp>
        <p:sp>
          <p:nvSpPr>
            <p:cNvPr name="Freeform 5" id="5"/>
            <p:cNvSpPr/>
            <p:nvPr/>
          </p:nvSpPr>
          <p:spPr>
            <a:xfrm>
              <a:off x="0" y="0"/>
              <a:ext cx="8797742" cy="5913687"/>
            </a:xfrm>
            <a:custGeom>
              <a:avLst/>
              <a:gdLst/>
              <a:ahLst/>
              <a:cxnLst/>
              <a:rect r="r" b="b" t="t" l="l"/>
              <a:pathLst>
                <a:path h="5913687" w="8797742">
                  <a:moveTo>
                    <a:pt x="8734242" y="74930"/>
                  </a:moveTo>
                  <a:cubicBezTo>
                    <a:pt x="8706302" y="30480"/>
                    <a:pt x="8656772" y="0"/>
                    <a:pt x="8599622" y="0"/>
                  </a:cubicBezTo>
                  <a:lnTo>
                    <a:pt x="158750" y="0"/>
                  </a:lnTo>
                  <a:cubicBezTo>
                    <a:pt x="71120" y="0"/>
                    <a:pt x="0" y="71120"/>
                    <a:pt x="0" y="158750"/>
                  </a:cubicBezTo>
                  <a:lnTo>
                    <a:pt x="0" y="5711757"/>
                  </a:lnTo>
                  <a:cubicBezTo>
                    <a:pt x="0" y="5763827"/>
                    <a:pt x="25400" y="5809547"/>
                    <a:pt x="63500" y="5838757"/>
                  </a:cubicBezTo>
                  <a:cubicBezTo>
                    <a:pt x="91440" y="5883207"/>
                    <a:pt x="140970" y="5913687"/>
                    <a:pt x="250601" y="5913687"/>
                  </a:cubicBezTo>
                  <a:lnTo>
                    <a:pt x="8638992" y="5913687"/>
                  </a:lnTo>
                  <a:cubicBezTo>
                    <a:pt x="8726622" y="5913687"/>
                    <a:pt x="8797742" y="5842567"/>
                    <a:pt x="8797742" y="5754937"/>
                  </a:cubicBezTo>
                  <a:lnTo>
                    <a:pt x="8797742" y="201930"/>
                  </a:lnTo>
                  <a:cubicBezTo>
                    <a:pt x="8797742" y="149860"/>
                    <a:pt x="8772342" y="104140"/>
                    <a:pt x="8734242" y="74930"/>
                  </a:cubicBezTo>
                  <a:close/>
                  <a:moveTo>
                    <a:pt x="12700" y="5711757"/>
                  </a:moveTo>
                  <a:lnTo>
                    <a:pt x="12700" y="158750"/>
                  </a:lnTo>
                  <a:cubicBezTo>
                    <a:pt x="12700" y="78740"/>
                    <a:pt x="78740" y="12700"/>
                    <a:pt x="158750" y="12700"/>
                  </a:cubicBezTo>
                  <a:lnTo>
                    <a:pt x="8599622" y="12700"/>
                  </a:lnTo>
                  <a:cubicBezTo>
                    <a:pt x="8679632" y="12700"/>
                    <a:pt x="8745672" y="78740"/>
                    <a:pt x="8745672" y="158750"/>
                  </a:cubicBezTo>
                  <a:lnTo>
                    <a:pt x="8745672" y="5711757"/>
                  </a:lnTo>
                  <a:cubicBezTo>
                    <a:pt x="8745672" y="5791767"/>
                    <a:pt x="8679632" y="5857807"/>
                    <a:pt x="8599622" y="5857807"/>
                  </a:cubicBezTo>
                  <a:lnTo>
                    <a:pt x="158750" y="5857807"/>
                  </a:lnTo>
                  <a:cubicBezTo>
                    <a:pt x="78740" y="5857807"/>
                    <a:pt x="12700" y="5793037"/>
                    <a:pt x="12700" y="5711757"/>
                  </a:cubicBezTo>
                  <a:close/>
                  <a:moveTo>
                    <a:pt x="8786312" y="5754937"/>
                  </a:moveTo>
                  <a:cubicBezTo>
                    <a:pt x="8786312" y="5834947"/>
                    <a:pt x="8719002" y="5900987"/>
                    <a:pt x="8638992" y="5900987"/>
                  </a:cubicBezTo>
                  <a:lnTo>
                    <a:pt x="250601" y="5900987"/>
                  </a:lnTo>
                  <a:cubicBezTo>
                    <a:pt x="157480" y="5900987"/>
                    <a:pt x="120650" y="5884477"/>
                    <a:pt x="93980" y="5856537"/>
                  </a:cubicBezTo>
                  <a:cubicBezTo>
                    <a:pt x="114300" y="5865427"/>
                    <a:pt x="135890" y="5870507"/>
                    <a:pt x="160020" y="5870507"/>
                  </a:cubicBezTo>
                  <a:lnTo>
                    <a:pt x="8600892" y="5870507"/>
                  </a:lnTo>
                  <a:cubicBezTo>
                    <a:pt x="8688522" y="5870507"/>
                    <a:pt x="8759642" y="5799387"/>
                    <a:pt x="8759642" y="5711757"/>
                  </a:cubicBezTo>
                  <a:lnTo>
                    <a:pt x="8759642" y="158750"/>
                  </a:lnTo>
                  <a:cubicBezTo>
                    <a:pt x="8759642" y="140970"/>
                    <a:pt x="8755832" y="123190"/>
                    <a:pt x="8750752" y="106680"/>
                  </a:cubicBezTo>
                  <a:cubicBezTo>
                    <a:pt x="8772342" y="132080"/>
                    <a:pt x="8786313" y="165100"/>
                    <a:pt x="8786313" y="201930"/>
                  </a:cubicBezTo>
                  <a:lnTo>
                    <a:pt x="8786313" y="5754937"/>
                  </a:lnTo>
                  <a:cubicBezTo>
                    <a:pt x="8786312" y="5754937"/>
                    <a:pt x="8786312" y="5754937"/>
                    <a:pt x="8786312" y="5754937"/>
                  </a:cubicBezTo>
                  <a:close/>
                </a:path>
              </a:pathLst>
            </a:custGeom>
            <a:solidFill>
              <a:srgbClr val="173554"/>
            </a:solidFill>
          </p:spPr>
        </p:sp>
      </p:grpSp>
      <p:pic>
        <p:nvPicPr>
          <p:cNvPr name="Picture 6" id="6"/>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522598" y="1028700"/>
            <a:ext cx="4114800" cy="8229600"/>
          </a:xfrm>
          <a:prstGeom prst="rect">
            <a:avLst/>
          </a:prstGeom>
        </p:spPr>
      </p:pic>
      <p:sp>
        <p:nvSpPr>
          <p:cNvPr name="TextBox 7" id="7"/>
          <p:cNvSpPr txBox="true"/>
          <p:nvPr/>
        </p:nvSpPr>
        <p:spPr>
          <a:xfrm rot="0">
            <a:off x="6277184" y="1390419"/>
            <a:ext cx="10347951" cy="731474"/>
          </a:xfrm>
          <a:prstGeom prst="rect">
            <a:avLst/>
          </a:prstGeom>
        </p:spPr>
        <p:txBody>
          <a:bodyPr anchor="t" rtlCol="false" tIns="0" lIns="0" bIns="0" rIns="0">
            <a:spAutoFit/>
          </a:bodyPr>
          <a:lstStyle/>
          <a:p>
            <a:pPr algn="ctr">
              <a:lnSpc>
                <a:spcPts val="5606"/>
              </a:lnSpc>
            </a:pPr>
            <a:r>
              <a:rPr lang="en-US" spc="-127" sz="5096">
                <a:solidFill>
                  <a:srgbClr val="173554"/>
                </a:solidFill>
                <a:latin typeface="Hammersmith One"/>
              </a:rPr>
              <a:t>Qoʼshimcha adabiyotlar roʼyxati</a:t>
            </a:r>
          </a:p>
        </p:txBody>
      </p:sp>
      <p:sp>
        <p:nvSpPr>
          <p:cNvPr name="TextBox 8" id="8"/>
          <p:cNvSpPr txBox="true"/>
          <p:nvPr/>
        </p:nvSpPr>
        <p:spPr>
          <a:xfrm rot="0">
            <a:off x="5963771" y="2799058"/>
            <a:ext cx="10347951" cy="3798570"/>
          </a:xfrm>
          <a:prstGeom prst="rect">
            <a:avLst/>
          </a:prstGeom>
        </p:spPr>
        <p:txBody>
          <a:bodyPr anchor="t" rtlCol="false" tIns="0" lIns="0" bIns="0" rIns="0">
            <a:spAutoFit/>
          </a:bodyPr>
          <a:lstStyle/>
          <a:p>
            <a:pPr marL="582933" indent="-291467" lvl="1">
              <a:lnSpc>
                <a:spcPts val="3780"/>
              </a:lnSpc>
              <a:buFont typeface="Arial"/>
              <a:buChar char="•"/>
            </a:pPr>
            <a:r>
              <a:rPr lang="en-US" sz="2700">
                <a:solidFill>
                  <a:srgbClr val="000000"/>
                </a:solidFill>
                <a:latin typeface="Open Sans Light"/>
              </a:rPr>
              <a:t>Jentzsch, R., &amp; Miniotas, A. (1999, December). The Application of E-commerce to a SME. In 10th Australasian Conference on Information Systems.</a:t>
            </a:r>
          </a:p>
          <a:p>
            <a:pPr marL="582933" indent="-291467" lvl="1">
              <a:lnSpc>
                <a:spcPts val="3780"/>
              </a:lnSpc>
              <a:buFont typeface="Arial"/>
              <a:buChar char="•"/>
            </a:pPr>
            <a:r>
              <a:rPr lang="en-US" sz="2700">
                <a:solidFill>
                  <a:srgbClr val="000000"/>
                </a:solidFill>
                <a:latin typeface="Open Sans Light"/>
              </a:rPr>
              <a:t>Manzoor A. E-commerce: an introduction. – Amir Manzoor, 2010.;</a:t>
            </a:r>
          </a:p>
          <a:p>
            <a:pPr marL="582933" indent="-291467" lvl="1">
              <a:lnSpc>
                <a:spcPts val="3780"/>
              </a:lnSpc>
              <a:buFont typeface="Arial"/>
              <a:buChar char="•"/>
            </a:pPr>
            <a:r>
              <a:rPr lang="en-US" sz="2700">
                <a:solidFill>
                  <a:srgbClr val="000000"/>
                </a:solidFill>
                <a:latin typeface="Open Sans Light"/>
              </a:rPr>
              <a:t>SCHULTE-NÖLKE H. et al. The legal framework for e-commerce in the internal market. – 2020.</a:t>
            </a:r>
          </a:p>
          <a:p>
            <a:pPr>
              <a:lnSpc>
                <a:spcPts val="3780"/>
              </a:lnSpc>
            </a:pP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F4F4F4"/>
        </a:solidFill>
      </p:bgPr>
    </p:bg>
    <p:spTree>
      <p:nvGrpSpPr>
        <p:cNvPr id="1" name=""/>
        <p:cNvGrpSpPr/>
        <p:nvPr/>
      </p:nvGrpSpPr>
      <p:grpSpPr>
        <a:xfrm>
          <a:off x="0" y="0"/>
          <a:ext cx="0" cy="0"/>
          <a:chOff x="0" y="0"/>
          <a:chExt cx="0" cy="0"/>
        </a:xfrm>
      </p:grpSpPr>
      <p:sp>
        <p:nvSpPr>
          <p:cNvPr name="TextBox 2" id="2"/>
          <p:cNvSpPr txBox="true"/>
          <p:nvPr/>
        </p:nvSpPr>
        <p:spPr>
          <a:xfrm rot="0">
            <a:off x="6139811" y="686977"/>
            <a:ext cx="7587826" cy="1418132"/>
          </a:xfrm>
          <a:prstGeom prst="rect">
            <a:avLst/>
          </a:prstGeom>
        </p:spPr>
        <p:txBody>
          <a:bodyPr anchor="t" rtlCol="false" tIns="0" lIns="0" bIns="0" rIns="0">
            <a:spAutoFit/>
          </a:bodyPr>
          <a:lstStyle/>
          <a:p>
            <a:pPr>
              <a:lnSpc>
                <a:spcPts val="10923"/>
              </a:lnSpc>
            </a:pPr>
            <a:r>
              <a:rPr lang="en-US" spc="-248" sz="9930">
                <a:solidFill>
                  <a:srgbClr val="173554"/>
                </a:solidFill>
                <a:latin typeface="Hammersmith One"/>
              </a:rPr>
              <a:t>Kontentlar</a:t>
            </a:r>
          </a:p>
        </p:txBody>
      </p:sp>
      <p:grpSp>
        <p:nvGrpSpPr>
          <p:cNvPr name="Group 3" id="3"/>
          <p:cNvGrpSpPr/>
          <p:nvPr/>
        </p:nvGrpSpPr>
        <p:grpSpPr>
          <a:xfrm rot="0">
            <a:off x="6139811" y="2368647"/>
            <a:ext cx="10752686" cy="7253814"/>
            <a:chOff x="0" y="0"/>
            <a:chExt cx="14336915" cy="9671752"/>
          </a:xfrm>
        </p:grpSpPr>
        <p:sp>
          <p:nvSpPr>
            <p:cNvPr name="AutoShape 4" id="4"/>
            <p:cNvSpPr/>
            <p:nvPr/>
          </p:nvSpPr>
          <p:spPr>
            <a:xfrm rot="0">
              <a:off x="0" y="1574622"/>
              <a:ext cx="14336915" cy="0"/>
            </a:xfrm>
            <a:prstGeom prst="line">
              <a:avLst/>
            </a:prstGeom>
            <a:ln cap="rnd" w="60295">
              <a:solidFill>
                <a:srgbClr val="173554"/>
              </a:solidFill>
              <a:prstDash val="sysDot"/>
              <a:headEnd type="none" len="sm" w="sm"/>
              <a:tailEnd type="none" len="sm" w="sm"/>
            </a:ln>
          </p:spPr>
        </p:sp>
        <p:sp>
          <p:nvSpPr>
            <p:cNvPr name="TextBox 5" id="5"/>
            <p:cNvSpPr txBox="true"/>
            <p:nvPr/>
          </p:nvSpPr>
          <p:spPr>
            <a:xfrm rot="0">
              <a:off x="0" y="-76200"/>
              <a:ext cx="14336915" cy="831892"/>
            </a:xfrm>
            <a:prstGeom prst="rect">
              <a:avLst/>
            </a:prstGeom>
          </p:spPr>
          <p:txBody>
            <a:bodyPr anchor="t" rtlCol="false" tIns="0" lIns="0" bIns="0" rIns="0">
              <a:spAutoFit/>
            </a:bodyPr>
            <a:lstStyle/>
            <a:p>
              <a:pPr marL="820006" indent="-410003" lvl="1">
                <a:lnSpc>
                  <a:spcPts val="5317"/>
                </a:lnSpc>
                <a:buFont typeface="Arial"/>
                <a:buChar char="•"/>
              </a:pPr>
              <a:r>
                <a:rPr lang="en-US" sz="3798">
                  <a:solidFill>
                    <a:srgbClr val="173554"/>
                  </a:solidFill>
                  <a:latin typeface="Open Sans"/>
                </a:rPr>
                <a:t>Elektron tijorat va uning asosiy mazmuni</a:t>
              </a:r>
            </a:p>
          </p:txBody>
        </p:sp>
        <p:sp>
          <p:nvSpPr>
            <p:cNvPr name="AutoShape 6" id="6"/>
            <p:cNvSpPr/>
            <p:nvPr/>
          </p:nvSpPr>
          <p:spPr>
            <a:xfrm rot="0">
              <a:off x="0" y="3958794"/>
              <a:ext cx="14336915" cy="0"/>
            </a:xfrm>
            <a:prstGeom prst="line">
              <a:avLst/>
            </a:prstGeom>
            <a:ln cap="rnd" w="60295">
              <a:solidFill>
                <a:srgbClr val="173554"/>
              </a:solidFill>
              <a:prstDash val="sysDot"/>
              <a:headEnd type="none" len="sm" w="sm"/>
              <a:tailEnd type="none" len="sm" w="sm"/>
            </a:ln>
          </p:spPr>
        </p:sp>
        <p:sp>
          <p:nvSpPr>
            <p:cNvPr name="TextBox 7" id="7"/>
            <p:cNvSpPr txBox="true"/>
            <p:nvPr/>
          </p:nvSpPr>
          <p:spPr>
            <a:xfrm rot="0">
              <a:off x="0" y="2307972"/>
              <a:ext cx="14336915" cy="831892"/>
            </a:xfrm>
            <a:prstGeom prst="rect">
              <a:avLst/>
            </a:prstGeom>
          </p:spPr>
          <p:txBody>
            <a:bodyPr anchor="t" rtlCol="false" tIns="0" lIns="0" bIns="0" rIns="0">
              <a:spAutoFit/>
            </a:bodyPr>
            <a:lstStyle/>
            <a:p>
              <a:pPr marL="820006" indent="-410003" lvl="1">
                <a:lnSpc>
                  <a:spcPts val="5317"/>
                </a:lnSpc>
                <a:buFont typeface="Arial"/>
                <a:buChar char="•"/>
              </a:pPr>
              <a:r>
                <a:rPr lang="en-US" sz="3798">
                  <a:solidFill>
                    <a:srgbClr val="173554"/>
                  </a:solidFill>
                  <a:latin typeface="Open Sans"/>
                </a:rPr>
                <a:t>Elektron tijoratning qonunchilik tizimi </a:t>
              </a:r>
            </a:p>
          </p:txBody>
        </p:sp>
        <p:sp>
          <p:nvSpPr>
            <p:cNvPr name="AutoShape 8" id="8"/>
            <p:cNvSpPr/>
            <p:nvPr/>
          </p:nvSpPr>
          <p:spPr>
            <a:xfrm rot="0">
              <a:off x="0" y="7227286"/>
              <a:ext cx="14336915" cy="0"/>
            </a:xfrm>
            <a:prstGeom prst="line">
              <a:avLst/>
            </a:prstGeom>
            <a:ln cap="rnd" w="60295">
              <a:solidFill>
                <a:srgbClr val="173554"/>
              </a:solidFill>
              <a:prstDash val="sysDot"/>
              <a:headEnd type="none" len="sm" w="sm"/>
              <a:tailEnd type="none" len="sm" w="sm"/>
            </a:ln>
          </p:spPr>
        </p:sp>
        <p:sp>
          <p:nvSpPr>
            <p:cNvPr name="TextBox 9" id="9"/>
            <p:cNvSpPr txBox="true"/>
            <p:nvPr/>
          </p:nvSpPr>
          <p:spPr>
            <a:xfrm rot="0">
              <a:off x="0" y="4692144"/>
              <a:ext cx="14336915" cy="1716212"/>
            </a:xfrm>
            <a:prstGeom prst="rect">
              <a:avLst/>
            </a:prstGeom>
          </p:spPr>
          <p:txBody>
            <a:bodyPr anchor="t" rtlCol="false" tIns="0" lIns="0" bIns="0" rIns="0">
              <a:spAutoFit/>
            </a:bodyPr>
            <a:lstStyle/>
            <a:p>
              <a:pPr marL="820006" indent="-410003" lvl="1">
                <a:lnSpc>
                  <a:spcPts val="5317"/>
                </a:lnSpc>
                <a:buFont typeface="Arial"/>
                <a:buChar char="•"/>
              </a:pPr>
              <a:r>
                <a:rPr lang="en-US" sz="3798">
                  <a:solidFill>
                    <a:srgbClr val="173554"/>
                  </a:solidFill>
                  <a:latin typeface="Open Sans"/>
                </a:rPr>
                <a:t>Elektron tijoratni  tizimi, uning xususiyatlari va boshqarilishini tashkil etish</a:t>
              </a:r>
            </a:p>
          </p:txBody>
        </p:sp>
        <p:sp>
          <p:nvSpPr>
            <p:cNvPr name="AutoShape 10" id="10"/>
            <p:cNvSpPr/>
            <p:nvPr/>
          </p:nvSpPr>
          <p:spPr>
            <a:xfrm rot="0">
              <a:off x="0" y="9611458"/>
              <a:ext cx="14336915" cy="0"/>
            </a:xfrm>
            <a:prstGeom prst="line">
              <a:avLst/>
            </a:prstGeom>
            <a:ln cap="rnd" w="60295">
              <a:solidFill>
                <a:srgbClr val="173554"/>
              </a:solidFill>
              <a:prstDash val="sysDot"/>
              <a:headEnd type="none" len="sm" w="sm"/>
              <a:tailEnd type="none" len="sm" w="sm"/>
            </a:ln>
          </p:spPr>
        </p:sp>
        <p:sp>
          <p:nvSpPr>
            <p:cNvPr name="TextBox 11" id="11"/>
            <p:cNvSpPr txBox="true"/>
            <p:nvPr/>
          </p:nvSpPr>
          <p:spPr>
            <a:xfrm rot="0">
              <a:off x="0" y="7960636"/>
              <a:ext cx="14336915" cy="831892"/>
            </a:xfrm>
            <a:prstGeom prst="rect">
              <a:avLst/>
            </a:prstGeom>
          </p:spPr>
          <p:txBody>
            <a:bodyPr anchor="t" rtlCol="false" tIns="0" lIns="0" bIns="0" rIns="0">
              <a:spAutoFit/>
            </a:bodyPr>
            <a:lstStyle/>
            <a:p>
              <a:pPr marL="820006" indent="-410003" lvl="1">
                <a:lnSpc>
                  <a:spcPts val="5317"/>
                </a:lnSpc>
                <a:buFont typeface="Arial"/>
                <a:buChar char="•"/>
              </a:pPr>
              <a:r>
                <a:rPr lang="en-US" sz="3798">
                  <a:solidFill>
                    <a:srgbClr val="173554"/>
                  </a:solidFill>
                  <a:latin typeface="Open Sans"/>
                </a:rPr>
                <a:t>Elektron toʼlovlar va raqamli pullar</a:t>
              </a:r>
            </a:p>
          </p:txBody>
        </p:sp>
      </p:grpSp>
      <p:pic>
        <p:nvPicPr>
          <p:cNvPr name="Picture 12" id="12"/>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028700" y="1028700"/>
            <a:ext cx="4426228" cy="8852456"/>
          </a:xfrm>
          <a:prstGeom prst="rect">
            <a:avLst/>
          </a:prstGeom>
        </p:spPr>
      </p:pic>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EBE39D"/>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9518617" y="1028700"/>
            <a:ext cx="8169748" cy="8229600"/>
          </a:xfrm>
          <a:prstGeom prst="rect">
            <a:avLst/>
          </a:prstGeom>
        </p:spPr>
      </p:pic>
      <p:grpSp>
        <p:nvGrpSpPr>
          <p:cNvPr name="Group 3" id="3"/>
          <p:cNvGrpSpPr/>
          <p:nvPr/>
        </p:nvGrpSpPr>
        <p:grpSpPr>
          <a:xfrm rot="0">
            <a:off x="192093" y="2588260"/>
            <a:ext cx="10535759" cy="5110480"/>
            <a:chOff x="0" y="0"/>
            <a:chExt cx="14047679" cy="6813974"/>
          </a:xfrm>
        </p:grpSpPr>
        <p:sp>
          <p:nvSpPr>
            <p:cNvPr name="TextBox 4" id="4"/>
            <p:cNvSpPr txBox="true"/>
            <p:nvPr/>
          </p:nvSpPr>
          <p:spPr>
            <a:xfrm rot="0">
              <a:off x="0" y="1211926"/>
              <a:ext cx="14047679" cy="5602048"/>
            </a:xfrm>
            <a:prstGeom prst="rect">
              <a:avLst/>
            </a:prstGeom>
          </p:spPr>
          <p:txBody>
            <a:bodyPr anchor="t" rtlCol="false" tIns="0" lIns="0" bIns="0" rIns="0">
              <a:spAutoFit/>
            </a:bodyPr>
            <a:lstStyle/>
            <a:p>
              <a:pPr>
                <a:lnSpc>
                  <a:spcPts val="10746"/>
                </a:lnSpc>
              </a:pPr>
              <a:r>
                <a:rPr lang="en-US" spc="-257" sz="10746">
                  <a:solidFill>
                    <a:srgbClr val="173554"/>
                  </a:solidFill>
                  <a:latin typeface="Hammersmith One"/>
                </a:rPr>
                <a:t>Elektron tijorat va uning asosiy mazmuni</a:t>
              </a:r>
            </a:p>
          </p:txBody>
        </p:sp>
        <p:sp>
          <p:nvSpPr>
            <p:cNvPr name="TextBox 5" id="5"/>
            <p:cNvSpPr txBox="true"/>
            <p:nvPr/>
          </p:nvSpPr>
          <p:spPr>
            <a:xfrm rot="0">
              <a:off x="0" y="-57150"/>
              <a:ext cx="9718783" cy="568972"/>
            </a:xfrm>
            <a:prstGeom prst="rect">
              <a:avLst/>
            </a:prstGeom>
          </p:spPr>
          <p:txBody>
            <a:bodyPr anchor="t" rtlCol="false" tIns="0" lIns="0" bIns="0" rIns="0">
              <a:spAutoFit/>
            </a:bodyPr>
            <a:lstStyle/>
            <a:p>
              <a:pPr>
                <a:lnSpc>
                  <a:spcPts val="3526"/>
                </a:lnSpc>
              </a:pPr>
            </a:p>
          </p:txBody>
        </p:sp>
      </p:gr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F4F4F4"/>
        </a:solidFill>
      </p:bgPr>
    </p:bg>
    <p:spTree>
      <p:nvGrpSpPr>
        <p:cNvPr id="1" name=""/>
        <p:cNvGrpSpPr/>
        <p:nvPr/>
      </p:nvGrpSpPr>
      <p:grpSpPr>
        <a:xfrm>
          <a:off x="0" y="0"/>
          <a:ext cx="0" cy="0"/>
          <a:chOff x="0" y="0"/>
          <a:chExt cx="0" cy="0"/>
        </a:xfrm>
      </p:grpSpPr>
      <p:sp>
        <p:nvSpPr>
          <p:cNvPr name="AutoShape 2" id="2"/>
          <p:cNvSpPr/>
          <p:nvPr/>
        </p:nvSpPr>
        <p:spPr>
          <a:xfrm rot="0">
            <a:off x="11351386" y="0"/>
            <a:ext cx="6936614" cy="10287000"/>
          </a:xfrm>
          <a:prstGeom prst="rect">
            <a:avLst/>
          </a:prstGeom>
          <a:solidFill>
            <a:srgbClr val="EB735A"/>
          </a:solidFill>
        </p:spPr>
      </p:sp>
      <p:grpSp>
        <p:nvGrpSpPr>
          <p:cNvPr name="Group 3" id="3"/>
          <p:cNvGrpSpPr/>
          <p:nvPr/>
        </p:nvGrpSpPr>
        <p:grpSpPr>
          <a:xfrm rot="0">
            <a:off x="5658547" y="6750474"/>
            <a:ext cx="3485453" cy="953726"/>
            <a:chOff x="0" y="0"/>
            <a:chExt cx="4647271" cy="1271634"/>
          </a:xfrm>
        </p:grpSpPr>
        <p:sp>
          <p:nvSpPr>
            <p:cNvPr name="TextBox 4" id="4"/>
            <p:cNvSpPr txBox="true"/>
            <p:nvPr/>
          </p:nvSpPr>
          <p:spPr>
            <a:xfrm rot="0">
              <a:off x="0" y="268334"/>
              <a:ext cx="4647271" cy="1003300"/>
            </a:xfrm>
            <a:prstGeom prst="rect">
              <a:avLst/>
            </a:prstGeom>
          </p:spPr>
          <p:txBody>
            <a:bodyPr anchor="t" rtlCol="false" tIns="0" lIns="0" bIns="0" rIns="0">
              <a:spAutoFit/>
            </a:bodyPr>
            <a:lstStyle/>
            <a:p>
              <a:pPr>
                <a:lnSpc>
                  <a:spcPts val="2999"/>
                </a:lnSpc>
              </a:pPr>
              <a:r>
                <a:rPr lang="en-US" sz="2499">
                  <a:solidFill>
                    <a:srgbClr val="000000"/>
                  </a:solidFill>
                  <a:latin typeface="Inter"/>
                </a:rPr>
                <a:t>Report for the</a:t>
              </a:r>
            </a:p>
            <a:p>
              <a:pPr>
                <a:lnSpc>
                  <a:spcPts val="2999"/>
                </a:lnSpc>
              </a:pPr>
              <a:r>
                <a:rPr lang="en-US" sz="2499">
                  <a:solidFill>
                    <a:srgbClr val="000000"/>
                  </a:solidFill>
                  <a:latin typeface="Inter Bold"/>
                </a:rPr>
                <a:t>Second Quarter </a:t>
              </a:r>
            </a:p>
          </p:txBody>
        </p:sp>
        <p:sp>
          <p:nvSpPr>
            <p:cNvPr name="AutoShape 5" id="5"/>
            <p:cNvSpPr/>
            <p:nvPr/>
          </p:nvSpPr>
          <p:spPr>
            <a:xfrm rot="0">
              <a:off x="0" y="0"/>
              <a:ext cx="4243998" cy="0"/>
            </a:xfrm>
            <a:prstGeom prst="line">
              <a:avLst/>
            </a:prstGeom>
            <a:ln cap="rnd" w="25400">
              <a:solidFill>
                <a:srgbClr val="000000"/>
              </a:solidFill>
              <a:prstDash val="solid"/>
              <a:headEnd type="none" len="sm" w="sm"/>
              <a:tailEnd type="none" len="sm" w="sm"/>
            </a:ln>
          </p:spPr>
        </p:sp>
      </p:grpSp>
      <p:sp>
        <p:nvSpPr>
          <p:cNvPr name="AutoShape 6" id="6"/>
          <p:cNvSpPr/>
          <p:nvPr/>
        </p:nvSpPr>
        <p:spPr>
          <a:xfrm rot="0">
            <a:off x="267987" y="8052267"/>
            <a:ext cx="6897485" cy="0"/>
          </a:xfrm>
          <a:prstGeom prst="line">
            <a:avLst/>
          </a:prstGeom>
          <a:ln cap="rnd" w="19050">
            <a:solidFill>
              <a:srgbClr val="000000"/>
            </a:solidFill>
            <a:prstDash val="solid"/>
            <a:headEnd type="none" len="sm" w="sm"/>
            <a:tailEnd type="none" len="sm" w="sm"/>
          </a:ln>
        </p:spPr>
      </p:sp>
      <p:pic>
        <p:nvPicPr>
          <p:cNvPr name="Picture 7" id="7"/>
          <p:cNvPicPr>
            <a:picLocks noChangeAspect="true"/>
          </p:cNvPicPr>
          <p:nvPr/>
        </p:nvPicPr>
        <p:blipFill>
          <a:blip r:embed="rId2"/>
          <a:srcRect l="0" t="0" r="0" b="0"/>
          <a:stretch>
            <a:fillRect/>
          </a:stretch>
        </p:blipFill>
        <p:spPr>
          <a:xfrm flipH="false" flipV="false" rot="0">
            <a:off x="267987" y="880205"/>
            <a:ext cx="11010468" cy="6886045"/>
          </a:xfrm>
          <a:prstGeom prst="rect">
            <a:avLst/>
          </a:prstGeom>
        </p:spPr>
      </p:pic>
      <p:sp>
        <p:nvSpPr>
          <p:cNvPr name="TextBox 8" id="8"/>
          <p:cNvSpPr txBox="true"/>
          <p:nvPr/>
        </p:nvSpPr>
        <p:spPr>
          <a:xfrm rot="0">
            <a:off x="267987" y="8309442"/>
            <a:ext cx="11010468" cy="1736725"/>
          </a:xfrm>
          <a:prstGeom prst="rect">
            <a:avLst/>
          </a:prstGeom>
        </p:spPr>
        <p:txBody>
          <a:bodyPr anchor="t" rtlCol="false" tIns="0" lIns="0" bIns="0" rIns="0">
            <a:spAutoFit/>
          </a:bodyPr>
          <a:lstStyle/>
          <a:p>
            <a:pPr algn="ctr">
              <a:lnSpc>
                <a:spcPts val="3499"/>
              </a:lnSpc>
            </a:pPr>
            <a:r>
              <a:rPr lang="en-US" sz="2499">
                <a:solidFill>
                  <a:srgbClr val="000000"/>
                </a:solidFill>
                <a:latin typeface="Open Sans"/>
              </a:rPr>
              <a:t>Elektron tijorat tushunchasi ostida tovar buyurtmasini qabul qilish, toʼlovni amalga oshirish, tovar (xizmat bajarilishi) yetkazib berilishidagi boshqaruvda qatnashuvni oʼz ichiga oluvchi operatsiyalarning (amallar) yopiq siklli texnologiyalar tizimi tushuniladi.</a:t>
            </a:r>
          </a:p>
        </p:txBody>
      </p:sp>
      <p:sp>
        <p:nvSpPr>
          <p:cNvPr name="TextBox 9" id="9"/>
          <p:cNvSpPr txBox="true"/>
          <p:nvPr/>
        </p:nvSpPr>
        <p:spPr>
          <a:xfrm rot="0">
            <a:off x="11868410" y="933450"/>
            <a:ext cx="6048224" cy="887095"/>
          </a:xfrm>
          <a:prstGeom prst="rect">
            <a:avLst/>
          </a:prstGeom>
        </p:spPr>
        <p:txBody>
          <a:bodyPr anchor="t" rtlCol="false" tIns="0" lIns="0" bIns="0" rIns="0">
            <a:spAutoFit/>
          </a:bodyPr>
          <a:lstStyle/>
          <a:p>
            <a:pPr algn="ctr">
              <a:lnSpc>
                <a:spcPts val="7279"/>
              </a:lnSpc>
            </a:pPr>
            <a:r>
              <a:rPr lang="en-US" sz="5199">
                <a:solidFill>
                  <a:srgbClr val="FFFFFF"/>
                </a:solidFill>
                <a:latin typeface="Open Sans"/>
              </a:rPr>
              <a:t>ASOSIY PRINSIPLAR</a:t>
            </a:r>
          </a:p>
        </p:txBody>
      </p:sp>
      <p:grpSp>
        <p:nvGrpSpPr>
          <p:cNvPr name="Group 10" id="10"/>
          <p:cNvGrpSpPr/>
          <p:nvPr/>
        </p:nvGrpSpPr>
        <p:grpSpPr>
          <a:xfrm rot="0">
            <a:off x="11938627" y="2094493"/>
            <a:ext cx="5978007" cy="1484901"/>
            <a:chOff x="0" y="0"/>
            <a:chExt cx="6199630" cy="1539951"/>
          </a:xfrm>
        </p:grpSpPr>
        <p:sp>
          <p:nvSpPr>
            <p:cNvPr name="Freeform 11" id="11"/>
            <p:cNvSpPr/>
            <p:nvPr/>
          </p:nvSpPr>
          <p:spPr>
            <a:xfrm>
              <a:off x="92710" y="106680"/>
              <a:ext cx="6095490" cy="1420571"/>
            </a:xfrm>
            <a:custGeom>
              <a:avLst/>
              <a:gdLst/>
              <a:ahLst/>
              <a:cxnLst/>
              <a:rect r="r" b="b" t="t" l="l"/>
              <a:pathLst>
                <a:path h="1420571" w="6095490">
                  <a:moveTo>
                    <a:pt x="6068820" y="1231341"/>
                  </a:moveTo>
                  <a:cubicBezTo>
                    <a:pt x="6068820" y="1318971"/>
                    <a:pt x="5992620" y="1390091"/>
                    <a:pt x="5911340" y="1390091"/>
                  </a:cubicBezTo>
                  <a:lnTo>
                    <a:pt x="66040" y="1390091"/>
                  </a:lnTo>
                  <a:cubicBezTo>
                    <a:pt x="43180" y="1390091"/>
                    <a:pt x="20320" y="1385011"/>
                    <a:pt x="0" y="1376121"/>
                  </a:cubicBezTo>
                  <a:cubicBezTo>
                    <a:pt x="26670" y="1404061"/>
                    <a:pt x="63500" y="1420571"/>
                    <a:pt x="132977" y="1420571"/>
                  </a:cubicBezTo>
                  <a:lnTo>
                    <a:pt x="5949440" y="1420571"/>
                  </a:lnTo>
                  <a:cubicBezTo>
                    <a:pt x="6029450" y="1420571"/>
                    <a:pt x="6095490" y="1354531"/>
                    <a:pt x="6095490" y="1274521"/>
                  </a:cubicBezTo>
                  <a:lnTo>
                    <a:pt x="6095490" y="95250"/>
                  </a:lnTo>
                  <a:cubicBezTo>
                    <a:pt x="6095490" y="58420"/>
                    <a:pt x="6081520" y="25400"/>
                    <a:pt x="6059930" y="0"/>
                  </a:cubicBezTo>
                  <a:cubicBezTo>
                    <a:pt x="6066280" y="16510"/>
                    <a:pt x="6068820" y="34290"/>
                    <a:pt x="6068820" y="52070"/>
                  </a:cubicBezTo>
                  <a:lnTo>
                    <a:pt x="6068820" y="1231341"/>
                  </a:lnTo>
                  <a:lnTo>
                    <a:pt x="6068820" y="1231341"/>
                  </a:lnTo>
                  <a:close/>
                </a:path>
              </a:pathLst>
            </a:custGeom>
            <a:solidFill>
              <a:srgbClr val="173554"/>
            </a:solidFill>
          </p:spPr>
        </p:sp>
        <p:sp>
          <p:nvSpPr>
            <p:cNvPr name="Freeform 12" id="12"/>
            <p:cNvSpPr/>
            <p:nvPr/>
          </p:nvSpPr>
          <p:spPr>
            <a:xfrm>
              <a:off x="12700" y="12700"/>
              <a:ext cx="6134860" cy="1471371"/>
            </a:xfrm>
            <a:custGeom>
              <a:avLst/>
              <a:gdLst/>
              <a:ahLst/>
              <a:cxnLst/>
              <a:rect r="r" b="b" t="t" l="l"/>
              <a:pathLst>
                <a:path h="1471371" w="6134860">
                  <a:moveTo>
                    <a:pt x="146050" y="1471371"/>
                  </a:moveTo>
                  <a:lnTo>
                    <a:pt x="5988810" y="1471371"/>
                  </a:lnTo>
                  <a:cubicBezTo>
                    <a:pt x="6068821" y="1471371"/>
                    <a:pt x="6134860" y="1405331"/>
                    <a:pt x="6134860" y="1325321"/>
                  </a:cubicBezTo>
                  <a:lnTo>
                    <a:pt x="6134860" y="146050"/>
                  </a:lnTo>
                  <a:cubicBezTo>
                    <a:pt x="6134860" y="66040"/>
                    <a:pt x="6068821" y="0"/>
                    <a:pt x="5988810" y="0"/>
                  </a:cubicBezTo>
                  <a:lnTo>
                    <a:pt x="146050" y="0"/>
                  </a:lnTo>
                  <a:cubicBezTo>
                    <a:pt x="66040" y="0"/>
                    <a:pt x="0" y="66040"/>
                    <a:pt x="0" y="146050"/>
                  </a:cubicBezTo>
                  <a:lnTo>
                    <a:pt x="0" y="1325321"/>
                  </a:lnTo>
                  <a:cubicBezTo>
                    <a:pt x="0" y="1406601"/>
                    <a:pt x="66040" y="1471371"/>
                    <a:pt x="146050" y="1471371"/>
                  </a:cubicBezTo>
                  <a:close/>
                </a:path>
              </a:pathLst>
            </a:custGeom>
            <a:solidFill>
              <a:srgbClr val="FFFFFF"/>
            </a:solidFill>
          </p:spPr>
        </p:sp>
        <p:sp>
          <p:nvSpPr>
            <p:cNvPr name="Freeform 13" id="13"/>
            <p:cNvSpPr/>
            <p:nvPr/>
          </p:nvSpPr>
          <p:spPr>
            <a:xfrm>
              <a:off x="0" y="0"/>
              <a:ext cx="6199630" cy="1539951"/>
            </a:xfrm>
            <a:custGeom>
              <a:avLst/>
              <a:gdLst/>
              <a:ahLst/>
              <a:cxnLst/>
              <a:rect r="r" b="b" t="t" l="l"/>
              <a:pathLst>
                <a:path h="1539951" w="6199630">
                  <a:moveTo>
                    <a:pt x="6136130" y="74930"/>
                  </a:moveTo>
                  <a:cubicBezTo>
                    <a:pt x="6108190" y="30480"/>
                    <a:pt x="6058660" y="0"/>
                    <a:pt x="6001510" y="0"/>
                  </a:cubicBezTo>
                  <a:lnTo>
                    <a:pt x="158750" y="0"/>
                  </a:lnTo>
                  <a:cubicBezTo>
                    <a:pt x="71120" y="0"/>
                    <a:pt x="0" y="71120"/>
                    <a:pt x="0" y="158750"/>
                  </a:cubicBezTo>
                  <a:lnTo>
                    <a:pt x="0" y="1338021"/>
                  </a:lnTo>
                  <a:cubicBezTo>
                    <a:pt x="0" y="1390091"/>
                    <a:pt x="25400" y="1435811"/>
                    <a:pt x="63500" y="1465021"/>
                  </a:cubicBezTo>
                  <a:cubicBezTo>
                    <a:pt x="91440" y="1509471"/>
                    <a:pt x="140970" y="1539951"/>
                    <a:pt x="231457" y="1539951"/>
                  </a:cubicBezTo>
                  <a:lnTo>
                    <a:pt x="6040880" y="1539951"/>
                  </a:lnTo>
                  <a:cubicBezTo>
                    <a:pt x="6128510" y="1539951"/>
                    <a:pt x="6199630" y="1468831"/>
                    <a:pt x="6199630" y="1381201"/>
                  </a:cubicBezTo>
                  <a:lnTo>
                    <a:pt x="6199630" y="201930"/>
                  </a:lnTo>
                  <a:cubicBezTo>
                    <a:pt x="6199630" y="149860"/>
                    <a:pt x="6174230" y="104140"/>
                    <a:pt x="6136130" y="74930"/>
                  </a:cubicBezTo>
                  <a:close/>
                  <a:moveTo>
                    <a:pt x="12700" y="1338021"/>
                  </a:moveTo>
                  <a:lnTo>
                    <a:pt x="12700" y="158750"/>
                  </a:lnTo>
                  <a:cubicBezTo>
                    <a:pt x="12700" y="78740"/>
                    <a:pt x="78740" y="12700"/>
                    <a:pt x="158750" y="12700"/>
                  </a:cubicBezTo>
                  <a:lnTo>
                    <a:pt x="6001510" y="12700"/>
                  </a:lnTo>
                  <a:cubicBezTo>
                    <a:pt x="6081521" y="12700"/>
                    <a:pt x="6147560" y="78740"/>
                    <a:pt x="6147560" y="158750"/>
                  </a:cubicBezTo>
                  <a:lnTo>
                    <a:pt x="6147560" y="1338021"/>
                  </a:lnTo>
                  <a:cubicBezTo>
                    <a:pt x="6147560" y="1418031"/>
                    <a:pt x="6081521" y="1484071"/>
                    <a:pt x="6001510" y="1484071"/>
                  </a:cubicBezTo>
                  <a:lnTo>
                    <a:pt x="158750" y="1484071"/>
                  </a:lnTo>
                  <a:cubicBezTo>
                    <a:pt x="78740" y="1484071"/>
                    <a:pt x="12700" y="1419301"/>
                    <a:pt x="12700" y="1338021"/>
                  </a:cubicBezTo>
                  <a:close/>
                  <a:moveTo>
                    <a:pt x="6188201" y="1381201"/>
                  </a:moveTo>
                  <a:cubicBezTo>
                    <a:pt x="6188201" y="1461211"/>
                    <a:pt x="6120890" y="1527251"/>
                    <a:pt x="6040880" y="1527251"/>
                  </a:cubicBezTo>
                  <a:lnTo>
                    <a:pt x="231457" y="1527251"/>
                  </a:lnTo>
                  <a:cubicBezTo>
                    <a:pt x="157480" y="1527251"/>
                    <a:pt x="120650" y="1510741"/>
                    <a:pt x="93980" y="1482801"/>
                  </a:cubicBezTo>
                  <a:cubicBezTo>
                    <a:pt x="114300" y="1491691"/>
                    <a:pt x="135890" y="1496771"/>
                    <a:pt x="160020" y="1496771"/>
                  </a:cubicBezTo>
                  <a:lnTo>
                    <a:pt x="6002780" y="1496771"/>
                  </a:lnTo>
                  <a:cubicBezTo>
                    <a:pt x="6090410" y="1496771"/>
                    <a:pt x="6161530" y="1425651"/>
                    <a:pt x="6161530" y="1338021"/>
                  </a:cubicBezTo>
                  <a:lnTo>
                    <a:pt x="6161530" y="158750"/>
                  </a:lnTo>
                  <a:cubicBezTo>
                    <a:pt x="6161530" y="140970"/>
                    <a:pt x="6157721" y="123190"/>
                    <a:pt x="6152640" y="106680"/>
                  </a:cubicBezTo>
                  <a:cubicBezTo>
                    <a:pt x="6174230" y="132080"/>
                    <a:pt x="6188201" y="165100"/>
                    <a:pt x="6188201" y="201930"/>
                  </a:cubicBezTo>
                  <a:lnTo>
                    <a:pt x="6188201" y="1381201"/>
                  </a:lnTo>
                  <a:cubicBezTo>
                    <a:pt x="6188201" y="1381201"/>
                    <a:pt x="6188201" y="1381201"/>
                    <a:pt x="6188201" y="1381201"/>
                  </a:cubicBezTo>
                  <a:close/>
                </a:path>
              </a:pathLst>
            </a:custGeom>
            <a:solidFill>
              <a:srgbClr val="173554"/>
            </a:solidFill>
          </p:spPr>
        </p:sp>
      </p:grpSp>
      <p:grpSp>
        <p:nvGrpSpPr>
          <p:cNvPr name="Group 14" id="14"/>
          <p:cNvGrpSpPr/>
          <p:nvPr/>
        </p:nvGrpSpPr>
        <p:grpSpPr>
          <a:xfrm rot="0">
            <a:off x="11938627" y="4014677"/>
            <a:ext cx="5978007" cy="1484901"/>
            <a:chOff x="0" y="0"/>
            <a:chExt cx="6199630" cy="1539951"/>
          </a:xfrm>
        </p:grpSpPr>
        <p:sp>
          <p:nvSpPr>
            <p:cNvPr name="Freeform 15" id="15"/>
            <p:cNvSpPr/>
            <p:nvPr/>
          </p:nvSpPr>
          <p:spPr>
            <a:xfrm>
              <a:off x="92710" y="106680"/>
              <a:ext cx="6095490" cy="1420571"/>
            </a:xfrm>
            <a:custGeom>
              <a:avLst/>
              <a:gdLst/>
              <a:ahLst/>
              <a:cxnLst/>
              <a:rect r="r" b="b" t="t" l="l"/>
              <a:pathLst>
                <a:path h="1420571" w="6095490">
                  <a:moveTo>
                    <a:pt x="6068820" y="1231341"/>
                  </a:moveTo>
                  <a:cubicBezTo>
                    <a:pt x="6068820" y="1318971"/>
                    <a:pt x="5992620" y="1390091"/>
                    <a:pt x="5911340" y="1390091"/>
                  </a:cubicBezTo>
                  <a:lnTo>
                    <a:pt x="66040" y="1390091"/>
                  </a:lnTo>
                  <a:cubicBezTo>
                    <a:pt x="43180" y="1390091"/>
                    <a:pt x="20320" y="1385011"/>
                    <a:pt x="0" y="1376121"/>
                  </a:cubicBezTo>
                  <a:cubicBezTo>
                    <a:pt x="26670" y="1404061"/>
                    <a:pt x="63500" y="1420571"/>
                    <a:pt x="132977" y="1420571"/>
                  </a:cubicBezTo>
                  <a:lnTo>
                    <a:pt x="5949440" y="1420571"/>
                  </a:lnTo>
                  <a:cubicBezTo>
                    <a:pt x="6029450" y="1420571"/>
                    <a:pt x="6095490" y="1354531"/>
                    <a:pt x="6095490" y="1274521"/>
                  </a:cubicBezTo>
                  <a:lnTo>
                    <a:pt x="6095490" y="95250"/>
                  </a:lnTo>
                  <a:cubicBezTo>
                    <a:pt x="6095490" y="58420"/>
                    <a:pt x="6081520" y="25400"/>
                    <a:pt x="6059930" y="0"/>
                  </a:cubicBezTo>
                  <a:cubicBezTo>
                    <a:pt x="6066280" y="16510"/>
                    <a:pt x="6068820" y="34290"/>
                    <a:pt x="6068820" y="52070"/>
                  </a:cubicBezTo>
                  <a:lnTo>
                    <a:pt x="6068820" y="1231341"/>
                  </a:lnTo>
                  <a:lnTo>
                    <a:pt x="6068820" y="1231341"/>
                  </a:lnTo>
                  <a:close/>
                </a:path>
              </a:pathLst>
            </a:custGeom>
            <a:solidFill>
              <a:srgbClr val="173554"/>
            </a:solidFill>
          </p:spPr>
        </p:sp>
        <p:sp>
          <p:nvSpPr>
            <p:cNvPr name="Freeform 16" id="16"/>
            <p:cNvSpPr/>
            <p:nvPr/>
          </p:nvSpPr>
          <p:spPr>
            <a:xfrm>
              <a:off x="12700" y="12700"/>
              <a:ext cx="6134860" cy="1471371"/>
            </a:xfrm>
            <a:custGeom>
              <a:avLst/>
              <a:gdLst/>
              <a:ahLst/>
              <a:cxnLst/>
              <a:rect r="r" b="b" t="t" l="l"/>
              <a:pathLst>
                <a:path h="1471371" w="6134860">
                  <a:moveTo>
                    <a:pt x="146050" y="1471371"/>
                  </a:moveTo>
                  <a:lnTo>
                    <a:pt x="5988810" y="1471371"/>
                  </a:lnTo>
                  <a:cubicBezTo>
                    <a:pt x="6068821" y="1471371"/>
                    <a:pt x="6134860" y="1405331"/>
                    <a:pt x="6134860" y="1325321"/>
                  </a:cubicBezTo>
                  <a:lnTo>
                    <a:pt x="6134860" y="146050"/>
                  </a:lnTo>
                  <a:cubicBezTo>
                    <a:pt x="6134860" y="66040"/>
                    <a:pt x="6068821" y="0"/>
                    <a:pt x="5988810" y="0"/>
                  </a:cubicBezTo>
                  <a:lnTo>
                    <a:pt x="146050" y="0"/>
                  </a:lnTo>
                  <a:cubicBezTo>
                    <a:pt x="66040" y="0"/>
                    <a:pt x="0" y="66040"/>
                    <a:pt x="0" y="146050"/>
                  </a:cubicBezTo>
                  <a:lnTo>
                    <a:pt x="0" y="1325321"/>
                  </a:lnTo>
                  <a:cubicBezTo>
                    <a:pt x="0" y="1406601"/>
                    <a:pt x="66040" y="1471371"/>
                    <a:pt x="146050" y="1471371"/>
                  </a:cubicBezTo>
                  <a:close/>
                </a:path>
              </a:pathLst>
            </a:custGeom>
            <a:solidFill>
              <a:srgbClr val="FFFFFF"/>
            </a:solidFill>
          </p:spPr>
        </p:sp>
        <p:sp>
          <p:nvSpPr>
            <p:cNvPr name="Freeform 17" id="17"/>
            <p:cNvSpPr/>
            <p:nvPr/>
          </p:nvSpPr>
          <p:spPr>
            <a:xfrm>
              <a:off x="0" y="0"/>
              <a:ext cx="6199630" cy="1539951"/>
            </a:xfrm>
            <a:custGeom>
              <a:avLst/>
              <a:gdLst/>
              <a:ahLst/>
              <a:cxnLst/>
              <a:rect r="r" b="b" t="t" l="l"/>
              <a:pathLst>
                <a:path h="1539951" w="6199630">
                  <a:moveTo>
                    <a:pt x="6136130" y="74930"/>
                  </a:moveTo>
                  <a:cubicBezTo>
                    <a:pt x="6108190" y="30480"/>
                    <a:pt x="6058660" y="0"/>
                    <a:pt x="6001510" y="0"/>
                  </a:cubicBezTo>
                  <a:lnTo>
                    <a:pt x="158750" y="0"/>
                  </a:lnTo>
                  <a:cubicBezTo>
                    <a:pt x="71120" y="0"/>
                    <a:pt x="0" y="71120"/>
                    <a:pt x="0" y="158750"/>
                  </a:cubicBezTo>
                  <a:lnTo>
                    <a:pt x="0" y="1338021"/>
                  </a:lnTo>
                  <a:cubicBezTo>
                    <a:pt x="0" y="1390091"/>
                    <a:pt x="25400" y="1435811"/>
                    <a:pt x="63500" y="1465021"/>
                  </a:cubicBezTo>
                  <a:cubicBezTo>
                    <a:pt x="91440" y="1509471"/>
                    <a:pt x="140970" y="1539951"/>
                    <a:pt x="231457" y="1539951"/>
                  </a:cubicBezTo>
                  <a:lnTo>
                    <a:pt x="6040880" y="1539951"/>
                  </a:lnTo>
                  <a:cubicBezTo>
                    <a:pt x="6128510" y="1539951"/>
                    <a:pt x="6199630" y="1468831"/>
                    <a:pt x="6199630" y="1381201"/>
                  </a:cubicBezTo>
                  <a:lnTo>
                    <a:pt x="6199630" y="201930"/>
                  </a:lnTo>
                  <a:cubicBezTo>
                    <a:pt x="6199630" y="149860"/>
                    <a:pt x="6174230" y="104140"/>
                    <a:pt x="6136130" y="74930"/>
                  </a:cubicBezTo>
                  <a:close/>
                  <a:moveTo>
                    <a:pt x="12700" y="1338021"/>
                  </a:moveTo>
                  <a:lnTo>
                    <a:pt x="12700" y="158750"/>
                  </a:lnTo>
                  <a:cubicBezTo>
                    <a:pt x="12700" y="78740"/>
                    <a:pt x="78740" y="12700"/>
                    <a:pt x="158750" y="12700"/>
                  </a:cubicBezTo>
                  <a:lnTo>
                    <a:pt x="6001510" y="12700"/>
                  </a:lnTo>
                  <a:cubicBezTo>
                    <a:pt x="6081521" y="12700"/>
                    <a:pt x="6147560" y="78740"/>
                    <a:pt x="6147560" y="158750"/>
                  </a:cubicBezTo>
                  <a:lnTo>
                    <a:pt x="6147560" y="1338021"/>
                  </a:lnTo>
                  <a:cubicBezTo>
                    <a:pt x="6147560" y="1418031"/>
                    <a:pt x="6081521" y="1484071"/>
                    <a:pt x="6001510" y="1484071"/>
                  </a:cubicBezTo>
                  <a:lnTo>
                    <a:pt x="158750" y="1484071"/>
                  </a:lnTo>
                  <a:cubicBezTo>
                    <a:pt x="78740" y="1484071"/>
                    <a:pt x="12700" y="1419301"/>
                    <a:pt x="12700" y="1338021"/>
                  </a:cubicBezTo>
                  <a:close/>
                  <a:moveTo>
                    <a:pt x="6188201" y="1381201"/>
                  </a:moveTo>
                  <a:cubicBezTo>
                    <a:pt x="6188201" y="1461211"/>
                    <a:pt x="6120890" y="1527251"/>
                    <a:pt x="6040880" y="1527251"/>
                  </a:cubicBezTo>
                  <a:lnTo>
                    <a:pt x="231457" y="1527251"/>
                  </a:lnTo>
                  <a:cubicBezTo>
                    <a:pt x="157480" y="1527251"/>
                    <a:pt x="120650" y="1510741"/>
                    <a:pt x="93980" y="1482801"/>
                  </a:cubicBezTo>
                  <a:cubicBezTo>
                    <a:pt x="114300" y="1491691"/>
                    <a:pt x="135890" y="1496771"/>
                    <a:pt x="160020" y="1496771"/>
                  </a:cubicBezTo>
                  <a:lnTo>
                    <a:pt x="6002780" y="1496771"/>
                  </a:lnTo>
                  <a:cubicBezTo>
                    <a:pt x="6090410" y="1496771"/>
                    <a:pt x="6161530" y="1425651"/>
                    <a:pt x="6161530" y="1338021"/>
                  </a:cubicBezTo>
                  <a:lnTo>
                    <a:pt x="6161530" y="158750"/>
                  </a:lnTo>
                  <a:cubicBezTo>
                    <a:pt x="6161530" y="140970"/>
                    <a:pt x="6157721" y="123190"/>
                    <a:pt x="6152640" y="106680"/>
                  </a:cubicBezTo>
                  <a:cubicBezTo>
                    <a:pt x="6174230" y="132080"/>
                    <a:pt x="6188201" y="165100"/>
                    <a:pt x="6188201" y="201930"/>
                  </a:cubicBezTo>
                  <a:lnTo>
                    <a:pt x="6188201" y="1381201"/>
                  </a:lnTo>
                  <a:cubicBezTo>
                    <a:pt x="6188201" y="1381201"/>
                    <a:pt x="6188201" y="1381201"/>
                    <a:pt x="6188201" y="1381201"/>
                  </a:cubicBezTo>
                  <a:close/>
                </a:path>
              </a:pathLst>
            </a:custGeom>
            <a:solidFill>
              <a:srgbClr val="173554"/>
            </a:solidFill>
          </p:spPr>
        </p:sp>
      </p:grpSp>
      <p:grpSp>
        <p:nvGrpSpPr>
          <p:cNvPr name="Group 18" id="18"/>
          <p:cNvGrpSpPr/>
          <p:nvPr/>
        </p:nvGrpSpPr>
        <p:grpSpPr>
          <a:xfrm rot="0">
            <a:off x="11938627" y="6057419"/>
            <a:ext cx="5978007" cy="1484901"/>
            <a:chOff x="0" y="0"/>
            <a:chExt cx="6199630" cy="1539951"/>
          </a:xfrm>
        </p:grpSpPr>
        <p:sp>
          <p:nvSpPr>
            <p:cNvPr name="Freeform 19" id="19"/>
            <p:cNvSpPr/>
            <p:nvPr/>
          </p:nvSpPr>
          <p:spPr>
            <a:xfrm>
              <a:off x="92710" y="106680"/>
              <a:ext cx="6095490" cy="1420571"/>
            </a:xfrm>
            <a:custGeom>
              <a:avLst/>
              <a:gdLst/>
              <a:ahLst/>
              <a:cxnLst/>
              <a:rect r="r" b="b" t="t" l="l"/>
              <a:pathLst>
                <a:path h="1420571" w="6095490">
                  <a:moveTo>
                    <a:pt x="6068820" y="1231341"/>
                  </a:moveTo>
                  <a:cubicBezTo>
                    <a:pt x="6068820" y="1318971"/>
                    <a:pt x="5992620" y="1390091"/>
                    <a:pt x="5911340" y="1390091"/>
                  </a:cubicBezTo>
                  <a:lnTo>
                    <a:pt x="66040" y="1390091"/>
                  </a:lnTo>
                  <a:cubicBezTo>
                    <a:pt x="43180" y="1390091"/>
                    <a:pt x="20320" y="1385011"/>
                    <a:pt x="0" y="1376121"/>
                  </a:cubicBezTo>
                  <a:cubicBezTo>
                    <a:pt x="26670" y="1404061"/>
                    <a:pt x="63500" y="1420571"/>
                    <a:pt x="132977" y="1420571"/>
                  </a:cubicBezTo>
                  <a:lnTo>
                    <a:pt x="5949440" y="1420571"/>
                  </a:lnTo>
                  <a:cubicBezTo>
                    <a:pt x="6029450" y="1420571"/>
                    <a:pt x="6095490" y="1354531"/>
                    <a:pt x="6095490" y="1274521"/>
                  </a:cubicBezTo>
                  <a:lnTo>
                    <a:pt x="6095490" y="95250"/>
                  </a:lnTo>
                  <a:cubicBezTo>
                    <a:pt x="6095490" y="58420"/>
                    <a:pt x="6081520" y="25400"/>
                    <a:pt x="6059930" y="0"/>
                  </a:cubicBezTo>
                  <a:cubicBezTo>
                    <a:pt x="6066280" y="16510"/>
                    <a:pt x="6068820" y="34290"/>
                    <a:pt x="6068820" y="52070"/>
                  </a:cubicBezTo>
                  <a:lnTo>
                    <a:pt x="6068820" y="1231341"/>
                  </a:lnTo>
                  <a:lnTo>
                    <a:pt x="6068820" y="1231341"/>
                  </a:lnTo>
                  <a:close/>
                </a:path>
              </a:pathLst>
            </a:custGeom>
            <a:solidFill>
              <a:srgbClr val="173554"/>
            </a:solidFill>
          </p:spPr>
        </p:sp>
        <p:sp>
          <p:nvSpPr>
            <p:cNvPr name="Freeform 20" id="20"/>
            <p:cNvSpPr/>
            <p:nvPr/>
          </p:nvSpPr>
          <p:spPr>
            <a:xfrm>
              <a:off x="12700" y="12700"/>
              <a:ext cx="6134860" cy="1471371"/>
            </a:xfrm>
            <a:custGeom>
              <a:avLst/>
              <a:gdLst/>
              <a:ahLst/>
              <a:cxnLst/>
              <a:rect r="r" b="b" t="t" l="l"/>
              <a:pathLst>
                <a:path h="1471371" w="6134860">
                  <a:moveTo>
                    <a:pt x="146050" y="1471371"/>
                  </a:moveTo>
                  <a:lnTo>
                    <a:pt x="5988810" y="1471371"/>
                  </a:lnTo>
                  <a:cubicBezTo>
                    <a:pt x="6068821" y="1471371"/>
                    <a:pt x="6134860" y="1405331"/>
                    <a:pt x="6134860" y="1325321"/>
                  </a:cubicBezTo>
                  <a:lnTo>
                    <a:pt x="6134860" y="146050"/>
                  </a:lnTo>
                  <a:cubicBezTo>
                    <a:pt x="6134860" y="66040"/>
                    <a:pt x="6068821" y="0"/>
                    <a:pt x="5988810" y="0"/>
                  </a:cubicBezTo>
                  <a:lnTo>
                    <a:pt x="146050" y="0"/>
                  </a:lnTo>
                  <a:cubicBezTo>
                    <a:pt x="66040" y="0"/>
                    <a:pt x="0" y="66040"/>
                    <a:pt x="0" y="146050"/>
                  </a:cubicBezTo>
                  <a:lnTo>
                    <a:pt x="0" y="1325321"/>
                  </a:lnTo>
                  <a:cubicBezTo>
                    <a:pt x="0" y="1406601"/>
                    <a:pt x="66040" y="1471371"/>
                    <a:pt x="146050" y="1471371"/>
                  </a:cubicBezTo>
                  <a:close/>
                </a:path>
              </a:pathLst>
            </a:custGeom>
            <a:solidFill>
              <a:srgbClr val="FFFFFF"/>
            </a:solidFill>
          </p:spPr>
        </p:sp>
        <p:sp>
          <p:nvSpPr>
            <p:cNvPr name="Freeform 21" id="21"/>
            <p:cNvSpPr/>
            <p:nvPr/>
          </p:nvSpPr>
          <p:spPr>
            <a:xfrm>
              <a:off x="0" y="0"/>
              <a:ext cx="6199630" cy="1539951"/>
            </a:xfrm>
            <a:custGeom>
              <a:avLst/>
              <a:gdLst/>
              <a:ahLst/>
              <a:cxnLst/>
              <a:rect r="r" b="b" t="t" l="l"/>
              <a:pathLst>
                <a:path h="1539951" w="6199630">
                  <a:moveTo>
                    <a:pt x="6136130" y="74930"/>
                  </a:moveTo>
                  <a:cubicBezTo>
                    <a:pt x="6108190" y="30480"/>
                    <a:pt x="6058660" y="0"/>
                    <a:pt x="6001510" y="0"/>
                  </a:cubicBezTo>
                  <a:lnTo>
                    <a:pt x="158750" y="0"/>
                  </a:lnTo>
                  <a:cubicBezTo>
                    <a:pt x="71120" y="0"/>
                    <a:pt x="0" y="71120"/>
                    <a:pt x="0" y="158750"/>
                  </a:cubicBezTo>
                  <a:lnTo>
                    <a:pt x="0" y="1338021"/>
                  </a:lnTo>
                  <a:cubicBezTo>
                    <a:pt x="0" y="1390091"/>
                    <a:pt x="25400" y="1435811"/>
                    <a:pt x="63500" y="1465021"/>
                  </a:cubicBezTo>
                  <a:cubicBezTo>
                    <a:pt x="91440" y="1509471"/>
                    <a:pt x="140970" y="1539951"/>
                    <a:pt x="231457" y="1539951"/>
                  </a:cubicBezTo>
                  <a:lnTo>
                    <a:pt x="6040880" y="1539951"/>
                  </a:lnTo>
                  <a:cubicBezTo>
                    <a:pt x="6128510" y="1539951"/>
                    <a:pt x="6199630" y="1468831"/>
                    <a:pt x="6199630" y="1381201"/>
                  </a:cubicBezTo>
                  <a:lnTo>
                    <a:pt x="6199630" y="201930"/>
                  </a:lnTo>
                  <a:cubicBezTo>
                    <a:pt x="6199630" y="149860"/>
                    <a:pt x="6174230" y="104140"/>
                    <a:pt x="6136130" y="74930"/>
                  </a:cubicBezTo>
                  <a:close/>
                  <a:moveTo>
                    <a:pt x="12700" y="1338021"/>
                  </a:moveTo>
                  <a:lnTo>
                    <a:pt x="12700" y="158750"/>
                  </a:lnTo>
                  <a:cubicBezTo>
                    <a:pt x="12700" y="78740"/>
                    <a:pt x="78740" y="12700"/>
                    <a:pt x="158750" y="12700"/>
                  </a:cubicBezTo>
                  <a:lnTo>
                    <a:pt x="6001510" y="12700"/>
                  </a:lnTo>
                  <a:cubicBezTo>
                    <a:pt x="6081521" y="12700"/>
                    <a:pt x="6147560" y="78740"/>
                    <a:pt x="6147560" y="158750"/>
                  </a:cubicBezTo>
                  <a:lnTo>
                    <a:pt x="6147560" y="1338021"/>
                  </a:lnTo>
                  <a:cubicBezTo>
                    <a:pt x="6147560" y="1418031"/>
                    <a:pt x="6081521" y="1484071"/>
                    <a:pt x="6001510" y="1484071"/>
                  </a:cubicBezTo>
                  <a:lnTo>
                    <a:pt x="158750" y="1484071"/>
                  </a:lnTo>
                  <a:cubicBezTo>
                    <a:pt x="78740" y="1484071"/>
                    <a:pt x="12700" y="1419301"/>
                    <a:pt x="12700" y="1338021"/>
                  </a:cubicBezTo>
                  <a:close/>
                  <a:moveTo>
                    <a:pt x="6188201" y="1381201"/>
                  </a:moveTo>
                  <a:cubicBezTo>
                    <a:pt x="6188201" y="1461211"/>
                    <a:pt x="6120890" y="1527251"/>
                    <a:pt x="6040880" y="1527251"/>
                  </a:cubicBezTo>
                  <a:lnTo>
                    <a:pt x="231457" y="1527251"/>
                  </a:lnTo>
                  <a:cubicBezTo>
                    <a:pt x="157480" y="1527251"/>
                    <a:pt x="120650" y="1510741"/>
                    <a:pt x="93980" y="1482801"/>
                  </a:cubicBezTo>
                  <a:cubicBezTo>
                    <a:pt x="114300" y="1491691"/>
                    <a:pt x="135890" y="1496771"/>
                    <a:pt x="160020" y="1496771"/>
                  </a:cubicBezTo>
                  <a:lnTo>
                    <a:pt x="6002780" y="1496771"/>
                  </a:lnTo>
                  <a:cubicBezTo>
                    <a:pt x="6090410" y="1496771"/>
                    <a:pt x="6161530" y="1425651"/>
                    <a:pt x="6161530" y="1338021"/>
                  </a:cubicBezTo>
                  <a:lnTo>
                    <a:pt x="6161530" y="158750"/>
                  </a:lnTo>
                  <a:cubicBezTo>
                    <a:pt x="6161530" y="140970"/>
                    <a:pt x="6157721" y="123190"/>
                    <a:pt x="6152640" y="106680"/>
                  </a:cubicBezTo>
                  <a:cubicBezTo>
                    <a:pt x="6174230" y="132080"/>
                    <a:pt x="6188201" y="165100"/>
                    <a:pt x="6188201" y="201930"/>
                  </a:cubicBezTo>
                  <a:lnTo>
                    <a:pt x="6188201" y="1381201"/>
                  </a:lnTo>
                  <a:cubicBezTo>
                    <a:pt x="6188201" y="1381201"/>
                    <a:pt x="6188201" y="1381201"/>
                    <a:pt x="6188201" y="1381201"/>
                  </a:cubicBezTo>
                  <a:close/>
                </a:path>
              </a:pathLst>
            </a:custGeom>
            <a:solidFill>
              <a:srgbClr val="173554"/>
            </a:solidFill>
          </p:spPr>
        </p:sp>
      </p:grpSp>
      <p:grpSp>
        <p:nvGrpSpPr>
          <p:cNvPr name="Group 22" id="22"/>
          <p:cNvGrpSpPr/>
          <p:nvPr/>
        </p:nvGrpSpPr>
        <p:grpSpPr>
          <a:xfrm rot="0">
            <a:off x="11973735" y="8101661"/>
            <a:ext cx="5978007" cy="1484901"/>
            <a:chOff x="0" y="0"/>
            <a:chExt cx="6199630" cy="1539951"/>
          </a:xfrm>
        </p:grpSpPr>
        <p:sp>
          <p:nvSpPr>
            <p:cNvPr name="Freeform 23" id="23"/>
            <p:cNvSpPr/>
            <p:nvPr/>
          </p:nvSpPr>
          <p:spPr>
            <a:xfrm>
              <a:off x="92710" y="106680"/>
              <a:ext cx="6095490" cy="1420571"/>
            </a:xfrm>
            <a:custGeom>
              <a:avLst/>
              <a:gdLst/>
              <a:ahLst/>
              <a:cxnLst/>
              <a:rect r="r" b="b" t="t" l="l"/>
              <a:pathLst>
                <a:path h="1420571" w="6095490">
                  <a:moveTo>
                    <a:pt x="6068820" y="1231341"/>
                  </a:moveTo>
                  <a:cubicBezTo>
                    <a:pt x="6068820" y="1318971"/>
                    <a:pt x="5992620" y="1390091"/>
                    <a:pt x="5911340" y="1390091"/>
                  </a:cubicBezTo>
                  <a:lnTo>
                    <a:pt x="66040" y="1390091"/>
                  </a:lnTo>
                  <a:cubicBezTo>
                    <a:pt x="43180" y="1390091"/>
                    <a:pt x="20320" y="1385011"/>
                    <a:pt x="0" y="1376121"/>
                  </a:cubicBezTo>
                  <a:cubicBezTo>
                    <a:pt x="26670" y="1404061"/>
                    <a:pt x="63500" y="1420571"/>
                    <a:pt x="132977" y="1420571"/>
                  </a:cubicBezTo>
                  <a:lnTo>
                    <a:pt x="5949440" y="1420571"/>
                  </a:lnTo>
                  <a:cubicBezTo>
                    <a:pt x="6029450" y="1420571"/>
                    <a:pt x="6095490" y="1354531"/>
                    <a:pt x="6095490" y="1274521"/>
                  </a:cubicBezTo>
                  <a:lnTo>
                    <a:pt x="6095490" y="95250"/>
                  </a:lnTo>
                  <a:cubicBezTo>
                    <a:pt x="6095490" y="58420"/>
                    <a:pt x="6081520" y="25400"/>
                    <a:pt x="6059930" y="0"/>
                  </a:cubicBezTo>
                  <a:cubicBezTo>
                    <a:pt x="6066280" y="16510"/>
                    <a:pt x="6068820" y="34290"/>
                    <a:pt x="6068820" y="52070"/>
                  </a:cubicBezTo>
                  <a:lnTo>
                    <a:pt x="6068820" y="1231341"/>
                  </a:lnTo>
                  <a:lnTo>
                    <a:pt x="6068820" y="1231341"/>
                  </a:lnTo>
                  <a:close/>
                </a:path>
              </a:pathLst>
            </a:custGeom>
            <a:solidFill>
              <a:srgbClr val="173554"/>
            </a:solidFill>
          </p:spPr>
        </p:sp>
        <p:sp>
          <p:nvSpPr>
            <p:cNvPr name="Freeform 24" id="24"/>
            <p:cNvSpPr/>
            <p:nvPr/>
          </p:nvSpPr>
          <p:spPr>
            <a:xfrm>
              <a:off x="12700" y="12700"/>
              <a:ext cx="6134860" cy="1471371"/>
            </a:xfrm>
            <a:custGeom>
              <a:avLst/>
              <a:gdLst/>
              <a:ahLst/>
              <a:cxnLst/>
              <a:rect r="r" b="b" t="t" l="l"/>
              <a:pathLst>
                <a:path h="1471371" w="6134860">
                  <a:moveTo>
                    <a:pt x="146050" y="1471371"/>
                  </a:moveTo>
                  <a:lnTo>
                    <a:pt x="5988810" y="1471371"/>
                  </a:lnTo>
                  <a:cubicBezTo>
                    <a:pt x="6068821" y="1471371"/>
                    <a:pt x="6134860" y="1405331"/>
                    <a:pt x="6134860" y="1325321"/>
                  </a:cubicBezTo>
                  <a:lnTo>
                    <a:pt x="6134860" y="146050"/>
                  </a:lnTo>
                  <a:cubicBezTo>
                    <a:pt x="6134860" y="66040"/>
                    <a:pt x="6068821" y="0"/>
                    <a:pt x="5988810" y="0"/>
                  </a:cubicBezTo>
                  <a:lnTo>
                    <a:pt x="146050" y="0"/>
                  </a:lnTo>
                  <a:cubicBezTo>
                    <a:pt x="66040" y="0"/>
                    <a:pt x="0" y="66040"/>
                    <a:pt x="0" y="146050"/>
                  </a:cubicBezTo>
                  <a:lnTo>
                    <a:pt x="0" y="1325321"/>
                  </a:lnTo>
                  <a:cubicBezTo>
                    <a:pt x="0" y="1406601"/>
                    <a:pt x="66040" y="1471371"/>
                    <a:pt x="146050" y="1471371"/>
                  </a:cubicBezTo>
                  <a:close/>
                </a:path>
              </a:pathLst>
            </a:custGeom>
            <a:solidFill>
              <a:srgbClr val="FFFFFF"/>
            </a:solidFill>
          </p:spPr>
        </p:sp>
        <p:sp>
          <p:nvSpPr>
            <p:cNvPr name="Freeform 25" id="25"/>
            <p:cNvSpPr/>
            <p:nvPr/>
          </p:nvSpPr>
          <p:spPr>
            <a:xfrm>
              <a:off x="0" y="0"/>
              <a:ext cx="6199630" cy="1539951"/>
            </a:xfrm>
            <a:custGeom>
              <a:avLst/>
              <a:gdLst/>
              <a:ahLst/>
              <a:cxnLst/>
              <a:rect r="r" b="b" t="t" l="l"/>
              <a:pathLst>
                <a:path h="1539951" w="6199630">
                  <a:moveTo>
                    <a:pt x="6136130" y="74930"/>
                  </a:moveTo>
                  <a:cubicBezTo>
                    <a:pt x="6108190" y="30480"/>
                    <a:pt x="6058660" y="0"/>
                    <a:pt x="6001510" y="0"/>
                  </a:cubicBezTo>
                  <a:lnTo>
                    <a:pt x="158750" y="0"/>
                  </a:lnTo>
                  <a:cubicBezTo>
                    <a:pt x="71120" y="0"/>
                    <a:pt x="0" y="71120"/>
                    <a:pt x="0" y="158750"/>
                  </a:cubicBezTo>
                  <a:lnTo>
                    <a:pt x="0" y="1338021"/>
                  </a:lnTo>
                  <a:cubicBezTo>
                    <a:pt x="0" y="1390091"/>
                    <a:pt x="25400" y="1435811"/>
                    <a:pt x="63500" y="1465021"/>
                  </a:cubicBezTo>
                  <a:cubicBezTo>
                    <a:pt x="91440" y="1509471"/>
                    <a:pt x="140970" y="1539951"/>
                    <a:pt x="231457" y="1539951"/>
                  </a:cubicBezTo>
                  <a:lnTo>
                    <a:pt x="6040880" y="1539951"/>
                  </a:lnTo>
                  <a:cubicBezTo>
                    <a:pt x="6128510" y="1539951"/>
                    <a:pt x="6199630" y="1468831"/>
                    <a:pt x="6199630" y="1381201"/>
                  </a:cubicBezTo>
                  <a:lnTo>
                    <a:pt x="6199630" y="201930"/>
                  </a:lnTo>
                  <a:cubicBezTo>
                    <a:pt x="6199630" y="149860"/>
                    <a:pt x="6174230" y="104140"/>
                    <a:pt x="6136130" y="74930"/>
                  </a:cubicBezTo>
                  <a:close/>
                  <a:moveTo>
                    <a:pt x="12700" y="1338021"/>
                  </a:moveTo>
                  <a:lnTo>
                    <a:pt x="12700" y="158750"/>
                  </a:lnTo>
                  <a:cubicBezTo>
                    <a:pt x="12700" y="78740"/>
                    <a:pt x="78740" y="12700"/>
                    <a:pt x="158750" y="12700"/>
                  </a:cubicBezTo>
                  <a:lnTo>
                    <a:pt x="6001510" y="12700"/>
                  </a:lnTo>
                  <a:cubicBezTo>
                    <a:pt x="6081521" y="12700"/>
                    <a:pt x="6147560" y="78740"/>
                    <a:pt x="6147560" y="158750"/>
                  </a:cubicBezTo>
                  <a:lnTo>
                    <a:pt x="6147560" y="1338021"/>
                  </a:lnTo>
                  <a:cubicBezTo>
                    <a:pt x="6147560" y="1418031"/>
                    <a:pt x="6081521" y="1484071"/>
                    <a:pt x="6001510" y="1484071"/>
                  </a:cubicBezTo>
                  <a:lnTo>
                    <a:pt x="158750" y="1484071"/>
                  </a:lnTo>
                  <a:cubicBezTo>
                    <a:pt x="78740" y="1484071"/>
                    <a:pt x="12700" y="1419301"/>
                    <a:pt x="12700" y="1338021"/>
                  </a:cubicBezTo>
                  <a:close/>
                  <a:moveTo>
                    <a:pt x="6188201" y="1381201"/>
                  </a:moveTo>
                  <a:cubicBezTo>
                    <a:pt x="6188201" y="1461211"/>
                    <a:pt x="6120890" y="1527251"/>
                    <a:pt x="6040880" y="1527251"/>
                  </a:cubicBezTo>
                  <a:lnTo>
                    <a:pt x="231457" y="1527251"/>
                  </a:lnTo>
                  <a:cubicBezTo>
                    <a:pt x="157480" y="1527251"/>
                    <a:pt x="120650" y="1510741"/>
                    <a:pt x="93980" y="1482801"/>
                  </a:cubicBezTo>
                  <a:cubicBezTo>
                    <a:pt x="114300" y="1491691"/>
                    <a:pt x="135890" y="1496771"/>
                    <a:pt x="160020" y="1496771"/>
                  </a:cubicBezTo>
                  <a:lnTo>
                    <a:pt x="6002780" y="1496771"/>
                  </a:lnTo>
                  <a:cubicBezTo>
                    <a:pt x="6090410" y="1496771"/>
                    <a:pt x="6161530" y="1425651"/>
                    <a:pt x="6161530" y="1338021"/>
                  </a:cubicBezTo>
                  <a:lnTo>
                    <a:pt x="6161530" y="158750"/>
                  </a:lnTo>
                  <a:cubicBezTo>
                    <a:pt x="6161530" y="140970"/>
                    <a:pt x="6157721" y="123190"/>
                    <a:pt x="6152640" y="106680"/>
                  </a:cubicBezTo>
                  <a:cubicBezTo>
                    <a:pt x="6174230" y="132080"/>
                    <a:pt x="6188201" y="165100"/>
                    <a:pt x="6188201" y="201930"/>
                  </a:cubicBezTo>
                  <a:lnTo>
                    <a:pt x="6188201" y="1381201"/>
                  </a:lnTo>
                  <a:cubicBezTo>
                    <a:pt x="6188201" y="1381201"/>
                    <a:pt x="6188201" y="1381201"/>
                    <a:pt x="6188201" y="1381201"/>
                  </a:cubicBezTo>
                  <a:close/>
                </a:path>
              </a:pathLst>
            </a:custGeom>
            <a:solidFill>
              <a:srgbClr val="173554"/>
            </a:solidFill>
          </p:spPr>
        </p:sp>
      </p:grpSp>
      <p:sp>
        <p:nvSpPr>
          <p:cNvPr name="TextBox 26" id="26"/>
          <p:cNvSpPr txBox="true"/>
          <p:nvPr/>
        </p:nvSpPr>
        <p:spPr>
          <a:xfrm rot="0">
            <a:off x="11938627" y="2065918"/>
            <a:ext cx="5978007" cy="1476375"/>
          </a:xfrm>
          <a:prstGeom prst="rect">
            <a:avLst/>
          </a:prstGeom>
        </p:spPr>
        <p:txBody>
          <a:bodyPr anchor="t" rtlCol="false" tIns="0" lIns="0" bIns="0" rIns="0">
            <a:spAutoFit/>
          </a:bodyPr>
          <a:lstStyle/>
          <a:p>
            <a:pPr algn="ctr">
              <a:lnSpc>
                <a:spcPts val="3900"/>
              </a:lnSpc>
              <a:spcBef>
                <a:spcPct val="0"/>
              </a:spcBef>
            </a:pPr>
            <a:r>
              <a:rPr lang="en-US" sz="3000">
                <a:solidFill>
                  <a:srgbClr val="000000"/>
                </a:solidFill>
                <a:latin typeface="Open Sans"/>
              </a:rPr>
              <a:t>elektron tijoratda tadbirkorlik faoliyatini amalga oshirish erkinligi</a:t>
            </a:r>
          </a:p>
        </p:txBody>
      </p:sp>
      <p:sp>
        <p:nvSpPr>
          <p:cNvPr name="TextBox 27" id="27"/>
          <p:cNvSpPr txBox="true"/>
          <p:nvPr/>
        </p:nvSpPr>
        <p:spPr>
          <a:xfrm rot="0">
            <a:off x="11938627" y="4224998"/>
            <a:ext cx="5942899" cy="981075"/>
          </a:xfrm>
          <a:prstGeom prst="rect">
            <a:avLst/>
          </a:prstGeom>
        </p:spPr>
        <p:txBody>
          <a:bodyPr anchor="t" rtlCol="false" tIns="0" lIns="0" bIns="0" rIns="0">
            <a:spAutoFit/>
          </a:bodyPr>
          <a:lstStyle/>
          <a:p>
            <a:pPr algn="ctr">
              <a:lnSpc>
                <a:spcPts val="3900"/>
              </a:lnSpc>
              <a:spcBef>
                <a:spcPct val="0"/>
              </a:spcBef>
            </a:pPr>
            <a:r>
              <a:rPr lang="en-US" sz="3000">
                <a:solidFill>
                  <a:srgbClr val="000000"/>
                </a:solidFill>
                <a:latin typeface="Open Sans"/>
              </a:rPr>
              <a:t>elektron tijoratda shartnomalar tuzishning ixtiyoriyligi</a:t>
            </a:r>
          </a:p>
        </p:txBody>
      </p:sp>
      <p:sp>
        <p:nvSpPr>
          <p:cNvPr name="TextBox 28" id="28"/>
          <p:cNvSpPr txBox="true"/>
          <p:nvPr/>
        </p:nvSpPr>
        <p:spPr>
          <a:xfrm rot="0">
            <a:off x="11973735" y="6267739"/>
            <a:ext cx="5942899" cy="981075"/>
          </a:xfrm>
          <a:prstGeom prst="rect">
            <a:avLst/>
          </a:prstGeom>
        </p:spPr>
        <p:txBody>
          <a:bodyPr anchor="t" rtlCol="false" tIns="0" lIns="0" bIns="0" rIns="0">
            <a:spAutoFit/>
          </a:bodyPr>
          <a:lstStyle/>
          <a:p>
            <a:pPr algn="ctr">
              <a:lnSpc>
                <a:spcPts val="3900"/>
              </a:lnSpc>
              <a:spcBef>
                <a:spcPct val="0"/>
              </a:spcBef>
            </a:pPr>
            <a:r>
              <a:rPr lang="en-US" sz="3000">
                <a:solidFill>
                  <a:srgbClr val="000000"/>
                </a:solidFill>
                <a:latin typeface="Open Sans"/>
              </a:rPr>
              <a:t>elektron tijoratda ishtirok etish shart-sharoitlarining tengligi</a:t>
            </a:r>
          </a:p>
        </p:txBody>
      </p:sp>
      <p:sp>
        <p:nvSpPr>
          <p:cNvPr name="TextBox 29" id="29"/>
          <p:cNvSpPr txBox="true"/>
          <p:nvPr/>
        </p:nvSpPr>
        <p:spPr>
          <a:xfrm rot="0">
            <a:off x="11956181" y="8165932"/>
            <a:ext cx="5942899" cy="1318260"/>
          </a:xfrm>
          <a:prstGeom prst="rect">
            <a:avLst/>
          </a:prstGeom>
        </p:spPr>
        <p:txBody>
          <a:bodyPr anchor="t" rtlCol="false" tIns="0" lIns="0" bIns="0" rIns="0">
            <a:spAutoFit/>
          </a:bodyPr>
          <a:lstStyle/>
          <a:p>
            <a:pPr algn="ctr">
              <a:lnSpc>
                <a:spcPts val="3510"/>
              </a:lnSpc>
              <a:spcBef>
                <a:spcPct val="0"/>
              </a:spcBef>
            </a:pPr>
            <a:r>
              <a:rPr lang="en-US" sz="2700">
                <a:solidFill>
                  <a:srgbClr val="000000"/>
                </a:solidFill>
                <a:latin typeface="Open Sans"/>
              </a:rPr>
              <a:t>elektron tijorat ishtirokchilarining huquqlari va qonuniy manfaatlari himoya qilinishi</a:t>
            </a:r>
          </a:p>
        </p:txBody>
      </p:sp>
    </p:spTree>
  </p:cSld>
  <p:clrMapOvr>
    <a:masterClrMapping/>
  </p:clrMapOvr>
</p:sld>
</file>

<file path=ppt/slides/slide7.xml><?xml version="1.0" encoding="utf-8"?>
<p:sld xmlns:p="http://schemas.openxmlformats.org/presentationml/2006/main" xmlns:a="http://schemas.openxmlformats.org/drawingml/2006/main">
  <p:cSld>
    <p:bg>
      <p:bgPr>
        <a:solidFill>
          <a:srgbClr val="F4F4F4"/>
        </a:solidFill>
      </p:bgPr>
    </p:bg>
    <p:spTree>
      <p:nvGrpSpPr>
        <p:cNvPr id="1" name=""/>
        <p:cNvGrpSpPr/>
        <p:nvPr/>
      </p:nvGrpSpPr>
      <p:grpSpPr>
        <a:xfrm>
          <a:off x="0" y="0"/>
          <a:ext cx="0" cy="0"/>
          <a:chOff x="0" y="0"/>
          <a:chExt cx="0" cy="0"/>
        </a:xfrm>
      </p:grpSpPr>
      <p:grpSp>
        <p:nvGrpSpPr>
          <p:cNvPr name="Group 2" id="2"/>
          <p:cNvGrpSpPr/>
          <p:nvPr/>
        </p:nvGrpSpPr>
        <p:grpSpPr>
          <a:xfrm rot="0">
            <a:off x="1287687" y="1647699"/>
            <a:ext cx="2157533" cy="2157533"/>
            <a:chOff x="0" y="0"/>
            <a:chExt cx="812800" cy="812800"/>
          </a:xfrm>
        </p:grpSpPr>
        <p:sp>
          <p:nvSpPr>
            <p:cNvPr name="Freeform 3" id="3"/>
            <p:cNvSpPr/>
            <p:nvPr/>
          </p:nvSpPr>
          <p:spPr>
            <a:xfrm>
              <a:off x="1813" y="0"/>
              <a:ext cx="809173" cy="812800"/>
            </a:xfrm>
            <a:custGeom>
              <a:avLst/>
              <a:gdLst/>
              <a:ahLst/>
              <a:cxnLst/>
              <a:rect r="r" b="b" t="t" l="l"/>
              <a:pathLst>
                <a:path h="812800" w="809173">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FF8C2F"/>
            </a:solidFill>
          </p:spPr>
        </p:sp>
        <p:sp>
          <p:nvSpPr>
            <p:cNvPr name="TextBox 4" id="4"/>
            <p:cNvSpPr txBox="true"/>
            <p:nvPr/>
          </p:nvSpPr>
          <p:spPr>
            <a:xfrm>
              <a:off x="76200" y="38100"/>
              <a:ext cx="660400" cy="698500"/>
            </a:xfrm>
            <a:prstGeom prst="rect">
              <a:avLst/>
            </a:prstGeom>
          </p:spPr>
          <p:txBody>
            <a:bodyPr anchor="ctr" rtlCol="false" tIns="50800" lIns="50800" bIns="50800" rIns="50800"/>
            <a:lstStyle/>
            <a:p>
              <a:pPr algn="ctr">
                <a:lnSpc>
                  <a:spcPts val="3359"/>
                </a:lnSpc>
              </a:pPr>
              <a:r>
                <a:rPr lang="en-US" sz="2400">
                  <a:solidFill>
                    <a:srgbClr val="FFFFFF"/>
                  </a:solidFill>
                  <a:latin typeface="Open Sans"/>
                </a:rPr>
                <a:t>1971-1994</a:t>
              </a:r>
            </a:p>
          </p:txBody>
        </p:sp>
      </p:grpSp>
      <p:grpSp>
        <p:nvGrpSpPr>
          <p:cNvPr name="Group 5" id="5"/>
          <p:cNvGrpSpPr/>
          <p:nvPr/>
        </p:nvGrpSpPr>
        <p:grpSpPr>
          <a:xfrm rot="0">
            <a:off x="5241164" y="1647699"/>
            <a:ext cx="2157533" cy="2157533"/>
            <a:chOff x="0" y="0"/>
            <a:chExt cx="812800" cy="812800"/>
          </a:xfrm>
        </p:grpSpPr>
        <p:sp>
          <p:nvSpPr>
            <p:cNvPr name="Freeform 6" id="6"/>
            <p:cNvSpPr/>
            <p:nvPr/>
          </p:nvSpPr>
          <p:spPr>
            <a:xfrm>
              <a:off x="1813" y="0"/>
              <a:ext cx="809173" cy="812800"/>
            </a:xfrm>
            <a:custGeom>
              <a:avLst/>
              <a:gdLst/>
              <a:ahLst/>
              <a:cxnLst/>
              <a:rect r="r" b="b" t="t" l="l"/>
              <a:pathLst>
                <a:path h="812800" w="809173">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FF8C2F"/>
            </a:solidFill>
          </p:spPr>
        </p:sp>
        <p:sp>
          <p:nvSpPr>
            <p:cNvPr name="TextBox 7" id="7"/>
            <p:cNvSpPr txBox="true"/>
            <p:nvPr/>
          </p:nvSpPr>
          <p:spPr>
            <a:xfrm>
              <a:off x="76200" y="38100"/>
              <a:ext cx="660400" cy="698500"/>
            </a:xfrm>
            <a:prstGeom prst="rect">
              <a:avLst/>
            </a:prstGeom>
          </p:spPr>
          <p:txBody>
            <a:bodyPr anchor="ctr" rtlCol="false" tIns="50800" lIns="50800" bIns="50800" rIns="50800"/>
            <a:lstStyle/>
            <a:p>
              <a:pPr algn="ctr">
                <a:lnSpc>
                  <a:spcPts val="3359"/>
                </a:lnSpc>
              </a:pPr>
              <a:r>
                <a:rPr lang="en-US" sz="2400">
                  <a:solidFill>
                    <a:srgbClr val="FFFFFF"/>
                  </a:solidFill>
                  <a:latin typeface="Open Sans"/>
                </a:rPr>
                <a:t>1995-2000</a:t>
              </a:r>
            </a:p>
          </p:txBody>
        </p:sp>
      </p:grpSp>
      <p:grpSp>
        <p:nvGrpSpPr>
          <p:cNvPr name="Group 8" id="8"/>
          <p:cNvGrpSpPr/>
          <p:nvPr/>
        </p:nvGrpSpPr>
        <p:grpSpPr>
          <a:xfrm rot="0">
            <a:off x="9424131" y="1647699"/>
            <a:ext cx="2157533" cy="2157533"/>
            <a:chOff x="0" y="0"/>
            <a:chExt cx="812800" cy="812800"/>
          </a:xfrm>
        </p:grpSpPr>
        <p:sp>
          <p:nvSpPr>
            <p:cNvPr name="Freeform 9" id="9"/>
            <p:cNvSpPr/>
            <p:nvPr/>
          </p:nvSpPr>
          <p:spPr>
            <a:xfrm>
              <a:off x="1813" y="0"/>
              <a:ext cx="809173" cy="812800"/>
            </a:xfrm>
            <a:custGeom>
              <a:avLst/>
              <a:gdLst/>
              <a:ahLst/>
              <a:cxnLst/>
              <a:rect r="r" b="b" t="t" l="l"/>
              <a:pathLst>
                <a:path h="812800" w="809173">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FF8C2F"/>
            </a:solidFill>
          </p:spPr>
        </p:sp>
        <p:sp>
          <p:nvSpPr>
            <p:cNvPr name="TextBox 10" id="10"/>
            <p:cNvSpPr txBox="true"/>
            <p:nvPr/>
          </p:nvSpPr>
          <p:spPr>
            <a:xfrm>
              <a:off x="76200" y="38100"/>
              <a:ext cx="660400" cy="698500"/>
            </a:xfrm>
            <a:prstGeom prst="rect">
              <a:avLst/>
            </a:prstGeom>
          </p:spPr>
          <p:txBody>
            <a:bodyPr anchor="ctr" rtlCol="false" tIns="50800" lIns="50800" bIns="50800" rIns="50800"/>
            <a:lstStyle/>
            <a:p>
              <a:pPr algn="ctr">
                <a:lnSpc>
                  <a:spcPts val="3359"/>
                </a:lnSpc>
              </a:pPr>
              <a:r>
                <a:rPr lang="en-US" sz="2400">
                  <a:solidFill>
                    <a:srgbClr val="FFFFFF"/>
                  </a:solidFill>
                  <a:latin typeface="Open Sans"/>
                </a:rPr>
                <a:t>2001-2010</a:t>
              </a:r>
            </a:p>
          </p:txBody>
        </p:sp>
      </p:grpSp>
      <p:grpSp>
        <p:nvGrpSpPr>
          <p:cNvPr name="Group 11" id="11"/>
          <p:cNvGrpSpPr/>
          <p:nvPr/>
        </p:nvGrpSpPr>
        <p:grpSpPr>
          <a:xfrm rot="0">
            <a:off x="13618582" y="1647699"/>
            <a:ext cx="2157533" cy="2157533"/>
            <a:chOff x="0" y="0"/>
            <a:chExt cx="812800" cy="812800"/>
          </a:xfrm>
        </p:grpSpPr>
        <p:sp>
          <p:nvSpPr>
            <p:cNvPr name="Freeform 12" id="12"/>
            <p:cNvSpPr/>
            <p:nvPr/>
          </p:nvSpPr>
          <p:spPr>
            <a:xfrm>
              <a:off x="1813" y="0"/>
              <a:ext cx="809173" cy="812800"/>
            </a:xfrm>
            <a:custGeom>
              <a:avLst/>
              <a:gdLst/>
              <a:ahLst/>
              <a:cxnLst/>
              <a:rect r="r" b="b" t="t" l="l"/>
              <a:pathLst>
                <a:path h="812800" w="809173">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FF8C2F"/>
            </a:solidFill>
          </p:spPr>
        </p:sp>
        <p:sp>
          <p:nvSpPr>
            <p:cNvPr name="TextBox 13" id="13"/>
            <p:cNvSpPr txBox="true"/>
            <p:nvPr/>
          </p:nvSpPr>
          <p:spPr>
            <a:xfrm>
              <a:off x="76200" y="38100"/>
              <a:ext cx="660400" cy="698500"/>
            </a:xfrm>
            <a:prstGeom prst="rect">
              <a:avLst/>
            </a:prstGeom>
          </p:spPr>
          <p:txBody>
            <a:bodyPr anchor="ctr" rtlCol="false" tIns="50800" lIns="50800" bIns="50800" rIns="50800"/>
            <a:lstStyle/>
            <a:p>
              <a:pPr algn="ctr">
                <a:lnSpc>
                  <a:spcPts val="3359"/>
                </a:lnSpc>
              </a:pPr>
              <a:r>
                <a:rPr lang="en-US" sz="2400">
                  <a:solidFill>
                    <a:srgbClr val="FFFFFF"/>
                  </a:solidFill>
                  <a:latin typeface="Open Sans"/>
                </a:rPr>
                <a:t>2011-2022</a:t>
              </a:r>
            </a:p>
          </p:txBody>
        </p:sp>
      </p:grpSp>
      <p:graphicFrame>
        <p:nvGraphicFramePr>
          <p:cNvPr name="Table 14" id="14"/>
          <p:cNvGraphicFramePr>
            <a:graphicFrameLocks noGrp="true"/>
          </p:cNvGraphicFramePr>
          <p:nvPr/>
        </p:nvGraphicFramePr>
        <p:xfrm>
          <a:off x="411227" y="4023718"/>
          <a:ext cx="3910453" cy="5991259"/>
        </p:xfrm>
        <a:graphic>
          <a:graphicData uri="http://schemas.openxmlformats.org/drawingml/2006/table">
            <a:tbl>
              <a:tblPr/>
              <a:tblGrid>
                <a:gridCol w="2080863"/>
              </a:tblGrid>
              <a:tr h="1383423">
                <a:tc>
                  <a:txBody>
                    <a:bodyPr anchor="t" rtlCol="false"/>
                    <a:lstStyle/>
                    <a:p>
                      <a:pPr algn="l">
                        <a:defRPr/>
                      </a:pPr>
                      <a:r>
                        <a:rPr lang="en-US">
                          <a:solidFill>
                            <a:srgbClr val="000000"/>
                          </a:solidFill>
                          <a:latin typeface="Open Sans"/>
                        </a:rPr>
                        <a:t>yil ARPANET kompьyuter tarmogʼidan foydalangan holda, marixuana savdosi tashkil etishdi</a:t>
                      </a:r>
                      <a:endParaRPr lang="en-US" sz="1100"/>
                    </a:p>
                  </a:txBody>
                  <a:tcP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r h="1383423">
                <a:tc>
                  <a:txBody>
                    <a:bodyPr anchor="t" rtlCol="false"/>
                    <a:lstStyle/>
                    <a:p>
                      <a:pPr algn="l">
                        <a:defRPr/>
                      </a:pPr>
                      <a:r>
                        <a:rPr lang="en-US">
                          <a:solidFill>
                            <a:srgbClr val="000000"/>
                          </a:solidFill>
                          <a:latin typeface="Open Sans"/>
                        </a:rPr>
                        <a:t>1979 yil. Maykl Oldrech birinchi onlayn xarid qilish tizimini rasman namoyish qildi</a:t>
                      </a:r>
                      <a:endParaRPr lang="en-US" sz="1100"/>
                    </a:p>
                  </a:txBody>
                  <a:tcP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r h="1687580">
                <a:tc>
                  <a:txBody>
                    <a:bodyPr anchor="t" rtlCol="false"/>
                    <a:lstStyle/>
                    <a:p>
                      <a:pPr algn="l">
                        <a:defRPr/>
                      </a:pPr>
                      <a:r>
                        <a:rPr lang="en-US">
                          <a:solidFill>
                            <a:srgbClr val="000000"/>
                          </a:solidFill>
                          <a:latin typeface="Open Sans"/>
                        </a:rPr>
                        <a:t>1981 yil. Tomson Holidays UK kompaniyasi biznes uchun birinchi onlayn xarid tizimini yaratdi</a:t>
                      </a:r>
                      <a:endParaRPr lang="en-US" sz="1100"/>
                    </a:p>
                  </a:txBody>
                  <a:tcP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r h="1536832">
                <a:tc>
                  <a:txBody>
                    <a:bodyPr anchor="t" rtlCol="false"/>
                    <a:lstStyle/>
                    <a:p>
                      <a:pPr algn="l">
                        <a:defRPr/>
                      </a:pPr>
                      <a:r>
                        <a:rPr lang="en-US">
                          <a:solidFill>
                            <a:srgbClr val="000000"/>
                          </a:solidFill>
                          <a:latin typeface="Open Sans"/>
                        </a:rPr>
                        <a:t>1983 yil. Kaliforniya shtatida birinchilardan boʼlib elektron tijorat tizimini shakllantirdi</a:t>
                      </a:r>
                      <a:endParaRPr lang="en-US" sz="1100"/>
                    </a:p>
                  </a:txBody>
                  <a:tcP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bl>
          </a:graphicData>
        </a:graphic>
      </p:graphicFrame>
      <p:graphicFrame>
        <p:nvGraphicFramePr>
          <p:cNvPr name="Table 15" id="15"/>
          <p:cNvGraphicFramePr>
            <a:graphicFrameLocks noGrp="true"/>
          </p:cNvGraphicFramePr>
          <p:nvPr/>
        </p:nvGraphicFramePr>
        <p:xfrm>
          <a:off x="4488784" y="4023718"/>
          <a:ext cx="3910453" cy="5991259"/>
        </p:xfrm>
        <a:graphic>
          <a:graphicData uri="http://schemas.openxmlformats.org/drawingml/2006/table">
            <a:tbl>
              <a:tblPr/>
              <a:tblGrid>
                <a:gridCol w="2080863"/>
              </a:tblGrid>
              <a:tr h="1348436">
                <a:tc>
                  <a:txBody>
                    <a:bodyPr anchor="t" rtlCol="false"/>
                    <a:lstStyle/>
                    <a:p>
                      <a:pPr algn="l">
                        <a:defRPr/>
                      </a:pPr>
                      <a:r>
                        <a:rPr lang="en-US">
                          <a:solidFill>
                            <a:srgbClr val="000000"/>
                          </a:solidFill>
                          <a:latin typeface="Open Sans"/>
                        </a:rPr>
                        <a:t>1995 yil: Amazon Jeff Bezos tomonidan ishga tushirildi.com saytini ishga tushiradi.</a:t>
                      </a:r>
                      <a:endParaRPr lang="en-US" sz="1100"/>
                    </a:p>
                  </a:txBody>
                  <a:tcP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r h="1348436">
                <a:tc>
                  <a:txBody>
                    <a:bodyPr anchor="t" rtlCol="false"/>
                    <a:lstStyle/>
                    <a:p>
                      <a:pPr algn="l">
                        <a:defRPr/>
                      </a:pPr>
                      <a:r>
                        <a:rPr lang="en-US">
                          <a:solidFill>
                            <a:srgbClr val="000000"/>
                          </a:solidFill>
                          <a:latin typeface="Arimo"/>
                        </a:rPr>
                        <a:t>1995 yil: eBay  dasturchisi Per Omidyar tomonidanbirinchi onlayn auktsion sayti</a:t>
                      </a:r>
                      <a:endParaRPr lang="en-US" sz="1100"/>
                    </a:p>
                  </a:txBody>
                  <a:tcP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r h="1645601">
                <a:tc>
                  <a:txBody>
                    <a:bodyPr anchor="t" rtlCol="false"/>
                    <a:lstStyle/>
                    <a:p>
                      <a:pPr algn="l">
                        <a:defRPr/>
                      </a:pPr>
                      <a:r>
                        <a:rPr lang="en-US">
                          <a:solidFill>
                            <a:srgbClr val="000000"/>
                          </a:solidFill>
                          <a:latin typeface="Open Sans"/>
                        </a:rPr>
                        <a:t>1995 yil:  birinchi radiostansiyalar, Radio HK va NetRadio eshittirishni boshladi</a:t>
                      </a:r>
                      <a:endParaRPr lang="en-US" sz="1100"/>
                    </a:p>
                  </a:txBody>
                  <a:tcP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r h="1648785">
                <a:tc>
                  <a:txBody>
                    <a:bodyPr anchor="t" rtlCol="false"/>
                    <a:lstStyle/>
                    <a:p>
                      <a:pPr algn="l">
                        <a:defRPr/>
                      </a:pPr>
                      <a:r>
                        <a:rPr lang="en-US">
                          <a:solidFill>
                            <a:srgbClr val="000000"/>
                          </a:solidFill>
                          <a:latin typeface="Arimo"/>
                        </a:rPr>
                        <a:t>  1999 yil: Global elektron tijorat 150 milliard dollarga yetdi</a:t>
                      </a:r>
                      <a:endParaRPr lang="en-US" sz="1100"/>
                    </a:p>
                  </a:txBody>
                  <a:tcP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bl>
          </a:graphicData>
        </a:graphic>
      </p:graphicFrame>
      <p:graphicFrame>
        <p:nvGraphicFramePr>
          <p:cNvPr name="Table 16" id="16"/>
          <p:cNvGraphicFramePr>
            <a:graphicFrameLocks noGrp="true"/>
          </p:cNvGraphicFramePr>
          <p:nvPr/>
        </p:nvGraphicFramePr>
        <p:xfrm>
          <a:off x="8723086" y="4023718"/>
          <a:ext cx="3910453" cy="5867400"/>
        </p:xfrm>
        <a:graphic>
          <a:graphicData uri="http://schemas.openxmlformats.org/drawingml/2006/table">
            <a:tbl>
              <a:tblPr/>
              <a:tblGrid>
                <a:gridCol w="2080863"/>
              </a:tblGrid>
              <a:tr h="1351803">
                <a:tc>
                  <a:txBody>
                    <a:bodyPr anchor="t" rtlCol="false"/>
                    <a:lstStyle/>
                    <a:p>
                      <a:pPr algn="l">
                        <a:defRPr/>
                      </a:pPr>
                      <a:r>
                        <a:rPr lang="en-US">
                          <a:solidFill>
                            <a:srgbClr val="000000"/>
                          </a:solidFill>
                          <a:latin typeface="Open Sans"/>
                        </a:rPr>
                        <a:t>2001: eBay har qanday elektron tijorat saytlari orasida eng katta foydalanuvchi bazasiga ega bo'di</a:t>
                      </a:r>
                      <a:endParaRPr lang="en-US" sz="1100"/>
                    </a:p>
                  </a:txBody>
                  <a:tcP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r h="1054598">
                <a:tc>
                  <a:txBody>
                    <a:bodyPr anchor="t" rtlCol="false"/>
                    <a:lstStyle/>
                    <a:p>
                      <a:pPr algn="l">
                        <a:defRPr/>
                      </a:pPr>
                      <a:r>
                        <a:rPr lang="en-US">
                          <a:solidFill>
                            <a:srgbClr val="000000"/>
                          </a:solidFill>
                          <a:latin typeface="Open Sans"/>
                        </a:rPr>
                        <a:t>2001: Alibaba.com 2001 yil dekabr oyida rentabellikka erishdi</a:t>
                      </a:r>
                      <a:endParaRPr lang="en-US" sz="1100"/>
                    </a:p>
                  </a:txBody>
                  <a:tcP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r h="1054598">
                <a:tc>
                  <a:txBody>
                    <a:bodyPr anchor="t" rtlCol="false"/>
                    <a:lstStyle/>
                    <a:p>
                      <a:pPr algn="l">
                        <a:defRPr/>
                      </a:pPr>
                      <a:r>
                        <a:rPr lang="en-US">
                          <a:solidFill>
                            <a:srgbClr val="000000"/>
                          </a:solidFill>
                          <a:latin typeface="Open Sans"/>
                        </a:rPr>
                        <a:t>2002: eBay PayPal-ni 1,5 milliard dollarga sotib oldi</a:t>
                      </a:r>
                      <a:endParaRPr lang="en-US" sz="1100"/>
                    </a:p>
                  </a:txBody>
                  <a:tcP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r h="1054598">
                <a:tc>
                  <a:txBody>
                    <a:bodyPr anchor="t" rtlCol="false"/>
                    <a:lstStyle/>
                    <a:p>
                      <a:pPr algn="l">
                        <a:defRPr/>
                      </a:pPr>
                      <a:r>
                        <a:rPr lang="en-US">
                          <a:solidFill>
                            <a:srgbClr val="000000"/>
                          </a:solidFill>
                          <a:latin typeface="Open Sans"/>
                        </a:rPr>
                        <a:t>2003: Amazon birinchi yillik daromadni e'lon qiladi.</a:t>
                      </a:r>
                      <a:endParaRPr lang="en-US" sz="1100"/>
                    </a:p>
                  </a:txBody>
                  <a:tcP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r h="1351803">
                <a:tc>
                  <a:txBody>
                    <a:bodyPr anchor="t" rtlCol="false"/>
                    <a:lstStyle/>
                    <a:p>
                      <a:pPr algn="l">
                        <a:defRPr/>
                      </a:pPr>
                      <a:r>
                        <a:rPr lang="en-US">
                          <a:solidFill>
                            <a:srgbClr val="000000"/>
                          </a:solidFill>
                          <a:latin typeface="Open Sans"/>
                        </a:rPr>
                        <a:t>2004: DHgate.com, Xitoyning birinchi onlayn B2B tranzaksiya platformasi tashkil etildi</a:t>
                      </a:r>
                      <a:endParaRPr lang="en-US" sz="1100"/>
                    </a:p>
                  </a:txBody>
                  <a:tcP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bl>
          </a:graphicData>
        </a:graphic>
      </p:graphicFrame>
      <p:graphicFrame>
        <p:nvGraphicFramePr>
          <p:cNvPr name="Table 17" id="17"/>
          <p:cNvGraphicFramePr>
            <a:graphicFrameLocks noGrp="true"/>
          </p:cNvGraphicFramePr>
          <p:nvPr/>
        </p:nvGraphicFramePr>
        <p:xfrm>
          <a:off x="12959804" y="4023718"/>
          <a:ext cx="3910453" cy="6000750"/>
        </p:xfrm>
        <a:graphic>
          <a:graphicData uri="http://schemas.openxmlformats.org/drawingml/2006/table">
            <a:tbl>
              <a:tblPr/>
              <a:tblGrid>
                <a:gridCol w="2080863"/>
              </a:tblGrid>
              <a:tr h="1648768">
                <a:tc>
                  <a:txBody>
                    <a:bodyPr anchor="t" rtlCol="false"/>
                    <a:lstStyle/>
                    <a:p>
                      <a:pPr algn="l">
                        <a:defRPr/>
                      </a:pPr>
                      <a:r>
                        <a:rPr lang="en-US">
                          <a:solidFill>
                            <a:srgbClr val="000000"/>
                          </a:solidFill>
                          <a:latin typeface="Open Sans"/>
                        </a:rPr>
                        <a:t>Alibaba Group 25 milliard dollarga teng bo'lgan eng yirik boshlang'ich ommaviy taklifga ega.</a:t>
                      </a:r>
                      <a:endParaRPr lang="en-US" sz="1100"/>
                    </a:p>
                  </a:txBody>
                  <a:tcP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r h="1351607">
                <a:tc>
                  <a:txBody>
                    <a:bodyPr anchor="t" rtlCol="false"/>
                    <a:lstStyle/>
                    <a:p>
                      <a:pPr algn="l">
                        <a:defRPr/>
                      </a:pPr>
                      <a:r>
                        <a:rPr lang="en-US">
                          <a:solidFill>
                            <a:srgbClr val="000000"/>
                          </a:solidFill>
                          <a:latin typeface="Open Sans"/>
                        </a:rPr>
                        <a:t>2015: Amazon barcha elektron tijorat o'sishining yarmidan ko'pini tashkil qiladi</a:t>
                      </a:r>
                      <a:endParaRPr lang="en-US" sz="1100"/>
                    </a:p>
                  </a:txBody>
                  <a:tcP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r h="1648768">
                <a:tc>
                  <a:txBody>
                    <a:bodyPr anchor="t" rtlCol="false"/>
                    <a:lstStyle/>
                    <a:p>
                      <a:pPr algn="l">
                        <a:defRPr/>
                      </a:pPr>
                      <a:r>
                        <a:rPr lang="en-US">
                          <a:solidFill>
                            <a:srgbClr val="000000"/>
                          </a:solidFill>
                          <a:latin typeface="Open Sans"/>
                        </a:rPr>
                        <a:t>2017: Dunyo bo'ylab chakana elektron tijorat savdosi 2,304 trillion dollarga yetdi, bu o'tgan yilga nisbatan 24,8 foizga o'sdi.</a:t>
                      </a:r>
                      <a:endParaRPr lang="en-US" sz="1100"/>
                    </a:p>
                  </a:txBody>
                  <a:tcP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r h="1351607">
                <a:tc>
                  <a:txBody>
                    <a:bodyPr anchor="t" rtlCol="false"/>
                    <a:lstStyle/>
                    <a:p>
                      <a:pPr algn="l">
                        <a:defRPr/>
                      </a:pPr>
                      <a:r>
                        <a:rPr lang="en-US">
                          <a:solidFill>
                            <a:srgbClr val="000000"/>
                          </a:solidFill>
                          <a:latin typeface="Open Sans"/>
                        </a:rPr>
                        <a:t>2020: Hindiston hukumati 2016-yilda BHIM UPI raqamli toʻlov interfeysini ishga tushirdi</a:t>
                      </a:r>
                      <a:endParaRPr lang="en-US" sz="1100"/>
                    </a:p>
                  </a:txBody>
                  <a:tcP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bl>
          </a:graphicData>
        </a:graphic>
      </p:graphicFrame>
      <p:sp>
        <p:nvSpPr>
          <p:cNvPr name="TextBox 18" id="18"/>
          <p:cNvSpPr txBox="true"/>
          <p:nvPr/>
        </p:nvSpPr>
        <p:spPr>
          <a:xfrm rot="0">
            <a:off x="253066" y="402598"/>
            <a:ext cx="9407759" cy="774705"/>
          </a:xfrm>
          <a:prstGeom prst="rect">
            <a:avLst/>
          </a:prstGeom>
        </p:spPr>
        <p:txBody>
          <a:bodyPr anchor="t" rtlCol="false" tIns="0" lIns="0" bIns="0" rIns="0">
            <a:spAutoFit/>
          </a:bodyPr>
          <a:lstStyle/>
          <a:p>
            <a:pPr>
              <a:lnSpc>
                <a:spcPts val="6050"/>
              </a:lnSpc>
            </a:pPr>
            <a:r>
              <a:rPr lang="en-US" spc="-137" sz="5500">
                <a:solidFill>
                  <a:srgbClr val="173554"/>
                </a:solidFill>
                <a:latin typeface="Hammersmith One"/>
              </a:rPr>
              <a:t>Tarix xronologiyasi</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alphaModFix amt="5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525598" y="1604572"/>
            <a:ext cx="2655906" cy="2655906"/>
          </a:xfrm>
          <a:prstGeom prst="rect">
            <a:avLst/>
          </a:prstGeom>
        </p:spPr>
      </p:pic>
      <p:pic>
        <p:nvPicPr>
          <p:cNvPr name="Picture 3" id="3"/>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8286040" y="-1845409"/>
            <a:ext cx="3100845" cy="3100845"/>
          </a:xfrm>
          <a:prstGeom prst="rect">
            <a:avLst/>
          </a:prstGeom>
        </p:spPr>
      </p:pic>
      <p:pic>
        <p:nvPicPr>
          <p:cNvPr name="Picture 4" id="4"/>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15493796" y="8292716"/>
            <a:ext cx="3531008" cy="3531008"/>
          </a:xfrm>
          <a:prstGeom prst="rect">
            <a:avLst/>
          </a:prstGeom>
        </p:spPr>
      </p:pic>
      <p:pic>
        <p:nvPicPr>
          <p:cNvPr name="Picture 5" id="5"/>
          <p:cNvPicPr>
            <a:picLocks noChangeAspect="true"/>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l="0" t="0" r="0" b="0"/>
          <a:stretch>
            <a:fillRect/>
          </a:stretch>
        </p:blipFill>
        <p:spPr>
          <a:xfrm flipH="false" flipV="false" rot="0">
            <a:off x="4998453" y="3754769"/>
            <a:ext cx="7214250" cy="6303451"/>
          </a:xfrm>
          <a:prstGeom prst="rect">
            <a:avLst/>
          </a:prstGeom>
        </p:spPr>
      </p:pic>
      <p:sp>
        <p:nvSpPr>
          <p:cNvPr name="TextBox 6" id="6"/>
          <p:cNvSpPr txBox="true"/>
          <p:nvPr/>
        </p:nvSpPr>
        <p:spPr>
          <a:xfrm rot="0">
            <a:off x="1289707" y="4212853"/>
            <a:ext cx="4564485" cy="471805"/>
          </a:xfrm>
          <a:prstGeom prst="rect">
            <a:avLst/>
          </a:prstGeom>
        </p:spPr>
        <p:txBody>
          <a:bodyPr anchor="t" rtlCol="false" tIns="0" lIns="0" bIns="0" rIns="0">
            <a:spAutoFit/>
          </a:bodyPr>
          <a:lstStyle/>
          <a:p>
            <a:pPr>
              <a:lnSpc>
                <a:spcPts val="3919"/>
              </a:lnSpc>
            </a:pPr>
            <a:r>
              <a:rPr lang="en-US" sz="2799">
                <a:solidFill>
                  <a:srgbClr val="EF2525"/>
                </a:solidFill>
                <a:latin typeface="Montserrat Extra-Bold"/>
              </a:rPr>
              <a:t>Universal standartlar</a:t>
            </a:r>
          </a:p>
        </p:txBody>
      </p:sp>
      <p:sp>
        <p:nvSpPr>
          <p:cNvPr name="TextBox 7" id="7"/>
          <p:cNvSpPr txBox="true"/>
          <p:nvPr/>
        </p:nvSpPr>
        <p:spPr>
          <a:xfrm rot="0">
            <a:off x="433969" y="294364"/>
            <a:ext cx="8565252" cy="1204163"/>
          </a:xfrm>
          <a:prstGeom prst="rect">
            <a:avLst/>
          </a:prstGeom>
        </p:spPr>
        <p:txBody>
          <a:bodyPr anchor="t" rtlCol="false" tIns="0" lIns="0" bIns="0" rIns="0">
            <a:spAutoFit/>
          </a:bodyPr>
          <a:lstStyle/>
          <a:p>
            <a:pPr>
              <a:lnSpc>
                <a:spcPts val="9753"/>
              </a:lnSpc>
            </a:pPr>
            <a:r>
              <a:rPr lang="en-US" sz="6966">
                <a:solidFill>
                  <a:srgbClr val="FF6705"/>
                </a:solidFill>
                <a:latin typeface="Archivo Black"/>
              </a:rPr>
              <a:t>AFZALLIKLAR</a:t>
            </a:r>
          </a:p>
        </p:txBody>
      </p:sp>
      <p:sp>
        <p:nvSpPr>
          <p:cNvPr name="TextBox 8" id="8"/>
          <p:cNvSpPr txBox="true"/>
          <p:nvPr/>
        </p:nvSpPr>
        <p:spPr>
          <a:xfrm rot="0">
            <a:off x="6323336" y="2672810"/>
            <a:ext cx="4564485" cy="471805"/>
          </a:xfrm>
          <a:prstGeom prst="rect">
            <a:avLst/>
          </a:prstGeom>
        </p:spPr>
        <p:txBody>
          <a:bodyPr anchor="t" rtlCol="false" tIns="0" lIns="0" bIns="0" rIns="0">
            <a:spAutoFit/>
          </a:bodyPr>
          <a:lstStyle/>
          <a:p>
            <a:pPr algn="ctr">
              <a:lnSpc>
                <a:spcPts val="3919"/>
              </a:lnSpc>
            </a:pPr>
            <a:r>
              <a:rPr lang="en-US" sz="2799">
                <a:solidFill>
                  <a:srgbClr val="EF2525"/>
                </a:solidFill>
                <a:latin typeface="Montserrat Extra-Bold"/>
              </a:rPr>
              <a:t>Global qamrov</a:t>
            </a:r>
          </a:p>
        </p:txBody>
      </p:sp>
      <p:sp>
        <p:nvSpPr>
          <p:cNvPr name="TextBox 9" id="9"/>
          <p:cNvSpPr txBox="true"/>
          <p:nvPr/>
        </p:nvSpPr>
        <p:spPr>
          <a:xfrm rot="0">
            <a:off x="12212703" y="4212853"/>
            <a:ext cx="4564485" cy="471805"/>
          </a:xfrm>
          <a:prstGeom prst="rect">
            <a:avLst/>
          </a:prstGeom>
        </p:spPr>
        <p:txBody>
          <a:bodyPr anchor="t" rtlCol="false" tIns="0" lIns="0" bIns="0" rIns="0">
            <a:spAutoFit/>
          </a:bodyPr>
          <a:lstStyle/>
          <a:p>
            <a:pPr algn="ctr">
              <a:lnSpc>
                <a:spcPts val="3919"/>
              </a:lnSpc>
            </a:pPr>
            <a:r>
              <a:rPr lang="en-US" sz="2799">
                <a:solidFill>
                  <a:srgbClr val="EF2525"/>
                </a:solidFill>
                <a:latin typeface="Montserrat Extra-Bold"/>
              </a:rPr>
              <a:t>Doimiylik</a:t>
            </a:r>
          </a:p>
        </p:txBody>
      </p:sp>
      <p:sp>
        <p:nvSpPr>
          <p:cNvPr name="TextBox 10" id="10"/>
          <p:cNvSpPr txBox="true"/>
          <p:nvPr/>
        </p:nvSpPr>
        <p:spPr>
          <a:xfrm rot="0">
            <a:off x="12694815" y="7097165"/>
            <a:ext cx="4564485" cy="471805"/>
          </a:xfrm>
          <a:prstGeom prst="rect">
            <a:avLst/>
          </a:prstGeom>
        </p:spPr>
        <p:txBody>
          <a:bodyPr anchor="t" rtlCol="false" tIns="0" lIns="0" bIns="0" rIns="0">
            <a:spAutoFit/>
          </a:bodyPr>
          <a:lstStyle/>
          <a:p>
            <a:pPr algn="ctr">
              <a:lnSpc>
                <a:spcPts val="3919"/>
              </a:lnSpc>
            </a:pPr>
            <a:r>
              <a:rPr lang="en-US" sz="2799">
                <a:solidFill>
                  <a:srgbClr val="EF2525"/>
                </a:solidFill>
                <a:latin typeface="Montserrat Extra-Bold"/>
              </a:rPr>
              <a:t>Samarador</a:t>
            </a:r>
          </a:p>
        </p:txBody>
      </p:sp>
      <p:sp>
        <p:nvSpPr>
          <p:cNvPr name="TextBox 11" id="11"/>
          <p:cNvSpPr txBox="true"/>
          <p:nvPr/>
        </p:nvSpPr>
        <p:spPr>
          <a:xfrm rot="0">
            <a:off x="152110" y="7061605"/>
            <a:ext cx="4564485" cy="967105"/>
          </a:xfrm>
          <a:prstGeom prst="rect">
            <a:avLst/>
          </a:prstGeom>
        </p:spPr>
        <p:txBody>
          <a:bodyPr anchor="t" rtlCol="false" tIns="0" lIns="0" bIns="0" rIns="0">
            <a:spAutoFit/>
          </a:bodyPr>
          <a:lstStyle/>
          <a:p>
            <a:pPr>
              <a:lnSpc>
                <a:spcPts val="3919"/>
              </a:lnSpc>
            </a:pPr>
            <a:r>
              <a:rPr lang="en-US" sz="2799">
                <a:solidFill>
                  <a:srgbClr val="EF2525"/>
                </a:solidFill>
                <a:latin typeface="Montserrat Extra-Bold"/>
              </a:rPr>
              <a:t>Ikki tomonlama faoliyat</a:t>
            </a:r>
          </a:p>
          <a:p>
            <a:pPr>
              <a:lnSpc>
                <a:spcPts val="3919"/>
              </a:lnSpc>
            </a:pP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FBFBF5"/>
        </a:solidFill>
      </p:bgPr>
    </p:bg>
    <p:spTree>
      <p:nvGrpSpPr>
        <p:cNvPr id="1" name=""/>
        <p:cNvGrpSpPr/>
        <p:nvPr/>
      </p:nvGrpSpPr>
      <p:grpSpPr>
        <a:xfrm>
          <a:off x="0" y="0"/>
          <a:ext cx="0" cy="0"/>
          <a:chOff x="0" y="0"/>
          <a:chExt cx="0" cy="0"/>
        </a:xfrm>
      </p:grpSpPr>
      <p:sp>
        <p:nvSpPr>
          <p:cNvPr name="AutoShape 2" id="2"/>
          <p:cNvSpPr/>
          <p:nvPr/>
        </p:nvSpPr>
        <p:spPr>
          <a:xfrm rot="0">
            <a:off x="-289888" y="9456189"/>
            <a:ext cx="18794522" cy="1026515"/>
          </a:xfrm>
          <a:prstGeom prst="rect">
            <a:avLst/>
          </a:prstGeom>
          <a:solidFill>
            <a:srgbClr val="EBE39D"/>
          </a:solidFill>
        </p:spPr>
      </p:sp>
      <p:grpSp>
        <p:nvGrpSpPr>
          <p:cNvPr name="Group 3" id="3"/>
          <p:cNvGrpSpPr/>
          <p:nvPr/>
        </p:nvGrpSpPr>
        <p:grpSpPr>
          <a:xfrm rot="-10800000">
            <a:off x="-367306" y="-1880566"/>
            <a:ext cx="19022613" cy="7891073"/>
            <a:chOff x="0" y="0"/>
            <a:chExt cx="3130550" cy="1298633"/>
          </a:xfrm>
        </p:grpSpPr>
        <p:sp>
          <p:nvSpPr>
            <p:cNvPr name="Freeform 4" id="4"/>
            <p:cNvSpPr/>
            <p:nvPr/>
          </p:nvSpPr>
          <p:spPr>
            <a:xfrm>
              <a:off x="0" y="0"/>
              <a:ext cx="3130550" cy="1298633"/>
            </a:xfrm>
            <a:custGeom>
              <a:avLst/>
              <a:gdLst/>
              <a:ahLst/>
              <a:cxnLst/>
              <a:rect r="r" b="b" t="t" l="l"/>
              <a:pathLst>
                <a:path h="1298633" w="3130550">
                  <a:moveTo>
                    <a:pt x="0" y="552450"/>
                  </a:moveTo>
                  <a:lnTo>
                    <a:pt x="0" y="1298633"/>
                  </a:lnTo>
                  <a:lnTo>
                    <a:pt x="3130550" y="1298633"/>
                  </a:lnTo>
                  <a:lnTo>
                    <a:pt x="3130550" y="0"/>
                  </a:lnTo>
                  <a:close/>
                </a:path>
              </a:pathLst>
            </a:custGeom>
            <a:solidFill>
              <a:srgbClr val="EBE39D"/>
            </a:solidFill>
          </p:spPr>
        </p:sp>
      </p:grpSp>
      <p:pic>
        <p:nvPicPr>
          <p:cNvPr name="Picture 5" id="5"/>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0870271" y="1687296"/>
            <a:ext cx="4642809" cy="4642809"/>
          </a:xfrm>
          <a:prstGeom prst="rect">
            <a:avLst/>
          </a:prstGeom>
        </p:spPr>
      </p:pic>
      <p:pic>
        <p:nvPicPr>
          <p:cNvPr name="Picture 6" id="6"/>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2035545" y="1687296"/>
            <a:ext cx="5655102" cy="5075454"/>
          </a:xfrm>
          <a:prstGeom prst="rect">
            <a:avLst/>
          </a:prstGeom>
        </p:spPr>
      </p:pic>
      <p:grpSp>
        <p:nvGrpSpPr>
          <p:cNvPr name="Group 7" id="7"/>
          <p:cNvGrpSpPr/>
          <p:nvPr/>
        </p:nvGrpSpPr>
        <p:grpSpPr>
          <a:xfrm rot="0">
            <a:off x="618820" y="7172325"/>
            <a:ext cx="8488552" cy="1876425"/>
            <a:chOff x="0" y="0"/>
            <a:chExt cx="11318070" cy="2501900"/>
          </a:xfrm>
        </p:grpSpPr>
        <p:sp>
          <p:nvSpPr>
            <p:cNvPr name="TextBox 8" id="8"/>
            <p:cNvSpPr txBox="true"/>
            <p:nvPr/>
          </p:nvSpPr>
          <p:spPr>
            <a:xfrm rot="0">
              <a:off x="0" y="47625"/>
              <a:ext cx="11318070" cy="795655"/>
            </a:xfrm>
            <a:prstGeom prst="rect">
              <a:avLst/>
            </a:prstGeom>
          </p:spPr>
          <p:txBody>
            <a:bodyPr anchor="t" rtlCol="false" tIns="0" lIns="0" bIns="0" rIns="0">
              <a:spAutoFit/>
            </a:bodyPr>
            <a:lstStyle/>
            <a:p>
              <a:pPr algn="ctr">
                <a:lnSpc>
                  <a:spcPts val="4410"/>
                </a:lnSpc>
              </a:pPr>
              <a:r>
                <a:rPr lang="en-US" sz="4200">
                  <a:solidFill>
                    <a:srgbClr val="CD0046"/>
                  </a:solidFill>
                  <a:latin typeface="Raleway Bold"/>
                </a:rPr>
                <a:t>TEXNIK YONDOSHUV</a:t>
              </a:r>
            </a:p>
          </p:txBody>
        </p:sp>
        <p:sp>
          <p:nvSpPr>
            <p:cNvPr name="TextBox 9" id="9"/>
            <p:cNvSpPr txBox="true"/>
            <p:nvPr/>
          </p:nvSpPr>
          <p:spPr>
            <a:xfrm rot="0">
              <a:off x="0" y="849630"/>
              <a:ext cx="11318070" cy="1652270"/>
            </a:xfrm>
            <a:prstGeom prst="rect">
              <a:avLst/>
            </a:prstGeom>
          </p:spPr>
          <p:txBody>
            <a:bodyPr anchor="t" rtlCol="false" tIns="0" lIns="0" bIns="0" rIns="0">
              <a:spAutoFit/>
            </a:bodyPr>
            <a:lstStyle/>
            <a:p>
              <a:pPr algn="ctr">
                <a:lnSpc>
                  <a:spcPts val="3359"/>
                </a:lnSpc>
              </a:pPr>
              <a:r>
                <a:rPr lang="en-US" sz="2400">
                  <a:solidFill>
                    <a:srgbClr val="01949A"/>
                  </a:solidFill>
                  <a:latin typeface="Raleway"/>
                </a:rPr>
                <a:t>kompьyuterning texnik imkoniyatlarini, dasturiytaʼminotiniva telekommunikatsiyatuzilmalari, shuningdek, meyorlar, maʼlumotlarbazasidizayniva faoliyatini takomillashtirish</a:t>
              </a:r>
            </a:p>
          </p:txBody>
        </p:sp>
      </p:grpSp>
      <p:grpSp>
        <p:nvGrpSpPr>
          <p:cNvPr name="Group 10" id="10"/>
          <p:cNvGrpSpPr/>
          <p:nvPr/>
        </p:nvGrpSpPr>
        <p:grpSpPr>
          <a:xfrm rot="0">
            <a:off x="9580961" y="6829425"/>
            <a:ext cx="7938402" cy="2428875"/>
            <a:chOff x="0" y="0"/>
            <a:chExt cx="10584536" cy="3238500"/>
          </a:xfrm>
        </p:grpSpPr>
        <p:sp>
          <p:nvSpPr>
            <p:cNvPr name="TextBox 11" id="11"/>
            <p:cNvSpPr txBox="true"/>
            <p:nvPr/>
          </p:nvSpPr>
          <p:spPr>
            <a:xfrm rot="0">
              <a:off x="0" y="47625"/>
              <a:ext cx="10584536" cy="1532255"/>
            </a:xfrm>
            <a:prstGeom prst="rect">
              <a:avLst/>
            </a:prstGeom>
          </p:spPr>
          <p:txBody>
            <a:bodyPr anchor="t" rtlCol="false" tIns="0" lIns="0" bIns="0" rIns="0">
              <a:spAutoFit/>
            </a:bodyPr>
            <a:lstStyle/>
            <a:p>
              <a:pPr algn="ctr">
                <a:lnSpc>
                  <a:spcPts val="4410"/>
                </a:lnSpc>
              </a:pPr>
              <a:r>
                <a:rPr lang="en-US" sz="4200">
                  <a:solidFill>
                    <a:srgbClr val="CD0046"/>
                  </a:solidFill>
                  <a:latin typeface="Raleway Bold"/>
                </a:rPr>
                <a:t>INDIVIDUAL – PSIXOLOGIK YONDOSHUV</a:t>
              </a:r>
            </a:p>
          </p:txBody>
        </p:sp>
        <p:sp>
          <p:nvSpPr>
            <p:cNvPr name="TextBox 12" id="12"/>
            <p:cNvSpPr txBox="true"/>
            <p:nvPr/>
          </p:nvSpPr>
          <p:spPr>
            <a:xfrm rot="0">
              <a:off x="0" y="1586230"/>
              <a:ext cx="10584536" cy="1652270"/>
            </a:xfrm>
            <a:prstGeom prst="rect">
              <a:avLst/>
            </a:prstGeom>
          </p:spPr>
          <p:txBody>
            <a:bodyPr anchor="t" rtlCol="false" tIns="0" lIns="0" bIns="0" rIns="0">
              <a:spAutoFit/>
            </a:bodyPr>
            <a:lstStyle/>
            <a:p>
              <a:pPr algn="ctr">
                <a:lnSpc>
                  <a:spcPts val="3359"/>
                </a:lnSpc>
              </a:pPr>
              <a:r>
                <a:rPr lang="en-US" sz="2400">
                  <a:solidFill>
                    <a:srgbClr val="01949A"/>
                  </a:solidFill>
                  <a:latin typeface="Raleway"/>
                </a:rPr>
                <a:t>Onlayn isteʼmolchilar hatti – harakati, raqamli elektron bozor hususiyatlari, statistika va mijozlar bilan ishlash samaradorligi</a:t>
              </a:r>
            </a:p>
          </p:txBody>
        </p:sp>
      </p:grpSp>
      <p:sp>
        <p:nvSpPr>
          <p:cNvPr name="TextBox 13" id="13"/>
          <p:cNvSpPr txBox="true"/>
          <p:nvPr/>
        </p:nvSpPr>
        <p:spPr>
          <a:xfrm rot="0">
            <a:off x="3850396" y="257360"/>
            <a:ext cx="9699766" cy="644525"/>
          </a:xfrm>
          <a:prstGeom prst="rect">
            <a:avLst/>
          </a:prstGeom>
        </p:spPr>
        <p:txBody>
          <a:bodyPr anchor="t" rtlCol="false" tIns="0" lIns="0" bIns="0" rIns="0">
            <a:spAutoFit/>
          </a:bodyPr>
          <a:lstStyle/>
          <a:p>
            <a:pPr algn="ctr">
              <a:lnSpc>
                <a:spcPts val="5199"/>
              </a:lnSpc>
              <a:spcBef>
                <a:spcPct val="0"/>
              </a:spcBef>
            </a:pPr>
            <a:r>
              <a:rPr lang="en-US" sz="3999">
                <a:solidFill>
                  <a:srgbClr val="EF2525"/>
                </a:solidFill>
                <a:latin typeface="Open Sans Bold"/>
              </a:rPr>
              <a:t>ASOSIY ILM SOHALARI</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5052415" y="1677300"/>
            <a:ext cx="3476252" cy="3476252"/>
          </a:xfrm>
          <a:prstGeom prst="rect">
            <a:avLst/>
          </a:prstGeom>
        </p:spPr>
      </p:pic>
      <p:pic>
        <p:nvPicPr>
          <p:cNvPr name="Picture 3" id="3"/>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5181703" y="1806587"/>
            <a:ext cx="3217678" cy="3217678"/>
          </a:xfrm>
          <a:prstGeom prst="rect">
            <a:avLst/>
          </a:prstGeom>
        </p:spPr>
      </p:pic>
      <p:grpSp>
        <p:nvGrpSpPr>
          <p:cNvPr name="Group 4" id="4"/>
          <p:cNvGrpSpPr>
            <a:grpSpLocks noChangeAspect="true"/>
          </p:cNvGrpSpPr>
          <p:nvPr/>
        </p:nvGrpSpPr>
        <p:grpSpPr>
          <a:xfrm rot="0">
            <a:off x="5255017" y="1879907"/>
            <a:ext cx="3071049" cy="3071037"/>
            <a:chOff x="0" y="0"/>
            <a:chExt cx="6350000" cy="6349975"/>
          </a:xfrm>
        </p:grpSpPr>
        <p:sp>
          <p:nvSpPr>
            <p:cNvPr name="Freeform 5" id="5"/>
            <p:cNvSpPr/>
            <p:nvPr/>
          </p:nvSpPr>
          <p:spPr>
            <a:xfrm>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6"/>
              <a:stretch>
                <a:fillRect l="-24976" r="-24976" t="0" b="0"/>
              </a:stretch>
            </a:blipFill>
          </p:spPr>
        </p:sp>
      </p:grpSp>
      <p:pic>
        <p:nvPicPr>
          <p:cNvPr name="Picture 6" id="6"/>
          <p:cNvPicPr>
            <a:picLocks noChangeAspect="true"/>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l="0" t="0" r="0" b="0"/>
          <a:stretch>
            <a:fillRect/>
          </a:stretch>
        </p:blipFill>
        <p:spPr>
          <a:xfrm flipH="false" flipV="false" rot="0">
            <a:off x="366181" y="1677300"/>
            <a:ext cx="3476252" cy="3476252"/>
          </a:xfrm>
          <a:prstGeom prst="rect">
            <a:avLst/>
          </a:prstGeom>
        </p:spPr>
      </p:pic>
      <p:pic>
        <p:nvPicPr>
          <p:cNvPr name="Picture 7" id="7"/>
          <p:cNvPicPr>
            <a:picLocks noChangeAspect="true"/>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l="0" t="0" r="0" b="0"/>
          <a:stretch>
            <a:fillRect/>
          </a:stretch>
        </p:blipFill>
        <p:spPr>
          <a:xfrm flipH="false" flipV="false" rot="0">
            <a:off x="495469" y="1806587"/>
            <a:ext cx="3217678" cy="3217678"/>
          </a:xfrm>
          <a:prstGeom prst="rect">
            <a:avLst/>
          </a:prstGeom>
        </p:spPr>
      </p:pic>
      <p:grpSp>
        <p:nvGrpSpPr>
          <p:cNvPr name="Group 8" id="8"/>
          <p:cNvGrpSpPr>
            <a:grpSpLocks noChangeAspect="true"/>
          </p:cNvGrpSpPr>
          <p:nvPr/>
        </p:nvGrpSpPr>
        <p:grpSpPr>
          <a:xfrm rot="0">
            <a:off x="568783" y="1879907"/>
            <a:ext cx="3071049" cy="3071037"/>
            <a:chOff x="0" y="0"/>
            <a:chExt cx="6350000" cy="6349975"/>
          </a:xfrm>
        </p:grpSpPr>
        <p:sp>
          <p:nvSpPr>
            <p:cNvPr name="Freeform 9" id="9"/>
            <p:cNvSpPr/>
            <p:nvPr/>
          </p:nvSpPr>
          <p:spPr>
            <a:xfrm>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11"/>
              <a:stretch>
                <a:fillRect l="-24999" r="-24999" t="0" b="0"/>
              </a:stretch>
            </a:blipFill>
          </p:spPr>
        </p:sp>
      </p:grpSp>
      <p:pic>
        <p:nvPicPr>
          <p:cNvPr name="Picture 10" id="10"/>
          <p:cNvPicPr>
            <a:picLocks noChangeAspect="true"/>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l="0" t="0" r="0" b="0"/>
          <a:stretch>
            <a:fillRect/>
          </a:stretch>
        </p:blipFill>
        <p:spPr>
          <a:xfrm flipH="false" flipV="false" rot="0">
            <a:off x="9736282" y="1677300"/>
            <a:ext cx="3476252" cy="3476252"/>
          </a:xfrm>
          <a:prstGeom prst="rect">
            <a:avLst/>
          </a:prstGeom>
        </p:spPr>
      </p:pic>
      <p:pic>
        <p:nvPicPr>
          <p:cNvPr name="Picture 11" id="11"/>
          <p:cNvPicPr>
            <a:picLocks noChangeAspect="true"/>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rcRect l="0" t="0" r="0" b="0"/>
          <a:stretch>
            <a:fillRect/>
          </a:stretch>
        </p:blipFill>
        <p:spPr>
          <a:xfrm flipH="false" flipV="false" rot="0">
            <a:off x="9865569" y="1806587"/>
            <a:ext cx="3217678" cy="3217678"/>
          </a:xfrm>
          <a:prstGeom prst="rect">
            <a:avLst/>
          </a:prstGeom>
        </p:spPr>
      </p:pic>
      <p:grpSp>
        <p:nvGrpSpPr>
          <p:cNvPr name="Group 12" id="12"/>
          <p:cNvGrpSpPr>
            <a:grpSpLocks noChangeAspect="true"/>
          </p:cNvGrpSpPr>
          <p:nvPr/>
        </p:nvGrpSpPr>
        <p:grpSpPr>
          <a:xfrm rot="0">
            <a:off x="9938884" y="1879907"/>
            <a:ext cx="3071049" cy="3071037"/>
            <a:chOff x="0" y="0"/>
            <a:chExt cx="6350000" cy="6349975"/>
          </a:xfrm>
        </p:grpSpPr>
        <p:sp>
          <p:nvSpPr>
            <p:cNvPr name="Freeform 13" id="13"/>
            <p:cNvSpPr/>
            <p:nvPr/>
          </p:nvSpPr>
          <p:spPr>
            <a:xfrm>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16"/>
              <a:stretch>
                <a:fillRect l="-24976" r="-24976" t="0" b="0"/>
              </a:stretch>
            </a:blipFill>
          </p:spPr>
        </p:sp>
      </p:grpSp>
      <p:sp>
        <p:nvSpPr>
          <p:cNvPr name="TextBox 14" id="14"/>
          <p:cNvSpPr txBox="true"/>
          <p:nvPr/>
        </p:nvSpPr>
        <p:spPr>
          <a:xfrm rot="0">
            <a:off x="4979219" y="669520"/>
            <a:ext cx="8329563" cy="843915"/>
          </a:xfrm>
          <a:prstGeom prst="rect">
            <a:avLst/>
          </a:prstGeom>
        </p:spPr>
        <p:txBody>
          <a:bodyPr anchor="t" rtlCol="false" tIns="0" lIns="0" bIns="0" rIns="0">
            <a:spAutoFit/>
          </a:bodyPr>
          <a:lstStyle/>
          <a:p>
            <a:pPr algn="ctr">
              <a:lnSpc>
                <a:spcPts val="6480"/>
              </a:lnSpc>
            </a:pPr>
            <a:r>
              <a:rPr lang="en-US" sz="6000">
                <a:solidFill>
                  <a:srgbClr val="000000"/>
                </a:solidFill>
                <a:latin typeface="Aileron Heavy Bold"/>
              </a:rPr>
              <a:t>ALOQADOR SOHALAR</a:t>
            </a:r>
          </a:p>
        </p:txBody>
      </p:sp>
      <p:sp>
        <p:nvSpPr>
          <p:cNvPr name="TextBox 15" id="15"/>
          <p:cNvSpPr txBox="true"/>
          <p:nvPr/>
        </p:nvSpPr>
        <p:spPr>
          <a:xfrm rot="0">
            <a:off x="4548621" y="5372642"/>
            <a:ext cx="4483842" cy="430530"/>
          </a:xfrm>
          <a:prstGeom prst="rect">
            <a:avLst/>
          </a:prstGeom>
        </p:spPr>
        <p:txBody>
          <a:bodyPr anchor="t" rtlCol="false" tIns="0" lIns="0" bIns="0" rIns="0">
            <a:spAutoFit/>
          </a:bodyPr>
          <a:lstStyle/>
          <a:p>
            <a:pPr algn="ctr">
              <a:lnSpc>
                <a:spcPts val="3360"/>
              </a:lnSpc>
            </a:pPr>
            <a:r>
              <a:rPr lang="en-US" sz="3000">
                <a:solidFill>
                  <a:srgbClr val="000000"/>
                </a:solidFill>
                <a:latin typeface="Aileron Heavy"/>
              </a:rPr>
              <a:t>Marketing</a:t>
            </a:r>
          </a:p>
        </p:txBody>
      </p:sp>
      <p:sp>
        <p:nvSpPr>
          <p:cNvPr name="TextBox 16" id="16"/>
          <p:cNvSpPr txBox="true"/>
          <p:nvPr/>
        </p:nvSpPr>
        <p:spPr>
          <a:xfrm rot="0">
            <a:off x="-137613" y="5162550"/>
            <a:ext cx="4483842" cy="790448"/>
          </a:xfrm>
          <a:prstGeom prst="rect">
            <a:avLst/>
          </a:prstGeom>
        </p:spPr>
        <p:txBody>
          <a:bodyPr anchor="t" rtlCol="false" tIns="0" lIns="0" bIns="0" rIns="0">
            <a:spAutoFit/>
          </a:bodyPr>
          <a:lstStyle/>
          <a:p>
            <a:pPr algn="ctr">
              <a:lnSpc>
                <a:spcPts val="3136"/>
              </a:lnSpc>
            </a:pPr>
            <a:r>
              <a:rPr lang="en-US" sz="2800">
                <a:solidFill>
                  <a:srgbClr val="000000"/>
                </a:solidFill>
                <a:latin typeface="Aileron Heavy"/>
              </a:rPr>
              <a:t>Kompyuter tehnologiyalari</a:t>
            </a:r>
          </a:p>
        </p:txBody>
      </p:sp>
      <p:sp>
        <p:nvSpPr>
          <p:cNvPr name="TextBox 17" id="17"/>
          <p:cNvSpPr txBox="true"/>
          <p:nvPr/>
        </p:nvSpPr>
        <p:spPr>
          <a:xfrm rot="0">
            <a:off x="9232487" y="5372642"/>
            <a:ext cx="4483842" cy="430530"/>
          </a:xfrm>
          <a:prstGeom prst="rect">
            <a:avLst/>
          </a:prstGeom>
        </p:spPr>
        <p:txBody>
          <a:bodyPr anchor="t" rtlCol="false" tIns="0" lIns="0" bIns="0" rIns="0">
            <a:spAutoFit/>
          </a:bodyPr>
          <a:lstStyle/>
          <a:p>
            <a:pPr algn="ctr">
              <a:lnSpc>
                <a:spcPts val="3360"/>
              </a:lnSpc>
            </a:pPr>
            <a:r>
              <a:rPr lang="en-US" sz="3000">
                <a:solidFill>
                  <a:srgbClr val="000000"/>
                </a:solidFill>
                <a:latin typeface="Aileron Heavy"/>
              </a:rPr>
              <a:t>Menegment</a:t>
            </a:r>
          </a:p>
        </p:txBody>
      </p:sp>
      <p:pic>
        <p:nvPicPr>
          <p:cNvPr name="Picture 18" id="18"/>
          <p:cNvPicPr>
            <a:picLocks noChangeAspect="true"/>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rcRect l="0" t="0" r="0" b="0"/>
          <a:stretch>
            <a:fillRect/>
          </a:stretch>
        </p:blipFill>
        <p:spPr>
          <a:xfrm flipH="false" flipV="false" rot="0">
            <a:off x="17028380" y="510163"/>
            <a:ext cx="185364" cy="185364"/>
          </a:xfrm>
          <a:prstGeom prst="rect">
            <a:avLst/>
          </a:prstGeom>
        </p:spPr>
      </p:pic>
      <p:pic>
        <p:nvPicPr>
          <p:cNvPr name="Picture 19" id="19"/>
          <p:cNvPicPr>
            <a:picLocks noChangeAspect="true"/>
          </p:cNvPicPr>
          <p:nvPr/>
        </p:nvPicPr>
        <p:blipFill>
          <a:blip r:embed="rId19">
            <a:extLst>
              <a:ext uri="{28A0092B-C50C-407E-A947-70E740481C1C}">
                <a14:useLocalDpi xmlns:a14="http://schemas.microsoft.com/office/drawing/2010/main" val="0"/>
              </a:ext>
              <a:ext uri="{96DAC541-7B7A-43D3-8B79-37D633B846F1}">
                <asvg:svgBlip xmlns:asvg="http://schemas.microsoft.com/office/drawing/2016/SVG/main" r:embed="rId20"/>
              </a:ext>
            </a:extLst>
          </a:blip>
          <a:srcRect l="0" t="0" r="0" b="0"/>
          <a:stretch>
            <a:fillRect/>
          </a:stretch>
        </p:blipFill>
        <p:spPr>
          <a:xfrm flipH="false" flipV="false" rot="0">
            <a:off x="17501211" y="510163"/>
            <a:ext cx="185364" cy="185364"/>
          </a:xfrm>
          <a:prstGeom prst="rect">
            <a:avLst/>
          </a:prstGeom>
        </p:spPr>
      </p:pic>
      <p:pic>
        <p:nvPicPr>
          <p:cNvPr name="Picture 20" id="20"/>
          <p:cNvPicPr>
            <a:picLocks noChangeAspect="true"/>
          </p:cNvPicPr>
          <p:nvPr/>
        </p:nvPicPr>
        <p:blipFill>
          <a:blip r:embed="rId21">
            <a:extLst>
              <a:ext uri="{28A0092B-C50C-407E-A947-70E740481C1C}">
                <a14:useLocalDpi xmlns:a14="http://schemas.microsoft.com/office/drawing/2010/main" val="0"/>
              </a:ext>
              <a:ext uri="{96DAC541-7B7A-43D3-8B79-37D633B846F1}">
                <asvg:svgBlip xmlns:asvg="http://schemas.microsoft.com/office/drawing/2016/SVG/main" r:embed="rId22"/>
              </a:ext>
            </a:extLst>
          </a:blip>
          <a:srcRect l="0" t="0" r="0" b="0"/>
          <a:stretch>
            <a:fillRect/>
          </a:stretch>
        </p:blipFill>
        <p:spPr>
          <a:xfrm flipH="false" flipV="false" rot="0">
            <a:off x="16539111" y="510163"/>
            <a:ext cx="185364" cy="185364"/>
          </a:xfrm>
          <a:prstGeom prst="rect">
            <a:avLst/>
          </a:prstGeom>
        </p:spPr>
      </p:pic>
      <p:pic>
        <p:nvPicPr>
          <p:cNvPr name="Picture 21" id="21"/>
          <p:cNvPicPr>
            <a:picLocks noChangeAspect="true"/>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l="0" t="0" r="0" b="0"/>
          <a:stretch>
            <a:fillRect/>
          </a:stretch>
        </p:blipFill>
        <p:spPr>
          <a:xfrm flipH="false" flipV="false" rot="0">
            <a:off x="14307953" y="1677300"/>
            <a:ext cx="3476252" cy="3476252"/>
          </a:xfrm>
          <a:prstGeom prst="rect">
            <a:avLst/>
          </a:prstGeom>
        </p:spPr>
      </p:pic>
      <p:pic>
        <p:nvPicPr>
          <p:cNvPr name="Picture 22" id="22"/>
          <p:cNvPicPr>
            <a:picLocks noChangeAspect="true"/>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rcRect l="0" t="0" r="0" b="0"/>
          <a:stretch>
            <a:fillRect/>
          </a:stretch>
        </p:blipFill>
        <p:spPr>
          <a:xfrm flipH="false" flipV="false" rot="0">
            <a:off x="14437240" y="1806587"/>
            <a:ext cx="3217678" cy="3217678"/>
          </a:xfrm>
          <a:prstGeom prst="rect">
            <a:avLst/>
          </a:prstGeom>
        </p:spPr>
      </p:pic>
      <p:grpSp>
        <p:nvGrpSpPr>
          <p:cNvPr name="Group 23" id="23"/>
          <p:cNvGrpSpPr>
            <a:grpSpLocks noChangeAspect="true"/>
          </p:cNvGrpSpPr>
          <p:nvPr/>
        </p:nvGrpSpPr>
        <p:grpSpPr>
          <a:xfrm rot="0">
            <a:off x="14510555" y="1879907"/>
            <a:ext cx="3071049" cy="3071037"/>
            <a:chOff x="0" y="0"/>
            <a:chExt cx="6350000" cy="6349975"/>
          </a:xfrm>
        </p:grpSpPr>
        <p:sp>
          <p:nvSpPr>
            <p:cNvPr name="Freeform 24" id="24"/>
            <p:cNvSpPr/>
            <p:nvPr/>
          </p:nvSpPr>
          <p:spPr>
            <a:xfrm>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23"/>
              <a:stretch>
                <a:fillRect l="-16666" r="-16666" t="0" b="0"/>
              </a:stretch>
            </a:blipFill>
          </p:spPr>
        </p:sp>
      </p:grpSp>
      <p:sp>
        <p:nvSpPr>
          <p:cNvPr name="TextBox 25" id="25"/>
          <p:cNvSpPr txBox="true"/>
          <p:nvPr/>
        </p:nvSpPr>
        <p:spPr>
          <a:xfrm rot="0">
            <a:off x="13804158" y="5372642"/>
            <a:ext cx="4483842" cy="430530"/>
          </a:xfrm>
          <a:prstGeom prst="rect">
            <a:avLst/>
          </a:prstGeom>
        </p:spPr>
        <p:txBody>
          <a:bodyPr anchor="t" rtlCol="false" tIns="0" lIns="0" bIns="0" rIns="0">
            <a:spAutoFit/>
          </a:bodyPr>
          <a:lstStyle/>
          <a:p>
            <a:pPr algn="ctr">
              <a:lnSpc>
                <a:spcPts val="3360"/>
              </a:lnSpc>
            </a:pPr>
            <a:r>
              <a:rPr lang="en-US" sz="3000">
                <a:solidFill>
                  <a:srgbClr val="000000"/>
                </a:solidFill>
                <a:latin typeface="Aileron Heavy"/>
              </a:rPr>
              <a:t>Sotsioloiya</a:t>
            </a:r>
          </a:p>
        </p:txBody>
      </p:sp>
      <p:pic>
        <p:nvPicPr>
          <p:cNvPr name="Picture 26" id="26"/>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5052415" y="5965097"/>
            <a:ext cx="3476252" cy="3476252"/>
          </a:xfrm>
          <a:prstGeom prst="rect">
            <a:avLst/>
          </a:prstGeom>
        </p:spPr>
      </p:pic>
      <p:pic>
        <p:nvPicPr>
          <p:cNvPr name="Picture 27" id="27"/>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5181703" y="6094384"/>
            <a:ext cx="3217678" cy="3217678"/>
          </a:xfrm>
          <a:prstGeom prst="rect">
            <a:avLst/>
          </a:prstGeom>
        </p:spPr>
      </p:pic>
      <p:grpSp>
        <p:nvGrpSpPr>
          <p:cNvPr name="Group 28" id="28"/>
          <p:cNvGrpSpPr>
            <a:grpSpLocks noChangeAspect="true"/>
          </p:cNvGrpSpPr>
          <p:nvPr/>
        </p:nvGrpSpPr>
        <p:grpSpPr>
          <a:xfrm rot="0">
            <a:off x="5255017" y="6167704"/>
            <a:ext cx="3071049" cy="3071037"/>
            <a:chOff x="0" y="0"/>
            <a:chExt cx="6350000" cy="6349975"/>
          </a:xfrm>
        </p:grpSpPr>
        <p:sp>
          <p:nvSpPr>
            <p:cNvPr name="Freeform 29" id="29"/>
            <p:cNvSpPr/>
            <p:nvPr/>
          </p:nvSpPr>
          <p:spPr>
            <a:xfrm>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24"/>
              <a:stretch>
                <a:fillRect l="-40089" r="-40089" t="0" b="0"/>
              </a:stretch>
            </a:blipFill>
          </p:spPr>
        </p:sp>
      </p:grpSp>
      <p:pic>
        <p:nvPicPr>
          <p:cNvPr name="Picture 30" id="30"/>
          <p:cNvPicPr>
            <a:picLocks noChangeAspect="true"/>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l="0" t="0" r="0" b="0"/>
          <a:stretch>
            <a:fillRect/>
          </a:stretch>
        </p:blipFill>
        <p:spPr>
          <a:xfrm flipH="false" flipV="false" rot="0">
            <a:off x="366181" y="5965097"/>
            <a:ext cx="3476252" cy="3476252"/>
          </a:xfrm>
          <a:prstGeom prst="rect">
            <a:avLst/>
          </a:prstGeom>
        </p:spPr>
      </p:pic>
      <p:pic>
        <p:nvPicPr>
          <p:cNvPr name="Picture 31" id="31"/>
          <p:cNvPicPr>
            <a:picLocks noChangeAspect="true"/>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l="0" t="0" r="0" b="0"/>
          <a:stretch>
            <a:fillRect/>
          </a:stretch>
        </p:blipFill>
        <p:spPr>
          <a:xfrm flipH="false" flipV="false" rot="0">
            <a:off x="495469" y="6094384"/>
            <a:ext cx="3217678" cy="3217678"/>
          </a:xfrm>
          <a:prstGeom prst="rect">
            <a:avLst/>
          </a:prstGeom>
        </p:spPr>
      </p:pic>
      <p:grpSp>
        <p:nvGrpSpPr>
          <p:cNvPr name="Group 32" id="32"/>
          <p:cNvGrpSpPr>
            <a:grpSpLocks noChangeAspect="true"/>
          </p:cNvGrpSpPr>
          <p:nvPr/>
        </p:nvGrpSpPr>
        <p:grpSpPr>
          <a:xfrm rot="0">
            <a:off x="568783" y="6167704"/>
            <a:ext cx="3071049" cy="3071037"/>
            <a:chOff x="0" y="0"/>
            <a:chExt cx="6350000" cy="6349975"/>
          </a:xfrm>
        </p:grpSpPr>
        <p:sp>
          <p:nvSpPr>
            <p:cNvPr name="Freeform 33" id="33"/>
            <p:cNvSpPr/>
            <p:nvPr/>
          </p:nvSpPr>
          <p:spPr>
            <a:xfrm>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25"/>
              <a:stretch>
                <a:fillRect l="-24999" r="-24999" t="0" b="0"/>
              </a:stretch>
            </a:blipFill>
          </p:spPr>
        </p:sp>
      </p:grpSp>
      <p:pic>
        <p:nvPicPr>
          <p:cNvPr name="Picture 34" id="34"/>
          <p:cNvPicPr>
            <a:picLocks noChangeAspect="true"/>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l="0" t="0" r="0" b="0"/>
          <a:stretch>
            <a:fillRect/>
          </a:stretch>
        </p:blipFill>
        <p:spPr>
          <a:xfrm flipH="false" flipV="false" rot="0">
            <a:off x="9736282" y="5965097"/>
            <a:ext cx="3476252" cy="3476252"/>
          </a:xfrm>
          <a:prstGeom prst="rect">
            <a:avLst/>
          </a:prstGeom>
        </p:spPr>
      </p:pic>
      <p:pic>
        <p:nvPicPr>
          <p:cNvPr name="Picture 35" id="35"/>
          <p:cNvPicPr>
            <a:picLocks noChangeAspect="true"/>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rcRect l="0" t="0" r="0" b="0"/>
          <a:stretch>
            <a:fillRect/>
          </a:stretch>
        </p:blipFill>
        <p:spPr>
          <a:xfrm flipH="false" flipV="false" rot="0">
            <a:off x="9865569" y="6094384"/>
            <a:ext cx="3217678" cy="3217678"/>
          </a:xfrm>
          <a:prstGeom prst="rect">
            <a:avLst/>
          </a:prstGeom>
        </p:spPr>
      </p:pic>
      <p:grpSp>
        <p:nvGrpSpPr>
          <p:cNvPr name="Group 36" id="36"/>
          <p:cNvGrpSpPr>
            <a:grpSpLocks noChangeAspect="true"/>
          </p:cNvGrpSpPr>
          <p:nvPr/>
        </p:nvGrpSpPr>
        <p:grpSpPr>
          <a:xfrm rot="0">
            <a:off x="9938884" y="6167704"/>
            <a:ext cx="3071049" cy="3071037"/>
            <a:chOff x="0" y="0"/>
            <a:chExt cx="6350000" cy="6349975"/>
          </a:xfrm>
        </p:grpSpPr>
        <p:sp>
          <p:nvSpPr>
            <p:cNvPr name="Freeform 37" id="37"/>
            <p:cNvSpPr/>
            <p:nvPr/>
          </p:nvSpPr>
          <p:spPr>
            <a:xfrm>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26"/>
              <a:stretch>
                <a:fillRect l="-38888" r="-38888" t="0" b="0"/>
              </a:stretch>
            </a:blipFill>
          </p:spPr>
        </p:sp>
      </p:grpSp>
      <p:sp>
        <p:nvSpPr>
          <p:cNvPr name="TextBox 38" id="38"/>
          <p:cNvSpPr txBox="true"/>
          <p:nvPr/>
        </p:nvSpPr>
        <p:spPr>
          <a:xfrm rot="0">
            <a:off x="4548621" y="9660439"/>
            <a:ext cx="4483842" cy="430530"/>
          </a:xfrm>
          <a:prstGeom prst="rect">
            <a:avLst/>
          </a:prstGeom>
        </p:spPr>
        <p:txBody>
          <a:bodyPr anchor="t" rtlCol="false" tIns="0" lIns="0" bIns="0" rIns="0">
            <a:spAutoFit/>
          </a:bodyPr>
          <a:lstStyle/>
          <a:p>
            <a:pPr algn="ctr">
              <a:lnSpc>
                <a:spcPts val="3360"/>
              </a:lnSpc>
            </a:pPr>
            <a:r>
              <a:rPr lang="en-US" sz="3000">
                <a:solidFill>
                  <a:srgbClr val="000000"/>
                </a:solidFill>
                <a:latin typeface="Aileron Heavy"/>
              </a:rPr>
              <a:t>Ahborot tehnologiyalari</a:t>
            </a:r>
          </a:p>
        </p:txBody>
      </p:sp>
      <p:sp>
        <p:nvSpPr>
          <p:cNvPr name="TextBox 39" id="39"/>
          <p:cNvSpPr txBox="true"/>
          <p:nvPr/>
        </p:nvSpPr>
        <p:spPr>
          <a:xfrm rot="0">
            <a:off x="-137613" y="9660439"/>
            <a:ext cx="4483842" cy="430530"/>
          </a:xfrm>
          <a:prstGeom prst="rect">
            <a:avLst/>
          </a:prstGeom>
        </p:spPr>
        <p:txBody>
          <a:bodyPr anchor="t" rtlCol="false" tIns="0" lIns="0" bIns="0" rIns="0">
            <a:spAutoFit/>
          </a:bodyPr>
          <a:lstStyle/>
          <a:p>
            <a:pPr algn="ctr">
              <a:lnSpc>
                <a:spcPts val="3360"/>
              </a:lnSpc>
            </a:pPr>
            <a:r>
              <a:rPr lang="en-US" sz="3000">
                <a:solidFill>
                  <a:srgbClr val="000000"/>
                </a:solidFill>
                <a:latin typeface="Aileron Heavy"/>
              </a:rPr>
              <a:t>Iqtisodiyot</a:t>
            </a:r>
          </a:p>
        </p:txBody>
      </p:sp>
      <p:sp>
        <p:nvSpPr>
          <p:cNvPr name="TextBox 40" id="40"/>
          <p:cNvSpPr txBox="true"/>
          <p:nvPr/>
        </p:nvSpPr>
        <p:spPr>
          <a:xfrm rot="0">
            <a:off x="9232487" y="9660439"/>
            <a:ext cx="4483842" cy="430530"/>
          </a:xfrm>
          <a:prstGeom prst="rect">
            <a:avLst/>
          </a:prstGeom>
        </p:spPr>
        <p:txBody>
          <a:bodyPr anchor="t" rtlCol="false" tIns="0" lIns="0" bIns="0" rIns="0">
            <a:spAutoFit/>
          </a:bodyPr>
          <a:lstStyle/>
          <a:p>
            <a:pPr algn="ctr">
              <a:lnSpc>
                <a:spcPts val="3360"/>
              </a:lnSpc>
            </a:pPr>
            <a:r>
              <a:rPr lang="en-US" sz="3000">
                <a:solidFill>
                  <a:srgbClr val="000000"/>
                </a:solidFill>
                <a:latin typeface="Aileron Heavy"/>
              </a:rPr>
              <a:t>Moliya</a:t>
            </a:r>
          </a:p>
        </p:txBody>
      </p:sp>
      <p:pic>
        <p:nvPicPr>
          <p:cNvPr name="Picture 41" id="41"/>
          <p:cNvPicPr>
            <a:picLocks noChangeAspect="true"/>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l="0" t="0" r="0" b="0"/>
          <a:stretch>
            <a:fillRect/>
          </a:stretch>
        </p:blipFill>
        <p:spPr>
          <a:xfrm flipH="false" flipV="false" rot="0">
            <a:off x="14307953" y="5965097"/>
            <a:ext cx="3476252" cy="3476252"/>
          </a:xfrm>
          <a:prstGeom prst="rect">
            <a:avLst/>
          </a:prstGeom>
        </p:spPr>
      </p:pic>
      <p:pic>
        <p:nvPicPr>
          <p:cNvPr name="Picture 42" id="42"/>
          <p:cNvPicPr>
            <a:picLocks noChangeAspect="true"/>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rcRect l="0" t="0" r="0" b="0"/>
          <a:stretch>
            <a:fillRect/>
          </a:stretch>
        </p:blipFill>
        <p:spPr>
          <a:xfrm flipH="false" flipV="false" rot="0">
            <a:off x="14437240" y="6094384"/>
            <a:ext cx="3217678" cy="3217678"/>
          </a:xfrm>
          <a:prstGeom prst="rect">
            <a:avLst/>
          </a:prstGeom>
        </p:spPr>
      </p:pic>
      <p:grpSp>
        <p:nvGrpSpPr>
          <p:cNvPr name="Group 43" id="43"/>
          <p:cNvGrpSpPr>
            <a:grpSpLocks noChangeAspect="true"/>
          </p:cNvGrpSpPr>
          <p:nvPr/>
        </p:nvGrpSpPr>
        <p:grpSpPr>
          <a:xfrm rot="0">
            <a:off x="14510555" y="6167704"/>
            <a:ext cx="3071049" cy="3071037"/>
            <a:chOff x="0" y="0"/>
            <a:chExt cx="6350000" cy="6349975"/>
          </a:xfrm>
        </p:grpSpPr>
        <p:sp>
          <p:nvSpPr>
            <p:cNvPr name="Freeform 44" id="44"/>
            <p:cNvSpPr/>
            <p:nvPr/>
          </p:nvSpPr>
          <p:spPr>
            <a:xfrm>
              <a:off x="0" y="0"/>
              <a:ext cx="6350000" cy="6349974"/>
            </a:xfrm>
            <a:custGeom>
              <a:avLst/>
              <a:gdLst/>
              <a:ahLst/>
              <a:cxnLst/>
              <a:rect r="r" b="b" t="t" l="l"/>
              <a:pathLst>
                <a:path h="6349974" w="6350000">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27"/>
              <a:stretch>
                <a:fillRect l="0" r="0" t="0" b="0"/>
              </a:stretch>
            </a:blipFill>
          </p:spPr>
        </p:sp>
      </p:grpSp>
      <p:sp>
        <p:nvSpPr>
          <p:cNvPr name="TextBox 45" id="45"/>
          <p:cNvSpPr txBox="true"/>
          <p:nvPr/>
        </p:nvSpPr>
        <p:spPr>
          <a:xfrm rot="0">
            <a:off x="13804158" y="9660439"/>
            <a:ext cx="4483842" cy="430530"/>
          </a:xfrm>
          <a:prstGeom prst="rect">
            <a:avLst/>
          </a:prstGeom>
        </p:spPr>
        <p:txBody>
          <a:bodyPr anchor="t" rtlCol="false" tIns="0" lIns="0" bIns="0" rIns="0">
            <a:spAutoFit/>
          </a:bodyPr>
          <a:lstStyle/>
          <a:p>
            <a:pPr algn="ctr">
              <a:lnSpc>
                <a:spcPts val="3360"/>
              </a:lnSpc>
            </a:pPr>
            <a:r>
              <a:rPr lang="en-US" sz="3000">
                <a:solidFill>
                  <a:srgbClr val="000000"/>
                </a:solidFill>
                <a:latin typeface="Aileron Heavy"/>
              </a:rPr>
              <a:t>Havfsizlik</a:t>
            </a: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bg>
      <p:bgPr>
        <a:solidFill>
          <a:srgbClr val="EBE39D"/>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9518617" y="1028700"/>
            <a:ext cx="8169748" cy="8229600"/>
          </a:xfrm>
          <a:prstGeom prst="rect">
            <a:avLst/>
          </a:prstGeom>
        </p:spPr>
      </p:pic>
      <p:grpSp>
        <p:nvGrpSpPr>
          <p:cNvPr name="Group 3" id="3"/>
          <p:cNvGrpSpPr/>
          <p:nvPr/>
        </p:nvGrpSpPr>
        <p:grpSpPr>
          <a:xfrm rot="0">
            <a:off x="246714" y="1028700"/>
            <a:ext cx="10535759" cy="7829536"/>
            <a:chOff x="0" y="0"/>
            <a:chExt cx="14047679" cy="10439381"/>
          </a:xfrm>
        </p:grpSpPr>
        <p:sp>
          <p:nvSpPr>
            <p:cNvPr name="TextBox 4" id="4"/>
            <p:cNvSpPr txBox="true"/>
            <p:nvPr/>
          </p:nvSpPr>
          <p:spPr>
            <a:xfrm rot="0">
              <a:off x="0" y="1211926"/>
              <a:ext cx="14047679" cy="9227456"/>
            </a:xfrm>
            <a:prstGeom prst="rect">
              <a:avLst/>
            </a:prstGeom>
          </p:spPr>
          <p:txBody>
            <a:bodyPr anchor="t" rtlCol="false" tIns="0" lIns="0" bIns="0" rIns="0">
              <a:spAutoFit/>
            </a:bodyPr>
            <a:lstStyle/>
            <a:p>
              <a:pPr>
                <a:lnSpc>
                  <a:spcPts val="10746"/>
                </a:lnSpc>
              </a:pPr>
              <a:r>
                <a:rPr lang="en-US" spc="-257" sz="10746">
                  <a:solidFill>
                    <a:srgbClr val="173554"/>
                  </a:solidFill>
                  <a:latin typeface="Hammersmith One"/>
                </a:rPr>
                <a:t>Elektron tijorat tizimi va uning xususiyatlari va qonunchilik tizimi</a:t>
              </a:r>
              <a:r>
                <a:rPr lang="en-US" spc="-24" sz="10746">
                  <a:solidFill>
                    <a:srgbClr val="173554"/>
                  </a:solidFill>
                  <a:latin typeface="Arimo"/>
                </a:rPr>
                <a:t> </a:t>
              </a:r>
            </a:p>
          </p:txBody>
        </p:sp>
        <p:sp>
          <p:nvSpPr>
            <p:cNvPr name="TextBox 5" id="5"/>
            <p:cNvSpPr txBox="true"/>
            <p:nvPr/>
          </p:nvSpPr>
          <p:spPr>
            <a:xfrm rot="0">
              <a:off x="0" y="-57150"/>
              <a:ext cx="9718783" cy="568972"/>
            </a:xfrm>
            <a:prstGeom prst="rect">
              <a:avLst/>
            </a:prstGeom>
          </p:spPr>
          <p:txBody>
            <a:bodyPr anchor="t" rtlCol="false" tIns="0" lIns="0" bIns="0" rIns="0">
              <a:spAutoFit/>
            </a:bodyPr>
            <a:lstStyle/>
            <a:p>
              <a:pPr>
                <a:lnSpc>
                  <a:spcPts val="3526"/>
                </a:lnSpc>
              </a:pPr>
            </a:p>
          </p:txBody>
        </p:sp>
      </p:gr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bg>
      <p:bgPr>
        <a:solidFill>
          <a:srgbClr val="CFECFA"/>
        </a:solidFill>
      </p:bgPr>
    </p:bg>
    <p:spTree>
      <p:nvGrpSpPr>
        <p:cNvPr id="1" name=""/>
        <p:cNvGrpSpPr/>
        <p:nvPr/>
      </p:nvGrpSpPr>
      <p:grpSpPr>
        <a:xfrm>
          <a:off x="0" y="0"/>
          <a:ext cx="0" cy="0"/>
          <a:chOff x="0" y="0"/>
          <a:chExt cx="0" cy="0"/>
        </a:xfrm>
      </p:grpSpPr>
      <p:grpSp>
        <p:nvGrpSpPr>
          <p:cNvPr name="Group 2" id="2"/>
          <p:cNvGrpSpPr/>
          <p:nvPr/>
        </p:nvGrpSpPr>
        <p:grpSpPr>
          <a:xfrm rot="0">
            <a:off x="5016193" y="1028700"/>
            <a:ext cx="12243107" cy="8229600"/>
            <a:chOff x="0" y="0"/>
            <a:chExt cx="8797742" cy="5913687"/>
          </a:xfrm>
        </p:grpSpPr>
        <p:sp>
          <p:nvSpPr>
            <p:cNvPr name="Freeform 3" id="3"/>
            <p:cNvSpPr/>
            <p:nvPr/>
          </p:nvSpPr>
          <p:spPr>
            <a:xfrm>
              <a:off x="92710" y="106680"/>
              <a:ext cx="8693602" cy="5794307"/>
            </a:xfrm>
            <a:custGeom>
              <a:avLst/>
              <a:gdLst/>
              <a:ahLst/>
              <a:cxnLst/>
              <a:rect r="r" b="b" t="t" l="l"/>
              <a:pathLst>
                <a:path h="5794307" w="8693602">
                  <a:moveTo>
                    <a:pt x="8666932" y="5605077"/>
                  </a:moveTo>
                  <a:cubicBezTo>
                    <a:pt x="8666932" y="5692707"/>
                    <a:pt x="8590732" y="5763827"/>
                    <a:pt x="8509452" y="5763827"/>
                  </a:cubicBezTo>
                  <a:lnTo>
                    <a:pt x="66040" y="5763827"/>
                  </a:lnTo>
                  <a:cubicBezTo>
                    <a:pt x="43180" y="5763827"/>
                    <a:pt x="20320" y="5758747"/>
                    <a:pt x="0" y="5749857"/>
                  </a:cubicBezTo>
                  <a:cubicBezTo>
                    <a:pt x="26670" y="5777797"/>
                    <a:pt x="63500" y="5794307"/>
                    <a:pt x="149537" y="5794307"/>
                  </a:cubicBezTo>
                  <a:lnTo>
                    <a:pt x="8547552" y="5794307"/>
                  </a:lnTo>
                  <a:cubicBezTo>
                    <a:pt x="8627562" y="5794307"/>
                    <a:pt x="8693602" y="5728267"/>
                    <a:pt x="8693602" y="5648257"/>
                  </a:cubicBezTo>
                  <a:lnTo>
                    <a:pt x="8693602" y="95250"/>
                  </a:lnTo>
                  <a:cubicBezTo>
                    <a:pt x="8693602" y="58420"/>
                    <a:pt x="8679632" y="25400"/>
                    <a:pt x="8658042" y="0"/>
                  </a:cubicBezTo>
                  <a:cubicBezTo>
                    <a:pt x="8664392" y="16510"/>
                    <a:pt x="8666932" y="34290"/>
                    <a:pt x="8666932" y="52070"/>
                  </a:cubicBezTo>
                  <a:lnTo>
                    <a:pt x="8666932" y="5605077"/>
                  </a:lnTo>
                  <a:lnTo>
                    <a:pt x="8666932" y="5605077"/>
                  </a:lnTo>
                  <a:close/>
                </a:path>
              </a:pathLst>
            </a:custGeom>
            <a:solidFill>
              <a:srgbClr val="173554"/>
            </a:solidFill>
          </p:spPr>
        </p:sp>
        <p:sp>
          <p:nvSpPr>
            <p:cNvPr name="Freeform 4" id="4"/>
            <p:cNvSpPr/>
            <p:nvPr/>
          </p:nvSpPr>
          <p:spPr>
            <a:xfrm>
              <a:off x="12700" y="12700"/>
              <a:ext cx="8732972" cy="5845107"/>
            </a:xfrm>
            <a:custGeom>
              <a:avLst/>
              <a:gdLst/>
              <a:ahLst/>
              <a:cxnLst/>
              <a:rect r="r" b="b" t="t" l="l"/>
              <a:pathLst>
                <a:path h="5845107" w="8732972">
                  <a:moveTo>
                    <a:pt x="146050" y="5845107"/>
                  </a:moveTo>
                  <a:lnTo>
                    <a:pt x="8586922" y="5845107"/>
                  </a:lnTo>
                  <a:cubicBezTo>
                    <a:pt x="8666932" y="5845107"/>
                    <a:pt x="8732972" y="5779067"/>
                    <a:pt x="8732972" y="5699057"/>
                  </a:cubicBezTo>
                  <a:lnTo>
                    <a:pt x="8732972" y="146050"/>
                  </a:lnTo>
                  <a:cubicBezTo>
                    <a:pt x="8732972" y="66040"/>
                    <a:pt x="8666932" y="0"/>
                    <a:pt x="8586922" y="0"/>
                  </a:cubicBezTo>
                  <a:lnTo>
                    <a:pt x="146050" y="0"/>
                  </a:lnTo>
                  <a:cubicBezTo>
                    <a:pt x="66040" y="0"/>
                    <a:pt x="0" y="66040"/>
                    <a:pt x="0" y="146050"/>
                  </a:cubicBezTo>
                  <a:lnTo>
                    <a:pt x="0" y="5699057"/>
                  </a:lnTo>
                  <a:cubicBezTo>
                    <a:pt x="0" y="5780337"/>
                    <a:pt x="66040" y="5845107"/>
                    <a:pt x="146050" y="5845107"/>
                  </a:cubicBezTo>
                  <a:close/>
                </a:path>
              </a:pathLst>
            </a:custGeom>
            <a:solidFill>
              <a:srgbClr val="FFFFFF"/>
            </a:solidFill>
          </p:spPr>
        </p:sp>
        <p:sp>
          <p:nvSpPr>
            <p:cNvPr name="Freeform 5" id="5"/>
            <p:cNvSpPr/>
            <p:nvPr/>
          </p:nvSpPr>
          <p:spPr>
            <a:xfrm>
              <a:off x="0" y="0"/>
              <a:ext cx="8797742" cy="5913687"/>
            </a:xfrm>
            <a:custGeom>
              <a:avLst/>
              <a:gdLst/>
              <a:ahLst/>
              <a:cxnLst/>
              <a:rect r="r" b="b" t="t" l="l"/>
              <a:pathLst>
                <a:path h="5913687" w="8797742">
                  <a:moveTo>
                    <a:pt x="8734242" y="74930"/>
                  </a:moveTo>
                  <a:cubicBezTo>
                    <a:pt x="8706302" y="30480"/>
                    <a:pt x="8656772" y="0"/>
                    <a:pt x="8599622" y="0"/>
                  </a:cubicBezTo>
                  <a:lnTo>
                    <a:pt x="158750" y="0"/>
                  </a:lnTo>
                  <a:cubicBezTo>
                    <a:pt x="71120" y="0"/>
                    <a:pt x="0" y="71120"/>
                    <a:pt x="0" y="158750"/>
                  </a:cubicBezTo>
                  <a:lnTo>
                    <a:pt x="0" y="5711757"/>
                  </a:lnTo>
                  <a:cubicBezTo>
                    <a:pt x="0" y="5763827"/>
                    <a:pt x="25400" y="5809547"/>
                    <a:pt x="63500" y="5838757"/>
                  </a:cubicBezTo>
                  <a:cubicBezTo>
                    <a:pt x="91440" y="5883207"/>
                    <a:pt x="140970" y="5913687"/>
                    <a:pt x="250601" y="5913687"/>
                  </a:cubicBezTo>
                  <a:lnTo>
                    <a:pt x="8638992" y="5913687"/>
                  </a:lnTo>
                  <a:cubicBezTo>
                    <a:pt x="8726622" y="5913687"/>
                    <a:pt x="8797742" y="5842567"/>
                    <a:pt x="8797742" y="5754937"/>
                  </a:cubicBezTo>
                  <a:lnTo>
                    <a:pt x="8797742" y="201930"/>
                  </a:lnTo>
                  <a:cubicBezTo>
                    <a:pt x="8797742" y="149860"/>
                    <a:pt x="8772342" y="104140"/>
                    <a:pt x="8734242" y="74930"/>
                  </a:cubicBezTo>
                  <a:close/>
                  <a:moveTo>
                    <a:pt x="12700" y="5711757"/>
                  </a:moveTo>
                  <a:lnTo>
                    <a:pt x="12700" y="158750"/>
                  </a:lnTo>
                  <a:cubicBezTo>
                    <a:pt x="12700" y="78740"/>
                    <a:pt x="78740" y="12700"/>
                    <a:pt x="158750" y="12700"/>
                  </a:cubicBezTo>
                  <a:lnTo>
                    <a:pt x="8599622" y="12700"/>
                  </a:lnTo>
                  <a:cubicBezTo>
                    <a:pt x="8679632" y="12700"/>
                    <a:pt x="8745672" y="78740"/>
                    <a:pt x="8745672" y="158750"/>
                  </a:cubicBezTo>
                  <a:lnTo>
                    <a:pt x="8745672" y="5711757"/>
                  </a:lnTo>
                  <a:cubicBezTo>
                    <a:pt x="8745672" y="5791767"/>
                    <a:pt x="8679632" y="5857807"/>
                    <a:pt x="8599622" y="5857807"/>
                  </a:cubicBezTo>
                  <a:lnTo>
                    <a:pt x="158750" y="5857807"/>
                  </a:lnTo>
                  <a:cubicBezTo>
                    <a:pt x="78740" y="5857807"/>
                    <a:pt x="12700" y="5793037"/>
                    <a:pt x="12700" y="5711757"/>
                  </a:cubicBezTo>
                  <a:close/>
                  <a:moveTo>
                    <a:pt x="8786312" y="5754937"/>
                  </a:moveTo>
                  <a:cubicBezTo>
                    <a:pt x="8786312" y="5834947"/>
                    <a:pt x="8719002" y="5900987"/>
                    <a:pt x="8638992" y="5900987"/>
                  </a:cubicBezTo>
                  <a:lnTo>
                    <a:pt x="250601" y="5900987"/>
                  </a:lnTo>
                  <a:cubicBezTo>
                    <a:pt x="157480" y="5900987"/>
                    <a:pt x="120650" y="5884477"/>
                    <a:pt x="93980" y="5856537"/>
                  </a:cubicBezTo>
                  <a:cubicBezTo>
                    <a:pt x="114300" y="5865427"/>
                    <a:pt x="135890" y="5870507"/>
                    <a:pt x="160020" y="5870507"/>
                  </a:cubicBezTo>
                  <a:lnTo>
                    <a:pt x="8600892" y="5870507"/>
                  </a:lnTo>
                  <a:cubicBezTo>
                    <a:pt x="8688522" y="5870507"/>
                    <a:pt x="8759642" y="5799387"/>
                    <a:pt x="8759642" y="5711757"/>
                  </a:cubicBezTo>
                  <a:lnTo>
                    <a:pt x="8759642" y="158750"/>
                  </a:lnTo>
                  <a:cubicBezTo>
                    <a:pt x="8759642" y="140970"/>
                    <a:pt x="8755832" y="123190"/>
                    <a:pt x="8750752" y="106680"/>
                  </a:cubicBezTo>
                  <a:cubicBezTo>
                    <a:pt x="8772342" y="132080"/>
                    <a:pt x="8786313" y="165100"/>
                    <a:pt x="8786313" y="201930"/>
                  </a:cubicBezTo>
                  <a:lnTo>
                    <a:pt x="8786313" y="5754937"/>
                  </a:lnTo>
                  <a:cubicBezTo>
                    <a:pt x="8786312" y="5754937"/>
                    <a:pt x="8786312" y="5754937"/>
                    <a:pt x="8786312" y="5754937"/>
                  </a:cubicBezTo>
                  <a:close/>
                </a:path>
              </a:pathLst>
            </a:custGeom>
            <a:solidFill>
              <a:srgbClr val="173554"/>
            </a:solidFill>
          </p:spPr>
        </p:sp>
      </p:grpSp>
      <p:pic>
        <p:nvPicPr>
          <p:cNvPr name="Picture 6" id="6"/>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522598" y="1028700"/>
            <a:ext cx="4114800" cy="8229600"/>
          </a:xfrm>
          <a:prstGeom prst="rect">
            <a:avLst/>
          </a:prstGeom>
        </p:spPr>
      </p:pic>
      <p:sp>
        <p:nvSpPr>
          <p:cNvPr name="TextBox 7" id="7"/>
          <p:cNvSpPr txBox="true"/>
          <p:nvPr/>
        </p:nvSpPr>
        <p:spPr>
          <a:xfrm rot="0">
            <a:off x="6277184" y="1390419"/>
            <a:ext cx="10347951" cy="731474"/>
          </a:xfrm>
          <a:prstGeom prst="rect">
            <a:avLst/>
          </a:prstGeom>
        </p:spPr>
        <p:txBody>
          <a:bodyPr anchor="t" rtlCol="false" tIns="0" lIns="0" bIns="0" rIns="0">
            <a:spAutoFit/>
          </a:bodyPr>
          <a:lstStyle/>
          <a:p>
            <a:pPr algn="ctr">
              <a:lnSpc>
                <a:spcPts val="5606"/>
              </a:lnSpc>
            </a:pPr>
            <a:r>
              <a:rPr lang="en-US" spc="-127" sz="5096">
                <a:solidFill>
                  <a:srgbClr val="173554"/>
                </a:solidFill>
                <a:latin typeface="Hammersmith One"/>
              </a:rPr>
              <a:t>Elektron tijorat qo'nunchiligi</a:t>
            </a:r>
          </a:p>
        </p:txBody>
      </p:sp>
      <p:sp>
        <p:nvSpPr>
          <p:cNvPr name="TextBox 8" id="8"/>
          <p:cNvSpPr txBox="true"/>
          <p:nvPr/>
        </p:nvSpPr>
        <p:spPr>
          <a:xfrm rot="0">
            <a:off x="5637398" y="3301683"/>
            <a:ext cx="11621902" cy="4702810"/>
          </a:xfrm>
          <a:prstGeom prst="rect">
            <a:avLst/>
          </a:prstGeom>
        </p:spPr>
        <p:txBody>
          <a:bodyPr anchor="t" rtlCol="false" tIns="0" lIns="0" bIns="0" rIns="0">
            <a:spAutoFit/>
          </a:bodyPr>
          <a:lstStyle/>
          <a:p>
            <a:pPr algn="ctr">
              <a:lnSpc>
                <a:spcPts val="4160"/>
              </a:lnSpc>
              <a:spcBef>
                <a:spcPct val="0"/>
              </a:spcBef>
            </a:pPr>
            <a:r>
              <a:rPr lang="en-US" sz="3200">
                <a:solidFill>
                  <a:srgbClr val="173554"/>
                </a:solidFill>
                <a:latin typeface="Open Sans"/>
              </a:rPr>
              <a:t>UNCTAD Global Cyberlaw Tracker a'zo 194 davlatda elektron tranzaktsiyalar, iste'molchilar huquqlarini himoya qilish, ma'lumotlarni himoya qilish/maxfiylik va kiberjinoyatchilikni qabul qilish sohasidagi elektron tijorat qonunchiligining holatini kuzatib boradi. Bu ma'lum bir mamlakatda qonun qabul qilingan yoki qabul qilinmagan qonun loyihasi mavjud yoki yo'qligini ko'rsatadi. Mamlakat qonunchiligini qabul qilish to'g'risidagi ma'lumotlar tayyor bo'lmagan ba'zi hollarda "ma'lumotlar yo'q" ko'rsatilgan.</a:t>
            </a:r>
          </a:p>
        </p:txBody>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bg>
      <p:bgPr>
        <a:solidFill>
          <a:srgbClr val="F4F4F4"/>
        </a:solidFill>
      </p:bgPr>
    </p:bg>
    <p:spTree>
      <p:nvGrpSpPr>
        <p:cNvPr id="1" name=""/>
        <p:cNvGrpSpPr/>
        <p:nvPr/>
      </p:nvGrpSpPr>
      <p:grpSpPr>
        <a:xfrm>
          <a:off x="0" y="0"/>
          <a:ext cx="0" cy="0"/>
          <a:chOff x="0" y="0"/>
          <a:chExt cx="0" cy="0"/>
        </a:xfrm>
      </p:grpSpPr>
      <p:grpSp>
        <p:nvGrpSpPr>
          <p:cNvPr name="Group 2" id="2"/>
          <p:cNvGrpSpPr/>
          <p:nvPr/>
        </p:nvGrpSpPr>
        <p:grpSpPr>
          <a:xfrm rot="0">
            <a:off x="1028700" y="3841232"/>
            <a:ext cx="7783961" cy="2143025"/>
            <a:chOff x="0" y="0"/>
            <a:chExt cx="5593456" cy="1539951"/>
          </a:xfrm>
        </p:grpSpPr>
        <p:sp>
          <p:nvSpPr>
            <p:cNvPr name="Freeform 3" id="3"/>
            <p:cNvSpPr/>
            <p:nvPr/>
          </p:nvSpPr>
          <p:spPr>
            <a:xfrm>
              <a:off x="92710" y="106680"/>
              <a:ext cx="5489316" cy="1420571"/>
            </a:xfrm>
            <a:custGeom>
              <a:avLst/>
              <a:gdLst/>
              <a:ahLst/>
              <a:cxnLst/>
              <a:rect r="r" b="b" t="t" l="l"/>
              <a:pathLst>
                <a:path h="1420571" w="5489316">
                  <a:moveTo>
                    <a:pt x="5462646" y="1231341"/>
                  </a:moveTo>
                  <a:cubicBezTo>
                    <a:pt x="5462646" y="1318971"/>
                    <a:pt x="5386446" y="1390091"/>
                    <a:pt x="5305166" y="1390091"/>
                  </a:cubicBezTo>
                  <a:lnTo>
                    <a:pt x="66040" y="1390091"/>
                  </a:lnTo>
                  <a:cubicBezTo>
                    <a:pt x="43180" y="1390091"/>
                    <a:pt x="20320" y="1385011"/>
                    <a:pt x="0" y="1376121"/>
                  </a:cubicBezTo>
                  <a:cubicBezTo>
                    <a:pt x="26670" y="1404061"/>
                    <a:pt x="63500" y="1420571"/>
                    <a:pt x="129114" y="1420571"/>
                  </a:cubicBezTo>
                  <a:lnTo>
                    <a:pt x="5343266" y="1420571"/>
                  </a:lnTo>
                  <a:cubicBezTo>
                    <a:pt x="5423276" y="1420571"/>
                    <a:pt x="5489316" y="1354531"/>
                    <a:pt x="5489316" y="1274521"/>
                  </a:cubicBezTo>
                  <a:lnTo>
                    <a:pt x="5489316" y="95250"/>
                  </a:lnTo>
                  <a:cubicBezTo>
                    <a:pt x="5489316" y="58420"/>
                    <a:pt x="5475346" y="25400"/>
                    <a:pt x="5453756" y="0"/>
                  </a:cubicBezTo>
                  <a:cubicBezTo>
                    <a:pt x="5460106" y="16510"/>
                    <a:pt x="5462646" y="34290"/>
                    <a:pt x="5462646" y="52070"/>
                  </a:cubicBezTo>
                  <a:lnTo>
                    <a:pt x="5462646" y="1231341"/>
                  </a:lnTo>
                  <a:lnTo>
                    <a:pt x="5462646" y="1231341"/>
                  </a:lnTo>
                  <a:close/>
                </a:path>
              </a:pathLst>
            </a:custGeom>
            <a:solidFill>
              <a:srgbClr val="173554"/>
            </a:solidFill>
          </p:spPr>
        </p:sp>
        <p:sp>
          <p:nvSpPr>
            <p:cNvPr name="Freeform 4" id="4"/>
            <p:cNvSpPr/>
            <p:nvPr/>
          </p:nvSpPr>
          <p:spPr>
            <a:xfrm>
              <a:off x="12700" y="12700"/>
              <a:ext cx="5528686" cy="1471371"/>
            </a:xfrm>
            <a:custGeom>
              <a:avLst/>
              <a:gdLst/>
              <a:ahLst/>
              <a:cxnLst/>
              <a:rect r="r" b="b" t="t" l="l"/>
              <a:pathLst>
                <a:path h="1471371" w="5528686">
                  <a:moveTo>
                    <a:pt x="146050" y="1471371"/>
                  </a:moveTo>
                  <a:lnTo>
                    <a:pt x="5382636" y="1471371"/>
                  </a:lnTo>
                  <a:cubicBezTo>
                    <a:pt x="5462646" y="1471371"/>
                    <a:pt x="5528686" y="1405331"/>
                    <a:pt x="5528686" y="1325321"/>
                  </a:cubicBezTo>
                  <a:lnTo>
                    <a:pt x="5528686" y="146050"/>
                  </a:lnTo>
                  <a:cubicBezTo>
                    <a:pt x="5528686" y="66040"/>
                    <a:pt x="5462646" y="0"/>
                    <a:pt x="5382636" y="0"/>
                  </a:cubicBezTo>
                  <a:lnTo>
                    <a:pt x="146050" y="0"/>
                  </a:lnTo>
                  <a:cubicBezTo>
                    <a:pt x="66040" y="0"/>
                    <a:pt x="0" y="66040"/>
                    <a:pt x="0" y="146050"/>
                  </a:cubicBezTo>
                  <a:lnTo>
                    <a:pt x="0" y="1325321"/>
                  </a:lnTo>
                  <a:cubicBezTo>
                    <a:pt x="0" y="1406601"/>
                    <a:pt x="66040" y="1471371"/>
                    <a:pt x="146050" y="1471371"/>
                  </a:cubicBezTo>
                  <a:close/>
                </a:path>
              </a:pathLst>
            </a:custGeom>
            <a:solidFill>
              <a:srgbClr val="FFFFFF"/>
            </a:solidFill>
          </p:spPr>
        </p:sp>
        <p:sp>
          <p:nvSpPr>
            <p:cNvPr name="Freeform 5" id="5"/>
            <p:cNvSpPr/>
            <p:nvPr/>
          </p:nvSpPr>
          <p:spPr>
            <a:xfrm>
              <a:off x="0" y="0"/>
              <a:ext cx="5593456" cy="1539951"/>
            </a:xfrm>
            <a:custGeom>
              <a:avLst/>
              <a:gdLst/>
              <a:ahLst/>
              <a:cxnLst/>
              <a:rect r="r" b="b" t="t" l="l"/>
              <a:pathLst>
                <a:path h="1539951" w="5593456">
                  <a:moveTo>
                    <a:pt x="5529956" y="74930"/>
                  </a:moveTo>
                  <a:cubicBezTo>
                    <a:pt x="5502016" y="30480"/>
                    <a:pt x="5452486" y="0"/>
                    <a:pt x="5395336" y="0"/>
                  </a:cubicBezTo>
                  <a:lnTo>
                    <a:pt x="158750" y="0"/>
                  </a:lnTo>
                  <a:cubicBezTo>
                    <a:pt x="71120" y="0"/>
                    <a:pt x="0" y="71120"/>
                    <a:pt x="0" y="158750"/>
                  </a:cubicBezTo>
                  <a:lnTo>
                    <a:pt x="0" y="1338021"/>
                  </a:lnTo>
                  <a:cubicBezTo>
                    <a:pt x="0" y="1390091"/>
                    <a:pt x="25400" y="1435811"/>
                    <a:pt x="63500" y="1465021"/>
                  </a:cubicBezTo>
                  <a:cubicBezTo>
                    <a:pt x="91440" y="1509471"/>
                    <a:pt x="140970" y="1539951"/>
                    <a:pt x="226991" y="1539951"/>
                  </a:cubicBezTo>
                  <a:lnTo>
                    <a:pt x="5434706" y="1539951"/>
                  </a:lnTo>
                  <a:cubicBezTo>
                    <a:pt x="5522336" y="1539951"/>
                    <a:pt x="5593456" y="1468831"/>
                    <a:pt x="5593456" y="1381201"/>
                  </a:cubicBezTo>
                  <a:lnTo>
                    <a:pt x="5593456" y="201930"/>
                  </a:lnTo>
                  <a:cubicBezTo>
                    <a:pt x="5593456" y="149860"/>
                    <a:pt x="5568056" y="104140"/>
                    <a:pt x="5529956" y="74930"/>
                  </a:cubicBezTo>
                  <a:close/>
                  <a:moveTo>
                    <a:pt x="12700" y="1338021"/>
                  </a:moveTo>
                  <a:lnTo>
                    <a:pt x="12700" y="158750"/>
                  </a:lnTo>
                  <a:cubicBezTo>
                    <a:pt x="12700" y="78740"/>
                    <a:pt x="78740" y="12700"/>
                    <a:pt x="158750" y="12700"/>
                  </a:cubicBezTo>
                  <a:lnTo>
                    <a:pt x="5395336" y="12700"/>
                  </a:lnTo>
                  <a:cubicBezTo>
                    <a:pt x="5475346" y="12700"/>
                    <a:pt x="5541386" y="78740"/>
                    <a:pt x="5541386" y="158750"/>
                  </a:cubicBezTo>
                  <a:lnTo>
                    <a:pt x="5541386" y="1338021"/>
                  </a:lnTo>
                  <a:cubicBezTo>
                    <a:pt x="5541386" y="1418031"/>
                    <a:pt x="5475346" y="1484071"/>
                    <a:pt x="5395336" y="1484071"/>
                  </a:cubicBezTo>
                  <a:lnTo>
                    <a:pt x="158750" y="1484071"/>
                  </a:lnTo>
                  <a:cubicBezTo>
                    <a:pt x="78740" y="1484071"/>
                    <a:pt x="12700" y="1419301"/>
                    <a:pt x="12700" y="1338021"/>
                  </a:cubicBezTo>
                  <a:close/>
                  <a:moveTo>
                    <a:pt x="5582026" y="1381201"/>
                  </a:moveTo>
                  <a:cubicBezTo>
                    <a:pt x="5582026" y="1461211"/>
                    <a:pt x="5514716" y="1527251"/>
                    <a:pt x="5434706" y="1527251"/>
                  </a:cubicBezTo>
                  <a:lnTo>
                    <a:pt x="226991" y="1527251"/>
                  </a:lnTo>
                  <a:cubicBezTo>
                    <a:pt x="157480" y="1527251"/>
                    <a:pt x="120650" y="1510741"/>
                    <a:pt x="93980" y="1482801"/>
                  </a:cubicBezTo>
                  <a:cubicBezTo>
                    <a:pt x="114300" y="1491691"/>
                    <a:pt x="135890" y="1496771"/>
                    <a:pt x="160020" y="1496771"/>
                  </a:cubicBezTo>
                  <a:lnTo>
                    <a:pt x="5396606" y="1496771"/>
                  </a:lnTo>
                  <a:cubicBezTo>
                    <a:pt x="5484236" y="1496771"/>
                    <a:pt x="5555356" y="1425651"/>
                    <a:pt x="5555356" y="1338021"/>
                  </a:cubicBezTo>
                  <a:lnTo>
                    <a:pt x="5555356" y="158750"/>
                  </a:lnTo>
                  <a:cubicBezTo>
                    <a:pt x="5555356" y="140970"/>
                    <a:pt x="5551546" y="123190"/>
                    <a:pt x="5546466" y="106680"/>
                  </a:cubicBezTo>
                  <a:cubicBezTo>
                    <a:pt x="5568056" y="132080"/>
                    <a:pt x="5582026" y="165100"/>
                    <a:pt x="5582026" y="201930"/>
                  </a:cubicBezTo>
                  <a:lnTo>
                    <a:pt x="5582026" y="1381201"/>
                  </a:lnTo>
                  <a:cubicBezTo>
                    <a:pt x="5582026" y="1381201"/>
                    <a:pt x="5582026" y="1381201"/>
                    <a:pt x="5582026" y="1381201"/>
                  </a:cubicBezTo>
                  <a:close/>
                </a:path>
              </a:pathLst>
            </a:custGeom>
            <a:solidFill>
              <a:srgbClr val="173554"/>
            </a:solidFill>
          </p:spPr>
        </p:sp>
      </p:grpSp>
      <p:grpSp>
        <p:nvGrpSpPr>
          <p:cNvPr name="Group 6" id="6"/>
          <p:cNvGrpSpPr/>
          <p:nvPr/>
        </p:nvGrpSpPr>
        <p:grpSpPr>
          <a:xfrm rot="0">
            <a:off x="9475339" y="3841232"/>
            <a:ext cx="7783961" cy="2143025"/>
            <a:chOff x="0" y="0"/>
            <a:chExt cx="5593456" cy="1539951"/>
          </a:xfrm>
        </p:grpSpPr>
        <p:sp>
          <p:nvSpPr>
            <p:cNvPr name="Freeform 7" id="7"/>
            <p:cNvSpPr/>
            <p:nvPr/>
          </p:nvSpPr>
          <p:spPr>
            <a:xfrm>
              <a:off x="92710" y="106680"/>
              <a:ext cx="5489316" cy="1420571"/>
            </a:xfrm>
            <a:custGeom>
              <a:avLst/>
              <a:gdLst/>
              <a:ahLst/>
              <a:cxnLst/>
              <a:rect r="r" b="b" t="t" l="l"/>
              <a:pathLst>
                <a:path h="1420571" w="5489316">
                  <a:moveTo>
                    <a:pt x="5462646" y="1231341"/>
                  </a:moveTo>
                  <a:cubicBezTo>
                    <a:pt x="5462646" y="1318971"/>
                    <a:pt x="5386446" y="1390091"/>
                    <a:pt x="5305166" y="1390091"/>
                  </a:cubicBezTo>
                  <a:lnTo>
                    <a:pt x="66040" y="1390091"/>
                  </a:lnTo>
                  <a:cubicBezTo>
                    <a:pt x="43180" y="1390091"/>
                    <a:pt x="20320" y="1385011"/>
                    <a:pt x="0" y="1376121"/>
                  </a:cubicBezTo>
                  <a:cubicBezTo>
                    <a:pt x="26670" y="1404061"/>
                    <a:pt x="63500" y="1420571"/>
                    <a:pt x="129114" y="1420571"/>
                  </a:cubicBezTo>
                  <a:lnTo>
                    <a:pt x="5343266" y="1420571"/>
                  </a:lnTo>
                  <a:cubicBezTo>
                    <a:pt x="5423276" y="1420571"/>
                    <a:pt x="5489316" y="1354531"/>
                    <a:pt x="5489316" y="1274521"/>
                  </a:cubicBezTo>
                  <a:lnTo>
                    <a:pt x="5489316" y="95250"/>
                  </a:lnTo>
                  <a:cubicBezTo>
                    <a:pt x="5489316" y="58420"/>
                    <a:pt x="5475346" y="25400"/>
                    <a:pt x="5453756" y="0"/>
                  </a:cubicBezTo>
                  <a:cubicBezTo>
                    <a:pt x="5460106" y="16510"/>
                    <a:pt x="5462646" y="34290"/>
                    <a:pt x="5462646" y="52070"/>
                  </a:cubicBezTo>
                  <a:lnTo>
                    <a:pt x="5462646" y="1231341"/>
                  </a:lnTo>
                  <a:lnTo>
                    <a:pt x="5462646" y="1231341"/>
                  </a:lnTo>
                  <a:close/>
                </a:path>
              </a:pathLst>
            </a:custGeom>
            <a:solidFill>
              <a:srgbClr val="173554"/>
            </a:solidFill>
          </p:spPr>
        </p:sp>
        <p:sp>
          <p:nvSpPr>
            <p:cNvPr name="Freeform 8" id="8"/>
            <p:cNvSpPr/>
            <p:nvPr/>
          </p:nvSpPr>
          <p:spPr>
            <a:xfrm>
              <a:off x="12700" y="12700"/>
              <a:ext cx="5528686" cy="1471371"/>
            </a:xfrm>
            <a:custGeom>
              <a:avLst/>
              <a:gdLst/>
              <a:ahLst/>
              <a:cxnLst/>
              <a:rect r="r" b="b" t="t" l="l"/>
              <a:pathLst>
                <a:path h="1471371" w="5528686">
                  <a:moveTo>
                    <a:pt x="146050" y="1471371"/>
                  </a:moveTo>
                  <a:lnTo>
                    <a:pt x="5382636" y="1471371"/>
                  </a:lnTo>
                  <a:cubicBezTo>
                    <a:pt x="5462646" y="1471371"/>
                    <a:pt x="5528686" y="1405331"/>
                    <a:pt x="5528686" y="1325321"/>
                  </a:cubicBezTo>
                  <a:lnTo>
                    <a:pt x="5528686" y="146050"/>
                  </a:lnTo>
                  <a:cubicBezTo>
                    <a:pt x="5528686" y="66040"/>
                    <a:pt x="5462646" y="0"/>
                    <a:pt x="5382636" y="0"/>
                  </a:cubicBezTo>
                  <a:lnTo>
                    <a:pt x="146050" y="0"/>
                  </a:lnTo>
                  <a:cubicBezTo>
                    <a:pt x="66040" y="0"/>
                    <a:pt x="0" y="66040"/>
                    <a:pt x="0" y="146050"/>
                  </a:cubicBezTo>
                  <a:lnTo>
                    <a:pt x="0" y="1325321"/>
                  </a:lnTo>
                  <a:cubicBezTo>
                    <a:pt x="0" y="1406601"/>
                    <a:pt x="66040" y="1471371"/>
                    <a:pt x="146050" y="1471371"/>
                  </a:cubicBezTo>
                  <a:close/>
                </a:path>
              </a:pathLst>
            </a:custGeom>
            <a:solidFill>
              <a:srgbClr val="FFFFFF"/>
            </a:solidFill>
          </p:spPr>
        </p:sp>
        <p:sp>
          <p:nvSpPr>
            <p:cNvPr name="Freeform 9" id="9"/>
            <p:cNvSpPr/>
            <p:nvPr/>
          </p:nvSpPr>
          <p:spPr>
            <a:xfrm>
              <a:off x="0" y="0"/>
              <a:ext cx="5593456" cy="1539951"/>
            </a:xfrm>
            <a:custGeom>
              <a:avLst/>
              <a:gdLst/>
              <a:ahLst/>
              <a:cxnLst/>
              <a:rect r="r" b="b" t="t" l="l"/>
              <a:pathLst>
                <a:path h="1539951" w="5593456">
                  <a:moveTo>
                    <a:pt x="5529956" y="74930"/>
                  </a:moveTo>
                  <a:cubicBezTo>
                    <a:pt x="5502016" y="30480"/>
                    <a:pt x="5452486" y="0"/>
                    <a:pt x="5395336" y="0"/>
                  </a:cubicBezTo>
                  <a:lnTo>
                    <a:pt x="158750" y="0"/>
                  </a:lnTo>
                  <a:cubicBezTo>
                    <a:pt x="71120" y="0"/>
                    <a:pt x="0" y="71120"/>
                    <a:pt x="0" y="158750"/>
                  </a:cubicBezTo>
                  <a:lnTo>
                    <a:pt x="0" y="1338021"/>
                  </a:lnTo>
                  <a:cubicBezTo>
                    <a:pt x="0" y="1390091"/>
                    <a:pt x="25400" y="1435811"/>
                    <a:pt x="63500" y="1465021"/>
                  </a:cubicBezTo>
                  <a:cubicBezTo>
                    <a:pt x="91440" y="1509471"/>
                    <a:pt x="140970" y="1539951"/>
                    <a:pt x="226991" y="1539951"/>
                  </a:cubicBezTo>
                  <a:lnTo>
                    <a:pt x="5434706" y="1539951"/>
                  </a:lnTo>
                  <a:cubicBezTo>
                    <a:pt x="5522336" y="1539951"/>
                    <a:pt x="5593456" y="1468831"/>
                    <a:pt x="5593456" y="1381201"/>
                  </a:cubicBezTo>
                  <a:lnTo>
                    <a:pt x="5593456" y="201930"/>
                  </a:lnTo>
                  <a:cubicBezTo>
                    <a:pt x="5593456" y="149860"/>
                    <a:pt x="5568056" y="104140"/>
                    <a:pt x="5529956" y="74930"/>
                  </a:cubicBezTo>
                  <a:close/>
                  <a:moveTo>
                    <a:pt x="12700" y="1338021"/>
                  </a:moveTo>
                  <a:lnTo>
                    <a:pt x="12700" y="158750"/>
                  </a:lnTo>
                  <a:cubicBezTo>
                    <a:pt x="12700" y="78740"/>
                    <a:pt x="78740" y="12700"/>
                    <a:pt x="158750" y="12700"/>
                  </a:cubicBezTo>
                  <a:lnTo>
                    <a:pt x="5395336" y="12700"/>
                  </a:lnTo>
                  <a:cubicBezTo>
                    <a:pt x="5475346" y="12700"/>
                    <a:pt x="5541386" y="78740"/>
                    <a:pt x="5541386" y="158750"/>
                  </a:cubicBezTo>
                  <a:lnTo>
                    <a:pt x="5541386" y="1338021"/>
                  </a:lnTo>
                  <a:cubicBezTo>
                    <a:pt x="5541386" y="1418031"/>
                    <a:pt x="5475346" y="1484071"/>
                    <a:pt x="5395336" y="1484071"/>
                  </a:cubicBezTo>
                  <a:lnTo>
                    <a:pt x="158750" y="1484071"/>
                  </a:lnTo>
                  <a:cubicBezTo>
                    <a:pt x="78740" y="1484071"/>
                    <a:pt x="12700" y="1419301"/>
                    <a:pt x="12700" y="1338021"/>
                  </a:cubicBezTo>
                  <a:close/>
                  <a:moveTo>
                    <a:pt x="5582026" y="1381201"/>
                  </a:moveTo>
                  <a:cubicBezTo>
                    <a:pt x="5582026" y="1461211"/>
                    <a:pt x="5514716" y="1527251"/>
                    <a:pt x="5434706" y="1527251"/>
                  </a:cubicBezTo>
                  <a:lnTo>
                    <a:pt x="226991" y="1527251"/>
                  </a:lnTo>
                  <a:cubicBezTo>
                    <a:pt x="157480" y="1527251"/>
                    <a:pt x="120650" y="1510741"/>
                    <a:pt x="93980" y="1482801"/>
                  </a:cubicBezTo>
                  <a:cubicBezTo>
                    <a:pt x="114300" y="1491691"/>
                    <a:pt x="135890" y="1496771"/>
                    <a:pt x="160020" y="1496771"/>
                  </a:cubicBezTo>
                  <a:lnTo>
                    <a:pt x="5396606" y="1496771"/>
                  </a:lnTo>
                  <a:cubicBezTo>
                    <a:pt x="5484236" y="1496771"/>
                    <a:pt x="5555356" y="1425651"/>
                    <a:pt x="5555356" y="1338021"/>
                  </a:cubicBezTo>
                  <a:lnTo>
                    <a:pt x="5555356" y="158750"/>
                  </a:lnTo>
                  <a:cubicBezTo>
                    <a:pt x="5555356" y="140970"/>
                    <a:pt x="5551546" y="123190"/>
                    <a:pt x="5546466" y="106680"/>
                  </a:cubicBezTo>
                  <a:cubicBezTo>
                    <a:pt x="5568056" y="132080"/>
                    <a:pt x="5582026" y="165100"/>
                    <a:pt x="5582026" y="201930"/>
                  </a:cubicBezTo>
                  <a:lnTo>
                    <a:pt x="5582026" y="1381201"/>
                  </a:lnTo>
                  <a:cubicBezTo>
                    <a:pt x="5582026" y="1381201"/>
                    <a:pt x="5582026" y="1381201"/>
                    <a:pt x="5582026" y="1381201"/>
                  </a:cubicBezTo>
                  <a:close/>
                </a:path>
              </a:pathLst>
            </a:custGeom>
            <a:solidFill>
              <a:srgbClr val="173554"/>
            </a:solidFill>
          </p:spPr>
        </p:sp>
      </p:grpSp>
      <p:grpSp>
        <p:nvGrpSpPr>
          <p:cNvPr name="Group 10" id="10"/>
          <p:cNvGrpSpPr/>
          <p:nvPr/>
        </p:nvGrpSpPr>
        <p:grpSpPr>
          <a:xfrm rot="0">
            <a:off x="1028700" y="6420577"/>
            <a:ext cx="7783961" cy="2143025"/>
            <a:chOff x="0" y="0"/>
            <a:chExt cx="5593456" cy="1539951"/>
          </a:xfrm>
        </p:grpSpPr>
        <p:sp>
          <p:nvSpPr>
            <p:cNvPr name="Freeform 11" id="11"/>
            <p:cNvSpPr/>
            <p:nvPr/>
          </p:nvSpPr>
          <p:spPr>
            <a:xfrm>
              <a:off x="92710" y="106680"/>
              <a:ext cx="5489316" cy="1420571"/>
            </a:xfrm>
            <a:custGeom>
              <a:avLst/>
              <a:gdLst/>
              <a:ahLst/>
              <a:cxnLst/>
              <a:rect r="r" b="b" t="t" l="l"/>
              <a:pathLst>
                <a:path h="1420571" w="5489316">
                  <a:moveTo>
                    <a:pt x="5462646" y="1231341"/>
                  </a:moveTo>
                  <a:cubicBezTo>
                    <a:pt x="5462646" y="1318971"/>
                    <a:pt x="5386446" y="1390091"/>
                    <a:pt x="5305166" y="1390091"/>
                  </a:cubicBezTo>
                  <a:lnTo>
                    <a:pt x="66040" y="1390091"/>
                  </a:lnTo>
                  <a:cubicBezTo>
                    <a:pt x="43180" y="1390091"/>
                    <a:pt x="20320" y="1385011"/>
                    <a:pt x="0" y="1376121"/>
                  </a:cubicBezTo>
                  <a:cubicBezTo>
                    <a:pt x="26670" y="1404061"/>
                    <a:pt x="63500" y="1420571"/>
                    <a:pt x="129114" y="1420571"/>
                  </a:cubicBezTo>
                  <a:lnTo>
                    <a:pt x="5343266" y="1420571"/>
                  </a:lnTo>
                  <a:cubicBezTo>
                    <a:pt x="5423276" y="1420571"/>
                    <a:pt x="5489316" y="1354531"/>
                    <a:pt x="5489316" y="1274521"/>
                  </a:cubicBezTo>
                  <a:lnTo>
                    <a:pt x="5489316" y="95250"/>
                  </a:lnTo>
                  <a:cubicBezTo>
                    <a:pt x="5489316" y="58420"/>
                    <a:pt x="5475346" y="25400"/>
                    <a:pt x="5453756" y="0"/>
                  </a:cubicBezTo>
                  <a:cubicBezTo>
                    <a:pt x="5460106" y="16510"/>
                    <a:pt x="5462646" y="34290"/>
                    <a:pt x="5462646" y="52070"/>
                  </a:cubicBezTo>
                  <a:lnTo>
                    <a:pt x="5462646" y="1231341"/>
                  </a:lnTo>
                  <a:lnTo>
                    <a:pt x="5462646" y="1231341"/>
                  </a:lnTo>
                  <a:close/>
                </a:path>
              </a:pathLst>
            </a:custGeom>
            <a:solidFill>
              <a:srgbClr val="173554"/>
            </a:solidFill>
          </p:spPr>
        </p:sp>
        <p:sp>
          <p:nvSpPr>
            <p:cNvPr name="Freeform 12" id="12"/>
            <p:cNvSpPr/>
            <p:nvPr/>
          </p:nvSpPr>
          <p:spPr>
            <a:xfrm>
              <a:off x="12700" y="12700"/>
              <a:ext cx="5528686" cy="1471371"/>
            </a:xfrm>
            <a:custGeom>
              <a:avLst/>
              <a:gdLst/>
              <a:ahLst/>
              <a:cxnLst/>
              <a:rect r="r" b="b" t="t" l="l"/>
              <a:pathLst>
                <a:path h="1471371" w="5528686">
                  <a:moveTo>
                    <a:pt x="146050" y="1471371"/>
                  </a:moveTo>
                  <a:lnTo>
                    <a:pt x="5382636" y="1471371"/>
                  </a:lnTo>
                  <a:cubicBezTo>
                    <a:pt x="5462646" y="1471371"/>
                    <a:pt x="5528686" y="1405331"/>
                    <a:pt x="5528686" y="1325321"/>
                  </a:cubicBezTo>
                  <a:lnTo>
                    <a:pt x="5528686" y="146050"/>
                  </a:lnTo>
                  <a:cubicBezTo>
                    <a:pt x="5528686" y="66040"/>
                    <a:pt x="5462646" y="0"/>
                    <a:pt x="5382636" y="0"/>
                  </a:cubicBezTo>
                  <a:lnTo>
                    <a:pt x="146050" y="0"/>
                  </a:lnTo>
                  <a:cubicBezTo>
                    <a:pt x="66040" y="0"/>
                    <a:pt x="0" y="66040"/>
                    <a:pt x="0" y="146050"/>
                  </a:cubicBezTo>
                  <a:lnTo>
                    <a:pt x="0" y="1325321"/>
                  </a:lnTo>
                  <a:cubicBezTo>
                    <a:pt x="0" y="1406601"/>
                    <a:pt x="66040" y="1471371"/>
                    <a:pt x="146050" y="1471371"/>
                  </a:cubicBezTo>
                  <a:close/>
                </a:path>
              </a:pathLst>
            </a:custGeom>
            <a:solidFill>
              <a:srgbClr val="FFFFFF"/>
            </a:solidFill>
          </p:spPr>
        </p:sp>
        <p:sp>
          <p:nvSpPr>
            <p:cNvPr name="Freeform 13" id="13"/>
            <p:cNvSpPr/>
            <p:nvPr/>
          </p:nvSpPr>
          <p:spPr>
            <a:xfrm>
              <a:off x="0" y="0"/>
              <a:ext cx="5593456" cy="1539951"/>
            </a:xfrm>
            <a:custGeom>
              <a:avLst/>
              <a:gdLst/>
              <a:ahLst/>
              <a:cxnLst/>
              <a:rect r="r" b="b" t="t" l="l"/>
              <a:pathLst>
                <a:path h="1539951" w="5593456">
                  <a:moveTo>
                    <a:pt x="5529956" y="74930"/>
                  </a:moveTo>
                  <a:cubicBezTo>
                    <a:pt x="5502016" y="30480"/>
                    <a:pt x="5452486" y="0"/>
                    <a:pt x="5395336" y="0"/>
                  </a:cubicBezTo>
                  <a:lnTo>
                    <a:pt x="158750" y="0"/>
                  </a:lnTo>
                  <a:cubicBezTo>
                    <a:pt x="71120" y="0"/>
                    <a:pt x="0" y="71120"/>
                    <a:pt x="0" y="158750"/>
                  </a:cubicBezTo>
                  <a:lnTo>
                    <a:pt x="0" y="1338021"/>
                  </a:lnTo>
                  <a:cubicBezTo>
                    <a:pt x="0" y="1390091"/>
                    <a:pt x="25400" y="1435811"/>
                    <a:pt x="63500" y="1465021"/>
                  </a:cubicBezTo>
                  <a:cubicBezTo>
                    <a:pt x="91440" y="1509471"/>
                    <a:pt x="140970" y="1539951"/>
                    <a:pt x="226991" y="1539951"/>
                  </a:cubicBezTo>
                  <a:lnTo>
                    <a:pt x="5434706" y="1539951"/>
                  </a:lnTo>
                  <a:cubicBezTo>
                    <a:pt x="5522336" y="1539951"/>
                    <a:pt x="5593456" y="1468831"/>
                    <a:pt x="5593456" y="1381201"/>
                  </a:cubicBezTo>
                  <a:lnTo>
                    <a:pt x="5593456" y="201930"/>
                  </a:lnTo>
                  <a:cubicBezTo>
                    <a:pt x="5593456" y="149860"/>
                    <a:pt x="5568056" y="104140"/>
                    <a:pt x="5529956" y="74930"/>
                  </a:cubicBezTo>
                  <a:close/>
                  <a:moveTo>
                    <a:pt x="12700" y="1338021"/>
                  </a:moveTo>
                  <a:lnTo>
                    <a:pt x="12700" y="158750"/>
                  </a:lnTo>
                  <a:cubicBezTo>
                    <a:pt x="12700" y="78740"/>
                    <a:pt x="78740" y="12700"/>
                    <a:pt x="158750" y="12700"/>
                  </a:cubicBezTo>
                  <a:lnTo>
                    <a:pt x="5395336" y="12700"/>
                  </a:lnTo>
                  <a:cubicBezTo>
                    <a:pt x="5475346" y="12700"/>
                    <a:pt x="5541386" y="78740"/>
                    <a:pt x="5541386" y="158750"/>
                  </a:cubicBezTo>
                  <a:lnTo>
                    <a:pt x="5541386" y="1338021"/>
                  </a:lnTo>
                  <a:cubicBezTo>
                    <a:pt x="5541386" y="1418031"/>
                    <a:pt x="5475346" y="1484071"/>
                    <a:pt x="5395336" y="1484071"/>
                  </a:cubicBezTo>
                  <a:lnTo>
                    <a:pt x="158750" y="1484071"/>
                  </a:lnTo>
                  <a:cubicBezTo>
                    <a:pt x="78740" y="1484071"/>
                    <a:pt x="12700" y="1419301"/>
                    <a:pt x="12700" y="1338021"/>
                  </a:cubicBezTo>
                  <a:close/>
                  <a:moveTo>
                    <a:pt x="5582026" y="1381201"/>
                  </a:moveTo>
                  <a:cubicBezTo>
                    <a:pt x="5582026" y="1461211"/>
                    <a:pt x="5514716" y="1527251"/>
                    <a:pt x="5434706" y="1527251"/>
                  </a:cubicBezTo>
                  <a:lnTo>
                    <a:pt x="226991" y="1527251"/>
                  </a:lnTo>
                  <a:cubicBezTo>
                    <a:pt x="157480" y="1527251"/>
                    <a:pt x="120650" y="1510741"/>
                    <a:pt x="93980" y="1482801"/>
                  </a:cubicBezTo>
                  <a:cubicBezTo>
                    <a:pt x="114300" y="1491691"/>
                    <a:pt x="135890" y="1496771"/>
                    <a:pt x="160020" y="1496771"/>
                  </a:cubicBezTo>
                  <a:lnTo>
                    <a:pt x="5396606" y="1496771"/>
                  </a:lnTo>
                  <a:cubicBezTo>
                    <a:pt x="5484236" y="1496771"/>
                    <a:pt x="5555356" y="1425651"/>
                    <a:pt x="5555356" y="1338021"/>
                  </a:cubicBezTo>
                  <a:lnTo>
                    <a:pt x="5555356" y="158750"/>
                  </a:lnTo>
                  <a:cubicBezTo>
                    <a:pt x="5555356" y="140970"/>
                    <a:pt x="5551546" y="123190"/>
                    <a:pt x="5546466" y="106680"/>
                  </a:cubicBezTo>
                  <a:cubicBezTo>
                    <a:pt x="5568056" y="132080"/>
                    <a:pt x="5582026" y="165100"/>
                    <a:pt x="5582026" y="201930"/>
                  </a:cubicBezTo>
                  <a:lnTo>
                    <a:pt x="5582026" y="1381201"/>
                  </a:lnTo>
                  <a:cubicBezTo>
                    <a:pt x="5582026" y="1381201"/>
                    <a:pt x="5582026" y="1381201"/>
                    <a:pt x="5582026" y="1381201"/>
                  </a:cubicBezTo>
                  <a:close/>
                </a:path>
              </a:pathLst>
            </a:custGeom>
            <a:solidFill>
              <a:srgbClr val="173554"/>
            </a:solidFill>
          </p:spPr>
        </p:sp>
      </p:grpSp>
      <p:grpSp>
        <p:nvGrpSpPr>
          <p:cNvPr name="Group 14" id="14"/>
          <p:cNvGrpSpPr/>
          <p:nvPr/>
        </p:nvGrpSpPr>
        <p:grpSpPr>
          <a:xfrm rot="0">
            <a:off x="9475339" y="6420577"/>
            <a:ext cx="7783961" cy="2143025"/>
            <a:chOff x="0" y="0"/>
            <a:chExt cx="5593456" cy="1539951"/>
          </a:xfrm>
        </p:grpSpPr>
        <p:sp>
          <p:nvSpPr>
            <p:cNvPr name="Freeform 15" id="15"/>
            <p:cNvSpPr/>
            <p:nvPr/>
          </p:nvSpPr>
          <p:spPr>
            <a:xfrm>
              <a:off x="92710" y="106680"/>
              <a:ext cx="5489316" cy="1420571"/>
            </a:xfrm>
            <a:custGeom>
              <a:avLst/>
              <a:gdLst/>
              <a:ahLst/>
              <a:cxnLst/>
              <a:rect r="r" b="b" t="t" l="l"/>
              <a:pathLst>
                <a:path h="1420571" w="5489316">
                  <a:moveTo>
                    <a:pt x="5462646" y="1231341"/>
                  </a:moveTo>
                  <a:cubicBezTo>
                    <a:pt x="5462646" y="1318971"/>
                    <a:pt x="5386446" y="1390091"/>
                    <a:pt x="5305166" y="1390091"/>
                  </a:cubicBezTo>
                  <a:lnTo>
                    <a:pt x="66040" y="1390091"/>
                  </a:lnTo>
                  <a:cubicBezTo>
                    <a:pt x="43180" y="1390091"/>
                    <a:pt x="20320" y="1385011"/>
                    <a:pt x="0" y="1376121"/>
                  </a:cubicBezTo>
                  <a:cubicBezTo>
                    <a:pt x="26670" y="1404061"/>
                    <a:pt x="63500" y="1420571"/>
                    <a:pt x="129114" y="1420571"/>
                  </a:cubicBezTo>
                  <a:lnTo>
                    <a:pt x="5343266" y="1420571"/>
                  </a:lnTo>
                  <a:cubicBezTo>
                    <a:pt x="5423276" y="1420571"/>
                    <a:pt x="5489316" y="1354531"/>
                    <a:pt x="5489316" y="1274521"/>
                  </a:cubicBezTo>
                  <a:lnTo>
                    <a:pt x="5489316" y="95250"/>
                  </a:lnTo>
                  <a:cubicBezTo>
                    <a:pt x="5489316" y="58420"/>
                    <a:pt x="5475346" y="25400"/>
                    <a:pt x="5453756" y="0"/>
                  </a:cubicBezTo>
                  <a:cubicBezTo>
                    <a:pt x="5460106" y="16510"/>
                    <a:pt x="5462646" y="34290"/>
                    <a:pt x="5462646" y="52070"/>
                  </a:cubicBezTo>
                  <a:lnTo>
                    <a:pt x="5462646" y="1231341"/>
                  </a:lnTo>
                  <a:lnTo>
                    <a:pt x="5462646" y="1231341"/>
                  </a:lnTo>
                  <a:close/>
                </a:path>
              </a:pathLst>
            </a:custGeom>
            <a:solidFill>
              <a:srgbClr val="173554"/>
            </a:solidFill>
          </p:spPr>
        </p:sp>
        <p:sp>
          <p:nvSpPr>
            <p:cNvPr name="Freeform 16" id="16"/>
            <p:cNvSpPr/>
            <p:nvPr/>
          </p:nvSpPr>
          <p:spPr>
            <a:xfrm>
              <a:off x="12700" y="12700"/>
              <a:ext cx="5528686" cy="1471371"/>
            </a:xfrm>
            <a:custGeom>
              <a:avLst/>
              <a:gdLst/>
              <a:ahLst/>
              <a:cxnLst/>
              <a:rect r="r" b="b" t="t" l="l"/>
              <a:pathLst>
                <a:path h="1471371" w="5528686">
                  <a:moveTo>
                    <a:pt x="146050" y="1471371"/>
                  </a:moveTo>
                  <a:lnTo>
                    <a:pt x="5382636" y="1471371"/>
                  </a:lnTo>
                  <a:cubicBezTo>
                    <a:pt x="5462646" y="1471371"/>
                    <a:pt x="5528686" y="1405331"/>
                    <a:pt x="5528686" y="1325321"/>
                  </a:cubicBezTo>
                  <a:lnTo>
                    <a:pt x="5528686" y="146050"/>
                  </a:lnTo>
                  <a:cubicBezTo>
                    <a:pt x="5528686" y="66040"/>
                    <a:pt x="5462646" y="0"/>
                    <a:pt x="5382636" y="0"/>
                  </a:cubicBezTo>
                  <a:lnTo>
                    <a:pt x="146050" y="0"/>
                  </a:lnTo>
                  <a:cubicBezTo>
                    <a:pt x="66040" y="0"/>
                    <a:pt x="0" y="66040"/>
                    <a:pt x="0" y="146050"/>
                  </a:cubicBezTo>
                  <a:lnTo>
                    <a:pt x="0" y="1325321"/>
                  </a:lnTo>
                  <a:cubicBezTo>
                    <a:pt x="0" y="1406601"/>
                    <a:pt x="66040" y="1471371"/>
                    <a:pt x="146050" y="1471371"/>
                  </a:cubicBezTo>
                  <a:close/>
                </a:path>
              </a:pathLst>
            </a:custGeom>
            <a:solidFill>
              <a:srgbClr val="FFFFFF"/>
            </a:solidFill>
          </p:spPr>
        </p:sp>
        <p:sp>
          <p:nvSpPr>
            <p:cNvPr name="Freeform 17" id="17"/>
            <p:cNvSpPr/>
            <p:nvPr/>
          </p:nvSpPr>
          <p:spPr>
            <a:xfrm>
              <a:off x="0" y="0"/>
              <a:ext cx="5593456" cy="1539951"/>
            </a:xfrm>
            <a:custGeom>
              <a:avLst/>
              <a:gdLst/>
              <a:ahLst/>
              <a:cxnLst/>
              <a:rect r="r" b="b" t="t" l="l"/>
              <a:pathLst>
                <a:path h="1539951" w="5593456">
                  <a:moveTo>
                    <a:pt x="5529956" y="74930"/>
                  </a:moveTo>
                  <a:cubicBezTo>
                    <a:pt x="5502016" y="30480"/>
                    <a:pt x="5452486" y="0"/>
                    <a:pt x="5395336" y="0"/>
                  </a:cubicBezTo>
                  <a:lnTo>
                    <a:pt x="158750" y="0"/>
                  </a:lnTo>
                  <a:cubicBezTo>
                    <a:pt x="71120" y="0"/>
                    <a:pt x="0" y="71120"/>
                    <a:pt x="0" y="158750"/>
                  </a:cubicBezTo>
                  <a:lnTo>
                    <a:pt x="0" y="1338021"/>
                  </a:lnTo>
                  <a:cubicBezTo>
                    <a:pt x="0" y="1390091"/>
                    <a:pt x="25400" y="1435811"/>
                    <a:pt x="63500" y="1465021"/>
                  </a:cubicBezTo>
                  <a:cubicBezTo>
                    <a:pt x="91440" y="1509471"/>
                    <a:pt x="140970" y="1539951"/>
                    <a:pt x="226991" y="1539951"/>
                  </a:cubicBezTo>
                  <a:lnTo>
                    <a:pt x="5434706" y="1539951"/>
                  </a:lnTo>
                  <a:cubicBezTo>
                    <a:pt x="5522336" y="1539951"/>
                    <a:pt x="5593456" y="1468831"/>
                    <a:pt x="5593456" y="1381201"/>
                  </a:cubicBezTo>
                  <a:lnTo>
                    <a:pt x="5593456" y="201930"/>
                  </a:lnTo>
                  <a:cubicBezTo>
                    <a:pt x="5593456" y="149860"/>
                    <a:pt x="5568056" y="104140"/>
                    <a:pt x="5529956" y="74930"/>
                  </a:cubicBezTo>
                  <a:close/>
                  <a:moveTo>
                    <a:pt x="12700" y="1338021"/>
                  </a:moveTo>
                  <a:lnTo>
                    <a:pt x="12700" y="158750"/>
                  </a:lnTo>
                  <a:cubicBezTo>
                    <a:pt x="12700" y="78740"/>
                    <a:pt x="78740" y="12700"/>
                    <a:pt x="158750" y="12700"/>
                  </a:cubicBezTo>
                  <a:lnTo>
                    <a:pt x="5395336" y="12700"/>
                  </a:lnTo>
                  <a:cubicBezTo>
                    <a:pt x="5475346" y="12700"/>
                    <a:pt x="5541386" y="78740"/>
                    <a:pt x="5541386" y="158750"/>
                  </a:cubicBezTo>
                  <a:lnTo>
                    <a:pt x="5541386" y="1338021"/>
                  </a:lnTo>
                  <a:cubicBezTo>
                    <a:pt x="5541386" y="1418031"/>
                    <a:pt x="5475346" y="1484071"/>
                    <a:pt x="5395336" y="1484071"/>
                  </a:cubicBezTo>
                  <a:lnTo>
                    <a:pt x="158750" y="1484071"/>
                  </a:lnTo>
                  <a:cubicBezTo>
                    <a:pt x="78740" y="1484071"/>
                    <a:pt x="12700" y="1419301"/>
                    <a:pt x="12700" y="1338021"/>
                  </a:cubicBezTo>
                  <a:close/>
                  <a:moveTo>
                    <a:pt x="5582026" y="1381201"/>
                  </a:moveTo>
                  <a:cubicBezTo>
                    <a:pt x="5582026" y="1461211"/>
                    <a:pt x="5514716" y="1527251"/>
                    <a:pt x="5434706" y="1527251"/>
                  </a:cubicBezTo>
                  <a:lnTo>
                    <a:pt x="226991" y="1527251"/>
                  </a:lnTo>
                  <a:cubicBezTo>
                    <a:pt x="157480" y="1527251"/>
                    <a:pt x="120650" y="1510741"/>
                    <a:pt x="93980" y="1482801"/>
                  </a:cubicBezTo>
                  <a:cubicBezTo>
                    <a:pt x="114300" y="1491691"/>
                    <a:pt x="135890" y="1496771"/>
                    <a:pt x="160020" y="1496771"/>
                  </a:cubicBezTo>
                  <a:lnTo>
                    <a:pt x="5396606" y="1496771"/>
                  </a:lnTo>
                  <a:cubicBezTo>
                    <a:pt x="5484236" y="1496771"/>
                    <a:pt x="5555356" y="1425651"/>
                    <a:pt x="5555356" y="1338021"/>
                  </a:cubicBezTo>
                  <a:lnTo>
                    <a:pt x="5555356" y="158750"/>
                  </a:lnTo>
                  <a:cubicBezTo>
                    <a:pt x="5555356" y="140970"/>
                    <a:pt x="5551546" y="123190"/>
                    <a:pt x="5546466" y="106680"/>
                  </a:cubicBezTo>
                  <a:cubicBezTo>
                    <a:pt x="5568056" y="132080"/>
                    <a:pt x="5582026" y="165100"/>
                    <a:pt x="5582026" y="201930"/>
                  </a:cubicBezTo>
                  <a:lnTo>
                    <a:pt x="5582026" y="1381201"/>
                  </a:lnTo>
                  <a:cubicBezTo>
                    <a:pt x="5582026" y="1381201"/>
                    <a:pt x="5582026" y="1381201"/>
                    <a:pt x="5582026" y="1381201"/>
                  </a:cubicBezTo>
                  <a:close/>
                </a:path>
              </a:pathLst>
            </a:custGeom>
            <a:solidFill>
              <a:srgbClr val="173554"/>
            </a:solidFill>
          </p:spPr>
        </p:sp>
      </p:grpSp>
      <p:sp>
        <p:nvSpPr>
          <p:cNvPr name="TextBox 18" id="18"/>
          <p:cNvSpPr txBox="true"/>
          <p:nvPr/>
        </p:nvSpPr>
        <p:spPr>
          <a:xfrm rot="0">
            <a:off x="3761732" y="4380614"/>
            <a:ext cx="4451579" cy="1035685"/>
          </a:xfrm>
          <a:prstGeom prst="rect">
            <a:avLst/>
          </a:prstGeom>
        </p:spPr>
        <p:txBody>
          <a:bodyPr anchor="t" rtlCol="false" tIns="0" lIns="0" bIns="0" rIns="0">
            <a:spAutoFit/>
          </a:bodyPr>
          <a:lstStyle/>
          <a:p>
            <a:pPr>
              <a:lnSpc>
                <a:spcPts val="4159"/>
              </a:lnSpc>
            </a:pPr>
            <a:r>
              <a:rPr lang="en-US" sz="3199">
                <a:solidFill>
                  <a:srgbClr val="173554"/>
                </a:solidFill>
                <a:latin typeface="Open Sans"/>
              </a:rPr>
              <a:t>elektron bitimlar haqidagi qonunlar</a:t>
            </a:r>
          </a:p>
        </p:txBody>
      </p:sp>
      <p:sp>
        <p:nvSpPr>
          <p:cNvPr name="TextBox 19" id="19"/>
          <p:cNvSpPr txBox="true"/>
          <p:nvPr/>
        </p:nvSpPr>
        <p:spPr>
          <a:xfrm rot="0">
            <a:off x="3761732" y="6959959"/>
            <a:ext cx="4451579" cy="1035685"/>
          </a:xfrm>
          <a:prstGeom prst="rect">
            <a:avLst/>
          </a:prstGeom>
        </p:spPr>
        <p:txBody>
          <a:bodyPr anchor="t" rtlCol="false" tIns="0" lIns="0" bIns="0" rIns="0">
            <a:spAutoFit/>
          </a:bodyPr>
          <a:lstStyle/>
          <a:p>
            <a:pPr>
              <a:lnSpc>
                <a:spcPts val="4159"/>
              </a:lnSpc>
            </a:pPr>
            <a:r>
              <a:rPr lang="en-US" sz="3199">
                <a:solidFill>
                  <a:srgbClr val="173554"/>
                </a:solidFill>
                <a:latin typeface="Open Sans"/>
              </a:rPr>
              <a:t>kiberjinoyatlar toʼgʼrisidagi qonunlar</a:t>
            </a:r>
          </a:p>
        </p:txBody>
      </p:sp>
      <p:sp>
        <p:nvSpPr>
          <p:cNvPr name="TextBox 20" id="20"/>
          <p:cNvSpPr txBox="true"/>
          <p:nvPr/>
        </p:nvSpPr>
        <p:spPr>
          <a:xfrm rot="0">
            <a:off x="11390883" y="4118677"/>
            <a:ext cx="5198074" cy="1559560"/>
          </a:xfrm>
          <a:prstGeom prst="rect">
            <a:avLst/>
          </a:prstGeom>
        </p:spPr>
        <p:txBody>
          <a:bodyPr anchor="t" rtlCol="false" tIns="0" lIns="0" bIns="0" rIns="0">
            <a:spAutoFit/>
          </a:bodyPr>
          <a:lstStyle/>
          <a:p>
            <a:pPr>
              <a:lnSpc>
                <a:spcPts val="4159"/>
              </a:lnSpc>
            </a:pPr>
            <a:r>
              <a:rPr lang="en-US" sz="3199">
                <a:solidFill>
                  <a:srgbClr val="173554"/>
                </a:solidFill>
                <a:latin typeface="Open Sans"/>
              </a:rPr>
              <a:t>maʼlumotlar va shaxsiy hayot daxlsizligi himoyasiga oid qonunlar</a:t>
            </a:r>
          </a:p>
        </p:txBody>
      </p:sp>
      <p:sp>
        <p:nvSpPr>
          <p:cNvPr name="TextBox 21" id="21"/>
          <p:cNvSpPr txBox="true"/>
          <p:nvPr/>
        </p:nvSpPr>
        <p:spPr>
          <a:xfrm rot="0">
            <a:off x="12137378" y="6698022"/>
            <a:ext cx="4451579" cy="1559560"/>
          </a:xfrm>
          <a:prstGeom prst="rect">
            <a:avLst/>
          </a:prstGeom>
        </p:spPr>
        <p:txBody>
          <a:bodyPr anchor="t" rtlCol="false" tIns="0" lIns="0" bIns="0" rIns="0">
            <a:spAutoFit/>
          </a:bodyPr>
          <a:lstStyle/>
          <a:p>
            <a:pPr>
              <a:lnSpc>
                <a:spcPts val="4159"/>
              </a:lnSpc>
            </a:pPr>
            <a:r>
              <a:rPr lang="en-US" sz="3199">
                <a:solidFill>
                  <a:srgbClr val="173554"/>
                </a:solidFill>
                <a:latin typeface="Open Sans"/>
              </a:rPr>
              <a:t> isteʼmolchilar huquqini himoya qilish toʼgʼrisidagi qonunlar</a:t>
            </a:r>
          </a:p>
        </p:txBody>
      </p:sp>
      <p:sp>
        <p:nvSpPr>
          <p:cNvPr name="TextBox 22" id="22"/>
          <p:cNvSpPr txBox="true"/>
          <p:nvPr/>
        </p:nvSpPr>
        <p:spPr>
          <a:xfrm rot="0">
            <a:off x="1028700" y="767645"/>
            <a:ext cx="15939982" cy="2323468"/>
          </a:xfrm>
          <a:prstGeom prst="rect">
            <a:avLst/>
          </a:prstGeom>
        </p:spPr>
        <p:txBody>
          <a:bodyPr anchor="t" rtlCol="false" tIns="0" lIns="0" bIns="0" rIns="0">
            <a:spAutoFit/>
          </a:bodyPr>
          <a:lstStyle/>
          <a:p>
            <a:pPr>
              <a:lnSpc>
                <a:spcPts val="9020"/>
              </a:lnSpc>
            </a:pPr>
            <a:r>
              <a:rPr lang="en-US" spc="-205" sz="8200">
                <a:solidFill>
                  <a:srgbClr val="173554"/>
                </a:solidFill>
                <a:latin typeface="Hammersmith One"/>
              </a:rPr>
              <a:t>Elektron tijorat sohasida tartibga solinishi kerak boʼlgan 4 ta soha</a:t>
            </a:r>
          </a:p>
        </p:txBody>
      </p:sp>
      <p:pic>
        <p:nvPicPr>
          <p:cNvPr name="Picture 23" id="23"/>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0118036" y="6841709"/>
            <a:ext cx="1111559" cy="1300761"/>
          </a:xfrm>
          <a:prstGeom prst="rect">
            <a:avLst/>
          </a:prstGeom>
        </p:spPr>
      </p:pic>
      <p:pic>
        <p:nvPicPr>
          <p:cNvPr name="Picture 24" id="24"/>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1627926" y="4339657"/>
            <a:ext cx="1091992" cy="1146175"/>
          </a:xfrm>
          <a:prstGeom prst="rect">
            <a:avLst/>
          </a:prstGeom>
        </p:spPr>
      </p:pic>
      <p:pic>
        <p:nvPicPr>
          <p:cNvPr name="Picture 25" id="25"/>
          <p:cNvPicPr>
            <a:picLocks noChangeAspect="true"/>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l="0" t="0" r="0" b="0"/>
          <a:stretch>
            <a:fillRect/>
          </a:stretch>
        </p:blipFill>
        <p:spPr>
          <a:xfrm flipH="false" flipV="false" rot="0">
            <a:off x="10118036" y="4337846"/>
            <a:ext cx="1091262" cy="1149797"/>
          </a:xfrm>
          <a:prstGeom prst="rect">
            <a:avLst/>
          </a:prstGeom>
        </p:spPr>
      </p:pic>
      <p:pic>
        <p:nvPicPr>
          <p:cNvPr name="Picture 26" id="26"/>
          <p:cNvPicPr>
            <a:picLocks noChangeAspect="true"/>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l="0" t="0" r="0" b="0"/>
          <a:stretch>
            <a:fillRect/>
          </a:stretch>
        </p:blipFill>
        <p:spPr>
          <a:xfrm flipH="false" flipV="false" rot="0">
            <a:off x="1627926" y="6980929"/>
            <a:ext cx="1091262" cy="1022319"/>
          </a:xfrm>
          <a:prstGeom prst="rect">
            <a:avLst/>
          </a:prstGeom>
        </p:spPr>
      </p:pic>
      <p:sp>
        <p:nvSpPr>
          <p:cNvPr name="AutoShape 27" id="27"/>
          <p:cNvSpPr/>
          <p:nvPr/>
        </p:nvSpPr>
        <p:spPr>
          <a:xfrm rot="0">
            <a:off x="1028700" y="3341924"/>
            <a:ext cx="16230600" cy="0"/>
          </a:xfrm>
          <a:prstGeom prst="line">
            <a:avLst/>
          </a:prstGeom>
          <a:ln cap="rnd" w="28575">
            <a:solidFill>
              <a:srgbClr val="173554"/>
            </a:solidFill>
            <a:prstDash val="sysDot"/>
            <a:headEnd type="none" len="sm" w="sm"/>
            <a:tailEnd type="none" len="sm" w="sm"/>
          </a:ln>
        </p:spPr>
      </p:sp>
      <p:sp>
        <p:nvSpPr>
          <p:cNvPr name="TextBox 28" id="28"/>
          <p:cNvSpPr txBox="true"/>
          <p:nvPr/>
        </p:nvSpPr>
        <p:spPr>
          <a:xfrm rot="0">
            <a:off x="430008" y="9229725"/>
            <a:ext cx="16417230" cy="467995"/>
          </a:xfrm>
          <a:prstGeom prst="rect">
            <a:avLst/>
          </a:prstGeom>
        </p:spPr>
        <p:txBody>
          <a:bodyPr anchor="t" rtlCol="false" tIns="0" lIns="0" bIns="0" rIns="0">
            <a:spAutoFit/>
          </a:bodyPr>
          <a:lstStyle/>
          <a:p>
            <a:pPr>
              <a:lnSpc>
                <a:spcPts val="3770"/>
              </a:lnSpc>
              <a:spcBef>
                <a:spcPct val="0"/>
              </a:spcBef>
            </a:pPr>
            <a:r>
              <a:rPr lang="en-US" sz="2900">
                <a:solidFill>
                  <a:srgbClr val="173554"/>
                </a:solidFill>
                <a:latin typeface="Open Sans Italics"/>
              </a:rPr>
              <a:t>Man'ba: </a:t>
            </a:r>
            <a:r>
              <a:rPr lang="en-US" sz="2900">
                <a:solidFill>
                  <a:srgbClr val="173554"/>
                </a:solidFill>
                <a:latin typeface="Open Sans Italics"/>
              </a:rPr>
              <a:t>http://unctad.org/en/Pages/DTL/STI_and_ICTs/ICT4DLegislation/eCom-Global-Legislation.aspx</a:t>
            </a:r>
          </a:p>
        </p:txBody>
      </p:sp>
    </p:spTree>
  </p:cSld>
  <p:clrMapOvr>
    <a:masterClrMapping/>
  </p:clrMapOvr>
</p:sld>
</file>

<file path=ppt/slides/slide14.xml><?xml version="1.0" encoding="utf-8"?>
<p:sld xmlns:p="http://schemas.openxmlformats.org/presentationml/2006/main" xmlns:a="http://schemas.openxmlformats.org/drawingml/2006/main">
  <p:cSld>
    <p:bg>
      <p:bgPr>
        <a:solidFill>
          <a:srgbClr val="F4F4F4"/>
        </a:solidFill>
      </p:bgPr>
    </p:bg>
    <p:spTree>
      <p:nvGrpSpPr>
        <p:cNvPr id="1" name=""/>
        <p:cNvGrpSpPr/>
        <p:nvPr/>
      </p:nvGrpSpPr>
      <p:grpSpPr>
        <a:xfrm>
          <a:off x="0" y="0"/>
          <a:ext cx="0" cy="0"/>
          <a:chOff x="0" y="0"/>
          <a:chExt cx="0" cy="0"/>
        </a:xfrm>
      </p:grpSpPr>
      <p:grpSp>
        <p:nvGrpSpPr>
          <p:cNvPr name="Group 2" id="2"/>
          <p:cNvGrpSpPr/>
          <p:nvPr/>
        </p:nvGrpSpPr>
        <p:grpSpPr>
          <a:xfrm rot="0">
            <a:off x="1433344" y="1319969"/>
            <a:ext cx="2157533" cy="2157533"/>
            <a:chOff x="0" y="0"/>
            <a:chExt cx="812800" cy="812800"/>
          </a:xfrm>
        </p:grpSpPr>
        <p:sp>
          <p:nvSpPr>
            <p:cNvPr name="Freeform 3" id="3"/>
            <p:cNvSpPr/>
            <p:nvPr/>
          </p:nvSpPr>
          <p:spPr>
            <a:xfrm>
              <a:off x="1813" y="0"/>
              <a:ext cx="809173" cy="812800"/>
            </a:xfrm>
            <a:custGeom>
              <a:avLst/>
              <a:gdLst/>
              <a:ahLst/>
              <a:cxnLst/>
              <a:rect r="r" b="b" t="t" l="l"/>
              <a:pathLst>
                <a:path h="812800" w="809173">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FF8C2F"/>
            </a:solidFill>
          </p:spPr>
        </p:sp>
        <p:sp>
          <p:nvSpPr>
            <p:cNvPr name="TextBox 4" id="4"/>
            <p:cNvSpPr txBox="true"/>
            <p:nvPr/>
          </p:nvSpPr>
          <p:spPr>
            <a:xfrm>
              <a:off x="76200" y="38100"/>
              <a:ext cx="660400" cy="698500"/>
            </a:xfrm>
            <a:prstGeom prst="rect">
              <a:avLst/>
            </a:prstGeom>
          </p:spPr>
          <p:txBody>
            <a:bodyPr anchor="ctr" rtlCol="false" tIns="50800" lIns="50800" bIns="50800" rIns="50800"/>
            <a:lstStyle/>
            <a:p>
              <a:pPr algn="ctr">
                <a:lnSpc>
                  <a:spcPts val="3359"/>
                </a:lnSpc>
              </a:pPr>
              <a:r>
                <a:rPr lang="en-US" sz="2400">
                  <a:solidFill>
                    <a:srgbClr val="FFFFFF"/>
                  </a:solidFill>
                  <a:latin typeface="Open Sans"/>
                </a:rPr>
                <a:t>1970-1990</a:t>
              </a:r>
            </a:p>
          </p:txBody>
        </p:sp>
      </p:grpSp>
      <p:grpSp>
        <p:nvGrpSpPr>
          <p:cNvPr name="Group 5" id="5"/>
          <p:cNvGrpSpPr/>
          <p:nvPr/>
        </p:nvGrpSpPr>
        <p:grpSpPr>
          <a:xfrm rot="0">
            <a:off x="7249248" y="1319969"/>
            <a:ext cx="2157533" cy="2157533"/>
            <a:chOff x="0" y="0"/>
            <a:chExt cx="812800" cy="812800"/>
          </a:xfrm>
        </p:grpSpPr>
        <p:sp>
          <p:nvSpPr>
            <p:cNvPr name="Freeform 6" id="6"/>
            <p:cNvSpPr/>
            <p:nvPr/>
          </p:nvSpPr>
          <p:spPr>
            <a:xfrm>
              <a:off x="1813" y="0"/>
              <a:ext cx="809173" cy="812800"/>
            </a:xfrm>
            <a:custGeom>
              <a:avLst/>
              <a:gdLst/>
              <a:ahLst/>
              <a:cxnLst/>
              <a:rect r="r" b="b" t="t" l="l"/>
              <a:pathLst>
                <a:path h="812800" w="809173">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FF8C2F"/>
            </a:solidFill>
          </p:spPr>
        </p:sp>
        <p:sp>
          <p:nvSpPr>
            <p:cNvPr name="TextBox 7" id="7"/>
            <p:cNvSpPr txBox="true"/>
            <p:nvPr/>
          </p:nvSpPr>
          <p:spPr>
            <a:xfrm>
              <a:off x="76200" y="38100"/>
              <a:ext cx="660400" cy="698500"/>
            </a:xfrm>
            <a:prstGeom prst="rect">
              <a:avLst/>
            </a:prstGeom>
          </p:spPr>
          <p:txBody>
            <a:bodyPr anchor="ctr" rtlCol="false" tIns="50800" lIns="50800" bIns="50800" rIns="50800"/>
            <a:lstStyle/>
            <a:p>
              <a:pPr algn="ctr">
                <a:lnSpc>
                  <a:spcPts val="3359"/>
                </a:lnSpc>
              </a:pPr>
              <a:r>
                <a:rPr lang="en-US" sz="2400">
                  <a:solidFill>
                    <a:srgbClr val="FFFFFF"/>
                  </a:solidFill>
                  <a:latin typeface="Open Sans"/>
                </a:rPr>
                <a:t>1991-2005</a:t>
              </a:r>
            </a:p>
          </p:txBody>
        </p:sp>
      </p:grpSp>
      <p:grpSp>
        <p:nvGrpSpPr>
          <p:cNvPr name="Group 8" id="8"/>
          <p:cNvGrpSpPr/>
          <p:nvPr/>
        </p:nvGrpSpPr>
        <p:grpSpPr>
          <a:xfrm rot="0">
            <a:off x="13325042" y="1319969"/>
            <a:ext cx="2157533" cy="2157533"/>
            <a:chOff x="0" y="0"/>
            <a:chExt cx="812800" cy="812800"/>
          </a:xfrm>
        </p:grpSpPr>
        <p:sp>
          <p:nvSpPr>
            <p:cNvPr name="Freeform 9" id="9"/>
            <p:cNvSpPr/>
            <p:nvPr/>
          </p:nvSpPr>
          <p:spPr>
            <a:xfrm>
              <a:off x="1813" y="0"/>
              <a:ext cx="809173" cy="812800"/>
            </a:xfrm>
            <a:custGeom>
              <a:avLst/>
              <a:gdLst/>
              <a:ahLst/>
              <a:cxnLst/>
              <a:rect r="r" b="b" t="t" l="l"/>
              <a:pathLst>
                <a:path h="812800" w="809173">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FF8C2F"/>
            </a:solidFill>
          </p:spPr>
        </p:sp>
        <p:sp>
          <p:nvSpPr>
            <p:cNvPr name="TextBox 10" id="10"/>
            <p:cNvSpPr txBox="true"/>
            <p:nvPr/>
          </p:nvSpPr>
          <p:spPr>
            <a:xfrm>
              <a:off x="76200" y="38100"/>
              <a:ext cx="660400" cy="698500"/>
            </a:xfrm>
            <a:prstGeom prst="rect">
              <a:avLst/>
            </a:prstGeom>
          </p:spPr>
          <p:txBody>
            <a:bodyPr anchor="ctr" rtlCol="false" tIns="50800" lIns="50800" bIns="50800" rIns="50800"/>
            <a:lstStyle/>
            <a:p>
              <a:pPr algn="ctr">
                <a:lnSpc>
                  <a:spcPts val="3359"/>
                </a:lnSpc>
              </a:pPr>
              <a:r>
                <a:rPr lang="en-US" sz="2400">
                  <a:solidFill>
                    <a:srgbClr val="FFFFFF"/>
                  </a:solidFill>
                  <a:latin typeface="Open Sans"/>
                </a:rPr>
                <a:t>2006-2022</a:t>
              </a:r>
            </a:p>
          </p:txBody>
        </p:sp>
      </p:grpSp>
      <p:graphicFrame>
        <p:nvGraphicFramePr>
          <p:cNvPr name="Table 11" id="11"/>
          <p:cNvGraphicFramePr>
            <a:graphicFrameLocks noGrp="true"/>
          </p:cNvGraphicFramePr>
          <p:nvPr/>
        </p:nvGraphicFramePr>
        <p:xfrm>
          <a:off x="411227" y="3556785"/>
          <a:ext cx="6390767" cy="6099336"/>
        </p:xfrm>
        <a:graphic>
          <a:graphicData uri="http://schemas.openxmlformats.org/drawingml/2006/table">
            <a:tbl>
              <a:tblPr/>
              <a:tblGrid>
                <a:gridCol w="4499882"/>
              </a:tblGrid>
              <a:tr h="1383266">
                <a:tc>
                  <a:txBody>
                    <a:bodyPr anchor="t" rtlCol="false"/>
                    <a:lstStyle/>
                    <a:p>
                      <a:pPr algn="l">
                        <a:defRPr/>
                      </a:pPr>
                      <a:r>
                        <a:rPr lang="en-US">
                          <a:solidFill>
                            <a:srgbClr val="000000"/>
                          </a:solidFill>
                          <a:latin typeface="Open Sans"/>
                        </a:rPr>
                        <a:t>1984 yilda UNCITRAL (BMTning Xalqaro savdo boʼyicha komissiyasi) oʼz dasturiga xalqaro savdo munosabatlarida elektron hujjatlar almashinuviga doir band kiritdi</a:t>
                      </a:r>
                      <a:endParaRPr lang="en-US" sz="1100"/>
                    </a:p>
                  </a:txBody>
                  <a:tcP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r h="1383266">
                <a:tc>
                  <a:txBody>
                    <a:bodyPr anchor="t" rtlCol="false"/>
                    <a:lstStyle/>
                    <a:p>
                      <a:pPr algn="l">
                        <a:defRPr/>
                      </a:pPr>
                      <a:r>
                        <a:rPr lang="en-US">
                          <a:solidFill>
                            <a:srgbClr val="000000"/>
                          </a:solidFill>
                          <a:latin typeface="Open Sans"/>
                        </a:rPr>
                        <a:t>1986 yilda IHTT kompьyuter texnikasi orqali ishlov berilgan maʼlumotlardan sudda dalil sifatida foydalanishga doir rezolyutsiyani qabul qildi</a:t>
                      </a:r>
                      <a:endParaRPr lang="en-US" sz="1100"/>
                    </a:p>
                  </a:txBody>
                  <a:tcP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r h="1687389">
                <a:tc>
                  <a:txBody>
                    <a:bodyPr anchor="t" rtlCol="false"/>
                    <a:lstStyle/>
                    <a:p>
                      <a:pPr algn="l">
                        <a:defRPr/>
                      </a:pPr>
                      <a:r>
                        <a:rPr lang="en-US">
                          <a:solidFill>
                            <a:srgbClr val="000000"/>
                          </a:solidFill>
                          <a:latin typeface="Open Sans"/>
                        </a:rPr>
                        <a:t>1986 yilda UNCITRAL kotibiyati «EHM yozuvlarining huquqiy maqomi» haqida maʼruza tayyorladi</a:t>
                      </a:r>
                      <a:endParaRPr lang="en-US" sz="1100"/>
                    </a:p>
                  </a:txBody>
                  <a:tcP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r h="1645414">
                <a:tc>
                  <a:txBody>
                    <a:bodyPr anchor="t" rtlCol="false"/>
                    <a:lstStyle/>
                    <a:p>
                      <a:pPr algn="l">
                        <a:defRPr/>
                      </a:pPr>
                      <a:r>
                        <a:rPr lang="en-US">
                          <a:solidFill>
                            <a:srgbClr val="000000"/>
                          </a:solidFill>
                          <a:latin typeface="Open Sans"/>
                        </a:rPr>
                        <a:t>1990 yilda Xalqaro savdo palatasi maʼlumotlar uzatishning qogʼozsiz shaklining muomalaga kirib kelishi munosabati bilan INCOTERMS qoidalarini qayta koʼrib chiqdi</a:t>
                      </a:r>
                      <a:endParaRPr lang="en-US" sz="1100"/>
                    </a:p>
                  </a:txBody>
                  <a:tcP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bl>
          </a:graphicData>
        </a:graphic>
      </p:graphicFrame>
      <p:graphicFrame>
        <p:nvGraphicFramePr>
          <p:cNvPr name="Table 12" id="12"/>
          <p:cNvGraphicFramePr>
            <a:graphicFrameLocks noGrp="true"/>
          </p:cNvGraphicFramePr>
          <p:nvPr/>
        </p:nvGraphicFramePr>
        <p:xfrm>
          <a:off x="7249248" y="3556785"/>
          <a:ext cx="4686603" cy="5772460"/>
        </p:xfrm>
        <a:graphic>
          <a:graphicData uri="http://schemas.openxmlformats.org/drawingml/2006/table">
            <a:tbl>
              <a:tblPr/>
              <a:tblGrid>
                <a:gridCol w="2244462"/>
              </a:tblGrid>
              <a:tr h="1946422">
                <a:tc>
                  <a:txBody>
                    <a:bodyPr anchor="t" rtlCol="false"/>
                    <a:lstStyle/>
                    <a:p>
                      <a:pPr algn="l">
                        <a:defRPr/>
                      </a:pPr>
                      <a:r>
                        <a:rPr lang="en-US">
                          <a:solidFill>
                            <a:srgbClr val="000000"/>
                          </a:solidFill>
                          <a:latin typeface="Open Sans"/>
                        </a:rPr>
                        <a:t>1984 yilda «UNCITRAL»ning oʼn yettinchi sessiyasida BMT Bosh kotibining «Maʼlumotlarga avtomatik ishlov berishning huquqiy jihatlari» deb nomlangan maʼruzasi koʼrib chiqildi</a:t>
                      </a:r>
                      <a:endParaRPr lang="en-US" sz="1100"/>
                    </a:p>
                  </a:txBody>
                  <a:tcP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r h="1946422">
                <a:tc>
                  <a:txBody>
                    <a:bodyPr anchor="t" rtlCol="false"/>
                    <a:lstStyle/>
                    <a:p>
                      <a:pPr algn="l">
                        <a:defRPr/>
                      </a:pPr>
                      <a:r>
                        <a:rPr lang="en-US">
                          <a:solidFill>
                            <a:srgbClr val="000000"/>
                          </a:solidFill>
                          <a:latin typeface="Arimo"/>
                        </a:rPr>
                        <a:t>1996 yil 12 iyunda «UNCITRAL»ning yigirma toʼqqizinchi sessiyasida elektron tijorat toʼgʼrisidagi namunaviy qonun loyihasi koʼrib chiqilib, namunaviy qonun va u boʼyicha qoʼllanma qabul qilindi</a:t>
                      </a:r>
                      <a:endParaRPr lang="en-US" sz="1100"/>
                    </a:p>
                  </a:txBody>
                  <a:tcP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r h="1879616">
                <a:tc>
                  <a:txBody>
                    <a:bodyPr anchor="t" rtlCol="false"/>
                    <a:lstStyle/>
                    <a:p>
                      <a:pPr algn="l">
                        <a:defRPr/>
                      </a:pPr>
                      <a:r>
                        <a:rPr lang="en-US">
                          <a:solidFill>
                            <a:srgbClr val="000000"/>
                          </a:solidFill>
                          <a:latin typeface="Open Sans"/>
                        </a:rPr>
                        <a:t>Elektron tijorat toʼgʼrisidagi namunaviy qonunni qabul qilishga oʼn ikki yil, yaʼni 1984 yildan 1996 yilgacha tayyorgarlik koʼrilgan</a:t>
                      </a:r>
                      <a:endParaRPr lang="en-US" sz="1100"/>
                    </a:p>
                  </a:txBody>
                  <a:tcP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bl>
          </a:graphicData>
        </a:graphic>
      </p:graphicFrame>
      <p:graphicFrame>
        <p:nvGraphicFramePr>
          <p:cNvPr name="Table 13" id="13"/>
          <p:cNvGraphicFramePr>
            <a:graphicFrameLocks noGrp="true"/>
          </p:cNvGraphicFramePr>
          <p:nvPr/>
        </p:nvGraphicFramePr>
        <p:xfrm>
          <a:off x="12383527" y="3556785"/>
          <a:ext cx="5189368" cy="5543550"/>
        </p:xfrm>
        <a:graphic>
          <a:graphicData uri="http://schemas.openxmlformats.org/drawingml/2006/table">
            <a:tbl>
              <a:tblPr/>
              <a:tblGrid>
                <a:gridCol w="2188425"/>
              </a:tblGrid>
              <a:tr h="1946956">
                <a:tc>
                  <a:txBody>
                    <a:bodyPr anchor="t" rtlCol="false"/>
                    <a:lstStyle/>
                    <a:p>
                      <a:pPr algn="l">
                        <a:defRPr/>
                      </a:pPr>
                      <a:r>
                        <a:rPr lang="en-US">
                          <a:solidFill>
                            <a:srgbClr val="000000"/>
                          </a:solidFill>
                          <a:latin typeface="Open Sans"/>
                        </a:rPr>
                        <a:t>axborot texnologiyalari industriyasi, avtomatlashtirilgan ishlab chiqarish sohasidagi keskin rivojlanish davrini anglatadi va «Sanoat inqilobi 4.0» (Industry 4.0/The Fourth Industrial Revolution) deb ham yuritiladi</a:t>
                      </a:r>
                      <a:endParaRPr lang="en-US" sz="1100"/>
                    </a:p>
                  </a:txBody>
                  <a:tcP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r h="1352319">
                <a:tc>
                  <a:txBody>
                    <a:bodyPr anchor="t" rtlCol="false"/>
                    <a:lstStyle/>
                    <a:p>
                      <a:pPr algn="l">
                        <a:defRPr/>
                      </a:pPr>
                      <a:r>
                        <a:rPr lang="en-US">
                          <a:solidFill>
                            <a:srgbClr val="000000"/>
                          </a:solidFill>
                          <a:latin typeface="Open Sans"/>
                        </a:rPr>
                        <a:t>2017 yilga kelib raqamli inqilob hal qiluvchi pallaga kirdi – Yer yuzi aholisining har ikkinchisi internet tarmogʼiga ulandi</a:t>
                      </a:r>
                      <a:endParaRPr lang="en-US" sz="1100"/>
                    </a:p>
                  </a:txBody>
                  <a:tcP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r h="2244275">
                <a:tc>
                  <a:txBody>
                    <a:bodyPr anchor="t" rtlCol="false"/>
                    <a:lstStyle/>
                    <a:p>
                      <a:pPr algn="l">
                        <a:defRPr/>
                      </a:pPr>
                      <a:r>
                        <a:rPr lang="en-US">
                          <a:solidFill>
                            <a:srgbClr val="000000"/>
                          </a:solidFill>
                          <a:latin typeface="Open Sans"/>
                        </a:rPr>
                        <a:t>elektron tijorat sohasida isteʼmolchilar huquqlarini himoya qilishga doir qonun hujjatlari dunyo mamlakatlarining 56 foizida joriy qilingan, 6 foizida shakllantirilmoqda, 9 foizida esa mavjud emas. 29 mamlakat boʼyicha maʼlumot yoʼq</a:t>
                      </a:r>
                      <a:endParaRPr lang="en-US" sz="1100"/>
                    </a:p>
                  </a:txBody>
                  <a:tcPr>
                    <a:lnL cmpd="sng" algn="ctr" cap="flat" w="38100">
                      <a:solidFill>
                        <a:srgbClr val="000000"/>
                      </a:solidFill>
                      <a:prstDash val="solid"/>
                      <a:round/>
                      <a:headEnd type="none" w="med" len="med"/>
                      <a:tailEnd type="none" w="med" len="med"/>
                    </a:lnL>
                    <a:lnR cmpd="sng" algn="ctr" cap="flat" w="38100">
                      <a:solidFill>
                        <a:srgbClr val="000000"/>
                      </a:solidFill>
                      <a:prstDash val="solid"/>
                      <a:round/>
                      <a:headEnd type="none" w="med" len="med"/>
                      <a:tailEnd type="none" w="med" len="med"/>
                    </a:lnR>
                    <a:lnT cmpd="sng" algn="ctr" cap="flat" w="38100">
                      <a:solidFill>
                        <a:srgbClr val="000000"/>
                      </a:solidFill>
                      <a:prstDash val="solid"/>
                      <a:round/>
                      <a:headEnd type="none" w="med" len="med"/>
                      <a:tailEnd type="none" w="med" len="med"/>
                    </a:lnT>
                    <a:lnB cmpd="sng" algn="ctr" cap="flat" w="38100">
                      <a:solidFill>
                        <a:srgbClr val="000000"/>
                      </a:solidFill>
                      <a:prstDash val="solid"/>
                      <a:round/>
                      <a:headEnd type="none" w="med" len="med"/>
                      <a:tailEnd type="none" w="med" len="med"/>
                    </a:lnB>
                  </a:tcPr>
                </a:tc>
              </a:tr>
            </a:tbl>
          </a:graphicData>
        </a:graphic>
      </p:graphicFrame>
      <p:sp>
        <p:nvSpPr>
          <p:cNvPr name="TextBox 14" id="14"/>
          <p:cNvSpPr txBox="true"/>
          <p:nvPr/>
        </p:nvSpPr>
        <p:spPr>
          <a:xfrm rot="0">
            <a:off x="253066" y="402598"/>
            <a:ext cx="9407759" cy="774705"/>
          </a:xfrm>
          <a:prstGeom prst="rect">
            <a:avLst/>
          </a:prstGeom>
        </p:spPr>
        <p:txBody>
          <a:bodyPr anchor="t" rtlCol="false" tIns="0" lIns="0" bIns="0" rIns="0">
            <a:spAutoFit/>
          </a:bodyPr>
          <a:lstStyle/>
          <a:p>
            <a:pPr>
              <a:lnSpc>
                <a:spcPts val="6050"/>
              </a:lnSpc>
            </a:pPr>
            <a:r>
              <a:rPr lang="en-US" spc="-137" sz="5500">
                <a:solidFill>
                  <a:srgbClr val="173554"/>
                </a:solidFill>
                <a:latin typeface="Hammersmith One"/>
              </a:rPr>
              <a:t>xalqaro-huquqiy hujjatlar</a:t>
            </a:r>
          </a:p>
        </p:txBody>
      </p:sp>
    </p:spTree>
  </p:cSld>
  <p:clrMapOvr>
    <a:masterClrMapping/>
  </p:clrMapOvr>
</p:sld>
</file>

<file path=ppt/slides/slide15.xml><?xml version="1.0" encoding="utf-8"?>
<p:sld xmlns:p="http://schemas.openxmlformats.org/presentationml/2006/main" xmlns:a="http://schemas.openxmlformats.org/drawingml/2006/main" xmlns:r="http://schemas.openxmlformats.org/officeDocument/2006/relationships">
  <p:cSld>
    <p:bg>
      <p:bgPr>
        <a:solidFill>
          <a:srgbClr val="CFECFA"/>
        </a:solidFill>
      </p:bgPr>
    </p:bg>
    <p:spTree>
      <p:nvGrpSpPr>
        <p:cNvPr id="1" name=""/>
        <p:cNvGrpSpPr/>
        <p:nvPr/>
      </p:nvGrpSpPr>
      <p:grpSpPr>
        <a:xfrm>
          <a:off x="0" y="0"/>
          <a:ext cx="0" cy="0"/>
          <a:chOff x="0" y="0"/>
          <a:chExt cx="0" cy="0"/>
        </a:xfrm>
      </p:grpSpPr>
      <p:grpSp>
        <p:nvGrpSpPr>
          <p:cNvPr name="Group 2" id="2"/>
          <p:cNvGrpSpPr/>
          <p:nvPr/>
        </p:nvGrpSpPr>
        <p:grpSpPr>
          <a:xfrm rot="0">
            <a:off x="1028700" y="1433146"/>
            <a:ext cx="12243107" cy="8229600"/>
            <a:chOff x="0" y="0"/>
            <a:chExt cx="8797742" cy="5913687"/>
          </a:xfrm>
        </p:grpSpPr>
        <p:sp>
          <p:nvSpPr>
            <p:cNvPr name="Freeform 3" id="3"/>
            <p:cNvSpPr/>
            <p:nvPr/>
          </p:nvSpPr>
          <p:spPr>
            <a:xfrm>
              <a:off x="92710" y="106680"/>
              <a:ext cx="8693602" cy="5794307"/>
            </a:xfrm>
            <a:custGeom>
              <a:avLst/>
              <a:gdLst/>
              <a:ahLst/>
              <a:cxnLst/>
              <a:rect r="r" b="b" t="t" l="l"/>
              <a:pathLst>
                <a:path h="5794307" w="8693602">
                  <a:moveTo>
                    <a:pt x="8666932" y="5605077"/>
                  </a:moveTo>
                  <a:cubicBezTo>
                    <a:pt x="8666932" y="5692707"/>
                    <a:pt x="8590732" y="5763827"/>
                    <a:pt x="8509452" y="5763827"/>
                  </a:cubicBezTo>
                  <a:lnTo>
                    <a:pt x="66040" y="5763827"/>
                  </a:lnTo>
                  <a:cubicBezTo>
                    <a:pt x="43180" y="5763827"/>
                    <a:pt x="20320" y="5758747"/>
                    <a:pt x="0" y="5749857"/>
                  </a:cubicBezTo>
                  <a:cubicBezTo>
                    <a:pt x="26670" y="5777797"/>
                    <a:pt x="63500" y="5794307"/>
                    <a:pt x="149537" y="5794307"/>
                  </a:cubicBezTo>
                  <a:lnTo>
                    <a:pt x="8547552" y="5794307"/>
                  </a:lnTo>
                  <a:cubicBezTo>
                    <a:pt x="8627562" y="5794307"/>
                    <a:pt x="8693602" y="5728267"/>
                    <a:pt x="8693602" y="5648257"/>
                  </a:cubicBezTo>
                  <a:lnTo>
                    <a:pt x="8693602" y="95250"/>
                  </a:lnTo>
                  <a:cubicBezTo>
                    <a:pt x="8693602" y="58420"/>
                    <a:pt x="8679632" y="25400"/>
                    <a:pt x="8658042" y="0"/>
                  </a:cubicBezTo>
                  <a:cubicBezTo>
                    <a:pt x="8664392" y="16510"/>
                    <a:pt x="8666932" y="34290"/>
                    <a:pt x="8666932" y="52070"/>
                  </a:cubicBezTo>
                  <a:lnTo>
                    <a:pt x="8666932" y="5605077"/>
                  </a:lnTo>
                  <a:lnTo>
                    <a:pt x="8666932" y="5605077"/>
                  </a:lnTo>
                  <a:close/>
                </a:path>
              </a:pathLst>
            </a:custGeom>
            <a:solidFill>
              <a:srgbClr val="173554"/>
            </a:solidFill>
          </p:spPr>
        </p:sp>
        <p:sp>
          <p:nvSpPr>
            <p:cNvPr name="Freeform 4" id="4"/>
            <p:cNvSpPr/>
            <p:nvPr/>
          </p:nvSpPr>
          <p:spPr>
            <a:xfrm>
              <a:off x="12700" y="12700"/>
              <a:ext cx="8732972" cy="5845107"/>
            </a:xfrm>
            <a:custGeom>
              <a:avLst/>
              <a:gdLst/>
              <a:ahLst/>
              <a:cxnLst/>
              <a:rect r="r" b="b" t="t" l="l"/>
              <a:pathLst>
                <a:path h="5845107" w="8732972">
                  <a:moveTo>
                    <a:pt x="146050" y="5845107"/>
                  </a:moveTo>
                  <a:lnTo>
                    <a:pt x="8586922" y="5845107"/>
                  </a:lnTo>
                  <a:cubicBezTo>
                    <a:pt x="8666932" y="5845107"/>
                    <a:pt x="8732972" y="5779067"/>
                    <a:pt x="8732972" y="5699057"/>
                  </a:cubicBezTo>
                  <a:lnTo>
                    <a:pt x="8732972" y="146050"/>
                  </a:lnTo>
                  <a:cubicBezTo>
                    <a:pt x="8732972" y="66040"/>
                    <a:pt x="8666932" y="0"/>
                    <a:pt x="8586922" y="0"/>
                  </a:cubicBezTo>
                  <a:lnTo>
                    <a:pt x="146050" y="0"/>
                  </a:lnTo>
                  <a:cubicBezTo>
                    <a:pt x="66040" y="0"/>
                    <a:pt x="0" y="66040"/>
                    <a:pt x="0" y="146050"/>
                  </a:cubicBezTo>
                  <a:lnTo>
                    <a:pt x="0" y="5699057"/>
                  </a:lnTo>
                  <a:cubicBezTo>
                    <a:pt x="0" y="5780337"/>
                    <a:pt x="66040" y="5845107"/>
                    <a:pt x="146050" y="5845107"/>
                  </a:cubicBezTo>
                  <a:close/>
                </a:path>
              </a:pathLst>
            </a:custGeom>
            <a:solidFill>
              <a:srgbClr val="FFFFFF"/>
            </a:solidFill>
          </p:spPr>
        </p:sp>
        <p:sp>
          <p:nvSpPr>
            <p:cNvPr name="Freeform 5" id="5"/>
            <p:cNvSpPr/>
            <p:nvPr/>
          </p:nvSpPr>
          <p:spPr>
            <a:xfrm>
              <a:off x="0" y="0"/>
              <a:ext cx="8797742" cy="5913687"/>
            </a:xfrm>
            <a:custGeom>
              <a:avLst/>
              <a:gdLst/>
              <a:ahLst/>
              <a:cxnLst/>
              <a:rect r="r" b="b" t="t" l="l"/>
              <a:pathLst>
                <a:path h="5913687" w="8797742">
                  <a:moveTo>
                    <a:pt x="8734242" y="74930"/>
                  </a:moveTo>
                  <a:cubicBezTo>
                    <a:pt x="8706302" y="30480"/>
                    <a:pt x="8656772" y="0"/>
                    <a:pt x="8599622" y="0"/>
                  </a:cubicBezTo>
                  <a:lnTo>
                    <a:pt x="158750" y="0"/>
                  </a:lnTo>
                  <a:cubicBezTo>
                    <a:pt x="71120" y="0"/>
                    <a:pt x="0" y="71120"/>
                    <a:pt x="0" y="158750"/>
                  </a:cubicBezTo>
                  <a:lnTo>
                    <a:pt x="0" y="5711757"/>
                  </a:lnTo>
                  <a:cubicBezTo>
                    <a:pt x="0" y="5763827"/>
                    <a:pt x="25400" y="5809547"/>
                    <a:pt x="63500" y="5838757"/>
                  </a:cubicBezTo>
                  <a:cubicBezTo>
                    <a:pt x="91440" y="5883207"/>
                    <a:pt x="140970" y="5913687"/>
                    <a:pt x="250601" y="5913687"/>
                  </a:cubicBezTo>
                  <a:lnTo>
                    <a:pt x="8638992" y="5913687"/>
                  </a:lnTo>
                  <a:cubicBezTo>
                    <a:pt x="8726622" y="5913687"/>
                    <a:pt x="8797742" y="5842567"/>
                    <a:pt x="8797742" y="5754937"/>
                  </a:cubicBezTo>
                  <a:lnTo>
                    <a:pt x="8797742" y="201930"/>
                  </a:lnTo>
                  <a:cubicBezTo>
                    <a:pt x="8797742" y="149860"/>
                    <a:pt x="8772342" y="104140"/>
                    <a:pt x="8734242" y="74930"/>
                  </a:cubicBezTo>
                  <a:close/>
                  <a:moveTo>
                    <a:pt x="12700" y="5711757"/>
                  </a:moveTo>
                  <a:lnTo>
                    <a:pt x="12700" y="158750"/>
                  </a:lnTo>
                  <a:cubicBezTo>
                    <a:pt x="12700" y="78740"/>
                    <a:pt x="78740" y="12700"/>
                    <a:pt x="158750" y="12700"/>
                  </a:cubicBezTo>
                  <a:lnTo>
                    <a:pt x="8599622" y="12700"/>
                  </a:lnTo>
                  <a:cubicBezTo>
                    <a:pt x="8679632" y="12700"/>
                    <a:pt x="8745672" y="78740"/>
                    <a:pt x="8745672" y="158750"/>
                  </a:cubicBezTo>
                  <a:lnTo>
                    <a:pt x="8745672" y="5711757"/>
                  </a:lnTo>
                  <a:cubicBezTo>
                    <a:pt x="8745672" y="5791767"/>
                    <a:pt x="8679632" y="5857807"/>
                    <a:pt x="8599622" y="5857807"/>
                  </a:cubicBezTo>
                  <a:lnTo>
                    <a:pt x="158750" y="5857807"/>
                  </a:lnTo>
                  <a:cubicBezTo>
                    <a:pt x="78740" y="5857807"/>
                    <a:pt x="12700" y="5793037"/>
                    <a:pt x="12700" y="5711757"/>
                  </a:cubicBezTo>
                  <a:close/>
                  <a:moveTo>
                    <a:pt x="8786312" y="5754937"/>
                  </a:moveTo>
                  <a:cubicBezTo>
                    <a:pt x="8786312" y="5834947"/>
                    <a:pt x="8719002" y="5900987"/>
                    <a:pt x="8638992" y="5900987"/>
                  </a:cubicBezTo>
                  <a:lnTo>
                    <a:pt x="250601" y="5900987"/>
                  </a:lnTo>
                  <a:cubicBezTo>
                    <a:pt x="157480" y="5900987"/>
                    <a:pt x="120650" y="5884477"/>
                    <a:pt x="93980" y="5856537"/>
                  </a:cubicBezTo>
                  <a:cubicBezTo>
                    <a:pt x="114300" y="5865427"/>
                    <a:pt x="135890" y="5870507"/>
                    <a:pt x="160020" y="5870507"/>
                  </a:cubicBezTo>
                  <a:lnTo>
                    <a:pt x="8600892" y="5870507"/>
                  </a:lnTo>
                  <a:cubicBezTo>
                    <a:pt x="8688522" y="5870507"/>
                    <a:pt x="8759642" y="5799387"/>
                    <a:pt x="8759642" y="5711757"/>
                  </a:cubicBezTo>
                  <a:lnTo>
                    <a:pt x="8759642" y="158750"/>
                  </a:lnTo>
                  <a:cubicBezTo>
                    <a:pt x="8759642" y="140970"/>
                    <a:pt x="8755832" y="123190"/>
                    <a:pt x="8750752" y="106680"/>
                  </a:cubicBezTo>
                  <a:cubicBezTo>
                    <a:pt x="8772342" y="132080"/>
                    <a:pt x="8786313" y="165100"/>
                    <a:pt x="8786313" y="201930"/>
                  </a:cubicBezTo>
                  <a:lnTo>
                    <a:pt x="8786313" y="5754937"/>
                  </a:lnTo>
                  <a:cubicBezTo>
                    <a:pt x="8786312" y="5754937"/>
                    <a:pt x="8786312" y="5754937"/>
                    <a:pt x="8786312" y="5754937"/>
                  </a:cubicBezTo>
                  <a:close/>
                </a:path>
              </a:pathLst>
            </a:custGeom>
            <a:solidFill>
              <a:srgbClr val="173554"/>
            </a:solidFill>
          </p:spPr>
        </p:sp>
      </p:grpSp>
      <p:sp>
        <p:nvSpPr>
          <p:cNvPr name="TextBox 6" id="6"/>
          <p:cNvSpPr txBox="true"/>
          <p:nvPr/>
        </p:nvSpPr>
        <p:spPr>
          <a:xfrm rot="0">
            <a:off x="1028700" y="108135"/>
            <a:ext cx="12243107" cy="1357584"/>
          </a:xfrm>
          <a:prstGeom prst="rect">
            <a:avLst/>
          </a:prstGeom>
        </p:spPr>
        <p:txBody>
          <a:bodyPr anchor="t" rtlCol="false" tIns="0" lIns="0" bIns="0" rIns="0">
            <a:spAutoFit/>
          </a:bodyPr>
          <a:lstStyle/>
          <a:p>
            <a:pPr algn="ctr">
              <a:lnSpc>
                <a:spcPts val="5386"/>
              </a:lnSpc>
            </a:pPr>
            <a:r>
              <a:rPr lang="en-US" spc="-122" sz="4896">
                <a:solidFill>
                  <a:srgbClr val="173554"/>
                </a:solidFill>
                <a:latin typeface="Hammersmith One"/>
              </a:rPr>
              <a:t>O'zbekison respublikasida elektron tijoratning qonunchilik tizimi</a:t>
            </a:r>
          </a:p>
        </p:txBody>
      </p:sp>
      <p:pic>
        <p:nvPicPr>
          <p:cNvPr name="Picture 7" id="7"/>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3635328" y="758352"/>
            <a:ext cx="4241730" cy="8904394"/>
          </a:xfrm>
          <a:prstGeom prst="rect">
            <a:avLst/>
          </a:prstGeom>
        </p:spPr>
      </p:pic>
      <p:sp>
        <p:nvSpPr>
          <p:cNvPr name="TextBox 8" id="8"/>
          <p:cNvSpPr txBox="true"/>
          <p:nvPr/>
        </p:nvSpPr>
        <p:spPr>
          <a:xfrm rot="0">
            <a:off x="1701685" y="2244408"/>
            <a:ext cx="10865710" cy="5561965"/>
          </a:xfrm>
          <a:prstGeom prst="rect">
            <a:avLst/>
          </a:prstGeom>
        </p:spPr>
        <p:txBody>
          <a:bodyPr anchor="t" rtlCol="false" tIns="0" lIns="0" bIns="0" rIns="0">
            <a:spAutoFit/>
          </a:bodyPr>
          <a:lstStyle/>
          <a:p>
            <a:pPr>
              <a:lnSpc>
                <a:spcPts val="4939"/>
              </a:lnSpc>
              <a:spcBef>
                <a:spcPct val="0"/>
              </a:spcBef>
            </a:pPr>
            <a:r>
              <a:rPr lang="en-US" sz="3799">
                <a:solidFill>
                  <a:srgbClr val="173554"/>
                </a:solidFill>
                <a:latin typeface="Open Sans"/>
              </a:rPr>
              <a:t>2003. “Elektron  raqamli imzo to‘g‘rida”gi qonun </a:t>
            </a:r>
          </a:p>
          <a:p>
            <a:pPr>
              <a:lnSpc>
                <a:spcPts val="4939"/>
              </a:lnSpc>
              <a:spcBef>
                <a:spcPct val="0"/>
              </a:spcBef>
            </a:pPr>
            <a:r>
              <a:rPr lang="en-US" sz="3799">
                <a:solidFill>
                  <a:srgbClr val="173554"/>
                </a:solidFill>
                <a:latin typeface="Open Sans"/>
              </a:rPr>
              <a:t>2004. “Elektron  xujjat  Almashinuvi to‘g‘rida”gi  qonun</a:t>
            </a:r>
          </a:p>
          <a:p>
            <a:pPr>
              <a:lnSpc>
                <a:spcPts val="4939"/>
              </a:lnSpc>
              <a:spcBef>
                <a:spcPct val="0"/>
              </a:spcBef>
            </a:pPr>
            <a:r>
              <a:rPr lang="en-US" sz="3799">
                <a:solidFill>
                  <a:srgbClr val="173554"/>
                </a:solidFill>
                <a:latin typeface="Open Sans"/>
              </a:rPr>
              <a:t>2003. “Axborotlash tirish to‘g‘rida”gi qonun</a:t>
            </a:r>
          </a:p>
          <a:p>
            <a:pPr>
              <a:lnSpc>
                <a:spcPts val="4939"/>
              </a:lnSpc>
              <a:spcBef>
                <a:spcPct val="0"/>
              </a:spcBef>
            </a:pPr>
            <a:r>
              <a:rPr lang="en-US" sz="3799">
                <a:solidFill>
                  <a:srgbClr val="173554"/>
                </a:solidFill>
                <a:latin typeface="Open Sans"/>
              </a:rPr>
              <a:t>2004. “Elektron  tijorat to‘g‘rida”gi  qonun </a:t>
            </a:r>
          </a:p>
          <a:p>
            <a:pPr>
              <a:lnSpc>
                <a:spcPts val="4939"/>
              </a:lnSpc>
              <a:spcBef>
                <a:spcPct val="0"/>
              </a:spcBef>
            </a:pPr>
            <a:r>
              <a:rPr lang="en-US" sz="3799">
                <a:solidFill>
                  <a:srgbClr val="173554"/>
                </a:solidFill>
                <a:latin typeface="Open Sans"/>
              </a:rPr>
              <a:t>2005. “Elektron  to‘lovlar to‘g‘rida”gi  qonun</a:t>
            </a:r>
          </a:p>
          <a:p>
            <a:pPr>
              <a:lnSpc>
                <a:spcPts val="4939"/>
              </a:lnSpc>
              <a:spcBef>
                <a:spcPct val="0"/>
              </a:spcBef>
            </a:pPr>
            <a:r>
              <a:rPr lang="en-US" sz="3799">
                <a:solidFill>
                  <a:srgbClr val="173554"/>
                </a:solidFill>
                <a:latin typeface="Open Sans"/>
              </a:rPr>
              <a:t>2006. “Elektron xukumat to‘g‘rida”</a:t>
            </a:r>
          </a:p>
          <a:p>
            <a:pPr>
              <a:lnSpc>
                <a:spcPts val="4939"/>
              </a:lnSpc>
              <a:spcBef>
                <a:spcPct val="0"/>
              </a:spcBef>
            </a:pPr>
          </a:p>
          <a:p>
            <a:pPr>
              <a:lnSpc>
                <a:spcPts val="4939"/>
              </a:lnSpc>
              <a:spcBef>
                <a:spcPct val="0"/>
              </a:spcBef>
            </a:pPr>
          </a:p>
        </p:txBody>
      </p:sp>
    </p:spTree>
  </p:cSld>
  <p:clrMapOvr>
    <a:masterClrMapping/>
  </p:clrMapOvr>
</p:sld>
</file>

<file path=ppt/slides/slide16.xml><?xml version="1.0" encoding="utf-8"?>
<p:sld xmlns:p="http://schemas.openxmlformats.org/presentationml/2006/main" xmlns:a="http://schemas.openxmlformats.org/drawingml/2006/main" xmlns:r="http://schemas.openxmlformats.org/officeDocument/2006/relationships">
  <p:cSld>
    <p:bg>
      <p:bgPr>
        <a:solidFill>
          <a:srgbClr val="84D8D8"/>
        </a:solidFill>
      </p:bgPr>
    </p:bg>
    <p:spTree>
      <p:nvGrpSpPr>
        <p:cNvPr id="1" name=""/>
        <p:cNvGrpSpPr/>
        <p:nvPr/>
      </p:nvGrpSpPr>
      <p:grpSpPr>
        <a:xfrm>
          <a:off x="0" y="0"/>
          <a:ext cx="0" cy="0"/>
          <a:chOff x="0" y="0"/>
          <a:chExt cx="0" cy="0"/>
        </a:xfrm>
      </p:grpSpPr>
      <p:sp>
        <p:nvSpPr>
          <p:cNvPr name="TextBox 2" id="2"/>
          <p:cNvSpPr txBox="true"/>
          <p:nvPr/>
        </p:nvSpPr>
        <p:spPr>
          <a:xfrm rot="0">
            <a:off x="7370573" y="1144942"/>
            <a:ext cx="9888727" cy="3800475"/>
          </a:xfrm>
          <a:prstGeom prst="rect">
            <a:avLst/>
          </a:prstGeom>
        </p:spPr>
        <p:txBody>
          <a:bodyPr anchor="t" rtlCol="false" tIns="0" lIns="0" bIns="0" rIns="0">
            <a:spAutoFit/>
          </a:bodyPr>
          <a:lstStyle/>
          <a:p>
            <a:pPr algn="ctr">
              <a:lnSpc>
                <a:spcPts val="9900"/>
              </a:lnSpc>
            </a:pPr>
            <a:r>
              <a:rPr lang="en-US" spc="-225" sz="9000">
                <a:solidFill>
                  <a:srgbClr val="173554"/>
                </a:solidFill>
                <a:latin typeface="Hammersmith One"/>
              </a:rPr>
              <a:t>Elektron tijorat bo'yicha huquqiy qo'llanma</a:t>
            </a:r>
          </a:p>
        </p:txBody>
      </p:sp>
      <p:grpSp>
        <p:nvGrpSpPr>
          <p:cNvPr name="Group 3" id="3"/>
          <p:cNvGrpSpPr/>
          <p:nvPr/>
        </p:nvGrpSpPr>
        <p:grpSpPr>
          <a:xfrm rot="0">
            <a:off x="7826854" y="5451939"/>
            <a:ext cx="9193856" cy="2832868"/>
            <a:chOff x="0" y="0"/>
            <a:chExt cx="12258475" cy="3777158"/>
          </a:xfrm>
        </p:grpSpPr>
        <p:grpSp>
          <p:nvGrpSpPr>
            <p:cNvPr name="Group 4" id="4"/>
            <p:cNvGrpSpPr/>
            <p:nvPr/>
          </p:nvGrpSpPr>
          <p:grpSpPr>
            <a:xfrm rot="0">
              <a:off x="0" y="0"/>
              <a:ext cx="12258475" cy="3777158"/>
              <a:chOff x="0" y="0"/>
              <a:chExt cx="9590657" cy="2955133"/>
            </a:xfrm>
          </p:grpSpPr>
          <p:sp>
            <p:nvSpPr>
              <p:cNvPr name="Freeform 5" id="5"/>
              <p:cNvSpPr/>
              <p:nvPr/>
            </p:nvSpPr>
            <p:spPr>
              <a:xfrm>
                <a:off x="92710" y="106680"/>
                <a:ext cx="9486517" cy="2835753"/>
              </a:xfrm>
              <a:custGeom>
                <a:avLst/>
                <a:gdLst/>
                <a:ahLst/>
                <a:cxnLst/>
                <a:rect r="r" b="b" t="t" l="l"/>
                <a:pathLst>
                  <a:path h="2835753" w="9486517">
                    <a:moveTo>
                      <a:pt x="9459846" y="2646523"/>
                    </a:moveTo>
                    <a:cubicBezTo>
                      <a:pt x="9459846" y="2734153"/>
                      <a:pt x="9383646" y="2805273"/>
                      <a:pt x="9302367" y="2805273"/>
                    </a:cubicBezTo>
                    <a:lnTo>
                      <a:pt x="66040" y="2805273"/>
                    </a:lnTo>
                    <a:cubicBezTo>
                      <a:pt x="43180" y="2805273"/>
                      <a:pt x="20320" y="2800193"/>
                      <a:pt x="0" y="2791303"/>
                    </a:cubicBezTo>
                    <a:cubicBezTo>
                      <a:pt x="26670" y="2819243"/>
                      <a:pt x="63500" y="2835753"/>
                      <a:pt x="154591" y="2835753"/>
                    </a:cubicBezTo>
                    <a:lnTo>
                      <a:pt x="9340467" y="2835753"/>
                    </a:lnTo>
                    <a:cubicBezTo>
                      <a:pt x="9420477" y="2835753"/>
                      <a:pt x="9486517" y="2769713"/>
                      <a:pt x="9486517" y="2689703"/>
                    </a:cubicBezTo>
                    <a:lnTo>
                      <a:pt x="9486517" y="95250"/>
                    </a:lnTo>
                    <a:cubicBezTo>
                      <a:pt x="9486517" y="58420"/>
                      <a:pt x="9472546" y="25400"/>
                      <a:pt x="9450957" y="0"/>
                    </a:cubicBezTo>
                    <a:cubicBezTo>
                      <a:pt x="9457307" y="16510"/>
                      <a:pt x="9459846" y="34290"/>
                      <a:pt x="9459846" y="52070"/>
                    </a:cubicBezTo>
                    <a:lnTo>
                      <a:pt x="9459846" y="2646523"/>
                    </a:lnTo>
                    <a:lnTo>
                      <a:pt x="9459846" y="2646523"/>
                    </a:lnTo>
                    <a:close/>
                  </a:path>
                </a:pathLst>
              </a:custGeom>
              <a:solidFill>
                <a:srgbClr val="173554"/>
              </a:solidFill>
            </p:spPr>
          </p:sp>
          <p:sp>
            <p:nvSpPr>
              <p:cNvPr name="Freeform 6" id="6"/>
              <p:cNvSpPr/>
              <p:nvPr/>
            </p:nvSpPr>
            <p:spPr>
              <a:xfrm>
                <a:off x="12700" y="12700"/>
                <a:ext cx="9525887" cy="2886553"/>
              </a:xfrm>
              <a:custGeom>
                <a:avLst/>
                <a:gdLst/>
                <a:ahLst/>
                <a:cxnLst/>
                <a:rect r="r" b="b" t="t" l="l"/>
                <a:pathLst>
                  <a:path h="2886553" w="9525887">
                    <a:moveTo>
                      <a:pt x="146050" y="2886553"/>
                    </a:moveTo>
                    <a:lnTo>
                      <a:pt x="9379837" y="2886553"/>
                    </a:lnTo>
                    <a:cubicBezTo>
                      <a:pt x="9459847" y="2886553"/>
                      <a:pt x="9525887" y="2820513"/>
                      <a:pt x="9525887" y="2740503"/>
                    </a:cubicBezTo>
                    <a:lnTo>
                      <a:pt x="9525887" y="146050"/>
                    </a:lnTo>
                    <a:cubicBezTo>
                      <a:pt x="9525887" y="66040"/>
                      <a:pt x="9459847" y="0"/>
                      <a:pt x="9379837" y="0"/>
                    </a:cubicBezTo>
                    <a:lnTo>
                      <a:pt x="146050" y="0"/>
                    </a:lnTo>
                    <a:cubicBezTo>
                      <a:pt x="66040" y="0"/>
                      <a:pt x="0" y="66040"/>
                      <a:pt x="0" y="146050"/>
                    </a:cubicBezTo>
                    <a:lnTo>
                      <a:pt x="0" y="2740503"/>
                    </a:lnTo>
                    <a:cubicBezTo>
                      <a:pt x="0" y="2821783"/>
                      <a:pt x="66040" y="2886553"/>
                      <a:pt x="146050" y="2886553"/>
                    </a:cubicBezTo>
                    <a:close/>
                  </a:path>
                </a:pathLst>
              </a:custGeom>
              <a:solidFill>
                <a:srgbClr val="F4F4F4"/>
              </a:solidFill>
            </p:spPr>
          </p:sp>
          <p:sp>
            <p:nvSpPr>
              <p:cNvPr name="Freeform 7" id="7"/>
              <p:cNvSpPr/>
              <p:nvPr/>
            </p:nvSpPr>
            <p:spPr>
              <a:xfrm>
                <a:off x="0" y="0"/>
                <a:ext cx="9590657" cy="2955133"/>
              </a:xfrm>
              <a:custGeom>
                <a:avLst/>
                <a:gdLst/>
                <a:ahLst/>
                <a:cxnLst/>
                <a:rect r="r" b="b" t="t" l="l"/>
                <a:pathLst>
                  <a:path h="2955133" w="9590657">
                    <a:moveTo>
                      <a:pt x="9527157" y="74930"/>
                    </a:moveTo>
                    <a:cubicBezTo>
                      <a:pt x="9499217" y="30480"/>
                      <a:pt x="9449687" y="0"/>
                      <a:pt x="9392537" y="0"/>
                    </a:cubicBezTo>
                    <a:lnTo>
                      <a:pt x="158750" y="0"/>
                    </a:lnTo>
                    <a:cubicBezTo>
                      <a:pt x="71120" y="0"/>
                      <a:pt x="0" y="71120"/>
                      <a:pt x="0" y="158750"/>
                    </a:cubicBezTo>
                    <a:lnTo>
                      <a:pt x="0" y="2753203"/>
                    </a:lnTo>
                    <a:cubicBezTo>
                      <a:pt x="0" y="2805273"/>
                      <a:pt x="25400" y="2850993"/>
                      <a:pt x="63500" y="2880203"/>
                    </a:cubicBezTo>
                    <a:cubicBezTo>
                      <a:pt x="91440" y="2924653"/>
                      <a:pt x="140970" y="2955133"/>
                      <a:pt x="256443" y="2955133"/>
                    </a:cubicBezTo>
                    <a:lnTo>
                      <a:pt x="9431907" y="2955133"/>
                    </a:lnTo>
                    <a:cubicBezTo>
                      <a:pt x="9519537" y="2955133"/>
                      <a:pt x="9590657" y="2884013"/>
                      <a:pt x="9590657" y="2796383"/>
                    </a:cubicBezTo>
                    <a:lnTo>
                      <a:pt x="9590657" y="201930"/>
                    </a:lnTo>
                    <a:cubicBezTo>
                      <a:pt x="9590656" y="149860"/>
                      <a:pt x="9565256" y="104140"/>
                      <a:pt x="9527157" y="74930"/>
                    </a:cubicBezTo>
                    <a:close/>
                    <a:moveTo>
                      <a:pt x="12700" y="2753203"/>
                    </a:moveTo>
                    <a:lnTo>
                      <a:pt x="12700" y="158750"/>
                    </a:lnTo>
                    <a:cubicBezTo>
                      <a:pt x="12700" y="78740"/>
                      <a:pt x="78740" y="12700"/>
                      <a:pt x="158750" y="12700"/>
                    </a:cubicBezTo>
                    <a:lnTo>
                      <a:pt x="9392537" y="12700"/>
                    </a:lnTo>
                    <a:cubicBezTo>
                      <a:pt x="9472547" y="12700"/>
                      <a:pt x="9538587" y="78740"/>
                      <a:pt x="9538587" y="158750"/>
                    </a:cubicBezTo>
                    <a:lnTo>
                      <a:pt x="9538587" y="2753203"/>
                    </a:lnTo>
                    <a:cubicBezTo>
                      <a:pt x="9538587" y="2833213"/>
                      <a:pt x="9472547" y="2899253"/>
                      <a:pt x="9392537" y="2899253"/>
                    </a:cubicBezTo>
                    <a:lnTo>
                      <a:pt x="158750" y="2899253"/>
                    </a:lnTo>
                    <a:cubicBezTo>
                      <a:pt x="78740" y="2899253"/>
                      <a:pt x="12700" y="2834483"/>
                      <a:pt x="12700" y="2753203"/>
                    </a:cubicBezTo>
                    <a:close/>
                    <a:moveTo>
                      <a:pt x="9579227" y="2796383"/>
                    </a:moveTo>
                    <a:cubicBezTo>
                      <a:pt x="9579227" y="2876393"/>
                      <a:pt x="9511917" y="2942433"/>
                      <a:pt x="9431907" y="2942433"/>
                    </a:cubicBezTo>
                    <a:lnTo>
                      <a:pt x="256443" y="2942433"/>
                    </a:lnTo>
                    <a:cubicBezTo>
                      <a:pt x="157480" y="2942433"/>
                      <a:pt x="120650" y="2925923"/>
                      <a:pt x="93980" y="2897983"/>
                    </a:cubicBezTo>
                    <a:cubicBezTo>
                      <a:pt x="114300" y="2906873"/>
                      <a:pt x="135890" y="2911953"/>
                      <a:pt x="160020" y="2911953"/>
                    </a:cubicBezTo>
                    <a:lnTo>
                      <a:pt x="9393807" y="2911953"/>
                    </a:lnTo>
                    <a:cubicBezTo>
                      <a:pt x="9481437" y="2911953"/>
                      <a:pt x="9552557" y="2840833"/>
                      <a:pt x="9552557" y="2753203"/>
                    </a:cubicBezTo>
                    <a:lnTo>
                      <a:pt x="9552557" y="158750"/>
                    </a:lnTo>
                    <a:cubicBezTo>
                      <a:pt x="9552557" y="140970"/>
                      <a:pt x="9548747" y="123190"/>
                      <a:pt x="9543667" y="106680"/>
                    </a:cubicBezTo>
                    <a:cubicBezTo>
                      <a:pt x="9565257" y="132080"/>
                      <a:pt x="9579227" y="165100"/>
                      <a:pt x="9579227" y="201930"/>
                    </a:cubicBezTo>
                    <a:lnTo>
                      <a:pt x="9579227" y="2796383"/>
                    </a:lnTo>
                    <a:cubicBezTo>
                      <a:pt x="9579227" y="2796383"/>
                      <a:pt x="9579227" y="2796383"/>
                      <a:pt x="9579227" y="2796383"/>
                    </a:cubicBezTo>
                    <a:close/>
                  </a:path>
                </a:pathLst>
              </a:custGeom>
              <a:solidFill>
                <a:srgbClr val="173554"/>
              </a:solidFill>
            </p:spPr>
          </p:sp>
        </p:grpSp>
        <p:sp>
          <p:nvSpPr>
            <p:cNvPr name="TextBox 8" id="8"/>
            <p:cNvSpPr txBox="true"/>
            <p:nvPr/>
          </p:nvSpPr>
          <p:spPr>
            <a:xfrm rot="0">
              <a:off x="1058125" y="490097"/>
              <a:ext cx="10142224" cy="2768388"/>
            </a:xfrm>
            <a:prstGeom prst="rect">
              <a:avLst/>
            </a:prstGeom>
          </p:spPr>
          <p:txBody>
            <a:bodyPr anchor="t" rtlCol="false" tIns="0" lIns="0" bIns="0" rIns="0">
              <a:spAutoFit/>
            </a:bodyPr>
            <a:lstStyle/>
            <a:p>
              <a:pPr algn="ctr">
                <a:lnSpc>
                  <a:spcPts val="4159"/>
                </a:lnSpc>
              </a:pPr>
              <a:r>
                <a:rPr lang="en-US" sz="3199">
                  <a:solidFill>
                    <a:srgbClr val="173554"/>
                  </a:solidFill>
                  <a:latin typeface="Open Sans"/>
                </a:rPr>
                <a:t>Muvaffaqiyatli biznesni onlayn tarzda yuritish uchun haqiqiy  qonunlar asosida qanday hal qilinishini o'rganish tavsiya etiladi</a:t>
              </a:r>
            </a:p>
          </p:txBody>
        </p:sp>
      </p:grpSp>
      <p:grpSp>
        <p:nvGrpSpPr>
          <p:cNvPr name="Group 9" id="9"/>
          <p:cNvGrpSpPr/>
          <p:nvPr/>
        </p:nvGrpSpPr>
        <p:grpSpPr>
          <a:xfrm rot="0">
            <a:off x="1028700" y="757651"/>
            <a:ext cx="5415526" cy="8771699"/>
            <a:chOff x="0" y="0"/>
            <a:chExt cx="7220701" cy="11695598"/>
          </a:xfrm>
        </p:grpSpPr>
        <p:pic>
          <p:nvPicPr>
            <p:cNvPr name="Picture 10" id="10"/>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0" y="0"/>
              <a:ext cx="6279828" cy="10466380"/>
            </a:xfrm>
            <a:prstGeom prst="rect">
              <a:avLst/>
            </a:prstGeom>
          </p:spPr>
        </p:pic>
        <p:pic>
          <p:nvPicPr>
            <p:cNvPr name="Picture 11" id="11"/>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true" flipV="false" rot="0">
              <a:off x="803582" y="1096753"/>
              <a:ext cx="6417119" cy="10598845"/>
            </a:xfrm>
            <a:prstGeom prst="rect">
              <a:avLst/>
            </a:prstGeom>
          </p:spPr>
        </p:pic>
      </p:grpSp>
    </p:spTree>
  </p:cSld>
  <p:clrMapOvr>
    <a:masterClrMapping/>
  </p:clrMapOvr>
</p:sld>
</file>

<file path=ppt/slides/slide1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532537" y="2828562"/>
            <a:ext cx="4554551" cy="2314938"/>
            <a:chOff x="0" y="0"/>
            <a:chExt cx="6072735" cy="3086584"/>
          </a:xfrm>
        </p:grpSpPr>
        <p:sp>
          <p:nvSpPr>
            <p:cNvPr name="TextBox 3" id="3"/>
            <p:cNvSpPr txBox="true"/>
            <p:nvPr/>
          </p:nvSpPr>
          <p:spPr>
            <a:xfrm rot="0">
              <a:off x="0" y="-58843"/>
              <a:ext cx="6072735" cy="2342769"/>
            </a:xfrm>
            <a:prstGeom prst="rect">
              <a:avLst/>
            </a:prstGeom>
          </p:spPr>
          <p:txBody>
            <a:bodyPr anchor="t" rtlCol="false" tIns="0" lIns="0" bIns="0" rIns="0">
              <a:spAutoFit/>
            </a:bodyPr>
            <a:lstStyle/>
            <a:p>
              <a:pPr marL="0" indent="0" lvl="0">
                <a:lnSpc>
                  <a:spcPts val="4716"/>
                </a:lnSpc>
                <a:spcBef>
                  <a:spcPct val="0"/>
                </a:spcBef>
              </a:pPr>
              <a:r>
                <a:rPr lang="en-US" spc="107" sz="3600">
                  <a:solidFill>
                    <a:srgbClr val="191919"/>
                  </a:solidFill>
                  <a:latin typeface="Clear Sans Bold"/>
                </a:rPr>
                <a:t>Mijozlarni xavfdan holis  qilish boshqichlari</a:t>
              </a:r>
            </a:p>
          </p:txBody>
        </p:sp>
        <p:sp>
          <p:nvSpPr>
            <p:cNvPr name="TextBox 4" id="4"/>
            <p:cNvSpPr txBox="true"/>
            <p:nvPr/>
          </p:nvSpPr>
          <p:spPr>
            <a:xfrm rot="0">
              <a:off x="0" y="2616049"/>
              <a:ext cx="6072735" cy="397722"/>
            </a:xfrm>
            <a:prstGeom prst="rect">
              <a:avLst/>
            </a:prstGeom>
          </p:spPr>
          <p:txBody>
            <a:bodyPr anchor="t" rtlCol="false" tIns="0" lIns="0" bIns="0" rIns="0">
              <a:spAutoFit/>
            </a:bodyPr>
            <a:lstStyle/>
            <a:p>
              <a:pPr marL="0" indent="0" lvl="0">
                <a:lnSpc>
                  <a:spcPts val="2590"/>
                </a:lnSpc>
              </a:pPr>
            </a:p>
          </p:txBody>
        </p:sp>
      </p:grpSp>
      <p:sp>
        <p:nvSpPr>
          <p:cNvPr name="AutoShape 5" id="5"/>
          <p:cNvSpPr/>
          <p:nvPr/>
        </p:nvSpPr>
        <p:spPr>
          <a:xfrm rot="0">
            <a:off x="5221089" y="922406"/>
            <a:ext cx="11793426" cy="1802093"/>
          </a:xfrm>
          <a:prstGeom prst="rect">
            <a:avLst/>
          </a:prstGeom>
          <a:solidFill>
            <a:srgbClr val="86EAE9">
              <a:alpha val="29804"/>
            </a:srgbClr>
          </a:solidFill>
        </p:spPr>
      </p:sp>
      <p:sp>
        <p:nvSpPr>
          <p:cNvPr name="TextBox 6" id="6"/>
          <p:cNvSpPr txBox="true"/>
          <p:nvPr/>
        </p:nvSpPr>
        <p:spPr>
          <a:xfrm rot="0">
            <a:off x="11957008" y="1003876"/>
            <a:ext cx="4538611" cy="1572479"/>
          </a:xfrm>
          <a:prstGeom prst="rect">
            <a:avLst/>
          </a:prstGeom>
        </p:spPr>
        <p:txBody>
          <a:bodyPr anchor="t" rtlCol="false" tIns="0" lIns="0" bIns="0" rIns="0">
            <a:spAutoFit/>
          </a:bodyPr>
          <a:lstStyle/>
          <a:p>
            <a:pPr>
              <a:lnSpc>
                <a:spcPts val="3163"/>
              </a:lnSpc>
            </a:pPr>
            <a:r>
              <a:rPr lang="en-US" spc="105" sz="2108">
                <a:solidFill>
                  <a:srgbClr val="191919"/>
                </a:solidFill>
                <a:latin typeface="Clear Sans Regular"/>
              </a:rPr>
              <a:t>Tovar belgisi biznesga egalik qilishning muhim qismidir, chunki u tovar nomlari va logotiplarini himoya qiladi</a:t>
            </a:r>
          </a:p>
        </p:txBody>
      </p:sp>
      <p:sp>
        <p:nvSpPr>
          <p:cNvPr name="AutoShape 7" id="7"/>
          <p:cNvSpPr/>
          <p:nvPr/>
        </p:nvSpPr>
        <p:spPr>
          <a:xfrm rot="0">
            <a:off x="5221089" y="922406"/>
            <a:ext cx="5233803" cy="1802093"/>
          </a:xfrm>
          <a:prstGeom prst="rect">
            <a:avLst/>
          </a:prstGeom>
          <a:solidFill>
            <a:srgbClr val="86EAE9"/>
          </a:solidFill>
        </p:spPr>
      </p:sp>
      <p:sp>
        <p:nvSpPr>
          <p:cNvPr name="TextBox 8" id="8"/>
          <p:cNvSpPr txBox="true"/>
          <p:nvPr/>
        </p:nvSpPr>
        <p:spPr>
          <a:xfrm rot="0">
            <a:off x="6905404" y="1152798"/>
            <a:ext cx="3545100" cy="1312734"/>
          </a:xfrm>
          <a:prstGeom prst="rect">
            <a:avLst/>
          </a:prstGeom>
        </p:spPr>
        <p:txBody>
          <a:bodyPr anchor="t" rtlCol="false" tIns="0" lIns="0" bIns="0" rIns="0">
            <a:spAutoFit/>
          </a:bodyPr>
          <a:lstStyle/>
          <a:p>
            <a:pPr algn="l" marL="0" indent="0" lvl="0">
              <a:lnSpc>
                <a:spcPts val="3462"/>
              </a:lnSpc>
              <a:spcBef>
                <a:spcPct val="0"/>
              </a:spcBef>
            </a:pPr>
            <a:r>
              <a:rPr lang="en-US" spc="104" sz="2684">
                <a:solidFill>
                  <a:srgbClr val="FFFFFF"/>
                </a:solidFill>
                <a:latin typeface="Clear Sans Regular Bold"/>
              </a:rPr>
              <a:t>SAVDO MARKASINI RO'YXATDAN O'TKAZISH</a:t>
            </a:r>
          </a:p>
        </p:txBody>
      </p:sp>
      <p:grpSp>
        <p:nvGrpSpPr>
          <p:cNvPr name="Group 9" id="9"/>
          <p:cNvGrpSpPr/>
          <p:nvPr/>
        </p:nvGrpSpPr>
        <p:grpSpPr>
          <a:xfrm rot="-8100000">
            <a:off x="9812859" y="1186826"/>
            <a:ext cx="1275292" cy="1273252"/>
            <a:chOff x="0" y="0"/>
            <a:chExt cx="6350000" cy="6339840"/>
          </a:xfrm>
        </p:grpSpPr>
        <p:sp>
          <p:nvSpPr>
            <p:cNvPr name="Freeform 10" id="10"/>
            <p:cNvSpPr/>
            <p:nvPr/>
          </p:nvSpPr>
          <p:spPr>
            <a:xfrm>
              <a:off x="0" y="0"/>
              <a:ext cx="6350000" cy="6339840"/>
            </a:xfrm>
            <a:custGeom>
              <a:avLst/>
              <a:gdLst/>
              <a:ahLst/>
              <a:cxnLst/>
              <a:rect r="r" b="b" t="t" l="l"/>
              <a:pathLst>
                <a:path h="6339840" w="6350000">
                  <a:moveTo>
                    <a:pt x="6350000" y="6339840"/>
                  </a:moveTo>
                  <a:lnTo>
                    <a:pt x="0" y="6339840"/>
                  </a:lnTo>
                  <a:lnTo>
                    <a:pt x="0" y="0"/>
                  </a:lnTo>
                  <a:close/>
                </a:path>
              </a:pathLst>
            </a:custGeom>
            <a:solidFill>
              <a:srgbClr val="86EAE9"/>
            </a:solidFill>
          </p:spPr>
        </p:sp>
      </p:grpSp>
      <p:sp>
        <p:nvSpPr>
          <p:cNvPr name="AutoShape 11" id="11"/>
          <p:cNvSpPr/>
          <p:nvPr/>
        </p:nvSpPr>
        <p:spPr>
          <a:xfrm rot="0">
            <a:off x="5221089" y="2755546"/>
            <a:ext cx="11793426" cy="1802093"/>
          </a:xfrm>
          <a:prstGeom prst="rect">
            <a:avLst/>
          </a:prstGeom>
          <a:solidFill>
            <a:srgbClr val="3EDAD8">
              <a:alpha val="29804"/>
            </a:srgbClr>
          </a:solidFill>
        </p:spPr>
      </p:sp>
      <p:sp>
        <p:nvSpPr>
          <p:cNvPr name="TextBox 12" id="12"/>
          <p:cNvSpPr txBox="true"/>
          <p:nvPr/>
        </p:nvSpPr>
        <p:spPr>
          <a:xfrm rot="0">
            <a:off x="11957008" y="2908241"/>
            <a:ext cx="4538611" cy="1449076"/>
          </a:xfrm>
          <a:prstGeom prst="rect">
            <a:avLst/>
          </a:prstGeom>
        </p:spPr>
        <p:txBody>
          <a:bodyPr anchor="t" rtlCol="false" tIns="0" lIns="0" bIns="0" rIns="0">
            <a:spAutoFit/>
          </a:bodyPr>
          <a:lstStyle/>
          <a:p>
            <a:pPr>
              <a:lnSpc>
                <a:spcPts val="2341"/>
              </a:lnSpc>
            </a:pPr>
            <a:r>
              <a:rPr lang="en-US" spc="78" sz="1561">
                <a:solidFill>
                  <a:srgbClr val="191919"/>
                </a:solidFill>
                <a:latin typeface="Clear Sans Regular"/>
              </a:rPr>
              <a:t>Kompaniya haqida ma'lumot, Foydalanuvchilarning huquqlari va javobgarligi, Qo'shimcha biznes haqida ma'lumot, Ogohlantirish va javobgarlikni cheklash, Shartlar haqida</a:t>
            </a:r>
          </a:p>
        </p:txBody>
      </p:sp>
      <p:sp>
        <p:nvSpPr>
          <p:cNvPr name="AutoShape 13" id="13"/>
          <p:cNvSpPr/>
          <p:nvPr/>
        </p:nvSpPr>
        <p:spPr>
          <a:xfrm rot="0">
            <a:off x="5221089" y="2755546"/>
            <a:ext cx="5233803" cy="1802093"/>
          </a:xfrm>
          <a:prstGeom prst="rect">
            <a:avLst/>
          </a:prstGeom>
          <a:solidFill>
            <a:srgbClr val="3EDAD8"/>
          </a:solidFill>
        </p:spPr>
      </p:sp>
      <p:grpSp>
        <p:nvGrpSpPr>
          <p:cNvPr name="Group 14" id="14"/>
          <p:cNvGrpSpPr/>
          <p:nvPr/>
        </p:nvGrpSpPr>
        <p:grpSpPr>
          <a:xfrm rot="-8100000">
            <a:off x="9812859" y="3019966"/>
            <a:ext cx="1275292" cy="1273252"/>
            <a:chOff x="0" y="0"/>
            <a:chExt cx="6350000" cy="6339840"/>
          </a:xfrm>
        </p:grpSpPr>
        <p:sp>
          <p:nvSpPr>
            <p:cNvPr name="Freeform 15" id="15"/>
            <p:cNvSpPr/>
            <p:nvPr/>
          </p:nvSpPr>
          <p:spPr>
            <a:xfrm>
              <a:off x="0" y="0"/>
              <a:ext cx="6350000" cy="6339840"/>
            </a:xfrm>
            <a:custGeom>
              <a:avLst/>
              <a:gdLst/>
              <a:ahLst/>
              <a:cxnLst/>
              <a:rect r="r" b="b" t="t" l="l"/>
              <a:pathLst>
                <a:path h="6339840" w="6350000">
                  <a:moveTo>
                    <a:pt x="6350000" y="6339840"/>
                  </a:moveTo>
                  <a:lnTo>
                    <a:pt x="0" y="6339840"/>
                  </a:lnTo>
                  <a:lnTo>
                    <a:pt x="0" y="0"/>
                  </a:lnTo>
                  <a:close/>
                </a:path>
              </a:pathLst>
            </a:custGeom>
            <a:solidFill>
              <a:srgbClr val="3EDAD8"/>
            </a:solidFill>
          </p:spPr>
        </p:sp>
      </p:grpSp>
      <p:sp>
        <p:nvSpPr>
          <p:cNvPr name="AutoShape 16" id="16"/>
          <p:cNvSpPr/>
          <p:nvPr/>
        </p:nvSpPr>
        <p:spPr>
          <a:xfrm rot="0">
            <a:off x="5221089" y="4588685"/>
            <a:ext cx="11793426" cy="1802093"/>
          </a:xfrm>
          <a:prstGeom prst="rect">
            <a:avLst/>
          </a:prstGeom>
          <a:solidFill>
            <a:srgbClr val="37C9EF">
              <a:alpha val="29804"/>
            </a:srgbClr>
          </a:solidFill>
        </p:spPr>
      </p:sp>
      <p:sp>
        <p:nvSpPr>
          <p:cNvPr name="TextBox 17" id="17"/>
          <p:cNvSpPr txBox="true"/>
          <p:nvPr/>
        </p:nvSpPr>
        <p:spPr>
          <a:xfrm rot="0">
            <a:off x="11957008" y="4665726"/>
            <a:ext cx="4538611" cy="1600387"/>
          </a:xfrm>
          <a:prstGeom prst="rect">
            <a:avLst/>
          </a:prstGeom>
        </p:spPr>
        <p:txBody>
          <a:bodyPr anchor="t" rtlCol="false" tIns="0" lIns="0" bIns="0" rIns="0">
            <a:spAutoFit/>
          </a:bodyPr>
          <a:lstStyle/>
          <a:p>
            <a:pPr>
              <a:lnSpc>
                <a:spcPts val="2547"/>
              </a:lnSpc>
            </a:pPr>
            <a:r>
              <a:rPr lang="en-US" spc="84" sz="1698">
                <a:solidFill>
                  <a:srgbClr val="191919"/>
                </a:solidFill>
                <a:latin typeface="Clear Sans Regular"/>
              </a:rPr>
              <a:t>Bu onlaynda biznes yuritishning bir qismidir va veb-saytingizda aniq pulni qaytarish siyosatiga ega bo'lish mijozlarga biroz kafolat berishga imkon beradi</a:t>
            </a:r>
          </a:p>
        </p:txBody>
      </p:sp>
      <p:sp>
        <p:nvSpPr>
          <p:cNvPr name="AutoShape 18" id="18"/>
          <p:cNvSpPr/>
          <p:nvPr/>
        </p:nvSpPr>
        <p:spPr>
          <a:xfrm rot="0">
            <a:off x="5221089" y="4588685"/>
            <a:ext cx="5233803" cy="1802093"/>
          </a:xfrm>
          <a:prstGeom prst="rect">
            <a:avLst/>
          </a:prstGeom>
          <a:solidFill>
            <a:srgbClr val="37C9EF"/>
          </a:solidFill>
        </p:spPr>
      </p:sp>
      <p:grpSp>
        <p:nvGrpSpPr>
          <p:cNvPr name="Group 19" id="19"/>
          <p:cNvGrpSpPr/>
          <p:nvPr/>
        </p:nvGrpSpPr>
        <p:grpSpPr>
          <a:xfrm rot="-8100000">
            <a:off x="9812859" y="4853106"/>
            <a:ext cx="1275292" cy="1273252"/>
            <a:chOff x="0" y="0"/>
            <a:chExt cx="6350000" cy="6339840"/>
          </a:xfrm>
        </p:grpSpPr>
        <p:sp>
          <p:nvSpPr>
            <p:cNvPr name="Freeform 20" id="20"/>
            <p:cNvSpPr/>
            <p:nvPr/>
          </p:nvSpPr>
          <p:spPr>
            <a:xfrm>
              <a:off x="0" y="0"/>
              <a:ext cx="6350000" cy="6339840"/>
            </a:xfrm>
            <a:custGeom>
              <a:avLst/>
              <a:gdLst/>
              <a:ahLst/>
              <a:cxnLst/>
              <a:rect r="r" b="b" t="t" l="l"/>
              <a:pathLst>
                <a:path h="6339840" w="6350000">
                  <a:moveTo>
                    <a:pt x="6350000" y="6339840"/>
                  </a:moveTo>
                  <a:lnTo>
                    <a:pt x="0" y="6339840"/>
                  </a:lnTo>
                  <a:lnTo>
                    <a:pt x="0" y="0"/>
                  </a:lnTo>
                  <a:close/>
                </a:path>
              </a:pathLst>
            </a:custGeom>
            <a:solidFill>
              <a:srgbClr val="37C9EF"/>
            </a:solidFill>
          </p:spPr>
        </p:sp>
      </p:grpSp>
      <p:sp>
        <p:nvSpPr>
          <p:cNvPr name="AutoShape 21" id="21"/>
          <p:cNvSpPr/>
          <p:nvPr/>
        </p:nvSpPr>
        <p:spPr>
          <a:xfrm rot="0">
            <a:off x="5221089" y="6421825"/>
            <a:ext cx="11793426" cy="1802093"/>
          </a:xfrm>
          <a:prstGeom prst="rect">
            <a:avLst/>
          </a:prstGeom>
          <a:solidFill>
            <a:srgbClr val="2C92D5">
              <a:alpha val="29804"/>
            </a:srgbClr>
          </a:solidFill>
        </p:spPr>
      </p:sp>
      <p:sp>
        <p:nvSpPr>
          <p:cNvPr name="TextBox 22" id="22"/>
          <p:cNvSpPr txBox="true"/>
          <p:nvPr/>
        </p:nvSpPr>
        <p:spPr>
          <a:xfrm rot="0">
            <a:off x="11957008" y="6641306"/>
            <a:ext cx="4538611" cy="1315505"/>
          </a:xfrm>
          <a:prstGeom prst="rect">
            <a:avLst/>
          </a:prstGeom>
        </p:spPr>
        <p:txBody>
          <a:bodyPr anchor="t" rtlCol="false" tIns="0" lIns="0" bIns="0" rIns="0">
            <a:spAutoFit/>
          </a:bodyPr>
          <a:lstStyle/>
          <a:p>
            <a:pPr>
              <a:lnSpc>
                <a:spcPts val="2670"/>
              </a:lnSpc>
            </a:pPr>
            <a:r>
              <a:rPr lang="en-US" spc="89" sz="1780">
                <a:solidFill>
                  <a:srgbClr val="191919"/>
                </a:solidFill>
                <a:latin typeface="Clear Sans Regular"/>
              </a:rPr>
              <a:t>Maxfiylik siyosati mijozlarning   shaxsiy hayotini va veb-saytda to'plangan har qanday shaxsiy ma'lumotni himoya qilish uchun rasmiybayonot </a:t>
            </a:r>
          </a:p>
        </p:txBody>
      </p:sp>
      <p:sp>
        <p:nvSpPr>
          <p:cNvPr name="AutoShape 23" id="23"/>
          <p:cNvSpPr/>
          <p:nvPr/>
        </p:nvSpPr>
        <p:spPr>
          <a:xfrm rot="0">
            <a:off x="5221089" y="6421825"/>
            <a:ext cx="5233803" cy="1802093"/>
          </a:xfrm>
          <a:prstGeom prst="rect">
            <a:avLst/>
          </a:prstGeom>
          <a:solidFill>
            <a:srgbClr val="2C92D5"/>
          </a:solidFill>
        </p:spPr>
      </p:sp>
      <p:grpSp>
        <p:nvGrpSpPr>
          <p:cNvPr name="Group 24" id="24"/>
          <p:cNvGrpSpPr/>
          <p:nvPr/>
        </p:nvGrpSpPr>
        <p:grpSpPr>
          <a:xfrm rot="-8100000">
            <a:off x="9812859" y="6686245"/>
            <a:ext cx="1275292" cy="1273252"/>
            <a:chOff x="0" y="0"/>
            <a:chExt cx="6350000" cy="6339840"/>
          </a:xfrm>
        </p:grpSpPr>
        <p:sp>
          <p:nvSpPr>
            <p:cNvPr name="Freeform 25" id="25"/>
            <p:cNvSpPr/>
            <p:nvPr/>
          </p:nvSpPr>
          <p:spPr>
            <a:xfrm>
              <a:off x="0" y="0"/>
              <a:ext cx="6350000" cy="6339840"/>
            </a:xfrm>
            <a:custGeom>
              <a:avLst/>
              <a:gdLst/>
              <a:ahLst/>
              <a:cxnLst/>
              <a:rect r="r" b="b" t="t" l="l"/>
              <a:pathLst>
                <a:path h="6339840" w="6350000">
                  <a:moveTo>
                    <a:pt x="6350000" y="6339840"/>
                  </a:moveTo>
                  <a:lnTo>
                    <a:pt x="0" y="6339840"/>
                  </a:lnTo>
                  <a:lnTo>
                    <a:pt x="0" y="0"/>
                  </a:lnTo>
                  <a:close/>
                </a:path>
              </a:pathLst>
            </a:custGeom>
            <a:solidFill>
              <a:srgbClr val="2C92D5"/>
            </a:solidFill>
          </p:spPr>
        </p:sp>
      </p:grpSp>
      <p:grpSp>
        <p:nvGrpSpPr>
          <p:cNvPr name="Group 26" id="26"/>
          <p:cNvGrpSpPr/>
          <p:nvPr/>
        </p:nvGrpSpPr>
        <p:grpSpPr>
          <a:xfrm rot="0">
            <a:off x="5687535" y="980280"/>
            <a:ext cx="857926" cy="1686344"/>
            <a:chOff x="0" y="0"/>
            <a:chExt cx="1143902" cy="2248459"/>
          </a:xfrm>
        </p:grpSpPr>
        <p:pic>
          <p:nvPicPr>
            <p:cNvPr name="Picture 27" id="27"/>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24562" t="0" r="24562" b="0"/>
            <a:stretch>
              <a:fillRect/>
            </a:stretch>
          </p:blipFill>
          <p:spPr>
            <a:xfrm flipH="false" flipV="false" rot="0">
              <a:off x="0" y="0"/>
              <a:ext cx="1143902" cy="2248459"/>
            </a:xfrm>
            <a:prstGeom prst="rect">
              <a:avLst/>
            </a:prstGeom>
          </p:spPr>
        </p:pic>
        <p:sp>
          <p:nvSpPr>
            <p:cNvPr name="TextBox 28" id="28"/>
            <p:cNvSpPr txBox="true"/>
            <p:nvPr/>
          </p:nvSpPr>
          <p:spPr>
            <a:xfrm rot="0">
              <a:off x="148637" y="685394"/>
              <a:ext cx="846628" cy="839572"/>
            </a:xfrm>
            <a:prstGeom prst="rect">
              <a:avLst/>
            </a:prstGeom>
          </p:spPr>
          <p:txBody>
            <a:bodyPr anchor="t" rtlCol="false" tIns="0" lIns="0" bIns="0" rIns="0">
              <a:spAutoFit/>
            </a:bodyPr>
            <a:lstStyle/>
            <a:p>
              <a:pPr algn="ctr" marL="0" indent="0" lvl="0">
                <a:lnSpc>
                  <a:spcPts val="5166"/>
                </a:lnSpc>
                <a:spcBef>
                  <a:spcPct val="0"/>
                </a:spcBef>
              </a:pPr>
              <a:r>
                <a:rPr lang="en-US" u="none" sz="3944">
                  <a:solidFill>
                    <a:srgbClr val="86EAE9"/>
                  </a:solidFill>
                  <a:latin typeface="Clear Sans Bold"/>
                </a:rPr>
                <a:t>01</a:t>
              </a:r>
            </a:p>
          </p:txBody>
        </p:sp>
      </p:grpSp>
      <p:sp>
        <p:nvSpPr>
          <p:cNvPr name="TextBox 29" id="29"/>
          <p:cNvSpPr txBox="true"/>
          <p:nvPr/>
        </p:nvSpPr>
        <p:spPr>
          <a:xfrm rot="0">
            <a:off x="6905404" y="3121416"/>
            <a:ext cx="3545100" cy="914317"/>
          </a:xfrm>
          <a:prstGeom prst="rect">
            <a:avLst/>
          </a:prstGeom>
        </p:spPr>
        <p:txBody>
          <a:bodyPr anchor="t" rtlCol="false" tIns="0" lIns="0" bIns="0" rIns="0">
            <a:spAutoFit/>
          </a:bodyPr>
          <a:lstStyle/>
          <a:p>
            <a:pPr algn="l" marL="0" indent="0" lvl="0">
              <a:lnSpc>
                <a:spcPts val="3674"/>
              </a:lnSpc>
              <a:spcBef>
                <a:spcPct val="0"/>
              </a:spcBef>
            </a:pPr>
            <a:r>
              <a:rPr lang="en-US" spc="111" sz="2848">
                <a:solidFill>
                  <a:srgbClr val="FFFFFF"/>
                </a:solidFill>
                <a:latin typeface="Clear Sans Regular Bold"/>
              </a:rPr>
              <a:t>FOYDALANISH SHARTLARI</a:t>
            </a:r>
          </a:p>
        </p:txBody>
      </p:sp>
      <p:grpSp>
        <p:nvGrpSpPr>
          <p:cNvPr name="Group 30" id="30"/>
          <p:cNvGrpSpPr/>
          <p:nvPr/>
        </p:nvGrpSpPr>
        <p:grpSpPr>
          <a:xfrm rot="0">
            <a:off x="5687535" y="2803960"/>
            <a:ext cx="857926" cy="1686344"/>
            <a:chOff x="0" y="0"/>
            <a:chExt cx="1143902" cy="2248459"/>
          </a:xfrm>
        </p:grpSpPr>
        <p:pic>
          <p:nvPicPr>
            <p:cNvPr name="Picture 31" id="31"/>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24562" t="0" r="24562" b="0"/>
            <a:stretch>
              <a:fillRect/>
            </a:stretch>
          </p:blipFill>
          <p:spPr>
            <a:xfrm flipH="false" flipV="false" rot="0">
              <a:off x="0" y="0"/>
              <a:ext cx="1143902" cy="2248459"/>
            </a:xfrm>
            <a:prstGeom prst="rect">
              <a:avLst/>
            </a:prstGeom>
          </p:spPr>
        </p:pic>
        <p:sp>
          <p:nvSpPr>
            <p:cNvPr name="TextBox 32" id="32"/>
            <p:cNvSpPr txBox="true"/>
            <p:nvPr/>
          </p:nvSpPr>
          <p:spPr>
            <a:xfrm rot="0">
              <a:off x="148637" y="685394"/>
              <a:ext cx="846628" cy="839572"/>
            </a:xfrm>
            <a:prstGeom prst="rect">
              <a:avLst/>
            </a:prstGeom>
          </p:spPr>
          <p:txBody>
            <a:bodyPr anchor="t" rtlCol="false" tIns="0" lIns="0" bIns="0" rIns="0">
              <a:spAutoFit/>
            </a:bodyPr>
            <a:lstStyle/>
            <a:p>
              <a:pPr algn="ctr" marL="0" indent="0" lvl="0">
                <a:lnSpc>
                  <a:spcPts val="5166"/>
                </a:lnSpc>
                <a:spcBef>
                  <a:spcPct val="0"/>
                </a:spcBef>
              </a:pPr>
              <a:r>
                <a:rPr lang="en-US" u="none" sz="3944">
                  <a:solidFill>
                    <a:srgbClr val="3EDAD8"/>
                  </a:solidFill>
                  <a:latin typeface="Clear Sans Bold"/>
                </a:rPr>
                <a:t>02</a:t>
              </a:r>
            </a:p>
          </p:txBody>
        </p:sp>
      </p:grpSp>
      <p:sp>
        <p:nvSpPr>
          <p:cNvPr name="TextBox 33" id="33"/>
          <p:cNvSpPr txBox="true"/>
          <p:nvPr/>
        </p:nvSpPr>
        <p:spPr>
          <a:xfrm rot="0">
            <a:off x="6909791" y="5021073"/>
            <a:ext cx="3545100" cy="914317"/>
          </a:xfrm>
          <a:prstGeom prst="rect">
            <a:avLst/>
          </a:prstGeom>
        </p:spPr>
        <p:txBody>
          <a:bodyPr anchor="t" rtlCol="false" tIns="0" lIns="0" bIns="0" rIns="0">
            <a:spAutoFit/>
          </a:bodyPr>
          <a:lstStyle/>
          <a:p>
            <a:pPr algn="l" marL="0" indent="0" lvl="0">
              <a:lnSpc>
                <a:spcPts val="3674"/>
              </a:lnSpc>
              <a:spcBef>
                <a:spcPct val="0"/>
              </a:spcBef>
            </a:pPr>
            <a:r>
              <a:rPr lang="en-US" spc="111" sz="2848">
                <a:solidFill>
                  <a:srgbClr val="FFFFFF"/>
                </a:solidFill>
                <a:latin typeface="Clear Sans Regular Bold"/>
              </a:rPr>
              <a:t>QAYTARISH SIYOSATI</a:t>
            </a:r>
          </a:p>
        </p:txBody>
      </p:sp>
      <p:grpSp>
        <p:nvGrpSpPr>
          <p:cNvPr name="Group 34" id="34"/>
          <p:cNvGrpSpPr/>
          <p:nvPr/>
        </p:nvGrpSpPr>
        <p:grpSpPr>
          <a:xfrm rot="0">
            <a:off x="5687535" y="4646559"/>
            <a:ext cx="857926" cy="1686344"/>
            <a:chOff x="0" y="0"/>
            <a:chExt cx="1143902" cy="2248459"/>
          </a:xfrm>
        </p:grpSpPr>
        <p:pic>
          <p:nvPicPr>
            <p:cNvPr name="Picture 35" id="35"/>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24562" t="0" r="24562" b="0"/>
            <a:stretch>
              <a:fillRect/>
            </a:stretch>
          </p:blipFill>
          <p:spPr>
            <a:xfrm flipH="false" flipV="false" rot="0">
              <a:off x="0" y="0"/>
              <a:ext cx="1143902" cy="2248459"/>
            </a:xfrm>
            <a:prstGeom prst="rect">
              <a:avLst/>
            </a:prstGeom>
          </p:spPr>
        </p:pic>
        <p:sp>
          <p:nvSpPr>
            <p:cNvPr name="TextBox 36" id="36"/>
            <p:cNvSpPr txBox="true"/>
            <p:nvPr/>
          </p:nvSpPr>
          <p:spPr>
            <a:xfrm rot="0">
              <a:off x="148637" y="685394"/>
              <a:ext cx="846628" cy="839572"/>
            </a:xfrm>
            <a:prstGeom prst="rect">
              <a:avLst/>
            </a:prstGeom>
          </p:spPr>
          <p:txBody>
            <a:bodyPr anchor="t" rtlCol="false" tIns="0" lIns="0" bIns="0" rIns="0">
              <a:spAutoFit/>
            </a:bodyPr>
            <a:lstStyle/>
            <a:p>
              <a:pPr algn="ctr" marL="0" indent="0" lvl="0">
                <a:lnSpc>
                  <a:spcPts val="5166"/>
                </a:lnSpc>
                <a:spcBef>
                  <a:spcPct val="0"/>
                </a:spcBef>
              </a:pPr>
              <a:r>
                <a:rPr lang="en-US" u="none" sz="3944">
                  <a:solidFill>
                    <a:srgbClr val="37C9EF"/>
                  </a:solidFill>
                  <a:latin typeface="Clear Sans Bold"/>
                </a:rPr>
                <a:t>03</a:t>
              </a:r>
            </a:p>
          </p:txBody>
        </p:sp>
      </p:grpSp>
      <p:sp>
        <p:nvSpPr>
          <p:cNvPr name="TextBox 37" id="37"/>
          <p:cNvSpPr txBox="true"/>
          <p:nvPr/>
        </p:nvSpPr>
        <p:spPr>
          <a:xfrm rot="0">
            <a:off x="6909791" y="6869736"/>
            <a:ext cx="3545100" cy="914317"/>
          </a:xfrm>
          <a:prstGeom prst="rect">
            <a:avLst/>
          </a:prstGeom>
        </p:spPr>
        <p:txBody>
          <a:bodyPr anchor="t" rtlCol="false" tIns="0" lIns="0" bIns="0" rIns="0">
            <a:spAutoFit/>
          </a:bodyPr>
          <a:lstStyle/>
          <a:p>
            <a:pPr algn="l" marL="0" indent="0" lvl="0">
              <a:lnSpc>
                <a:spcPts val="3674"/>
              </a:lnSpc>
              <a:spcBef>
                <a:spcPct val="0"/>
              </a:spcBef>
            </a:pPr>
            <a:r>
              <a:rPr lang="en-US" spc="111" sz="2848">
                <a:solidFill>
                  <a:srgbClr val="FFFFFF"/>
                </a:solidFill>
                <a:latin typeface="Clear Sans Regular Bold"/>
              </a:rPr>
              <a:t>MAXFIYLIK SIYOSATI</a:t>
            </a:r>
          </a:p>
        </p:txBody>
      </p:sp>
      <p:grpSp>
        <p:nvGrpSpPr>
          <p:cNvPr name="Group 38" id="38"/>
          <p:cNvGrpSpPr/>
          <p:nvPr/>
        </p:nvGrpSpPr>
        <p:grpSpPr>
          <a:xfrm rot="0">
            <a:off x="5687535" y="6479699"/>
            <a:ext cx="857926" cy="1686344"/>
            <a:chOff x="0" y="0"/>
            <a:chExt cx="1143902" cy="2248459"/>
          </a:xfrm>
        </p:grpSpPr>
        <p:pic>
          <p:nvPicPr>
            <p:cNvPr name="Picture 39" id="39"/>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24562" t="0" r="24562" b="0"/>
            <a:stretch>
              <a:fillRect/>
            </a:stretch>
          </p:blipFill>
          <p:spPr>
            <a:xfrm flipH="false" flipV="false" rot="0">
              <a:off x="0" y="0"/>
              <a:ext cx="1143902" cy="2248459"/>
            </a:xfrm>
            <a:prstGeom prst="rect">
              <a:avLst/>
            </a:prstGeom>
          </p:spPr>
        </p:pic>
        <p:sp>
          <p:nvSpPr>
            <p:cNvPr name="TextBox 40" id="40"/>
            <p:cNvSpPr txBox="true"/>
            <p:nvPr/>
          </p:nvSpPr>
          <p:spPr>
            <a:xfrm rot="0">
              <a:off x="148637" y="685394"/>
              <a:ext cx="846628" cy="839572"/>
            </a:xfrm>
            <a:prstGeom prst="rect">
              <a:avLst/>
            </a:prstGeom>
          </p:spPr>
          <p:txBody>
            <a:bodyPr anchor="t" rtlCol="false" tIns="0" lIns="0" bIns="0" rIns="0">
              <a:spAutoFit/>
            </a:bodyPr>
            <a:lstStyle/>
            <a:p>
              <a:pPr algn="ctr" marL="0" indent="0" lvl="0">
                <a:lnSpc>
                  <a:spcPts val="5166"/>
                </a:lnSpc>
                <a:spcBef>
                  <a:spcPct val="0"/>
                </a:spcBef>
              </a:pPr>
              <a:r>
                <a:rPr lang="en-US" u="none" sz="3944">
                  <a:solidFill>
                    <a:srgbClr val="2C92D5"/>
                  </a:solidFill>
                  <a:latin typeface="Clear Sans Bold"/>
                </a:rPr>
                <a:t>04</a:t>
              </a:r>
            </a:p>
          </p:txBody>
        </p:sp>
      </p:grpSp>
    </p:spTree>
  </p:cSld>
  <p:clrMapOvr>
    <a:masterClrMapping/>
  </p:clrMapOvr>
</p:sld>
</file>

<file path=ppt/slides/slide18.xml><?xml version="1.0" encoding="utf-8"?>
<p:sld xmlns:p="http://schemas.openxmlformats.org/presentationml/2006/main" xmlns:a="http://schemas.openxmlformats.org/drawingml/2006/main" xmlns:r="http://schemas.openxmlformats.org/officeDocument/2006/relationships">
  <p:cSld>
    <p:bg>
      <p:bgPr>
        <a:solidFill>
          <a:srgbClr val="EBE39D"/>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9518617" y="1028700"/>
            <a:ext cx="8169748" cy="8229600"/>
          </a:xfrm>
          <a:prstGeom prst="rect">
            <a:avLst/>
          </a:prstGeom>
        </p:spPr>
      </p:pic>
      <p:grpSp>
        <p:nvGrpSpPr>
          <p:cNvPr name="Group 3" id="3"/>
          <p:cNvGrpSpPr/>
          <p:nvPr/>
        </p:nvGrpSpPr>
        <p:grpSpPr>
          <a:xfrm rot="0">
            <a:off x="192093" y="2588260"/>
            <a:ext cx="10535759" cy="5110480"/>
            <a:chOff x="0" y="0"/>
            <a:chExt cx="14047679" cy="6813974"/>
          </a:xfrm>
        </p:grpSpPr>
        <p:sp>
          <p:nvSpPr>
            <p:cNvPr name="TextBox 4" id="4"/>
            <p:cNvSpPr txBox="true"/>
            <p:nvPr/>
          </p:nvSpPr>
          <p:spPr>
            <a:xfrm rot="0">
              <a:off x="0" y="1211926"/>
              <a:ext cx="14047679" cy="5602048"/>
            </a:xfrm>
            <a:prstGeom prst="rect">
              <a:avLst/>
            </a:prstGeom>
          </p:spPr>
          <p:txBody>
            <a:bodyPr anchor="t" rtlCol="false" tIns="0" lIns="0" bIns="0" rIns="0">
              <a:spAutoFit/>
            </a:bodyPr>
            <a:lstStyle/>
            <a:p>
              <a:pPr>
                <a:lnSpc>
                  <a:spcPts val="10746"/>
                </a:lnSpc>
              </a:pPr>
              <a:r>
                <a:rPr lang="en-US" spc="-257" sz="10746">
                  <a:solidFill>
                    <a:srgbClr val="173554"/>
                  </a:solidFill>
                  <a:latin typeface="Hammersmith One"/>
                </a:rPr>
                <a:t>Elektron tijoratni boshqarilishini tashkil etish</a:t>
              </a:r>
            </a:p>
          </p:txBody>
        </p:sp>
        <p:sp>
          <p:nvSpPr>
            <p:cNvPr name="TextBox 5" id="5"/>
            <p:cNvSpPr txBox="true"/>
            <p:nvPr/>
          </p:nvSpPr>
          <p:spPr>
            <a:xfrm rot="0">
              <a:off x="0" y="-57150"/>
              <a:ext cx="9718783" cy="568972"/>
            </a:xfrm>
            <a:prstGeom prst="rect">
              <a:avLst/>
            </a:prstGeom>
          </p:spPr>
          <p:txBody>
            <a:bodyPr anchor="t" rtlCol="false" tIns="0" lIns="0" bIns="0" rIns="0">
              <a:spAutoFit/>
            </a:bodyPr>
            <a:lstStyle/>
            <a:p>
              <a:pPr>
                <a:lnSpc>
                  <a:spcPts val="3526"/>
                </a:lnSpc>
              </a:pPr>
            </a:p>
          </p:txBody>
        </p:sp>
      </p:grpSp>
    </p:spTree>
  </p:cSld>
  <p:clrMapOvr>
    <a:masterClrMapping/>
  </p:clrMapOvr>
</p:sld>
</file>

<file path=ppt/slides/slide19.xml><?xml version="1.0" encoding="utf-8"?>
<p:sld xmlns:p="http://schemas.openxmlformats.org/presentationml/2006/main" xmlns:a="http://schemas.openxmlformats.org/drawingml/2006/main" xmlns:r="http://schemas.openxmlformats.org/officeDocument/2006/relationships">
  <p:cSld>
    <p:bg>
      <p:bgPr>
        <a:solidFill>
          <a:srgbClr val="EBE39D"/>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0"/>
          <a:stretch>
            <a:fillRect/>
          </a:stretch>
        </p:blipFill>
        <p:spPr>
          <a:xfrm flipH="false" flipV="false" rot="0">
            <a:off x="380460" y="662145"/>
            <a:ext cx="17527079" cy="8962711"/>
          </a:xfrm>
          <a:prstGeom prst="rect">
            <a:avLst/>
          </a:prstGeom>
        </p:spPr>
      </p:pic>
    </p:spTree>
  </p:cSld>
  <p:clrMapOvr>
    <a:masterClrMapping/>
  </p:clrMapOvr>
</p:sld>
</file>

<file path=ppt/slides/slide20.xml><?xml version="1.0" encoding="utf-8"?>
<p:sld xmlns:p="http://schemas.openxmlformats.org/presentationml/2006/main" xmlns:a="http://schemas.openxmlformats.org/drawingml/2006/main" xmlns:r="http://schemas.openxmlformats.org/officeDocument/2006/relationships">
  <p:cSld>
    <p:bg>
      <p:bgPr>
        <a:solidFill>
          <a:srgbClr val="CFECFA"/>
        </a:solidFill>
      </p:bgPr>
    </p:bg>
    <p:spTree>
      <p:nvGrpSpPr>
        <p:cNvPr id="1" name=""/>
        <p:cNvGrpSpPr/>
        <p:nvPr/>
      </p:nvGrpSpPr>
      <p:grpSpPr>
        <a:xfrm>
          <a:off x="0" y="0"/>
          <a:ext cx="0" cy="0"/>
          <a:chOff x="0" y="0"/>
          <a:chExt cx="0" cy="0"/>
        </a:xfrm>
      </p:grpSpPr>
      <p:grpSp>
        <p:nvGrpSpPr>
          <p:cNvPr name="Group 2" id="2"/>
          <p:cNvGrpSpPr/>
          <p:nvPr/>
        </p:nvGrpSpPr>
        <p:grpSpPr>
          <a:xfrm rot="0">
            <a:off x="1028700" y="5314986"/>
            <a:ext cx="2261478" cy="833071"/>
            <a:chOff x="0" y="0"/>
            <a:chExt cx="30951493" cy="11401738"/>
          </a:xfrm>
        </p:grpSpPr>
        <p:sp>
          <p:nvSpPr>
            <p:cNvPr name="Freeform 3" id="3"/>
            <p:cNvSpPr/>
            <p:nvPr/>
          </p:nvSpPr>
          <p:spPr>
            <a:xfrm>
              <a:off x="72390" y="72390"/>
              <a:ext cx="30806714" cy="11256958"/>
            </a:xfrm>
            <a:custGeom>
              <a:avLst/>
              <a:gdLst/>
              <a:ahLst/>
              <a:cxnLst/>
              <a:rect r="r" b="b" t="t" l="l"/>
              <a:pathLst>
                <a:path h="11256958" w="30806714">
                  <a:moveTo>
                    <a:pt x="0" y="0"/>
                  </a:moveTo>
                  <a:lnTo>
                    <a:pt x="30806714" y="0"/>
                  </a:lnTo>
                  <a:lnTo>
                    <a:pt x="30806714" y="11256958"/>
                  </a:lnTo>
                  <a:lnTo>
                    <a:pt x="0" y="11256958"/>
                  </a:lnTo>
                  <a:lnTo>
                    <a:pt x="0" y="0"/>
                  </a:lnTo>
                  <a:close/>
                </a:path>
              </a:pathLst>
            </a:custGeom>
            <a:solidFill>
              <a:srgbClr val="FFFFFF"/>
            </a:solidFill>
          </p:spPr>
        </p:sp>
        <p:sp>
          <p:nvSpPr>
            <p:cNvPr name="Freeform 4" id="4"/>
            <p:cNvSpPr/>
            <p:nvPr/>
          </p:nvSpPr>
          <p:spPr>
            <a:xfrm>
              <a:off x="0" y="0"/>
              <a:ext cx="30951494" cy="11401737"/>
            </a:xfrm>
            <a:custGeom>
              <a:avLst/>
              <a:gdLst/>
              <a:ahLst/>
              <a:cxnLst/>
              <a:rect r="r" b="b" t="t" l="l"/>
              <a:pathLst>
                <a:path h="11401737" w="30951494">
                  <a:moveTo>
                    <a:pt x="30806715" y="11256958"/>
                  </a:moveTo>
                  <a:lnTo>
                    <a:pt x="30951494" y="11256958"/>
                  </a:lnTo>
                  <a:lnTo>
                    <a:pt x="30951494" y="11401737"/>
                  </a:lnTo>
                  <a:lnTo>
                    <a:pt x="30806712" y="11401737"/>
                  </a:lnTo>
                  <a:lnTo>
                    <a:pt x="30806712" y="11256958"/>
                  </a:lnTo>
                  <a:close/>
                  <a:moveTo>
                    <a:pt x="0" y="144780"/>
                  </a:moveTo>
                  <a:lnTo>
                    <a:pt x="144780" y="144780"/>
                  </a:lnTo>
                  <a:lnTo>
                    <a:pt x="144780" y="11256958"/>
                  </a:lnTo>
                  <a:lnTo>
                    <a:pt x="0" y="11256958"/>
                  </a:lnTo>
                  <a:lnTo>
                    <a:pt x="0" y="144780"/>
                  </a:lnTo>
                  <a:close/>
                  <a:moveTo>
                    <a:pt x="0" y="11256958"/>
                  </a:moveTo>
                  <a:lnTo>
                    <a:pt x="144780" y="11256958"/>
                  </a:lnTo>
                  <a:lnTo>
                    <a:pt x="144780" y="11401737"/>
                  </a:lnTo>
                  <a:lnTo>
                    <a:pt x="0" y="11401737"/>
                  </a:lnTo>
                  <a:lnTo>
                    <a:pt x="0" y="11256958"/>
                  </a:lnTo>
                  <a:close/>
                  <a:moveTo>
                    <a:pt x="30806715" y="144780"/>
                  </a:moveTo>
                  <a:lnTo>
                    <a:pt x="30951494" y="144780"/>
                  </a:lnTo>
                  <a:lnTo>
                    <a:pt x="30951494" y="11256958"/>
                  </a:lnTo>
                  <a:lnTo>
                    <a:pt x="30806712" y="11256958"/>
                  </a:lnTo>
                  <a:lnTo>
                    <a:pt x="30806712" y="144780"/>
                  </a:lnTo>
                  <a:close/>
                  <a:moveTo>
                    <a:pt x="144780" y="11256958"/>
                  </a:moveTo>
                  <a:lnTo>
                    <a:pt x="30806715" y="11256958"/>
                  </a:lnTo>
                  <a:lnTo>
                    <a:pt x="30806715" y="11401737"/>
                  </a:lnTo>
                  <a:lnTo>
                    <a:pt x="144780" y="11401737"/>
                  </a:lnTo>
                  <a:lnTo>
                    <a:pt x="144780" y="11256958"/>
                  </a:lnTo>
                  <a:close/>
                  <a:moveTo>
                    <a:pt x="30806715" y="0"/>
                  </a:moveTo>
                  <a:lnTo>
                    <a:pt x="30951494" y="0"/>
                  </a:lnTo>
                  <a:lnTo>
                    <a:pt x="30951494" y="144780"/>
                  </a:lnTo>
                  <a:lnTo>
                    <a:pt x="30806712" y="144780"/>
                  </a:lnTo>
                  <a:lnTo>
                    <a:pt x="30806712" y="0"/>
                  </a:lnTo>
                  <a:close/>
                  <a:moveTo>
                    <a:pt x="0" y="0"/>
                  </a:moveTo>
                  <a:lnTo>
                    <a:pt x="144780" y="0"/>
                  </a:lnTo>
                  <a:lnTo>
                    <a:pt x="144780" y="144780"/>
                  </a:lnTo>
                  <a:lnTo>
                    <a:pt x="0" y="144780"/>
                  </a:lnTo>
                  <a:lnTo>
                    <a:pt x="0" y="0"/>
                  </a:lnTo>
                  <a:close/>
                  <a:moveTo>
                    <a:pt x="144780" y="0"/>
                  </a:moveTo>
                  <a:lnTo>
                    <a:pt x="30806715" y="0"/>
                  </a:lnTo>
                  <a:lnTo>
                    <a:pt x="30806715" y="144780"/>
                  </a:lnTo>
                  <a:lnTo>
                    <a:pt x="144780" y="144780"/>
                  </a:lnTo>
                  <a:lnTo>
                    <a:pt x="144780" y="0"/>
                  </a:lnTo>
                  <a:close/>
                </a:path>
              </a:pathLst>
            </a:custGeom>
            <a:solidFill>
              <a:srgbClr val="000000"/>
            </a:solidFill>
          </p:spPr>
        </p:sp>
      </p:grpSp>
      <p:sp>
        <p:nvSpPr>
          <p:cNvPr name="TextBox 5" id="5"/>
          <p:cNvSpPr txBox="true"/>
          <p:nvPr/>
        </p:nvSpPr>
        <p:spPr>
          <a:xfrm rot="0">
            <a:off x="1223311" y="5472442"/>
            <a:ext cx="1872257" cy="441960"/>
          </a:xfrm>
          <a:prstGeom prst="rect">
            <a:avLst/>
          </a:prstGeom>
        </p:spPr>
        <p:txBody>
          <a:bodyPr anchor="t" rtlCol="false" tIns="0" lIns="0" bIns="0" rIns="0">
            <a:spAutoFit/>
          </a:bodyPr>
          <a:lstStyle/>
          <a:p>
            <a:pPr algn="ctr">
              <a:lnSpc>
                <a:spcPts val="3600"/>
              </a:lnSpc>
            </a:pPr>
            <a:r>
              <a:rPr lang="en-US" sz="2400">
                <a:solidFill>
                  <a:srgbClr val="000000"/>
                </a:solidFill>
                <a:latin typeface="DM Sans"/>
              </a:rPr>
              <a:t>2000-2021</a:t>
            </a:r>
          </a:p>
        </p:txBody>
      </p:sp>
      <p:sp>
        <p:nvSpPr>
          <p:cNvPr name="TextBox 6" id="6"/>
          <p:cNvSpPr txBox="true"/>
          <p:nvPr/>
        </p:nvSpPr>
        <p:spPr>
          <a:xfrm rot="0">
            <a:off x="1588099" y="2035918"/>
            <a:ext cx="15111802" cy="1219200"/>
          </a:xfrm>
          <a:prstGeom prst="rect">
            <a:avLst/>
          </a:prstGeom>
        </p:spPr>
        <p:txBody>
          <a:bodyPr anchor="t" rtlCol="false" tIns="0" lIns="0" bIns="0" rIns="0">
            <a:spAutoFit/>
          </a:bodyPr>
          <a:lstStyle/>
          <a:p>
            <a:pPr algn="ctr">
              <a:lnSpc>
                <a:spcPts val="9600"/>
              </a:lnSpc>
            </a:pPr>
            <a:r>
              <a:rPr lang="en-US" spc="-320" sz="8000">
                <a:solidFill>
                  <a:srgbClr val="000000"/>
                </a:solidFill>
                <a:latin typeface="Russo One"/>
              </a:rPr>
              <a:t>Asosiy tendensiyalar</a:t>
            </a:r>
          </a:p>
        </p:txBody>
      </p:sp>
      <p:sp>
        <p:nvSpPr>
          <p:cNvPr name="AutoShape 7" id="7"/>
          <p:cNvSpPr/>
          <p:nvPr/>
        </p:nvSpPr>
        <p:spPr>
          <a:xfrm rot="0">
            <a:off x="-549913" y="4296563"/>
            <a:ext cx="19387827" cy="0"/>
          </a:xfrm>
          <a:prstGeom prst="line">
            <a:avLst/>
          </a:prstGeom>
          <a:ln cap="rnd" w="9525">
            <a:solidFill>
              <a:srgbClr val="000000"/>
            </a:solidFill>
            <a:prstDash val="solid"/>
            <a:headEnd type="none" len="sm" w="sm"/>
            <a:tailEnd type="none" len="sm" w="sm"/>
          </a:ln>
        </p:spPr>
      </p:sp>
      <p:grpSp>
        <p:nvGrpSpPr>
          <p:cNvPr name="Group 8" id="8"/>
          <p:cNvGrpSpPr/>
          <p:nvPr/>
        </p:nvGrpSpPr>
        <p:grpSpPr>
          <a:xfrm rot="0">
            <a:off x="3822524" y="5314986"/>
            <a:ext cx="2261478" cy="833071"/>
            <a:chOff x="0" y="0"/>
            <a:chExt cx="30951493" cy="11401738"/>
          </a:xfrm>
        </p:grpSpPr>
        <p:sp>
          <p:nvSpPr>
            <p:cNvPr name="Freeform 9" id="9"/>
            <p:cNvSpPr/>
            <p:nvPr/>
          </p:nvSpPr>
          <p:spPr>
            <a:xfrm>
              <a:off x="72390" y="72390"/>
              <a:ext cx="30806714" cy="11256958"/>
            </a:xfrm>
            <a:custGeom>
              <a:avLst/>
              <a:gdLst/>
              <a:ahLst/>
              <a:cxnLst/>
              <a:rect r="r" b="b" t="t" l="l"/>
              <a:pathLst>
                <a:path h="11256958" w="30806714">
                  <a:moveTo>
                    <a:pt x="0" y="0"/>
                  </a:moveTo>
                  <a:lnTo>
                    <a:pt x="30806714" y="0"/>
                  </a:lnTo>
                  <a:lnTo>
                    <a:pt x="30806714" y="11256958"/>
                  </a:lnTo>
                  <a:lnTo>
                    <a:pt x="0" y="11256958"/>
                  </a:lnTo>
                  <a:lnTo>
                    <a:pt x="0" y="0"/>
                  </a:lnTo>
                  <a:close/>
                </a:path>
              </a:pathLst>
            </a:custGeom>
            <a:solidFill>
              <a:srgbClr val="000000"/>
            </a:solidFill>
          </p:spPr>
        </p:sp>
        <p:sp>
          <p:nvSpPr>
            <p:cNvPr name="Freeform 10" id="10"/>
            <p:cNvSpPr/>
            <p:nvPr/>
          </p:nvSpPr>
          <p:spPr>
            <a:xfrm>
              <a:off x="0" y="0"/>
              <a:ext cx="30951494" cy="11401737"/>
            </a:xfrm>
            <a:custGeom>
              <a:avLst/>
              <a:gdLst/>
              <a:ahLst/>
              <a:cxnLst/>
              <a:rect r="r" b="b" t="t" l="l"/>
              <a:pathLst>
                <a:path h="11401737" w="30951494">
                  <a:moveTo>
                    <a:pt x="30806715" y="11256958"/>
                  </a:moveTo>
                  <a:lnTo>
                    <a:pt x="30951494" y="11256958"/>
                  </a:lnTo>
                  <a:lnTo>
                    <a:pt x="30951494" y="11401737"/>
                  </a:lnTo>
                  <a:lnTo>
                    <a:pt x="30806712" y="11401737"/>
                  </a:lnTo>
                  <a:lnTo>
                    <a:pt x="30806712" y="11256958"/>
                  </a:lnTo>
                  <a:close/>
                  <a:moveTo>
                    <a:pt x="0" y="144780"/>
                  </a:moveTo>
                  <a:lnTo>
                    <a:pt x="144780" y="144780"/>
                  </a:lnTo>
                  <a:lnTo>
                    <a:pt x="144780" y="11256958"/>
                  </a:lnTo>
                  <a:lnTo>
                    <a:pt x="0" y="11256958"/>
                  </a:lnTo>
                  <a:lnTo>
                    <a:pt x="0" y="144780"/>
                  </a:lnTo>
                  <a:close/>
                  <a:moveTo>
                    <a:pt x="0" y="11256958"/>
                  </a:moveTo>
                  <a:lnTo>
                    <a:pt x="144780" y="11256958"/>
                  </a:lnTo>
                  <a:lnTo>
                    <a:pt x="144780" y="11401737"/>
                  </a:lnTo>
                  <a:lnTo>
                    <a:pt x="0" y="11401737"/>
                  </a:lnTo>
                  <a:lnTo>
                    <a:pt x="0" y="11256958"/>
                  </a:lnTo>
                  <a:close/>
                  <a:moveTo>
                    <a:pt x="30806715" y="144780"/>
                  </a:moveTo>
                  <a:lnTo>
                    <a:pt x="30951494" y="144780"/>
                  </a:lnTo>
                  <a:lnTo>
                    <a:pt x="30951494" y="11256958"/>
                  </a:lnTo>
                  <a:lnTo>
                    <a:pt x="30806712" y="11256958"/>
                  </a:lnTo>
                  <a:lnTo>
                    <a:pt x="30806712" y="144780"/>
                  </a:lnTo>
                  <a:close/>
                  <a:moveTo>
                    <a:pt x="144780" y="11256958"/>
                  </a:moveTo>
                  <a:lnTo>
                    <a:pt x="30806715" y="11256958"/>
                  </a:lnTo>
                  <a:lnTo>
                    <a:pt x="30806715" y="11401737"/>
                  </a:lnTo>
                  <a:lnTo>
                    <a:pt x="144780" y="11401737"/>
                  </a:lnTo>
                  <a:lnTo>
                    <a:pt x="144780" y="11256958"/>
                  </a:lnTo>
                  <a:close/>
                  <a:moveTo>
                    <a:pt x="30806715" y="0"/>
                  </a:moveTo>
                  <a:lnTo>
                    <a:pt x="30951494" y="0"/>
                  </a:lnTo>
                  <a:lnTo>
                    <a:pt x="30951494" y="144780"/>
                  </a:lnTo>
                  <a:lnTo>
                    <a:pt x="30806712" y="144780"/>
                  </a:lnTo>
                  <a:lnTo>
                    <a:pt x="30806712" y="0"/>
                  </a:lnTo>
                  <a:close/>
                  <a:moveTo>
                    <a:pt x="0" y="0"/>
                  </a:moveTo>
                  <a:lnTo>
                    <a:pt x="144780" y="0"/>
                  </a:lnTo>
                  <a:lnTo>
                    <a:pt x="144780" y="144780"/>
                  </a:lnTo>
                  <a:lnTo>
                    <a:pt x="0" y="144780"/>
                  </a:lnTo>
                  <a:lnTo>
                    <a:pt x="0" y="0"/>
                  </a:lnTo>
                  <a:close/>
                  <a:moveTo>
                    <a:pt x="144780" y="0"/>
                  </a:moveTo>
                  <a:lnTo>
                    <a:pt x="30806715" y="0"/>
                  </a:lnTo>
                  <a:lnTo>
                    <a:pt x="30806715" y="144780"/>
                  </a:lnTo>
                  <a:lnTo>
                    <a:pt x="144780" y="144780"/>
                  </a:lnTo>
                  <a:lnTo>
                    <a:pt x="144780" y="0"/>
                  </a:lnTo>
                  <a:close/>
                </a:path>
              </a:pathLst>
            </a:custGeom>
            <a:solidFill>
              <a:srgbClr val="000000"/>
            </a:solidFill>
          </p:spPr>
        </p:sp>
      </p:grpSp>
      <p:sp>
        <p:nvSpPr>
          <p:cNvPr name="TextBox 11" id="11"/>
          <p:cNvSpPr txBox="true"/>
          <p:nvPr/>
        </p:nvSpPr>
        <p:spPr>
          <a:xfrm rot="0">
            <a:off x="4017135" y="5472442"/>
            <a:ext cx="1872257" cy="441960"/>
          </a:xfrm>
          <a:prstGeom prst="rect">
            <a:avLst/>
          </a:prstGeom>
        </p:spPr>
        <p:txBody>
          <a:bodyPr anchor="t" rtlCol="false" tIns="0" lIns="0" bIns="0" rIns="0">
            <a:spAutoFit/>
          </a:bodyPr>
          <a:lstStyle/>
          <a:p>
            <a:pPr algn="ctr">
              <a:lnSpc>
                <a:spcPts val="3600"/>
              </a:lnSpc>
            </a:pPr>
            <a:r>
              <a:rPr lang="en-US" sz="2400">
                <a:solidFill>
                  <a:srgbClr val="FFFFFF"/>
                </a:solidFill>
                <a:latin typeface="DM Sans"/>
              </a:rPr>
              <a:t>2010-2021</a:t>
            </a:r>
          </a:p>
        </p:txBody>
      </p:sp>
      <p:grpSp>
        <p:nvGrpSpPr>
          <p:cNvPr name="Group 12" id="12"/>
          <p:cNvGrpSpPr/>
          <p:nvPr/>
        </p:nvGrpSpPr>
        <p:grpSpPr>
          <a:xfrm rot="0">
            <a:off x="6616349" y="5314986"/>
            <a:ext cx="2261478" cy="833071"/>
            <a:chOff x="0" y="0"/>
            <a:chExt cx="30951493" cy="11401738"/>
          </a:xfrm>
        </p:grpSpPr>
        <p:sp>
          <p:nvSpPr>
            <p:cNvPr name="Freeform 13" id="13"/>
            <p:cNvSpPr/>
            <p:nvPr/>
          </p:nvSpPr>
          <p:spPr>
            <a:xfrm>
              <a:off x="72390" y="72390"/>
              <a:ext cx="30806714" cy="11256958"/>
            </a:xfrm>
            <a:custGeom>
              <a:avLst/>
              <a:gdLst/>
              <a:ahLst/>
              <a:cxnLst/>
              <a:rect r="r" b="b" t="t" l="l"/>
              <a:pathLst>
                <a:path h="11256958" w="30806714">
                  <a:moveTo>
                    <a:pt x="0" y="0"/>
                  </a:moveTo>
                  <a:lnTo>
                    <a:pt x="30806714" y="0"/>
                  </a:lnTo>
                  <a:lnTo>
                    <a:pt x="30806714" y="11256958"/>
                  </a:lnTo>
                  <a:lnTo>
                    <a:pt x="0" y="11256958"/>
                  </a:lnTo>
                  <a:lnTo>
                    <a:pt x="0" y="0"/>
                  </a:lnTo>
                  <a:close/>
                </a:path>
              </a:pathLst>
            </a:custGeom>
            <a:solidFill>
              <a:srgbClr val="FFFFFF"/>
            </a:solidFill>
          </p:spPr>
        </p:sp>
        <p:sp>
          <p:nvSpPr>
            <p:cNvPr name="Freeform 14" id="14"/>
            <p:cNvSpPr/>
            <p:nvPr/>
          </p:nvSpPr>
          <p:spPr>
            <a:xfrm>
              <a:off x="0" y="0"/>
              <a:ext cx="30951494" cy="11401737"/>
            </a:xfrm>
            <a:custGeom>
              <a:avLst/>
              <a:gdLst/>
              <a:ahLst/>
              <a:cxnLst/>
              <a:rect r="r" b="b" t="t" l="l"/>
              <a:pathLst>
                <a:path h="11401737" w="30951494">
                  <a:moveTo>
                    <a:pt x="30806715" y="11256958"/>
                  </a:moveTo>
                  <a:lnTo>
                    <a:pt x="30951494" y="11256958"/>
                  </a:lnTo>
                  <a:lnTo>
                    <a:pt x="30951494" y="11401737"/>
                  </a:lnTo>
                  <a:lnTo>
                    <a:pt x="30806712" y="11401737"/>
                  </a:lnTo>
                  <a:lnTo>
                    <a:pt x="30806712" y="11256958"/>
                  </a:lnTo>
                  <a:close/>
                  <a:moveTo>
                    <a:pt x="0" y="144780"/>
                  </a:moveTo>
                  <a:lnTo>
                    <a:pt x="144780" y="144780"/>
                  </a:lnTo>
                  <a:lnTo>
                    <a:pt x="144780" y="11256958"/>
                  </a:lnTo>
                  <a:lnTo>
                    <a:pt x="0" y="11256958"/>
                  </a:lnTo>
                  <a:lnTo>
                    <a:pt x="0" y="144780"/>
                  </a:lnTo>
                  <a:close/>
                  <a:moveTo>
                    <a:pt x="0" y="11256958"/>
                  </a:moveTo>
                  <a:lnTo>
                    <a:pt x="144780" y="11256958"/>
                  </a:lnTo>
                  <a:lnTo>
                    <a:pt x="144780" y="11401737"/>
                  </a:lnTo>
                  <a:lnTo>
                    <a:pt x="0" y="11401737"/>
                  </a:lnTo>
                  <a:lnTo>
                    <a:pt x="0" y="11256958"/>
                  </a:lnTo>
                  <a:close/>
                  <a:moveTo>
                    <a:pt x="30806715" y="144780"/>
                  </a:moveTo>
                  <a:lnTo>
                    <a:pt x="30951494" y="144780"/>
                  </a:lnTo>
                  <a:lnTo>
                    <a:pt x="30951494" y="11256958"/>
                  </a:lnTo>
                  <a:lnTo>
                    <a:pt x="30806712" y="11256958"/>
                  </a:lnTo>
                  <a:lnTo>
                    <a:pt x="30806712" y="144780"/>
                  </a:lnTo>
                  <a:close/>
                  <a:moveTo>
                    <a:pt x="144780" y="11256958"/>
                  </a:moveTo>
                  <a:lnTo>
                    <a:pt x="30806715" y="11256958"/>
                  </a:lnTo>
                  <a:lnTo>
                    <a:pt x="30806715" y="11401737"/>
                  </a:lnTo>
                  <a:lnTo>
                    <a:pt x="144780" y="11401737"/>
                  </a:lnTo>
                  <a:lnTo>
                    <a:pt x="144780" y="11256958"/>
                  </a:lnTo>
                  <a:close/>
                  <a:moveTo>
                    <a:pt x="30806715" y="0"/>
                  </a:moveTo>
                  <a:lnTo>
                    <a:pt x="30951494" y="0"/>
                  </a:lnTo>
                  <a:lnTo>
                    <a:pt x="30951494" y="144780"/>
                  </a:lnTo>
                  <a:lnTo>
                    <a:pt x="30806712" y="144780"/>
                  </a:lnTo>
                  <a:lnTo>
                    <a:pt x="30806712" y="0"/>
                  </a:lnTo>
                  <a:close/>
                  <a:moveTo>
                    <a:pt x="0" y="0"/>
                  </a:moveTo>
                  <a:lnTo>
                    <a:pt x="144780" y="0"/>
                  </a:lnTo>
                  <a:lnTo>
                    <a:pt x="144780" y="144780"/>
                  </a:lnTo>
                  <a:lnTo>
                    <a:pt x="0" y="144780"/>
                  </a:lnTo>
                  <a:lnTo>
                    <a:pt x="0" y="0"/>
                  </a:lnTo>
                  <a:close/>
                  <a:moveTo>
                    <a:pt x="144780" y="0"/>
                  </a:moveTo>
                  <a:lnTo>
                    <a:pt x="30806715" y="0"/>
                  </a:lnTo>
                  <a:lnTo>
                    <a:pt x="30806715" y="144780"/>
                  </a:lnTo>
                  <a:lnTo>
                    <a:pt x="144780" y="144780"/>
                  </a:lnTo>
                  <a:lnTo>
                    <a:pt x="144780" y="0"/>
                  </a:lnTo>
                  <a:close/>
                </a:path>
              </a:pathLst>
            </a:custGeom>
            <a:solidFill>
              <a:srgbClr val="000000"/>
            </a:solidFill>
          </p:spPr>
        </p:sp>
      </p:grpSp>
      <p:sp>
        <p:nvSpPr>
          <p:cNvPr name="TextBox 15" id="15"/>
          <p:cNvSpPr txBox="true"/>
          <p:nvPr/>
        </p:nvSpPr>
        <p:spPr>
          <a:xfrm rot="0">
            <a:off x="6810959" y="5472442"/>
            <a:ext cx="1872257" cy="441960"/>
          </a:xfrm>
          <a:prstGeom prst="rect">
            <a:avLst/>
          </a:prstGeom>
        </p:spPr>
        <p:txBody>
          <a:bodyPr anchor="t" rtlCol="false" tIns="0" lIns="0" bIns="0" rIns="0">
            <a:spAutoFit/>
          </a:bodyPr>
          <a:lstStyle/>
          <a:p>
            <a:pPr algn="ctr">
              <a:lnSpc>
                <a:spcPts val="3600"/>
              </a:lnSpc>
            </a:pPr>
            <a:r>
              <a:rPr lang="en-US" sz="2400">
                <a:solidFill>
                  <a:srgbClr val="000000"/>
                </a:solidFill>
                <a:latin typeface="DM Sans"/>
              </a:rPr>
              <a:t>2010-2022</a:t>
            </a:r>
          </a:p>
        </p:txBody>
      </p:sp>
      <p:grpSp>
        <p:nvGrpSpPr>
          <p:cNvPr name="Group 16" id="16"/>
          <p:cNvGrpSpPr/>
          <p:nvPr/>
        </p:nvGrpSpPr>
        <p:grpSpPr>
          <a:xfrm rot="0">
            <a:off x="12203998" y="5314986"/>
            <a:ext cx="2261478" cy="833071"/>
            <a:chOff x="0" y="0"/>
            <a:chExt cx="30951493" cy="11401738"/>
          </a:xfrm>
        </p:grpSpPr>
        <p:sp>
          <p:nvSpPr>
            <p:cNvPr name="Freeform 17" id="17"/>
            <p:cNvSpPr/>
            <p:nvPr/>
          </p:nvSpPr>
          <p:spPr>
            <a:xfrm>
              <a:off x="72390" y="72390"/>
              <a:ext cx="30806714" cy="11256958"/>
            </a:xfrm>
            <a:custGeom>
              <a:avLst/>
              <a:gdLst/>
              <a:ahLst/>
              <a:cxnLst/>
              <a:rect r="r" b="b" t="t" l="l"/>
              <a:pathLst>
                <a:path h="11256958" w="30806714">
                  <a:moveTo>
                    <a:pt x="0" y="0"/>
                  </a:moveTo>
                  <a:lnTo>
                    <a:pt x="30806714" y="0"/>
                  </a:lnTo>
                  <a:lnTo>
                    <a:pt x="30806714" y="11256958"/>
                  </a:lnTo>
                  <a:lnTo>
                    <a:pt x="0" y="11256958"/>
                  </a:lnTo>
                  <a:lnTo>
                    <a:pt x="0" y="0"/>
                  </a:lnTo>
                  <a:close/>
                </a:path>
              </a:pathLst>
            </a:custGeom>
            <a:solidFill>
              <a:srgbClr val="FFFFFF"/>
            </a:solidFill>
          </p:spPr>
        </p:sp>
        <p:sp>
          <p:nvSpPr>
            <p:cNvPr name="Freeform 18" id="18"/>
            <p:cNvSpPr/>
            <p:nvPr/>
          </p:nvSpPr>
          <p:spPr>
            <a:xfrm>
              <a:off x="0" y="0"/>
              <a:ext cx="30951494" cy="11401737"/>
            </a:xfrm>
            <a:custGeom>
              <a:avLst/>
              <a:gdLst/>
              <a:ahLst/>
              <a:cxnLst/>
              <a:rect r="r" b="b" t="t" l="l"/>
              <a:pathLst>
                <a:path h="11401737" w="30951494">
                  <a:moveTo>
                    <a:pt x="30806715" y="11256958"/>
                  </a:moveTo>
                  <a:lnTo>
                    <a:pt x="30951494" y="11256958"/>
                  </a:lnTo>
                  <a:lnTo>
                    <a:pt x="30951494" y="11401737"/>
                  </a:lnTo>
                  <a:lnTo>
                    <a:pt x="30806712" y="11401737"/>
                  </a:lnTo>
                  <a:lnTo>
                    <a:pt x="30806712" y="11256958"/>
                  </a:lnTo>
                  <a:close/>
                  <a:moveTo>
                    <a:pt x="0" y="144780"/>
                  </a:moveTo>
                  <a:lnTo>
                    <a:pt x="144780" y="144780"/>
                  </a:lnTo>
                  <a:lnTo>
                    <a:pt x="144780" y="11256958"/>
                  </a:lnTo>
                  <a:lnTo>
                    <a:pt x="0" y="11256958"/>
                  </a:lnTo>
                  <a:lnTo>
                    <a:pt x="0" y="144780"/>
                  </a:lnTo>
                  <a:close/>
                  <a:moveTo>
                    <a:pt x="0" y="11256958"/>
                  </a:moveTo>
                  <a:lnTo>
                    <a:pt x="144780" y="11256958"/>
                  </a:lnTo>
                  <a:lnTo>
                    <a:pt x="144780" y="11401737"/>
                  </a:lnTo>
                  <a:lnTo>
                    <a:pt x="0" y="11401737"/>
                  </a:lnTo>
                  <a:lnTo>
                    <a:pt x="0" y="11256958"/>
                  </a:lnTo>
                  <a:close/>
                  <a:moveTo>
                    <a:pt x="30806715" y="144780"/>
                  </a:moveTo>
                  <a:lnTo>
                    <a:pt x="30951494" y="144780"/>
                  </a:lnTo>
                  <a:lnTo>
                    <a:pt x="30951494" y="11256958"/>
                  </a:lnTo>
                  <a:lnTo>
                    <a:pt x="30806712" y="11256958"/>
                  </a:lnTo>
                  <a:lnTo>
                    <a:pt x="30806712" y="144780"/>
                  </a:lnTo>
                  <a:close/>
                  <a:moveTo>
                    <a:pt x="144780" y="11256958"/>
                  </a:moveTo>
                  <a:lnTo>
                    <a:pt x="30806715" y="11256958"/>
                  </a:lnTo>
                  <a:lnTo>
                    <a:pt x="30806715" y="11401737"/>
                  </a:lnTo>
                  <a:lnTo>
                    <a:pt x="144780" y="11401737"/>
                  </a:lnTo>
                  <a:lnTo>
                    <a:pt x="144780" y="11256958"/>
                  </a:lnTo>
                  <a:close/>
                  <a:moveTo>
                    <a:pt x="30806715" y="0"/>
                  </a:moveTo>
                  <a:lnTo>
                    <a:pt x="30951494" y="0"/>
                  </a:lnTo>
                  <a:lnTo>
                    <a:pt x="30951494" y="144780"/>
                  </a:lnTo>
                  <a:lnTo>
                    <a:pt x="30806712" y="144780"/>
                  </a:lnTo>
                  <a:lnTo>
                    <a:pt x="30806712" y="0"/>
                  </a:lnTo>
                  <a:close/>
                  <a:moveTo>
                    <a:pt x="0" y="0"/>
                  </a:moveTo>
                  <a:lnTo>
                    <a:pt x="144780" y="0"/>
                  </a:lnTo>
                  <a:lnTo>
                    <a:pt x="144780" y="144780"/>
                  </a:lnTo>
                  <a:lnTo>
                    <a:pt x="0" y="144780"/>
                  </a:lnTo>
                  <a:lnTo>
                    <a:pt x="0" y="0"/>
                  </a:lnTo>
                  <a:close/>
                  <a:moveTo>
                    <a:pt x="144780" y="0"/>
                  </a:moveTo>
                  <a:lnTo>
                    <a:pt x="30806715" y="0"/>
                  </a:lnTo>
                  <a:lnTo>
                    <a:pt x="30806715" y="144780"/>
                  </a:lnTo>
                  <a:lnTo>
                    <a:pt x="144780" y="144780"/>
                  </a:lnTo>
                  <a:lnTo>
                    <a:pt x="144780" y="0"/>
                  </a:lnTo>
                  <a:close/>
                </a:path>
              </a:pathLst>
            </a:custGeom>
            <a:solidFill>
              <a:srgbClr val="000000"/>
            </a:solidFill>
          </p:spPr>
        </p:sp>
      </p:grpSp>
      <p:sp>
        <p:nvSpPr>
          <p:cNvPr name="TextBox 19" id="19"/>
          <p:cNvSpPr txBox="true"/>
          <p:nvPr/>
        </p:nvSpPr>
        <p:spPr>
          <a:xfrm rot="0">
            <a:off x="12398608" y="5472442"/>
            <a:ext cx="1872257" cy="441960"/>
          </a:xfrm>
          <a:prstGeom prst="rect">
            <a:avLst/>
          </a:prstGeom>
        </p:spPr>
        <p:txBody>
          <a:bodyPr anchor="t" rtlCol="false" tIns="0" lIns="0" bIns="0" rIns="0">
            <a:spAutoFit/>
          </a:bodyPr>
          <a:lstStyle/>
          <a:p>
            <a:pPr algn="ctr">
              <a:lnSpc>
                <a:spcPts val="3600"/>
              </a:lnSpc>
            </a:pPr>
            <a:r>
              <a:rPr lang="en-US" sz="2400">
                <a:solidFill>
                  <a:srgbClr val="000000"/>
                </a:solidFill>
                <a:latin typeface="DM Sans"/>
              </a:rPr>
              <a:t>2010-2021</a:t>
            </a:r>
          </a:p>
        </p:txBody>
      </p:sp>
      <p:grpSp>
        <p:nvGrpSpPr>
          <p:cNvPr name="Group 20" id="20"/>
          <p:cNvGrpSpPr/>
          <p:nvPr/>
        </p:nvGrpSpPr>
        <p:grpSpPr>
          <a:xfrm rot="0">
            <a:off x="14997822" y="5314986"/>
            <a:ext cx="2261478" cy="833071"/>
            <a:chOff x="0" y="0"/>
            <a:chExt cx="30951493" cy="11401738"/>
          </a:xfrm>
        </p:grpSpPr>
        <p:sp>
          <p:nvSpPr>
            <p:cNvPr name="Freeform 21" id="21"/>
            <p:cNvSpPr/>
            <p:nvPr/>
          </p:nvSpPr>
          <p:spPr>
            <a:xfrm>
              <a:off x="72390" y="72390"/>
              <a:ext cx="30806714" cy="11256958"/>
            </a:xfrm>
            <a:custGeom>
              <a:avLst/>
              <a:gdLst/>
              <a:ahLst/>
              <a:cxnLst/>
              <a:rect r="r" b="b" t="t" l="l"/>
              <a:pathLst>
                <a:path h="11256958" w="30806714">
                  <a:moveTo>
                    <a:pt x="0" y="0"/>
                  </a:moveTo>
                  <a:lnTo>
                    <a:pt x="30806714" y="0"/>
                  </a:lnTo>
                  <a:lnTo>
                    <a:pt x="30806714" y="11256958"/>
                  </a:lnTo>
                  <a:lnTo>
                    <a:pt x="0" y="11256958"/>
                  </a:lnTo>
                  <a:lnTo>
                    <a:pt x="0" y="0"/>
                  </a:lnTo>
                  <a:close/>
                </a:path>
              </a:pathLst>
            </a:custGeom>
            <a:solidFill>
              <a:srgbClr val="000000"/>
            </a:solidFill>
          </p:spPr>
        </p:sp>
        <p:sp>
          <p:nvSpPr>
            <p:cNvPr name="Freeform 22" id="22"/>
            <p:cNvSpPr/>
            <p:nvPr/>
          </p:nvSpPr>
          <p:spPr>
            <a:xfrm>
              <a:off x="0" y="0"/>
              <a:ext cx="30951494" cy="11401737"/>
            </a:xfrm>
            <a:custGeom>
              <a:avLst/>
              <a:gdLst/>
              <a:ahLst/>
              <a:cxnLst/>
              <a:rect r="r" b="b" t="t" l="l"/>
              <a:pathLst>
                <a:path h="11401737" w="30951494">
                  <a:moveTo>
                    <a:pt x="30806715" y="11256958"/>
                  </a:moveTo>
                  <a:lnTo>
                    <a:pt x="30951494" y="11256958"/>
                  </a:lnTo>
                  <a:lnTo>
                    <a:pt x="30951494" y="11401737"/>
                  </a:lnTo>
                  <a:lnTo>
                    <a:pt x="30806712" y="11401737"/>
                  </a:lnTo>
                  <a:lnTo>
                    <a:pt x="30806712" y="11256958"/>
                  </a:lnTo>
                  <a:close/>
                  <a:moveTo>
                    <a:pt x="0" y="144780"/>
                  </a:moveTo>
                  <a:lnTo>
                    <a:pt x="144780" y="144780"/>
                  </a:lnTo>
                  <a:lnTo>
                    <a:pt x="144780" y="11256958"/>
                  </a:lnTo>
                  <a:lnTo>
                    <a:pt x="0" y="11256958"/>
                  </a:lnTo>
                  <a:lnTo>
                    <a:pt x="0" y="144780"/>
                  </a:lnTo>
                  <a:close/>
                  <a:moveTo>
                    <a:pt x="0" y="11256958"/>
                  </a:moveTo>
                  <a:lnTo>
                    <a:pt x="144780" y="11256958"/>
                  </a:lnTo>
                  <a:lnTo>
                    <a:pt x="144780" y="11401737"/>
                  </a:lnTo>
                  <a:lnTo>
                    <a:pt x="0" y="11401737"/>
                  </a:lnTo>
                  <a:lnTo>
                    <a:pt x="0" y="11256958"/>
                  </a:lnTo>
                  <a:close/>
                  <a:moveTo>
                    <a:pt x="30806715" y="144780"/>
                  </a:moveTo>
                  <a:lnTo>
                    <a:pt x="30951494" y="144780"/>
                  </a:lnTo>
                  <a:lnTo>
                    <a:pt x="30951494" y="11256958"/>
                  </a:lnTo>
                  <a:lnTo>
                    <a:pt x="30806712" y="11256958"/>
                  </a:lnTo>
                  <a:lnTo>
                    <a:pt x="30806712" y="144780"/>
                  </a:lnTo>
                  <a:close/>
                  <a:moveTo>
                    <a:pt x="144780" y="11256958"/>
                  </a:moveTo>
                  <a:lnTo>
                    <a:pt x="30806715" y="11256958"/>
                  </a:lnTo>
                  <a:lnTo>
                    <a:pt x="30806715" y="11401737"/>
                  </a:lnTo>
                  <a:lnTo>
                    <a:pt x="144780" y="11401737"/>
                  </a:lnTo>
                  <a:lnTo>
                    <a:pt x="144780" y="11256958"/>
                  </a:lnTo>
                  <a:close/>
                  <a:moveTo>
                    <a:pt x="30806715" y="0"/>
                  </a:moveTo>
                  <a:lnTo>
                    <a:pt x="30951494" y="0"/>
                  </a:lnTo>
                  <a:lnTo>
                    <a:pt x="30951494" y="144780"/>
                  </a:lnTo>
                  <a:lnTo>
                    <a:pt x="30806712" y="144780"/>
                  </a:lnTo>
                  <a:lnTo>
                    <a:pt x="30806712" y="0"/>
                  </a:lnTo>
                  <a:close/>
                  <a:moveTo>
                    <a:pt x="0" y="0"/>
                  </a:moveTo>
                  <a:lnTo>
                    <a:pt x="144780" y="0"/>
                  </a:lnTo>
                  <a:lnTo>
                    <a:pt x="144780" y="144780"/>
                  </a:lnTo>
                  <a:lnTo>
                    <a:pt x="0" y="144780"/>
                  </a:lnTo>
                  <a:lnTo>
                    <a:pt x="0" y="0"/>
                  </a:lnTo>
                  <a:close/>
                  <a:moveTo>
                    <a:pt x="144780" y="0"/>
                  </a:moveTo>
                  <a:lnTo>
                    <a:pt x="30806715" y="0"/>
                  </a:lnTo>
                  <a:lnTo>
                    <a:pt x="30806715" y="144780"/>
                  </a:lnTo>
                  <a:lnTo>
                    <a:pt x="144780" y="144780"/>
                  </a:lnTo>
                  <a:lnTo>
                    <a:pt x="144780" y="0"/>
                  </a:lnTo>
                  <a:close/>
                </a:path>
              </a:pathLst>
            </a:custGeom>
            <a:solidFill>
              <a:srgbClr val="000000"/>
            </a:solidFill>
          </p:spPr>
        </p:sp>
      </p:grpSp>
      <p:sp>
        <p:nvSpPr>
          <p:cNvPr name="TextBox 23" id="23"/>
          <p:cNvSpPr txBox="true"/>
          <p:nvPr/>
        </p:nvSpPr>
        <p:spPr>
          <a:xfrm rot="0">
            <a:off x="15192433" y="5472442"/>
            <a:ext cx="1872257" cy="441960"/>
          </a:xfrm>
          <a:prstGeom prst="rect">
            <a:avLst/>
          </a:prstGeom>
        </p:spPr>
        <p:txBody>
          <a:bodyPr anchor="t" rtlCol="false" tIns="0" lIns="0" bIns="0" rIns="0">
            <a:spAutoFit/>
          </a:bodyPr>
          <a:lstStyle/>
          <a:p>
            <a:pPr algn="ctr">
              <a:lnSpc>
                <a:spcPts val="3600"/>
              </a:lnSpc>
            </a:pPr>
            <a:r>
              <a:rPr lang="en-US" sz="2400">
                <a:solidFill>
                  <a:srgbClr val="FFFFFF"/>
                </a:solidFill>
                <a:latin typeface="DM Sans"/>
              </a:rPr>
              <a:t>2019-2021</a:t>
            </a:r>
          </a:p>
        </p:txBody>
      </p:sp>
      <p:grpSp>
        <p:nvGrpSpPr>
          <p:cNvPr name="Group 24" id="24"/>
          <p:cNvGrpSpPr/>
          <p:nvPr/>
        </p:nvGrpSpPr>
        <p:grpSpPr>
          <a:xfrm rot="0">
            <a:off x="9410173" y="5314986"/>
            <a:ext cx="2261478" cy="833071"/>
            <a:chOff x="0" y="0"/>
            <a:chExt cx="30951493" cy="11401738"/>
          </a:xfrm>
        </p:grpSpPr>
        <p:sp>
          <p:nvSpPr>
            <p:cNvPr name="Freeform 25" id="25"/>
            <p:cNvSpPr/>
            <p:nvPr/>
          </p:nvSpPr>
          <p:spPr>
            <a:xfrm>
              <a:off x="72390" y="72390"/>
              <a:ext cx="30806714" cy="11256958"/>
            </a:xfrm>
            <a:custGeom>
              <a:avLst/>
              <a:gdLst/>
              <a:ahLst/>
              <a:cxnLst/>
              <a:rect r="r" b="b" t="t" l="l"/>
              <a:pathLst>
                <a:path h="11256958" w="30806714">
                  <a:moveTo>
                    <a:pt x="0" y="0"/>
                  </a:moveTo>
                  <a:lnTo>
                    <a:pt x="30806714" y="0"/>
                  </a:lnTo>
                  <a:lnTo>
                    <a:pt x="30806714" y="11256958"/>
                  </a:lnTo>
                  <a:lnTo>
                    <a:pt x="0" y="11256958"/>
                  </a:lnTo>
                  <a:lnTo>
                    <a:pt x="0" y="0"/>
                  </a:lnTo>
                  <a:close/>
                </a:path>
              </a:pathLst>
            </a:custGeom>
            <a:solidFill>
              <a:srgbClr val="000000"/>
            </a:solidFill>
          </p:spPr>
        </p:sp>
        <p:sp>
          <p:nvSpPr>
            <p:cNvPr name="Freeform 26" id="26"/>
            <p:cNvSpPr/>
            <p:nvPr/>
          </p:nvSpPr>
          <p:spPr>
            <a:xfrm>
              <a:off x="0" y="0"/>
              <a:ext cx="30951494" cy="11401737"/>
            </a:xfrm>
            <a:custGeom>
              <a:avLst/>
              <a:gdLst/>
              <a:ahLst/>
              <a:cxnLst/>
              <a:rect r="r" b="b" t="t" l="l"/>
              <a:pathLst>
                <a:path h="11401737" w="30951494">
                  <a:moveTo>
                    <a:pt x="30806715" y="11256958"/>
                  </a:moveTo>
                  <a:lnTo>
                    <a:pt x="30951494" y="11256958"/>
                  </a:lnTo>
                  <a:lnTo>
                    <a:pt x="30951494" y="11401737"/>
                  </a:lnTo>
                  <a:lnTo>
                    <a:pt x="30806712" y="11401737"/>
                  </a:lnTo>
                  <a:lnTo>
                    <a:pt x="30806712" y="11256958"/>
                  </a:lnTo>
                  <a:close/>
                  <a:moveTo>
                    <a:pt x="0" y="144780"/>
                  </a:moveTo>
                  <a:lnTo>
                    <a:pt x="144780" y="144780"/>
                  </a:lnTo>
                  <a:lnTo>
                    <a:pt x="144780" y="11256958"/>
                  </a:lnTo>
                  <a:lnTo>
                    <a:pt x="0" y="11256958"/>
                  </a:lnTo>
                  <a:lnTo>
                    <a:pt x="0" y="144780"/>
                  </a:lnTo>
                  <a:close/>
                  <a:moveTo>
                    <a:pt x="0" y="11256958"/>
                  </a:moveTo>
                  <a:lnTo>
                    <a:pt x="144780" y="11256958"/>
                  </a:lnTo>
                  <a:lnTo>
                    <a:pt x="144780" y="11401737"/>
                  </a:lnTo>
                  <a:lnTo>
                    <a:pt x="0" y="11401737"/>
                  </a:lnTo>
                  <a:lnTo>
                    <a:pt x="0" y="11256958"/>
                  </a:lnTo>
                  <a:close/>
                  <a:moveTo>
                    <a:pt x="30806715" y="144780"/>
                  </a:moveTo>
                  <a:lnTo>
                    <a:pt x="30951494" y="144780"/>
                  </a:lnTo>
                  <a:lnTo>
                    <a:pt x="30951494" y="11256958"/>
                  </a:lnTo>
                  <a:lnTo>
                    <a:pt x="30806712" y="11256958"/>
                  </a:lnTo>
                  <a:lnTo>
                    <a:pt x="30806712" y="144780"/>
                  </a:lnTo>
                  <a:close/>
                  <a:moveTo>
                    <a:pt x="144780" y="11256958"/>
                  </a:moveTo>
                  <a:lnTo>
                    <a:pt x="30806715" y="11256958"/>
                  </a:lnTo>
                  <a:lnTo>
                    <a:pt x="30806715" y="11401737"/>
                  </a:lnTo>
                  <a:lnTo>
                    <a:pt x="144780" y="11401737"/>
                  </a:lnTo>
                  <a:lnTo>
                    <a:pt x="144780" y="11256958"/>
                  </a:lnTo>
                  <a:close/>
                  <a:moveTo>
                    <a:pt x="30806715" y="0"/>
                  </a:moveTo>
                  <a:lnTo>
                    <a:pt x="30951494" y="0"/>
                  </a:lnTo>
                  <a:lnTo>
                    <a:pt x="30951494" y="144780"/>
                  </a:lnTo>
                  <a:lnTo>
                    <a:pt x="30806712" y="144780"/>
                  </a:lnTo>
                  <a:lnTo>
                    <a:pt x="30806712" y="0"/>
                  </a:lnTo>
                  <a:close/>
                  <a:moveTo>
                    <a:pt x="0" y="0"/>
                  </a:moveTo>
                  <a:lnTo>
                    <a:pt x="144780" y="0"/>
                  </a:lnTo>
                  <a:lnTo>
                    <a:pt x="144780" y="144780"/>
                  </a:lnTo>
                  <a:lnTo>
                    <a:pt x="0" y="144780"/>
                  </a:lnTo>
                  <a:lnTo>
                    <a:pt x="0" y="0"/>
                  </a:lnTo>
                  <a:close/>
                  <a:moveTo>
                    <a:pt x="144780" y="0"/>
                  </a:moveTo>
                  <a:lnTo>
                    <a:pt x="30806715" y="0"/>
                  </a:lnTo>
                  <a:lnTo>
                    <a:pt x="30806715" y="144780"/>
                  </a:lnTo>
                  <a:lnTo>
                    <a:pt x="144780" y="144780"/>
                  </a:lnTo>
                  <a:lnTo>
                    <a:pt x="144780" y="0"/>
                  </a:lnTo>
                  <a:close/>
                </a:path>
              </a:pathLst>
            </a:custGeom>
            <a:solidFill>
              <a:srgbClr val="000000"/>
            </a:solidFill>
          </p:spPr>
        </p:sp>
      </p:grpSp>
      <p:sp>
        <p:nvSpPr>
          <p:cNvPr name="TextBox 27" id="27"/>
          <p:cNvSpPr txBox="true"/>
          <p:nvPr/>
        </p:nvSpPr>
        <p:spPr>
          <a:xfrm rot="0">
            <a:off x="9604784" y="5472442"/>
            <a:ext cx="1872257" cy="441960"/>
          </a:xfrm>
          <a:prstGeom prst="rect">
            <a:avLst/>
          </a:prstGeom>
        </p:spPr>
        <p:txBody>
          <a:bodyPr anchor="t" rtlCol="false" tIns="0" lIns="0" bIns="0" rIns="0">
            <a:spAutoFit/>
          </a:bodyPr>
          <a:lstStyle/>
          <a:p>
            <a:pPr algn="ctr">
              <a:lnSpc>
                <a:spcPts val="3600"/>
              </a:lnSpc>
            </a:pPr>
            <a:r>
              <a:rPr lang="en-US" sz="2400">
                <a:solidFill>
                  <a:srgbClr val="FFFFFF"/>
                </a:solidFill>
                <a:latin typeface="DM Sans"/>
              </a:rPr>
              <a:t>2017-2022</a:t>
            </a:r>
          </a:p>
        </p:txBody>
      </p:sp>
      <p:grpSp>
        <p:nvGrpSpPr>
          <p:cNvPr name="Group 28" id="28"/>
          <p:cNvGrpSpPr/>
          <p:nvPr/>
        </p:nvGrpSpPr>
        <p:grpSpPr>
          <a:xfrm rot="0">
            <a:off x="1028700" y="6420132"/>
            <a:ext cx="2261478" cy="2519398"/>
            <a:chOff x="0" y="0"/>
            <a:chExt cx="3015304" cy="3359197"/>
          </a:xfrm>
        </p:grpSpPr>
        <p:sp>
          <p:nvSpPr>
            <p:cNvPr name="TextBox 29" id="29"/>
            <p:cNvSpPr txBox="true"/>
            <p:nvPr/>
          </p:nvSpPr>
          <p:spPr>
            <a:xfrm rot="0">
              <a:off x="0" y="966517"/>
              <a:ext cx="3015304" cy="2392680"/>
            </a:xfrm>
            <a:prstGeom prst="rect">
              <a:avLst/>
            </a:prstGeom>
          </p:spPr>
          <p:txBody>
            <a:bodyPr anchor="t" rtlCol="false" tIns="0" lIns="0" bIns="0" rIns="0">
              <a:spAutoFit/>
            </a:bodyPr>
            <a:lstStyle/>
            <a:p>
              <a:pPr algn="ctr">
                <a:lnSpc>
                  <a:spcPts val="3600"/>
                </a:lnSpc>
              </a:pPr>
              <a:r>
                <a:rPr lang="en-US" sz="2400">
                  <a:solidFill>
                    <a:srgbClr val="000000"/>
                  </a:solidFill>
                  <a:latin typeface="DM Sans"/>
                </a:rPr>
                <a:t>Elektron tijorat bozori har yili kengayib bormoqda</a:t>
              </a:r>
            </a:p>
          </p:txBody>
        </p:sp>
        <p:pic>
          <p:nvPicPr>
            <p:cNvPr name="Picture 30" id="30"/>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155983" y="0"/>
              <a:ext cx="703337" cy="700780"/>
            </a:xfrm>
            <a:prstGeom prst="rect">
              <a:avLst/>
            </a:prstGeom>
          </p:spPr>
        </p:pic>
      </p:grpSp>
      <p:grpSp>
        <p:nvGrpSpPr>
          <p:cNvPr name="Group 31" id="31"/>
          <p:cNvGrpSpPr/>
          <p:nvPr/>
        </p:nvGrpSpPr>
        <p:grpSpPr>
          <a:xfrm rot="0">
            <a:off x="3822524" y="6420132"/>
            <a:ext cx="2261478" cy="3433798"/>
            <a:chOff x="0" y="0"/>
            <a:chExt cx="3015304" cy="4578397"/>
          </a:xfrm>
        </p:grpSpPr>
        <p:sp>
          <p:nvSpPr>
            <p:cNvPr name="TextBox 32" id="32"/>
            <p:cNvSpPr txBox="true"/>
            <p:nvPr/>
          </p:nvSpPr>
          <p:spPr>
            <a:xfrm rot="0">
              <a:off x="0" y="966517"/>
              <a:ext cx="3015304" cy="3611880"/>
            </a:xfrm>
            <a:prstGeom prst="rect">
              <a:avLst/>
            </a:prstGeom>
          </p:spPr>
          <p:txBody>
            <a:bodyPr anchor="t" rtlCol="false" tIns="0" lIns="0" bIns="0" rIns="0">
              <a:spAutoFit/>
            </a:bodyPr>
            <a:lstStyle/>
            <a:p>
              <a:pPr algn="ctr">
                <a:lnSpc>
                  <a:spcPts val="3600"/>
                </a:lnSpc>
              </a:pPr>
              <a:r>
                <a:rPr lang="en-US" sz="2400">
                  <a:solidFill>
                    <a:srgbClr val="000000"/>
                  </a:solidFill>
                  <a:latin typeface="DM Sans"/>
                </a:rPr>
                <a:t>Mobil tijorat umumiy elektron tijoratdagi ulushini oshirmoqda</a:t>
              </a:r>
            </a:p>
          </p:txBody>
        </p:sp>
        <p:pic>
          <p:nvPicPr>
            <p:cNvPr name="Picture 33" id="33"/>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155983" y="0"/>
              <a:ext cx="703337" cy="700780"/>
            </a:xfrm>
            <a:prstGeom prst="rect">
              <a:avLst/>
            </a:prstGeom>
          </p:spPr>
        </p:pic>
      </p:grpSp>
      <p:grpSp>
        <p:nvGrpSpPr>
          <p:cNvPr name="Group 34" id="34"/>
          <p:cNvGrpSpPr/>
          <p:nvPr/>
        </p:nvGrpSpPr>
        <p:grpSpPr>
          <a:xfrm rot="0">
            <a:off x="6616349" y="6420132"/>
            <a:ext cx="2261478" cy="2976598"/>
            <a:chOff x="0" y="0"/>
            <a:chExt cx="3015304" cy="3968797"/>
          </a:xfrm>
        </p:grpSpPr>
        <p:sp>
          <p:nvSpPr>
            <p:cNvPr name="TextBox 35" id="35"/>
            <p:cNvSpPr txBox="true"/>
            <p:nvPr/>
          </p:nvSpPr>
          <p:spPr>
            <a:xfrm rot="0">
              <a:off x="0" y="966517"/>
              <a:ext cx="3015304" cy="3002280"/>
            </a:xfrm>
            <a:prstGeom prst="rect">
              <a:avLst/>
            </a:prstGeom>
          </p:spPr>
          <p:txBody>
            <a:bodyPr anchor="t" rtlCol="false" tIns="0" lIns="0" bIns="0" rIns="0">
              <a:spAutoFit/>
            </a:bodyPr>
            <a:lstStyle/>
            <a:p>
              <a:pPr algn="ctr">
                <a:lnSpc>
                  <a:spcPts val="3600"/>
                </a:lnSpc>
              </a:pPr>
              <a:r>
                <a:rPr lang="en-US" sz="2400">
                  <a:solidFill>
                    <a:srgbClr val="000000"/>
                  </a:solidFill>
                  <a:latin typeface="DM Sans"/>
                </a:rPr>
                <a:t>Raqamli xaridorlarning profilini tushunish muhimdir</a:t>
              </a:r>
            </a:p>
          </p:txBody>
        </p:sp>
        <p:pic>
          <p:nvPicPr>
            <p:cNvPr name="Picture 36" id="36"/>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155983" y="0"/>
              <a:ext cx="703337" cy="700780"/>
            </a:xfrm>
            <a:prstGeom prst="rect">
              <a:avLst/>
            </a:prstGeom>
          </p:spPr>
        </p:pic>
      </p:grpSp>
      <p:grpSp>
        <p:nvGrpSpPr>
          <p:cNvPr name="Group 37" id="37"/>
          <p:cNvGrpSpPr/>
          <p:nvPr/>
        </p:nvGrpSpPr>
        <p:grpSpPr>
          <a:xfrm rot="0">
            <a:off x="9410173" y="6420132"/>
            <a:ext cx="2261478" cy="2976598"/>
            <a:chOff x="0" y="0"/>
            <a:chExt cx="3015304" cy="3968797"/>
          </a:xfrm>
        </p:grpSpPr>
        <p:sp>
          <p:nvSpPr>
            <p:cNvPr name="TextBox 38" id="38"/>
            <p:cNvSpPr txBox="true"/>
            <p:nvPr/>
          </p:nvSpPr>
          <p:spPr>
            <a:xfrm rot="0">
              <a:off x="0" y="966517"/>
              <a:ext cx="3015304" cy="3002280"/>
            </a:xfrm>
            <a:prstGeom prst="rect">
              <a:avLst/>
            </a:prstGeom>
          </p:spPr>
          <p:txBody>
            <a:bodyPr anchor="t" rtlCol="false" tIns="0" lIns="0" bIns="0" rIns="0">
              <a:spAutoFit/>
            </a:bodyPr>
            <a:lstStyle/>
            <a:p>
              <a:pPr algn="ctr">
                <a:lnSpc>
                  <a:spcPts val="3600"/>
                </a:lnSpc>
              </a:pPr>
              <a:r>
                <a:rPr lang="en-US" sz="2400">
                  <a:solidFill>
                    <a:srgbClr val="000000"/>
                  </a:solidFill>
                  <a:latin typeface="DM Sans"/>
                </a:rPr>
                <a:t>Raqamli xaridorlar tez va oson onlayn xarid qilishni xohlashadi</a:t>
              </a:r>
            </a:p>
          </p:txBody>
        </p:sp>
        <p:pic>
          <p:nvPicPr>
            <p:cNvPr name="Picture 39" id="39"/>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155983" y="0"/>
              <a:ext cx="703337" cy="700780"/>
            </a:xfrm>
            <a:prstGeom prst="rect">
              <a:avLst/>
            </a:prstGeom>
          </p:spPr>
        </p:pic>
      </p:grpSp>
      <p:grpSp>
        <p:nvGrpSpPr>
          <p:cNvPr name="Group 40" id="40"/>
          <p:cNvGrpSpPr/>
          <p:nvPr/>
        </p:nvGrpSpPr>
        <p:grpSpPr>
          <a:xfrm rot="0">
            <a:off x="12203998" y="6420132"/>
            <a:ext cx="2261478" cy="2976598"/>
            <a:chOff x="0" y="0"/>
            <a:chExt cx="3015304" cy="3968797"/>
          </a:xfrm>
        </p:grpSpPr>
        <p:sp>
          <p:nvSpPr>
            <p:cNvPr name="TextBox 41" id="41"/>
            <p:cNvSpPr txBox="true"/>
            <p:nvPr/>
          </p:nvSpPr>
          <p:spPr>
            <a:xfrm rot="0">
              <a:off x="0" y="966517"/>
              <a:ext cx="3015304" cy="3002280"/>
            </a:xfrm>
            <a:prstGeom prst="rect">
              <a:avLst/>
            </a:prstGeom>
          </p:spPr>
          <p:txBody>
            <a:bodyPr anchor="t" rtlCol="false" tIns="0" lIns="0" bIns="0" rIns="0">
              <a:spAutoFit/>
            </a:bodyPr>
            <a:lstStyle/>
            <a:p>
              <a:pPr algn="ctr">
                <a:lnSpc>
                  <a:spcPts val="3600"/>
                </a:lnSpc>
              </a:pPr>
              <a:r>
                <a:rPr lang="en-US" sz="2400">
                  <a:solidFill>
                    <a:srgbClr val="000000"/>
                  </a:solidFill>
                  <a:latin typeface="DM Sans"/>
                </a:rPr>
                <a:t>Ular eng yaxshi narx va bepul yetkazib berishni ham xohlashadi</a:t>
              </a:r>
            </a:p>
          </p:txBody>
        </p:sp>
        <p:pic>
          <p:nvPicPr>
            <p:cNvPr name="Picture 42" id="42"/>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155983" y="0"/>
              <a:ext cx="703337" cy="700780"/>
            </a:xfrm>
            <a:prstGeom prst="rect">
              <a:avLst/>
            </a:prstGeom>
          </p:spPr>
        </p:pic>
      </p:grpSp>
      <p:grpSp>
        <p:nvGrpSpPr>
          <p:cNvPr name="Group 43" id="43"/>
          <p:cNvGrpSpPr/>
          <p:nvPr/>
        </p:nvGrpSpPr>
        <p:grpSpPr>
          <a:xfrm rot="0">
            <a:off x="14997822" y="6420132"/>
            <a:ext cx="2261478" cy="2519398"/>
            <a:chOff x="0" y="0"/>
            <a:chExt cx="3015304" cy="3359197"/>
          </a:xfrm>
        </p:grpSpPr>
        <p:sp>
          <p:nvSpPr>
            <p:cNvPr name="TextBox 44" id="44"/>
            <p:cNvSpPr txBox="true"/>
            <p:nvPr/>
          </p:nvSpPr>
          <p:spPr>
            <a:xfrm rot="0">
              <a:off x="0" y="966517"/>
              <a:ext cx="3015304" cy="2392680"/>
            </a:xfrm>
            <a:prstGeom prst="rect">
              <a:avLst/>
            </a:prstGeom>
          </p:spPr>
          <p:txBody>
            <a:bodyPr anchor="t" rtlCol="false" tIns="0" lIns="0" bIns="0" rIns="0">
              <a:spAutoFit/>
            </a:bodyPr>
            <a:lstStyle/>
            <a:p>
              <a:pPr algn="ctr">
                <a:lnSpc>
                  <a:spcPts val="3600"/>
                </a:lnSpc>
              </a:pPr>
              <a:r>
                <a:rPr lang="en-US" sz="2400">
                  <a:solidFill>
                    <a:srgbClr val="000000"/>
                  </a:solidFill>
                  <a:latin typeface="DM Sans"/>
                </a:rPr>
                <a:t>Webrooming asta-sekin shoumingni egallab oladi</a:t>
              </a:r>
            </a:p>
          </p:txBody>
        </p:sp>
        <p:pic>
          <p:nvPicPr>
            <p:cNvPr name="Picture 45" id="45"/>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155983" y="0"/>
              <a:ext cx="703337" cy="700780"/>
            </a:xfrm>
            <a:prstGeom prst="rect">
              <a:avLst/>
            </a:prstGeom>
          </p:spPr>
        </p:pic>
      </p:grpSp>
      <p:sp>
        <p:nvSpPr>
          <p:cNvPr name="AutoShape 46" id="46"/>
          <p:cNvSpPr/>
          <p:nvPr/>
        </p:nvSpPr>
        <p:spPr>
          <a:xfrm rot="0">
            <a:off x="-549913" y="1028700"/>
            <a:ext cx="19387827" cy="0"/>
          </a:xfrm>
          <a:prstGeom prst="line">
            <a:avLst/>
          </a:prstGeom>
          <a:ln cap="rnd" w="9525">
            <a:solidFill>
              <a:srgbClr val="000000"/>
            </a:solidFill>
            <a:prstDash val="solid"/>
            <a:headEnd type="none" len="sm" w="sm"/>
            <a:tailEnd type="none" len="sm" w="sm"/>
          </a:ln>
        </p:spPr>
      </p:sp>
      <p:pic>
        <p:nvPicPr>
          <p:cNvPr name="Picture 47" id="47"/>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5400000">
            <a:off x="17422835" y="347950"/>
            <a:ext cx="362710" cy="361391"/>
          </a:xfrm>
          <a:prstGeom prst="rect">
            <a:avLst/>
          </a:prstGeom>
        </p:spPr>
      </p:pic>
      <p:sp>
        <p:nvSpPr>
          <p:cNvPr name="TextBox 48" id="48"/>
          <p:cNvSpPr txBox="true"/>
          <p:nvPr/>
        </p:nvSpPr>
        <p:spPr>
          <a:xfrm rot="0">
            <a:off x="474622" y="356243"/>
            <a:ext cx="3139207" cy="306705"/>
          </a:xfrm>
          <a:prstGeom prst="rect">
            <a:avLst/>
          </a:prstGeom>
        </p:spPr>
        <p:txBody>
          <a:bodyPr anchor="t" rtlCol="false" tIns="0" lIns="0" bIns="0" rIns="0">
            <a:spAutoFit/>
          </a:bodyPr>
          <a:lstStyle/>
          <a:p>
            <a:pPr>
              <a:lnSpc>
                <a:spcPts val="2520"/>
              </a:lnSpc>
            </a:pPr>
            <a:r>
              <a:rPr lang="en-US" sz="1800">
                <a:solidFill>
                  <a:srgbClr val="000000"/>
                </a:solidFill>
                <a:latin typeface="DM Sans Bold"/>
              </a:rPr>
              <a:t>STATISTIKA</a:t>
            </a:r>
          </a:p>
        </p:txBody>
      </p:sp>
    </p:spTree>
  </p:cSld>
  <p:clrMapOvr>
    <a:masterClrMapping/>
  </p:clrMapOvr>
</p:sld>
</file>

<file path=ppt/slides/slide21.xml><?xml version="1.0" encoding="utf-8"?>
<p:sld xmlns:p="http://schemas.openxmlformats.org/presentationml/2006/main" xmlns:a="http://schemas.openxmlformats.org/drawingml/2006/main" xmlns:r="http://schemas.openxmlformats.org/officeDocument/2006/relationships">
  <p:cSld>
    <p:bg>
      <p:bgPr>
        <a:solidFill>
          <a:srgbClr val="CFECFA"/>
        </a:solidFill>
      </p:bgPr>
    </p:bg>
    <p:spTree>
      <p:nvGrpSpPr>
        <p:cNvPr id="1" name=""/>
        <p:cNvGrpSpPr/>
        <p:nvPr/>
      </p:nvGrpSpPr>
      <p:grpSpPr>
        <a:xfrm>
          <a:off x="0" y="0"/>
          <a:ext cx="0" cy="0"/>
          <a:chOff x="0" y="0"/>
          <a:chExt cx="0" cy="0"/>
        </a:xfrm>
      </p:grpSpPr>
      <p:grpSp>
        <p:nvGrpSpPr>
          <p:cNvPr name="Group 2" id="2"/>
          <p:cNvGrpSpPr/>
          <p:nvPr/>
        </p:nvGrpSpPr>
        <p:grpSpPr>
          <a:xfrm rot="0">
            <a:off x="1028700" y="3370173"/>
            <a:ext cx="3060010" cy="1822813"/>
            <a:chOff x="0" y="0"/>
            <a:chExt cx="4080014" cy="2430417"/>
          </a:xfrm>
        </p:grpSpPr>
        <p:pic>
          <p:nvPicPr>
            <p:cNvPr name="Picture 3" id="3"/>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714437" y="0"/>
              <a:ext cx="651140" cy="600233"/>
            </a:xfrm>
            <a:prstGeom prst="rect">
              <a:avLst/>
            </a:prstGeom>
          </p:spPr>
        </p:pic>
        <p:sp>
          <p:nvSpPr>
            <p:cNvPr name="TextBox 4" id="4"/>
            <p:cNvSpPr txBox="true"/>
            <p:nvPr/>
          </p:nvSpPr>
          <p:spPr>
            <a:xfrm rot="0">
              <a:off x="0" y="1290832"/>
              <a:ext cx="4080014" cy="1139585"/>
            </a:xfrm>
            <a:prstGeom prst="rect">
              <a:avLst/>
            </a:prstGeom>
          </p:spPr>
          <p:txBody>
            <a:bodyPr anchor="t" rtlCol="false" tIns="0" lIns="0" bIns="0" rIns="0">
              <a:spAutoFit/>
            </a:bodyPr>
            <a:lstStyle/>
            <a:p>
              <a:pPr algn="ctr">
                <a:lnSpc>
                  <a:spcPts val="3500"/>
                </a:lnSpc>
              </a:pPr>
              <a:r>
                <a:rPr lang="en-US" sz="2500">
                  <a:solidFill>
                    <a:srgbClr val="31145B"/>
                  </a:solidFill>
                  <a:latin typeface="Muli Regular"/>
                </a:rPr>
                <a:t>Davlat (Govеrnmеnt)</a:t>
              </a:r>
            </a:p>
          </p:txBody>
        </p:sp>
      </p:grpSp>
      <p:grpSp>
        <p:nvGrpSpPr>
          <p:cNvPr name="Group 5" id="5"/>
          <p:cNvGrpSpPr/>
          <p:nvPr/>
        </p:nvGrpSpPr>
        <p:grpSpPr>
          <a:xfrm rot="0">
            <a:off x="5796061" y="3370173"/>
            <a:ext cx="3060010" cy="1822812"/>
            <a:chOff x="0" y="0"/>
            <a:chExt cx="4080014" cy="2430417"/>
          </a:xfrm>
        </p:grpSpPr>
        <p:pic>
          <p:nvPicPr>
            <p:cNvPr name="Picture 6" id="6"/>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714437" y="0"/>
              <a:ext cx="651140" cy="600233"/>
            </a:xfrm>
            <a:prstGeom prst="rect">
              <a:avLst/>
            </a:prstGeom>
          </p:spPr>
        </p:pic>
        <p:sp>
          <p:nvSpPr>
            <p:cNvPr name="TextBox 7" id="7"/>
            <p:cNvSpPr txBox="true"/>
            <p:nvPr/>
          </p:nvSpPr>
          <p:spPr>
            <a:xfrm rot="0">
              <a:off x="0" y="1290832"/>
              <a:ext cx="4080014" cy="1139585"/>
            </a:xfrm>
            <a:prstGeom prst="rect">
              <a:avLst/>
            </a:prstGeom>
          </p:spPr>
          <p:txBody>
            <a:bodyPr anchor="t" rtlCol="false" tIns="0" lIns="0" bIns="0" rIns="0">
              <a:spAutoFit/>
            </a:bodyPr>
            <a:lstStyle/>
            <a:p>
              <a:pPr algn="ctr">
                <a:lnSpc>
                  <a:spcPts val="3500"/>
                </a:lnSpc>
              </a:pPr>
              <a:r>
                <a:rPr lang="en-US" sz="2500">
                  <a:solidFill>
                    <a:srgbClr val="31145B"/>
                  </a:solidFill>
                  <a:latin typeface="Muli Regular"/>
                </a:rPr>
                <a:t>Korhona (Businеss)</a:t>
              </a:r>
            </a:p>
            <a:p>
              <a:pPr algn="ctr">
                <a:lnSpc>
                  <a:spcPts val="3500"/>
                </a:lnSpc>
              </a:pPr>
            </a:p>
          </p:txBody>
        </p:sp>
      </p:grpSp>
      <p:grpSp>
        <p:nvGrpSpPr>
          <p:cNvPr name="Group 8" id="8"/>
          <p:cNvGrpSpPr/>
          <p:nvPr/>
        </p:nvGrpSpPr>
        <p:grpSpPr>
          <a:xfrm rot="0">
            <a:off x="10563422" y="3370173"/>
            <a:ext cx="3060010" cy="2264047"/>
            <a:chOff x="0" y="0"/>
            <a:chExt cx="4080014" cy="3018730"/>
          </a:xfrm>
        </p:grpSpPr>
        <p:pic>
          <p:nvPicPr>
            <p:cNvPr name="Picture 9" id="9"/>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714437" y="0"/>
              <a:ext cx="651140" cy="600233"/>
            </a:xfrm>
            <a:prstGeom prst="rect">
              <a:avLst/>
            </a:prstGeom>
          </p:spPr>
        </p:pic>
        <p:sp>
          <p:nvSpPr>
            <p:cNvPr name="TextBox 10" id="10"/>
            <p:cNvSpPr txBox="true"/>
            <p:nvPr/>
          </p:nvSpPr>
          <p:spPr>
            <a:xfrm rot="0">
              <a:off x="0" y="1290832"/>
              <a:ext cx="4080014" cy="1727898"/>
            </a:xfrm>
            <a:prstGeom prst="rect">
              <a:avLst/>
            </a:prstGeom>
          </p:spPr>
          <p:txBody>
            <a:bodyPr anchor="t" rtlCol="false" tIns="0" lIns="0" bIns="0" rIns="0">
              <a:spAutoFit/>
            </a:bodyPr>
            <a:lstStyle/>
            <a:p>
              <a:pPr algn="ctr">
                <a:lnSpc>
                  <a:spcPts val="3500"/>
                </a:lnSpc>
              </a:pPr>
              <a:r>
                <a:rPr lang="en-US" sz="2500">
                  <a:solidFill>
                    <a:srgbClr val="31145B"/>
                  </a:solidFill>
                  <a:latin typeface="Muli Regular"/>
                </a:rPr>
                <a:t>Iste'molchi (Consumеr)</a:t>
              </a:r>
            </a:p>
            <a:p>
              <a:pPr algn="ctr">
                <a:lnSpc>
                  <a:spcPts val="3500"/>
                </a:lnSpc>
              </a:pPr>
            </a:p>
          </p:txBody>
        </p:sp>
      </p:grpSp>
      <p:grpSp>
        <p:nvGrpSpPr>
          <p:cNvPr name="Group 11" id="11"/>
          <p:cNvGrpSpPr/>
          <p:nvPr/>
        </p:nvGrpSpPr>
        <p:grpSpPr>
          <a:xfrm rot="0">
            <a:off x="8076313" y="5922705"/>
            <a:ext cx="3060010" cy="2264047"/>
            <a:chOff x="0" y="0"/>
            <a:chExt cx="4080014" cy="3018730"/>
          </a:xfrm>
        </p:grpSpPr>
        <p:pic>
          <p:nvPicPr>
            <p:cNvPr name="Picture 12" id="12"/>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714437" y="0"/>
              <a:ext cx="651140" cy="600233"/>
            </a:xfrm>
            <a:prstGeom prst="rect">
              <a:avLst/>
            </a:prstGeom>
          </p:spPr>
        </p:pic>
        <p:sp>
          <p:nvSpPr>
            <p:cNvPr name="TextBox 13" id="13"/>
            <p:cNvSpPr txBox="true"/>
            <p:nvPr/>
          </p:nvSpPr>
          <p:spPr>
            <a:xfrm rot="0">
              <a:off x="0" y="1290832"/>
              <a:ext cx="4080014" cy="1727898"/>
            </a:xfrm>
            <a:prstGeom prst="rect">
              <a:avLst/>
            </a:prstGeom>
          </p:spPr>
          <p:txBody>
            <a:bodyPr anchor="t" rtlCol="false" tIns="0" lIns="0" bIns="0" rIns="0">
              <a:spAutoFit/>
            </a:bodyPr>
            <a:lstStyle/>
            <a:p>
              <a:pPr algn="ctr">
                <a:lnSpc>
                  <a:spcPts val="3500"/>
                </a:lnSpc>
              </a:pPr>
              <a:r>
                <a:rPr lang="en-US" sz="2500">
                  <a:solidFill>
                    <a:srgbClr val="31145B"/>
                  </a:solidFill>
                  <a:latin typeface="Muli Regular"/>
                </a:rPr>
                <a:t>Korhona hodimi(Еxеcutivе, Еmployее)</a:t>
              </a:r>
            </a:p>
          </p:txBody>
        </p:sp>
      </p:grpSp>
      <p:grpSp>
        <p:nvGrpSpPr>
          <p:cNvPr name="Group 14" id="14"/>
          <p:cNvGrpSpPr/>
          <p:nvPr/>
        </p:nvGrpSpPr>
        <p:grpSpPr>
          <a:xfrm rot="0">
            <a:off x="12843674" y="5922705"/>
            <a:ext cx="3060010" cy="1822812"/>
            <a:chOff x="0" y="0"/>
            <a:chExt cx="4080014" cy="2430417"/>
          </a:xfrm>
        </p:grpSpPr>
        <p:pic>
          <p:nvPicPr>
            <p:cNvPr name="Picture 15" id="15"/>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714437" y="0"/>
              <a:ext cx="651140" cy="600233"/>
            </a:xfrm>
            <a:prstGeom prst="rect">
              <a:avLst/>
            </a:prstGeom>
          </p:spPr>
        </p:pic>
        <p:sp>
          <p:nvSpPr>
            <p:cNvPr name="TextBox 16" id="16"/>
            <p:cNvSpPr txBox="true"/>
            <p:nvPr/>
          </p:nvSpPr>
          <p:spPr>
            <a:xfrm rot="0">
              <a:off x="0" y="1290832"/>
              <a:ext cx="4080014" cy="1139585"/>
            </a:xfrm>
            <a:prstGeom prst="rect">
              <a:avLst/>
            </a:prstGeom>
          </p:spPr>
          <p:txBody>
            <a:bodyPr anchor="t" rtlCol="false" tIns="0" lIns="0" bIns="0" rIns="0">
              <a:spAutoFit/>
            </a:bodyPr>
            <a:lstStyle/>
            <a:p>
              <a:pPr algn="ctr">
                <a:lnSpc>
                  <a:spcPts val="3500"/>
                </a:lnSpc>
              </a:pPr>
              <a:r>
                <a:rPr lang="en-US" sz="2500">
                  <a:solidFill>
                    <a:srgbClr val="31145B"/>
                  </a:solidFill>
                  <a:latin typeface="Muli Regular"/>
                </a:rPr>
                <a:t>Hamkor (Partnеr)</a:t>
              </a:r>
            </a:p>
            <a:p>
              <a:pPr algn="ctr">
                <a:lnSpc>
                  <a:spcPts val="3500"/>
                </a:lnSpc>
              </a:pPr>
            </a:p>
          </p:txBody>
        </p:sp>
      </p:grpSp>
      <p:sp>
        <p:nvSpPr>
          <p:cNvPr name="TextBox 17" id="17"/>
          <p:cNvSpPr txBox="true"/>
          <p:nvPr/>
        </p:nvSpPr>
        <p:spPr>
          <a:xfrm rot="0">
            <a:off x="1342931" y="416720"/>
            <a:ext cx="15800603" cy="1214436"/>
          </a:xfrm>
          <a:prstGeom prst="rect">
            <a:avLst/>
          </a:prstGeom>
        </p:spPr>
        <p:txBody>
          <a:bodyPr anchor="t" rtlCol="false" tIns="0" lIns="0" bIns="0" rIns="0">
            <a:spAutoFit/>
          </a:bodyPr>
          <a:lstStyle/>
          <a:p>
            <a:pPr algn="ctr">
              <a:lnSpc>
                <a:spcPts val="9600"/>
              </a:lnSpc>
            </a:pPr>
            <a:r>
              <a:rPr lang="en-US" sz="8000">
                <a:solidFill>
                  <a:srgbClr val="31145B"/>
                </a:solidFill>
                <a:latin typeface="Muli Black"/>
              </a:rPr>
              <a:t>Elektron tijorat ishtirokchilari</a:t>
            </a:r>
          </a:p>
        </p:txBody>
      </p:sp>
      <p:grpSp>
        <p:nvGrpSpPr>
          <p:cNvPr name="Group 18" id="18"/>
          <p:cNvGrpSpPr/>
          <p:nvPr/>
        </p:nvGrpSpPr>
        <p:grpSpPr>
          <a:xfrm rot="0">
            <a:off x="3567705" y="5922705"/>
            <a:ext cx="3060010" cy="1381578"/>
            <a:chOff x="0" y="0"/>
            <a:chExt cx="4080014" cy="1842103"/>
          </a:xfrm>
        </p:grpSpPr>
        <p:pic>
          <p:nvPicPr>
            <p:cNvPr name="Picture 19" id="19"/>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714437" y="0"/>
              <a:ext cx="651140" cy="600233"/>
            </a:xfrm>
            <a:prstGeom prst="rect">
              <a:avLst/>
            </a:prstGeom>
          </p:spPr>
        </p:pic>
        <p:sp>
          <p:nvSpPr>
            <p:cNvPr name="TextBox 20" id="20"/>
            <p:cNvSpPr txBox="true"/>
            <p:nvPr/>
          </p:nvSpPr>
          <p:spPr>
            <a:xfrm rot="0">
              <a:off x="0" y="1290832"/>
              <a:ext cx="4080014" cy="551272"/>
            </a:xfrm>
            <a:prstGeom prst="rect">
              <a:avLst/>
            </a:prstGeom>
          </p:spPr>
          <p:txBody>
            <a:bodyPr anchor="t" rtlCol="false" tIns="0" lIns="0" bIns="0" rIns="0">
              <a:spAutoFit/>
            </a:bodyPr>
            <a:lstStyle/>
            <a:p>
              <a:pPr algn="ctr">
                <a:lnSpc>
                  <a:spcPts val="3500"/>
                </a:lnSpc>
              </a:pPr>
              <a:r>
                <a:rPr lang="en-US" sz="2500">
                  <a:solidFill>
                    <a:srgbClr val="31145B"/>
                  </a:solidFill>
                  <a:latin typeface="Muli Regular"/>
                </a:rPr>
                <a:t>Shahs  (Pеrson)</a:t>
              </a:r>
            </a:p>
          </p:txBody>
        </p:sp>
      </p:grpSp>
    </p:spTree>
  </p:cSld>
  <p:clrMapOvr>
    <a:masterClrMapping/>
  </p:clrMapOvr>
</p:sld>
</file>

<file path=ppt/slides/slide22.xml><?xml version="1.0" encoding="utf-8"?>
<p:sld xmlns:p="http://schemas.openxmlformats.org/presentationml/2006/main" xmlns:a="http://schemas.openxmlformats.org/drawingml/2006/main" xmlns:r="http://schemas.openxmlformats.org/officeDocument/2006/relationships">
  <p:cSld>
    <p:bg>
      <p:bgPr>
        <a:solidFill>
          <a:srgbClr val="CFECFA"/>
        </a:solidFill>
      </p:bgPr>
    </p:bg>
    <p:spTree>
      <p:nvGrpSpPr>
        <p:cNvPr id="1" name=""/>
        <p:cNvGrpSpPr/>
        <p:nvPr/>
      </p:nvGrpSpPr>
      <p:grpSpPr>
        <a:xfrm>
          <a:off x="0" y="0"/>
          <a:ext cx="0" cy="0"/>
          <a:chOff x="0" y="0"/>
          <a:chExt cx="0" cy="0"/>
        </a:xfrm>
      </p:grpSpPr>
      <p:grpSp>
        <p:nvGrpSpPr>
          <p:cNvPr name="Group 2" id="2"/>
          <p:cNvGrpSpPr/>
          <p:nvPr/>
        </p:nvGrpSpPr>
        <p:grpSpPr>
          <a:xfrm rot="0">
            <a:off x="8956755" y="1028700"/>
            <a:ext cx="8302545" cy="8229600"/>
            <a:chOff x="0" y="0"/>
            <a:chExt cx="5966104" cy="5913687"/>
          </a:xfrm>
        </p:grpSpPr>
        <p:sp>
          <p:nvSpPr>
            <p:cNvPr name="Freeform 3" id="3"/>
            <p:cNvSpPr/>
            <p:nvPr/>
          </p:nvSpPr>
          <p:spPr>
            <a:xfrm>
              <a:off x="92710" y="106680"/>
              <a:ext cx="5861964" cy="5794307"/>
            </a:xfrm>
            <a:custGeom>
              <a:avLst/>
              <a:gdLst/>
              <a:ahLst/>
              <a:cxnLst/>
              <a:rect r="r" b="b" t="t" l="l"/>
              <a:pathLst>
                <a:path h="5794307" w="5861964">
                  <a:moveTo>
                    <a:pt x="5835294" y="5605077"/>
                  </a:moveTo>
                  <a:cubicBezTo>
                    <a:pt x="5835294" y="5692707"/>
                    <a:pt x="5759094" y="5763827"/>
                    <a:pt x="5677814" y="5763827"/>
                  </a:cubicBezTo>
                  <a:lnTo>
                    <a:pt x="66040" y="5763827"/>
                  </a:lnTo>
                  <a:cubicBezTo>
                    <a:pt x="43180" y="5763827"/>
                    <a:pt x="20320" y="5758747"/>
                    <a:pt x="0" y="5749857"/>
                  </a:cubicBezTo>
                  <a:cubicBezTo>
                    <a:pt x="26670" y="5777797"/>
                    <a:pt x="63500" y="5794307"/>
                    <a:pt x="131489" y="5794307"/>
                  </a:cubicBezTo>
                  <a:lnTo>
                    <a:pt x="5715914" y="5794307"/>
                  </a:lnTo>
                  <a:cubicBezTo>
                    <a:pt x="5795924" y="5794307"/>
                    <a:pt x="5861964" y="5728267"/>
                    <a:pt x="5861964" y="5648257"/>
                  </a:cubicBezTo>
                  <a:lnTo>
                    <a:pt x="5861964" y="95250"/>
                  </a:lnTo>
                  <a:cubicBezTo>
                    <a:pt x="5861964" y="58420"/>
                    <a:pt x="5847994" y="25400"/>
                    <a:pt x="5826404" y="0"/>
                  </a:cubicBezTo>
                  <a:cubicBezTo>
                    <a:pt x="5832754" y="16510"/>
                    <a:pt x="5835294" y="34290"/>
                    <a:pt x="5835294" y="52070"/>
                  </a:cubicBezTo>
                  <a:lnTo>
                    <a:pt x="5835294" y="5605077"/>
                  </a:lnTo>
                  <a:lnTo>
                    <a:pt x="5835294" y="5605077"/>
                  </a:lnTo>
                  <a:close/>
                </a:path>
              </a:pathLst>
            </a:custGeom>
            <a:solidFill>
              <a:srgbClr val="173554"/>
            </a:solidFill>
          </p:spPr>
        </p:sp>
        <p:sp>
          <p:nvSpPr>
            <p:cNvPr name="Freeform 4" id="4"/>
            <p:cNvSpPr/>
            <p:nvPr/>
          </p:nvSpPr>
          <p:spPr>
            <a:xfrm>
              <a:off x="12700" y="12700"/>
              <a:ext cx="5901334" cy="5845107"/>
            </a:xfrm>
            <a:custGeom>
              <a:avLst/>
              <a:gdLst/>
              <a:ahLst/>
              <a:cxnLst/>
              <a:rect r="r" b="b" t="t" l="l"/>
              <a:pathLst>
                <a:path h="5845107" w="5901334">
                  <a:moveTo>
                    <a:pt x="146050" y="5845107"/>
                  </a:moveTo>
                  <a:lnTo>
                    <a:pt x="5755284" y="5845107"/>
                  </a:lnTo>
                  <a:cubicBezTo>
                    <a:pt x="5835295" y="5845107"/>
                    <a:pt x="5901334" y="5779067"/>
                    <a:pt x="5901334" y="5699057"/>
                  </a:cubicBezTo>
                  <a:lnTo>
                    <a:pt x="5901334" y="146050"/>
                  </a:lnTo>
                  <a:cubicBezTo>
                    <a:pt x="5901334" y="66040"/>
                    <a:pt x="5835295" y="0"/>
                    <a:pt x="5755284" y="0"/>
                  </a:cubicBezTo>
                  <a:lnTo>
                    <a:pt x="146050" y="0"/>
                  </a:lnTo>
                  <a:cubicBezTo>
                    <a:pt x="66040" y="0"/>
                    <a:pt x="0" y="66040"/>
                    <a:pt x="0" y="146050"/>
                  </a:cubicBezTo>
                  <a:lnTo>
                    <a:pt x="0" y="5699057"/>
                  </a:lnTo>
                  <a:cubicBezTo>
                    <a:pt x="0" y="5780337"/>
                    <a:pt x="66040" y="5845107"/>
                    <a:pt x="146050" y="5845107"/>
                  </a:cubicBezTo>
                  <a:close/>
                </a:path>
              </a:pathLst>
            </a:custGeom>
            <a:solidFill>
              <a:srgbClr val="FFFFFF"/>
            </a:solidFill>
          </p:spPr>
        </p:sp>
        <p:sp>
          <p:nvSpPr>
            <p:cNvPr name="Freeform 5" id="5"/>
            <p:cNvSpPr/>
            <p:nvPr/>
          </p:nvSpPr>
          <p:spPr>
            <a:xfrm>
              <a:off x="0" y="0"/>
              <a:ext cx="5966104" cy="5913687"/>
            </a:xfrm>
            <a:custGeom>
              <a:avLst/>
              <a:gdLst/>
              <a:ahLst/>
              <a:cxnLst/>
              <a:rect r="r" b="b" t="t" l="l"/>
              <a:pathLst>
                <a:path h="5913687" w="5966104">
                  <a:moveTo>
                    <a:pt x="5902604" y="74930"/>
                  </a:moveTo>
                  <a:cubicBezTo>
                    <a:pt x="5874664" y="30480"/>
                    <a:pt x="5825134" y="0"/>
                    <a:pt x="5767984" y="0"/>
                  </a:cubicBezTo>
                  <a:lnTo>
                    <a:pt x="158750" y="0"/>
                  </a:lnTo>
                  <a:cubicBezTo>
                    <a:pt x="71120" y="0"/>
                    <a:pt x="0" y="71120"/>
                    <a:pt x="0" y="158750"/>
                  </a:cubicBezTo>
                  <a:lnTo>
                    <a:pt x="0" y="5711757"/>
                  </a:lnTo>
                  <a:cubicBezTo>
                    <a:pt x="0" y="5763827"/>
                    <a:pt x="25400" y="5809547"/>
                    <a:pt x="63500" y="5838757"/>
                  </a:cubicBezTo>
                  <a:cubicBezTo>
                    <a:pt x="91440" y="5883207"/>
                    <a:pt x="140970" y="5913687"/>
                    <a:pt x="229737" y="5913687"/>
                  </a:cubicBezTo>
                  <a:lnTo>
                    <a:pt x="5807354" y="5913687"/>
                  </a:lnTo>
                  <a:cubicBezTo>
                    <a:pt x="5894984" y="5913687"/>
                    <a:pt x="5966104" y="5842567"/>
                    <a:pt x="5966104" y="5754937"/>
                  </a:cubicBezTo>
                  <a:lnTo>
                    <a:pt x="5966104" y="201930"/>
                  </a:lnTo>
                  <a:cubicBezTo>
                    <a:pt x="5966104" y="149860"/>
                    <a:pt x="5940704" y="104140"/>
                    <a:pt x="5902604" y="74930"/>
                  </a:cubicBezTo>
                  <a:close/>
                  <a:moveTo>
                    <a:pt x="12700" y="5711757"/>
                  </a:moveTo>
                  <a:lnTo>
                    <a:pt x="12700" y="158750"/>
                  </a:lnTo>
                  <a:cubicBezTo>
                    <a:pt x="12700" y="78740"/>
                    <a:pt x="78740" y="12700"/>
                    <a:pt x="158750" y="12700"/>
                  </a:cubicBezTo>
                  <a:lnTo>
                    <a:pt x="5767984" y="12700"/>
                  </a:lnTo>
                  <a:cubicBezTo>
                    <a:pt x="5847995" y="12700"/>
                    <a:pt x="5914034" y="78740"/>
                    <a:pt x="5914034" y="158750"/>
                  </a:cubicBezTo>
                  <a:lnTo>
                    <a:pt x="5914034" y="5711757"/>
                  </a:lnTo>
                  <a:cubicBezTo>
                    <a:pt x="5914034" y="5791767"/>
                    <a:pt x="5847995" y="5857807"/>
                    <a:pt x="5767984" y="5857807"/>
                  </a:cubicBezTo>
                  <a:lnTo>
                    <a:pt x="158750" y="5857807"/>
                  </a:lnTo>
                  <a:cubicBezTo>
                    <a:pt x="78740" y="5857807"/>
                    <a:pt x="12700" y="5793037"/>
                    <a:pt x="12700" y="5711757"/>
                  </a:cubicBezTo>
                  <a:close/>
                  <a:moveTo>
                    <a:pt x="5954675" y="5754937"/>
                  </a:moveTo>
                  <a:cubicBezTo>
                    <a:pt x="5954675" y="5834947"/>
                    <a:pt x="5887364" y="5900987"/>
                    <a:pt x="5807354" y="5900987"/>
                  </a:cubicBezTo>
                  <a:lnTo>
                    <a:pt x="229737" y="5900987"/>
                  </a:lnTo>
                  <a:cubicBezTo>
                    <a:pt x="157480" y="5900987"/>
                    <a:pt x="120650" y="5884477"/>
                    <a:pt x="93980" y="5856537"/>
                  </a:cubicBezTo>
                  <a:cubicBezTo>
                    <a:pt x="114300" y="5865427"/>
                    <a:pt x="135890" y="5870507"/>
                    <a:pt x="160020" y="5870507"/>
                  </a:cubicBezTo>
                  <a:lnTo>
                    <a:pt x="5769254" y="5870507"/>
                  </a:lnTo>
                  <a:cubicBezTo>
                    <a:pt x="5856884" y="5870507"/>
                    <a:pt x="5928004" y="5799387"/>
                    <a:pt x="5928004" y="5711757"/>
                  </a:cubicBezTo>
                  <a:lnTo>
                    <a:pt x="5928004" y="158750"/>
                  </a:lnTo>
                  <a:cubicBezTo>
                    <a:pt x="5928004" y="140970"/>
                    <a:pt x="5924195" y="123190"/>
                    <a:pt x="5919114" y="106680"/>
                  </a:cubicBezTo>
                  <a:cubicBezTo>
                    <a:pt x="5940704" y="132080"/>
                    <a:pt x="5954675" y="165100"/>
                    <a:pt x="5954675" y="201930"/>
                  </a:cubicBezTo>
                  <a:lnTo>
                    <a:pt x="5954675" y="5754937"/>
                  </a:lnTo>
                  <a:cubicBezTo>
                    <a:pt x="5954675" y="5754937"/>
                    <a:pt x="5954675" y="5754937"/>
                    <a:pt x="5954675" y="5754937"/>
                  </a:cubicBezTo>
                  <a:close/>
                </a:path>
              </a:pathLst>
            </a:custGeom>
            <a:solidFill>
              <a:srgbClr val="173554"/>
            </a:solidFill>
          </p:spPr>
        </p:sp>
      </p:grpSp>
      <p:pic>
        <p:nvPicPr>
          <p:cNvPr name="Picture 6" id="6"/>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true" flipV="false" rot="0">
            <a:off x="4406194" y="5636859"/>
            <a:ext cx="4991342" cy="3611916"/>
          </a:xfrm>
          <a:prstGeom prst="rect">
            <a:avLst/>
          </a:prstGeom>
        </p:spPr>
      </p:pic>
      <p:grpSp>
        <p:nvGrpSpPr>
          <p:cNvPr name="Group 7" id="7"/>
          <p:cNvGrpSpPr>
            <a:grpSpLocks noChangeAspect="true"/>
          </p:cNvGrpSpPr>
          <p:nvPr/>
        </p:nvGrpSpPr>
        <p:grpSpPr>
          <a:xfrm rot="0">
            <a:off x="13307471" y="1463019"/>
            <a:ext cx="3436476" cy="3436476"/>
            <a:chOff x="0" y="0"/>
            <a:chExt cx="6350000" cy="6350000"/>
          </a:xfrm>
        </p:grpSpPr>
        <p:sp>
          <p:nvSpPr>
            <p:cNvPr name="Freeform 8" id="8"/>
            <p:cNvSpPr/>
            <p:nvPr/>
          </p:nvSpPr>
          <p:spPr>
            <a:xfrm>
              <a:off x="0" y="0"/>
              <a:ext cx="6351270" cy="6350000"/>
            </a:xfrm>
            <a:custGeom>
              <a:avLst/>
              <a:gdLst/>
              <a:ahLst/>
              <a:cxnLst/>
              <a:rect r="r" b="b" t="t" l="l"/>
              <a:pathLst>
                <a:path h="6350000" w="6351270">
                  <a:moveTo>
                    <a:pt x="5985510" y="0"/>
                  </a:moveTo>
                  <a:lnTo>
                    <a:pt x="364490" y="0"/>
                  </a:lnTo>
                  <a:cubicBezTo>
                    <a:pt x="162560" y="0"/>
                    <a:pt x="0" y="162560"/>
                    <a:pt x="0" y="364490"/>
                  </a:cubicBezTo>
                  <a:lnTo>
                    <a:pt x="0" y="5986780"/>
                  </a:lnTo>
                  <a:cubicBezTo>
                    <a:pt x="0" y="6187440"/>
                    <a:pt x="162560" y="6350000"/>
                    <a:pt x="364490" y="6350000"/>
                  </a:cubicBezTo>
                  <a:lnTo>
                    <a:pt x="5986780" y="6350000"/>
                  </a:lnTo>
                  <a:cubicBezTo>
                    <a:pt x="6187440" y="6350000"/>
                    <a:pt x="6351270" y="6187440"/>
                    <a:pt x="6351270" y="5985510"/>
                  </a:cubicBezTo>
                  <a:lnTo>
                    <a:pt x="6351270" y="364490"/>
                  </a:lnTo>
                  <a:cubicBezTo>
                    <a:pt x="6350000" y="162560"/>
                    <a:pt x="6187440" y="0"/>
                    <a:pt x="5985510" y="0"/>
                  </a:cubicBezTo>
                  <a:close/>
                </a:path>
              </a:pathLst>
            </a:custGeom>
            <a:blipFill>
              <a:blip r:embed="rId4"/>
              <a:stretch>
                <a:fillRect l="-55447" r="-118443" t="-36835" b="-45794"/>
              </a:stretch>
            </a:blipFill>
          </p:spPr>
        </p:sp>
      </p:grpSp>
      <p:grpSp>
        <p:nvGrpSpPr>
          <p:cNvPr name="Group 9" id="9"/>
          <p:cNvGrpSpPr>
            <a:grpSpLocks noChangeAspect="true"/>
          </p:cNvGrpSpPr>
          <p:nvPr/>
        </p:nvGrpSpPr>
        <p:grpSpPr>
          <a:xfrm rot="0">
            <a:off x="9397535" y="1463019"/>
            <a:ext cx="3436476" cy="3436476"/>
            <a:chOff x="0" y="0"/>
            <a:chExt cx="6350000" cy="6350000"/>
          </a:xfrm>
        </p:grpSpPr>
        <p:sp>
          <p:nvSpPr>
            <p:cNvPr name="Freeform 10" id="10"/>
            <p:cNvSpPr/>
            <p:nvPr/>
          </p:nvSpPr>
          <p:spPr>
            <a:xfrm>
              <a:off x="0" y="0"/>
              <a:ext cx="6351270" cy="6350000"/>
            </a:xfrm>
            <a:custGeom>
              <a:avLst/>
              <a:gdLst/>
              <a:ahLst/>
              <a:cxnLst/>
              <a:rect r="r" b="b" t="t" l="l"/>
              <a:pathLst>
                <a:path h="6350000" w="6351270">
                  <a:moveTo>
                    <a:pt x="5985510" y="0"/>
                  </a:moveTo>
                  <a:lnTo>
                    <a:pt x="364490" y="0"/>
                  </a:lnTo>
                  <a:cubicBezTo>
                    <a:pt x="162560" y="0"/>
                    <a:pt x="0" y="162560"/>
                    <a:pt x="0" y="364490"/>
                  </a:cubicBezTo>
                  <a:lnTo>
                    <a:pt x="0" y="5986780"/>
                  </a:lnTo>
                  <a:cubicBezTo>
                    <a:pt x="0" y="6187440"/>
                    <a:pt x="162560" y="6350000"/>
                    <a:pt x="364490" y="6350000"/>
                  </a:cubicBezTo>
                  <a:lnTo>
                    <a:pt x="5986780" y="6350000"/>
                  </a:lnTo>
                  <a:cubicBezTo>
                    <a:pt x="6187440" y="6350000"/>
                    <a:pt x="6351270" y="6187440"/>
                    <a:pt x="6351270" y="5985510"/>
                  </a:cubicBezTo>
                  <a:lnTo>
                    <a:pt x="6351270" y="364490"/>
                  </a:lnTo>
                  <a:cubicBezTo>
                    <a:pt x="6350000" y="162560"/>
                    <a:pt x="6187440" y="0"/>
                    <a:pt x="5985510" y="0"/>
                  </a:cubicBezTo>
                  <a:close/>
                </a:path>
              </a:pathLst>
            </a:custGeom>
            <a:blipFill>
              <a:blip r:embed="rId5"/>
              <a:stretch>
                <a:fillRect l="-16653" r="-16653" t="0" b="0"/>
              </a:stretch>
            </a:blipFill>
          </p:spPr>
        </p:sp>
      </p:grpSp>
      <p:grpSp>
        <p:nvGrpSpPr>
          <p:cNvPr name="Group 11" id="11"/>
          <p:cNvGrpSpPr>
            <a:grpSpLocks noChangeAspect="true"/>
          </p:cNvGrpSpPr>
          <p:nvPr/>
        </p:nvGrpSpPr>
        <p:grpSpPr>
          <a:xfrm rot="0">
            <a:off x="13382043" y="5387505"/>
            <a:ext cx="3436476" cy="3436476"/>
            <a:chOff x="0" y="0"/>
            <a:chExt cx="6350000" cy="6350000"/>
          </a:xfrm>
        </p:grpSpPr>
        <p:sp>
          <p:nvSpPr>
            <p:cNvPr name="Freeform 12" id="12"/>
            <p:cNvSpPr/>
            <p:nvPr/>
          </p:nvSpPr>
          <p:spPr>
            <a:xfrm>
              <a:off x="0" y="0"/>
              <a:ext cx="6351270" cy="6350000"/>
            </a:xfrm>
            <a:custGeom>
              <a:avLst/>
              <a:gdLst/>
              <a:ahLst/>
              <a:cxnLst/>
              <a:rect r="r" b="b" t="t" l="l"/>
              <a:pathLst>
                <a:path h="6350000" w="6351270">
                  <a:moveTo>
                    <a:pt x="5985510" y="0"/>
                  </a:moveTo>
                  <a:lnTo>
                    <a:pt x="364490" y="0"/>
                  </a:lnTo>
                  <a:cubicBezTo>
                    <a:pt x="162560" y="0"/>
                    <a:pt x="0" y="162560"/>
                    <a:pt x="0" y="364490"/>
                  </a:cubicBezTo>
                  <a:lnTo>
                    <a:pt x="0" y="5986780"/>
                  </a:lnTo>
                  <a:cubicBezTo>
                    <a:pt x="0" y="6187440"/>
                    <a:pt x="162560" y="6350000"/>
                    <a:pt x="364490" y="6350000"/>
                  </a:cubicBezTo>
                  <a:lnTo>
                    <a:pt x="5986780" y="6350000"/>
                  </a:lnTo>
                  <a:cubicBezTo>
                    <a:pt x="6187440" y="6350000"/>
                    <a:pt x="6351270" y="6187440"/>
                    <a:pt x="6351270" y="5985510"/>
                  </a:cubicBezTo>
                  <a:lnTo>
                    <a:pt x="6351270" y="364490"/>
                  </a:lnTo>
                  <a:cubicBezTo>
                    <a:pt x="6350000" y="162560"/>
                    <a:pt x="6187440" y="0"/>
                    <a:pt x="5985510" y="0"/>
                  </a:cubicBezTo>
                  <a:close/>
                </a:path>
              </a:pathLst>
            </a:custGeom>
            <a:blipFill>
              <a:blip r:embed="rId6"/>
              <a:stretch>
                <a:fillRect l="0" r="0" t="-25014" b="-25014"/>
              </a:stretch>
            </a:blipFill>
          </p:spPr>
        </p:sp>
      </p:grpSp>
      <p:grpSp>
        <p:nvGrpSpPr>
          <p:cNvPr name="Group 13" id="13"/>
          <p:cNvGrpSpPr>
            <a:grpSpLocks noChangeAspect="true"/>
          </p:cNvGrpSpPr>
          <p:nvPr/>
        </p:nvGrpSpPr>
        <p:grpSpPr>
          <a:xfrm rot="0">
            <a:off x="9472108" y="5387505"/>
            <a:ext cx="3436476" cy="3436476"/>
            <a:chOff x="0" y="0"/>
            <a:chExt cx="6350000" cy="6350000"/>
          </a:xfrm>
        </p:grpSpPr>
        <p:sp>
          <p:nvSpPr>
            <p:cNvPr name="Freeform 14" id="14"/>
            <p:cNvSpPr/>
            <p:nvPr/>
          </p:nvSpPr>
          <p:spPr>
            <a:xfrm>
              <a:off x="0" y="0"/>
              <a:ext cx="6351270" cy="6350000"/>
            </a:xfrm>
            <a:custGeom>
              <a:avLst/>
              <a:gdLst/>
              <a:ahLst/>
              <a:cxnLst/>
              <a:rect r="r" b="b" t="t" l="l"/>
              <a:pathLst>
                <a:path h="6350000" w="6351270">
                  <a:moveTo>
                    <a:pt x="5985510" y="0"/>
                  </a:moveTo>
                  <a:lnTo>
                    <a:pt x="364490" y="0"/>
                  </a:lnTo>
                  <a:cubicBezTo>
                    <a:pt x="162560" y="0"/>
                    <a:pt x="0" y="162560"/>
                    <a:pt x="0" y="364490"/>
                  </a:cubicBezTo>
                  <a:lnTo>
                    <a:pt x="0" y="5986780"/>
                  </a:lnTo>
                  <a:cubicBezTo>
                    <a:pt x="0" y="6187440"/>
                    <a:pt x="162560" y="6350000"/>
                    <a:pt x="364490" y="6350000"/>
                  </a:cubicBezTo>
                  <a:lnTo>
                    <a:pt x="5986780" y="6350000"/>
                  </a:lnTo>
                  <a:cubicBezTo>
                    <a:pt x="6187440" y="6350000"/>
                    <a:pt x="6351270" y="6187440"/>
                    <a:pt x="6351270" y="5985510"/>
                  </a:cubicBezTo>
                  <a:lnTo>
                    <a:pt x="6351270" y="364490"/>
                  </a:lnTo>
                  <a:cubicBezTo>
                    <a:pt x="6350000" y="162560"/>
                    <a:pt x="6187440" y="0"/>
                    <a:pt x="5985510" y="0"/>
                  </a:cubicBezTo>
                  <a:close/>
                </a:path>
              </a:pathLst>
            </a:custGeom>
            <a:blipFill>
              <a:blip r:embed="rId7"/>
              <a:stretch>
                <a:fillRect l="-86774" r="-37901" t="-5151" b="-24063"/>
              </a:stretch>
            </a:blipFill>
          </p:spPr>
        </p:sp>
      </p:grpSp>
      <p:sp>
        <p:nvSpPr>
          <p:cNvPr name="AutoShape 15" id="15"/>
          <p:cNvSpPr/>
          <p:nvPr/>
        </p:nvSpPr>
        <p:spPr>
          <a:xfrm rot="0">
            <a:off x="4913902" y="4079355"/>
            <a:ext cx="4042659" cy="0"/>
          </a:xfrm>
          <a:prstGeom prst="line">
            <a:avLst/>
          </a:prstGeom>
          <a:ln cap="flat" w="47625">
            <a:solidFill>
              <a:srgbClr val="000000"/>
            </a:solidFill>
            <a:prstDash val="solid"/>
            <a:headEnd type="none" len="sm" w="sm"/>
            <a:tailEnd type="arrow" len="sm" w="med"/>
          </a:ln>
        </p:spPr>
      </p:sp>
      <p:sp>
        <p:nvSpPr>
          <p:cNvPr name="TextBox 16" id="16"/>
          <p:cNvSpPr txBox="true"/>
          <p:nvPr/>
        </p:nvSpPr>
        <p:spPr>
          <a:xfrm rot="0">
            <a:off x="400227" y="774125"/>
            <a:ext cx="7715361" cy="2373632"/>
          </a:xfrm>
          <a:prstGeom prst="rect">
            <a:avLst/>
          </a:prstGeom>
        </p:spPr>
        <p:txBody>
          <a:bodyPr anchor="t" rtlCol="false" tIns="0" lIns="0" bIns="0" rIns="0">
            <a:spAutoFit/>
          </a:bodyPr>
          <a:lstStyle/>
          <a:p>
            <a:pPr>
              <a:lnSpc>
                <a:spcPts val="9240"/>
              </a:lnSpc>
            </a:pPr>
            <a:r>
              <a:rPr lang="en-US" spc="-210" sz="8400">
                <a:solidFill>
                  <a:srgbClr val="173554"/>
                </a:solidFill>
                <a:latin typeface="Hammersmith One"/>
              </a:rPr>
              <a:t>Elektron tijorat shakllari</a:t>
            </a:r>
          </a:p>
        </p:txBody>
      </p:sp>
      <p:sp>
        <p:nvSpPr>
          <p:cNvPr name="TextBox 17" id="17"/>
          <p:cNvSpPr txBox="true"/>
          <p:nvPr/>
        </p:nvSpPr>
        <p:spPr>
          <a:xfrm rot="0">
            <a:off x="400227" y="3498965"/>
            <a:ext cx="4190405" cy="580390"/>
          </a:xfrm>
          <a:prstGeom prst="rect">
            <a:avLst/>
          </a:prstGeom>
        </p:spPr>
        <p:txBody>
          <a:bodyPr anchor="t" rtlCol="false" tIns="0" lIns="0" bIns="0" rIns="0">
            <a:spAutoFit/>
          </a:bodyPr>
          <a:lstStyle/>
          <a:p>
            <a:pPr algn="ctr">
              <a:lnSpc>
                <a:spcPts val="4759"/>
              </a:lnSpc>
            </a:pPr>
            <a:r>
              <a:rPr lang="en-US" sz="3399">
                <a:solidFill>
                  <a:srgbClr val="EF2525"/>
                </a:solidFill>
                <a:latin typeface="Open Sans Light Bold"/>
              </a:rPr>
              <a:t>Tijorat tashkilotlari</a:t>
            </a:r>
          </a:p>
        </p:txBody>
      </p:sp>
      <p:sp>
        <p:nvSpPr>
          <p:cNvPr name="TextBox 18" id="18"/>
          <p:cNvSpPr txBox="true"/>
          <p:nvPr/>
        </p:nvSpPr>
        <p:spPr>
          <a:xfrm rot="0">
            <a:off x="400227" y="4483699"/>
            <a:ext cx="5927946" cy="3347720"/>
          </a:xfrm>
          <a:prstGeom prst="rect">
            <a:avLst/>
          </a:prstGeom>
        </p:spPr>
        <p:txBody>
          <a:bodyPr anchor="t" rtlCol="false" tIns="0" lIns="0" bIns="0" rIns="0">
            <a:spAutoFit/>
          </a:bodyPr>
          <a:lstStyle/>
          <a:p>
            <a:pPr>
              <a:lnSpc>
                <a:spcPts val="2469"/>
              </a:lnSpc>
              <a:spcBef>
                <a:spcPct val="0"/>
              </a:spcBef>
            </a:pPr>
            <a:r>
              <a:rPr lang="en-US" sz="1899">
                <a:solidFill>
                  <a:srgbClr val="000000"/>
                </a:solidFill>
                <a:latin typeface="Open Sans"/>
              </a:rPr>
              <a:t>B2B (Business-to-Business) — «tijorat tashkilotlarining o'zaro munosabatlari».</a:t>
            </a:r>
          </a:p>
          <a:p>
            <a:pPr>
              <a:lnSpc>
                <a:spcPts val="2469"/>
              </a:lnSpc>
              <a:spcBef>
                <a:spcPct val="0"/>
              </a:spcBef>
            </a:pPr>
            <a:r>
              <a:rPr lang="en-US" sz="1899">
                <a:solidFill>
                  <a:srgbClr val="000000"/>
                </a:solidFill>
                <a:latin typeface="Open Sans"/>
              </a:rPr>
              <a:t>B2C (Business-to-Consumer) — «tijorat tashkilotlari va xodimlari munosabatlari».</a:t>
            </a:r>
          </a:p>
          <a:p>
            <a:pPr>
              <a:lnSpc>
                <a:spcPts val="2469"/>
              </a:lnSpc>
              <a:spcBef>
                <a:spcPct val="0"/>
              </a:spcBef>
            </a:pPr>
            <a:r>
              <a:rPr lang="en-US" sz="1899">
                <a:solidFill>
                  <a:srgbClr val="000000"/>
                </a:solidFill>
                <a:latin typeface="Open Sans"/>
              </a:rPr>
              <a:t>B2E  (Business-to-Employee) — «tijorat tashkilotlari va kiyimlar xamkor hamda ishlari bilan o'zaro munosabatlari)».</a:t>
            </a:r>
          </a:p>
          <a:p>
            <a:pPr>
              <a:lnSpc>
                <a:spcPts val="2469"/>
              </a:lnSpc>
              <a:spcBef>
                <a:spcPct val="0"/>
              </a:spcBef>
            </a:pPr>
            <a:r>
              <a:rPr lang="en-US" sz="1899">
                <a:solidFill>
                  <a:srgbClr val="000000"/>
                </a:solidFill>
                <a:latin typeface="Open Sans"/>
              </a:rPr>
              <a:t>B2G (Business-to-Government) —«davlat va biznesning o'zaro munosabatlari».</a:t>
            </a:r>
          </a:p>
          <a:p>
            <a:pPr>
              <a:lnSpc>
                <a:spcPts val="2469"/>
              </a:lnSpc>
              <a:spcBef>
                <a:spcPct val="0"/>
              </a:spcBef>
            </a:pPr>
            <a:r>
              <a:rPr lang="en-US" sz="1899">
                <a:solidFill>
                  <a:srgbClr val="000000"/>
                </a:solidFill>
                <a:latin typeface="Open Sans"/>
              </a:rPr>
              <a:t>B2O (Business-to-Operator) — «aloqa operatorlari va tijorat tashkilotlarining o'z munosabatlari».</a:t>
            </a:r>
          </a:p>
        </p:txBody>
      </p:sp>
    </p:spTree>
  </p:cSld>
  <p:clrMapOvr>
    <a:masterClrMapping/>
  </p:clrMapOvr>
</p:sld>
</file>

<file path=ppt/slides/slide23.xml><?xml version="1.0" encoding="utf-8"?>
<p:sld xmlns:p="http://schemas.openxmlformats.org/presentationml/2006/main" xmlns:a="http://schemas.openxmlformats.org/drawingml/2006/main" xmlns:r="http://schemas.openxmlformats.org/officeDocument/2006/relationships">
  <p:cSld>
    <p:bg>
      <p:bgPr>
        <a:solidFill>
          <a:srgbClr val="CFECFA"/>
        </a:solidFill>
      </p:bgPr>
    </p:bg>
    <p:spTree>
      <p:nvGrpSpPr>
        <p:cNvPr id="1" name=""/>
        <p:cNvGrpSpPr/>
        <p:nvPr/>
      </p:nvGrpSpPr>
      <p:grpSpPr>
        <a:xfrm>
          <a:off x="0" y="0"/>
          <a:ext cx="0" cy="0"/>
          <a:chOff x="0" y="0"/>
          <a:chExt cx="0" cy="0"/>
        </a:xfrm>
      </p:grpSpPr>
      <p:grpSp>
        <p:nvGrpSpPr>
          <p:cNvPr name="Group 2" id="2"/>
          <p:cNvGrpSpPr/>
          <p:nvPr/>
        </p:nvGrpSpPr>
        <p:grpSpPr>
          <a:xfrm rot="0">
            <a:off x="8956755" y="1028700"/>
            <a:ext cx="8302545" cy="8229600"/>
            <a:chOff x="0" y="0"/>
            <a:chExt cx="5966104" cy="5913687"/>
          </a:xfrm>
        </p:grpSpPr>
        <p:sp>
          <p:nvSpPr>
            <p:cNvPr name="Freeform 3" id="3"/>
            <p:cNvSpPr/>
            <p:nvPr/>
          </p:nvSpPr>
          <p:spPr>
            <a:xfrm>
              <a:off x="92710" y="106680"/>
              <a:ext cx="5861964" cy="5794307"/>
            </a:xfrm>
            <a:custGeom>
              <a:avLst/>
              <a:gdLst/>
              <a:ahLst/>
              <a:cxnLst/>
              <a:rect r="r" b="b" t="t" l="l"/>
              <a:pathLst>
                <a:path h="5794307" w="5861964">
                  <a:moveTo>
                    <a:pt x="5835294" y="5605077"/>
                  </a:moveTo>
                  <a:cubicBezTo>
                    <a:pt x="5835294" y="5692707"/>
                    <a:pt x="5759094" y="5763827"/>
                    <a:pt x="5677814" y="5763827"/>
                  </a:cubicBezTo>
                  <a:lnTo>
                    <a:pt x="66040" y="5763827"/>
                  </a:lnTo>
                  <a:cubicBezTo>
                    <a:pt x="43180" y="5763827"/>
                    <a:pt x="20320" y="5758747"/>
                    <a:pt x="0" y="5749857"/>
                  </a:cubicBezTo>
                  <a:cubicBezTo>
                    <a:pt x="26670" y="5777797"/>
                    <a:pt x="63500" y="5794307"/>
                    <a:pt x="131489" y="5794307"/>
                  </a:cubicBezTo>
                  <a:lnTo>
                    <a:pt x="5715914" y="5794307"/>
                  </a:lnTo>
                  <a:cubicBezTo>
                    <a:pt x="5795924" y="5794307"/>
                    <a:pt x="5861964" y="5728267"/>
                    <a:pt x="5861964" y="5648257"/>
                  </a:cubicBezTo>
                  <a:lnTo>
                    <a:pt x="5861964" y="95250"/>
                  </a:lnTo>
                  <a:cubicBezTo>
                    <a:pt x="5861964" y="58420"/>
                    <a:pt x="5847994" y="25400"/>
                    <a:pt x="5826404" y="0"/>
                  </a:cubicBezTo>
                  <a:cubicBezTo>
                    <a:pt x="5832754" y="16510"/>
                    <a:pt x="5835294" y="34290"/>
                    <a:pt x="5835294" y="52070"/>
                  </a:cubicBezTo>
                  <a:lnTo>
                    <a:pt x="5835294" y="5605077"/>
                  </a:lnTo>
                  <a:lnTo>
                    <a:pt x="5835294" y="5605077"/>
                  </a:lnTo>
                  <a:close/>
                </a:path>
              </a:pathLst>
            </a:custGeom>
            <a:solidFill>
              <a:srgbClr val="173554"/>
            </a:solidFill>
          </p:spPr>
        </p:sp>
        <p:sp>
          <p:nvSpPr>
            <p:cNvPr name="Freeform 4" id="4"/>
            <p:cNvSpPr/>
            <p:nvPr/>
          </p:nvSpPr>
          <p:spPr>
            <a:xfrm>
              <a:off x="12700" y="12700"/>
              <a:ext cx="5901334" cy="5845107"/>
            </a:xfrm>
            <a:custGeom>
              <a:avLst/>
              <a:gdLst/>
              <a:ahLst/>
              <a:cxnLst/>
              <a:rect r="r" b="b" t="t" l="l"/>
              <a:pathLst>
                <a:path h="5845107" w="5901334">
                  <a:moveTo>
                    <a:pt x="146050" y="5845107"/>
                  </a:moveTo>
                  <a:lnTo>
                    <a:pt x="5755284" y="5845107"/>
                  </a:lnTo>
                  <a:cubicBezTo>
                    <a:pt x="5835295" y="5845107"/>
                    <a:pt x="5901334" y="5779067"/>
                    <a:pt x="5901334" y="5699057"/>
                  </a:cubicBezTo>
                  <a:lnTo>
                    <a:pt x="5901334" y="146050"/>
                  </a:lnTo>
                  <a:cubicBezTo>
                    <a:pt x="5901334" y="66040"/>
                    <a:pt x="5835295" y="0"/>
                    <a:pt x="5755284" y="0"/>
                  </a:cubicBezTo>
                  <a:lnTo>
                    <a:pt x="146050" y="0"/>
                  </a:lnTo>
                  <a:cubicBezTo>
                    <a:pt x="66040" y="0"/>
                    <a:pt x="0" y="66040"/>
                    <a:pt x="0" y="146050"/>
                  </a:cubicBezTo>
                  <a:lnTo>
                    <a:pt x="0" y="5699057"/>
                  </a:lnTo>
                  <a:cubicBezTo>
                    <a:pt x="0" y="5780337"/>
                    <a:pt x="66040" y="5845107"/>
                    <a:pt x="146050" y="5845107"/>
                  </a:cubicBezTo>
                  <a:close/>
                </a:path>
              </a:pathLst>
            </a:custGeom>
            <a:solidFill>
              <a:srgbClr val="FFFFFF"/>
            </a:solidFill>
          </p:spPr>
        </p:sp>
        <p:sp>
          <p:nvSpPr>
            <p:cNvPr name="Freeform 5" id="5"/>
            <p:cNvSpPr/>
            <p:nvPr/>
          </p:nvSpPr>
          <p:spPr>
            <a:xfrm>
              <a:off x="0" y="0"/>
              <a:ext cx="5966104" cy="5913687"/>
            </a:xfrm>
            <a:custGeom>
              <a:avLst/>
              <a:gdLst/>
              <a:ahLst/>
              <a:cxnLst/>
              <a:rect r="r" b="b" t="t" l="l"/>
              <a:pathLst>
                <a:path h="5913687" w="5966104">
                  <a:moveTo>
                    <a:pt x="5902604" y="74930"/>
                  </a:moveTo>
                  <a:cubicBezTo>
                    <a:pt x="5874664" y="30480"/>
                    <a:pt x="5825134" y="0"/>
                    <a:pt x="5767984" y="0"/>
                  </a:cubicBezTo>
                  <a:lnTo>
                    <a:pt x="158750" y="0"/>
                  </a:lnTo>
                  <a:cubicBezTo>
                    <a:pt x="71120" y="0"/>
                    <a:pt x="0" y="71120"/>
                    <a:pt x="0" y="158750"/>
                  </a:cubicBezTo>
                  <a:lnTo>
                    <a:pt x="0" y="5711757"/>
                  </a:lnTo>
                  <a:cubicBezTo>
                    <a:pt x="0" y="5763827"/>
                    <a:pt x="25400" y="5809547"/>
                    <a:pt x="63500" y="5838757"/>
                  </a:cubicBezTo>
                  <a:cubicBezTo>
                    <a:pt x="91440" y="5883207"/>
                    <a:pt x="140970" y="5913687"/>
                    <a:pt x="229737" y="5913687"/>
                  </a:cubicBezTo>
                  <a:lnTo>
                    <a:pt x="5807354" y="5913687"/>
                  </a:lnTo>
                  <a:cubicBezTo>
                    <a:pt x="5894984" y="5913687"/>
                    <a:pt x="5966104" y="5842567"/>
                    <a:pt x="5966104" y="5754937"/>
                  </a:cubicBezTo>
                  <a:lnTo>
                    <a:pt x="5966104" y="201930"/>
                  </a:lnTo>
                  <a:cubicBezTo>
                    <a:pt x="5966104" y="149860"/>
                    <a:pt x="5940704" y="104140"/>
                    <a:pt x="5902604" y="74930"/>
                  </a:cubicBezTo>
                  <a:close/>
                  <a:moveTo>
                    <a:pt x="12700" y="5711757"/>
                  </a:moveTo>
                  <a:lnTo>
                    <a:pt x="12700" y="158750"/>
                  </a:lnTo>
                  <a:cubicBezTo>
                    <a:pt x="12700" y="78740"/>
                    <a:pt x="78740" y="12700"/>
                    <a:pt x="158750" y="12700"/>
                  </a:cubicBezTo>
                  <a:lnTo>
                    <a:pt x="5767984" y="12700"/>
                  </a:lnTo>
                  <a:cubicBezTo>
                    <a:pt x="5847995" y="12700"/>
                    <a:pt x="5914034" y="78740"/>
                    <a:pt x="5914034" y="158750"/>
                  </a:cubicBezTo>
                  <a:lnTo>
                    <a:pt x="5914034" y="5711757"/>
                  </a:lnTo>
                  <a:cubicBezTo>
                    <a:pt x="5914034" y="5791767"/>
                    <a:pt x="5847995" y="5857807"/>
                    <a:pt x="5767984" y="5857807"/>
                  </a:cubicBezTo>
                  <a:lnTo>
                    <a:pt x="158750" y="5857807"/>
                  </a:lnTo>
                  <a:cubicBezTo>
                    <a:pt x="78740" y="5857807"/>
                    <a:pt x="12700" y="5793037"/>
                    <a:pt x="12700" y="5711757"/>
                  </a:cubicBezTo>
                  <a:close/>
                  <a:moveTo>
                    <a:pt x="5954675" y="5754937"/>
                  </a:moveTo>
                  <a:cubicBezTo>
                    <a:pt x="5954675" y="5834947"/>
                    <a:pt x="5887364" y="5900987"/>
                    <a:pt x="5807354" y="5900987"/>
                  </a:cubicBezTo>
                  <a:lnTo>
                    <a:pt x="229737" y="5900987"/>
                  </a:lnTo>
                  <a:cubicBezTo>
                    <a:pt x="157480" y="5900987"/>
                    <a:pt x="120650" y="5884477"/>
                    <a:pt x="93980" y="5856537"/>
                  </a:cubicBezTo>
                  <a:cubicBezTo>
                    <a:pt x="114300" y="5865427"/>
                    <a:pt x="135890" y="5870507"/>
                    <a:pt x="160020" y="5870507"/>
                  </a:cubicBezTo>
                  <a:lnTo>
                    <a:pt x="5769254" y="5870507"/>
                  </a:lnTo>
                  <a:cubicBezTo>
                    <a:pt x="5856884" y="5870507"/>
                    <a:pt x="5928004" y="5799387"/>
                    <a:pt x="5928004" y="5711757"/>
                  </a:cubicBezTo>
                  <a:lnTo>
                    <a:pt x="5928004" y="158750"/>
                  </a:lnTo>
                  <a:cubicBezTo>
                    <a:pt x="5928004" y="140970"/>
                    <a:pt x="5924195" y="123190"/>
                    <a:pt x="5919114" y="106680"/>
                  </a:cubicBezTo>
                  <a:cubicBezTo>
                    <a:pt x="5940704" y="132080"/>
                    <a:pt x="5954675" y="165100"/>
                    <a:pt x="5954675" y="201930"/>
                  </a:cubicBezTo>
                  <a:lnTo>
                    <a:pt x="5954675" y="5754937"/>
                  </a:lnTo>
                  <a:cubicBezTo>
                    <a:pt x="5954675" y="5754937"/>
                    <a:pt x="5954675" y="5754937"/>
                    <a:pt x="5954675" y="5754937"/>
                  </a:cubicBezTo>
                  <a:close/>
                </a:path>
              </a:pathLst>
            </a:custGeom>
            <a:solidFill>
              <a:srgbClr val="173554"/>
            </a:solidFill>
          </p:spPr>
        </p:sp>
      </p:grpSp>
      <p:pic>
        <p:nvPicPr>
          <p:cNvPr name="Picture 6" id="6"/>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true" flipV="false" rot="0">
            <a:off x="4406194" y="5636859"/>
            <a:ext cx="4991342" cy="3611916"/>
          </a:xfrm>
          <a:prstGeom prst="rect">
            <a:avLst/>
          </a:prstGeom>
        </p:spPr>
      </p:pic>
      <p:grpSp>
        <p:nvGrpSpPr>
          <p:cNvPr name="Group 7" id="7"/>
          <p:cNvGrpSpPr>
            <a:grpSpLocks noChangeAspect="true"/>
          </p:cNvGrpSpPr>
          <p:nvPr/>
        </p:nvGrpSpPr>
        <p:grpSpPr>
          <a:xfrm rot="0">
            <a:off x="13307471" y="1463019"/>
            <a:ext cx="3436476" cy="3436476"/>
            <a:chOff x="0" y="0"/>
            <a:chExt cx="6350000" cy="6350000"/>
          </a:xfrm>
        </p:grpSpPr>
        <p:sp>
          <p:nvSpPr>
            <p:cNvPr name="Freeform 8" id="8"/>
            <p:cNvSpPr/>
            <p:nvPr/>
          </p:nvSpPr>
          <p:spPr>
            <a:xfrm>
              <a:off x="0" y="0"/>
              <a:ext cx="6351270" cy="6350000"/>
            </a:xfrm>
            <a:custGeom>
              <a:avLst/>
              <a:gdLst/>
              <a:ahLst/>
              <a:cxnLst/>
              <a:rect r="r" b="b" t="t" l="l"/>
              <a:pathLst>
                <a:path h="6350000" w="6351270">
                  <a:moveTo>
                    <a:pt x="5985510" y="0"/>
                  </a:moveTo>
                  <a:lnTo>
                    <a:pt x="364490" y="0"/>
                  </a:lnTo>
                  <a:cubicBezTo>
                    <a:pt x="162560" y="0"/>
                    <a:pt x="0" y="162560"/>
                    <a:pt x="0" y="364490"/>
                  </a:cubicBezTo>
                  <a:lnTo>
                    <a:pt x="0" y="5986780"/>
                  </a:lnTo>
                  <a:cubicBezTo>
                    <a:pt x="0" y="6187440"/>
                    <a:pt x="162560" y="6350000"/>
                    <a:pt x="364490" y="6350000"/>
                  </a:cubicBezTo>
                  <a:lnTo>
                    <a:pt x="5986780" y="6350000"/>
                  </a:lnTo>
                  <a:cubicBezTo>
                    <a:pt x="6187440" y="6350000"/>
                    <a:pt x="6351270" y="6187440"/>
                    <a:pt x="6351270" y="5985510"/>
                  </a:cubicBezTo>
                  <a:lnTo>
                    <a:pt x="6351270" y="364490"/>
                  </a:lnTo>
                  <a:cubicBezTo>
                    <a:pt x="6350000" y="162560"/>
                    <a:pt x="6187440" y="0"/>
                    <a:pt x="5985510" y="0"/>
                  </a:cubicBezTo>
                  <a:close/>
                </a:path>
              </a:pathLst>
            </a:custGeom>
            <a:blipFill>
              <a:blip r:embed="rId4"/>
              <a:stretch>
                <a:fillRect l="-25361" r="-25361" t="0" b="0"/>
              </a:stretch>
            </a:blipFill>
          </p:spPr>
        </p:sp>
      </p:grpSp>
      <p:grpSp>
        <p:nvGrpSpPr>
          <p:cNvPr name="Group 9" id="9"/>
          <p:cNvGrpSpPr>
            <a:grpSpLocks noChangeAspect="true"/>
          </p:cNvGrpSpPr>
          <p:nvPr/>
        </p:nvGrpSpPr>
        <p:grpSpPr>
          <a:xfrm rot="0">
            <a:off x="9397535" y="1463019"/>
            <a:ext cx="3436476" cy="3436476"/>
            <a:chOff x="0" y="0"/>
            <a:chExt cx="6350000" cy="6350000"/>
          </a:xfrm>
        </p:grpSpPr>
        <p:sp>
          <p:nvSpPr>
            <p:cNvPr name="Freeform 10" id="10"/>
            <p:cNvSpPr/>
            <p:nvPr/>
          </p:nvSpPr>
          <p:spPr>
            <a:xfrm>
              <a:off x="0" y="0"/>
              <a:ext cx="6351270" cy="6350000"/>
            </a:xfrm>
            <a:custGeom>
              <a:avLst/>
              <a:gdLst/>
              <a:ahLst/>
              <a:cxnLst/>
              <a:rect r="r" b="b" t="t" l="l"/>
              <a:pathLst>
                <a:path h="6350000" w="6351270">
                  <a:moveTo>
                    <a:pt x="5985510" y="0"/>
                  </a:moveTo>
                  <a:lnTo>
                    <a:pt x="364490" y="0"/>
                  </a:lnTo>
                  <a:cubicBezTo>
                    <a:pt x="162560" y="0"/>
                    <a:pt x="0" y="162560"/>
                    <a:pt x="0" y="364490"/>
                  </a:cubicBezTo>
                  <a:lnTo>
                    <a:pt x="0" y="5986780"/>
                  </a:lnTo>
                  <a:cubicBezTo>
                    <a:pt x="0" y="6187440"/>
                    <a:pt x="162560" y="6350000"/>
                    <a:pt x="364490" y="6350000"/>
                  </a:cubicBezTo>
                  <a:lnTo>
                    <a:pt x="5986780" y="6350000"/>
                  </a:lnTo>
                  <a:cubicBezTo>
                    <a:pt x="6187440" y="6350000"/>
                    <a:pt x="6351270" y="6187440"/>
                    <a:pt x="6351270" y="5985510"/>
                  </a:cubicBezTo>
                  <a:lnTo>
                    <a:pt x="6351270" y="364490"/>
                  </a:lnTo>
                  <a:cubicBezTo>
                    <a:pt x="6350000" y="162560"/>
                    <a:pt x="6187440" y="0"/>
                    <a:pt x="5985510" y="0"/>
                  </a:cubicBezTo>
                  <a:close/>
                </a:path>
              </a:pathLst>
            </a:custGeom>
            <a:blipFill>
              <a:blip r:embed="rId5"/>
              <a:stretch>
                <a:fillRect l="-16653" r="-16653" t="0" b="0"/>
              </a:stretch>
            </a:blipFill>
          </p:spPr>
        </p:sp>
      </p:grpSp>
      <p:grpSp>
        <p:nvGrpSpPr>
          <p:cNvPr name="Group 11" id="11"/>
          <p:cNvGrpSpPr>
            <a:grpSpLocks noChangeAspect="true"/>
          </p:cNvGrpSpPr>
          <p:nvPr/>
        </p:nvGrpSpPr>
        <p:grpSpPr>
          <a:xfrm rot="0">
            <a:off x="13382043" y="5387505"/>
            <a:ext cx="3436476" cy="3436476"/>
            <a:chOff x="0" y="0"/>
            <a:chExt cx="6350000" cy="6350000"/>
          </a:xfrm>
        </p:grpSpPr>
        <p:sp>
          <p:nvSpPr>
            <p:cNvPr name="Freeform 12" id="12"/>
            <p:cNvSpPr/>
            <p:nvPr/>
          </p:nvSpPr>
          <p:spPr>
            <a:xfrm>
              <a:off x="0" y="0"/>
              <a:ext cx="6351270" cy="6350000"/>
            </a:xfrm>
            <a:custGeom>
              <a:avLst/>
              <a:gdLst/>
              <a:ahLst/>
              <a:cxnLst/>
              <a:rect r="r" b="b" t="t" l="l"/>
              <a:pathLst>
                <a:path h="6350000" w="6351270">
                  <a:moveTo>
                    <a:pt x="5985510" y="0"/>
                  </a:moveTo>
                  <a:lnTo>
                    <a:pt x="364490" y="0"/>
                  </a:lnTo>
                  <a:cubicBezTo>
                    <a:pt x="162560" y="0"/>
                    <a:pt x="0" y="162560"/>
                    <a:pt x="0" y="364490"/>
                  </a:cubicBezTo>
                  <a:lnTo>
                    <a:pt x="0" y="5986780"/>
                  </a:lnTo>
                  <a:cubicBezTo>
                    <a:pt x="0" y="6187440"/>
                    <a:pt x="162560" y="6350000"/>
                    <a:pt x="364490" y="6350000"/>
                  </a:cubicBezTo>
                  <a:lnTo>
                    <a:pt x="5986780" y="6350000"/>
                  </a:lnTo>
                  <a:cubicBezTo>
                    <a:pt x="6187440" y="6350000"/>
                    <a:pt x="6351270" y="6187440"/>
                    <a:pt x="6351270" y="5985510"/>
                  </a:cubicBezTo>
                  <a:lnTo>
                    <a:pt x="6351270" y="364490"/>
                  </a:lnTo>
                  <a:cubicBezTo>
                    <a:pt x="6350000" y="162560"/>
                    <a:pt x="6187440" y="0"/>
                    <a:pt x="5985510" y="0"/>
                  </a:cubicBezTo>
                  <a:close/>
                </a:path>
              </a:pathLst>
            </a:custGeom>
            <a:blipFill>
              <a:blip r:embed="rId6"/>
              <a:stretch>
                <a:fillRect l="0" r="0" t="-25014" b="-25014"/>
              </a:stretch>
            </a:blipFill>
          </p:spPr>
        </p:sp>
      </p:grpSp>
      <p:grpSp>
        <p:nvGrpSpPr>
          <p:cNvPr name="Group 13" id="13"/>
          <p:cNvGrpSpPr>
            <a:grpSpLocks noChangeAspect="true"/>
          </p:cNvGrpSpPr>
          <p:nvPr/>
        </p:nvGrpSpPr>
        <p:grpSpPr>
          <a:xfrm rot="0">
            <a:off x="9472108" y="5387505"/>
            <a:ext cx="3436476" cy="3436476"/>
            <a:chOff x="0" y="0"/>
            <a:chExt cx="6350000" cy="6350000"/>
          </a:xfrm>
        </p:grpSpPr>
        <p:sp>
          <p:nvSpPr>
            <p:cNvPr name="Freeform 14" id="14"/>
            <p:cNvSpPr/>
            <p:nvPr/>
          </p:nvSpPr>
          <p:spPr>
            <a:xfrm>
              <a:off x="0" y="0"/>
              <a:ext cx="6351270" cy="6350000"/>
            </a:xfrm>
            <a:custGeom>
              <a:avLst/>
              <a:gdLst/>
              <a:ahLst/>
              <a:cxnLst/>
              <a:rect r="r" b="b" t="t" l="l"/>
              <a:pathLst>
                <a:path h="6350000" w="6351270">
                  <a:moveTo>
                    <a:pt x="5985510" y="0"/>
                  </a:moveTo>
                  <a:lnTo>
                    <a:pt x="364490" y="0"/>
                  </a:lnTo>
                  <a:cubicBezTo>
                    <a:pt x="162560" y="0"/>
                    <a:pt x="0" y="162560"/>
                    <a:pt x="0" y="364490"/>
                  </a:cubicBezTo>
                  <a:lnTo>
                    <a:pt x="0" y="5986780"/>
                  </a:lnTo>
                  <a:cubicBezTo>
                    <a:pt x="0" y="6187440"/>
                    <a:pt x="162560" y="6350000"/>
                    <a:pt x="364490" y="6350000"/>
                  </a:cubicBezTo>
                  <a:lnTo>
                    <a:pt x="5986780" y="6350000"/>
                  </a:lnTo>
                  <a:cubicBezTo>
                    <a:pt x="6187440" y="6350000"/>
                    <a:pt x="6351270" y="6187440"/>
                    <a:pt x="6351270" y="5985510"/>
                  </a:cubicBezTo>
                  <a:lnTo>
                    <a:pt x="6351270" y="364490"/>
                  </a:lnTo>
                  <a:cubicBezTo>
                    <a:pt x="6350000" y="162560"/>
                    <a:pt x="6187440" y="0"/>
                    <a:pt x="5985510" y="0"/>
                  </a:cubicBezTo>
                  <a:close/>
                </a:path>
              </a:pathLst>
            </a:custGeom>
            <a:blipFill>
              <a:blip r:embed="rId7"/>
              <a:stretch>
                <a:fillRect l="-16653" r="-16653" t="0" b="0"/>
              </a:stretch>
            </a:blipFill>
          </p:spPr>
        </p:sp>
      </p:grpSp>
      <p:sp>
        <p:nvSpPr>
          <p:cNvPr name="AutoShape 15" id="15"/>
          <p:cNvSpPr/>
          <p:nvPr/>
        </p:nvSpPr>
        <p:spPr>
          <a:xfrm rot="0">
            <a:off x="4913902" y="4079355"/>
            <a:ext cx="4042659" cy="0"/>
          </a:xfrm>
          <a:prstGeom prst="line">
            <a:avLst/>
          </a:prstGeom>
          <a:ln cap="flat" w="47625">
            <a:solidFill>
              <a:srgbClr val="000000"/>
            </a:solidFill>
            <a:prstDash val="solid"/>
            <a:headEnd type="none" len="sm" w="sm"/>
            <a:tailEnd type="arrow" len="sm" w="med"/>
          </a:ln>
        </p:spPr>
      </p:sp>
      <p:sp>
        <p:nvSpPr>
          <p:cNvPr name="TextBox 16" id="16"/>
          <p:cNvSpPr txBox="true"/>
          <p:nvPr/>
        </p:nvSpPr>
        <p:spPr>
          <a:xfrm rot="0">
            <a:off x="400227" y="774125"/>
            <a:ext cx="7715361" cy="2373632"/>
          </a:xfrm>
          <a:prstGeom prst="rect">
            <a:avLst/>
          </a:prstGeom>
        </p:spPr>
        <p:txBody>
          <a:bodyPr anchor="t" rtlCol="false" tIns="0" lIns="0" bIns="0" rIns="0">
            <a:spAutoFit/>
          </a:bodyPr>
          <a:lstStyle/>
          <a:p>
            <a:pPr>
              <a:lnSpc>
                <a:spcPts val="9240"/>
              </a:lnSpc>
            </a:pPr>
            <a:r>
              <a:rPr lang="en-US" spc="-210" sz="8400">
                <a:solidFill>
                  <a:srgbClr val="173554"/>
                </a:solidFill>
                <a:latin typeface="Hammersmith One"/>
              </a:rPr>
              <a:t>Elektron tijorat shakllari</a:t>
            </a:r>
          </a:p>
        </p:txBody>
      </p:sp>
      <p:sp>
        <p:nvSpPr>
          <p:cNvPr name="TextBox 17" id="17"/>
          <p:cNvSpPr txBox="true"/>
          <p:nvPr/>
        </p:nvSpPr>
        <p:spPr>
          <a:xfrm rot="0">
            <a:off x="1013324" y="3498965"/>
            <a:ext cx="2964210" cy="580390"/>
          </a:xfrm>
          <a:prstGeom prst="rect">
            <a:avLst/>
          </a:prstGeom>
        </p:spPr>
        <p:txBody>
          <a:bodyPr anchor="t" rtlCol="false" tIns="0" lIns="0" bIns="0" rIns="0">
            <a:spAutoFit/>
          </a:bodyPr>
          <a:lstStyle/>
          <a:p>
            <a:pPr algn="ctr">
              <a:lnSpc>
                <a:spcPts val="4759"/>
              </a:lnSpc>
            </a:pPr>
            <a:r>
              <a:rPr lang="en-US" sz="3399">
                <a:solidFill>
                  <a:srgbClr val="EF2525"/>
                </a:solidFill>
                <a:latin typeface="Open Sans Light Bold"/>
              </a:rPr>
              <a:t>Iste'molchilar</a:t>
            </a:r>
          </a:p>
        </p:txBody>
      </p:sp>
      <p:sp>
        <p:nvSpPr>
          <p:cNvPr name="TextBox 18" id="18"/>
          <p:cNvSpPr txBox="true"/>
          <p:nvPr/>
        </p:nvSpPr>
        <p:spPr>
          <a:xfrm rot="0">
            <a:off x="400227" y="4483699"/>
            <a:ext cx="5927946" cy="909320"/>
          </a:xfrm>
          <a:prstGeom prst="rect">
            <a:avLst/>
          </a:prstGeom>
        </p:spPr>
        <p:txBody>
          <a:bodyPr anchor="t" rtlCol="false" tIns="0" lIns="0" bIns="0" rIns="0">
            <a:spAutoFit/>
          </a:bodyPr>
          <a:lstStyle/>
          <a:p>
            <a:pPr>
              <a:lnSpc>
                <a:spcPts val="2469"/>
              </a:lnSpc>
            </a:pPr>
            <a:r>
              <a:rPr lang="en-US" sz="1899">
                <a:solidFill>
                  <a:srgbClr val="000000"/>
                </a:solidFill>
                <a:latin typeface="Open Sans"/>
              </a:rPr>
              <a:t>•C2A (Consumer-to-Administration)</a:t>
            </a:r>
          </a:p>
          <a:p>
            <a:pPr>
              <a:lnSpc>
                <a:spcPts val="2469"/>
              </a:lnSpc>
            </a:pPr>
            <a:r>
              <a:rPr lang="en-US" sz="1899">
                <a:solidFill>
                  <a:srgbClr val="000000"/>
                </a:solidFill>
                <a:latin typeface="Open Sans"/>
              </a:rPr>
              <a:t>•C2B  (Consumer-to-business)</a:t>
            </a:r>
          </a:p>
          <a:p>
            <a:pPr>
              <a:lnSpc>
                <a:spcPts val="2469"/>
              </a:lnSpc>
              <a:spcBef>
                <a:spcPct val="0"/>
              </a:spcBef>
            </a:pPr>
            <a:r>
              <a:rPr lang="en-US" sz="1899">
                <a:solidFill>
                  <a:srgbClr val="000000"/>
                </a:solidFill>
                <a:latin typeface="Open Sans"/>
              </a:rPr>
              <a:t>•C2C (Consumer-to-Consumer)</a:t>
            </a:r>
          </a:p>
        </p:txBody>
      </p:sp>
    </p:spTree>
  </p:cSld>
  <p:clrMapOvr>
    <a:masterClrMapping/>
  </p:clrMapOvr>
</p:sld>
</file>

<file path=ppt/slides/slide24.xml><?xml version="1.0" encoding="utf-8"?>
<p:sld xmlns:p="http://schemas.openxmlformats.org/presentationml/2006/main" xmlns:a="http://schemas.openxmlformats.org/drawingml/2006/main" xmlns:r="http://schemas.openxmlformats.org/officeDocument/2006/relationships">
  <p:cSld>
    <p:bg>
      <p:bgPr>
        <a:solidFill>
          <a:srgbClr val="CFECFA"/>
        </a:solidFill>
      </p:bgPr>
    </p:bg>
    <p:spTree>
      <p:nvGrpSpPr>
        <p:cNvPr id="1" name=""/>
        <p:cNvGrpSpPr/>
        <p:nvPr/>
      </p:nvGrpSpPr>
      <p:grpSpPr>
        <a:xfrm>
          <a:off x="0" y="0"/>
          <a:ext cx="0" cy="0"/>
          <a:chOff x="0" y="0"/>
          <a:chExt cx="0" cy="0"/>
        </a:xfrm>
      </p:grpSpPr>
      <p:grpSp>
        <p:nvGrpSpPr>
          <p:cNvPr name="Group 2" id="2"/>
          <p:cNvGrpSpPr/>
          <p:nvPr/>
        </p:nvGrpSpPr>
        <p:grpSpPr>
          <a:xfrm rot="0">
            <a:off x="8956755" y="1028700"/>
            <a:ext cx="8302545" cy="8229600"/>
            <a:chOff x="0" y="0"/>
            <a:chExt cx="5966104" cy="5913687"/>
          </a:xfrm>
        </p:grpSpPr>
        <p:sp>
          <p:nvSpPr>
            <p:cNvPr name="Freeform 3" id="3"/>
            <p:cNvSpPr/>
            <p:nvPr/>
          </p:nvSpPr>
          <p:spPr>
            <a:xfrm>
              <a:off x="92710" y="106680"/>
              <a:ext cx="5861964" cy="5794307"/>
            </a:xfrm>
            <a:custGeom>
              <a:avLst/>
              <a:gdLst/>
              <a:ahLst/>
              <a:cxnLst/>
              <a:rect r="r" b="b" t="t" l="l"/>
              <a:pathLst>
                <a:path h="5794307" w="5861964">
                  <a:moveTo>
                    <a:pt x="5835294" y="5605077"/>
                  </a:moveTo>
                  <a:cubicBezTo>
                    <a:pt x="5835294" y="5692707"/>
                    <a:pt x="5759094" y="5763827"/>
                    <a:pt x="5677814" y="5763827"/>
                  </a:cubicBezTo>
                  <a:lnTo>
                    <a:pt x="66040" y="5763827"/>
                  </a:lnTo>
                  <a:cubicBezTo>
                    <a:pt x="43180" y="5763827"/>
                    <a:pt x="20320" y="5758747"/>
                    <a:pt x="0" y="5749857"/>
                  </a:cubicBezTo>
                  <a:cubicBezTo>
                    <a:pt x="26670" y="5777797"/>
                    <a:pt x="63500" y="5794307"/>
                    <a:pt x="131489" y="5794307"/>
                  </a:cubicBezTo>
                  <a:lnTo>
                    <a:pt x="5715914" y="5794307"/>
                  </a:lnTo>
                  <a:cubicBezTo>
                    <a:pt x="5795924" y="5794307"/>
                    <a:pt x="5861964" y="5728267"/>
                    <a:pt x="5861964" y="5648257"/>
                  </a:cubicBezTo>
                  <a:lnTo>
                    <a:pt x="5861964" y="95250"/>
                  </a:lnTo>
                  <a:cubicBezTo>
                    <a:pt x="5861964" y="58420"/>
                    <a:pt x="5847994" y="25400"/>
                    <a:pt x="5826404" y="0"/>
                  </a:cubicBezTo>
                  <a:cubicBezTo>
                    <a:pt x="5832754" y="16510"/>
                    <a:pt x="5835294" y="34290"/>
                    <a:pt x="5835294" y="52070"/>
                  </a:cubicBezTo>
                  <a:lnTo>
                    <a:pt x="5835294" y="5605077"/>
                  </a:lnTo>
                  <a:lnTo>
                    <a:pt x="5835294" y="5605077"/>
                  </a:lnTo>
                  <a:close/>
                </a:path>
              </a:pathLst>
            </a:custGeom>
            <a:solidFill>
              <a:srgbClr val="173554"/>
            </a:solidFill>
          </p:spPr>
        </p:sp>
        <p:sp>
          <p:nvSpPr>
            <p:cNvPr name="Freeform 4" id="4"/>
            <p:cNvSpPr/>
            <p:nvPr/>
          </p:nvSpPr>
          <p:spPr>
            <a:xfrm>
              <a:off x="12700" y="12700"/>
              <a:ext cx="5901334" cy="5845107"/>
            </a:xfrm>
            <a:custGeom>
              <a:avLst/>
              <a:gdLst/>
              <a:ahLst/>
              <a:cxnLst/>
              <a:rect r="r" b="b" t="t" l="l"/>
              <a:pathLst>
                <a:path h="5845107" w="5901334">
                  <a:moveTo>
                    <a:pt x="146050" y="5845107"/>
                  </a:moveTo>
                  <a:lnTo>
                    <a:pt x="5755284" y="5845107"/>
                  </a:lnTo>
                  <a:cubicBezTo>
                    <a:pt x="5835295" y="5845107"/>
                    <a:pt x="5901334" y="5779067"/>
                    <a:pt x="5901334" y="5699057"/>
                  </a:cubicBezTo>
                  <a:lnTo>
                    <a:pt x="5901334" y="146050"/>
                  </a:lnTo>
                  <a:cubicBezTo>
                    <a:pt x="5901334" y="66040"/>
                    <a:pt x="5835295" y="0"/>
                    <a:pt x="5755284" y="0"/>
                  </a:cubicBezTo>
                  <a:lnTo>
                    <a:pt x="146050" y="0"/>
                  </a:lnTo>
                  <a:cubicBezTo>
                    <a:pt x="66040" y="0"/>
                    <a:pt x="0" y="66040"/>
                    <a:pt x="0" y="146050"/>
                  </a:cubicBezTo>
                  <a:lnTo>
                    <a:pt x="0" y="5699057"/>
                  </a:lnTo>
                  <a:cubicBezTo>
                    <a:pt x="0" y="5780337"/>
                    <a:pt x="66040" y="5845107"/>
                    <a:pt x="146050" y="5845107"/>
                  </a:cubicBezTo>
                  <a:close/>
                </a:path>
              </a:pathLst>
            </a:custGeom>
            <a:solidFill>
              <a:srgbClr val="FFFFFF"/>
            </a:solidFill>
          </p:spPr>
        </p:sp>
        <p:sp>
          <p:nvSpPr>
            <p:cNvPr name="Freeform 5" id="5"/>
            <p:cNvSpPr/>
            <p:nvPr/>
          </p:nvSpPr>
          <p:spPr>
            <a:xfrm>
              <a:off x="0" y="0"/>
              <a:ext cx="5966104" cy="5913687"/>
            </a:xfrm>
            <a:custGeom>
              <a:avLst/>
              <a:gdLst/>
              <a:ahLst/>
              <a:cxnLst/>
              <a:rect r="r" b="b" t="t" l="l"/>
              <a:pathLst>
                <a:path h="5913687" w="5966104">
                  <a:moveTo>
                    <a:pt x="5902604" y="74930"/>
                  </a:moveTo>
                  <a:cubicBezTo>
                    <a:pt x="5874664" y="30480"/>
                    <a:pt x="5825134" y="0"/>
                    <a:pt x="5767984" y="0"/>
                  </a:cubicBezTo>
                  <a:lnTo>
                    <a:pt x="158750" y="0"/>
                  </a:lnTo>
                  <a:cubicBezTo>
                    <a:pt x="71120" y="0"/>
                    <a:pt x="0" y="71120"/>
                    <a:pt x="0" y="158750"/>
                  </a:cubicBezTo>
                  <a:lnTo>
                    <a:pt x="0" y="5711757"/>
                  </a:lnTo>
                  <a:cubicBezTo>
                    <a:pt x="0" y="5763827"/>
                    <a:pt x="25400" y="5809547"/>
                    <a:pt x="63500" y="5838757"/>
                  </a:cubicBezTo>
                  <a:cubicBezTo>
                    <a:pt x="91440" y="5883207"/>
                    <a:pt x="140970" y="5913687"/>
                    <a:pt x="229737" y="5913687"/>
                  </a:cubicBezTo>
                  <a:lnTo>
                    <a:pt x="5807354" y="5913687"/>
                  </a:lnTo>
                  <a:cubicBezTo>
                    <a:pt x="5894984" y="5913687"/>
                    <a:pt x="5966104" y="5842567"/>
                    <a:pt x="5966104" y="5754937"/>
                  </a:cubicBezTo>
                  <a:lnTo>
                    <a:pt x="5966104" y="201930"/>
                  </a:lnTo>
                  <a:cubicBezTo>
                    <a:pt x="5966104" y="149860"/>
                    <a:pt x="5940704" y="104140"/>
                    <a:pt x="5902604" y="74930"/>
                  </a:cubicBezTo>
                  <a:close/>
                  <a:moveTo>
                    <a:pt x="12700" y="5711757"/>
                  </a:moveTo>
                  <a:lnTo>
                    <a:pt x="12700" y="158750"/>
                  </a:lnTo>
                  <a:cubicBezTo>
                    <a:pt x="12700" y="78740"/>
                    <a:pt x="78740" y="12700"/>
                    <a:pt x="158750" y="12700"/>
                  </a:cubicBezTo>
                  <a:lnTo>
                    <a:pt x="5767984" y="12700"/>
                  </a:lnTo>
                  <a:cubicBezTo>
                    <a:pt x="5847995" y="12700"/>
                    <a:pt x="5914034" y="78740"/>
                    <a:pt x="5914034" y="158750"/>
                  </a:cubicBezTo>
                  <a:lnTo>
                    <a:pt x="5914034" y="5711757"/>
                  </a:lnTo>
                  <a:cubicBezTo>
                    <a:pt x="5914034" y="5791767"/>
                    <a:pt x="5847995" y="5857807"/>
                    <a:pt x="5767984" y="5857807"/>
                  </a:cubicBezTo>
                  <a:lnTo>
                    <a:pt x="158750" y="5857807"/>
                  </a:lnTo>
                  <a:cubicBezTo>
                    <a:pt x="78740" y="5857807"/>
                    <a:pt x="12700" y="5793037"/>
                    <a:pt x="12700" y="5711757"/>
                  </a:cubicBezTo>
                  <a:close/>
                  <a:moveTo>
                    <a:pt x="5954675" y="5754937"/>
                  </a:moveTo>
                  <a:cubicBezTo>
                    <a:pt x="5954675" y="5834947"/>
                    <a:pt x="5887364" y="5900987"/>
                    <a:pt x="5807354" y="5900987"/>
                  </a:cubicBezTo>
                  <a:lnTo>
                    <a:pt x="229737" y="5900987"/>
                  </a:lnTo>
                  <a:cubicBezTo>
                    <a:pt x="157480" y="5900987"/>
                    <a:pt x="120650" y="5884477"/>
                    <a:pt x="93980" y="5856537"/>
                  </a:cubicBezTo>
                  <a:cubicBezTo>
                    <a:pt x="114300" y="5865427"/>
                    <a:pt x="135890" y="5870507"/>
                    <a:pt x="160020" y="5870507"/>
                  </a:cubicBezTo>
                  <a:lnTo>
                    <a:pt x="5769254" y="5870507"/>
                  </a:lnTo>
                  <a:cubicBezTo>
                    <a:pt x="5856884" y="5870507"/>
                    <a:pt x="5928004" y="5799387"/>
                    <a:pt x="5928004" y="5711757"/>
                  </a:cubicBezTo>
                  <a:lnTo>
                    <a:pt x="5928004" y="158750"/>
                  </a:lnTo>
                  <a:cubicBezTo>
                    <a:pt x="5928004" y="140970"/>
                    <a:pt x="5924195" y="123190"/>
                    <a:pt x="5919114" y="106680"/>
                  </a:cubicBezTo>
                  <a:cubicBezTo>
                    <a:pt x="5940704" y="132080"/>
                    <a:pt x="5954675" y="165100"/>
                    <a:pt x="5954675" y="201930"/>
                  </a:cubicBezTo>
                  <a:lnTo>
                    <a:pt x="5954675" y="5754937"/>
                  </a:lnTo>
                  <a:cubicBezTo>
                    <a:pt x="5954675" y="5754937"/>
                    <a:pt x="5954675" y="5754937"/>
                    <a:pt x="5954675" y="5754937"/>
                  </a:cubicBezTo>
                  <a:close/>
                </a:path>
              </a:pathLst>
            </a:custGeom>
            <a:solidFill>
              <a:srgbClr val="173554"/>
            </a:solidFill>
          </p:spPr>
        </p:sp>
      </p:grpSp>
      <p:grpSp>
        <p:nvGrpSpPr>
          <p:cNvPr name="Group 6" id="6"/>
          <p:cNvGrpSpPr>
            <a:grpSpLocks noChangeAspect="true"/>
          </p:cNvGrpSpPr>
          <p:nvPr/>
        </p:nvGrpSpPr>
        <p:grpSpPr>
          <a:xfrm rot="0">
            <a:off x="13307471" y="1463019"/>
            <a:ext cx="3436476" cy="3436476"/>
            <a:chOff x="0" y="0"/>
            <a:chExt cx="6350000" cy="6350000"/>
          </a:xfrm>
        </p:grpSpPr>
        <p:sp>
          <p:nvSpPr>
            <p:cNvPr name="Freeform 7" id="7"/>
            <p:cNvSpPr/>
            <p:nvPr/>
          </p:nvSpPr>
          <p:spPr>
            <a:xfrm>
              <a:off x="0" y="0"/>
              <a:ext cx="6351270" cy="6350000"/>
            </a:xfrm>
            <a:custGeom>
              <a:avLst/>
              <a:gdLst/>
              <a:ahLst/>
              <a:cxnLst/>
              <a:rect r="r" b="b" t="t" l="l"/>
              <a:pathLst>
                <a:path h="6350000" w="6351270">
                  <a:moveTo>
                    <a:pt x="5985510" y="0"/>
                  </a:moveTo>
                  <a:lnTo>
                    <a:pt x="364490" y="0"/>
                  </a:lnTo>
                  <a:cubicBezTo>
                    <a:pt x="162560" y="0"/>
                    <a:pt x="0" y="162560"/>
                    <a:pt x="0" y="364490"/>
                  </a:cubicBezTo>
                  <a:lnTo>
                    <a:pt x="0" y="5986780"/>
                  </a:lnTo>
                  <a:cubicBezTo>
                    <a:pt x="0" y="6187440"/>
                    <a:pt x="162560" y="6350000"/>
                    <a:pt x="364490" y="6350000"/>
                  </a:cubicBezTo>
                  <a:lnTo>
                    <a:pt x="5986780" y="6350000"/>
                  </a:lnTo>
                  <a:cubicBezTo>
                    <a:pt x="6187440" y="6350000"/>
                    <a:pt x="6351270" y="6187440"/>
                    <a:pt x="6351270" y="5985510"/>
                  </a:cubicBezTo>
                  <a:lnTo>
                    <a:pt x="6351270" y="364490"/>
                  </a:lnTo>
                  <a:cubicBezTo>
                    <a:pt x="6350000" y="162560"/>
                    <a:pt x="6187440" y="0"/>
                    <a:pt x="5985510" y="0"/>
                  </a:cubicBezTo>
                  <a:close/>
                </a:path>
              </a:pathLst>
            </a:custGeom>
            <a:blipFill>
              <a:blip r:embed="rId2"/>
              <a:stretch>
                <a:fillRect l="-25361" r="-25361" t="0" b="0"/>
              </a:stretch>
            </a:blipFill>
          </p:spPr>
        </p:sp>
      </p:grpSp>
      <p:grpSp>
        <p:nvGrpSpPr>
          <p:cNvPr name="Group 8" id="8"/>
          <p:cNvGrpSpPr>
            <a:grpSpLocks noChangeAspect="true"/>
          </p:cNvGrpSpPr>
          <p:nvPr/>
        </p:nvGrpSpPr>
        <p:grpSpPr>
          <a:xfrm rot="0">
            <a:off x="9397535" y="1463019"/>
            <a:ext cx="3436476" cy="3436476"/>
            <a:chOff x="0" y="0"/>
            <a:chExt cx="6350000" cy="6350000"/>
          </a:xfrm>
        </p:grpSpPr>
        <p:sp>
          <p:nvSpPr>
            <p:cNvPr name="Freeform 9" id="9"/>
            <p:cNvSpPr/>
            <p:nvPr/>
          </p:nvSpPr>
          <p:spPr>
            <a:xfrm>
              <a:off x="0" y="0"/>
              <a:ext cx="6351270" cy="6350000"/>
            </a:xfrm>
            <a:custGeom>
              <a:avLst/>
              <a:gdLst/>
              <a:ahLst/>
              <a:cxnLst/>
              <a:rect r="r" b="b" t="t" l="l"/>
              <a:pathLst>
                <a:path h="6350000" w="6351270">
                  <a:moveTo>
                    <a:pt x="5985510" y="0"/>
                  </a:moveTo>
                  <a:lnTo>
                    <a:pt x="364490" y="0"/>
                  </a:lnTo>
                  <a:cubicBezTo>
                    <a:pt x="162560" y="0"/>
                    <a:pt x="0" y="162560"/>
                    <a:pt x="0" y="364490"/>
                  </a:cubicBezTo>
                  <a:lnTo>
                    <a:pt x="0" y="5986780"/>
                  </a:lnTo>
                  <a:cubicBezTo>
                    <a:pt x="0" y="6187440"/>
                    <a:pt x="162560" y="6350000"/>
                    <a:pt x="364490" y="6350000"/>
                  </a:cubicBezTo>
                  <a:lnTo>
                    <a:pt x="5986780" y="6350000"/>
                  </a:lnTo>
                  <a:cubicBezTo>
                    <a:pt x="6187440" y="6350000"/>
                    <a:pt x="6351270" y="6187440"/>
                    <a:pt x="6351270" y="5985510"/>
                  </a:cubicBezTo>
                  <a:lnTo>
                    <a:pt x="6351270" y="364490"/>
                  </a:lnTo>
                  <a:cubicBezTo>
                    <a:pt x="6350000" y="162560"/>
                    <a:pt x="6187440" y="0"/>
                    <a:pt x="5985510" y="0"/>
                  </a:cubicBezTo>
                  <a:close/>
                </a:path>
              </a:pathLst>
            </a:custGeom>
            <a:blipFill>
              <a:blip r:embed="rId3"/>
              <a:stretch>
                <a:fillRect l="-16653" r="-16653" t="0" b="0"/>
              </a:stretch>
            </a:blipFill>
          </p:spPr>
        </p:sp>
      </p:grpSp>
      <p:grpSp>
        <p:nvGrpSpPr>
          <p:cNvPr name="Group 10" id="10"/>
          <p:cNvGrpSpPr>
            <a:grpSpLocks noChangeAspect="true"/>
          </p:cNvGrpSpPr>
          <p:nvPr/>
        </p:nvGrpSpPr>
        <p:grpSpPr>
          <a:xfrm rot="0">
            <a:off x="13382043" y="5387505"/>
            <a:ext cx="3436476" cy="3436476"/>
            <a:chOff x="0" y="0"/>
            <a:chExt cx="6350000" cy="6350000"/>
          </a:xfrm>
        </p:grpSpPr>
        <p:sp>
          <p:nvSpPr>
            <p:cNvPr name="Freeform 11" id="11"/>
            <p:cNvSpPr/>
            <p:nvPr/>
          </p:nvSpPr>
          <p:spPr>
            <a:xfrm>
              <a:off x="0" y="0"/>
              <a:ext cx="6351270" cy="6350000"/>
            </a:xfrm>
            <a:custGeom>
              <a:avLst/>
              <a:gdLst/>
              <a:ahLst/>
              <a:cxnLst/>
              <a:rect r="r" b="b" t="t" l="l"/>
              <a:pathLst>
                <a:path h="6350000" w="6351270">
                  <a:moveTo>
                    <a:pt x="5985510" y="0"/>
                  </a:moveTo>
                  <a:lnTo>
                    <a:pt x="364490" y="0"/>
                  </a:lnTo>
                  <a:cubicBezTo>
                    <a:pt x="162560" y="0"/>
                    <a:pt x="0" y="162560"/>
                    <a:pt x="0" y="364490"/>
                  </a:cubicBezTo>
                  <a:lnTo>
                    <a:pt x="0" y="5986780"/>
                  </a:lnTo>
                  <a:cubicBezTo>
                    <a:pt x="0" y="6187440"/>
                    <a:pt x="162560" y="6350000"/>
                    <a:pt x="364490" y="6350000"/>
                  </a:cubicBezTo>
                  <a:lnTo>
                    <a:pt x="5986780" y="6350000"/>
                  </a:lnTo>
                  <a:cubicBezTo>
                    <a:pt x="6187440" y="6350000"/>
                    <a:pt x="6351270" y="6187440"/>
                    <a:pt x="6351270" y="5985510"/>
                  </a:cubicBezTo>
                  <a:lnTo>
                    <a:pt x="6351270" y="364490"/>
                  </a:lnTo>
                  <a:cubicBezTo>
                    <a:pt x="6350000" y="162560"/>
                    <a:pt x="6187440" y="0"/>
                    <a:pt x="5985510" y="0"/>
                  </a:cubicBezTo>
                  <a:close/>
                </a:path>
              </a:pathLst>
            </a:custGeom>
            <a:blipFill>
              <a:blip r:embed="rId4"/>
              <a:stretch>
                <a:fillRect l="0" r="0" t="-25014" b="-25014"/>
              </a:stretch>
            </a:blipFill>
          </p:spPr>
        </p:sp>
      </p:grpSp>
      <p:grpSp>
        <p:nvGrpSpPr>
          <p:cNvPr name="Group 12" id="12"/>
          <p:cNvGrpSpPr>
            <a:grpSpLocks noChangeAspect="true"/>
          </p:cNvGrpSpPr>
          <p:nvPr/>
        </p:nvGrpSpPr>
        <p:grpSpPr>
          <a:xfrm rot="0">
            <a:off x="9472108" y="5387505"/>
            <a:ext cx="3436476" cy="3436476"/>
            <a:chOff x="0" y="0"/>
            <a:chExt cx="6350000" cy="6350000"/>
          </a:xfrm>
        </p:grpSpPr>
        <p:sp>
          <p:nvSpPr>
            <p:cNvPr name="Freeform 13" id="13"/>
            <p:cNvSpPr/>
            <p:nvPr/>
          </p:nvSpPr>
          <p:spPr>
            <a:xfrm>
              <a:off x="0" y="0"/>
              <a:ext cx="6351270" cy="6350000"/>
            </a:xfrm>
            <a:custGeom>
              <a:avLst/>
              <a:gdLst/>
              <a:ahLst/>
              <a:cxnLst/>
              <a:rect r="r" b="b" t="t" l="l"/>
              <a:pathLst>
                <a:path h="6350000" w="6351270">
                  <a:moveTo>
                    <a:pt x="5985510" y="0"/>
                  </a:moveTo>
                  <a:lnTo>
                    <a:pt x="364490" y="0"/>
                  </a:lnTo>
                  <a:cubicBezTo>
                    <a:pt x="162560" y="0"/>
                    <a:pt x="0" y="162560"/>
                    <a:pt x="0" y="364490"/>
                  </a:cubicBezTo>
                  <a:lnTo>
                    <a:pt x="0" y="5986780"/>
                  </a:lnTo>
                  <a:cubicBezTo>
                    <a:pt x="0" y="6187440"/>
                    <a:pt x="162560" y="6350000"/>
                    <a:pt x="364490" y="6350000"/>
                  </a:cubicBezTo>
                  <a:lnTo>
                    <a:pt x="5986780" y="6350000"/>
                  </a:lnTo>
                  <a:cubicBezTo>
                    <a:pt x="6187440" y="6350000"/>
                    <a:pt x="6351270" y="6187440"/>
                    <a:pt x="6351270" y="5985510"/>
                  </a:cubicBezTo>
                  <a:lnTo>
                    <a:pt x="6351270" y="364490"/>
                  </a:lnTo>
                  <a:cubicBezTo>
                    <a:pt x="6350000" y="162560"/>
                    <a:pt x="6187440" y="0"/>
                    <a:pt x="5985510" y="0"/>
                  </a:cubicBezTo>
                  <a:close/>
                </a:path>
              </a:pathLst>
            </a:custGeom>
            <a:blipFill>
              <a:blip r:embed="rId5"/>
              <a:stretch>
                <a:fillRect l="-16653" r="-16653" t="0" b="0"/>
              </a:stretch>
            </a:blipFill>
          </p:spPr>
        </p:sp>
      </p:grpSp>
      <p:sp>
        <p:nvSpPr>
          <p:cNvPr name="AutoShape 14" id="14"/>
          <p:cNvSpPr/>
          <p:nvPr/>
        </p:nvSpPr>
        <p:spPr>
          <a:xfrm rot="0">
            <a:off x="4913902" y="4079355"/>
            <a:ext cx="4042659" cy="0"/>
          </a:xfrm>
          <a:prstGeom prst="line">
            <a:avLst/>
          </a:prstGeom>
          <a:ln cap="flat" w="47625">
            <a:solidFill>
              <a:srgbClr val="000000"/>
            </a:solidFill>
            <a:prstDash val="solid"/>
            <a:headEnd type="none" len="sm" w="sm"/>
            <a:tailEnd type="arrow" len="sm" w="med"/>
          </a:ln>
        </p:spPr>
      </p:sp>
      <p:sp>
        <p:nvSpPr>
          <p:cNvPr name="TextBox 15" id="15"/>
          <p:cNvSpPr txBox="true"/>
          <p:nvPr/>
        </p:nvSpPr>
        <p:spPr>
          <a:xfrm rot="0">
            <a:off x="400227" y="774125"/>
            <a:ext cx="7715361" cy="2373632"/>
          </a:xfrm>
          <a:prstGeom prst="rect">
            <a:avLst/>
          </a:prstGeom>
        </p:spPr>
        <p:txBody>
          <a:bodyPr anchor="t" rtlCol="false" tIns="0" lIns="0" bIns="0" rIns="0">
            <a:spAutoFit/>
          </a:bodyPr>
          <a:lstStyle/>
          <a:p>
            <a:pPr>
              <a:lnSpc>
                <a:spcPts val="9240"/>
              </a:lnSpc>
            </a:pPr>
            <a:r>
              <a:rPr lang="en-US" spc="-210" sz="8400">
                <a:solidFill>
                  <a:srgbClr val="173554"/>
                </a:solidFill>
                <a:latin typeface="Hammersmith One"/>
              </a:rPr>
              <a:t>Elektron tijorat shakllari</a:t>
            </a:r>
          </a:p>
        </p:txBody>
      </p:sp>
      <p:sp>
        <p:nvSpPr>
          <p:cNvPr name="TextBox 16" id="16"/>
          <p:cNvSpPr txBox="true"/>
          <p:nvPr/>
        </p:nvSpPr>
        <p:spPr>
          <a:xfrm rot="0">
            <a:off x="0" y="3498965"/>
            <a:ext cx="4990858" cy="1180465"/>
          </a:xfrm>
          <a:prstGeom prst="rect">
            <a:avLst/>
          </a:prstGeom>
        </p:spPr>
        <p:txBody>
          <a:bodyPr anchor="t" rtlCol="false" tIns="0" lIns="0" bIns="0" rIns="0">
            <a:spAutoFit/>
          </a:bodyPr>
          <a:lstStyle/>
          <a:p>
            <a:pPr algn="ctr">
              <a:lnSpc>
                <a:spcPts val="4759"/>
              </a:lnSpc>
            </a:pPr>
            <a:r>
              <a:rPr lang="en-US" sz="3399">
                <a:solidFill>
                  <a:srgbClr val="EF2525"/>
                </a:solidFill>
                <a:latin typeface="Open Sans Light Bold"/>
              </a:rPr>
              <a:t>3-Ma'muriyat (Administratsiya)</a:t>
            </a:r>
          </a:p>
        </p:txBody>
      </p:sp>
      <p:sp>
        <p:nvSpPr>
          <p:cNvPr name="TextBox 17" id="17"/>
          <p:cNvSpPr txBox="true"/>
          <p:nvPr/>
        </p:nvSpPr>
        <p:spPr>
          <a:xfrm rot="0">
            <a:off x="598692" y="5079480"/>
            <a:ext cx="5927946" cy="1214120"/>
          </a:xfrm>
          <a:prstGeom prst="rect">
            <a:avLst/>
          </a:prstGeom>
        </p:spPr>
        <p:txBody>
          <a:bodyPr anchor="t" rtlCol="false" tIns="0" lIns="0" bIns="0" rIns="0">
            <a:spAutoFit/>
          </a:bodyPr>
          <a:lstStyle/>
          <a:p>
            <a:pPr>
              <a:lnSpc>
                <a:spcPts val="2469"/>
              </a:lnSpc>
            </a:pPr>
            <a:r>
              <a:rPr lang="en-US" sz="1899">
                <a:solidFill>
                  <a:srgbClr val="000000"/>
                </a:solidFill>
                <a:latin typeface="Open Sans"/>
              </a:rPr>
              <a:t>A2A (Administration-to-Administration)</a:t>
            </a:r>
          </a:p>
          <a:p>
            <a:pPr>
              <a:lnSpc>
                <a:spcPts val="2469"/>
              </a:lnSpc>
            </a:pPr>
            <a:r>
              <a:rPr lang="en-US" sz="1899">
                <a:solidFill>
                  <a:srgbClr val="000000"/>
                </a:solidFill>
                <a:latin typeface="Open Sans"/>
              </a:rPr>
              <a:t>A2B (Administration-to-Business)</a:t>
            </a:r>
          </a:p>
          <a:p>
            <a:pPr>
              <a:lnSpc>
                <a:spcPts val="2469"/>
              </a:lnSpc>
            </a:pPr>
            <a:r>
              <a:rPr lang="en-US" sz="1899">
                <a:solidFill>
                  <a:srgbClr val="000000"/>
                </a:solidFill>
                <a:latin typeface="Open Sans"/>
              </a:rPr>
              <a:t>A2C  (Administration-to-Consumer)</a:t>
            </a:r>
          </a:p>
          <a:p>
            <a:pPr>
              <a:lnSpc>
                <a:spcPts val="2469"/>
              </a:lnSpc>
              <a:spcBef>
                <a:spcPct val="0"/>
              </a:spcBef>
            </a:pPr>
          </a:p>
        </p:txBody>
      </p:sp>
      <p:sp>
        <p:nvSpPr>
          <p:cNvPr name="AutoShape 18" id="18"/>
          <p:cNvSpPr/>
          <p:nvPr/>
        </p:nvSpPr>
        <p:spPr>
          <a:xfrm rot="0">
            <a:off x="4913902" y="7044055"/>
            <a:ext cx="4042659" cy="0"/>
          </a:xfrm>
          <a:prstGeom prst="line">
            <a:avLst/>
          </a:prstGeom>
          <a:ln cap="flat" w="47625">
            <a:solidFill>
              <a:srgbClr val="000000"/>
            </a:solidFill>
            <a:prstDash val="solid"/>
            <a:headEnd type="none" len="sm" w="sm"/>
            <a:tailEnd type="arrow" len="sm" w="med"/>
          </a:ln>
        </p:spPr>
      </p:sp>
      <p:sp>
        <p:nvSpPr>
          <p:cNvPr name="TextBox 19" id="19"/>
          <p:cNvSpPr txBox="true"/>
          <p:nvPr/>
        </p:nvSpPr>
        <p:spPr>
          <a:xfrm rot="0">
            <a:off x="586485" y="6463665"/>
            <a:ext cx="3817888" cy="580390"/>
          </a:xfrm>
          <a:prstGeom prst="rect">
            <a:avLst/>
          </a:prstGeom>
        </p:spPr>
        <p:txBody>
          <a:bodyPr anchor="t" rtlCol="false" tIns="0" lIns="0" bIns="0" rIns="0">
            <a:spAutoFit/>
          </a:bodyPr>
          <a:lstStyle/>
          <a:p>
            <a:pPr algn="ctr">
              <a:lnSpc>
                <a:spcPts val="4759"/>
              </a:lnSpc>
            </a:pPr>
            <a:r>
              <a:rPr lang="en-US" sz="3399">
                <a:solidFill>
                  <a:srgbClr val="EF2525"/>
                </a:solidFill>
                <a:latin typeface="Open Sans Light Bold"/>
              </a:rPr>
              <a:t>4-boshqa shakllar</a:t>
            </a:r>
          </a:p>
        </p:txBody>
      </p:sp>
      <p:sp>
        <p:nvSpPr>
          <p:cNvPr name="TextBox 20" id="20"/>
          <p:cNvSpPr txBox="true"/>
          <p:nvPr/>
        </p:nvSpPr>
        <p:spPr>
          <a:xfrm rot="0">
            <a:off x="598692" y="8044180"/>
            <a:ext cx="5927946" cy="1214120"/>
          </a:xfrm>
          <a:prstGeom prst="rect">
            <a:avLst/>
          </a:prstGeom>
        </p:spPr>
        <p:txBody>
          <a:bodyPr anchor="t" rtlCol="false" tIns="0" lIns="0" bIns="0" rIns="0">
            <a:spAutoFit/>
          </a:bodyPr>
          <a:lstStyle/>
          <a:p>
            <a:pPr>
              <a:lnSpc>
                <a:spcPts val="2469"/>
              </a:lnSpc>
            </a:pPr>
            <a:r>
              <a:rPr lang="en-US" sz="1899">
                <a:solidFill>
                  <a:srgbClr val="000000"/>
                </a:solidFill>
                <a:latin typeface="Open Sans"/>
              </a:rPr>
              <a:t>D2C (Decentralized-to-Consumer)</a:t>
            </a:r>
          </a:p>
          <a:p>
            <a:pPr>
              <a:lnSpc>
                <a:spcPts val="2469"/>
              </a:lnSpc>
            </a:pPr>
            <a:r>
              <a:rPr lang="en-US" sz="1899">
                <a:solidFill>
                  <a:srgbClr val="000000"/>
                </a:solidFill>
                <a:latin typeface="Open Sans"/>
              </a:rPr>
              <a:t>G2B</a:t>
            </a:r>
            <a:r>
              <a:rPr lang="en-US" sz="1899">
                <a:solidFill>
                  <a:srgbClr val="000000"/>
                </a:solidFill>
                <a:latin typeface="Open Sans"/>
              </a:rPr>
              <a:t> (Government-to-Business) </a:t>
            </a:r>
          </a:p>
          <a:p>
            <a:pPr>
              <a:lnSpc>
                <a:spcPts val="2469"/>
              </a:lnSpc>
            </a:pPr>
            <a:r>
              <a:rPr lang="en-US" sz="1899">
                <a:solidFill>
                  <a:srgbClr val="000000"/>
                </a:solidFill>
                <a:latin typeface="Open Sans"/>
              </a:rPr>
              <a:t>P2P</a:t>
            </a:r>
            <a:r>
              <a:rPr lang="en-US" sz="1899">
                <a:solidFill>
                  <a:srgbClr val="000000"/>
                </a:solidFill>
                <a:latin typeface="Open Sans"/>
              </a:rPr>
              <a:t> (Peer-to-Peer)</a:t>
            </a:r>
          </a:p>
          <a:p>
            <a:pPr>
              <a:lnSpc>
                <a:spcPts val="2469"/>
              </a:lnSpc>
              <a:spcBef>
                <a:spcPct val="0"/>
              </a:spcBef>
            </a:pPr>
          </a:p>
        </p:txBody>
      </p:sp>
    </p:spTree>
  </p:cSld>
  <p:clrMapOvr>
    <a:masterClrMapping/>
  </p:clrMapOvr>
</p:sld>
</file>

<file path=ppt/slides/slide25.xml><?xml version="1.0" encoding="utf-8"?>
<p:sld xmlns:p="http://schemas.openxmlformats.org/presentationml/2006/main" xmlns:a="http://schemas.openxmlformats.org/drawingml/2006/main" xmlns:r="http://schemas.openxmlformats.org/officeDocument/2006/relationships">
  <p:cSld>
    <p:bg>
      <p:bgPr>
        <a:solidFill>
          <a:srgbClr val="CFECFA"/>
        </a:solidFill>
      </p:bgPr>
    </p:bg>
    <p:spTree>
      <p:nvGrpSpPr>
        <p:cNvPr id="1" name=""/>
        <p:cNvGrpSpPr/>
        <p:nvPr/>
      </p:nvGrpSpPr>
      <p:grpSpPr>
        <a:xfrm>
          <a:off x="0" y="0"/>
          <a:ext cx="0" cy="0"/>
          <a:chOff x="0" y="0"/>
          <a:chExt cx="0" cy="0"/>
        </a:xfrm>
      </p:grpSpPr>
      <p:sp>
        <p:nvSpPr>
          <p:cNvPr name="TextBox 2" id="2"/>
          <p:cNvSpPr txBox="true"/>
          <p:nvPr/>
        </p:nvSpPr>
        <p:spPr>
          <a:xfrm rot="0">
            <a:off x="2324118" y="327025"/>
            <a:ext cx="13284247" cy="701675"/>
          </a:xfrm>
          <a:prstGeom prst="rect">
            <a:avLst/>
          </a:prstGeom>
        </p:spPr>
        <p:txBody>
          <a:bodyPr anchor="t" rtlCol="false" tIns="0" lIns="0" bIns="0" rIns="0">
            <a:spAutoFit/>
          </a:bodyPr>
          <a:lstStyle/>
          <a:p>
            <a:pPr algn="ctr">
              <a:lnSpc>
                <a:spcPts val="5499"/>
              </a:lnSpc>
            </a:pPr>
            <a:r>
              <a:rPr lang="en-US" spc="-124" sz="4999">
                <a:solidFill>
                  <a:srgbClr val="173554"/>
                </a:solidFill>
                <a:latin typeface="Hammersmith One"/>
              </a:rPr>
              <a:t>Elektron tijoratning muhimligi va kamchiliklari</a:t>
            </a:r>
          </a:p>
        </p:txBody>
      </p:sp>
      <p:grpSp>
        <p:nvGrpSpPr>
          <p:cNvPr name="Group 3" id="3"/>
          <p:cNvGrpSpPr/>
          <p:nvPr/>
        </p:nvGrpSpPr>
        <p:grpSpPr>
          <a:xfrm rot="0">
            <a:off x="793965" y="1333786"/>
            <a:ext cx="5711966" cy="992783"/>
            <a:chOff x="0" y="0"/>
            <a:chExt cx="7615955" cy="1323711"/>
          </a:xfrm>
        </p:grpSpPr>
        <p:grpSp>
          <p:nvGrpSpPr>
            <p:cNvPr name="Group 4" id="4"/>
            <p:cNvGrpSpPr/>
            <p:nvPr/>
          </p:nvGrpSpPr>
          <p:grpSpPr>
            <a:xfrm rot="0">
              <a:off x="0" y="0"/>
              <a:ext cx="7615955" cy="1323711"/>
              <a:chOff x="0" y="0"/>
              <a:chExt cx="9590657" cy="1666929"/>
            </a:xfrm>
          </p:grpSpPr>
          <p:sp>
            <p:nvSpPr>
              <p:cNvPr name="Freeform 5" id="5"/>
              <p:cNvSpPr/>
              <p:nvPr/>
            </p:nvSpPr>
            <p:spPr>
              <a:xfrm>
                <a:off x="92710" y="106680"/>
                <a:ext cx="9486517" cy="1547549"/>
              </a:xfrm>
              <a:custGeom>
                <a:avLst/>
                <a:gdLst/>
                <a:ahLst/>
                <a:cxnLst/>
                <a:rect r="r" b="b" t="t" l="l"/>
                <a:pathLst>
                  <a:path h="1547549" w="9486517">
                    <a:moveTo>
                      <a:pt x="9459846" y="1358319"/>
                    </a:moveTo>
                    <a:cubicBezTo>
                      <a:pt x="9459846" y="1445949"/>
                      <a:pt x="9383646" y="1517069"/>
                      <a:pt x="9302367" y="1517069"/>
                    </a:cubicBezTo>
                    <a:lnTo>
                      <a:pt x="66040" y="1517069"/>
                    </a:lnTo>
                    <a:cubicBezTo>
                      <a:pt x="43180" y="1517069"/>
                      <a:pt x="20320" y="1511989"/>
                      <a:pt x="0" y="1503099"/>
                    </a:cubicBezTo>
                    <a:cubicBezTo>
                      <a:pt x="26670" y="1531039"/>
                      <a:pt x="63500" y="1547549"/>
                      <a:pt x="154591" y="1547549"/>
                    </a:cubicBezTo>
                    <a:lnTo>
                      <a:pt x="9340467" y="1547549"/>
                    </a:lnTo>
                    <a:cubicBezTo>
                      <a:pt x="9420477" y="1547549"/>
                      <a:pt x="9486517" y="1481509"/>
                      <a:pt x="9486517" y="1401499"/>
                    </a:cubicBezTo>
                    <a:lnTo>
                      <a:pt x="9486517" y="95250"/>
                    </a:lnTo>
                    <a:cubicBezTo>
                      <a:pt x="9486517" y="58420"/>
                      <a:pt x="9472546" y="25400"/>
                      <a:pt x="9450957" y="0"/>
                    </a:cubicBezTo>
                    <a:cubicBezTo>
                      <a:pt x="9457307" y="16510"/>
                      <a:pt x="9459846" y="34290"/>
                      <a:pt x="9459846" y="52070"/>
                    </a:cubicBezTo>
                    <a:lnTo>
                      <a:pt x="9459846" y="1358319"/>
                    </a:lnTo>
                    <a:lnTo>
                      <a:pt x="9459846" y="1358319"/>
                    </a:lnTo>
                    <a:close/>
                  </a:path>
                </a:pathLst>
              </a:custGeom>
              <a:solidFill>
                <a:srgbClr val="173554"/>
              </a:solidFill>
            </p:spPr>
          </p:sp>
          <p:sp>
            <p:nvSpPr>
              <p:cNvPr name="Freeform 6" id="6"/>
              <p:cNvSpPr/>
              <p:nvPr/>
            </p:nvSpPr>
            <p:spPr>
              <a:xfrm>
                <a:off x="12700" y="12700"/>
                <a:ext cx="9525887" cy="1598349"/>
              </a:xfrm>
              <a:custGeom>
                <a:avLst/>
                <a:gdLst/>
                <a:ahLst/>
                <a:cxnLst/>
                <a:rect r="r" b="b" t="t" l="l"/>
                <a:pathLst>
                  <a:path h="1598349" w="9525887">
                    <a:moveTo>
                      <a:pt x="146050" y="1598349"/>
                    </a:moveTo>
                    <a:lnTo>
                      <a:pt x="9379837" y="1598349"/>
                    </a:lnTo>
                    <a:cubicBezTo>
                      <a:pt x="9459847" y="1598349"/>
                      <a:pt x="9525887" y="1532309"/>
                      <a:pt x="9525887" y="1452299"/>
                    </a:cubicBezTo>
                    <a:lnTo>
                      <a:pt x="9525887" y="146050"/>
                    </a:lnTo>
                    <a:cubicBezTo>
                      <a:pt x="9525887" y="66040"/>
                      <a:pt x="9459847" y="0"/>
                      <a:pt x="9379837" y="0"/>
                    </a:cubicBezTo>
                    <a:lnTo>
                      <a:pt x="146050" y="0"/>
                    </a:lnTo>
                    <a:cubicBezTo>
                      <a:pt x="66040" y="0"/>
                      <a:pt x="0" y="66040"/>
                      <a:pt x="0" y="146050"/>
                    </a:cubicBezTo>
                    <a:lnTo>
                      <a:pt x="0" y="1452299"/>
                    </a:lnTo>
                    <a:cubicBezTo>
                      <a:pt x="0" y="1533579"/>
                      <a:pt x="66040" y="1598349"/>
                      <a:pt x="146050" y="1598349"/>
                    </a:cubicBezTo>
                    <a:close/>
                  </a:path>
                </a:pathLst>
              </a:custGeom>
              <a:solidFill>
                <a:srgbClr val="F4F4F4"/>
              </a:solidFill>
            </p:spPr>
          </p:sp>
          <p:sp>
            <p:nvSpPr>
              <p:cNvPr name="Freeform 7" id="7"/>
              <p:cNvSpPr/>
              <p:nvPr/>
            </p:nvSpPr>
            <p:spPr>
              <a:xfrm>
                <a:off x="0" y="0"/>
                <a:ext cx="9590657" cy="1666929"/>
              </a:xfrm>
              <a:custGeom>
                <a:avLst/>
                <a:gdLst/>
                <a:ahLst/>
                <a:cxnLst/>
                <a:rect r="r" b="b" t="t" l="l"/>
                <a:pathLst>
                  <a:path h="1666929" w="9590657">
                    <a:moveTo>
                      <a:pt x="9527157" y="74930"/>
                    </a:moveTo>
                    <a:cubicBezTo>
                      <a:pt x="9499217" y="30480"/>
                      <a:pt x="9449687" y="0"/>
                      <a:pt x="9392537" y="0"/>
                    </a:cubicBezTo>
                    <a:lnTo>
                      <a:pt x="158750" y="0"/>
                    </a:lnTo>
                    <a:cubicBezTo>
                      <a:pt x="71120" y="0"/>
                      <a:pt x="0" y="71120"/>
                      <a:pt x="0" y="158750"/>
                    </a:cubicBezTo>
                    <a:lnTo>
                      <a:pt x="0" y="1464999"/>
                    </a:lnTo>
                    <a:cubicBezTo>
                      <a:pt x="0" y="1517069"/>
                      <a:pt x="25400" y="1562789"/>
                      <a:pt x="63500" y="1591999"/>
                    </a:cubicBezTo>
                    <a:cubicBezTo>
                      <a:pt x="91440" y="1636449"/>
                      <a:pt x="140970" y="1666929"/>
                      <a:pt x="256443" y="1666929"/>
                    </a:cubicBezTo>
                    <a:lnTo>
                      <a:pt x="9431907" y="1666929"/>
                    </a:lnTo>
                    <a:cubicBezTo>
                      <a:pt x="9519537" y="1666929"/>
                      <a:pt x="9590657" y="1595809"/>
                      <a:pt x="9590657" y="1508179"/>
                    </a:cubicBezTo>
                    <a:lnTo>
                      <a:pt x="9590657" y="201930"/>
                    </a:lnTo>
                    <a:cubicBezTo>
                      <a:pt x="9590656" y="149860"/>
                      <a:pt x="9565256" y="104140"/>
                      <a:pt x="9527157" y="74930"/>
                    </a:cubicBezTo>
                    <a:close/>
                    <a:moveTo>
                      <a:pt x="12700" y="1464999"/>
                    </a:moveTo>
                    <a:lnTo>
                      <a:pt x="12700" y="158750"/>
                    </a:lnTo>
                    <a:cubicBezTo>
                      <a:pt x="12700" y="78740"/>
                      <a:pt x="78740" y="12700"/>
                      <a:pt x="158750" y="12700"/>
                    </a:cubicBezTo>
                    <a:lnTo>
                      <a:pt x="9392537" y="12700"/>
                    </a:lnTo>
                    <a:cubicBezTo>
                      <a:pt x="9472547" y="12700"/>
                      <a:pt x="9538587" y="78740"/>
                      <a:pt x="9538587" y="158750"/>
                    </a:cubicBezTo>
                    <a:lnTo>
                      <a:pt x="9538587" y="1464999"/>
                    </a:lnTo>
                    <a:cubicBezTo>
                      <a:pt x="9538587" y="1545009"/>
                      <a:pt x="9472547" y="1611049"/>
                      <a:pt x="9392537" y="1611049"/>
                    </a:cubicBezTo>
                    <a:lnTo>
                      <a:pt x="158750" y="1611049"/>
                    </a:lnTo>
                    <a:cubicBezTo>
                      <a:pt x="78740" y="1611049"/>
                      <a:pt x="12700" y="1546279"/>
                      <a:pt x="12700" y="1464999"/>
                    </a:cubicBezTo>
                    <a:close/>
                    <a:moveTo>
                      <a:pt x="9579227" y="1508179"/>
                    </a:moveTo>
                    <a:cubicBezTo>
                      <a:pt x="9579227" y="1588189"/>
                      <a:pt x="9511917" y="1654229"/>
                      <a:pt x="9431907" y="1654229"/>
                    </a:cubicBezTo>
                    <a:lnTo>
                      <a:pt x="256443" y="1654229"/>
                    </a:lnTo>
                    <a:cubicBezTo>
                      <a:pt x="157480" y="1654229"/>
                      <a:pt x="120650" y="1637719"/>
                      <a:pt x="93980" y="1609779"/>
                    </a:cubicBezTo>
                    <a:cubicBezTo>
                      <a:pt x="114300" y="1618669"/>
                      <a:pt x="135890" y="1623749"/>
                      <a:pt x="160020" y="1623749"/>
                    </a:cubicBezTo>
                    <a:lnTo>
                      <a:pt x="9393807" y="1623749"/>
                    </a:lnTo>
                    <a:cubicBezTo>
                      <a:pt x="9481437" y="1623749"/>
                      <a:pt x="9552557" y="1552629"/>
                      <a:pt x="9552557" y="1464999"/>
                    </a:cubicBezTo>
                    <a:lnTo>
                      <a:pt x="9552557" y="158750"/>
                    </a:lnTo>
                    <a:cubicBezTo>
                      <a:pt x="9552557" y="140970"/>
                      <a:pt x="9548747" y="123190"/>
                      <a:pt x="9543667" y="106680"/>
                    </a:cubicBezTo>
                    <a:cubicBezTo>
                      <a:pt x="9565257" y="132080"/>
                      <a:pt x="9579227" y="165100"/>
                      <a:pt x="9579227" y="201930"/>
                    </a:cubicBezTo>
                    <a:lnTo>
                      <a:pt x="9579227" y="1508179"/>
                    </a:lnTo>
                    <a:cubicBezTo>
                      <a:pt x="9579227" y="1508179"/>
                      <a:pt x="9579227" y="1508179"/>
                      <a:pt x="9579227" y="1508179"/>
                    </a:cubicBezTo>
                    <a:close/>
                  </a:path>
                </a:pathLst>
              </a:custGeom>
              <a:solidFill>
                <a:srgbClr val="173554"/>
              </a:solidFill>
            </p:spPr>
          </p:sp>
        </p:grpSp>
        <p:sp>
          <p:nvSpPr>
            <p:cNvPr name="TextBox 8" id="8"/>
            <p:cNvSpPr txBox="true"/>
            <p:nvPr/>
          </p:nvSpPr>
          <p:spPr>
            <a:xfrm rot="0">
              <a:off x="657393" y="284141"/>
              <a:ext cx="6301169" cy="717329"/>
            </a:xfrm>
            <a:prstGeom prst="rect">
              <a:avLst/>
            </a:prstGeom>
          </p:spPr>
          <p:txBody>
            <a:bodyPr anchor="t" rtlCol="false" tIns="0" lIns="0" bIns="0" rIns="0">
              <a:spAutoFit/>
            </a:bodyPr>
            <a:lstStyle/>
            <a:p>
              <a:pPr algn="ctr">
                <a:lnSpc>
                  <a:spcPts val="4404"/>
                </a:lnSpc>
              </a:pPr>
              <a:r>
                <a:rPr lang="en-US" sz="3388">
                  <a:solidFill>
                    <a:srgbClr val="173554"/>
                  </a:solidFill>
                  <a:latin typeface="Open Sans"/>
                </a:rPr>
                <a:t>muhimligi </a:t>
              </a:r>
            </a:p>
          </p:txBody>
        </p:sp>
      </p:grpSp>
      <p:grpSp>
        <p:nvGrpSpPr>
          <p:cNvPr name="Group 9" id="9"/>
          <p:cNvGrpSpPr/>
          <p:nvPr/>
        </p:nvGrpSpPr>
        <p:grpSpPr>
          <a:xfrm rot="0">
            <a:off x="11420529" y="1333786"/>
            <a:ext cx="5711966" cy="1010563"/>
            <a:chOff x="0" y="0"/>
            <a:chExt cx="7615955" cy="1347418"/>
          </a:xfrm>
        </p:grpSpPr>
        <p:grpSp>
          <p:nvGrpSpPr>
            <p:cNvPr name="Group 10" id="10"/>
            <p:cNvGrpSpPr/>
            <p:nvPr/>
          </p:nvGrpSpPr>
          <p:grpSpPr>
            <a:xfrm rot="0">
              <a:off x="0" y="0"/>
              <a:ext cx="7615955" cy="1347418"/>
              <a:chOff x="0" y="0"/>
              <a:chExt cx="9590657" cy="1696783"/>
            </a:xfrm>
          </p:grpSpPr>
          <p:sp>
            <p:nvSpPr>
              <p:cNvPr name="Freeform 11" id="11"/>
              <p:cNvSpPr/>
              <p:nvPr/>
            </p:nvSpPr>
            <p:spPr>
              <a:xfrm>
                <a:off x="92710" y="106680"/>
                <a:ext cx="9486517" cy="1577403"/>
              </a:xfrm>
              <a:custGeom>
                <a:avLst/>
                <a:gdLst/>
                <a:ahLst/>
                <a:cxnLst/>
                <a:rect r="r" b="b" t="t" l="l"/>
                <a:pathLst>
                  <a:path h="1577403" w="9486517">
                    <a:moveTo>
                      <a:pt x="9459846" y="1388173"/>
                    </a:moveTo>
                    <a:cubicBezTo>
                      <a:pt x="9459846" y="1475803"/>
                      <a:pt x="9383646" y="1546923"/>
                      <a:pt x="9302367" y="1546923"/>
                    </a:cubicBezTo>
                    <a:lnTo>
                      <a:pt x="66040" y="1546923"/>
                    </a:lnTo>
                    <a:cubicBezTo>
                      <a:pt x="43180" y="1546923"/>
                      <a:pt x="20320" y="1541843"/>
                      <a:pt x="0" y="1532953"/>
                    </a:cubicBezTo>
                    <a:cubicBezTo>
                      <a:pt x="26670" y="1560893"/>
                      <a:pt x="63500" y="1577403"/>
                      <a:pt x="154591" y="1577403"/>
                    </a:cubicBezTo>
                    <a:lnTo>
                      <a:pt x="9340467" y="1577403"/>
                    </a:lnTo>
                    <a:cubicBezTo>
                      <a:pt x="9420477" y="1577403"/>
                      <a:pt x="9486517" y="1511363"/>
                      <a:pt x="9486517" y="1431353"/>
                    </a:cubicBezTo>
                    <a:lnTo>
                      <a:pt x="9486517" y="95250"/>
                    </a:lnTo>
                    <a:cubicBezTo>
                      <a:pt x="9486517" y="58420"/>
                      <a:pt x="9472546" y="25400"/>
                      <a:pt x="9450957" y="0"/>
                    </a:cubicBezTo>
                    <a:cubicBezTo>
                      <a:pt x="9457307" y="16510"/>
                      <a:pt x="9459846" y="34290"/>
                      <a:pt x="9459846" y="52070"/>
                    </a:cubicBezTo>
                    <a:lnTo>
                      <a:pt x="9459846" y="1388173"/>
                    </a:lnTo>
                    <a:lnTo>
                      <a:pt x="9459846" y="1388173"/>
                    </a:lnTo>
                    <a:close/>
                  </a:path>
                </a:pathLst>
              </a:custGeom>
              <a:solidFill>
                <a:srgbClr val="173554"/>
              </a:solidFill>
            </p:spPr>
          </p:sp>
          <p:sp>
            <p:nvSpPr>
              <p:cNvPr name="Freeform 12" id="12"/>
              <p:cNvSpPr/>
              <p:nvPr/>
            </p:nvSpPr>
            <p:spPr>
              <a:xfrm>
                <a:off x="12700" y="12700"/>
                <a:ext cx="9525887" cy="1628203"/>
              </a:xfrm>
              <a:custGeom>
                <a:avLst/>
                <a:gdLst/>
                <a:ahLst/>
                <a:cxnLst/>
                <a:rect r="r" b="b" t="t" l="l"/>
                <a:pathLst>
                  <a:path h="1628203" w="9525887">
                    <a:moveTo>
                      <a:pt x="146050" y="1628203"/>
                    </a:moveTo>
                    <a:lnTo>
                      <a:pt x="9379837" y="1628203"/>
                    </a:lnTo>
                    <a:cubicBezTo>
                      <a:pt x="9459847" y="1628203"/>
                      <a:pt x="9525887" y="1562163"/>
                      <a:pt x="9525887" y="1482153"/>
                    </a:cubicBezTo>
                    <a:lnTo>
                      <a:pt x="9525887" y="146050"/>
                    </a:lnTo>
                    <a:cubicBezTo>
                      <a:pt x="9525887" y="66040"/>
                      <a:pt x="9459847" y="0"/>
                      <a:pt x="9379837" y="0"/>
                    </a:cubicBezTo>
                    <a:lnTo>
                      <a:pt x="146050" y="0"/>
                    </a:lnTo>
                    <a:cubicBezTo>
                      <a:pt x="66040" y="0"/>
                      <a:pt x="0" y="66040"/>
                      <a:pt x="0" y="146050"/>
                    </a:cubicBezTo>
                    <a:lnTo>
                      <a:pt x="0" y="1482153"/>
                    </a:lnTo>
                    <a:cubicBezTo>
                      <a:pt x="0" y="1563433"/>
                      <a:pt x="66040" y="1628203"/>
                      <a:pt x="146050" y="1628203"/>
                    </a:cubicBezTo>
                    <a:close/>
                  </a:path>
                </a:pathLst>
              </a:custGeom>
              <a:solidFill>
                <a:srgbClr val="F4F4F4"/>
              </a:solidFill>
            </p:spPr>
          </p:sp>
          <p:sp>
            <p:nvSpPr>
              <p:cNvPr name="Freeform 13" id="13"/>
              <p:cNvSpPr/>
              <p:nvPr/>
            </p:nvSpPr>
            <p:spPr>
              <a:xfrm>
                <a:off x="0" y="0"/>
                <a:ext cx="9590657" cy="1696783"/>
              </a:xfrm>
              <a:custGeom>
                <a:avLst/>
                <a:gdLst/>
                <a:ahLst/>
                <a:cxnLst/>
                <a:rect r="r" b="b" t="t" l="l"/>
                <a:pathLst>
                  <a:path h="1696783" w="9590657">
                    <a:moveTo>
                      <a:pt x="9527157" y="74930"/>
                    </a:moveTo>
                    <a:cubicBezTo>
                      <a:pt x="9499217" y="30480"/>
                      <a:pt x="9449687" y="0"/>
                      <a:pt x="9392537" y="0"/>
                    </a:cubicBezTo>
                    <a:lnTo>
                      <a:pt x="158750" y="0"/>
                    </a:lnTo>
                    <a:cubicBezTo>
                      <a:pt x="71120" y="0"/>
                      <a:pt x="0" y="71120"/>
                      <a:pt x="0" y="158750"/>
                    </a:cubicBezTo>
                    <a:lnTo>
                      <a:pt x="0" y="1494853"/>
                    </a:lnTo>
                    <a:cubicBezTo>
                      <a:pt x="0" y="1546923"/>
                      <a:pt x="25400" y="1592643"/>
                      <a:pt x="63500" y="1621853"/>
                    </a:cubicBezTo>
                    <a:cubicBezTo>
                      <a:pt x="91440" y="1666303"/>
                      <a:pt x="140970" y="1696783"/>
                      <a:pt x="256443" y="1696783"/>
                    </a:cubicBezTo>
                    <a:lnTo>
                      <a:pt x="9431907" y="1696783"/>
                    </a:lnTo>
                    <a:cubicBezTo>
                      <a:pt x="9519537" y="1696783"/>
                      <a:pt x="9590657" y="1625663"/>
                      <a:pt x="9590657" y="1538033"/>
                    </a:cubicBezTo>
                    <a:lnTo>
                      <a:pt x="9590657" y="201930"/>
                    </a:lnTo>
                    <a:cubicBezTo>
                      <a:pt x="9590656" y="149860"/>
                      <a:pt x="9565256" y="104140"/>
                      <a:pt x="9527157" y="74930"/>
                    </a:cubicBezTo>
                    <a:close/>
                    <a:moveTo>
                      <a:pt x="12700" y="1494853"/>
                    </a:moveTo>
                    <a:lnTo>
                      <a:pt x="12700" y="158750"/>
                    </a:lnTo>
                    <a:cubicBezTo>
                      <a:pt x="12700" y="78740"/>
                      <a:pt x="78740" y="12700"/>
                      <a:pt x="158750" y="12700"/>
                    </a:cubicBezTo>
                    <a:lnTo>
                      <a:pt x="9392537" y="12700"/>
                    </a:lnTo>
                    <a:cubicBezTo>
                      <a:pt x="9472547" y="12700"/>
                      <a:pt x="9538587" y="78740"/>
                      <a:pt x="9538587" y="158750"/>
                    </a:cubicBezTo>
                    <a:lnTo>
                      <a:pt x="9538587" y="1494853"/>
                    </a:lnTo>
                    <a:cubicBezTo>
                      <a:pt x="9538587" y="1574863"/>
                      <a:pt x="9472547" y="1640903"/>
                      <a:pt x="9392537" y="1640903"/>
                    </a:cubicBezTo>
                    <a:lnTo>
                      <a:pt x="158750" y="1640903"/>
                    </a:lnTo>
                    <a:cubicBezTo>
                      <a:pt x="78740" y="1640903"/>
                      <a:pt x="12700" y="1576133"/>
                      <a:pt x="12700" y="1494853"/>
                    </a:cubicBezTo>
                    <a:close/>
                    <a:moveTo>
                      <a:pt x="9579227" y="1538033"/>
                    </a:moveTo>
                    <a:cubicBezTo>
                      <a:pt x="9579227" y="1618043"/>
                      <a:pt x="9511917" y="1684083"/>
                      <a:pt x="9431907" y="1684083"/>
                    </a:cubicBezTo>
                    <a:lnTo>
                      <a:pt x="256443" y="1684083"/>
                    </a:lnTo>
                    <a:cubicBezTo>
                      <a:pt x="157480" y="1684083"/>
                      <a:pt x="120650" y="1667573"/>
                      <a:pt x="93980" y="1639633"/>
                    </a:cubicBezTo>
                    <a:cubicBezTo>
                      <a:pt x="114300" y="1648523"/>
                      <a:pt x="135890" y="1653603"/>
                      <a:pt x="160020" y="1653603"/>
                    </a:cubicBezTo>
                    <a:lnTo>
                      <a:pt x="9393807" y="1653603"/>
                    </a:lnTo>
                    <a:cubicBezTo>
                      <a:pt x="9481437" y="1653603"/>
                      <a:pt x="9552557" y="1582483"/>
                      <a:pt x="9552557" y="1494853"/>
                    </a:cubicBezTo>
                    <a:lnTo>
                      <a:pt x="9552557" y="158750"/>
                    </a:lnTo>
                    <a:cubicBezTo>
                      <a:pt x="9552557" y="140970"/>
                      <a:pt x="9548747" y="123190"/>
                      <a:pt x="9543667" y="106680"/>
                    </a:cubicBezTo>
                    <a:cubicBezTo>
                      <a:pt x="9565257" y="132080"/>
                      <a:pt x="9579227" y="165100"/>
                      <a:pt x="9579227" y="201930"/>
                    </a:cubicBezTo>
                    <a:lnTo>
                      <a:pt x="9579227" y="1538033"/>
                    </a:lnTo>
                    <a:cubicBezTo>
                      <a:pt x="9579227" y="1538033"/>
                      <a:pt x="9579227" y="1538033"/>
                      <a:pt x="9579227" y="1538033"/>
                    </a:cubicBezTo>
                    <a:close/>
                  </a:path>
                </a:pathLst>
              </a:custGeom>
              <a:solidFill>
                <a:srgbClr val="173554"/>
              </a:solidFill>
            </p:spPr>
          </p:sp>
        </p:grpSp>
        <p:sp>
          <p:nvSpPr>
            <p:cNvPr name="TextBox 14" id="14"/>
            <p:cNvSpPr txBox="true"/>
            <p:nvPr/>
          </p:nvSpPr>
          <p:spPr>
            <a:xfrm rot="0">
              <a:off x="657393" y="293666"/>
              <a:ext cx="6301169" cy="731510"/>
            </a:xfrm>
            <a:prstGeom prst="rect">
              <a:avLst/>
            </a:prstGeom>
          </p:spPr>
          <p:txBody>
            <a:bodyPr anchor="t" rtlCol="false" tIns="0" lIns="0" bIns="0" rIns="0">
              <a:spAutoFit/>
            </a:bodyPr>
            <a:lstStyle/>
            <a:p>
              <a:pPr algn="ctr">
                <a:lnSpc>
                  <a:spcPts val="4534"/>
                </a:lnSpc>
              </a:pPr>
              <a:r>
                <a:rPr lang="en-US" sz="3488">
                  <a:solidFill>
                    <a:srgbClr val="173554"/>
                  </a:solidFill>
                  <a:latin typeface="Open Sans"/>
                </a:rPr>
                <a:t>kamchiliklari</a:t>
              </a:r>
            </a:p>
          </p:txBody>
        </p:sp>
      </p:grpSp>
      <p:pic>
        <p:nvPicPr>
          <p:cNvPr name="Picture 15" id="15"/>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7149100" y="1154722"/>
            <a:ext cx="3170405" cy="1925301"/>
          </a:xfrm>
          <a:prstGeom prst="rect">
            <a:avLst/>
          </a:prstGeom>
        </p:spPr>
      </p:pic>
      <p:sp>
        <p:nvSpPr>
          <p:cNvPr name="AutoShape 16" id="16"/>
          <p:cNvSpPr/>
          <p:nvPr/>
        </p:nvSpPr>
        <p:spPr>
          <a:xfrm rot="0">
            <a:off x="2679635" y="4260702"/>
            <a:ext cx="4227073" cy="0"/>
          </a:xfrm>
          <a:prstGeom prst="line">
            <a:avLst/>
          </a:prstGeom>
          <a:ln cap="rnd" w="19050">
            <a:solidFill>
              <a:srgbClr val="CFECFA"/>
            </a:solidFill>
            <a:prstDash val="solid"/>
            <a:headEnd type="none" len="sm" w="sm"/>
            <a:tailEnd type="none" len="sm" w="sm"/>
          </a:ln>
        </p:spPr>
      </p:sp>
      <p:sp>
        <p:nvSpPr>
          <p:cNvPr name="AutoShape 17" id="17"/>
          <p:cNvSpPr/>
          <p:nvPr/>
        </p:nvSpPr>
        <p:spPr>
          <a:xfrm rot="0">
            <a:off x="10452855" y="4260702"/>
            <a:ext cx="4227073" cy="0"/>
          </a:xfrm>
          <a:prstGeom prst="line">
            <a:avLst/>
          </a:prstGeom>
          <a:ln cap="rnd" w="19050">
            <a:solidFill>
              <a:srgbClr val="CFECFA"/>
            </a:solidFill>
            <a:prstDash val="solid"/>
            <a:headEnd type="none" len="sm" w="sm"/>
            <a:tailEnd type="none" len="sm" w="sm"/>
          </a:ln>
        </p:spPr>
      </p:sp>
      <p:sp>
        <p:nvSpPr>
          <p:cNvPr name="AutoShape 18" id="18"/>
          <p:cNvSpPr/>
          <p:nvPr/>
        </p:nvSpPr>
        <p:spPr>
          <a:xfrm rot="0">
            <a:off x="2679635" y="7089548"/>
            <a:ext cx="4227073" cy="0"/>
          </a:xfrm>
          <a:prstGeom prst="line">
            <a:avLst/>
          </a:prstGeom>
          <a:ln cap="rnd" w="19050">
            <a:solidFill>
              <a:srgbClr val="CFECFA"/>
            </a:solidFill>
            <a:prstDash val="solid"/>
            <a:headEnd type="none" len="sm" w="sm"/>
            <a:tailEnd type="none" len="sm" w="sm"/>
          </a:ln>
        </p:spPr>
      </p:sp>
      <p:sp>
        <p:nvSpPr>
          <p:cNvPr name="AutoShape 19" id="19"/>
          <p:cNvSpPr/>
          <p:nvPr/>
        </p:nvSpPr>
        <p:spPr>
          <a:xfrm rot="0">
            <a:off x="10452855" y="7089548"/>
            <a:ext cx="4227073" cy="0"/>
          </a:xfrm>
          <a:prstGeom prst="line">
            <a:avLst/>
          </a:prstGeom>
          <a:ln cap="rnd" w="19050">
            <a:solidFill>
              <a:srgbClr val="CFECFA"/>
            </a:solidFill>
            <a:prstDash val="solid"/>
            <a:headEnd type="none" len="sm" w="sm"/>
            <a:tailEnd type="none" len="sm" w="sm"/>
          </a:ln>
        </p:spPr>
      </p:sp>
      <p:sp>
        <p:nvSpPr>
          <p:cNvPr name="TextBox 20" id="20"/>
          <p:cNvSpPr txBox="true"/>
          <p:nvPr/>
        </p:nvSpPr>
        <p:spPr>
          <a:xfrm rot="0">
            <a:off x="2679635" y="3498346"/>
            <a:ext cx="3270090" cy="566416"/>
          </a:xfrm>
          <a:prstGeom prst="rect">
            <a:avLst/>
          </a:prstGeom>
        </p:spPr>
        <p:txBody>
          <a:bodyPr anchor="t" rtlCol="false" tIns="0" lIns="0" bIns="0" rIns="0">
            <a:spAutoFit/>
          </a:bodyPr>
          <a:lstStyle/>
          <a:p>
            <a:pPr algn="just">
              <a:lnSpc>
                <a:spcPts val="4480"/>
              </a:lnSpc>
            </a:pPr>
            <a:r>
              <a:rPr lang="en-US" sz="3200">
                <a:solidFill>
                  <a:srgbClr val="000000"/>
                </a:solidFill>
                <a:latin typeface="Laguna"/>
              </a:rPr>
              <a:t>Tashkilotlarga</a:t>
            </a:r>
          </a:p>
        </p:txBody>
      </p:sp>
      <p:sp>
        <p:nvSpPr>
          <p:cNvPr name="TextBox 21" id="21"/>
          <p:cNvSpPr txBox="true"/>
          <p:nvPr/>
        </p:nvSpPr>
        <p:spPr>
          <a:xfrm rot="0">
            <a:off x="5949725" y="3498346"/>
            <a:ext cx="1205064" cy="566416"/>
          </a:xfrm>
          <a:prstGeom prst="rect">
            <a:avLst/>
          </a:prstGeom>
        </p:spPr>
        <p:txBody>
          <a:bodyPr anchor="t" rtlCol="false" tIns="0" lIns="0" bIns="0" rIns="0">
            <a:spAutoFit/>
          </a:bodyPr>
          <a:lstStyle/>
          <a:p>
            <a:pPr algn="r">
              <a:lnSpc>
                <a:spcPts val="4480"/>
              </a:lnSpc>
            </a:pPr>
            <a:r>
              <a:rPr lang="en-US" sz="3200">
                <a:solidFill>
                  <a:srgbClr val="000000"/>
                </a:solidFill>
                <a:latin typeface="Laguna"/>
              </a:rPr>
              <a:t>01</a:t>
            </a:r>
          </a:p>
        </p:txBody>
      </p:sp>
      <p:sp>
        <p:nvSpPr>
          <p:cNvPr name="TextBox 22" id="22"/>
          <p:cNvSpPr txBox="true"/>
          <p:nvPr/>
        </p:nvSpPr>
        <p:spPr>
          <a:xfrm rot="0">
            <a:off x="2679635" y="6340699"/>
            <a:ext cx="3270090" cy="566416"/>
          </a:xfrm>
          <a:prstGeom prst="rect">
            <a:avLst/>
          </a:prstGeom>
        </p:spPr>
        <p:txBody>
          <a:bodyPr anchor="t" rtlCol="false" tIns="0" lIns="0" bIns="0" rIns="0">
            <a:spAutoFit/>
          </a:bodyPr>
          <a:lstStyle/>
          <a:p>
            <a:pPr algn="just">
              <a:lnSpc>
                <a:spcPts val="4480"/>
              </a:lnSpc>
            </a:pPr>
            <a:r>
              <a:rPr lang="en-US" sz="3200">
                <a:solidFill>
                  <a:srgbClr val="000000"/>
                </a:solidFill>
                <a:latin typeface="Laguna"/>
              </a:rPr>
              <a:t>Iste'molchilarga</a:t>
            </a:r>
          </a:p>
        </p:txBody>
      </p:sp>
      <p:sp>
        <p:nvSpPr>
          <p:cNvPr name="TextBox 23" id="23"/>
          <p:cNvSpPr txBox="true"/>
          <p:nvPr/>
        </p:nvSpPr>
        <p:spPr>
          <a:xfrm rot="0">
            <a:off x="5949725" y="6340699"/>
            <a:ext cx="1205064" cy="566416"/>
          </a:xfrm>
          <a:prstGeom prst="rect">
            <a:avLst/>
          </a:prstGeom>
        </p:spPr>
        <p:txBody>
          <a:bodyPr anchor="t" rtlCol="false" tIns="0" lIns="0" bIns="0" rIns="0">
            <a:spAutoFit/>
          </a:bodyPr>
          <a:lstStyle/>
          <a:p>
            <a:pPr algn="r">
              <a:lnSpc>
                <a:spcPts val="4480"/>
              </a:lnSpc>
            </a:pPr>
            <a:r>
              <a:rPr lang="en-US" sz="3200">
                <a:solidFill>
                  <a:srgbClr val="000000"/>
                </a:solidFill>
                <a:latin typeface="Laguna"/>
              </a:rPr>
              <a:t>02</a:t>
            </a:r>
          </a:p>
        </p:txBody>
      </p:sp>
      <p:sp>
        <p:nvSpPr>
          <p:cNvPr name="TextBox 24" id="24"/>
          <p:cNvSpPr txBox="true"/>
          <p:nvPr/>
        </p:nvSpPr>
        <p:spPr>
          <a:xfrm rot="0">
            <a:off x="10452855" y="3498346"/>
            <a:ext cx="3022009" cy="566416"/>
          </a:xfrm>
          <a:prstGeom prst="rect">
            <a:avLst/>
          </a:prstGeom>
        </p:spPr>
        <p:txBody>
          <a:bodyPr anchor="t" rtlCol="false" tIns="0" lIns="0" bIns="0" rIns="0">
            <a:spAutoFit/>
          </a:bodyPr>
          <a:lstStyle/>
          <a:p>
            <a:pPr algn="just">
              <a:lnSpc>
                <a:spcPts val="4480"/>
              </a:lnSpc>
            </a:pPr>
            <a:r>
              <a:rPr lang="en-US" sz="3200">
                <a:solidFill>
                  <a:srgbClr val="000000"/>
                </a:solidFill>
                <a:latin typeface="Laguna"/>
              </a:rPr>
              <a:t>Tashkilotlarga</a:t>
            </a:r>
          </a:p>
        </p:txBody>
      </p:sp>
      <p:sp>
        <p:nvSpPr>
          <p:cNvPr name="TextBox 25" id="25"/>
          <p:cNvSpPr txBox="true"/>
          <p:nvPr/>
        </p:nvSpPr>
        <p:spPr>
          <a:xfrm rot="0">
            <a:off x="13609494" y="3498346"/>
            <a:ext cx="1070434" cy="566416"/>
          </a:xfrm>
          <a:prstGeom prst="rect">
            <a:avLst/>
          </a:prstGeom>
        </p:spPr>
        <p:txBody>
          <a:bodyPr anchor="t" rtlCol="false" tIns="0" lIns="0" bIns="0" rIns="0">
            <a:spAutoFit/>
          </a:bodyPr>
          <a:lstStyle/>
          <a:p>
            <a:pPr algn="r">
              <a:lnSpc>
                <a:spcPts val="4480"/>
              </a:lnSpc>
            </a:pPr>
            <a:r>
              <a:rPr lang="en-US" sz="3200">
                <a:solidFill>
                  <a:srgbClr val="000000"/>
                </a:solidFill>
                <a:latin typeface="Laguna"/>
              </a:rPr>
              <a:t>01</a:t>
            </a:r>
          </a:p>
        </p:txBody>
      </p:sp>
      <p:sp>
        <p:nvSpPr>
          <p:cNvPr name="TextBox 26" id="26"/>
          <p:cNvSpPr txBox="true"/>
          <p:nvPr/>
        </p:nvSpPr>
        <p:spPr>
          <a:xfrm rot="0">
            <a:off x="10452855" y="6340699"/>
            <a:ext cx="3220641" cy="566416"/>
          </a:xfrm>
          <a:prstGeom prst="rect">
            <a:avLst/>
          </a:prstGeom>
        </p:spPr>
        <p:txBody>
          <a:bodyPr anchor="t" rtlCol="false" tIns="0" lIns="0" bIns="0" rIns="0">
            <a:spAutoFit/>
          </a:bodyPr>
          <a:lstStyle/>
          <a:p>
            <a:pPr algn="just">
              <a:lnSpc>
                <a:spcPts val="4480"/>
              </a:lnSpc>
            </a:pPr>
            <a:r>
              <a:rPr lang="en-US" sz="3200">
                <a:solidFill>
                  <a:srgbClr val="000000"/>
                </a:solidFill>
                <a:latin typeface="Laguna"/>
              </a:rPr>
              <a:t>Iste'molchilarga</a:t>
            </a:r>
          </a:p>
        </p:txBody>
      </p:sp>
      <p:sp>
        <p:nvSpPr>
          <p:cNvPr name="TextBox 27" id="27"/>
          <p:cNvSpPr txBox="true"/>
          <p:nvPr/>
        </p:nvSpPr>
        <p:spPr>
          <a:xfrm rot="0">
            <a:off x="13609494" y="6340699"/>
            <a:ext cx="1070434" cy="566416"/>
          </a:xfrm>
          <a:prstGeom prst="rect">
            <a:avLst/>
          </a:prstGeom>
        </p:spPr>
        <p:txBody>
          <a:bodyPr anchor="t" rtlCol="false" tIns="0" lIns="0" bIns="0" rIns="0">
            <a:spAutoFit/>
          </a:bodyPr>
          <a:lstStyle/>
          <a:p>
            <a:pPr algn="r">
              <a:lnSpc>
                <a:spcPts val="4480"/>
              </a:lnSpc>
            </a:pPr>
            <a:r>
              <a:rPr lang="en-US" sz="3200">
                <a:solidFill>
                  <a:srgbClr val="000000"/>
                </a:solidFill>
                <a:latin typeface="Laguna"/>
              </a:rPr>
              <a:t>02</a:t>
            </a:r>
          </a:p>
        </p:txBody>
      </p:sp>
      <p:sp>
        <p:nvSpPr>
          <p:cNvPr name="TextBox 28" id="28"/>
          <p:cNvSpPr txBox="true"/>
          <p:nvPr/>
        </p:nvSpPr>
        <p:spPr>
          <a:xfrm rot="0">
            <a:off x="2679635" y="4474179"/>
            <a:ext cx="5155510" cy="1771270"/>
          </a:xfrm>
          <a:prstGeom prst="rect">
            <a:avLst/>
          </a:prstGeom>
        </p:spPr>
        <p:txBody>
          <a:bodyPr anchor="t" rtlCol="false" tIns="0" lIns="0" bIns="0" rIns="0">
            <a:spAutoFit/>
          </a:bodyPr>
          <a:lstStyle/>
          <a:p>
            <a:pPr>
              <a:lnSpc>
                <a:spcPts val="2808"/>
              </a:lnSpc>
            </a:pPr>
            <a:r>
              <a:rPr lang="en-US" sz="2400">
                <a:solidFill>
                  <a:srgbClr val="000000"/>
                </a:solidFill>
                <a:latin typeface="Jura Light Bold"/>
              </a:rPr>
              <a:t>Global qamrov;</a:t>
            </a:r>
          </a:p>
          <a:p>
            <a:pPr>
              <a:lnSpc>
                <a:spcPts val="2808"/>
              </a:lnSpc>
            </a:pPr>
            <a:r>
              <a:rPr lang="en-US" sz="2400">
                <a:solidFill>
                  <a:srgbClr val="000000"/>
                </a:solidFill>
                <a:latin typeface="Arimo Bold"/>
              </a:rPr>
              <a:t>Xarajatlar kamayishi;</a:t>
            </a:r>
          </a:p>
          <a:p>
            <a:pPr>
              <a:lnSpc>
                <a:spcPts val="2808"/>
              </a:lnSpc>
            </a:pPr>
            <a:r>
              <a:rPr lang="en-US" sz="2400">
                <a:solidFill>
                  <a:srgbClr val="000000"/>
                </a:solidFill>
                <a:latin typeface="Arimo Bold"/>
              </a:rPr>
              <a:t>Taʼminot zanjiri;</a:t>
            </a:r>
          </a:p>
          <a:p>
            <a:pPr>
              <a:lnSpc>
                <a:spcPts val="2808"/>
              </a:lnSpc>
            </a:pPr>
            <a:r>
              <a:rPr lang="en-US" sz="2400">
                <a:solidFill>
                  <a:srgbClr val="000000"/>
                </a:solidFill>
                <a:latin typeface="Arimo Bold"/>
              </a:rPr>
              <a:t>Shaxsga yoʼnaltirish;</a:t>
            </a:r>
          </a:p>
          <a:p>
            <a:pPr>
              <a:lnSpc>
                <a:spcPts val="2808"/>
              </a:lnSpc>
            </a:pPr>
            <a:r>
              <a:rPr lang="en-US" sz="2400">
                <a:solidFill>
                  <a:srgbClr val="000000"/>
                </a:solidFill>
                <a:latin typeface="Arimo Bold"/>
              </a:rPr>
              <a:t>Doimiy tanlov;</a:t>
            </a:r>
          </a:p>
        </p:txBody>
      </p:sp>
      <p:sp>
        <p:nvSpPr>
          <p:cNvPr name="TextBox 29" id="29"/>
          <p:cNvSpPr txBox="true"/>
          <p:nvPr/>
        </p:nvSpPr>
        <p:spPr>
          <a:xfrm rot="0">
            <a:off x="2679635" y="7316532"/>
            <a:ext cx="5155510" cy="2123694"/>
          </a:xfrm>
          <a:prstGeom prst="rect">
            <a:avLst/>
          </a:prstGeom>
        </p:spPr>
        <p:txBody>
          <a:bodyPr anchor="t" rtlCol="false" tIns="0" lIns="0" bIns="0" rIns="0">
            <a:spAutoFit/>
          </a:bodyPr>
          <a:lstStyle/>
          <a:p>
            <a:pPr>
              <a:lnSpc>
                <a:spcPts val="2808"/>
              </a:lnSpc>
            </a:pPr>
            <a:r>
              <a:rPr lang="en-US" sz="2400">
                <a:solidFill>
                  <a:srgbClr val="000000"/>
                </a:solidFill>
                <a:latin typeface="Jura Light"/>
              </a:rPr>
              <a:t>Joyning axamiyatsizligi;</a:t>
            </a:r>
          </a:p>
          <a:p>
            <a:pPr>
              <a:lnSpc>
                <a:spcPts val="2808"/>
              </a:lnSpc>
            </a:pPr>
            <a:r>
              <a:rPr lang="en-US" sz="2400">
                <a:solidFill>
                  <a:srgbClr val="000000"/>
                </a:solidFill>
                <a:latin typeface="Arimo"/>
              </a:rPr>
              <a:t>Аssortiment kengligi;</a:t>
            </a:r>
          </a:p>
          <a:p>
            <a:pPr>
              <a:lnSpc>
                <a:spcPts val="2808"/>
              </a:lnSpc>
            </a:pPr>
            <a:r>
              <a:rPr lang="en-US" sz="2400">
                <a:solidFill>
                  <a:srgbClr val="000000"/>
                </a:solidFill>
                <a:latin typeface="Arimo"/>
              </a:rPr>
              <a:t>Shaxsiy aloqa;</a:t>
            </a:r>
          </a:p>
          <a:p>
            <a:pPr>
              <a:lnSpc>
                <a:spcPts val="2808"/>
              </a:lnSpc>
            </a:pPr>
            <a:r>
              <a:rPr lang="en-US" sz="2400">
                <a:solidFill>
                  <a:srgbClr val="000000"/>
                </a:solidFill>
                <a:latin typeface="Arimo"/>
              </a:rPr>
              <a:t>Narxlar arzon</a:t>
            </a:r>
          </a:p>
          <a:p>
            <a:pPr>
              <a:lnSpc>
                <a:spcPts val="2808"/>
              </a:lnSpc>
            </a:pPr>
            <a:r>
              <a:rPr lang="en-US" sz="2400">
                <a:solidFill>
                  <a:srgbClr val="000000"/>
                </a:solidFill>
                <a:latin typeface="Arimo"/>
              </a:rPr>
              <a:t>Sotib olish qulay</a:t>
            </a:r>
          </a:p>
          <a:p>
            <a:pPr>
              <a:lnSpc>
                <a:spcPts val="2808"/>
              </a:lnSpc>
            </a:pPr>
            <a:r>
              <a:rPr lang="en-US" sz="2400">
                <a:solidFill>
                  <a:srgbClr val="000000"/>
                </a:solidFill>
                <a:latin typeface="Arimo"/>
              </a:rPr>
              <a:t>Tanishish oson</a:t>
            </a:r>
          </a:p>
        </p:txBody>
      </p:sp>
      <p:sp>
        <p:nvSpPr>
          <p:cNvPr name="TextBox 30" id="30"/>
          <p:cNvSpPr txBox="true"/>
          <p:nvPr/>
        </p:nvSpPr>
        <p:spPr>
          <a:xfrm rot="0">
            <a:off x="10452855" y="4474179"/>
            <a:ext cx="5155510" cy="1066419"/>
          </a:xfrm>
          <a:prstGeom prst="rect">
            <a:avLst/>
          </a:prstGeom>
        </p:spPr>
        <p:txBody>
          <a:bodyPr anchor="t" rtlCol="false" tIns="0" lIns="0" bIns="0" rIns="0">
            <a:spAutoFit/>
          </a:bodyPr>
          <a:lstStyle/>
          <a:p>
            <a:pPr>
              <a:lnSpc>
                <a:spcPts val="2808"/>
              </a:lnSpc>
            </a:pPr>
            <a:r>
              <a:rPr lang="en-US" sz="2400">
                <a:solidFill>
                  <a:srgbClr val="000000"/>
                </a:solidFill>
                <a:latin typeface="Jura Light"/>
              </a:rPr>
              <a:t>Yuqori darajada maxfiyliklar;</a:t>
            </a:r>
          </a:p>
          <a:p>
            <a:pPr>
              <a:lnSpc>
                <a:spcPts val="2808"/>
              </a:lnSpc>
            </a:pPr>
            <a:r>
              <a:rPr lang="en-US" sz="2400">
                <a:solidFill>
                  <a:srgbClr val="000000"/>
                </a:solidFill>
                <a:latin typeface="Arimo"/>
              </a:rPr>
              <a:t>Qonunchilikni chetlab oʼtish va tartibga solish qiyinligi;</a:t>
            </a:r>
          </a:p>
        </p:txBody>
      </p:sp>
      <p:sp>
        <p:nvSpPr>
          <p:cNvPr name="TextBox 31" id="31"/>
          <p:cNvSpPr txBox="true"/>
          <p:nvPr/>
        </p:nvSpPr>
        <p:spPr>
          <a:xfrm rot="0">
            <a:off x="10452855" y="7316532"/>
            <a:ext cx="5155510" cy="1771269"/>
          </a:xfrm>
          <a:prstGeom prst="rect">
            <a:avLst/>
          </a:prstGeom>
        </p:spPr>
        <p:txBody>
          <a:bodyPr anchor="t" rtlCol="false" tIns="0" lIns="0" bIns="0" rIns="0">
            <a:spAutoFit/>
          </a:bodyPr>
          <a:lstStyle/>
          <a:p>
            <a:pPr>
              <a:lnSpc>
                <a:spcPts val="2808"/>
              </a:lnSpc>
            </a:pPr>
            <a:r>
              <a:rPr lang="en-US" sz="2400">
                <a:solidFill>
                  <a:srgbClr val="000000"/>
                </a:solidFill>
                <a:latin typeface="Jura Light"/>
              </a:rPr>
              <a:t>Notoʼgʼri mahsulotlar va axborotlar;</a:t>
            </a:r>
          </a:p>
          <a:p>
            <a:pPr>
              <a:lnSpc>
                <a:spcPts val="2808"/>
              </a:lnSpc>
            </a:pPr>
            <a:r>
              <a:rPr lang="en-US" sz="2400">
                <a:solidFill>
                  <a:srgbClr val="000000"/>
                </a:solidFill>
                <a:latin typeface="Arimo"/>
              </a:rPr>
              <a:t>Yetkazib berilishini kutish</a:t>
            </a:r>
          </a:p>
          <a:p>
            <a:pPr>
              <a:lnSpc>
                <a:spcPts val="2808"/>
              </a:lnSpc>
            </a:pPr>
            <a:r>
              <a:rPr lang="en-US" sz="2400">
                <a:solidFill>
                  <a:srgbClr val="000000"/>
                </a:solidFill>
                <a:latin typeface="Arimo"/>
              </a:rPr>
              <a:t>Tovarlarni qaytarish murakkabligi</a:t>
            </a:r>
          </a:p>
          <a:p>
            <a:pPr>
              <a:lnSpc>
                <a:spcPts val="2808"/>
              </a:lnSpc>
            </a:pPr>
            <a:r>
              <a:rPr lang="en-US" sz="2400">
                <a:solidFill>
                  <a:srgbClr val="000000"/>
                </a:solidFill>
                <a:latin typeface="Arimo"/>
              </a:rPr>
              <a:t>Yetkazib berishda qoʼshimcha xarajatlar</a:t>
            </a:r>
          </a:p>
        </p:txBody>
      </p:sp>
    </p:spTree>
  </p:cSld>
  <p:clrMapOvr>
    <a:masterClrMapping/>
  </p:clrMapOvr>
</p:sld>
</file>

<file path=ppt/slides/slide2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8286040" y="-1845409"/>
            <a:ext cx="3100845" cy="3100845"/>
          </a:xfrm>
          <a:prstGeom prst="rect">
            <a:avLst/>
          </a:prstGeom>
        </p:spPr>
      </p:pic>
      <p:pic>
        <p:nvPicPr>
          <p:cNvPr name="Picture 3" id="3"/>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5493796" y="8292716"/>
            <a:ext cx="3531008" cy="3531008"/>
          </a:xfrm>
          <a:prstGeom prst="rect">
            <a:avLst/>
          </a:prstGeom>
        </p:spPr>
      </p:pic>
      <p:pic>
        <p:nvPicPr>
          <p:cNvPr name="Picture 4" id="4"/>
          <p:cNvPicPr>
            <a:picLocks noChangeAspect="true"/>
          </p:cNvPicPr>
          <p:nvPr/>
        </p:nvPicPr>
        <p:blipFill>
          <a:blip r:embed="rId4"/>
          <a:srcRect l="0" t="0" r="0" b="0"/>
          <a:stretch>
            <a:fillRect/>
          </a:stretch>
        </p:blipFill>
        <p:spPr>
          <a:xfrm flipH="false" flipV="false" rot="0">
            <a:off x="625769" y="3432780"/>
            <a:ext cx="3044665" cy="3044665"/>
          </a:xfrm>
          <a:prstGeom prst="rect">
            <a:avLst/>
          </a:prstGeom>
        </p:spPr>
      </p:pic>
      <p:pic>
        <p:nvPicPr>
          <p:cNvPr name="Picture 5" id="5"/>
          <p:cNvPicPr>
            <a:picLocks noChangeAspect="true"/>
          </p:cNvPicPr>
          <p:nvPr/>
        </p:nvPicPr>
        <p:blipFill>
          <a:blip r:embed="rId5"/>
          <a:srcRect l="0" t="0" r="0" b="0"/>
          <a:stretch>
            <a:fillRect/>
          </a:stretch>
        </p:blipFill>
        <p:spPr>
          <a:xfrm flipH="false" flipV="false" rot="0">
            <a:off x="4197788" y="3963027"/>
            <a:ext cx="4475657" cy="2360945"/>
          </a:xfrm>
          <a:prstGeom prst="rect">
            <a:avLst/>
          </a:prstGeom>
        </p:spPr>
      </p:pic>
      <p:pic>
        <p:nvPicPr>
          <p:cNvPr name="Picture 6" id="6"/>
          <p:cNvPicPr>
            <a:picLocks noChangeAspect="true"/>
          </p:cNvPicPr>
          <p:nvPr/>
        </p:nvPicPr>
        <p:blipFill>
          <a:blip r:embed="rId6"/>
          <a:srcRect l="0" t="32043" r="0" b="33099"/>
          <a:stretch>
            <a:fillRect/>
          </a:stretch>
        </p:blipFill>
        <p:spPr>
          <a:xfrm flipH="false" flipV="false" rot="0">
            <a:off x="9197319" y="4078557"/>
            <a:ext cx="5029317" cy="1753109"/>
          </a:xfrm>
          <a:prstGeom prst="rect">
            <a:avLst/>
          </a:prstGeom>
        </p:spPr>
      </p:pic>
      <p:pic>
        <p:nvPicPr>
          <p:cNvPr name="Picture 7" id="7"/>
          <p:cNvPicPr>
            <a:picLocks noChangeAspect="true"/>
          </p:cNvPicPr>
          <p:nvPr/>
        </p:nvPicPr>
        <p:blipFill>
          <a:blip r:embed="rId7"/>
          <a:srcRect l="3005" t="20822" r="1061" b="32698"/>
          <a:stretch>
            <a:fillRect/>
          </a:stretch>
        </p:blipFill>
        <p:spPr>
          <a:xfrm flipH="false" flipV="false" rot="0">
            <a:off x="4378350" y="5831666"/>
            <a:ext cx="4295094" cy="1040495"/>
          </a:xfrm>
          <a:prstGeom prst="rect">
            <a:avLst/>
          </a:prstGeom>
        </p:spPr>
      </p:pic>
      <p:pic>
        <p:nvPicPr>
          <p:cNvPr name="Picture 8" id="8"/>
          <p:cNvPicPr>
            <a:picLocks noChangeAspect="true"/>
          </p:cNvPicPr>
          <p:nvPr/>
        </p:nvPicPr>
        <p:blipFill>
          <a:blip r:embed="rId8"/>
          <a:srcRect l="0" t="3866" r="0" b="3866"/>
          <a:stretch>
            <a:fillRect/>
          </a:stretch>
        </p:blipFill>
        <p:spPr>
          <a:xfrm flipH="false" flipV="false" rot="0">
            <a:off x="625769" y="7605586"/>
            <a:ext cx="4848342" cy="1766799"/>
          </a:xfrm>
          <a:prstGeom prst="rect">
            <a:avLst/>
          </a:prstGeom>
        </p:spPr>
      </p:pic>
      <p:pic>
        <p:nvPicPr>
          <p:cNvPr name="Picture 9" id="9"/>
          <p:cNvPicPr>
            <a:picLocks noChangeAspect="true"/>
          </p:cNvPicPr>
          <p:nvPr/>
        </p:nvPicPr>
        <p:blipFill>
          <a:blip r:embed="rId9"/>
          <a:srcRect l="0" t="0" r="0" b="0"/>
          <a:stretch>
            <a:fillRect/>
          </a:stretch>
        </p:blipFill>
        <p:spPr>
          <a:xfrm flipH="false" flipV="false" rot="0">
            <a:off x="9310937" y="5621113"/>
            <a:ext cx="5507925" cy="1712663"/>
          </a:xfrm>
          <a:prstGeom prst="rect">
            <a:avLst/>
          </a:prstGeom>
        </p:spPr>
      </p:pic>
      <p:sp>
        <p:nvSpPr>
          <p:cNvPr name="TextBox 10" id="10"/>
          <p:cNvSpPr txBox="true"/>
          <p:nvPr/>
        </p:nvSpPr>
        <p:spPr>
          <a:xfrm rot="0">
            <a:off x="877095" y="552506"/>
            <a:ext cx="16867684" cy="2681809"/>
          </a:xfrm>
          <a:prstGeom prst="rect">
            <a:avLst/>
          </a:prstGeom>
        </p:spPr>
        <p:txBody>
          <a:bodyPr anchor="t" rtlCol="false" tIns="0" lIns="0" bIns="0" rIns="0">
            <a:spAutoFit/>
          </a:bodyPr>
          <a:lstStyle/>
          <a:p>
            <a:pPr>
              <a:lnSpc>
                <a:spcPts val="10733"/>
              </a:lnSpc>
            </a:pPr>
            <a:r>
              <a:rPr lang="en-US" sz="7666">
                <a:solidFill>
                  <a:srgbClr val="FF6705"/>
                </a:solidFill>
                <a:latin typeface="Archivo Black"/>
              </a:rPr>
              <a:t>B2B sektorda virtual savdo maydonchalari</a:t>
            </a:r>
          </a:p>
        </p:txBody>
      </p:sp>
      <p:sp>
        <p:nvSpPr>
          <p:cNvPr name="TextBox 11" id="11"/>
          <p:cNvSpPr txBox="true"/>
          <p:nvPr/>
        </p:nvSpPr>
        <p:spPr>
          <a:xfrm rot="0">
            <a:off x="6233399" y="7657553"/>
            <a:ext cx="9959726" cy="2552115"/>
          </a:xfrm>
          <a:prstGeom prst="rect">
            <a:avLst/>
          </a:prstGeom>
        </p:spPr>
        <p:txBody>
          <a:bodyPr anchor="t" rtlCol="false" tIns="0" lIns="0" bIns="0" rIns="0">
            <a:spAutoFit/>
          </a:bodyPr>
          <a:lstStyle/>
          <a:p>
            <a:pPr>
              <a:lnSpc>
                <a:spcPts val="3429"/>
              </a:lnSpc>
            </a:pPr>
            <a:r>
              <a:rPr lang="en-US" sz="2449">
                <a:solidFill>
                  <a:srgbClr val="393730"/>
                </a:solidFill>
                <a:latin typeface="Montserrat"/>
              </a:rPr>
              <a:t>B2B сектoрдаги савдo майдoнчаларининг биринчи тури suppliеr - drivеn кўринишдаги майдoнчалар ҳисoбланади. Улар каталoгли мoделда ташкил қилинган. Бу савдo майдoнчасида кoрxoна ўзига ускуна - жиҳoз ёки бoшқа тoварлар oлди - сoтдиларини тўғридан - тўғри буюртмачи билан даллoлларсиз oлиб бoришлари мумкин. </a:t>
            </a:r>
          </a:p>
        </p:txBody>
      </p:sp>
    </p:spTree>
  </p:cSld>
  <p:clrMapOvr>
    <a:masterClrMapping/>
  </p:clrMapOvr>
</p:sld>
</file>

<file path=ppt/slides/slide27.xml><?xml version="1.0" encoding="utf-8"?>
<p:sld xmlns:p="http://schemas.openxmlformats.org/presentationml/2006/main" xmlns:a="http://schemas.openxmlformats.org/drawingml/2006/main" xmlns:r="http://schemas.openxmlformats.org/officeDocument/2006/relationships">
  <p:cSld>
    <p:bg>
      <p:bgPr>
        <a:solidFill>
          <a:srgbClr val="F2F3F5"/>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4111472" y="5230248"/>
            <a:ext cx="10065055" cy="5156788"/>
          </a:xfrm>
          <a:prstGeom prst="rect">
            <a:avLst/>
          </a:prstGeom>
        </p:spPr>
      </p:pic>
      <p:grpSp>
        <p:nvGrpSpPr>
          <p:cNvPr name="Group 3" id="3"/>
          <p:cNvGrpSpPr/>
          <p:nvPr/>
        </p:nvGrpSpPr>
        <p:grpSpPr>
          <a:xfrm rot="0">
            <a:off x="4338448" y="7971804"/>
            <a:ext cx="610355" cy="610355"/>
            <a:chOff x="0" y="0"/>
            <a:chExt cx="6350000" cy="6350000"/>
          </a:xfrm>
        </p:grpSpPr>
        <p:sp>
          <p:nvSpPr>
            <p:cNvPr name="Freeform 4" id="4"/>
            <p:cNvSpPr/>
            <p:nvPr/>
          </p:nvSpPr>
          <p:spPr>
            <a:xfrm>
              <a:off x="14167" y="0"/>
              <a:ext cx="6321665" cy="6350000"/>
            </a:xfrm>
            <a:custGeom>
              <a:avLst/>
              <a:gdLst/>
              <a:ahLst/>
              <a:cxnLst/>
              <a:rect r="r" b="b" t="t" l="l"/>
              <a:pathLst>
                <a:path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956BA"/>
            </a:solidFill>
          </p:spPr>
        </p:sp>
      </p:grpSp>
      <p:pic>
        <p:nvPicPr>
          <p:cNvPr name="Picture 5" id="5"/>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5400000">
            <a:off x="4455431" y="8088787"/>
            <a:ext cx="376387" cy="376387"/>
          </a:xfrm>
          <a:prstGeom prst="rect">
            <a:avLst/>
          </a:prstGeom>
        </p:spPr>
      </p:pic>
      <p:grpSp>
        <p:nvGrpSpPr>
          <p:cNvPr name="Group 6" id="6"/>
          <p:cNvGrpSpPr/>
          <p:nvPr/>
        </p:nvGrpSpPr>
        <p:grpSpPr>
          <a:xfrm rot="0">
            <a:off x="6363950" y="5685581"/>
            <a:ext cx="812603" cy="812603"/>
            <a:chOff x="0" y="0"/>
            <a:chExt cx="6350000" cy="6350000"/>
          </a:xfrm>
        </p:grpSpPr>
        <p:sp>
          <p:nvSpPr>
            <p:cNvPr name="Freeform 7" id="7"/>
            <p:cNvSpPr/>
            <p:nvPr/>
          </p:nvSpPr>
          <p:spPr>
            <a:xfrm>
              <a:off x="14167" y="0"/>
              <a:ext cx="6321665" cy="6350000"/>
            </a:xfrm>
            <a:custGeom>
              <a:avLst/>
              <a:gdLst/>
              <a:ahLst/>
              <a:cxnLst/>
              <a:rect r="r" b="b" t="t" l="l"/>
              <a:pathLst>
                <a:path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956BA"/>
            </a:solidFill>
          </p:spPr>
        </p:sp>
      </p:grpSp>
      <p:pic>
        <p:nvPicPr>
          <p:cNvPr name="Picture 8" id="8"/>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5400000">
            <a:off x="6519698" y="5841329"/>
            <a:ext cx="501108" cy="501108"/>
          </a:xfrm>
          <a:prstGeom prst="rect">
            <a:avLst/>
          </a:prstGeom>
        </p:spPr>
      </p:pic>
      <p:grpSp>
        <p:nvGrpSpPr>
          <p:cNvPr name="Group 9" id="9"/>
          <p:cNvGrpSpPr/>
          <p:nvPr/>
        </p:nvGrpSpPr>
        <p:grpSpPr>
          <a:xfrm rot="0">
            <a:off x="8695500" y="4897388"/>
            <a:ext cx="896999" cy="896999"/>
            <a:chOff x="0" y="0"/>
            <a:chExt cx="6350000" cy="6350000"/>
          </a:xfrm>
        </p:grpSpPr>
        <p:sp>
          <p:nvSpPr>
            <p:cNvPr name="Freeform 10" id="10"/>
            <p:cNvSpPr/>
            <p:nvPr/>
          </p:nvSpPr>
          <p:spPr>
            <a:xfrm>
              <a:off x="14167" y="0"/>
              <a:ext cx="6321665" cy="6350000"/>
            </a:xfrm>
            <a:custGeom>
              <a:avLst/>
              <a:gdLst/>
              <a:ahLst/>
              <a:cxnLst/>
              <a:rect r="r" b="b" t="t" l="l"/>
              <a:pathLst>
                <a:path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956BA"/>
            </a:solidFill>
          </p:spPr>
        </p:sp>
      </p:grpSp>
      <p:pic>
        <p:nvPicPr>
          <p:cNvPr name="Picture 11" id="11"/>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5400000">
            <a:off x="8867424" y="5069312"/>
            <a:ext cx="553152" cy="553152"/>
          </a:xfrm>
          <a:prstGeom prst="rect">
            <a:avLst/>
          </a:prstGeom>
        </p:spPr>
      </p:pic>
      <p:grpSp>
        <p:nvGrpSpPr>
          <p:cNvPr name="Group 12" id="12"/>
          <p:cNvGrpSpPr/>
          <p:nvPr/>
        </p:nvGrpSpPr>
        <p:grpSpPr>
          <a:xfrm rot="0">
            <a:off x="11366520" y="5691349"/>
            <a:ext cx="1009651" cy="1009651"/>
            <a:chOff x="0" y="0"/>
            <a:chExt cx="6350000" cy="6350000"/>
          </a:xfrm>
        </p:grpSpPr>
        <p:sp>
          <p:nvSpPr>
            <p:cNvPr name="Freeform 13" id="13"/>
            <p:cNvSpPr/>
            <p:nvPr/>
          </p:nvSpPr>
          <p:spPr>
            <a:xfrm>
              <a:off x="14167" y="0"/>
              <a:ext cx="6321665" cy="6350000"/>
            </a:xfrm>
            <a:custGeom>
              <a:avLst/>
              <a:gdLst/>
              <a:ahLst/>
              <a:cxnLst/>
              <a:rect r="r" b="b" t="t" l="l"/>
              <a:pathLst>
                <a:path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956BA">
                <a:alpha val="44706"/>
              </a:srgbClr>
            </a:solidFill>
          </p:spPr>
        </p:sp>
      </p:grpSp>
      <p:pic>
        <p:nvPicPr>
          <p:cNvPr name="Picture 14" id="14"/>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5400000">
            <a:off x="11560035" y="5884863"/>
            <a:ext cx="622621" cy="622621"/>
          </a:xfrm>
          <a:prstGeom prst="rect">
            <a:avLst/>
          </a:prstGeom>
        </p:spPr>
      </p:pic>
      <p:grpSp>
        <p:nvGrpSpPr>
          <p:cNvPr name="Group 15" id="15"/>
          <p:cNvGrpSpPr/>
          <p:nvPr/>
        </p:nvGrpSpPr>
        <p:grpSpPr>
          <a:xfrm rot="0">
            <a:off x="12961453" y="7960349"/>
            <a:ext cx="1009651" cy="1009651"/>
            <a:chOff x="0" y="0"/>
            <a:chExt cx="6350000" cy="6350000"/>
          </a:xfrm>
        </p:grpSpPr>
        <p:sp>
          <p:nvSpPr>
            <p:cNvPr name="Freeform 16" id="16"/>
            <p:cNvSpPr/>
            <p:nvPr/>
          </p:nvSpPr>
          <p:spPr>
            <a:xfrm>
              <a:off x="14167" y="0"/>
              <a:ext cx="6321665" cy="6350000"/>
            </a:xfrm>
            <a:custGeom>
              <a:avLst/>
              <a:gdLst/>
              <a:ahLst/>
              <a:cxnLst/>
              <a:rect r="r" b="b" t="t" l="l"/>
              <a:pathLst>
                <a:path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956BA">
                <a:alpha val="49804"/>
              </a:srgbClr>
            </a:solidFill>
          </p:spPr>
        </p:sp>
      </p:grpSp>
      <p:pic>
        <p:nvPicPr>
          <p:cNvPr name="Picture 17" id="17"/>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5400000">
            <a:off x="13154967" y="8153864"/>
            <a:ext cx="622621" cy="622621"/>
          </a:xfrm>
          <a:prstGeom prst="rect">
            <a:avLst/>
          </a:prstGeom>
        </p:spPr>
      </p:pic>
      <p:pic>
        <p:nvPicPr>
          <p:cNvPr name="Picture 18" id="18"/>
          <p:cNvPicPr>
            <a:picLocks noChangeAspect="true"/>
          </p:cNvPicPr>
          <p:nvPr/>
        </p:nvPicPr>
        <p:blipFill>
          <a:blip r:embed="rId6"/>
          <a:srcRect l="0" t="0" r="0" b="0"/>
          <a:stretch>
            <a:fillRect/>
          </a:stretch>
        </p:blipFill>
        <p:spPr>
          <a:xfrm flipH="false" flipV="false" rot="0">
            <a:off x="4948802" y="6729574"/>
            <a:ext cx="7822827" cy="3516547"/>
          </a:xfrm>
          <a:prstGeom prst="rect">
            <a:avLst/>
          </a:prstGeom>
        </p:spPr>
      </p:pic>
      <p:sp>
        <p:nvSpPr>
          <p:cNvPr name="TextBox 19" id="19"/>
          <p:cNvSpPr txBox="true"/>
          <p:nvPr/>
        </p:nvSpPr>
        <p:spPr>
          <a:xfrm rot="0">
            <a:off x="1028700" y="280983"/>
            <a:ext cx="16031138" cy="669925"/>
          </a:xfrm>
          <a:prstGeom prst="rect">
            <a:avLst/>
          </a:prstGeom>
        </p:spPr>
        <p:txBody>
          <a:bodyPr anchor="t" rtlCol="false" tIns="0" lIns="0" bIns="0" rIns="0">
            <a:spAutoFit/>
          </a:bodyPr>
          <a:lstStyle/>
          <a:p>
            <a:pPr>
              <a:lnSpc>
                <a:spcPts val="5599"/>
              </a:lnSpc>
              <a:spcBef>
                <a:spcPct val="0"/>
              </a:spcBef>
            </a:pPr>
            <a:r>
              <a:rPr lang="en-US" spc="47" sz="3999">
                <a:solidFill>
                  <a:srgbClr val="333333"/>
                </a:solidFill>
                <a:latin typeface="Peace Sans"/>
              </a:rPr>
              <a:t>B2C SEKTORIDAGI VIRTUAL SAVDO MAYDONCHALARI</a:t>
            </a:r>
          </a:p>
        </p:txBody>
      </p:sp>
      <p:sp>
        <p:nvSpPr>
          <p:cNvPr name="TextBox 20" id="20"/>
          <p:cNvSpPr txBox="true"/>
          <p:nvPr/>
        </p:nvSpPr>
        <p:spPr>
          <a:xfrm rot="0">
            <a:off x="990600" y="5864136"/>
            <a:ext cx="3562350" cy="397510"/>
          </a:xfrm>
          <a:prstGeom prst="rect">
            <a:avLst/>
          </a:prstGeom>
        </p:spPr>
        <p:txBody>
          <a:bodyPr anchor="t" rtlCol="false" tIns="0" lIns="0" bIns="0" rIns="0">
            <a:spAutoFit/>
          </a:bodyPr>
          <a:lstStyle/>
          <a:p>
            <a:pPr algn="just">
              <a:lnSpc>
                <a:spcPts val="3079"/>
              </a:lnSpc>
            </a:pPr>
            <a:r>
              <a:rPr lang="en-US" sz="2799">
                <a:solidFill>
                  <a:srgbClr val="333333"/>
                </a:solidFill>
                <a:latin typeface="Open Sans Bold"/>
              </a:rPr>
              <a:t>VEB - VITRINALAR</a:t>
            </a:r>
          </a:p>
        </p:txBody>
      </p:sp>
      <p:sp>
        <p:nvSpPr>
          <p:cNvPr name="TextBox 21" id="21"/>
          <p:cNvSpPr txBox="true"/>
          <p:nvPr/>
        </p:nvSpPr>
        <p:spPr>
          <a:xfrm rot="0">
            <a:off x="2300809" y="3328852"/>
            <a:ext cx="4719997" cy="397510"/>
          </a:xfrm>
          <a:prstGeom prst="rect">
            <a:avLst/>
          </a:prstGeom>
        </p:spPr>
        <p:txBody>
          <a:bodyPr anchor="t" rtlCol="false" tIns="0" lIns="0" bIns="0" rIns="0">
            <a:spAutoFit/>
          </a:bodyPr>
          <a:lstStyle/>
          <a:p>
            <a:pPr algn="just">
              <a:lnSpc>
                <a:spcPts val="3079"/>
              </a:lnSpc>
            </a:pPr>
            <a:r>
              <a:rPr lang="en-US" sz="2799">
                <a:solidFill>
                  <a:srgbClr val="333333"/>
                </a:solidFill>
                <a:latin typeface="Open Sans Bold"/>
              </a:rPr>
              <a:t>ELEKTRON MAGAZINLAR</a:t>
            </a:r>
          </a:p>
        </p:txBody>
      </p:sp>
      <p:sp>
        <p:nvSpPr>
          <p:cNvPr name="TextBox 22" id="22"/>
          <p:cNvSpPr txBox="true"/>
          <p:nvPr/>
        </p:nvSpPr>
        <p:spPr>
          <a:xfrm rot="0">
            <a:off x="7362825" y="2211891"/>
            <a:ext cx="7680503" cy="397510"/>
          </a:xfrm>
          <a:prstGeom prst="rect">
            <a:avLst/>
          </a:prstGeom>
        </p:spPr>
        <p:txBody>
          <a:bodyPr anchor="t" rtlCol="false" tIns="0" lIns="0" bIns="0" rIns="0">
            <a:spAutoFit/>
          </a:bodyPr>
          <a:lstStyle/>
          <a:p>
            <a:pPr algn="just">
              <a:lnSpc>
                <a:spcPts val="3079"/>
              </a:lnSpc>
            </a:pPr>
            <a:r>
              <a:rPr lang="en-US" sz="2799">
                <a:solidFill>
                  <a:srgbClr val="333333"/>
                </a:solidFill>
                <a:latin typeface="Open Sans Bold"/>
              </a:rPr>
              <a:t>ELEKTRON SAVDO PLATFORMALARI</a:t>
            </a:r>
          </a:p>
        </p:txBody>
      </p:sp>
      <p:sp>
        <p:nvSpPr>
          <p:cNvPr name="TextBox 23" id="23"/>
          <p:cNvSpPr txBox="true"/>
          <p:nvPr/>
        </p:nvSpPr>
        <p:spPr>
          <a:xfrm rot="0">
            <a:off x="12548666" y="2891019"/>
            <a:ext cx="5513925" cy="788035"/>
          </a:xfrm>
          <a:prstGeom prst="rect">
            <a:avLst/>
          </a:prstGeom>
        </p:spPr>
        <p:txBody>
          <a:bodyPr anchor="t" rtlCol="false" tIns="0" lIns="0" bIns="0" rIns="0">
            <a:spAutoFit/>
          </a:bodyPr>
          <a:lstStyle/>
          <a:p>
            <a:pPr algn="just">
              <a:lnSpc>
                <a:spcPts val="3079"/>
              </a:lnSpc>
            </a:pPr>
            <a:r>
              <a:rPr lang="en-US" sz="2799">
                <a:solidFill>
                  <a:srgbClr val="333333"/>
                </a:solidFill>
                <a:latin typeface="Open Sans Bold"/>
              </a:rPr>
              <a:t>INTERNET- SAVDO TIZIMLARI (IST) </a:t>
            </a:r>
          </a:p>
        </p:txBody>
      </p:sp>
      <p:sp>
        <p:nvSpPr>
          <p:cNvPr name="TextBox 24" id="24"/>
          <p:cNvSpPr txBox="true"/>
          <p:nvPr/>
        </p:nvSpPr>
        <p:spPr>
          <a:xfrm rot="0">
            <a:off x="14024875" y="5461599"/>
            <a:ext cx="3562350" cy="788035"/>
          </a:xfrm>
          <a:prstGeom prst="rect">
            <a:avLst/>
          </a:prstGeom>
        </p:spPr>
        <p:txBody>
          <a:bodyPr anchor="t" rtlCol="false" tIns="0" lIns="0" bIns="0" rIns="0">
            <a:spAutoFit/>
          </a:bodyPr>
          <a:lstStyle/>
          <a:p>
            <a:pPr algn="just">
              <a:lnSpc>
                <a:spcPts val="3079"/>
              </a:lnSpc>
            </a:pPr>
            <a:r>
              <a:rPr lang="en-US" sz="2799">
                <a:solidFill>
                  <a:srgbClr val="333333"/>
                </a:solidFill>
                <a:latin typeface="Open Sans Bold"/>
              </a:rPr>
              <a:t>АUKTSIONLAR (KIM OSHDI SAVDOLARI)</a:t>
            </a:r>
          </a:p>
        </p:txBody>
      </p:sp>
      <p:sp>
        <p:nvSpPr>
          <p:cNvPr name="TextBox 25" id="25"/>
          <p:cNvSpPr txBox="true"/>
          <p:nvPr/>
        </p:nvSpPr>
        <p:spPr>
          <a:xfrm rot="0">
            <a:off x="990600" y="6318796"/>
            <a:ext cx="3562350" cy="1673225"/>
          </a:xfrm>
          <a:prstGeom prst="rect">
            <a:avLst/>
          </a:prstGeom>
        </p:spPr>
        <p:txBody>
          <a:bodyPr anchor="t" rtlCol="false" tIns="0" lIns="0" bIns="0" rIns="0">
            <a:spAutoFit/>
          </a:bodyPr>
          <a:lstStyle/>
          <a:p>
            <a:pPr>
              <a:lnSpc>
                <a:spcPts val="2200"/>
              </a:lnSpc>
            </a:pPr>
            <a:r>
              <a:rPr lang="en-US" sz="2000">
                <a:solidFill>
                  <a:srgbClr val="333333"/>
                </a:solidFill>
                <a:latin typeface="Open Sans"/>
              </a:rPr>
              <a:t>vitrinalarning asosiy komponentga tovarlar va xizmat turlari qayd etilgan kataloglar (prays —list (price list)) hamda xaridorlardan buyurtma to‘plash tizimidir</a:t>
            </a:r>
          </a:p>
        </p:txBody>
      </p:sp>
      <p:sp>
        <p:nvSpPr>
          <p:cNvPr name="TextBox 26" id="26"/>
          <p:cNvSpPr txBox="true"/>
          <p:nvPr/>
        </p:nvSpPr>
        <p:spPr>
          <a:xfrm rot="0">
            <a:off x="597316" y="3812087"/>
            <a:ext cx="5265843" cy="1397000"/>
          </a:xfrm>
          <a:prstGeom prst="rect">
            <a:avLst/>
          </a:prstGeom>
        </p:spPr>
        <p:txBody>
          <a:bodyPr anchor="t" rtlCol="false" tIns="0" lIns="0" bIns="0" rIns="0">
            <a:spAutoFit/>
          </a:bodyPr>
          <a:lstStyle/>
          <a:p>
            <a:pPr>
              <a:lnSpc>
                <a:spcPts val="2200"/>
              </a:lnSpc>
            </a:pPr>
            <a:r>
              <a:rPr lang="en-US" sz="2000">
                <a:solidFill>
                  <a:srgbClr val="333333"/>
                </a:solidFill>
                <a:latin typeface="Open Sans"/>
              </a:rPr>
              <a:t>Ular WEB - vitrinalarga nisbatan kattaroq hajmdagi savdoga mo‘ljallangan va shunga yarasha nisbatan murakkabroq tizimga ega. /virtual savdo zali/virtual bloki /ma’lumotlar bazasi</a:t>
            </a:r>
          </a:p>
        </p:txBody>
      </p:sp>
      <p:sp>
        <p:nvSpPr>
          <p:cNvPr name="TextBox 27" id="27"/>
          <p:cNvSpPr txBox="true"/>
          <p:nvPr/>
        </p:nvSpPr>
        <p:spPr>
          <a:xfrm rot="0">
            <a:off x="7362825" y="2731952"/>
            <a:ext cx="3562350" cy="1120775"/>
          </a:xfrm>
          <a:prstGeom prst="rect">
            <a:avLst/>
          </a:prstGeom>
        </p:spPr>
        <p:txBody>
          <a:bodyPr anchor="t" rtlCol="false" tIns="0" lIns="0" bIns="0" rIns="0">
            <a:spAutoFit/>
          </a:bodyPr>
          <a:lstStyle/>
          <a:p>
            <a:pPr>
              <a:lnSpc>
                <a:spcPts val="2200"/>
              </a:lnSpc>
            </a:pPr>
            <a:r>
              <a:rPr lang="en-US" sz="2000">
                <a:solidFill>
                  <a:srgbClr val="333333"/>
                </a:solidFill>
                <a:latin typeface="Open Sans"/>
              </a:rPr>
              <a:t>Barcha ishtirok eitishi memkun bo'lgan va supplier - driven ko‘rinishdagi maydonchalar hisoblanadi</a:t>
            </a:r>
          </a:p>
        </p:txBody>
      </p:sp>
      <p:sp>
        <p:nvSpPr>
          <p:cNvPr name="TextBox 28" id="28"/>
          <p:cNvSpPr txBox="true"/>
          <p:nvPr/>
        </p:nvSpPr>
        <p:spPr>
          <a:xfrm rot="0">
            <a:off x="12548666" y="3764779"/>
            <a:ext cx="3562350" cy="1397000"/>
          </a:xfrm>
          <a:prstGeom prst="rect">
            <a:avLst/>
          </a:prstGeom>
        </p:spPr>
        <p:txBody>
          <a:bodyPr anchor="t" rtlCol="false" tIns="0" lIns="0" bIns="0" rIns="0">
            <a:spAutoFit/>
          </a:bodyPr>
          <a:lstStyle/>
          <a:p>
            <a:pPr>
              <a:lnSpc>
                <a:spcPts val="2200"/>
              </a:lnSpc>
            </a:pPr>
            <a:r>
              <a:rPr lang="en-US" sz="2000">
                <a:solidFill>
                  <a:srgbClr val="333333"/>
                </a:solidFill>
                <a:latin typeface="Open Sans"/>
              </a:rPr>
              <a:t>Xoldinglar, ishlab chiqarish korxonalarining ta’minot va mahsulotni sotish bo‘limlari mehnat unumdorligini oshirishga xizmat qiladi</a:t>
            </a:r>
          </a:p>
        </p:txBody>
      </p:sp>
      <p:sp>
        <p:nvSpPr>
          <p:cNvPr name="TextBox 29" id="29"/>
          <p:cNvSpPr txBox="true"/>
          <p:nvPr/>
        </p:nvSpPr>
        <p:spPr>
          <a:xfrm rot="0">
            <a:off x="14024875" y="6333805"/>
            <a:ext cx="3562350" cy="1397000"/>
          </a:xfrm>
          <a:prstGeom prst="rect">
            <a:avLst/>
          </a:prstGeom>
        </p:spPr>
        <p:txBody>
          <a:bodyPr anchor="t" rtlCol="false" tIns="0" lIns="0" bIns="0" rIns="0">
            <a:spAutoFit/>
          </a:bodyPr>
          <a:lstStyle/>
          <a:p>
            <a:pPr>
              <a:lnSpc>
                <a:spcPts val="2200"/>
              </a:lnSpc>
            </a:pPr>
            <a:r>
              <a:rPr lang="en-US" sz="2000">
                <a:solidFill>
                  <a:srgbClr val="333333"/>
                </a:solidFill>
                <a:latin typeface="Open Sans"/>
              </a:rPr>
              <a:t>WEB - sayt, bunda istagan talablar xohlagan tovarni o‘zi belgilangan boshlangich narx orqali sotuvga qo‘yishi mumkin</a:t>
            </a:r>
          </a:p>
        </p:txBody>
      </p:sp>
    </p:spTree>
  </p:cSld>
  <p:clrMapOvr>
    <a:masterClrMapping/>
  </p:clrMapOvr>
</p:sld>
</file>

<file path=ppt/slides/slide2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0"/>
          <a:stretch>
            <a:fillRect/>
          </a:stretch>
        </p:blipFill>
        <p:spPr>
          <a:xfrm flipH="false" flipV="false" rot="0">
            <a:off x="348930" y="1417389"/>
            <a:ext cx="16910370" cy="6905068"/>
          </a:xfrm>
          <a:prstGeom prst="rect">
            <a:avLst/>
          </a:prstGeom>
        </p:spPr>
      </p:pic>
      <p:sp>
        <p:nvSpPr>
          <p:cNvPr name="TextBox 3" id="3"/>
          <p:cNvSpPr txBox="true"/>
          <p:nvPr/>
        </p:nvSpPr>
        <p:spPr>
          <a:xfrm rot="0">
            <a:off x="1028700" y="280983"/>
            <a:ext cx="16031138" cy="669925"/>
          </a:xfrm>
          <a:prstGeom prst="rect">
            <a:avLst/>
          </a:prstGeom>
        </p:spPr>
        <p:txBody>
          <a:bodyPr anchor="t" rtlCol="false" tIns="0" lIns="0" bIns="0" rIns="0">
            <a:spAutoFit/>
          </a:bodyPr>
          <a:lstStyle/>
          <a:p>
            <a:pPr>
              <a:lnSpc>
                <a:spcPts val="5599"/>
              </a:lnSpc>
              <a:spcBef>
                <a:spcPct val="0"/>
              </a:spcBef>
            </a:pPr>
            <a:r>
              <a:rPr lang="en-US" spc="47" sz="3999">
                <a:solidFill>
                  <a:srgbClr val="333333"/>
                </a:solidFill>
                <a:latin typeface="Peace Sans"/>
              </a:rPr>
              <a:t>B2C SEKTORIDAGI VIRTUAL SAVDONI RIVOJLANISHI</a:t>
            </a:r>
          </a:p>
        </p:txBody>
      </p:sp>
      <p:sp>
        <p:nvSpPr>
          <p:cNvPr name="TextBox 4" id="4"/>
          <p:cNvSpPr txBox="true"/>
          <p:nvPr/>
        </p:nvSpPr>
        <p:spPr>
          <a:xfrm rot="0">
            <a:off x="655459" y="8293882"/>
            <a:ext cx="12698388" cy="424180"/>
          </a:xfrm>
          <a:prstGeom prst="rect">
            <a:avLst/>
          </a:prstGeom>
        </p:spPr>
        <p:txBody>
          <a:bodyPr anchor="t" rtlCol="false" tIns="0" lIns="0" bIns="0" rIns="0">
            <a:spAutoFit/>
          </a:bodyPr>
          <a:lstStyle/>
          <a:p>
            <a:pPr>
              <a:lnSpc>
                <a:spcPts val="3380"/>
              </a:lnSpc>
              <a:spcBef>
                <a:spcPct val="0"/>
              </a:spcBef>
            </a:pPr>
            <a:r>
              <a:rPr lang="en-US" sz="2600">
                <a:solidFill>
                  <a:srgbClr val="333333"/>
                </a:solidFill>
                <a:latin typeface="Open Sans"/>
              </a:rPr>
              <a:t>Manba: </a:t>
            </a:r>
            <a:r>
              <a:rPr lang="en-US" sz="2600">
                <a:solidFill>
                  <a:srgbClr val="333333"/>
                </a:solidFill>
                <a:latin typeface="Open Sans"/>
              </a:rPr>
              <a:t>www.trade.gov/ecommerce-sales-size-forecast</a:t>
            </a:r>
          </a:p>
        </p:txBody>
      </p:sp>
      <p:sp>
        <p:nvSpPr>
          <p:cNvPr name="TextBox 5" id="5"/>
          <p:cNvSpPr txBox="true"/>
          <p:nvPr/>
        </p:nvSpPr>
        <p:spPr>
          <a:xfrm rot="0">
            <a:off x="348930" y="9165736"/>
            <a:ext cx="16230600" cy="732790"/>
          </a:xfrm>
          <a:prstGeom prst="rect">
            <a:avLst/>
          </a:prstGeom>
        </p:spPr>
        <p:txBody>
          <a:bodyPr anchor="t" rtlCol="false" tIns="0" lIns="0" bIns="0" rIns="0">
            <a:spAutoFit/>
          </a:bodyPr>
          <a:lstStyle/>
          <a:p>
            <a:pPr>
              <a:lnSpc>
                <a:spcPts val="2990"/>
              </a:lnSpc>
              <a:spcBef>
                <a:spcPct val="0"/>
              </a:spcBef>
            </a:pPr>
            <a:r>
              <a:rPr lang="en-US" sz="2300">
                <a:solidFill>
                  <a:srgbClr val="333333"/>
                </a:solidFill>
                <a:latin typeface="Open Sans"/>
              </a:rPr>
              <a:t>U 2020 yil uchun jami global chakana savdoning 18 foiz ulushini egallagan va 2024 yilga kelib jami global chakana savdoning qariyb 22 foiz ulushiga erishib, yillik o'sish sur'ati 1 foizdan oshishi kutilmoqda.</a:t>
            </a:r>
          </a:p>
        </p:txBody>
      </p:sp>
    </p:spTree>
  </p:cSld>
  <p:clrMapOvr>
    <a:masterClrMapping/>
  </p:clrMapOvr>
</p:sld>
</file>

<file path=ppt/slides/slide29.xml><?xml version="1.0" encoding="utf-8"?>
<p:sld xmlns:p="http://schemas.openxmlformats.org/presentationml/2006/main" xmlns:a="http://schemas.openxmlformats.org/drawingml/2006/main" xmlns:r="http://schemas.openxmlformats.org/officeDocument/2006/relationships">
  <p:cSld>
    <p:bg>
      <p:bgPr>
        <a:solidFill>
          <a:srgbClr val="EBE39D"/>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1296661" y="2297936"/>
            <a:ext cx="6343639" cy="7238593"/>
          </a:xfrm>
          <a:prstGeom prst="rect">
            <a:avLst/>
          </a:prstGeom>
        </p:spPr>
      </p:pic>
      <p:grpSp>
        <p:nvGrpSpPr>
          <p:cNvPr name="Group 3" id="3"/>
          <p:cNvGrpSpPr/>
          <p:nvPr/>
        </p:nvGrpSpPr>
        <p:grpSpPr>
          <a:xfrm rot="0">
            <a:off x="874262" y="4681299"/>
            <a:ext cx="7796856" cy="4577001"/>
            <a:chOff x="0" y="0"/>
            <a:chExt cx="10395808" cy="6102669"/>
          </a:xfrm>
        </p:grpSpPr>
        <p:grpSp>
          <p:nvGrpSpPr>
            <p:cNvPr name="Group 4" id="4"/>
            <p:cNvGrpSpPr/>
            <p:nvPr/>
          </p:nvGrpSpPr>
          <p:grpSpPr>
            <a:xfrm rot="0">
              <a:off x="0" y="0"/>
              <a:ext cx="10395808" cy="6102669"/>
              <a:chOff x="0" y="0"/>
              <a:chExt cx="8133363" cy="4774542"/>
            </a:xfrm>
          </p:grpSpPr>
          <p:sp>
            <p:nvSpPr>
              <p:cNvPr name="Freeform 5" id="5"/>
              <p:cNvSpPr/>
              <p:nvPr/>
            </p:nvSpPr>
            <p:spPr>
              <a:xfrm>
                <a:off x="92710" y="106680"/>
                <a:ext cx="8029223" cy="4655162"/>
              </a:xfrm>
              <a:custGeom>
                <a:avLst/>
                <a:gdLst/>
                <a:ahLst/>
                <a:cxnLst/>
                <a:rect r="r" b="b" t="t" l="l"/>
                <a:pathLst>
                  <a:path h="4655162" w="8029223">
                    <a:moveTo>
                      <a:pt x="8002553" y="4465932"/>
                    </a:moveTo>
                    <a:cubicBezTo>
                      <a:pt x="8002553" y="4553562"/>
                      <a:pt x="7926353" y="4624682"/>
                      <a:pt x="7845073" y="4624682"/>
                    </a:cubicBezTo>
                    <a:lnTo>
                      <a:pt x="66040" y="4624682"/>
                    </a:lnTo>
                    <a:cubicBezTo>
                      <a:pt x="43180" y="4624682"/>
                      <a:pt x="20320" y="4619602"/>
                      <a:pt x="0" y="4610712"/>
                    </a:cubicBezTo>
                    <a:cubicBezTo>
                      <a:pt x="26670" y="4638652"/>
                      <a:pt x="63500" y="4655162"/>
                      <a:pt x="145302" y="4655162"/>
                    </a:cubicBezTo>
                    <a:lnTo>
                      <a:pt x="7883173" y="4655162"/>
                    </a:lnTo>
                    <a:cubicBezTo>
                      <a:pt x="7963184" y="4655162"/>
                      <a:pt x="8029223" y="4589122"/>
                      <a:pt x="8029223" y="4509112"/>
                    </a:cubicBezTo>
                    <a:lnTo>
                      <a:pt x="8029223" y="95250"/>
                    </a:lnTo>
                    <a:cubicBezTo>
                      <a:pt x="8029223" y="58420"/>
                      <a:pt x="8015253" y="25400"/>
                      <a:pt x="7993663" y="0"/>
                    </a:cubicBezTo>
                    <a:cubicBezTo>
                      <a:pt x="8000013" y="16510"/>
                      <a:pt x="8002553" y="34290"/>
                      <a:pt x="8002553" y="52070"/>
                    </a:cubicBezTo>
                    <a:lnTo>
                      <a:pt x="8002553" y="4465932"/>
                    </a:lnTo>
                    <a:lnTo>
                      <a:pt x="8002553" y="4465932"/>
                    </a:lnTo>
                    <a:close/>
                  </a:path>
                </a:pathLst>
              </a:custGeom>
              <a:solidFill>
                <a:srgbClr val="173554"/>
              </a:solidFill>
            </p:spPr>
          </p:sp>
          <p:sp>
            <p:nvSpPr>
              <p:cNvPr name="Freeform 6" id="6"/>
              <p:cNvSpPr/>
              <p:nvPr/>
            </p:nvSpPr>
            <p:spPr>
              <a:xfrm>
                <a:off x="12700" y="12700"/>
                <a:ext cx="8068594" cy="4705962"/>
              </a:xfrm>
              <a:custGeom>
                <a:avLst/>
                <a:gdLst/>
                <a:ahLst/>
                <a:cxnLst/>
                <a:rect r="r" b="b" t="t" l="l"/>
                <a:pathLst>
                  <a:path h="4705962" w="8068594">
                    <a:moveTo>
                      <a:pt x="146050" y="4705962"/>
                    </a:moveTo>
                    <a:lnTo>
                      <a:pt x="7922544" y="4705962"/>
                    </a:lnTo>
                    <a:cubicBezTo>
                      <a:pt x="8002553" y="4705962"/>
                      <a:pt x="8068594" y="4639922"/>
                      <a:pt x="8068594" y="4559912"/>
                    </a:cubicBezTo>
                    <a:lnTo>
                      <a:pt x="8068594" y="146050"/>
                    </a:lnTo>
                    <a:cubicBezTo>
                      <a:pt x="8068594" y="66040"/>
                      <a:pt x="8002553" y="0"/>
                      <a:pt x="7922544" y="0"/>
                    </a:cubicBezTo>
                    <a:lnTo>
                      <a:pt x="146050" y="0"/>
                    </a:lnTo>
                    <a:cubicBezTo>
                      <a:pt x="66040" y="0"/>
                      <a:pt x="0" y="66040"/>
                      <a:pt x="0" y="146050"/>
                    </a:cubicBezTo>
                    <a:lnTo>
                      <a:pt x="0" y="4559912"/>
                    </a:lnTo>
                    <a:cubicBezTo>
                      <a:pt x="0" y="4641192"/>
                      <a:pt x="66040" y="4705962"/>
                      <a:pt x="146050" y="4705962"/>
                    </a:cubicBezTo>
                    <a:close/>
                  </a:path>
                </a:pathLst>
              </a:custGeom>
              <a:solidFill>
                <a:srgbClr val="F4F4F4"/>
              </a:solidFill>
            </p:spPr>
          </p:sp>
          <p:sp>
            <p:nvSpPr>
              <p:cNvPr name="Freeform 7" id="7"/>
              <p:cNvSpPr/>
              <p:nvPr/>
            </p:nvSpPr>
            <p:spPr>
              <a:xfrm>
                <a:off x="0" y="0"/>
                <a:ext cx="8133363" cy="4774542"/>
              </a:xfrm>
              <a:custGeom>
                <a:avLst/>
                <a:gdLst/>
                <a:ahLst/>
                <a:cxnLst/>
                <a:rect r="r" b="b" t="t" l="l"/>
                <a:pathLst>
                  <a:path h="4774542" w="8133363">
                    <a:moveTo>
                      <a:pt x="8069863" y="74930"/>
                    </a:moveTo>
                    <a:cubicBezTo>
                      <a:pt x="8041923" y="30480"/>
                      <a:pt x="7992394" y="0"/>
                      <a:pt x="7935244" y="0"/>
                    </a:cubicBezTo>
                    <a:lnTo>
                      <a:pt x="158750" y="0"/>
                    </a:lnTo>
                    <a:cubicBezTo>
                      <a:pt x="71120" y="0"/>
                      <a:pt x="0" y="71120"/>
                      <a:pt x="0" y="158750"/>
                    </a:cubicBezTo>
                    <a:lnTo>
                      <a:pt x="0" y="4572612"/>
                    </a:lnTo>
                    <a:cubicBezTo>
                      <a:pt x="0" y="4624682"/>
                      <a:pt x="25400" y="4670402"/>
                      <a:pt x="63500" y="4699612"/>
                    </a:cubicBezTo>
                    <a:cubicBezTo>
                      <a:pt x="91440" y="4744062"/>
                      <a:pt x="140970" y="4774542"/>
                      <a:pt x="245705" y="4774542"/>
                    </a:cubicBezTo>
                    <a:lnTo>
                      <a:pt x="7974613" y="4774542"/>
                    </a:lnTo>
                    <a:cubicBezTo>
                      <a:pt x="8062244" y="4774542"/>
                      <a:pt x="8133363" y="4703422"/>
                      <a:pt x="8133363" y="4615792"/>
                    </a:cubicBezTo>
                    <a:lnTo>
                      <a:pt x="8133363" y="201930"/>
                    </a:lnTo>
                    <a:cubicBezTo>
                      <a:pt x="8133363" y="149860"/>
                      <a:pt x="8107963" y="104140"/>
                      <a:pt x="8069863" y="74930"/>
                    </a:cubicBezTo>
                    <a:close/>
                    <a:moveTo>
                      <a:pt x="12700" y="4572612"/>
                    </a:moveTo>
                    <a:lnTo>
                      <a:pt x="12700" y="158750"/>
                    </a:lnTo>
                    <a:cubicBezTo>
                      <a:pt x="12700" y="78740"/>
                      <a:pt x="78740" y="12700"/>
                      <a:pt x="158750" y="12700"/>
                    </a:cubicBezTo>
                    <a:lnTo>
                      <a:pt x="7935244" y="12700"/>
                    </a:lnTo>
                    <a:cubicBezTo>
                      <a:pt x="8015253" y="12700"/>
                      <a:pt x="8081294" y="78740"/>
                      <a:pt x="8081294" y="158750"/>
                    </a:cubicBezTo>
                    <a:lnTo>
                      <a:pt x="8081294" y="4572612"/>
                    </a:lnTo>
                    <a:cubicBezTo>
                      <a:pt x="8081294" y="4652622"/>
                      <a:pt x="8015253" y="4718662"/>
                      <a:pt x="7935244" y="4718662"/>
                    </a:cubicBezTo>
                    <a:lnTo>
                      <a:pt x="158750" y="4718662"/>
                    </a:lnTo>
                    <a:cubicBezTo>
                      <a:pt x="78740" y="4718662"/>
                      <a:pt x="12700" y="4653892"/>
                      <a:pt x="12700" y="4572612"/>
                    </a:cubicBezTo>
                    <a:close/>
                    <a:moveTo>
                      <a:pt x="8121933" y="4615792"/>
                    </a:moveTo>
                    <a:cubicBezTo>
                      <a:pt x="8121933" y="4695802"/>
                      <a:pt x="8054623" y="4761842"/>
                      <a:pt x="7974613" y="4761842"/>
                    </a:cubicBezTo>
                    <a:lnTo>
                      <a:pt x="245705" y="4761842"/>
                    </a:lnTo>
                    <a:cubicBezTo>
                      <a:pt x="157480" y="4761842"/>
                      <a:pt x="120650" y="4745332"/>
                      <a:pt x="93980" y="4717392"/>
                    </a:cubicBezTo>
                    <a:cubicBezTo>
                      <a:pt x="114300" y="4726282"/>
                      <a:pt x="135890" y="4731362"/>
                      <a:pt x="160020" y="4731362"/>
                    </a:cubicBezTo>
                    <a:lnTo>
                      <a:pt x="7936513" y="4731362"/>
                    </a:lnTo>
                    <a:cubicBezTo>
                      <a:pt x="8024144" y="4731362"/>
                      <a:pt x="8095263" y="4660242"/>
                      <a:pt x="8095263" y="4572612"/>
                    </a:cubicBezTo>
                    <a:lnTo>
                      <a:pt x="8095263" y="158750"/>
                    </a:lnTo>
                    <a:cubicBezTo>
                      <a:pt x="8095263" y="140970"/>
                      <a:pt x="8091453" y="123190"/>
                      <a:pt x="8086373" y="106680"/>
                    </a:cubicBezTo>
                    <a:cubicBezTo>
                      <a:pt x="8107963" y="132080"/>
                      <a:pt x="8121933" y="165100"/>
                      <a:pt x="8121933" y="201930"/>
                    </a:cubicBezTo>
                    <a:lnTo>
                      <a:pt x="8121933" y="4615792"/>
                    </a:lnTo>
                    <a:cubicBezTo>
                      <a:pt x="8121933" y="4615792"/>
                      <a:pt x="8121933" y="4615792"/>
                      <a:pt x="8121933" y="4615792"/>
                    </a:cubicBezTo>
                    <a:close/>
                  </a:path>
                </a:pathLst>
              </a:custGeom>
              <a:solidFill>
                <a:srgbClr val="173554"/>
              </a:solidFill>
            </p:spPr>
          </p:sp>
        </p:grpSp>
        <p:sp>
          <p:nvSpPr>
            <p:cNvPr name="TextBox 8" id="8"/>
            <p:cNvSpPr txBox="true"/>
            <p:nvPr/>
          </p:nvSpPr>
          <p:spPr>
            <a:xfrm rot="0">
              <a:off x="1042758" y="605103"/>
              <a:ext cx="8310291" cy="4863888"/>
            </a:xfrm>
            <a:prstGeom prst="rect">
              <a:avLst/>
            </a:prstGeom>
          </p:spPr>
          <p:txBody>
            <a:bodyPr anchor="t" rtlCol="false" tIns="0" lIns="0" bIns="0" rIns="0">
              <a:spAutoFit/>
            </a:bodyPr>
            <a:lstStyle/>
            <a:p>
              <a:pPr>
                <a:lnSpc>
                  <a:spcPts val="4159"/>
                </a:lnSpc>
              </a:pPr>
              <a:r>
                <a:rPr lang="en-US" sz="3199">
                  <a:solidFill>
                    <a:srgbClr val="173554"/>
                  </a:solidFill>
                  <a:latin typeface="Open Sans"/>
                </a:rPr>
                <a:t>E-tijorat veb-saytiga ega bo'lish bilan bog'liq holda, sizveb-sayt hostingdan elektron tijorat integratsiyasi, xarid qilish savati va to'lov shchitlarigacha bo'lgan turli xil echimlarni o'rganishingiz kerak</a:t>
              </a:r>
            </a:p>
          </p:txBody>
        </p:sp>
      </p:grpSp>
      <p:sp>
        <p:nvSpPr>
          <p:cNvPr name="TextBox 9" id="9"/>
          <p:cNvSpPr txBox="true"/>
          <p:nvPr/>
        </p:nvSpPr>
        <p:spPr>
          <a:xfrm rot="0">
            <a:off x="1028700" y="1114425"/>
            <a:ext cx="10267961" cy="2543175"/>
          </a:xfrm>
          <a:prstGeom prst="rect">
            <a:avLst/>
          </a:prstGeom>
        </p:spPr>
        <p:txBody>
          <a:bodyPr anchor="t" rtlCol="false" tIns="0" lIns="0" bIns="0" rIns="0">
            <a:spAutoFit/>
          </a:bodyPr>
          <a:lstStyle/>
          <a:p>
            <a:pPr>
              <a:lnSpc>
                <a:spcPts val="9900"/>
              </a:lnSpc>
            </a:pPr>
            <a:r>
              <a:rPr lang="en-US" spc="-225" sz="9000">
                <a:solidFill>
                  <a:srgbClr val="173554"/>
                </a:solidFill>
                <a:latin typeface="Hammersmith One"/>
              </a:rPr>
              <a:t>E-tijorat veb-saytiga ega bo'lish</a:t>
            </a:r>
          </a:p>
        </p:txBody>
      </p:sp>
    </p:spTree>
  </p:cSld>
  <p:clrMapOvr>
    <a:masterClrMapping/>
  </p:clrMapOvr>
</p:sld>
</file>

<file path=ppt/slides/slide30.xml><?xml version="1.0" encoding="utf-8"?>
<p:sld xmlns:p="http://schemas.openxmlformats.org/presentationml/2006/main" xmlns:a="http://schemas.openxmlformats.org/drawingml/2006/main" xmlns:r="http://schemas.openxmlformats.org/officeDocument/2006/relationships">
  <p:cSld>
    <p:bg>
      <p:bgPr>
        <a:solidFill>
          <a:srgbClr val="FCFDF4"/>
        </a:solidFill>
      </p:bgPr>
    </p:bg>
    <p:spTree>
      <p:nvGrpSpPr>
        <p:cNvPr id="1" name=""/>
        <p:cNvGrpSpPr/>
        <p:nvPr/>
      </p:nvGrpSpPr>
      <p:grpSpPr>
        <a:xfrm>
          <a:off x="0" y="0"/>
          <a:ext cx="0" cy="0"/>
          <a:chOff x="0" y="0"/>
          <a:chExt cx="0" cy="0"/>
        </a:xfrm>
      </p:grpSpPr>
      <p:sp>
        <p:nvSpPr>
          <p:cNvPr name="TextBox 2" id="2"/>
          <p:cNvSpPr txBox="true"/>
          <p:nvPr/>
        </p:nvSpPr>
        <p:spPr>
          <a:xfrm rot="0">
            <a:off x="1028700" y="1104900"/>
            <a:ext cx="8115300" cy="3280410"/>
          </a:xfrm>
          <a:prstGeom prst="rect">
            <a:avLst/>
          </a:prstGeom>
        </p:spPr>
        <p:txBody>
          <a:bodyPr anchor="t" rtlCol="false" tIns="0" lIns="0" bIns="0" rIns="0">
            <a:spAutoFit/>
          </a:bodyPr>
          <a:lstStyle/>
          <a:p>
            <a:pPr marL="0" indent="0" lvl="0">
              <a:lnSpc>
                <a:spcPts val="8580"/>
              </a:lnSpc>
              <a:spcBef>
                <a:spcPct val="0"/>
              </a:spcBef>
            </a:pPr>
            <a:r>
              <a:rPr lang="en-US" sz="7800">
                <a:solidFill>
                  <a:srgbClr val="222222"/>
                </a:solidFill>
                <a:latin typeface="Krabuler Bold"/>
              </a:rPr>
              <a:t>Veb-saytingizda quyidagilar bo'lishi kerak</a:t>
            </a:r>
          </a:p>
        </p:txBody>
      </p:sp>
      <p:sp>
        <p:nvSpPr>
          <p:cNvPr name="TextBox 3" id="3"/>
          <p:cNvSpPr txBox="true"/>
          <p:nvPr/>
        </p:nvSpPr>
        <p:spPr>
          <a:xfrm rot="0">
            <a:off x="1028700" y="4785195"/>
            <a:ext cx="7055231" cy="474792"/>
          </a:xfrm>
          <a:prstGeom prst="rect">
            <a:avLst/>
          </a:prstGeom>
        </p:spPr>
        <p:txBody>
          <a:bodyPr anchor="t" rtlCol="false" tIns="0" lIns="0" bIns="0" rIns="0">
            <a:spAutoFit/>
          </a:bodyPr>
          <a:lstStyle/>
          <a:p>
            <a:pPr>
              <a:lnSpc>
                <a:spcPts val="3919"/>
              </a:lnSpc>
              <a:spcBef>
                <a:spcPct val="0"/>
              </a:spcBef>
            </a:pPr>
            <a:r>
              <a:rPr lang="en-US" sz="2800">
                <a:solidFill>
                  <a:srgbClr val="222222"/>
                </a:solidFill>
                <a:latin typeface="Fira Sans Light Bold"/>
              </a:rPr>
              <a:t>Bosh sahifa</a:t>
            </a:r>
          </a:p>
        </p:txBody>
      </p:sp>
      <p:sp>
        <p:nvSpPr>
          <p:cNvPr name="TextBox 4" id="4"/>
          <p:cNvSpPr txBox="true"/>
          <p:nvPr/>
        </p:nvSpPr>
        <p:spPr>
          <a:xfrm rot="0">
            <a:off x="1028700" y="5431438"/>
            <a:ext cx="7055231" cy="474792"/>
          </a:xfrm>
          <a:prstGeom prst="rect">
            <a:avLst/>
          </a:prstGeom>
        </p:spPr>
        <p:txBody>
          <a:bodyPr anchor="t" rtlCol="false" tIns="0" lIns="0" bIns="0" rIns="0">
            <a:spAutoFit/>
          </a:bodyPr>
          <a:lstStyle/>
          <a:p>
            <a:pPr>
              <a:lnSpc>
                <a:spcPts val="3919"/>
              </a:lnSpc>
              <a:spcBef>
                <a:spcPct val="0"/>
              </a:spcBef>
            </a:pPr>
            <a:r>
              <a:rPr lang="en-US" sz="2800">
                <a:solidFill>
                  <a:srgbClr val="222222"/>
                </a:solidFill>
                <a:latin typeface="Fira Sans Light Bold"/>
              </a:rPr>
              <a:t>Biz haqimizda sahifa</a:t>
            </a:r>
          </a:p>
        </p:txBody>
      </p:sp>
      <p:sp>
        <p:nvSpPr>
          <p:cNvPr name="TextBox 5" id="5"/>
          <p:cNvSpPr txBox="true"/>
          <p:nvPr/>
        </p:nvSpPr>
        <p:spPr>
          <a:xfrm rot="0">
            <a:off x="1028700" y="5965407"/>
            <a:ext cx="7055231" cy="474792"/>
          </a:xfrm>
          <a:prstGeom prst="rect">
            <a:avLst/>
          </a:prstGeom>
        </p:spPr>
        <p:txBody>
          <a:bodyPr anchor="t" rtlCol="false" tIns="0" lIns="0" bIns="0" rIns="0">
            <a:spAutoFit/>
          </a:bodyPr>
          <a:lstStyle/>
          <a:p>
            <a:pPr>
              <a:lnSpc>
                <a:spcPts val="3919"/>
              </a:lnSpc>
              <a:spcBef>
                <a:spcPct val="0"/>
              </a:spcBef>
            </a:pPr>
            <a:r>
              <a:rPr lang="en-US" sz="2800">
                <a:solidFill>
                  <a:srgbClr val="222222"/>
                </a:solidFill>
                <a:latin typeface="Fira Sans Light Bold"/>
              </a:rPr>
              <a:t>Shartlar va qoidalar</a:t>
            </a:r>
          </a:p>
        </p:txBody>
      </p:sp>
      <p:pic>
        <p:nvPicPr>
          <p:cNvPr name="Picture 6" id="6"/>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9790207" y="-828324"/>
            <a:ext cx="10392791" cy="11341340"/>
          </a:xfrm>
          <a:prstGeom prst="rect">
            <a:avLst/>
          </a:prstGeom>
        </p:spPr>
      </p:pic>
      <p:sp>
        <p:nvSpPr>
          <p:cNvPr name="TextBox 7" id="7"/>
          <p:cNvSpPr txBox="true"/>
          <p:nvPr/>
        </p:nvSpPr>
        <p:spPr>
          <a:xfrm rot="0">
            <a:off x="1028700" y="6611649"/>
            <a:ext cx="7055231" cy="474792"/>
          </a:xfrm>
          <a:prstGeom prst="rect">
            <a:avLst/>
          </a:prstGeom>
        </p:spPr>
        <p:txBody>
          <a:bodyPr anchor="t" rtlCol="false" tIns="0" lIns="0" bIns="0" rIns="0">
            <a:spAutoFit/>
          </a:bodyPr>
          <a:lstStyle/>
          <a:p>
            <a:pPr>
              <a:lnSpc>
                <a:spcPts val="3919"/>
              </a:lnSpc>
              <a:spcBef>
                <a:spcPct val="0"/>
              </a:spcBef>
            </a:pPr>
            <a:r>
              <a:rPr lang="en-US" sz="2800">
                <a:solidFill>
                  <a:srgbClr val="222222"/>
                </a:solidFill>
                <a:latin typeface="Fira Sans Light Bold"/>
              </a:rPr>
              <a:t>Maxfiylik siyosati</a:t>
            </a:r>
          </a:p>
        </p:txBody>
      </p:sp>
      <p:sp>
        <p:nvSpPr>
          <p:cNvPr name="TextBox 8" id="8"/>
          <p:cNvSpPr txBox="true"/>
          <p:nvPr/>
        </p:nvSpPr>
        <p:spPr>
          <a:xfrm rot="0">
            <a:off x="1028700" y="7257891"/>
            <a:ext cx="7055231" cy="474792"/>
          </a:xfrm>
          <a:prstGeom prst="rect">
            <a:avLst/>
          </a:prstGeom>
        </p:spPr>
        <p:txBody>
          <a:bodyPr anchor="t" rtlCol="false" tIns="0" lIns="0" bIns="0" rIns="0">
            <a:spAutoFit/>
          </a:bodyPr>
          <a:lstStyle/>
          <a:p>
            <a:pPr>
              <a:lnSpc>
                <a:spcPts val="3919"/>
              </a:lnSpc>
              <a:spcBef>
                <a:spcPct val="0"/>
              </a:spcBef>
            </a:pPr>
            <a:r>
              <a:rPr lang="en-US" sz="2800">
                <a:solidFill>
                  <a:srgbClr val="222222"/>
                </a:solidFill>
                <a:latin typeface="Fira Sans Light Bold"/>
              </a:rPr>
              <a:t>Biz bilan bog'lanish  sahifasi</a:t>
            </a:r>
          </a:p>
        </p:txBody>
      </p:sp>
      <p:sp>
        <p:nvSpPr>
          <p:cNvPr name="TextBox 9" id="9"/>
          <p:cNvSpPr txBox="true"/>
          <p:nvPr/>
        </p:nvSpPr>
        <p:spPr>
          <a:xfrm rot="0">
            <a:off x="1028700" y="7791860"/>
            <a:ext cx="7055231" cy="474792"/>
          </a:xfrm>
          <a:prstGeom prst="rect">
            <a:avLst/>
          </a:prstGeom>
        </p:spPr>
        <p:txBody>
          <a:bodyPr anchor="t" rtlCol="false" tIns="0" lIns="0" bIns="0" rIns="0">
            <a:spAutoFit/>
          </a:bodyPr>
          <a:lstStyle/>
          <a:p>
            <a:pPr>
              <a:lnSpc>
                <a:spcPts val="3919"/>
              </a:lnSpc>
              <a:spcBef>
                <a:spcPct val="0"/>
              </a:spcBef>
            </a:pPr>
            <a:r>
              <a:rPr lang="en-US" sz="2800">
                <a:solidFill>
                  <a:srgbClr val="222222"/>
                </a:solidFill>
                <a:latin typeface="Fira Sans Light Bold"/>
              </a:rPr>
              <a:t>Blog</a:t>
            </a:r>
          </a:p>
        </p:txBody>
      </p:sp>
      <p:sp>
        <p:nvSpPr>
          <p:cNvPr name="TextBox 10" id="10"/>
          <p:cNvSpPr txBox="true"/>
          <p:nvPr/>
        </p:nvSpPr>
        <p:spPr>
          <a:xfrm rot="0">
            <a:off x="1028700" y="8323803"/>
            <a:ext cx="7055231" cy="474792"/>
          </a:xfrm>
          <a:prstGeom prst="rect">
            <a:avLst/>
          </a:prstGeom>
        </p:spPr>
        <p:txBody>
          <a:bodyPr anchor="t" rtlCol="false" tIns="0" lIns="0" bIns="0" rIns="0">
            <a:spAutoFit/>
          </a:bodyPr>
          <a:lstStyle/>
          <a:p>
            <a:pPr>
              <a:lnSpc>
                <a:spcPts val="3919"/>
              </a:lnSpc>
              <a:spcBef>
                <a:spcPct val="0"/>
              </a:spcBef>
            </a:pPr>
            <a:r>
              <a:rPr lang="en-US" sz="2800">
                <a:solidFill>
                  <a:srgbClr val="222222"/>
                </a:solidFill>
                <a:latin typeface="Fira Sans Light Bold"/>
              </a:rPr>
              <a:t>Do'kon</a:t>
            </a:r>
          </a:p>
        </p:txBody>
      </p:sp>
    </p:spTree>
  </p:cSld>
  <p:clrMapOvr>
    <a:masterClrMapping/>
  </p:clrMapOvr>
</p:sld>
</file>

<file path=ppt/slides/slide31.xml><?xml version="1.0" encoding="utf-8"?>
<p:sld xmlns:p="http://schemas.openxmlformats.org/presentationml/2006/main" xmlns:a="http://schemas.openxmlformats.org/drawingml/2006/main" xmlns:r="http://schemas.openxmlformats.org/officeDocument/2006/relationships">
  <p:cSld>
    <p:bg>
      <p:bgPr>
        <a:solidFill>
          <a:srgbClr val="FCFDF4"/>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4055" t="10412" r="19909" b="3503"/>
          <a:stretch>
            <a:fillRect/>
          </a:stretch>
        </p:blipFill>
        <p:spPr>
          <a:xfrm flipH="false" flipV="false" rot="0">
            <a:off x="11674012" y="1768816"/>
            <a:ext cx="6349368" cy="4043546"/>
          </a:xfrm>
          <a:prstGeom prst="rect">
            <a:avLst/>
          </a:prstGeom>
        </p:spPr>
      </p:pic>
      <p:pic>
        <p:nvPicPr>
          <p:cNvPr name="Picture 3" id="3"/>
          <p:cNvPicPr>
            <a:picLocks noChangeAspect="true"/>
          </p:cNvPicPr>
          <p:nvPr/>
        </p:nvPicPr>
        <p:blipFill>
          <a:blip r:embed="rId3"/>
          <a:srcRect l="0" t="0" r="0" b="0"/>
          <a:stretch>
            <a:fillRect/>
          </a:stretch>
        </p:blipFill>
        <p:spPr>
          <a:xfrm flipH="false" flipV="false" rot="0">
            <a:off x="11674012" y="5871094"/>
            <a:ext cx="6349368" cy="3387206"/>
          </a:xfrm>
          <a:prstGeom prst="rect">
            <a:avLst/>
          </a:prstGeom>
        </p:spPr>
      </p:pic>
      <p:grpSp>
        <p:nvGrpSpPr>
          <p:cNvPr name="Group 4" id="4"/>
          <p:cNvGrpSpPr/>
          <p:nvPr/>
        </p:nvGrpSpPr>
        <p:grpSpPr>
          <a:xfrm rot="0">
            <a:off x="830235" y="3365823"/>
            <a:ext cx="10596603" cy="1694983"/>
            <a:chOff x="0" y="0"/>
            <a:chExt cx="14128804" cy="2259978"/>
          </a:xfrm>
        </p:grpSpPr>
        <p:sp>
          <p:nvSpPr>
            <p:cNvPr name="TextBox 5" id="5"/>
            <p:cNvSpPr txBox="true"/>
            <p:nvPr/>
          </p:nvSpPr>
          <p:spPr>
            <a:xfrm rot="0">
              <a:off x="0" y="-78596"/>
              <a:ext cx="14128804" cy="664442"/>
            </a:xfrm>
            <a:prstGeom prst="rect">
              <a:avLst/>
            </a:prstGeom>
          </p:spPr>
          <p:txBody>
            <a:bodyPr anchor="t" rtlCol="false" tIns="0" lIns="0" bIns="0" rIns="0">
              <a:spAutoFit/>
            </a:bodyPr>
            <a:lstStyle/>
            <a:p>
              <a:pPr marL="0" indent="0" lvl="0">
                <a:lnSpc>
                  <a:spcPts val="4199"/>
                </a:lnSpc>
              </a:pPr>
              <a:r>
                <a:rPr lang="en-US" sz="2999">
                  <a:solidFill>
                    <a:srgbClr val="E66458"/>
                  </a:solidFill>
                  <a:latin typeface="Krabuler Bold"/>
                </a:rPr>
                <a:t>Mahsulot haqida ma'lumot</a:t>
              </a:r>
            </a:p>
          </p:txBody>
        </p:sp>
        <p:sp>
          <p:nvSpPr>
            <p:cNvPr name="TextBox 6" id="6"/>
            <p:cNvSpPr txBox="true"/>
            <p:nvPr/>
          </p:nvSpPr>
          <p:spPr>
            <a:xfrm rot="0">
              <a:off x="0" y="1485547"/>
              <a:ext cx="14128804" cy="774431"/>
            </a:xfrm>
            <a:prstGeom prst="rect">
              <a:avLst/>
            </a:prstGeom>
          </p:spPr>
          <p:txBody>
            <a:bodyPr anchor="t" rtlCol="false" tIns="0" lIns="0" bIns="0" rIns="0">
              <a:spAutoFit/>
            </a:bodyPr>
            <a:lstStyle/>
            <a:p>
              <a:pPr>
                <a:lnSpc>
                  <a:spcPts val="2414"/>
                </a:lnSpc>
                <a:spcBef>
                  <a:spcPct val="0"/>
                </a:spcBef>
              </a:pPr>
              <a:r>
                <a:rPr lang="en-US" sz="1724">
                  <a:solidFill>
                    <a:srgbClr val="222222"/>
                  </a:solidFill>
                  <a:latin typeface="HK Grotesk Light"/>
                </a:rPr>
                <a:t>Mahsulot ma'lumotlari veb-saytingizning ishlashiga, tashrif buyuruvchilarni jalb qilish, ularni mijozlarga aylantirish va oxir-oqibat savdoni yakunlash qobiliyatingizga katta ta'sir ko'rsatadi</a:t>
              </a:r>
            </a:p>
          </p:txBody>
        </p:sp>
      </p:grpSp>
      <p:sp>
        <p:nvSpPr>
          <p:cNvPr name="TextBox 7" id="7"/>
          <p:cNvSpPr txBox="true"/>
          <p:nvPr/>
        </p:nvSpPr>
        <p:spPr>
          <a:xfrm rot="0">
            <a:off x="1028700" y="979703"/>
            <a:ext cx="6553200" cy="1369695"/>
          </a:xfrm>
          <a:prstGeom prst="rect">
            <a:avLst/>
          </a:prstGeom>
        </p:spPr>
        <p:txBody>
          <a:bodyPr anchor="t" rtlCol="false" tIns="0" lIns="0" bIns="0" rIns="0">
            <a:spAutoFit/>
          </a:bodyPr>
          <a:lstStyle/>
          <a:p>
            <a:pPr marL="0" indent="0" lvl="0">
              <a:lnSpc>
                <a:spcPts val="10560"/>
              </a:lnSpc>
              <a:spcBef>
                <a:spcPct val="0"/>
              </a:spcBef>
            </a:pPr>
            <a:r>
              <a:rPr lang="en-US" sz="9600">
                <a:solidFill>
                  <a:srgbClr val="222222"/>
                </a:solidFill>
                <a:latin typeface="Krabuler Bold"/>
              </a:rPr>
              <a:t>Doʻkon</a:t>
            </a:r>
          </a:p>
        </p:txBody>
      </p:sp>
      <p:sp>
        <p:nvSpPr>
          <p:cNvPr name="TextBox 8" id="8"/>
          <p:cNvSpPr txBox="true"/>
          <p:nvPr/>
        </p:nvSpPr>
        <p:spPr>
          <a:xfrm rot="0">
            <a:off x="863312" y="2429581"/>
            <a:ext cx="10210489" cy="732790"/>
          </a:xfrm>
          <a:prstGeom prst="rect">
            <a:avLst/>
          </a:prstGeom>
        </p:spPr>
        <p:txBody>
          <a:bodyPr anchor="t" rtlCol="false" tIns="0" lIns="0" bIns="0" rIns="0">
            <a:spAutoFit/>
          </a:bodyPr>
          <a:lstStyle/>
          <a:p>
            <a:pPr algn="ctr">
              <a:lnSpc>
                <a:spcPts val="2990"/>
              </a:lnSpc>
              <a:spcBef>
                <a:spcPct val="0"/>
              </a:spcBef>
            </a:pPr>
            <a:r>
              <a:rPr lang="en-US" sz="2300">
                <a:solidFill>
                  <a:srgbClr val="000000"/>
                </a:solidFill>
                <a:latin typeface="Open Sans"/>
              </a:rPr>
              <a:t>Do'konni to'liq funktsional qilish uchun siz onlayn sotib olish jarayonini ta'minlaydigan muayyan xususiyatlarni birlashtirishingiz kerak bo'ladi</a:t>
            </a:r>
          </a:p>
        </p:txBody>
      </p:sp>
      <p:grpSp>
        <p:nvGrpSpPr>
          <p:cNvPr name="Group 9" id="9"/>
          <p:cNvGrpSpPr/>
          <p:nvPr/>
        </p:nvGrpSpPr>
        <p:grpSpPr>
          <a:xfrm rot="0">
            <a:off x="830235" y="5392126"/>
            <a:ext cx="10596603" cy="1694983"/>
            <a:chOff x="0" y="0"/>
            <a:chExt cx="14128804" cy="2259978"/>
          </a:xfrm>
        </p:grpSpPr>
        <p:sp>
          <p:nvSpPr>
            <p:cNvPr name="TextBox 10" id="10"/>
            <p:cNvSpPr txBox="true"/>
            <p:nvPr/>
          </p:nvSpPr>
          <p:spPr>
            <a:xfrm rot="0">
              <a:off x="0" y="-78596"/>
              <a:ext cx="14128804" cy="664442"/>
            </a:xfrm>
            <a:prstGeom prst="rect">
              <a:avLst/>
            </a:prstGeom>
          </p:spPr>
          <p:txBody>
            <a:bodyPr anchor="t" rtlCol="false" tIns="0" lIns="0" bIns="0" rIns="0">
              <a:spAutoFit/>
            </a:bodyPr>
            <a:lstStyle/>
            <a:p>
              <a:pPr marL="0" indent="0" lvl="0">
                <a:lnSpc>
                  <a:spcPts val="4199"/>
                </a:lnSpc>
              </a:pPr>
              <a:r>
                <a:rPr lang="en-US" sz="2999">
                  <a:solidFill>
                    <a:srgbClr val="E66458"/>
                  </a:solidFill>
                  <a:latin typeface="Krabuler Bold"/>
                </a:rPr>
                <a:t>Mahsulot nomi</a:t>
              </a:r>
            </a:p>
          </p:txBody>
        </p:sp>
        <p:sp>
          <p:nvSpPr>
            <p:cNvPr name="TextBox 11" id="11"/>
            <p:cNvSpPr txBox="true"/>
            <p:nvPr/>
          </p:nvSpPr>
          <p:spPr>
            <a:xfrm rot="0">
              <a:off x="0" y="1485547"/>
              <a:ext cx="14128804" cy="774431"/>
            </a:xfrm>
            <a:prstGeom prst="rect">
              <a:avLst/>
            </a:prstGeom>
          </p:spPr>
          <p:txBody>
            <a:bodyPr anchor="t" rtlCol="false" tIns="0" lIns="0" bIns="0" rIns="0">
              <a:spAutoFit/>
            </a:bodyPr>
            <a:lstStyle/>
            <a:p>
              <a:pPr>
                <a:lnSpc>
                  <a:spcPts val="2414"/>
                </a:lnSpc>
                <a:spcBef>
                  <a:spcPct val="0"/>
                </a:spcBef>
              </a:pPr>
              <a:r>
                <a:rPr lang="en-US" sz="1724">
                  <a:solidFill>
                    <a:srgbClr val="222222"/>
                  </a:solidFill>
                  <a:latin typeface="HK Grotesk Light"/>
                </a:rPr>
                <a:t>Mijozlar osongina topishlari va haqiqiy mahsulot bilan bog'liq bo'lishi mumkin bo'lgan tavsiflovchi mahsulot nomini tanlang</a:t>
              </a:r>
            </a:p>
          </p:txBody>
        </p:sp>
      </p:grpSp>
      <p:grpSp>
        <p:nvGrpSpPr>
          <p:cNvPr name="Group 12" id="12"/>
          <p:cNvGrpSpPr/>
          <p:nvPr/>
        </p:nvGrpSpPr>
        <p:grpSpPr>
          <a:xfrm rot="0">
            <a:off x="830235" y="7563317"/>
            <a:ext cx="10596603" cy="1694983"/>
            <a:chOff x="0" y="0"/>
            <a:chExt cx="14128804" cy="2259978"/>
          </a:xfrm>
        </p:grpSpPr>
        <p:sp>
          <p:nvSpPr>
            <p:cNvPr name="TextBox 13" id="13"/>
            <p:cNvSpPr txBox="true"/>
            <p:nvPr/>
          </p:nvSpPr>
          <p:spPr>
            <a:xfrm rot="0">
              <a:off x="0" y="-78596"/>
              <a:ext cx="14128804" cy="664442"/>
            </a:xfrm>
            <a:prstGeom prst="rect">
              <a:avLst/>
            </a:prstGeom>
          </p:spPr>
          <p:txBody>
            <a:bodyPr anchor="t" rtlCol="false" tIns="0" lIns="0" bIns="0" rIns="0">
              <a:spAutoFit/>
            </a:bodyPr>
            <a:lstStyle/>
            <a:p>
              <a:pPr marL="0" indent="0" lvl="0">
                <a:lnSpc>
                  <a:spcPts val="4199"/>
                </a:lnSpc>
              </a:pPr>
              <a:r>
                <a:rPr lang="en-US" sz="2999">
                  <a:solidFill>
                    <a:srgbClr val="E66458"/>
                  </a:solidFill>
                  <a:latin typeface="Krabuler Bold"/>
                </a:rPr>
                <a:t>Mahsulot tasviri</a:t>
              </a:r>
            </a:p>
          </p:txBody>
        </p:sp>
        <p:sp>
          <p:nvSpPr>
            <p:cNvPr name="TextBox 14" id="14"/>
            <p:cNvSpPr txBox="true"/>
            <p:nvPr/>
          </p:nvSpPr>
          <p:spPr>
            <a:xfrm rot="0">
              <a:off x="0" y="1485547"/>
              <a:ext cx="14128804" cy="774431"/>
            </a:xfrm>
            <a:prstGeom prst="rect">
              <a:avLst/>
            </a:prstGeom>
          </p:spPr>
          <p:txBody>
            <a:bodyPr anchor="t" rtlCol="false" tIns="0" lIns="0" bIns="0" rIns="0">
              <a:spAutoFit/>
            </a:bodyPr>
            <a:lstStyle/>
            <a:p>
              <a:pPr>
                <a:lnSpc>
                  <a:spcPts val="2414"/>
                </a:lnSpc>
                <a:spcBef>
                  <a:spcPct val="0"/>
                </a:spcBef>
              </a:pPr>
              <a:r>
                <a:rPr lang="en-US" sz="1724">
                  <a:solidFill>
                    <a:srgbClr val="222222"/>
                  </a:solidFill>
                  <a:latin typeface="HK Grotesk Light"/>
                </a:rPr>
                <a:t>Mijozlar haqiqiy mahsulotni his qila olmasliklari etarli, ammo uni ko'rmaslik, ehtimol, sotib olishni umuman istamasliklarini anglatadi </a:t>
              </a:r>
            </a:p>
          </p:txBody>
        </p:sp>
      </p:grpSp>
    </p:spTree>
  </p:cSld>
  <p:clrMapOvr>
    <a:masterClrMapping/>
  </p:clrMapOvr>
</p:sld>
</file>

<file path=ppt/slides/slide32.xml><?xml version="1.0" encoding="utf-8"?>
<p:sld xmlns:p="http://schemas.openxmlformats.org/presentationml/2006/main" xmlns:a="http://schemas.openxmlformats.org/drawingml/2006/main" xmlns:r="http://schemas.openxmlformats.org/officeDocument/2006/relationships">
  <p:cSld>
    <p:bg>
      <p:bgPr>
        <a:solidFill>
          <a:srgbClr val="FCFDF4"/>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0" b="0"/>
          <a:stretch>
            <a:fillRect/>
          </a:stretch>
        </p:blipFill>
        <p:spPr>
          <a:xfrm flipH="false" flipV="false" rot="0">
            <a:off x="11158611" y="0"/>
            <a:ext cx="7129389" cy="3866787"/>
          </a:xfrm>
          <a:prstGeom prst="rect">
            <a:avLst/>
          </a:prstGeom>
        </p:spPr>
      </p:pic>
      <p:grpSp>
        <p:nvGrpSpPr>
          <p:cNvPr name="Group 3" id="3"/>
          <p:cNvGrpSpPr/>
          <p:nvPr/>
        </p:nvGrpSpPr>
        <p:grpSpPr>
          <a:xfrm rot="0">
            <a:off x="830235" y="3067797"/>
            <a:ext cx="10596603" cy="1993009"/>
            <a:chOff x="0" y="0"/>
            <a:chExt cx="14128804" cy="2657346"/>
          </a:xfrm>
        </p:grpSpPr>
        <p:sp>
          <p:nvSpPr>
            <p:cNvPr name="TextBox 4" id="4"/>
            <p:cNvSpPr txBox="true"/>
            <p:nvPr/>
          </p:nvSpPr>
          <p:spPr>
            <a:xfrm rot="0">
              <a:off x="0" y="-78596"/>
              <a:ext cx="14128804" cy="664442"/>
            </a:xfrm>
            <a:prstGeom prst="rect">
              <a:avLst/>
            </a:prstGeom>
          </p:spPr>
          <p:txBody>
            <a:bodyPr anchor="t" rtlCol="false" tIns="0" lIns="0" bIns="0" rIns="0">
              <a:spAutoFit/>
            </a:bodyPr>
            <a:lstStyle/>
            <a:p>
              <a:pPr marL="0" indent="0" lvl="0">
                <a:lnSpc>
                  <a:spcPts val="4199"/>
                </a:lnSpc>
              </a:pPr>
              <a:r>
                <a:rPr lang="en-US" sz="2999">
                  <a:solidFill>
                    <a:srgbClr val="E66458"/>
                  </a:solidFill>
                  <a:latin typeface="Krabuler Bold"/>
                </a:rPr>
                <a:t>Mahsulot ta'rifi</a:t>
              </a:r>
            </a:p>
          </p:txBody>
        </p:sp>
        <p:sp>
          <p:nvSpPr>
            <p:cNvPr name="TextBox 5" id="5"/>
            <p:cNvSpPr txBox="true"/>
            <p:nvPr/>
          </p:nvSpPr>
          <p:spPr>
            <a:xfrm rot="0">
              <a:off x="0" y="1485547"/>
              <a:ext cx="14128804" cy="1171799"/>
            </a:xfrm>
            <a:prstGeom prst="rect">
              <a:avLst/>
            </a:prstGeom>
          </p:spPr>
          <p:txBody>
            <a:bodyPr anchor="t" rtlCol="false" tIns="0" lIns="0" bIns="0" rIns="0">
              <a:spAutoFit/>
            </a:bodyPr>
            <a:lstStyle/>
            <a:p>
              <a:pPr>
                <a:lnSpc>
                  <a:spcPts val="2414"/>
                </a:lnSpc>
                <a:spcBef>
                  <a:spcPct val="0"/>
                </a:spcBef>
              </a:pPr>
              <a:r>
                <a:rPr lang="en-US" sz="1724">
                  <a:solidFill>
                    <a:srgbClr val="222222"/>
                  </a:solidFill>
                  <a:latin typeface="HK Grotesk Light"/>
                </a:rPr>
                <a:t>Tavsifda mahsulot yoki xizmat haqida batafsil ma'lumot berilishi kerak. Bu batafsil ma'lumot beradigan, muayyan xususiyatlarni yoritadigan yoki mahsulotning qanday ishlatilishini, ishlatilishini va boshqalarni tushuntiradigan matnning bir qismi</a:t>
              </a:r>
            </a:p>
          </p:txBody>
        </p:sp>
      </p:grpSp>
      <p:sp>
        <p:nvSpPr>
          <p:cNvPr name="TextBox 6" id="6"/>
          <p:cNvSpPr txBox="true"/>
          <p:nvPr/>
        </p:nvSpPr>
        <p:spPr>
          <a:xfrm rot="0">
            <a:off x="1028700" y="979703"/>
            <a:ext cx="6553200" cy="1369695"/>
          </a:xfrm>
          <a:prstGeom prst="rect">
            <a:avLst/>
          </a:prstGeom>
        </p:spPr>
        <p:txBody>
          <a:bodyPr anchor="t" rtlCol="false" tIns="0" lIns="0" bIns="0" rIns="0">
            <a:spAutoFit/>
          </a:bodyPr>
          <a:lstStyle/>
          <a:p>
            <a:pPr marL="0" indent="0" lvl="0">
              <a:lnSpc>
                <a:spcPts val="10560"/>
              </a:lnSpc>
              <a:spcBef>
                <a:spcPct val="0"/>
              </a:spcBef>
            </a:pPr>
            <a:r>
              <a:rPr lang="en-US" sz="9600">
                <a:solidFill>
                  <a:srgbClr val="222222"/>
                </a:solidFill>
                <a:latin typeface="Krabuler Bold"/>
              </a:rPr>
              <a:t>Doʻkon</a:t>
            </a:r>
          </a:p>
        </p:txBody>
      </p:sp>
      <p:grpSp>
        <p:nvGrpSpPr>
          <p:cNvPr name="Group 7" id="7"/>
          <p:cNvGrpSpPr/>
          <p:nvPr/>
        </p:nvGrpSpPr>
        <p:grpSpPr>
          <a:xfrm rot="0">
            <a:off x="830235" y="5392126"/>
            <a:ext cx="10596603" cy="1694983"/>
            <a:chOff x="0" y="0"/>
            <a:chExt cx="14128804" cy="2259978"/>
          </a:xfrm>
        </p:grpSpPr>
        <p:sp>
          <p:nvSpPr>
            <p:cNvPr name="TextBox 8" id="8"/>
            <p:cNvSpPr txBox="true"/>
            <p:nvPr/>
          </p:nvSpPr>
          <p:spPr>
            <a:xfrm rot="0">
              <a:off x="0" y="-78596"/>
              <a:ext cx="14128804" cy="664442"/>
            </a:xfrm>
            <a:prstGeom prst="rect">
              <a:avLst/>
            </a:prstGeom>
          </p:spPr>
          <p:txBody>
            <a:bodyPr anchor="t" rtlCol="false" tIns="0" lIns="0" bIns="0" rIns="0">
              <a:spAutoFit/>
            </a:bodyPr>
            <a:lstStyle/>
            <a:p>
              <a:pPr marL="0" indent="0" lvl="0">
                <a:lnSpc>
                  <a:spcPts val="4199"/>
                </a:lnSpc>
              </a:pPr>
              <a:r>
                <a:rPr lang="en-US" sz="2999">
                  <a:solidFill>
                    <a:srgbClr val="E66458"/>
                  </a:solidFill>
                  <a:latin typeface="Krabuler Bold"/>
                </a:rPr>
                <a:t>Tugmalar va maydonlar</a:t>
              </a:r>
            </a:p>
          </p:txBody>
        </p:sp>
        <p:sp>
          <p:nvSpPr>
            <p:cNvPr name="TextBox 9" id="9"/>
            <p:cNvSpPr txBox="true"/>
            <p:nvPr/>
          </p:nvSpPr>
          <p:spPr>
            <a:xfrm rot="0">
              <a:off x="0" y="1485547"/>
              <a:ext cx="14128804" cy="774431"/>
            </a:xfrm>
            <a:prstGeom prst="rect">
              <a:avLst/>
            </a:prstGeom>
          </p:spPr>
          <p:txBody>
            <a:bodyPr anchor="t" rtlCol="false" tIns="0" lIns="0" bIns="0" rIns="0">
              <a:spAutoFit/>
            </a:bodyPr>
            <a:lstStyle/>
            <a:p>
              <a:pPr>
                <a:lnSpc>
                  <a:spcPts val="2414"/>
                </a:lnSpc>
                <a:spcBef>
                  <a:spcPct val="0"/>
                </a:spcBef>
              </a:pPr>
              <a:r>
                <a:rPr lang="en-US" sz="1724">
                  <a:solidFill>
                    <a:srgbClr val="222222"/>
                  </a:solidFill>
                  <a:latin typeface="HK Grotesk Light"/>
                </a:rPr>
                <a:t>Mijozlar osongina topishlari va haqiqiy mahsulot bilan bog'liq bo'lishi mumkin bo'lgan tavsiflovchi mahsulot /Mahsulot hajmi/Mahsulot uzunligi/Miqdor/Rang/O'lcham qo'llanmasi/Do'kon langulyatori/Savatga qo'shish</a:t>
              </a:r>
            </a:p>
          </p:txBody>
        </p:sp>
      </p:grpSp>
      <p:grpSp>
        <p:nvGrpSpPr>
          <p:cNvPr name="Group 10" id="10"/>
          <p:cNvGrpSpPr/>
          <p:nvPr/>
        </p:nvGrpSpPr>
        <p:grpSpPr>
          <a:xfrm rot="0">
            <a:off x="830235" y="7563317"/>
            <a:ext cx="10596603" cy="1694983"/>
            <a:chOff x="0" y="0"/>
            <a:chExt cx="14128804" cy="2259978"/>
          </a:xfrm>
        </p:grpSpPr>
        <p:sp>
          <p:nvSpPr>
            <p:cNvPr name="TextBox 11" id="11"/>
            <p:cNvSpPr txBox="true"/>
            <p:nvPr/>
          </p:nvSpPr>
          <p:spPr>
            <a:xfrm rot="0">
              <a:off x="0" y="-78596"/>
              <a:ext cx="14128804" cy="664442"/>
            </a:xfrm>
            <a:prstGeom prst="rect">
              <a:avLst/>
            </a:prstGeom>
          </p:spPr>
          <p:txBody>
            <a:bodyPr anchor="t" rtlCol="false" tIns="0" lIns="0" bIns="0" rIns="0">
              <a:spAutoFit/>
            </a:bodyPr>
            <a:lstStyle/>
            <a:p>
              <a:pPr marL="0" indent="0" lvl="0">
                <a:lnSpc>
                  <a:spcPts val="4199"/>
                </a:lnSpc>
              </a:pPr>
              <a:r>
                <a:rPr lang="en-US" sz="2999">
                  <a:solidFill>
                    <a:srgbClr val="E66458"/>
                  </a:solidFill>
                  <a:latin typeface="Krabuler Bold"/>
                </a:rPr>
                <a:t>Buyurtma haqida ma'lumot</a:t>
              </a:r>
            </a:p>
          </p:txBody>
        </p:sp>
        <p:sp>
          <p:nvSpPr>
            <p:cNvPr name="TextBox 12" id="12"/>
            <p:cNvSpPr txBox="true"/>
            <p:nvPr/>
          </p:nvSpPr>
          <p:spPr>
            <a:xfrm rot="0">
              <a:off x="0" y="1485547"/>
              <a:ext cx="14128804" cy="774431"/>
            </a:xfrm>
            <a:prstGeom prst="rect">
              <a:avLst/>
            </a:prstGeom>
          </p:spPr>
          <p:txBody>
            <a:bodyPr anchor="t" rtlCol="false" tIns="0" lIns="0" bIns="0" rIns="0">
              <a:spAutoFit/>
            </a:bodyPr>
            <a:lstStyle/>
            <a:p>
              <a:pPr>
                <a:lnSpc>
                  <a:spcPts val="2414"/>
                </a:lnSpc>
                <a:spcBef>
                  <a:spcPct val="0"/>
                </a:spcBef>
              </a:pPr>
              <a:r>
                <a:rPr lang="en-US" sz="1724">
                  <a:solidFill>
                    <a:srgbClr val="222222"/>
                  </a:solidFill>
                  <a:latin typeface="HK Grotesk Light"/>
                </a:rPr>
                <a:t>Ushbu parametr yordamida siz mijozlarga buyurtma haqida qo'shimcha ma'lumot berish, shuningdek , buyurtma holatini kuzatish imkoniyatini berasiz</a:t>
              </a:r>
            </a:p>
          </p:txBody>
        </p:sp>
      </p:grpSp>
    </p:spTree>
  </p:cSld>
  <p:clrMapOvr>
    <a:masterClrMapping/>
  </p:clrMapOvr>
</p:sld>
</file>

<file path=ppt/slides/slide33.xml><?xml version="1.0" encoding="utf-8"?>
<p:sld xmlns:p="http://schemas.openxmlformats.org/presentationml/2006/main" xmlns:a="http://schemas.openxmlformats.org/drawingml/2006/main" xmlns:r="http://schemas.openxmlformats.org/officeDocument/2006/relationships">
  <p:cSld>
    <p:bg>
      <p:bgPr>
        <a:solidFill>
          <a:srgbClr val="FCFDF4"/>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23645" t="0" r="23645" b="0"/>
          <a:stretch>
            <a:fillRect/>
          </a:stretch>
        </p:blipFill>
        <p:spPr>
          <a:xfrm flipH="false" flipV="false" rot="0">
            <a:off x="11715750" y="1028700"/>
            <a:ext cx="5543550" cy="8229600"/>
          </a:xfrm>
          <a:prstGeom prst="rect">
            <a:avLst/>
          </a:prstGeom>
        </p:spPr>
      </p:pic>
      <p:grpSp>
        <p:nvGrpSpPr>
          <p:cNvPr name="Group 3" id="3"/>
          <p:cNvGrpSpPr/>
          <p:nvPr/>
        </p:nvGrpSpPr>
        <p:grpSpPr>
          <a:xfrm rot="0">
            <a:off x="846774" y="1756410"/>
            <a:ext cx="10596603" cy="1694983"/>
            <a:chOff x="0" y="0"/>
            <a:chExt cx="14128804" cy="2259978"/>
          </a:xfrm>
        </p:grpSpPr>
        <p:sp>
          <p:nvSpPr>
            <p:cNvPr name="TextBox 4" id="4"/>
            <p:cNvSpPr txBox="true"/>
            <p:nvPr/>
          </p:nvSpPr>
          <p:spPr>
            <a:xfrm rot="0">
              <a:off x="0" y="-78596"/>
              <a:ext cx="14128804" cy="664442"/>
            </a:xfrm>
            <a:prstGeom prst="rect">
              <a:avLst/>
            </a:prstGeom>
          </p:spPr>
          <p:txBody>
            <a:bodyPr anchor="t" rtlCol="false" tIns="0" lIns="0" bIns="0" rIns="0">
              <a:spAutoFit/>
            </a:bodyPr>
            <a:lstStyle/>
            <a:p>
              <a:pPr marL="0" indent="0" lvl="0">
                <a:lnSpc>
                  <a:spcPts val="4199"/>
                </a:lnSpc>
              </a:pPr>
              <a:r>
                <a:rPr lang="en-US" sz="2999">
                  <a:solidFill>
                    <a:srgbClr val="E66458"/>
                  </a:solidFill>
                  <a:latin typeface="Krabuler Bold"/>
                </a:rPr>
                <a:t>Xarid qilish savati</a:t>
              </a:r>
            </a:p>
          </p:txBody>
        </p:sp>
        <p:sp>
          <p:nvSpPr>
            <p:cNvPr name="TextBox 5" id="5"/>
            <p:cNvSpPr txBox="true"/>
            <p:nvPr/>
          </p:nvSpPr>
          <p:spPr>
            <a:xfrm rot="0">
              <a:off x="0" y="1485547"/>
              <a:ext cx="14128804" cy="774431"/>
            </a:xfrm>
            <a:prstGeom prst="rect">
              <a:avLst/>
            </a:prstGeom>
          </p:spPr>
          <p:txBody>
            <a:bodyPr anchor="t" rtlCol="false" tIns="0" lIns="0" bIns="0" rIns="0">
              <a:spAutoFit/>
            </a:bodyPr>
            <a:lstStyle/>
            <a:p>
              <a:pPr>
                <a:lnSpc>
                  <a:spcPts val="2414"/>
                </a:lnSpc>
                <a:spcBef>
                  <a:spcPct val="0"/>
                </a:spcBef>
              </a:pPr>
              <a:r>
                <a:rPr lang="en-US" sz="1724">
                  <a:solidFill>
                    <a:srgbClr val="222222"/>
                  </a:solidFill>
                  <a:latin typeface="HK Grotesk Light"/>
                </a:rPr>
                <a:t>Savdo aravasi - bu internet foydalanuvchilariga virtual savatga qo'yib, mahsulotni ko'rib chiqish va oxir-oqibat sotib olish imkonini beruvchi dasturiy ta'minot</a:t>
              </a:r>
            </a:p>
          </p:txBody>
        </p:sp>
      </p:grpSp>
      <p:sp>
        <p:nvSpPr>
          <p:cNvPr name="TextBox 6" id="6"/>
          <p:cNvSpPr txBox="true"/>
          <p:nvPr/>
        </p:nvSpPr>
        <p:spPr>
          <a:xfrm rot="0">
            <a:off x="846774" y="386715"/>
            <a:ext cx="6553200" cy="1369695"/>
          </a:xfrm>
          <a:prstGeom prst="rect">
            <a:avLst/>
          </a:prstGeom>
        </p:spPr>
        <p:txBody>
          <a:bodyPr anchor="t" rtlCol="false" tIns="0" lIns="0" bIns="0" rIns="0">
            <a:spAutoFit/>
          </a:bodyPr>
          <a:lstStyle/>
          <a:p>
            <a:pPr marL="0" indent="0" lvl="0">
              <a:lnSpc>
                <a:spcPts val="10560"/>
              </a:lnSpc>
              <a:spcBef>
                <a:spcPct val="0"/>
              </a:spcBef>
            </a:pPr>
            <a:r>
              <a:rPr lang="en-US" sz="9600">
                <a:solidFill>
                  <a:srgbClr val="222222"/>
                </a:solidFill>
                <a:latin typeface="Krabuler Bold"/>
              </a:rPr>
              <a:t>Doʻkon</a:t>
            </a:r>
          </a:p>
        </p:txBody>
      </p:sp>
      <p:grpSp>
        <p:nvGrpSpPr>
          <p:cNvPr name="Group 7" id="7"/>
          <p:cNvGrpSpPr/>
          <p:nvPr/>
        </p:nvGrpSpPr>
        <p:grpSpPr>
          <a:xfrm rot="0">
            <a:off x="846774" y="3782713"/>
            <a:ext cx="10596603" cy="1694983"/>
            <a:chOff x="0" y="0"/>
            <a:chExt cx="14128804" cy="2259978"/>
          </a:xfrm>
        </p:grpSpPr>
        <p:sp>
          <p:nvSpPr>
            <p:cNvPr name="TextBox 8" id="8"/>
            <p:cNvSpPr txBox="true"/>
            <p:nvPr/>
          </p:nvSpPr>
          <p:spPr>
            <a:xfrm rot="0">
              <a:off x="0" y="-78596"/>
              <a:ext cx="14128804" cy="664442"/>
            </a:xfrm>
            <a:prstGeom prst="rect">
              <a:avLst/>
            </a:prstGeom>
          </p:spPr>
          <p:txBody>
            <a:bodyPr anchor="t" rtlCol="false" tIns="0" lIns="0" bIns="0" rIns="0">
              <a:spAutoFit/>
            </a:bodyPr>
            <a:lstStyle/>
            <a:p>
              <a:pPr marL="0" indent="0" lvl="0">
                <a:lnSpc>
                  <a:spcPts val="4199"/>
                </a:lnSpc>
              </a:pPr>
              <a:r>
                <a:rPr lang="en-US" sz="2999">
                  <a:solidFill>
                    <a:srgbClr val="E66458"/>
                  </a:solidFill>
                  <a:latin typeface="Krabuler Bold"/>
                </a:rPr>
                <a:t>Xosting do'kon savatchasi</a:t>
              </a:r>
            </a:p>
          </p:txBody>
        </p:sp>
        <p:sp>
          <p:nvSpPr>
            <p:cNvPr name="TextBox 9" id="9"/>
            <p:cNvSpPr txBox="true"/>
            <p:nvPr/>
          </p:nvSpPr>
          <p:spPr>
            <a:xfrm rot="0">
              <a:off x="0" y="1485547"/>
              <a:ext cx="14128804" cy="774431"/>
            </a:xfrm>
            <a:prstGeom prst="rect">
              <a:avLst/>
            </a:prstGeom>
          </p:spPr>
          <p:txBody>
            <a:bodyPr anchor="t" rtlCol="false" tIns="0" lIns="0" bIns="0" rIns="0">
              <a:spAutoFit/>
            </a:bodyPr>
            <a:lstStyle/>
            <a:p>
              <a:pPr>
                <a:lnSpc>
                  <a:spcPts val="2414"/>
                </a:lnSpc>
                <a:spcBef>
                  <a:spcPct val="0"/>
                </a:spcBef>
              </a:pPr>
              <a:r>
                <a:rPr lang="en-US" sz="1724">
                  <a:solidFill>
                    <a:srgbClr val="222222"/>
                  </a:solidFill>
                  <a:latin typeface="HK Grotesk Light"/>
                </a:rPr>
                <a:t>Ushbu arava o'z serverlarida to'liq joylashtirilgan echimni taqdim etadigan uchinchi tomon kompaniyasi tomonidan taqdim etiladi</a:t>
              </a:r>
            </a:p>
          </p:txBody>
        </p:sp>
      </p:grpSp>
      <p:grpSp>
        <p:nvGrpSpPr>
          <p:cNvPr name="Group 10" id="10"/>
          <p:cNvGrpSpPr/>
          <p:nvPr/>
        </p:nvGrpSpPr>
        <p:grpSpPr>
          <a:xfrm rot="0">
            <a:off x="846774" y="5953904"/>
            <a:ext cx="10596603" cy="1694983"/>
            <a:chOff x="0" y="0"/>
            <a:chExt cx="14128804" cy="2259978"/>
          </a:xfrm>
        </p:grpSpPr>
        <p:sp>
          <p:nvSpPr>
            <p:cNvPr name="TextBox 11" id="11"/>
            <p:cNvSpPr txBox="true"/>
            <p:nvPr/>
          </p:nvSpPr>
          <p:spPr>
            <a:xfrm rot="0">
              <a:off x="0" y="-78596"/>
              <a:ext cx="14128804" cy="664442"/>
            </a:xfrm>
            <a:prstGeom prst="rect">
              <a:avLst/>
            </a:prstGeom>
          </p:spPr>
          <p:txBody>
            <a:bodyPr anchor="t" rtlCol="false" tIns="0" lIns="0" bIns="0" rIns="0">
              <a:spAutoFit/>
            </a:bodyPr>
            <a:lstStyle/>
            <a:p>
              <a:pPr marL="0" indent="0" lvl="0">
                <a:lnSpc>
                  <a:spcPts val="4199"/>
                </a:lnSpc>
              </a:pPr>
              <a:r>
                <a:rPr lang="en-US" sz="2999">
                  <a:solidFill>
                    <a:srgbClr val="E66458"/>
                  </a:solidFill>
                  <a:latin typeface="Krabuler Bold"/>
                </a:rPr>
                <a:t>Litsenziyalangan xarid qilish savati</a:t>
              </a:r>
            </a:p>
          </p:txBody>
        </p:sp>
        <p:sp>
          <p:nvSpPr>
            <p:cNvPr name="TextBox 12" id="12"/>
            <p:cNvSpPr txBox="true"/>
            <p:nvPr/>
          </p:nvSpPr>
          <p:spPr>
            <a:xfrm rot="0">
              <a:off x="0" y="1485547"/>
              <a:ext cx="14128804" cy="774431"/>
            </a:xfrm>
            <a:prstGeom prst="rect">
              <a:avLst/>
            </a:prstGeom>
          </p:spPr>
          <p:txBody>
            <a:bodyPr anchor="t" rtlCol="false" tIns="0" lIns="0" bIns="0" rIns="0">
              <a:spAutoFit/>
            </a:bodyPr>
            <a:lstStyle/>
            <a:p>
              <a:pPr>
                <a:lnSpc>
                  <a:spcPts val="2414"/>
                </a:lnSpc>
                <a:spcBef>
                  <a:spcPct val="0"/>
                </a:spcBef>
              </a:pPr>
              <a:r>
                <a:rPr lang="en-US" sz="1724">
                  <a:solidFill>
                    <a:srgbClr val="222222"/>
                  </a:solidFill>
                  <a:latin typeface="HK Grotesk Light"/>
                </a:rPr>
                <a:t>litsenziyalangan xarid qilish savatiga ega bo'lish ko'proq moslashuvchanlik va sozlash variantlariga imkon beradi, bu sizning ehtiyojlaringizga qarab xarid qilish savatini moslashtirishga imkon beradi</a:t>
              </a:r>
            </a:p>
          </p:txBody>
        </p:sp>
      </p:grpSp>
      <p:grpSp>
        <p:nvGrpSpPr>
          <p:cNvPr name="Group 13" id="13"/>
          <p:cNvGrpSpPr/>
          <p:nvPr/>
        </p:nvGrpSpPr>
        <p:grpSpPr>
          <a:xfrm rot="0">
            <a:off x="846774" y="7982262"/>
            <a:ext cx="10596603" cy="1694983"/>
            <a:chOff x="0" y="0"/>
            <a:chExt cx="14128804" cy="2259978"/>
          </a:xfrm>
        </p:grpSpPr>
        <p:sp>
          <p:nvSpPr>
            <p:cNvPr name="TextBox 14" id="14"/>
            <p:cNvSpPr txBox="true"/>
            <p:nvPr/>
          </p:nvSpPr>
          <p:spPr>
            <a:xfrm rot="0">
              <a:off x="0" y="-78596"/>
              <a:ext cx="14128804" cy="664442"/>
            </a:xfrm>
            <a:prstGeom prst="rect">
              <a:avLst/>
            </a:prstGeom>
          </p:spPr>
          <p:txBody>
            <a:bodyPr anchor="t" rtlCol="false" tIns="0" lIns="0" bIns="0" rIns="0">
              <a:spAutoFit/>
            </a:bodyPr>
            <a:lstStyle/>
            <a:p>
              <a:pPr marL="0" indent="0" lvl="0">
                <a:lnSpc>
                  <a:spcPts val="4199"/>
                </a:lnSpc>
              </a:pPr>
              <a:r>
                <a:rPr lang="en-US" sz="2999">
                  <a:solidFill>
                    <a:srgbClr val="E66458"/>
                  </a:solidFill>
                  <a:latin typeface="Krabuler Bold"/>
                </a:rPr>
                <a:t>Xarid qilish savatchasini tashlab ketish</a:t>
              </a:r>
            </a:p>
          </p:txBody>
        </p:sp>
        <p:sp>
          <p:nvSpPr>
            <p:cNvPr name="TextBox 15" id="15"/>
            <p:cNvSpPr txBox="true"/>
            <p:nvPr/>
          </p:nvSpPr>
          <p:spPr>
            <a:xfrm rot="0">
              <a:off x="0" y="1485547"/>
              <a:ext cx="14128804" cy="774431"/>
            </a:xfrm>
            <a:prstGeom prst="rect">
              <a:avLst/>
            </a:prstGeom>
          </p:spPr>
          <p:txBody>
            <a:bodyPr anchor="t" rtlCol="false" tIns="0" lIns="0" bIns="0" rIns="0">
              <a:spAutoFit/>
            </a:bodyPr>
            <a:lstStyle/>
            <a:p>
              <a:pPr>
                <a:lnSpc>
                  <a:spcPts val="2414"/>
                </a:lnSpc>
                <a:spcBef>
                  <a:spcPct val="0"/>
                </a:spcBef>
              </a:pPr>
              <a:r>
                <a:rPr lang="en-US" sz="1724">
                  <a:solidFill>
                    <a:srgbClr val="222222"/>
                  </a:solidFill>
                  <a:latin typeface="HK Grotesk Light"/>
                </a:rPr>
                <a:t>xaridorlarning 60% dan ortig'i yuk tashish xarajatlari, soliq, to'lov kabixarajatlar tufayli xarid qilish savatinitashlab ketgan</a:t>
              </a:r>
            </a:p>
          </p:txBody>
        </p:sp>
      </p:grpSp>
      <p:sp>
        <p:nvSpPr>
          <p:cNvPr name="TextBox 16" id="16"/>
          <p:cNvSpPr txBox="true"/>
          <p:nvPr/>
        </p:nvSpPr>
        <p:spPr>
          <a:xfrm rot="0">
            <a:off x="11284148" y="9563100"/>
            <a:ext cx="6406753" cy="511810"/>
          </a:xfrm>
          <a:prstGeom prst="rect">
            <a:avLst/>
          </a:prstGeom>
        </p:spPr>
        <p:txBody>
          <a:bodyPr anchor="t" rtlCol="false" tIns="0" lIns="0" bIns="0" rIns="0">
            <a:spAutoFit/>
          </a:bodyPr>
          <a:lstStyle/>
          <a:p>
            <a:pPr algn="ctr">
              <a:lnSpc>
                <a:spcPts val="4160"/>
              </a:lnSpc>
              <a:spcBef>
                <a:spcPct val="0"/>
              </a:spcBef>
            </a:pPr>
            <a:r>
              <a:rPr lang="en-US" sz="3200">
                <a:solidFill>
                  <a:srgbClr val="000000"/>
                </a:solidFill>
                <a:latin typeface="Open Sans"/>
              </a:rPr>
              <a:t>Manba</a:t>
            </a:r>
            <a:r>
              <a:rPr lang="en-US" sz="3200">
                <a:solidFill>
                  <a:srgbClr val="000000"/>
                </a:solidFill>
                <a:latin typeface="Open Sans"/>
              </a:rPr>
              <a:t>: http://eu.feelunique.com/</a:t>
            </a:r>
          </a:p>
        </p:txBody>
      </p:sp>
    </p:spTree>
  </p:cSld>
  <p:clrMapOvr>
    <a:masterClrMapping/>
  </p:clrMapOvr>
</p:sld>
</file>

<file path=ppt/slides/slide34.xml><?xml version="1.0" encoding="utf-8"?>
<p:sld xmlns:p="http://schemas.openxmlformats.org/presentationml/2006/main" xmlns:a="http://schemas.openxmlformats.org/drawingml/2006/main" xmlns:r="http://schemas.openxmlformats.org/officeDocument/2006/relationships">
  <p:cSld>
    <p:bg>
      <p:bgPr>
        <a:solidFill>
          <a:srgbClr val="FCFDF4"/>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21772" t="0" r="43518" b="0"/>
          <a:stretch>
            <a:fillRect/>
          </a:stretch>
        </p:blipFill>
        <p:spPr>
          <a:xfrm flipH="false" flipV="false" rot="0">
            <a:off x="11715750" y="1028700"/>
            <a:ext cx="5543550" cy="8229600"/>
          </a:xfrm>
          <a:prstGeom prst="rect">
            <a:avLst/>
          </a:prstGeom>
        </p:spPr>
      </p:pic>
      <p:grpSp>
        <p:nvGrpSpPr>
          <p:cNvPr name="Group 3" id="3"/>
          <p:cNvGrpSpPr/>
          <p:nvPr/>
        </p:nvGrpSpPr>
        <p:grpSpPr>
          <a:xfrm rot="0">
            <a:off x="846774" y="2004492"/>
            <a:ext cx="10596603" cy="1993009"/>
            <a:chOff x="0" y="0"/>
            <a:chExt cx="14128804" cy="2657346"/>
          </a:xfrm>
        </p:grpSpPr>
        <p:sp>
          <p:nvSpPr>
            <p:cNvPr name="TextBox 4" id="4"/>
            <p:cNvSpPr txBox="true"/>
            <p:nvPr/>
          </p:nvSpPr>
          <p:spPr>
            <a:xfrm rot="0">
              <a:off x="0" y="-78596"/>
              <a:ext cx="14128804" cy="664442"/>
            </a:xfrm>
            <a:prstGeom prst="rect">
              <a:avLst/>
            </a:prstGeom>
          </p:spPr>
          <p:txBody>
            <a:bodyPr anchor="t" rtlCol="false" tIns="0" lIns="0" bIns="0" rIns="0">
              <a:spAutoFit/>
            </a:bodyPr>
            <a:lstStyle/>
            <a:p>
              <a:pPr marL="0" indent="0" lvl="0">
                <a:lnSpc>
                  <a:spcPts val="4199"/>
                </a:lnSpc>
              </a:pPr>
              <a:r>
                <a:rPr lang="en-US" sz="2999">
                  <a:solidFill>
                    <a:srgbClr val="E66458"/>
                  </a:solidFill>
                  <a:latin typeface="Krabuler Bold"/>
                </a:rPr>
                <a:t>Yuk tashish</a:t>
              </a:r>
            </a:p>
          </p:txBody>
        </p:sp>
        <p:sp>
          <p:nvSpPr>
            <p:cNvPr name="TextBox 5" id="5"/>
            <p:cNvSpPr txBox="true"/>
            <p:nvPr/>
          </p:nvSpPr>
          <p:spPr>
            <a:xfrm rot="0">
              <a:off x="0" y="1485547"/>
              <a:ext cx="14128804" cy="1171799"/>
            </a:xfrm>
            <a:prstGeom prst="rect">
              <a:avLst/>
            </a:prstGeom>
          </p:spPr>
          <p:txBody>
            <a:bodyPr anchor="t" rtlCol="false" tIns="0" lIns="0" bIns="0" rIns="0">
              <a:spAutoFit/>
            </a:bodyPr>
            <a:lstStyle/>
            <a:p>
              <a:pPr>
                <a:lnSpc>
                  <a:spcPts val="2414"/>
                </a:lnSpc>
                <a:spcBef>
                  <a:spcPct val="0"/>
                </a:spcBef>
              </a:pPr>
              <a:r>
                <a:rPr lang="en-US" sz="1724">
                  <a:solidFill>
                    <a:srgbClr val="222222"/>
                  </a:solidFill>
                  <a:latin typeface="HK Grotesk Light"/>
                </a:rPr>
                <a:t>Yuk tashish xarajatlari xarid qilish savatchasini tashlab ketishning eng keng tarqalgan sababi bo'lgani uchun , bepul yuk tashishni taklif qilish haqida o'ylashingiz mumkin. Keng tarqalgan usul - ma'lum chegaradan tashqarida bo'lgan xaridlarni bepul etkazib berish</a:t>
              </a:r>
            </a:p>
          </p:txBody>
        </p:sp>
      </p:grpSp>
      <p:sp>
        <p:nvSpPr>
          <p:cNvPr name="TextBox 6" id="6"/>
          <p:cNvSpPr txBox="true"/>
          <p:nvPr/>
        </p:nvSpPr>
        <p:spPr>
          <a:xfrm rot="0">
            <a:off x="846774" y="386715"/>
            <a:ext cx="6553200" cy="1369695"/>
          </a:xfrm>
          <a:prstGeom prst="rect">
            <a:avLst/>
          </a:prstGeom>
        </p:spPr>
        <p:txBody>
          <a:bodyPr anchor="t" rtlCol="false" tIns="0" lIns="0" bIns="0" rIns="0">
            <a:spAutoFit/>
          </a:bodyPr>
          <a:lstStyle/>
          <a:p>
            <a:pPr marL="0" indent="0" lvl="0">
              <a:lnSpc>
                <a:spcPts val="10560"/>
              </a:lnSpc>
              <a:spcBef>
                <a:spcPct val="0"/>
              </a:spcBef>
            </a:pPr>
            <a:r>
              <a:rPr lang="en-US" sz="9600">
                <a:solidFill>
                  <a:srgbClr val="222222"/>
                </a:solidFill>
                <a:latin typeface="Krabuler Bold"/>
              </a:rPr>
              <a:t>Doʻkon</a:t>
            </a:r>
          </a:p>
        </p:txBody>
      </p:sp>
      <p:grpSp>
        <p:nvGrpSpPr>
          <p:cNvPr name="Group 7" id="7"/>
          <p:cNvGrpSpPr/>
          <p:nvPr/>
        </p:nvGrpSpPr>
        <p:grpSpPr>
          <a:xfrm rot="0">
            <a:off x="747541" y="4658940"/>
            <a:ext cx="10596603" cy="1993009"/>
            <a:chOff x="0" y="0"/>
            <a:chExt cx="14128804" cy="2657346"/>
          </a:xfrm>
        </p:grpSpPr>
        <p:sp>
          <p:nvSpPr>
            <p:cNvPr name="TextBox 8" id="8"/>
            <p:cNvSpPr txBox="true"/>
            <p:nvPr/>
          </p:nvSpPr>
          <p:spPr>
            <a:xfrm rot="0">
              <a:off x="0" y="-78596"/>
              <a:ext cx="14128804" cy="664442"/>
            </a:xfrm>
            <a:prstGeom prst="rect">
              <a:avLst/>
            </a:prstGeom>
          </p:spPr>
          <p:txBody>
            <a:bodyPr anchor="t" rtlCol="false" tIns="0" lIns="0" bIns="0" rIns="0">
              <a:spAutoFit/>
            </a:bodyPr>
            <a:lstStyle/>
            <a:p>
              <a:pPr marL="0" indent="0" lvl="0">
                <a:lnSpc>
                  <a:spcPts val="4199"/>
                </a:lnSpc>
              </a:pPr>
              <a:r>
                <a:rPr lang="en-US" sz="2999">
                  <a:solidFill>
                    <a:srgbClr val="E66458"/>
                  </a:solidFill>
                  <a:latin typeface="Krabuler Bold"/>
                </a:rPr>
                <a:t>O'zi etkazib berish hizmati</a:t>
              </a:r>
            </a:p>
          </p:txBody>
        </p:sp>
        <p:sp>
          <p:nvSpPr>
            <p:cNvPr name="TextBox 9" id="9"/>
            <p:cNvSpPr txBox="true"/>
            <p:nvPr/>
          </p:nvSpPr>
          <p:spPr>
            <a:xfrm rot="0">
              <a:off x="0" y="1485547"/>
              <a:ext cx="14128804" cy="1171799"/>
            </a:xfrm>
            <a:prstGeom prst="rect">
              <a:avLst/>
            </a:prstGeom>
          </p:spPr>
          <p:txBody>
            <a:bodyPr anchor="t" rtlCol="false" tIns="0" lIns="0" bIns="0" rIns="0">
              <a:spAutoFit/>
            </a:bodyPr>
            <a:lstStyle/>
            <a:p>
              <a:pPr>
                <a:lnSpc>
                  <a:spcPts val="2414"/>
                </a:lnSpc>
                <a:spcBef>
                  <a:spcPct val="0"/>
                </a:spcBef>
              </a:pPr>
              <a:r>
                <a:rPr lang="en-US" sz="1724">
                  <a:solidFill>
                    <a:srgbClr val="222222"/>
                  </a:solidFill>
                  <a:latin typeface="HK Grotesk Light"/>
                </a:rPr>
                <a:t>Birinchi variant - bu siz uydan mahsulot yuboradigan holat. Sizyorliqlarni yozish va mahsulotni qadoqlash bo'yicha mas'ulsiz. Paketlarni yuborish haqida gap ketganda, siz o'zingiz pochta bo'limida borishingiz va paketni yuborishingiz yoki kuryer sizdan paketlarni olib,  mijozlarga etkazib berishi  mumkin</a:t>
              </a:r>
            </a:p>
          </p:txBody>
        </p:sp>
      </p:grpSp>
      <p:grpSp>
        <p:nvGrpSpPr>
          <p:cNvPr name="Group 10" id="10"/>
          <p:cNvGrpSpPr/>
          <p:nvPr/>
        </p:nvGrpSpPr>
        <p:grpSpPr>
          <a:xfrm rot="0">
            <a:off x="846774" y="6852597"/>
            <a:ext cx="10596603" cy="1993009"/>
            <a:chOff x="0" y="0"/>
            <a:chExt cx="14128804" cy="2657346"/>
          </a:xfrm>
        </p:grpSpPr>
        <p:sp>
          <p:nvSpPr>
            <p:cNvPr name="TextBox 11" id="11"/>
            <p:cNvSpPr txBox="true"/>
            <p:nvPr/>
          </p:nvSpPr>
          <p:spPr>
            <a:xfrm rot="0">
              <a:off x="0" y="-78596"/>
              <a:ext cx="14128804" cy="664442"/>
            </a:xfrm>
            <a:prstGeom prst="rect">
              <a:avLst/>
            </a:prstGeom>
          </p:spPr>
          <p:txBody>
            <a:bodyPr anchor="t" rtlCol="false" tIns="0" lIns="0" bIns="0" rIns="0">
              <a:spAutoFit/>
            </a:bodyPr>
            <a:lstStyle/>
            <a:p>
              <a:pPr marL="0" indent="0" lvl="0">
                <a:lnSpc>
                  <a:spcPts val="4199"/>
                </a:lnSpc>
              </a:pPr>
              <a:r>
                <a:rPr lang="en-US" sz="2999">
                  <a:solidFill>
                    <a:srgbClr val="E66458"/>
                  </a:solidFill>
                  <a:latin typeface="Krabuler Bold"/>
                </a:rPr>
                <a:t>Bajarish ombori</a:t>
              </a:r>
            </a:p>
          </p:txBody>
        </p:sp>
        <p:sp>
          <p:nvSpPr>
            <p:cNvPr name="TextBox 12" id="12"/>
            <p:cNvSpPr txBox="true"/>
            <p:nvPr/>
          </p:nvSpPr>
          <p:spPr>
            <a:xfrm rot="0">
              <a:off x="0" y="1485547"/>
              <a:ext cx="14128804" cy="1171799"/>
            </a:xfrm>
            <a:prstGeom prst="rect">
              <a:avLst/>
            </a:prstGeom>
          </p:spPr>
          <p:txBody>
            <a:bodyPr anchor="t" rtlCol="false" tIns="0" lIns="0" bIns="0" rIns="0">
              <a:spAutoFit/>
            </a:bodyPr>
            <a:lstStyle/>
            <a:p>
              <a:pPr>
                <a:lnSpc>
                  <a:spcPts val="2414"/>
                </a:lnSpc>
                <a:spcBef>
                  <a:spcPct val="0"/>
                </a:spcBef>
              </a:pPr>
              <a:r>
                <a:rPr lang="en-US" sz="1724">
                  <a:solidFill>
                    <a:srgbClr val="222222"/>
                  </a:solidFill>
                  <a:latin typeface="HK Grotesk Light"/>
                </a:rPr>
                <a:t>Ushbu parametr barcha buyurtmalarni qabul qilish va qayta ishlash uchun ombordan foydalanishni anglatadi. Siz inventarizatsiyani to'liq nazorat qila olasiz va siz ancha barqaror yuk tashish strategiyasini yaratishga qodirsiz. Bu mahsulotlarni yanada tez va samarali etkazib berish imkonini beradi</a:t>
              </a:r>
            </a:p>
          </p:txBody>
        </p:sp>
      </p:grpSp>
      <p:sp>
        <p:nvSpPr>
          <p:cNvPr name="TextBox 13" id="13"/>
          <p:cNvSpPr txBox="true"/>
          <p:nvPr/>
        </p:nvSpPr>
        <p:spPr>
          <a:xfrm rot="0">
            <a:off x="7628891" y="9429750"/>
            <a:ext cx="10406509" cy="511810"/>
          </a:xfrm>
          <a:prstGeom prst="rect">
            <a:avLst/>
          </a:prstGeom>
        </p:spPr>
        <p:txBody>
          <a:bodyPr anchor="t" rtlCol="false" tIns="0" lIns="0" bIns="0" rIns="0">
            <a:spAutoFit/>
          </a:bodyPr>
          <a:lstStyle/>
          <a:p>
            <a:pPr algn="ctr">
              <a:lnSpc>
                <a:spcPts val="4160"/>
              </a:lnSpc>
              <a:spcBef>
                <a:spcPct val="0"/>
              </a:spcBef>
            </a:pPr>
            <a:r>
              <a:rPr lang="en-US" sz="3200">
                <a:solidFill>
                  <a:srgbClr val="000000"/>
                </a:solidFill>
                <a:latin typeface="Open Sans"/>
              </a:rPr>
              <a:t>Manba</a:t>
            </a:r>
            <a:r>
              <a:rPr lang="en-US" sz="3200">
                <a:solidFill>
                  <a:srgbClr val="000000"/>
                </a:solidFill>
                <a:latin typeface="Open Sans"/>
              </a:rPr>
              <a:t>: http://www.sephora.com/shipping-information</a:t>
            </a:r>
          </a:p>
        </p:txBody>
      </p:sp>
    </p:spTree>
  </p:cSld>
  <p:clrMapOvr>
    <a:masterClrMapping/>
  </p:clrMapOvr>
</p:sld>
</file>

<file path=ppt/slides/slide35.xml><?xml version="1.0" encoding="utf-8"?>
<p:sld xmlns:p="http://schemas.openxmlformats.org/presentationml/2006/main" xmlns:a="http://schemas.openxmlformats.org/drawingml/2006/main" xmlns:r="http://schemas.openxmlformats.org/officeDocument/2006/relationships">
  <p:cSld>
    <p:bg>
      <p:bgPr>
        <a:solidFill>
          <a:srgbClr val="FCFDF4"/>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0" t="0" r="41408" b="0"/>
          <a:stretch>
            <a:fillRect/>
          </a:stretch>
        </p:blipFill>
        <p:spPr>
          <a:xfrm flipH="false" flipV="false" rot="0">
            <a:off x="11715750" y="1028700"/>
            <a:ext cx="5543550" cy="8229600"/>
          </a:xfrm>
          <a:prstGeom prst="rect">
            <a:avLst/>
          </a:prstGeom>
        </p:spPr>
      </p:pic>
      <p:grpSp>
        <p:nvGrpSpPr>
          <p:cNvPr name="Group 3" id="3"/>
          <p:cNvGrpSpPr/>
          <p:nvPr/>
        </p:nvGrpSpPr>
        <p:grpSpPr>
          <a:xfrm rot="0">
            <a:off x="846774" y="2302517"/>
            <a:ext cx="10596603" cy="1694983"/>
            <a:chOff x="0" y="0"/>
            <a:chExt cx="14128804" cy="2259978"/>
          </a:xfrm>
        </p:grpSpPr>
        <p:sp>
          <p:nvSpPr>
            <p:cNvPr name="TextBox 4" id="4"/>
            <p:cNvSpPr txBox="true"/>
            <p:nvPr/>
          </p:nvSpPr>
          <p:spPr>
            <a:xfrm rot="0">
              <a:off x="0" y="-78596"/>
              <a:ext cx="14128804" cy="664442"/>
            </a:xfrm>
            <a:prstGeom prst="rect">
              <a:avLst/>
            </a:prstGeom>
          </p:spPr>
          <p:txBody>
            <a:bodyPr anchor="t" rtlCol="false" tIns="0" lIns="0" bIns="0" rIns="0">
              <a:spAutoFit/>
            </a:bodyPr>
            <a:lstStyle/>
            <a:p>
              <a:pPr marL="0" indent="0" lvl="0">
                <a:lnSpc>
                  <a:spcPts val="4199"/>
                </a:lnSpc>
              </a:pPr>
              <a:r>
                <a:rPr lang="en-US" sz="2999">
                  <a:solidFill>
                    <a:srgbClr val="E66458"/>
                  </a:solidFill>
                  <a:latin typeface="Krabuler Bold"/>
                </a:rPr>
                <a:t>Ochish</a:t>
              </a:r>
            </a:p>
          </p:txBody>
        </p:sp>
        <p:sp>
          <p:nvSpPr>
            <p:cNvPr name="TextBox 5" id="5"/>
            <p:cNvSpPr txBox="true"/>
            <p:nvPr/>
          </p:nvSpPr>
          <p:spPr>
            <a:xfrm rot="0">
              <a:off x="0" y="1485547"/>
              <a:ext cx="14128804" cy="774431"/>
            </a:xfrm>
            <a:prstGeom prst="rect">
              <a:avLst/>
            </a:prstGeom>
          </p:spPr>
          <p:txBody>
            <a:bodyPr anchor="t" rtlCol="false" tIns="0" lIns="0" bIns="0" rIns="0">
              <a:spAutoFit/>
            </a:bodyPr>
            <a:lstStyle/>
            <a:p>
              <a:pPr>
                <a:lnSpc>
                  <a:spcPts val="2414"/>
                </a:lnSpc>
                <a:spcBef>
                  <a:spcPct val="0"/>
                </a:spcBef>
              </a:pPr>
              <a:r>
                <a:rPr lang="en-US" sz="1724">
                  <a:solidFill>
                    <a:srgbClr val="222222"/>
                  </a:solidFill>
                  <a:latin typeface="HK Grotesk Light"/>
                </a:rPr>
                <a:t>Buning o'rniga siz mahsulotni aslida sizning nomingizdan, o'zingizning qadoqlashingiz va brendingiz bilan yuboradigan etkazib beruvchilar bilan hamkorlik qilasiz</a:t>
              </a:r>
            </a:p>
          </p:txBody>
        </p:sp>
      </p:grpSp>
      <p:sp>
        <p:nvSpPr>
          <p:cNvPr name="TextBox 6" id="6"/>
          <p:cNvSpPr txBox="true"/>
          <p:nvPr/>
        </p:nvSpPr>
        <p:spPr>
          <a:xfrm rot="0">
            <a:off x="846774" y="386715"/>
            <a:ext cx="6553200" cy="1369695"/>
          </a:xfrm>
          <a:prstGeom prst="rect">
            <a:avLst/>
          </a:prstGeom>
        </p:spPr>
        <p:txBody>
          <a:bodyPr anchor="t" rtlCol="false" tIns="0" lIns="0" bIns="0" rIns="0">
            <a:spAutoFit/>
          </a:bodyPr>
          <a:lstStyle/>
          <a:p>
            <a:pPr marL="0" indent="0" lvl="0">
              <a:lnSpc>
                <a:spcPts val="10560"/>
              </a:lnSpc>
              <a:spcBef>
                <a:spcPct val="0"/>
              </a:spcBef>
            </a:pPr>
            <a:r>
              <a:rPr lang="en-US" sz="9600">
                <a:solidFill>
                  <a:srgbClr val="222222"/>
                </a:solidFill>
                <a:latin typeface="Krabuler Bold"/>
              </a:rPr>
              <a:t>Doʻkon</a:t>
            </a:r>
          </a:p>
        </p:txBody>
      </p:sp>
      <p:grpSp>
        <p:nvGrpSpPr>
          <p:cNvPr name="Group 7" id="7"/>
          <p:cNvGrpSpPr/>
          <p:nvPr/>
        </p:nvGrpSpPr>
        <p:grpSpPr>
          <a:xfrm rot="0">
            <a:off x="747541" y="4658940"/>
            <a:ext cx="10596603" cy="1993009"/>
            <a:chOff x="0" y="0"/>
            <a:chExt cx="14128804" cy="2657346"/>
          </a:xfrm>
        </p:grpSpPr>
        <p:sp>
          <p:nvSpPr>
            <p:cNvPr name="TextBox 8" id="8"/>
            <p:cNvSpPr txBox="true"/>
            <p:nvPr/>
          </p:nvSpPr>
          <p:spPr>
            <a:xfrm rot="0">
              <a:off x="0" y="-78596"/>
              <a:ext cx="14128804" cy="664442"/>
            </a:xfrm>
            <a:prstGeom prst="rect">
              <a:avLst/>
            </a:prstGeom>
          </p:spPr>
          <p:txBody>
            <a:bodyPr anchor="t" rtlCol="false" tIns="0" lIns="0" bIns="0" rIns="0">
              <a:spAutoFit/>
            </a:bodyPr>
            <a:lstStyle/>
            <a:p>
              <a:pPr marL="0" indent="0" lvl="0">
                <a:lnSpc>
                  <a:spcPts val="4199"/>
                </a:lnSpc>
              </a:pPr>
              <a:r>
                <a:rPr lang="en-US" sz="2999">
                  <a:solidFill>
                    <a:srgbClr val="E66458"/>
                  </a:solidFill>
                  <a:latin typeface="Krabuler Bold"/>
                </a:rPr>
                <a:t>To'lov shartlari</a:t>
              </a:r>
            </a:p>
          </p:txBody>
        </p:sp>
        <p:sp>
          <p:nvSpPr>
            <p:cNvPr name="TextBox 9" id="9"/>
            <p:cNvSpPr txBox="true"/>
            <p:nvPr/>
          </p:nvSpPr>
          <p:spPr>
            <a:xfrm rot="0">
              <a:off x="0" y="1485547"/>
              <a:ext cx="14128804" cy="1171799"/>
            </a:xfrm>
            <a:prstGeom prst="rect">
              <a:avLst/>
            </a:prstGeom>
          </p:spPr>
          <p:txBody>
            <a:bodyPr anchor="t" rtlCol="false" tIns="0" lIns="0" bIns="0" rIns="0">
              <a:spAutoFit/>
            </a:bodyPr>
            <a:lstStyle/>
            <a:p>
              <a:pPr>
                <a:lnSpc>
                  <a:spcPts val="2414"/>
                </a:lnSpc>
                <a:spcBef>
                  <a:spcPct val="0"/>
                </a:spcBef>
              </a:pPr>
              <a:r>
                <a:rPr lang="en-US" sz="1724">
                  <a:solidFill>
                    <a:srgbClr val="222222"/>
                  </a:solidFill>
                  <a:latin typeface="HK Grotesk Light"/>
                </a:rPr>
                <a:t>T bu onlayn-biznes uchun to'lovni amalga oshirish xizmatlarini amalga oshirish.  Qo'shimcha dasturiy ta'minot sifatida veb-saytingizga qo'shiladi. Ushbu dasturiy ta'minot mijozdan bankga informatsiyani o'tkazish orqali tranzaksiyani osonlashtiradi. </a:t>
              </a:r>
              <a:r>
                <a:rPr lang="en-US" sz="1724">
                  <a:solidFill>
                    <a:srgbClr val="222222"/>
                  </a:solidFill>
                  <a:latin typeface="HK Grotesk Light"/>
                </a:rPr>
                <a:t>PayPal</a:t>
              </a:r>
              <a:r>
                <a:rPr lang="en-US" sz="1724">
                  <a:solidFill>
                    <a:srgbClr val="222222"/>
                  </a:solidFill>
                  <a:latin typeface="HK Grotesk Light"/>
                </a:rPr>
                <a:t>, </a:t>
              </a:r>
              <a:r>
                <a:rPr lang="en-US" sz="1724">
                  <a:solidFill>
                    <a:srgbClr val="222222"/>
                  </a:solidFill>
                  <a:latin typeface="HK Grotesk Light"/>
                </a:rPr>
                <a:t>Pay</a:t>
              </a:r>
              <a:r>
                <a:rPr lang="en-US" sz="1724">
                  <a:solidFill>
                    <a:srgbClr val="222222"/>
                  </a:solidFill>
                  <a:latin typeface="HK Grotesk Light"/>
                </a:rPr>
                <a:t>me</a:t>
              </a:r>
            </a:p>
          </p:txBody>
        </p:sp>
      </p:grpSp>
      <p:grpSp>
        <p:nvGrpSpPr>
          <p:cNvPr name="Group 10" id="10"/>
          <p:cNvGrpSpPr/>
          <p:nvPr/>
        </p:nvGrpSpPr>
        <p:grpSpPr>
          <a:xfrm rot="0">
            <a:off x="846774" y="7448649"/>
            <a:ext cx="10596603" cy="1396958"/>
            <a:chOff x="0" y="0"/>
            <a:chExt cx="14128804" cy="1862610"/>
          </a:xfrm>
        </p:grpSpPr>
        <p:sp>
          <p:nvSpPr>
            <p:cNvPr name="TextBox 11" id="11"/>
            <p:cNvSpPr txBox="true"/>
            <p:nvPr/>
          </p:nvSpPr>
          <p:spPr>
            <a:xfrm rot="0">
              <a:off x="0" y="-78596"/>
              <a:ext cx="14128804" cy="664442"/>
            </a:xfrm>
            <a:prstGeom prst="rect">
              <a:avLst/>
            </a:prstGeom>
          </p:spPr>
          <p:txBody>
            <a:bodyPr anchor="t" rtlCol="false" tIns="0" lIns="0" bIns="0" rIns="0">
              <a:spAutoFit/>
            </a:bodyPr>
            <a:lstStyle/>
            <a:p>
              <a:pPr marL="0" indent="0" lvl="0">
                <a:lnSpc>
                  <a:spcPts val="4199"/>
                </a:lnSpc>
              </a:pPr>
              <a:r>
                <a:rPr lang="en-US" sz="2999">
                  <a:solidFill>
                    <a:srgbClr val="E66458"/>
                  </a:solidFill>
                  <a:latin typeface="Krabuler Bold"/>
                </a:rPr>
                <a:t>Veb-sayt xavfsizligi</a:t>
              </a:r>
            </a:p>
          </p:txBody>
        </p:sp>
        <p:sp>
          <p:nvSpPr>
            <p:cNvPr name="TextBox 12" id="12"/>
            <p:cNvSpPr txBox="true"/>
            <p:nvPr/>
          </p:nvSpPr>
          <p:spPr>
            <a:xfrm rot="0">
              <a:off x="0" y="1485547"/>
              <a:ext cx="14128804" cy="377064"/>
            </a:xfrm>
            <a:prstGeom prst="rect">
              <a:avLst/>
            </a:prstGeom>
          </p:spPr>
          <p:txBody>
            <a:bodyPr anchor="t" rtlCol="false" tIns="0" lIns="0" bIns="0" rIns="0">
              <a:spAutoFit/>
            </a:bodyPr>
            <a:lstStyle/>
            <a:p>
              <a:pPr>
                <a:lnSpc>
                  <a:spcPts val="2414"/>
                </a:lnSpc>
                <a:spcBef>
                  <a:spcPct val="0"/>
                </a:spcBef>
              </a:pPr>
              <a:r>
                <a:rPr lang="en-US" sz="1724">
                  <a:solidFill>
                    <a:srgbClr val="222222"/>
                  </a:solidFill>
                  <a:latin typeface="HK Grotesk Light"/>
                </a:rPr>
                <a:t>E-tijorat veb-saytini loyihalashning yakuniy qismi veb-sayt xavfsizligi hisoblanadi. PCI standartlari, SSL sertifikati</a:t>
              </a:r>
            </a:p>
          </p:txBody>
        </p:sp>
      </p:grpSp>
    </p:spTree>
  </p:cSld>
  <p:clrMapOvr>
    <a:masterClrMapping/>
  </p:clrMapOvr>
</p:sld>
</file>

<file path=ppt/slides/slide36.xml><?xml version="1.0" encoding="utf-8"?>
<p:sld xmlns:p="http://schemas.openxmlformats.org/presentationml/2006/main" xmlns:a="http://schemas.openxmlformats.org/drawingml/2006/main" xmlns:r="http://schemas.openxmlformats.org/officeDocument/2006/relationships">
  <p:cSld>
    <p:bg>
      <p:bgPr>
        <a:solidFill>
          <a:srgbClr val="84D8D8"/>
        </a:solidFill>
      </p:bgPr>
    </p:bg>
    <p:spTree>
      <p:nvGrpSpPr>
        <p:cNvPr id="1" name=""/>
        <p:cNvGrpSpPr/>
        <p:nvPr/>
      </p:nvGrpSpPr>
      <p:grpSpPr>
        <a:xfrm>
          <a:off x="0" y="0"/>
          <a:ext cx="0" cy="0"/>
          <a:chOff x="0" y="0"/>
          <a:chExt cx="0" cy="0"/>
        </a:xfrm>
      </p:grpSpPr>
      <p:sp>
        <p:nvSpPr>
          <p:cNvPr name="TextBox 2" id="2"/>
          <p:cNvSpPr txBox="true"/>
          <p:nvPr/>
        </p:nvSpPr>
        <p:spPr>
          <a:xfrm rot="0">
            <a:off x="7370573" y="284926"/>
            <a:ext cx="9888727" cy="3800475"/>
          </a:xfrm>
          <a:prstGeom prst="rect">
            <a:avLst/>
          </a:prstGeom>
        </p:spPr>
        <p:txBody>
          <a:bodyPr anchor="t" rtlCol="false" tIns="0" lIns="0" bIns="0" rIns="0">
            <a:spAutoFit/>
          </a:bodyPr>
          <a:lstStyle/>
          <a:p>
            <a:pPr algn="ctr">
              <a:lnSpc>
                <a:spcPts val="9900"/>
              </a:lnSpc>
            </a:pPr>
            <a:r>
              <a:rPr lang="en-US" spc="-225" sz="9000">
                <a:solidFill>
                  <a:srgbClr val="173554"/>
                </a:solidFill>
                <a:latin typeface="Hammersmith One"/>
              </a:rPr>
              <a:t>E-tijorat platformasini tanlash</a:t>
            </a:r>
          </a:p>
        </p:txBody>
      </p:sp>
      <p:grpSp>
        <p:nvGrpSpPr>
          <p:cNvPr name="Group 3" id="3"/>
          <p:cNvGrpSpPr/>
          <p:nvPr/>
        </p:nvGrpSpPr>
        <p:grpSpPr>
          <a:xfrm rot="0">
            <a:off x="7826854" y="4194993"/>
            <a:ext cx="9193856" cy="3880618"/>
            <a:chOff x="0" y="0"/>
            <a:chExt cx="12258475" cy="5174158"/>
          </a:xfrm>
        </p:grpSpPr>
        <p:grpSp>
          <p:nvGrpSpPr>
            <p:cNvPr name="Group 4" id="4"/>
            <p:cNvGrpSpPr/>
            <p:nvPr/>
          </p:nvGrpSpPr>
          <p:grpSpPr>
            <a:xfrm rot="0">
              <a:off x="0" y="0"/>
              <a:ext cx="12258475" cy="5174158"/>
              <a:chOff x="0" y="0"/>
              <a:chExt cx="9590657" cy="4048103"/>
            </a:xfrm>
          </p:grpSpPr>
          <p:sp>
            <p:nvSpPr>
              <p:cNvPr name="Freeform 5" id="5"/>
              <p:cNvSpPr/>
              <p:nvPr/>
            </p:nvSpPr>
            <p:spPr>
              <a:xfrm>
                <a:off x="92710" y="106680"/>
                <a:ext cx="9486517" cy="3928724"/>
              </a:xfrm>
              <a:custGeom>
                <a:avLst/>
                <a:gdLst/>
                <a:ahLst/>
                <a:cxnLst/>
                <a:rect r="r" b="b" t="t" l="l"/>
                <a:pathLst>
                  <a:path h="3928724" w="9486517">
                    <a:moveTo>
                      <a:pt x="9459846" y="3739493"/>
                    </a:moveTo>
                    <a:cubicBezTo>
                      <a:pt x="9459846" y="3827124"/>
                      <a:pt x="9383646" y="3898243"/>
                      <a:pt x="9302367" y="3898243"/>
                    </a:cubicBezTo>
                    <a:lnTo>
                      <a:pt x="66040" y="3898243"/>
                    </a:lnTo>
                    <a:cubicBezTo>
                      <a:pt x="43180" y="3898243"/>
                      <a:pt x="20320" y="3893163"/>
                      <a:pt x="0" y="3884274"/>
                    </a:cubicBezTo>
                    <a:cubicBezTo>
                      <a:pt x="26670" y="3912213"/>
                      <a:pt x="63500" y="3928724"/>
                      <a:pt x="154591" y="3928724"/>
                    </a:cubicBezTo>
                    <a:lnTo>
                      <a:pt x="9340467" y="3928724"/>
                    </a:lnTo>
                    <a:cubicBezTo>
                      <a:pt x="9420477" y="3928724"/>
                      <a:pt x="9486517" y="3862684"/>
                      <a:pt x="9486517" y="3782674"/>
                    </a:cubicBezTo>
                    <a:lnTo>
                      <a:pt x="9486517" y="95250"/>
                    </a:lnTo>
                    <a:cubicBezTo>
                      <a:pt x="9486517" y="58420"/>
                      <a:pt x="9472546" y="25400"/>
                      <a:pt x="9450957" y="0"/>
                    </a:cubicBezTo>
                    <a:cubicBezTo>
                      <a:pt x="9457307" y="16510"/>
                      <a:pt x="9459846" y="34290"/>
                      <a:pt x="9459846" y="52070"/>
                    </a:cubicBezTo>
                    <a:lnTo>
                      <a:pt x="9459846" y="3739493"/>
                    </a:lnTo>
                    <a:lnTo>
                      <a:pt x="9459846" y="3739493"/>
                    </a:lnTo>
                    <a:close/>
                  </a:path>
                </a:pathLst>
              </a:custGeom>
              <a:solidFill>
                <a:srgbClr val="173554"/>
              </a:solidFill>
            </p:spPr>
          </p:sp>
          <p:sp>
            <p:nvSpPr>
              <p:cNvPr name="Freeform 6" id="6"/>
              <p:cNvSpPr/>
              <p:nvPr/>
            </p:nvSpPr>
            <p:spPr>
              <a:xfrm>
                <a:off x="12700" y="12700"/>
                <a:ext cx="9525887" cy="3979523"/>
              </a:xfrm>
              <a:custGeom>
                <a:avLst/>
                <a:gdLst/>
                <a:ahLst/>
                <a:cxnLst/>
                <a:rect r="r" b="b" t="t" l="l"/>
                <a:pathLst>
                  <a:path h="3979523" w="9525887">
                    <a:moveTo>
                      <a:pt x="146050" y="3979523"/>
                    </a:moveTo>
                    <a:lnTo>
                      <a:pt x="9379837" y="3979523"/>
                    </a:lnTo>
                    <a:cubicBezTo>
                      <a:pt x="9459847" y="3979523"/>
                      <a:pt x="9525887" y="3913484"/>
                      <a:pt x="9525887" y="3833473"/>
                    </a:cubicBezTo>
                    <a:lnTo>
                      <a:pt x="9525887" y="146050"/>
                    </a:lnTo>
                    <a:cubicBezTo>
                      <a:pt x="9525887" y="66040"/>
                      <a:pt x="9459847" y="0"/>
                      <a:pt x="9379837" y="0"/>
                    </a:cubicBezTo>
                    <a:lnTo>
                      <a:pt x="146050" y="0"/>
                    </a:lnTo>
                    <a:cubicBezTo>
                      <a:pt x="66040" y="0"/>
                      <a:pt x="0" y="66040"/>
                      <a:pt x="0" y="146050"/>
                    </a:cubicBezTo>
                    <a:lnTo>
                      <a:pt x="0" y="3833473"/>
                    </a:lnTo>
                    <a:cubicBezTo>
                      <a:pt x="0" y="3914753"/>
                      <a:pt x="66040" y="3979523"/>
                      <a:pt x="146050" y="3979523"/>
                    </a:cubicBezTo>
                    <a:close/>
                  </a:path>
                </a:pathLst>
              </a:custGeom>
              <a:solidFill>
                <a:srgbClr val="F4F4F4"/>
              </a:solidFill>
            </p:spPr>
          </p:sp>
          <p:sp>
            <p:nvSpPr>
              <p:cNvPr name="Freeform 7" id="7"/>
              <p:cNvSpPr/>
              <p:nvPr/>
            </p:nvSpPr>
            <p:spPr>
              <a:xfrm>
                <a:off x="0" y="0"/>
                <a:ext cx="9590657" cy="4048104"/>
              </a:xfrm>
              <a:custGeom>
                <a:avLst/>
                <a:gdLst/>
                <a:ahLst/>
                <a:cxnLst/>
                <a:rect r="r" b="b" t="t" l="l"/>
                <a:pathLst>
                  <a:path h="4048104" w="9590657">
                    <a:moveTo>
                      <a:pt x="9527157" y="74930"/>
                    </a:moveTo>
                    <a:cubicBezTo>
                      <a:pt x="9499217" y="30480"/>
                      <a:pt x="9449687" y="0"/>
                      <a:pt x="9392537" y="0"/>
                    </a:cubicBezTo>
                    <a:lnTo>
                      <a:pt x="158750" y="0"/>
                    </a:lnTo>
                    <a:cubicBezTo>
                      <a:pt x="71120" y="0"/>
                      <a:pt x="0" y="71120"/>
                      <a:pt x="0" y="158750"/>
                    </a:cubicBezTo>
                    <a:lnTo>
                      <a:pt x="0" y="3846173"/>
                    </a:lnTo>
                    <a:cubicBezTo>
                      <a:pt x="0" y="3898243"/>
                      <a:pt x="25400" y="3943964"/>
                      <a:pt x="63500" y="3973173"/>
                    </a:cubicBezTo>
                    <a:cubicBezTo>
                      <a:pt x="91440" y="4017623"/>
                      <a:pt x="140970" y="4048104"/>
                      <a:pt x="256443" y="4048104"/>
                    </a:cubicBezTo>
                    <a:lnTo>
                      <a:pt x="9431907" y="4048104"/>
                    </a:lnTo>
                    <a:cubicBezTo>
                      <a:pt x="9519537" y="4048104"/>
                      <a:pt x="9590657" y="3976984"/>
                      <a:pt x="9590657" y="3889354"/>
                    </a:cubicBezTo>
                    <a:lnTo>
                      <a:pt x="9590657" y="201930"/>
                    </a:lnTo>
                    <a:cubicBezTo>
                      <a:pt x="9590656" y="149860"/>
                      <a:pt x="9565256" y="104140"/>
                      <a:pt x="9527157" y="74930"/>
                    </a:cubicBezTo>
                    <a:close/>
                    <a:moveTo>
                      <a:pt x="12700" y="3846173"/>
                    </a:moveTo>
                    <a:lnTo>
                      <a:pt x="12700" y="158750"/>
                    </a:lnTo>
                    <a:cubicBezTo>
                      <a:pt x="12700" y="78740"/>
                      <a:pt x="78740" y="12700"/>
                      <a:pt x="158750" y="12700"/>
                    </a:cubicBezTo>
                    <a:lnTo>
                      <a:pt x="9392537" y="12700"/>
                    </a:lnTo>
                    <a:cubicBezTo>
                      <a:pt x="9472547" y="12700"/>
                      <a:pt x="9538587" y="78740"/>
                      <a:pt x="9538587" y="158750"/>
                    </a:cubicBezTo>
                    <a:lnTo>
                      <a:pt x="9538587" y="3846173"/>
                    </a:lnTo>
                    <a:cubicBezTo>
                      <a:pt x="9538587" y="3926184"/>
                      <a:pt x="9472547" y="3992223"/>
                      <a:pt x="9392537" y="3992223"/>
                    </a:cubicBezTo>
                    <a:lnTo>
                      <a:pt x="158750" y="3992223"/>
                    </a:lnTo>
                    <a:cubicBezTo>
                      <a:pt x="78740" y="3992223"/>
                      <a:pt x="12700" y="3927453"/>
                      <a:pt x="12700" y="3846173"/>
                    </a:cubicBezTo>
                    <a:close/>
                    <a:moveTo>
                      <a:pt x="9579227" y="3889353"/>
                    </a:moveTo>
                    <a:cubicBezTo>
                      <a:pt x="9579227" y="3969364"/>
                      <a:pt x="9511917" y="4035403"/>
                      <a:pt x="9431907" y="4035403"/>
                    </a:cubicBezTo>
                    <a:lnTo>
                      <a:pt x="256443" y="4035403"/>
                    </a:lnTo>
                    <a:cubicBezTo>
                      <a:pt x="157480" y="4035403"/>
                      <a:pt x="120650" y="4018893"/>
                      <a:pt x="93980" y="3990953"/>
                    </a:cubicBezTo>
                    <a:cubicBezTo>
                      <a:pt x="114300" y="3999843"/>
                      <a:pt x="135890" y="4004923"/>
                      <a:pt x="160020" y="4004923"/>
                    </a:cubicBezTo>
                    <a:lnTo>
                      <a:pt x="9393807" y="4004923"/>
                    </a:lnTo>
                    <a:cubicBezTo>
                      <a:pt x="9481437" y="4004923"/>
                      <a:pt x="9552557" y="3933803"/>
                      <a:pt x="9552557" y="3846173"/>
                    </a:cubicBezTo>
                    <a:lnTo>
                      <a:pt x="9552557" y="158750"/>
                    </a:lnTo>
                    <a:cubicBezTo>
                      <a:pt x="9552557" y="140970"/>
                      <a:pt x="9548747" y="123190"/>
                      <a:pt x="9543667" y="106680"/>
                    </a:cubicBezTo>
                    <a:cubicBezTo>
                      <a:pt x="9565257" y="132080"/>
                      <a:pt x="9579227" y="165100"/>
                      <a:pt x="9579227" y="201930"/>
                    </a:cubicBezTo>
                    <a:lnTo>
                      <a:pt x="9579227" y="3889353"/>
                    </a:lnTo>
                    <a:cubicBezTo>
                      <a:pt x="9579227" y="3889353"/>
                      <a:pt x="9579227" y="3889353"/>
                      <a:pt x="9579227" y="3889353"/>
                    </a:cubicBezTo>
                    <a:close/>
                  </a:path>
                </a:pathLst>
              </a:custGeom>
              <a:solidFill>
                <a:srgbClr val="173554"/>
              </a:solidFill>
            </p:spPr>
          </p:sp>
        </p:grpSp>
        <p:sp>
          <p:nvSpPr>
            <p:cNvPr name="TextBox 8" id="8"/>
            <p:cNvSpPr txBox="true"/>
            <p:nvPr/>
          </p:nvSpPr>
          <p:spPr>
            <a:xfrm rot="0">
              <a:off x="1058125" y="490097"/>
              <a:ext cx="10142224" cy="4165388"/>
            </a:xfrm>
            <a:prstGeom prst="rect">
              <a:avLst/>
            </a:prstGeom>
          </p:spPr>
          <p:txBody>
            <a:bodyPr anchor="t" rtlCol="false" tIns="0" lIns="0" bIns="0" rIns="0">
              <a:spAutoFit/>
            </a:bodyPr>
            <a:lstStyle/>
            <a:p>
              <a:pPr algn="ctr">
                <a:lnSpc>
                  <a:spcPts val="4159"/>
                </a:lnSpc>
              </a:pPr>
              <a:r>
                <a:rPr lang="en-US" sz="3199">
                  <a:solidFill>
                    <a:srgbClr val="173554"/>
                  </a:solidFill>
                  <a:latin typeface="Open Sans"/>
                </a:rPr>
                <a:t>onlayn-do'konni o'rnatish va boshqarish uchun ko'plab xususiyatlardan foydalanishga imkon beradiganveb-sayt integratsiyasi sifatida elektron tijorat platformalaridan birini qo'llash maqsadga muvofiq</a:t>
              </a:r>
            </a:p>
          </p:txBody>
        </p:sp>
      </p:grpSp>
      <p:grpSp>
        <p:nvGrpSpPr>
          <p:cNvPr name="Group 9" id="9"/>
          <p:cNvGrpSpPr/>
          <p:nvPr/>
        </p:nvGrpSpPr>
        <p:grpSpPr>
          <a:xfrm rot="0">
            <a:off x="1028700" y="757651"/>
            <a:ext cx="5415526" cy="8771699"/>
            <a:chOff x="0" y="0"/>
            <a:chExt cx="7220701" cy="11695598"/>
          </a:xfrm>
        </p:grpSpPr>
        <p:pic>
          <p:nvPicPr>
            <p:cNvPr name="Picture 10" id="10"/>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0" y="0"/>
              <a:ext cx="6279828" cy="10466380"/>
            </a:xfrm>
            <a:prstGeom prst="rect">
              <a:avLst/>
            </a:prstGeom>
          </p:spPr>
        </p:pic>
        <p:pic>
          <p:nvPicPr>
            <p:cNvPr name="Picture 11" id="11"/>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true" flipV="false" rot="0">
              <a:off x="803582" y="1096753"/>
              <a:ext cx="6417119" cy="10598845"/>
            </a:xfrm>
            <a:prstGeom prst="rect">
              <a:avLst/>
            </a:prstGeom>
          </p:spPr>
        </p:pic>
      </p:grpSp>
    </p:spTree>
  </p:cSld>
  <p:clrMapOvr>
    <a:masterClrMapping/>
  </p:clrMapOvr>
</p:sld>
</file>

<file path=ppt/slides/slide3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8286040" y="-1845409"/>
            <a:ext cx="3100845" cy="3100845"/>
          </a:xfrm>
          <a:prstGeom prst="rect">
            <a:avLst/>
          </a:prstGeom>
        </p:spPr>
      </p:pic>
      <p:pic>
        <p:nvPicPr>
          <p:cNvPr name="Picture 3" id="3"/>
          <p:cNvPicPr>
            <a:picLocks noChangeAspect="true"/>
          </p:cNvPicPr>
          <p:nvPr/>
        </p:nvPicPr>
        <p:blipFill>
          <a:blip r:embed="rId4"/>
          <a:srcRect l="0" t="0" r="0" b="0"/>
          <a:stretch>
            <a:fillRect/>
          </a:stretch>
        </p:blipFill>
        <p:spPr>
          <a:xfrm flipH="false" flipV="false" rot="0">
            <a:off x="7957511" y="1356327"/>
            <a:ext cx="10185582" cy="5997602"/>
          </a:xfrm>
          <a:prstGeom prst="rect">
            <a:avLst/>
          </a:prstGeom>
        </p:spPr>
      </p:pic>
      <p:sp>
        <p:nvSpPr>
          <p:cNvPr name="TextBox 4" id="4"/>
          <p:cNvSpPr txBox="true"/>
          <p:nvPr/>
        </p:nvSpPr>
        <p:spPr>
          <a:xfrm rot="0">
            <a:off x="1028700" y="889920"/>
            <a:ext cx="6928811" cy="837565"/>
          </a:xfrm>
          <a:prstGeom prst="rect">
            <a:avLst/>
          </a:prstGeom>
        </p:spPr>
        <p:txBody>
          <a:bodyPr anchor="t" rtlCol="false" tIns="0" lIns="0" bIns="0" rIns="0">
            <a:spAutoFit/>
          </a:bodyPr>
          <a:lstStyle/>
          <a:p>
            <a:pPr>
              <a:lnSpc>
                <a:spcPts val="6859"/>
              </a:lnSpc>
            </a:pPr>
            <a:r>
              <a:rPr lang="en-US" sz="4899">
                <a:solidFill>
                  <a:srgbClr val="FF9C19"/>
                </a:solidFill>
                <a:latin typeface="Archivo Black"/>
              </a:rPr>
              <a:t>Shopify</a:t>
            </a:r>
          </a:p>
        </p:txBody>
      </p:sp>
      <p:sp>
        <p:nvSpPr>
          <p:cNvPr name="TextBox 5" id="5"/>
          <p:cNvSpPr txBox="true"/>
          <p:nvPr/>
        </p:nvSpPr>
        <p:spPr>
          <a:xfrm rot="0">
            <a:off x="622635" y="1871348"/>
            <a:ext cx="7334876" cy="7846060"/>
          </a:xfrm>
          <a:prstGeom prst="rect">
            <a:avLst/>
          </a:prstGeom>
        </p:spPr>
        <p:txBody>
          <a:bodyPr anchor="t" rtlCol="false" tIns="0" lIns="0" bIns="0" rIns="0">
            <a:spAutoFit/>
          </a:bodyPr>
          <a:lstStyle/>
          <a:p>
            <a:pPr>
              <a:lnSpc>
                <a:spcPts val="4160"/>
              </a:lnSpc>
              <a:spcBef>
                <a:spcPct val="0"/>
              </a:spcBef>
            </a:pPr>
            <a:r>
              <a:rPr lang="en-US" sz="3200">
                <a:solidFill>
                  <a:srgbClr val="000000"/>
                </a:solidFill>
                <a:latin typeface="Open Sans"/>
              </a:rPr>
              <a:t>Platforma quyidagilarni taklif etadi:</a:t>
            </a:r>
          </a:p>
          <a:p>
            <a:pPr>
              <a:lnSpc>
                <a:spcPts val="4160"/>
              </a:lnSpc>
              <a:spcBef>
                <a:spcPct val="0"/>
              </a:spcBef>
            </a:pPr>
            <a:r>
              <a:rPr lang="en-US" sz="3200">
                <a:solidFill>
                  <a:srgbClr val="000000"/>
                </a:solidFill>
                <a:latin typeface="Open Sans"/>
              </a:rPr>
              <a:t>•  Do'konni  100 + shablonlari va 1500 + ilovalari bilan sozlash</a:t>
            </a:r>
          </a:p>
          <a:p>
            <a:pPr>
              <a:lnSpc>
                <a:spcPts val="4160"/>
              </a:lnSpc>
              <a:spcBef>
                <a:spcPct val="0"/>
              </a:spcBef>
            </a:pPr>
            <a:r>
              <a:rPr lang="en-US" sz="3200">
                <a:solidFill>
                  <a:srgbClr val="000000"/>
                </a:solidFill>
                <a:latin typeface="Open Sans"/>
              </a:rPr>
              <a:t>• Cheksiz tarmoqli kengligi, mahsulotlar va inventarizatsiya ma'lumotlari </a:t>
            </a:r>
          </a:p>
          <a:p>
            <a:pPr>
              <a:lnSpc>
                <a:spcPts val="4160"/>
              </a:lnSpc>
              <a:spcBef>
                <a:spcPct val="0"/>
              </a:spcBef>
            </a:pPr>
            <a:r>
              <a:rPr lang="en-US" sz="3200">
                <a:solidFill>
                  <a:srgbClr val="000000"/>
                </a:solidFill>
                <a:latin typeface="Open Sans"/>
              </a:rPr>
              <a:t>• Qo'lda buyurtma yaratish</a:t>
            </a:r>
          </a:p>
          <a:p>
            <a:pPr>
              <a:lnSpc>
                <a:spcPts val="4160"/>
              </a:lnSpc>
              <a:spcBef>
                <a:spcPct val="0"/>
              </a:spcBef>
            </a:pPr>
            <a:r>
              <a:rPr lang="en-US" sz="3200">
                <a:solidFill>
                  <a:srgbClr val="000000"/>
                </a:solidFill>
                <a:latin typeface="Open Sans"/>
              </a:rPr>
              <a:t>• Chegirmalar kodlari va sovg'a  kartalari</a:t>
            </a:r>
          </a:p>
          <a:p>
            <a:pPr>
              <a:lnSpc>
                <a:spcPts val="4160"/>
              </a:lnSpc>
              <a:spcBef>
                <a:spcPct val="0"/>
              </a:spcBef>
            </a:pPr>
            <a:r>
              <a:rPr lang="en-US" sz="3200">
                <a:solidFill>
                  <a:srgbClr val="000000"/>
                </a:solidFill>
                <a:latin typeface="Open Sans"/>
              </a:rPr>
              <a:t>• Veb-sayt va blog</a:t>
            </a:r>
          </a:p>
          <a:p>
            <a:pPr>
              <a:lnSpc>
                <a:spcPts val="4160"/>
              </a:lnSpc>
              <a:spcBef>
                <a:spcPct val="0"/>
              </a:spcBef>
            </a:pPr>
            <a:r>
              <a:rPr lang="en-US" sz="3200">
                <a:solidFill>
                  <a:srgbClr val="000000"/>
                </a:solidFill>
                <a:latin typeface="Open Sans"/>
              </a:rPr>
              <a:t>•  Sotishni kuzatish  va o'sish  tendentsiyalari</a:t>
            </a:r>
          </a:p>
          <a:p>
            <a:pPr>
              <a:lnSpc>
                <a:spcPts val="4160"/>
              </a:lnSpc>
              <a:spcBef>
                <a:spcPct val="0"/>
              </a:spcBef>
            </a:pPr>
            <a:r>
              <a:rPr lang="en-US" sz="3200">
                <a:solidFill>
                  <a:srgbClr val="000000"/>
                </a:solidFill>
                <a:latin typeface="Open Sans"/>
              </a:rPr>
              <a:t>• Bepul SSL sertifikati</a:t>
            </a:r>
          </a:p>
          <a:p>
            <a:pPr>
              <a:lnSpc>
                <a:spcPts val="4160"/>
              </a:lnSpc>
              <a:spcBef>
                <a:spcPct val="0"/>
              </a:spcBef>
            </a:pPr>
            <a:r>
              <a:rPr lang="en-US" sz="3200">
                <a:solidFill>
                  <a:srgbClr val="000000"/>
                </a:solidFill>
                <a:latin typeface="Open Sans"/>
              </a:rPr>
              <a:t>• 24/ 7  mijozlarni qo'llab-quvvatlash </a:t>
            </a:r>
          </a:p>
          <a:p>
            <a:pPr>
              <a:lnSpc>
                <a:spcPts val="4160"/>
              </a:lnSpc>
              <a:spcBef>
                <a:spcPct val="0"/>
              </a:spcBef>
            </a:pPr>
            <a:r>
              <a:rPr lang="en-US" sz="3200">
                <a:solidFill>
                  <a:srgbClr val="000000"/>
                </a:solidFill>
                <a:latin typeface="Open Sans"/>
              </a:rPr>
              <a:t>•  Bepul 14 kunlik sinov</a:t>
            </a:r>
          </a:p>
        </p:txBody>
      </p:sp>
      <p:sp>
        <p:nvSpPr>
          <p:cNvPr name="TextBox 6" id="6"/>
          <p:cNvSpPr txBox="true"/>
          <p:nvPr/>
        </p:nvSpPr>
        <p:spPr>
          <a:xfrm rot="0">
            <a:off x="11464677" y="7717790"/>
            <a:ext cx="4895106" cy="511810"/>
          </a:xfrm>
          <a:prstGeom prst="rect">
            <a:avLst/>
          </a:prstGeom>
        </p:spPr>
        <p:txBody>
          <a:bodyPr anchor="t" rtlCol="false" tIns="0" lIns="0" bIns="0" rIns="0">
            <a:spAutoFit/>
          </a:bodyPr>
          <a:lstStyle/>
          <a:p>
            <a:pPr algn="ctr">
              <a:lnSpc>
                <a:spcPts val="4160"/>
              </a:lnSpc>
              <a:spcBef>
                <a:spcPct val="0"/>
              </a:spcBef>
            </a:pPr>
            <a:r>
              <a:rPr lang="en-US" sz="3200">
                <a:solidFill>
                  <a:srgbClr val="000000"/>
                </a:solidFill>
                <a:latin typeface="Open Sans"/>
              </a:rPr>
              <a:t>Manba: </a:t>
            </a:r>
            <a:r>
              <a:rPr lang="en-US" sz="3200">
                <a:solidFill>
                  <a:srgbClr val="000000"/>
                </a:solidFill>
                <a:latin typeface="Open Sans"/>
              </a:rPr>
              <a:t>www.shopify.com</a:t>
            </a:r>
          </a:p>
        </p:txBody>
      </p:sp>
    </p:spTree>
  </p:cSld>
  <p:clrMapOvr>
    <a:masterClrMapping/>
  </p:clrMapOvr>
</p:sld>
</file>

<file path=ppt/slides/slide3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8286040" y="-1845409"/>
            <a:ext cx="3100845" cy="3100845"/>
          </a:xfrm>
          <a:prstGeom prst="rect">
            <a:avLst/>
          </a:prstGeom>
        </p:spPr>
      </p:pic>
      <p:pic>
        <p:nvPicPr>
          <p:cNvPr name="Picture 3" id="3"/>
          <p:cNvPicPr>
            <a:picLocks noChangeAspect="true"/>
          </p:cNvPicPr>
          <p:nvPr/>
        </p:nvPicPr>
        <p:blipFill>
          <a:blip r:embed="rId4"/>
          <a:srcRect l="0" t="0" r="0" b="0"/>
          <a:stretch>
            <a:fillRect/>
          </a:stretch>
        </p:blipFill>
        <p:spPr>
          <a:xfrm flipH="false" flipV="false" rot="0">
            <a:off x="9398716" y="1255436"/>
            <a:ext cx="7860584" cy="6634935"/>
          </a:xfrm>
          <a:prstGeom prst="rect">
            <a:avLst/>
          </a:prstGeom>
        </p:spPr>
      </p:pic>
      <p:sp>
        <p:nvSpPr>
          <p:cNvPr name="TextBox 4" id="4"/>
          <p:cNvSpPr txBox="true"/>
          <p:nvPr/>
        </p:nvSpPr>
        <p:spPr>
          <a:xfrm rot="0">
            <a:off x="1028700" y="889920"/>
            <a:ext cx="6928811" cy="837565"/>
          </a:xfrm>
          <a:prstGeom prst="rect">
            <a:avLst/>
          </a:prstGeom>
        </p:spPr>
        <p:txBody>
          <a:bodyPr anchor="t" rtlCol="false" tIns="0" lIns="0" bIns="0" rIns="0">
            <a:spAutoFit/>
          </a:bodyPr>
          <a:lstStyle/>
          <a:p>
            <a:pPr>
              <a:lnSpc>
                <a:spcPts val="6859"/>
              </a:lnSpc>
            </a:pPr>
            <a:r>
              <a:rPr lang="en-US" sz="4899">
                <a:solidFill>
                  <a:srgbClr val="FF9C19"/>
                </a:solidFill>
                <a:latin typeface="Archivo Black"/>
              </a:rPr>
              <a:t>BigCommerce</a:t>
            </a:r>
          </a:p>
        </p:txBody>
      </p:sp>
      <p:sp>
        <p:nvSpPr>
          <p:cNvPr name="TextBox 5" id="5"/>
          <p:cNvSpPr txBox="true"/>
          <p:nvPr/>
        </p:nvSpPr>
        <p:spPr>
          <a:xfrm rot="0">
            <a:off x="622635" y="1871348"/>
            <a:ext cx="8521365" cy="8369935"/>
          </a:xfrm>
          <a:prstGeom prst="rect">
            <a:avLst/>
          </a:prstGeom>
        </p:spPr>
        <p:txBody>
          <a:bodyPr anchor="t" rtlCol="false" tIns="0" lIns="0" bIns="0" rIns="0">
            <a:spAutoFit/>
          </a:bodyPr>
          <a:lstStyle/>
          <a:p>
            <a:pPr>
              <a:lnSpc>
                <a:spcPts val="4160"/>
              </a:lnSpc>
            </a:pPr>
            <a:r>
              <a:rPr lang="en-US" sz="3200">
                <a:solidFill>
                  <a:srgbClr val="000000"/>
                </a:solidFill>
                <a:latin typeface="Open Sans"/>
              </a:rPr>
              <a:t>Platforma savdo-sotiqni ko'paytirishga yordam beradigan qiziqarli xususiyatlarga ega do'konlar yaratishga imkon beradi. Ushbu dasturiy ta'minotdan foydalanishning boshqa afzalliklariquyidagilardan iborat:</a:t>
            </a:r>
          </a:p>
          <a:p>
            <a:pPr>
              <a:lnSpc>
                <a:spcPts val="4160"/>
              </a:lnSpc>
            </a:pPr>
            <a:r>
              <a:rPr lang="en-US" sz="3200">
                <a:solidFill>
                  <a:srgbClr val="000000"/>
                </a:solidFill>
                <a:latin typeface="Open Sans"/>
              </a:rPr>
              <a:t>·Bitta sahifali to'lov</a:t>
            </a:r>
          </a:p>
          <a:p>
            <a:pPr>
              <a:lnSpc>
                <a:spcPts val="4160"/>
              </a:lnSpc>
            </a:pPr>
            <a:r>
              <a:rPr lang="en-US" sz="3200">
                <a:solidFill>
                  <a:srgbClr val="000000"/>
                </a:solidFill>
                <a:latin typeface="Open Sans"/>
              </a:rPr>
              <a:t>·Kuponlar, chegirmalar va sovg'a  kartalari</a:t>
            </a:r>
          </a:p>
          <a:p>
            <a:pPr>
              <a:lnSpc>
                <a:spcPts val="4160"/>
              </a:lnSpc>
            </a:pPr>
            <a:r>
              <a:rPr lang="en-US" sz="3200">
                <a:solidFill>
                  <a:srgbClr val="000000"/>
                </a:solidFill>
                <a:latin typeface="Open Sans"/>
              </a:rPr>
              <a:t>·Professional hisobot vositalari</a:t>
            </a:r>
          </a:p>
          <a:p>
            <a:pPr>
              <a:lnSpc>
                <a:spcPts val="4160"/>
              </a:lnSpc>
            </a:pPr>
            <a:r>
              <a:rPr lang="en-US" sz="3200">
                <a:solidFill>
                  <a:srgbClr val="000000"/>
                </a:solidFill>
                <a:latin typeface="Open Sans"/>
              </a:rPr>
              <a:t>·Mahsulot reytingi va sharhlari</a:t>
            </a:r>
          </a:p>
          <a:p>
            <a:pPr>
              <a:lnSpc>
                <a:spcPts val="4160"/>
              </a:lnSpc>
            </a:pPr>
            <a:r>
              <a:rPr lang="en-US" sz="3200">
                <a:solidFill>
                  <a:srgbClr val="000000"/>
                </a:solidFill>
                <a:latin typeface="Open Sans"/>
              </a:rPr>
              <a:t>· Facebook, eBay va Amazon, Pinterest, Google Shopping bilan integratsiya</a:t>
            </a:r>
          </a:p>
          <a:p>
            <a:pPr>
              <a:lnSpc>
                <a:spcPts val="4160"/>
              </a:lnSpc>
            </a:pPr>
            <a:r>
              <a:rPr lang="en-US" sz="3200">
                <a:solidFill>
                  <a:srgbClr val="000000"/>
                </a:solidFill>
                <a:latin typeface="Open Sans"/>
              </a:rPr>
              <a:t>· Tranzaksiya to'lovlari yo'q</a:t>
            </a:r>
          </a:p>
          <a:p>
            <a:pPr>
              <a:lnSpc>
                <a:spcPts val="4160"/>
              </a:lnSpc>
            </a:pPr>
            <a:r>
              <a:rPr lang="en-US" sz="3200">
                <a:solidFill>
                  <a:srgbClr val="000000"/>
                </a:solidFill>
                <a:latin typeface="Open Sans"/>
              </a:rPr>
              <a:t>·Cheksiz mahsulotlar, fayllarni saqlash va o'tkazish qobiliyati</a:t>
            </a:r>
          </a:p>
          <a:p>
            <a:pPr>
              <a:lnSpc>
                <a:spcPts val="4160"/>
              </a:lnSpc>
            </a:pPr>
            <a:r>
              <a:rPr lang="en-US" sz="3200">
                <a:solidFill>
                  <a:srgbClr val="000000"/>
                </a:solidFill>
                <a:latin typeface="Open Sans"/>
              </a:rPr>
              <a:t>·Cheksiz xodimlar hisoblari</a:t>
            </a:r>
          </a:p>
          <a:p>
            <a:pPr>
              <a:lnSpc>
                <a:spcPts val="4160"/>
              </a:lnSpc>
              <a:spcBef>
                <a:spcPct val="0"/>
              </a:spcBef>
            </a:pPr>
          </a:p>
        </p:txBody>
      </p:sp>
      <p:sp>
        <p:nvSpPr>
          <p:cNvPr name="TextBox 6" id="6"/>
          <p:cNvSpPr txBox="true"/>
          <p:nvPr/>
        </p:nvSpPr>
        <p:spPr>
          <a:xfrm rot="0">
            <a:off x="10511075" y="8988108"/>
            <a:ext cx="6173837" cy="511810"/>
          </a:xfrm>
          <a:prstGeom prst="rect">
            <a:avLst/>
          </a:prstGeom>
        </p:spPr>
        <p:txBody>
          <a:bodyPr anchor="t" rtlCol="false" tIns="0" lIns="0" bIns="0" rIns="0">
            <a:spAutoFit/>
          </a:bodyPr>
          <a:lstStyle/>
          <a:p>
            <a:pPr algn="ctr">
              <a:lnSpc>
                <a:spcPts val="4160"/>
              </a:lnSpc>
              <a:spcBef>
                <a:spcPct val="0"/>
              </a:spcBef>
            </a:pPr>
            <a:r>
              <a:rPr lang="en-US" sz="3200">
                <a:solidFill>
                  <a:srgbClr val="000000"/>
                </a:solidFill>
                <a:latin typeface="Open Sans"/>
              </a:rPr>
              <a:t>Manba: </a:t>
            </a:r>
            <a:r>
              <a:rPr lang="en-US" sz="3200">
                <a:solidFill>
                  <a:srgbClr val="000000"/>
                </a:solidFill>
                <a:latin typeface="Open Sans"/>
              </a:rPr>
              <a:t>www.BigCommerce.com</a:t>
            </a:r>
          </a:p>
        </p:txBody>
      </p:sp>
    </p:spTree>
  </p:cSld>
  <p:clrMapOvr>
    <a:masterClrMapping/>
  </p:clrMapOvr>
</p:sld>
</file>

<file path=ppt/slides/slide3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8286040" y="-1845409"/>
            <a:ext cx="3100845" cy="3100845"/>
          </a:xfrm>
          <a:prstGeom prst="rect">
            <a:avLst/>
          </a:prstGeom>
        </p:spPr>
      </p:pic>
      <p:pic>
        <p:nvPicPr>
          <p:cNvPr name="Picture 3" id="3"/>
          <p:cNvPicPr>
            <a:picLocks noChangeAspect="true"/>
          </p:cNvPicPr>
          <p:nvPr/>
        </p:nvPicPr>
        <p:blipFill>
          <a:blip r:embed="rId4"/>
          <a:srcRect l="0" t="0" r="0" b="0"/>
          <a:stretch>
            <a:fillRect/>
          </a:stretch>
        </p:blipFill>
        <p:spPr>
          <a:xfrm flipH="false" flipV="false" rot="0">
            <a:off x="11238527" y="360371"/>
            <a:ext cx="4010051" cy="8656311"/>
          </a:xfrm>
          <a:prstGeom prst="rect">
            <a:avLst/>
          </a:prstGeom>
        </p:spPr>
      </p:pic>
      <p:sp>
        <p:nvSpPr>
          <p:cNvPr name="TextBox 4" id="4"/>
          <p:cNvSpPr txBox="true"/>
          <p:nvPr/>
        </p:nvSpPr>
        <p:spPr>
          <a:xfrm rot="0">
            <a:off x="1028700" y="889920"/>
            <a:ext cx="6928811" cy="837565"/>
          </a:xfrm>
          <a:prstGeom prst="rect">
            <a:avLst/>
          </a:prstGeom>
        </p:spPr>
        <p:txBody>
          <a:bodyPr anchor="t" rtlCol="false" tIns="0" lIns="0" bIns="0" rIns="0">
            <a:spAutoFit/>
          </a:bodyPr>
          <a:lstStyle/>
          <a:p>
            <a:pPr>
              <a:lnSpc>
                <a:spcPts val="6859"/>
              </a:lnSpc>
            </a:pPr>
            <a:r>
              <a:rPr lang="en-US" sz="4899">
                <a:solidFill>
                  <a:srgbClr val="FF9C19"/>
                </a:solidFill>
                <a:latin typeface="Archivo Black"/>
              </a:rPr>
              <a:t>Magento</a:t>
            </a:r>
          </a:p>
        </p:txBody>
      </p:sp>
      <p:sp>
        <p:nvSpPr>
          <p:cNvPr name="TextBox 5" id="5"/>
          <p:cNvSpPr txBox="true"/>
          <p:nvPr/>
        </p:nvSpPr>
        <p:spPr>
          <a:xfrm rot="0">
            <a:off x="622635" y="1871348"/>
            <a:ext cx="8521365" cy="7611745"/>
          </a:xfrm>
          <a:prstGeom prst="rect">
            <a:avLst/>
          </a:prstGeom>
        </p:spPr>
        <p:txBody>
          <a:bodyPr anchor="t" rtlCol="false" tIns="0" lIns="0" bIns="0" rIns="0">
            <a:spAutoFit/>
          </a:bodyPr>
          <a:lstStyle/>
          <a:p>
            <a:pPr>
              <a:lnSpc>
                <a:spcPts val="3769"/>
              </a:lnSpc>
            </a:pPr>
            <a:r>
              <a:rPr lang="en-US" sz="2899">
                <a:solidFill>
                  <a:srgbClr val="000000"/>
                </a:solidFill>
                <a:latin typeface="Open Sans"/>
              </a:rPr>
              <a:t>Platformadan 250 mingdan ortiq savdogarlar oʻz biznesini rivojlantirish va sotuvlarni koʻpaytirish uchun foydalanmoqda.  Software bilan birga kelgan ba'zi xususiyatlar quyidagilardir:</a:t>
            </a:r>
          </a:p>
          <a:p>
            <a:pPr>
              <a:lnSpc>
                <a:spcPts val="3769"/>
              </a:lnSpc>
            </a:pPr>
            <a:r>
              <a:rPr lang="en-US" sz="2899">
                <a:solidFill>
                  <a:srgbClr val="000000"/>
                </a:solidFill>
                <a:latin typeface="Arimo"/>
              </a:rPr>
              <a:t>·  Markali tajribani taqdim etish uchun platformani sozlash uchun moslashuvchanlik</a:t>
            </a:r>
          </a:p>
          <a:p>
            <a:pPr>
              <a:lnSpc>
                <a:spcPts val="3769"/>
              </a:lnSpc>
            </a:pPr>
            <a:r>
              <a:rPr lang="en-US" sz="2899">
                <a:solidFill>
                  <a:srgbClr val="000000"/>
                </a:solidFill>
                <a:latin typeface="Arimo"/>
              </a:rPr>
              <a:t>· Manba platformasini ochish</a:t>
            </a:r>
          </a:p>
          <a:p>
            <a:pPr>
              <a:lnSpc>
                <a:spcPts val="3769"/>
              </a:lnSpc>
            </a:pPr>
            <a:r>
              <a:rPr lang="en-US" sz="2899">
                <a:solidFill>
                  <a:srgbClr val="000000"/>
                </a:solidFill>
                <a:latin typeface="Arimo"/>
              </a:rPr>
              <a:t>·Minglab plaginlar va kengaytmalar</a:t>
            </a:r>
          </a:p>
          <a:p>
            <a:pPr>
              <a:lnSpc>
                <a:spcPts val="3769"/>
              </a:lnSpc>
            </a:pPr>
            <a:r>
              <a:rPr lang="en-US" sz="2899">
                <a:solidFill>
                  <a:srgbClr val="000000"/>
                </a:solidFill>
                <a:latin typeface="Arimo"/>
              </a:rPr>
              <a:t>·Keng qamrovli hujjatlar va resurslar</a:t>
            </a:r>
          </a:p>
          <a:p>
            <a:pPr>
              <a:lnSpc>
                <a:spcPts val="3769"/>
              </a:lnSpc>
            </a:pPr>
            <a:r>
              <a:rPr lang="en-US" sz="2899">
                <a:solidFill>
                  <a:srgbClr val="000000"/>
                </a:solidFill>
                <a:latin typeface="Arimo"/>
              </a:rPr>
              <a:t>· Mijozlarni jalb qilish va saqlab qolish uchun vositalar</a:t>
            </a:r>
          </a:p>
          <a:p>
            <a:pPr>
              <a:lnSpc>
                <a:spcPts val="3769"/>
              </a:lnSpc>
            </a:pPr>
            <a:r>
              <a:rPr lang="en-US" sz="2899">
                <a:solidFill>
                  <a:srgbClr val="000000"/>
                </a:solidFill>
                <a:latin typeface="Arimo"/>
              </a:rPr>
              <a:t>·Mahsulotlarni to'plash, sotib olish sovg'asi va mijozlarning sharhlari</a:t>
            </a:r>
          </a:p>
          <a:p>
            <a:pPr>
              <a:lnSpc>
                <a:spcPts val="3769"/>
              </a:lnSpc>
              <a:spcBef>
                <a:spcPct val="0"/>
              </a:spcBef>
            </a:pPr>
            <a:r>
              <a:rPr lang="en-US" sz="2899">
                <a:solidFill>
                  <a:srgbClr val="000000"/>
                </a:solidFill>
                <a:latin typeface="Arimo"/>
              </a:rPr>
              <a:t>Ijtimoiy tarmoqlarda mahsulotlarni kataloglashtirish  va  reklamalarni yaratish uchun bepul Magento ijtimoiy integratsiyasi </a:t>
            </a:r>
          </a:p>
        </p:txBody>
      </p:sp>
      <p:sp>
        <p:nvSpPr>
          <p:cNvPr name="TextBox 6" id="6"/>
          <p:cNvSpPr txBox="true"/>
          <p:nvPr/>
        </p:nvSpPr>
        <p:spPr>
          <a:xfrm rot="0">
            <a:off x="10777924" y="8988108"/>
            <a:ext cx="5640139" cy="1035685"/>
          </a:xfrm>
          <a:prstGeom prst="rect">
            <a:avLst/>
          </a:prstGeom>
        </p:spPr>
        <p:txBody>
          <a:bodyPr anchor="t" rtlCol="false" tIns="0" lIns="0" bIns="0" rIns="0">
            <a:spAutoFit/>
          </a:bodyPr>
          <a:lstStyle/>
          <a:p>
            <a:pPr algn="ctr">
              <a:lnSpc>
                <a:spcPts val="4160"/>
              </a:lnSpc>
            </a:pPr>
            <a:r>
              <a:rPr lang="en-US" sz="3200">
                <a:solidFill>
                  <a:srgbClr val="000000"/>
                </a:solidFill>
                <a:latin typeface="Open Sans"/>
              </a:rPr>
              <a:t>Manba:  </a:t>
            </a:r>
            <a:r>
              <a:rPr lang="en-US" sz="3200">
                <a:solidFill>
                  <a:srgbClr val="000000"/>
                </a:solidFill>
                <a:latin typeface="Open Sans"/>
              </a:rPr>
              <a:t>https://magento.com</a:t>
            </a:r>
          </a:p>
          <a:p>
            <a:pPr algn="ctr">
              <a:lnSpc>
                <a:spcPts val="4160"/>
              </a:lnSpc>
              <a:spcBef>
                <a:spcPct val="0"/>
              </a:spcBef>
            </a:pPr>
          </a:p>
        </p:txBody>
      </p:sp>
    </p:spTree>
  </p:cSld>
  <p:clrMapOvr>
    <a:masterClrMapping/>
  </p:clrMapOvr>
</p:sld>
</file>

<file path=ppt/slides/slide4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8286040" y="-1845409"/>
            <a:ext cx="3100845" cy="3100845"/>
          </a:xfrm>
          <a:prstGeom prst="rect">
            <a:avLst/>
          </a:prstGeom>
        </p:spPr>
      </p:pic>
      <p:pic>
        <p:nvPicPr>
          <p:cNvPr name="Picture 3" id="3"/>
          <p:cNvPicPr>
            <a:picLocks noChangeAspect="true"/>
          </p:cNvPicPr>
          <p:nvPr/>
        </p:nvPicPr>
        <p:blipFill>
          <a:blip r:embed="rId4"/>
          <a:srcRect l="0" t="0" r="0" b="0"/>
          <a:stretch>
            <a:fillRect/>
          </a:stretch>
        </p:blipFill>
        <p:spPr>
          <a:xfrm flipH="false" flipV="false" rot="0">
            <a:off x="9534414" y="2137938"/>
            <a:ext cx="8449303" cy="5290900"/>
          </a:xfrm>
          <a:prstGeom prst="rect">
            <a:avLst/>
          </a:prstGeom>
        </p:spPr>
      </p:pic>
      <p:sp>
        <p:nvSpPr>
          <p:cNvPr name="TextBox 4" id="4"/>
          <p:cNvSpPr txBox="true"/>
          <p:nvPr/>
        </p:nvSpPr>
        <p:spPr>
          <a:xfrm rot="0">
            <a:off x="1028700" y="889920"/>
            <a:ext cx="6928811" cy="837565"/>
          </a:xfrm>
          <a:prstGeom prst="rect">
            <a:avLst/>
          </a:prstGeom>
        </p:spPr>
        <p:txBody>
          <a:bodyPr anchor="t" rtlCol="false" tIns="0" lIns="0" bIns="0" rIns="0">
            <a:spAutoFit/>
          </a:bodyPr>
          <a:lstStyle/>
          <a:p>
            <a:pPr>
              <a:lnSpc>
                <a:spcPts val="6859"/>
              </a:lnSpc>
            </a:pPr>
            <a:r>
              <a:rPr lang="en-US" sz="4899">
                <a:solidFill>
                  <a:srgbClr val="FF9C19"/>
                </a:solidFill>
                <a:latin typeface="Archivo Black"/>
              </a:rPr>
              <a:t>WooCommerce</a:t>
            </a:r>
          </a:p>
        </p:txBody>
      </p:sp>
      <p:sp>
        <p:nvSpPr>
          <p:cNvPr name="TextBox 5" id="5"/>
          <p:cNvSpPr txBox="true"/>
          <p:nvPr/>
        </p:nvSpPr>
        <p:spPr>
          <a:xfrm rot="0">
            <a:off x="622635" y="1871348"/>
            <a:ext cx="8521365" cy="7611745"/>
          </a:xfrm>
          <a:prstGeom prst="rect">
            <a:avLst/>
          </a:prstGeom>
        </p:spPr>
        <p:txBody>
          <a:bodyPr anchor="t" rtlCol="false" tIns="0" lIns="0" bIns="0" rIns="0">
            <a:spAutoFit/>
          </a:bodyPr>
          <a:lstStyle/>
          <a:p>
            <a:pPr>
              <a:lnSpc>
                <a:spcPts val="3769"/>
              </a:lnSpc>
            </a:pPr>
            <a:r>
              <a:rPr lang="en-US" sz="2899">
                <a:solidFill>
                  <a:srgbClr val="000000"/>
                </a:solidFill>
                <a:latin typeface="Open Sans"/>
              </a:rPr>
              <a:t>Platformadan 250 mingdan ortiq savdogarlar oʻz biznesini rivojlantirish va sotuvlarni koʻpaytirish uchun foydalanmoqda.  Software bilan birga kelgan ba'zi xususiyatlar quyidagilardir:</a:t>
            </a:r>
          </a:p>
          <a:p>
            <a:pPr>
              <a:lnSpc>
                <a:spcPts val="3769"/>
              </a:lnSpc>
            </a:pPr>
            <a:r>
              <a:rPr lang="en-US" sz="2899">
                <a:solidFill>
                  <a:srgbClr val="000000"/>
                </a:solidFill>
                <a:latin typeface="Arimo"/>
              </a:rPr>
              <a:t>·  Markali tajribani taqdim etish uchun platformani sozlash uchun moslashuvchanlik</a:t>
            </a:r>
          </a:p>
          <a:p>
            <a:pPr>
              <a:lnSpc>
                <a:spcPts val="3769"/>
              </a:lnSpc>
            </a:pPr>
            <a:r>
              <a:rPr lang="en-US" sz="2899">
                <a:solidFill>
                  <a:srgbClr val="000000"/>
                </a:solidFill>
                <a:latin typeface="Arimo"/>
              </a:rPr>
              <a:t>· Manba platformasini ochish</a:t>
            </a:r>
          </a:p>
          <a:p>
            <a:pPr>
              <a:lnSpc>
                <a:spcPts val="3769"/>
              </a:lnSpc>
            </a:pPr>
            <a:r>
              <a:rPr lang="en-US" sz="2899">
                <a:solidFill>
                  <a:srgbClr val="000000"/>
                </a:solidFill>
                <a:latin typeface="Arimo"/>
              </a:rPr>
              <a:t>·Minglab plaginlar va kengaytmalar</a:t>
            </a:r>
          </a:p>
          <a:p>
            <a:pPr>
              <a:lnSpc>
                <a:spcPts val="3769"/>
              </a:lnSpc>
            </a:pPr>
            <a:r>
              <a:rPr lang="en-US" sz="2899">
                <a:solidFill>
                  <a:srgbClr val="000000"/>
                </a:solidFill>
                <a:latin typeface="Arimo"/>
              </a:rPr>
              <a:t>·Keng qamrovli hujjatlar va resurslar</a:t>
            </a:r>
          </a:p>
          <a:p>
            <a:pPr>
              <a:lnSpc>
                <a:spcPts val="3769"/>
              </a:lnSpc>
            </a:pPr>
            <a:r>
              <a:rPr lang="en-US" sz="2899">
                <a:solidFill>
                  <a:srgbClr val="000000"/>
                </a:solidFill>
                <a:latin typeface="Arimo"/>
              </a:rPr>
              <a:t>· Mijozlarni jalb qilish va saqlab qolish uchun vositalar</a:t>
            </a:r>
          </a:p>
          <a:p>
            <a:pPr>
              <a:lnSpc>
                <a:spcPts val="3769"/>
              </a:lnSpc>
            </a:pPr>
            <a:r>
              <a:rPr lang="en-US" sz="2899">
                <a:solidFill>
                  <a:srgbClr val="000000"/>
                </a:solidFill>
                <a:latin typeface="Arimo"/>
              </a:rPr>
              <a:t>·Mahsulotlarni to'plash, sotib olish sovg'asi va mijozlarning sharhlari</a:t>
            </a:r>
          </a:p>
          <a:p>
            <a:pPr>
              <a:lnSpc>
                <a:spcPts val="3769"/>
              </a:lnSpc>
              <a:spcBef>
                <a:spcPct val="0"/>
              </a:spcBef>
            </a:pPr>
            <a:r>
              <a:rPr lang="en-US" sz="2899">
                <a:solidFill>
                  <a:srgbClr val="000000"/>
                </a:solidFill>
                <a:latin typeface="Arimo"/>
              </a:rPr>
              <a:t>Ijtimoiy tarmoqlarda mahsulotlarni kataloglashtirish  va  reklamalarni yaratish uchun bepul Magento ijtimoiy integratsiyasi </a:t>
            </a:r>
          </a:p>
        </p:txBody>
      </p:sp>
      <p:sp>
        <p:nvSpPr>
          <p:cNvPr name="TextBox 6" id="6"/>
          <p:cNvSpPr txBox="true"/>
          <p:nvPr/>
        </p:nvSpPr>
        <p:spPr>
          <a:xfrm rot="0">
            <a:off x="10154334" y="8988108"/>
            <a:ext cx="6887319" cy="1035685"/>
          </a:xfrm>
          <a:prstGeom prst="rect">
            <a:avLst/>
          </a:prstGeom>
        </p:spPr>
        <p:txBody>
          <a:bodyPr anchor="t" rtlCol="false" tIns="0" lIns="0" bIns="0" rIns="0">
            <a:spAutoFit/>
          </a:bodyPr>
          <a:lstStyle/>
          <a:p>
            <a:pPr algn="ctr">
              <a:lnSpc>
                <a:spcPts val="4160"/>
              </a:lnSpc>
            </a:pPr>
            <a:r>
              <a:rPr lang="en-US" sz="3200">
                <a:solidFill>
                  <a:srgbClr val="000000"/>
                </a:solidFill>
                <a:latin typeface="Open Sans"/>
              </a:rPr>
              <a:t>Manba:  </a:t>
            </a:r>
            <a:r>
              <a:rPr lang="en-US" sz="3200">
                <a:solidFill>
                  <a:srgbClr val="000000"/>
                </a:solidFill>
                <a:latin typeface="Open Sans"/>
              </a:rPr>
              <a:t>https://WooCommerce.com</a:t>
            </a:r>
          </a:p>
          <a:p>
            <a:pPr algn="ctr">
              <a:lnSpc>
                <a:spcPts val="4160"/>
              </a:lnSpc>
              <a:spcBef>
                <a:spcPct val="0"/>
              </a:spcBef>
            </a:pPr>
          </a:p>
        </p:txBody>
      </p:sp>
    </p:spTree>
  </p:cSld>
  <p:clrMapOvr>
    <a:masterClrMapping/>
  </p:clrMapOvr>
</p:sld>
</file>

<file path=ppt/slides/slide4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8286040" y="-1845409"/>
            <a:ext cx="3100845" cy="3100845"/>
          </a:xfrm>
          <a:prstGeom prst="rect">
            <a:avLst/>
          </a:prstGeom>
        </p:spPr>
      </p:pic>
      <p:pic>
        <p:nvPicPr>
          <p:cNvPr name="Picture 3" id="3"/>
          <p:cNvPicPr>
            <a:picLocks noChangeAspect="true"/>
          </p:cNvPicPr>
          <p:nvPr/>
        </p:nvPicPr>
        <p:blipFill>
          <a:blip r:embed="rId4"/>
          <a:srcRect l="0" t="0" r="0" b="0"/>
          <a:stretch>
            <a:fillRect/>
          </a:stretch>
        </p:blipFill>
        <p:spPr>
          <a:xfrm flipH="false" flipV="false" rot="0">
            <a:off x="9534414" y="2137938"/>
            <a:ext cx="8449303" cy="5290900"/>
          </a:xfrm>
          <a:prstGeom prst="rect">
            <a:avLst/>
          </a:prstGeom>
        </p:spPr>
      </p:pic>
      <p:sp>
        <p:nvSpPr>
          <p:cNvPr name="TextBox 4" id="4"/>
          <p:cNvSpPr txBox="true"/>
          <p:nvPr/>
        </p:nvSpPr>
        <p:spPr>
          <a:xfrm rot="0">
            <a:off x="1028700" y="889920"/>
            <a:ext cx="6928811" cy="837565"/>
          </a:xfrm>
          <a:prstGeom prst="rect">
            <a:avLst/>
          </a:prstGeom>
        </p:spPr>
        <p:txBody>
          <a:bodyPr anchor="t" rtlCol="false" tIns="0" lIns="0" bIns="0" rIns="0">
            <a:spAutoFit/>
          </a:bodyPr>
          <a:lstStyle/>
          <a:p>
            <a:pPr>
              <a:lnSpc>
                <a:spcPts val="6859"/>
              </a:lnSpc>
            </a:pPr>
            <a:r>
              <a:rPr lang="en-US" sz="4899">
                <a:solidFill>
                  <a:srgbClr val="FF9C19"/>
                </a:solidFill>
                <a:latin typeface="Archivo Black"/>
              </a:rPr>
              <a:t>WooCommerce</a:t>
            </a:r>
          </a:p>
        </p:txBody>
      </p:sp>
      <p:sp>
        <p:nvSpPr>
          <p:cNvPr name="TextBox 5" id="5"/>
          <p:cNvSpPr txBox="true"/>
          <p:nvPr/>
        </p:nvSpPr>
        <p:spPr>
          <a:xfrm rot="0">
            <a:off x="622635" y="1871348"/>
            <a:ext cx="8521365" cy="8087995"/>
          </a:xfrm>
          <a:prstGeom prst="rect">
            <a:avLst/>
          </a:prstGeom>
        </p:spPr>
        <p:txBody>
          <a:bodyPr anchor="t" rtlCol="false" tIns="0" lIns="0" bIns="0" rIns="0">
            <a:spAutoFit/>
          </a:bodyPr>
          <a:lstStyle/>
          <a:p>
            <a:pPr>
              <a:lnSpc>
                <a:spcPts val="3769"/>
              </a:lnSpc>
            </a:pPr>
            <a:r>
              <a:rPr lang="en-US" sz="2899">
                <a:solidFill>
                  <a:srgbClr val="000000"/>
                </a:solidFill>
                <a:latin typeface="Open Sans"/>
              </a:rPr>
              <a:t>WooCommerce tomonidan taqdim etilgan xususiyatlarga quyidagilar kiradi:</a:t>
            </a:r>
          </a:p>
          <a:p>
            <a:pPr>
              <a:lnSpc>
                <a:spcPts val="3769"/>
              </a:lnSpc>
            </a:pPr>
            <a:r>
              <a:rPr lang="en-US" sz="2899">
                <a:solidFill>
                  <a:srgbClr val="000000"/>
                </a:solidFill>
                <a:latin typeface="Arimo"/>
              </a:rPr>
              <a:t>·Dunyo bo'ylab ham jismoniy, ham raqamli mahsulotlarni sotish</a:t>
            </a:r>
          </a:p>
          <a:p>
            <a:pPr>
              <a:lnSpc>
                <a:spcPts val="3769"/>
              </a:lnSpc>
            </a:pPr>
            <a:r>
              <a:rPr lang="en-US" sz="2899">
                <a:solidFill>
                  <a:srgbClr val="000000"/>
                </a:solidFill>
                <a:latin typeface="Arimo"/>
              </a:rPr>
              <a:t>·Mobil aloqa uchun qulay platforma</a:t>
            </a:r>
          </a:p>
          <a:p>
            <a:pPr>
              <a:lnSpc>
                <a:spcPts val="3769"/>
              </a:lnSpc>
            </a:pPr>
            <a:r>
              <a:rPr lang="en-US" sz="2899">
                <a:solidFill>
                  <a:srgbClr val="000000"/>
                </a:solidFill>
                <a:latin typeface="Arimo"/>
              </a:rPr>
              <a:t>· Bepul va pullik uzgarishlar bilan bozor</a:t>
            </a:r>
          </a:p>
          <a:p>
            <a:pPr>
              <a:lnSpc>
                <a:spcPts val="3769"/>
              </a:lnSpc>
            </a:pPr>
            <a:r>
              <a:rPr lang="en-US" sz="2899">
                <a:solidFill>
                  <a:srgbClr val="000000"/>
                </a:solidFill>
                <a:latin typeface="Arimo"/>
              </a:rPr>
              <a:t>· O'rnatish, kengaytirish, mavzu  berish va boshqalar bilan bog'liq keng qamrovli hujjatlar</a:t>
            </a:r>
          </a:p>
          <a:p>
            <a:pPr>
              <a:lnSpc>
                <a:spcPts val="3769"/>
              </a:lnSpc>
            </a:pPr>
            <a:r>
              <a:rPr lang="en-US" sz="2899">
                <a:solidFill>
                  <a:srgbClr val="000000"/>
                </a:solidFill>
                <a:latin typeface="Arimo"/>
              </a:rPr>
              <a:t>·Cheksiz mahsulot soni </a:t>
            </a:r>
          </a:p>
          <a:p>
            <a:pPr>
              <a:lnSpc>
                <a:spcPts val="3769"/>
              </a:lnSpc>
            </a:pPr>
            <a:r>
              <a:rPr lang="en-US" sz="2899">
                <a:solidFill>
                  <a:srgbClr val="000000"/>
                </a:solidFill>
                <a:latin typeface="Arimo"/>
              </a:rPr>
              <a:t>·Xavfsiz kod</a:t>
            </a:r>
          </a:p>
          <a:p>
            <a:pPr>
              <a:lnSpc>
                <a:spcPts val="3769"/>
              </a:lnSpc>
            </a:pPr>
            <a:r>
              <a:rPr lang="en-US" sz="2899">
                <a:solidFill>
                  <a:srgbClr val="000000"/>
                </a:solidFill>
                <a:latin typeface="Arimo"/>
              </a:rPr>
              <a:t>·Oldindan o'rnatilgan to'lov eshiklari</a:t>
            </a:r>
          </a:p>
          <a:p>
            <a:pPr>
              <a:lnSpc>
                <a:spcPts val="3769"/>
              </a:lnSpc>
            </a:pPr>
            <a:r>
              <a:rPr lang="en-US" sz="2899">
                <a:solidFill>
                  <a:srgbClr val="000000"/>
                </a:solidFill>
                <a:latin typeface="Arimo"/>
              </a:rPr>
              <a:t>· Jo'natish va soliqni hisoblashni soddalashtiradigan geo-joylashuvni qo'llab-quvvatlash </a:t>
            </a:r>
          </a:p>
          <a:p>
            <a:pPr>
              <a:lnSpc>
                <a:spcPts val="3769"/>
              </a:lnSpc>
            </a:pPr>
            <a:r>
              <a:rPr lang="en-US" sz="2899">
                <a:solidFill>
                  <a:srgbClr val="000000"/>
                </a:solidFill>
                <a:latin typeface="Arimo"/>
              </a:rPr>
              <a:t>·SEO-do'st platforma</a:t>
            </a:r>
          </a:p>
          <a:p>
            <a:pPr>
              <a:lnSpc>
                <a:spcPts val="3769"/>
              </a:lnSpc>
            </a:pPr>
            <a:r>
              <a:rPr lang="en-US" sz="2899">
                <a:solidFill>
                  <a:srgbClr val="000000"/>
                </a:solidFill>
                <a:latin typeface="Arimo"/>
              </a:rPr>
              <a:t>·Chegirma kuponlari va kodlari</a:t>
            </a:r>
          </a:p>
          <a:p>
            <a:pPr>
              <a:lnSpc>
                <a:spcPts val="3769"/>
              </a:lnSpc>
              <a:spcBef>
                <a:spcPct val="0"/>
              </a:spcBef>
            </a:pPr>
            <a:r>
              <a:rPr lang="en-US" sz="2899">
                <a:solidFill>
                  <a:srgbClr val="000000"/>
                </a:solidFill>
                <a:latin typeface="Arimo"/>
              </a:rPr>
              <a:t>·Ichki tahlil + 3rd partiya integratsiyasi</a:t>
            </a:r>
            <a:r>
              <a:rPr lang="en-US" sz="2899">
                <a:solidFill>
                  <a:srgbClr val="000000"/>
                </a:solidFill>
                <a:latin typeface="Arimo"/>
              </a:rPr>
              <a:t> </a:t>
            </a:r>
          </a:p>
        </p:txBody>
      </p:sp>
      <p:sp>
        <p:nvSpPr>
          <p:cNvPr name="TextBox 6" id="6"/>
          <p:cNvSpPr txBox="true"/>
          <p:nvPr/>
        </p:nvSpPr>
        <p:spPr>
          <a:xfrm rot="0">
            <a:off x="10154334" y="8988108"/>
            <a:ext cx="6887319" cy="1035685"/>
          </a:xfrm>
          <a:prstGeom prst="rect">
            <a:avLst/>
          </a:prstGeom>
        </p:spPr>
        <p:txBody>
          <a:bodyPr anchor="t" rtlCol="false" tIns="0" lIns="0" bIns="0" rIns="0">
            <a:spAutoFit/>
          </a:bodyPr>
          <a:lstStyle/>
          <a:p>
            <a:pPr algn="ctr">
              <a:lnSpc>
                <a:spcPts val="4160"/>
              </a:lnSpc>
            </a:pPr>
            <a:r>
              <a:rPr lang="en-US" sz="3200">
                <a:solidFill>
                  <a:srgbClr val="000000"/>
                </a:solidFill>
                <a:latin typeface="Open Sans"/>
              </a:rPr>
              <a:t>Manba:  </a:t>
            </a:r>
            <a:r>
              <a:rPr lang="en-US" sz="3200">
                <a:solidFill>
                  <a:srgbClr val="000000"/>
                </a:solidFill>
                <a:latin typeface="Open Sans"/>
              </a:rPr>
              <a:t>https://WooCommerce.com</a:t>
            </a:r>
          </a:p>
          <a:p>
            <a:pPr algn="ctr">
              <a:lnSpc>
                <a:spcPts val="4160"/>
              </a:lnSpc>
              <a:spcBef>
                <a:spcPct val="0"/>
              </a:spcBef>
            </a:pPr>
          </a:p>
        </p:txBody>
      </p:sp>
    </p:spTree>
  </p:cSld>
  <p:clrMapOvr>
    <a:masterClrMapping/>
  </p:clrMapOvr>
</p:sld>
</file>

<file path=ppt/slides/slide42.xml><?xml version="1.0" encoding="utf-8"?>
<p:sld xmlns:p="http://schemas.openxmlformats.org/presentationml/2006/main" xmlns:a="http://schemas.openxmlformats.org/drawingml/2006/main" xmlns:r="http://schemas.openxmlformats.org/officeDocument/2006/relationships">
  <p:cSld>
    <p:bg>
      <p:bgPr>
        <a:solidFill>
          <a:srgbClr val="EBE39D"/>
        </a:solidFill>
      </p:bgPr>
    </p:bg>
    <p:spTree>
      <p:nvGrpSpPr>
        <p:cNvPr id="1" name=""/>
        <p:cNvGrpSpPr/>
        <p:nvPr/>
      </p:nvGrpSpPr>
      <p:grpSpPr>
        <a:xfrm>
          <a:off x="0" y="0"/>
          <a:ext cx="0" cy="0"/>
          <a:chOff x="0" y="0"/>
          <a:chExt cx="0" cy="0"/>
        </a:xfrm>
      </p:grpSpPr>
      <p:sp>
        <p:nvSpPr>
          <p:cNvPr name="TextBox 2" id="2"/>
          <p:cNvSpPr txBox="true"/>
          <p:nvPr/>
        </p:nvSpPr>
        <p:spPr>
          <a:xfrm rot="0">
            <a:off x="0" y="1019211"/>
            <a:ext cx="13058252" cy="3601085"/>
          </a:xfrm>
          <a:prstGeom prst="rect">
            <a:avLst/>
          </a:prstGeom>
        </p:spPr>
        <p:txBody>
          <a:bodyPr anchor="t" rtlCol="false" tIns="0" lIns="0" bIns="0" rIns="0">
            <a:spAutoFit/>
          </a:bodyPr>
          <a:lstStyle/>
          <a:p>
            <a:pPr algn="ctr">
              <a:lnSpc>
                <a:spcPts val="14080"/>
              </a:lnSpc>
            </a:pPr>
            <a:r>
              <a:rPr lang="en-US" spc="-320" sz="12800">
                <a:solidFill>
                  <a:srgbClr val="173554"/>
                </a:solidFill>
                <a:latin typeface="Hammersmith One"/>
              </a:rPr>
              <a:t>Biznesingizni  targ'ib qilish  </a:t>
            </a:r>
          </a:p>
        </p:txBody>
      </p:sp>
      <p:grpSp>
        <p:nvGrpSpPr>
          <p:cNvPr name="Group 3" id="3"/>
          <p:cNvGrpSpPr/>
          <p:nvPr/>
        </p:nvGrpSpPr>
        <p:grpSpPr>
          <a:xfrm rot="0">
            <a:off x="1474073" y="5455000"/>
            <a:ext cx="9193856" cy="1741970"/>
            <a:chOff x="0" y="0"/>
            <a:chExt cx="12258475" cy="2322627"/>
          </a:xfrm>
        </p:grpSpPr>
        <p:grpSp>
          <p:nvGrpSpPr>
            <p:cNvPr name="Group 4" id="4"/>
            <p:cNvGrpSpPr/>
            <p:nvPr/>
          </p:nvGrpSpPr>
          <p:grpSpPr>
            <a:xfrm rot="0">
              <a:off x="0" y="0"/>
              <a:ext cx="12258475" cy="2322627"/>
              <a:chOff x="0" y="0"/>
              <a:chExt cx="9590657" cy="1817153"/>
            </a:xfrm>
          </p:grpSpPr>
          <p:sp>
            <p:nvSpPr>
              <p:cNvPr name="Freeform 5" id="5"/>
              <p:cNvSpPr/>
              <p:nvPr/>
            </p:nvSpPr>
            <p:spPr>
              <a:xfrm>
                <a:off x="92710" y="106680"/>
                <a:ext cx="9486517" cy="1697773"/>
              </a:xfrm>
              <a:custGeom>
                <a:avLst/>
                <a:gdLst/>
                <a:ahLst/>
                <a:cxnLst/>
                <a:rect r="r" b="b" t="t" l="l"/>
                <a:pathLst>
                  <a:path h="1697773" w="9486517">
                    <a:moveTo>
                      <a:pt x="9459846" y="1508543"/>
                    </a:moveTo>
                    <a:cubicBezTo>
                      <a:pt x="9459846" y="1596173"/>
                      <a:pt x="9383646" y="1667293"/>
                      <a:pt x="9302367" y="1667293"/>
                    </a:cubicBezTo>
                    <a:lnTo>
                      <a:pt x="66040" y="1667293"/>
                    </a:lnTo>
                    <a:cubicBezTo>
                      <a:pt x="43180" y="1667293"/>
                      <a:pt x="20320" y="1662213"/>
                      <a:pt x="0" y="1653323"/>
                    </a:cubicBezTo>
                    <a:cubicBezTo>
                      <a:pt x="26670" y="1681263"/>
                      <a:pt x="63500" y="1697773"/>
                      <a:pt x="154591" y="1697773"/>
                    </a:cubicBezTo>
                    <a:lnTo>
                      <a:pt x="9340467" y="1697773"/>
                    </a:lnTo>
                    <a:cubicBezTo>
                      <a:pt x="9420477" y="1697773"/>
                      <a:pt x="9486517" y="1631733"/>
                      <a:pt x="9486517" y="1551723"/>
                    </a:cubicBezTo>
                    <a:lnTo>
                      <a:pt x="9486517" y="95250"/>
                    </a:lnTo>
                    <a:cubicBezTo>
                      <a:pt x="9486517" y="58420"/>
                      <a:pt x="9472546" y="25400"/>
                      <a:pt x="9450957" y="0"/>
                    </a:cubicBezTo>
                    <a:cubicBezTo>
                      <a:pt x="9457307" y="16510"/>
                      <a:pt x="9459846" y="34290"/>
                      <a:pt x="9459846" y="52070"/>
                    </a:cubicBezTo>
                    <a:lnTo>
                      <a:pt x="9459846" y="1508543"/>
                    </a:lnTo>
                    <a:lnTo>
                      <a:pt x="9459846" y="1508543"/>
                    </a:lnTo>
                    <a:close/>
                  </a:path>
                </a:pathLst>
              </a:custGeom>
              <a:solidFill>
                <a:srgbClr val="173554"/>
              </a:solidFill>
            </p:spPr>
          </p:sp>
          <p:sp>
            <p:nvSpPr>
              <p:cNvPr name="Freeform 6" id="6"/>
              <p:cNvSpPr/>
              <p:nvPr/>
            </p:nvSpPr>
            <p:spPr>
              <a:xfrm>
                <a:off x="12700" y="12700"/>
                <a:ext cx="9525887" cy="1748573"/>
              </a:xfrm>
              <a:custGeom>
                <a:avLst/>
                <a:gdLst/>
                <a:ahLst/>
                <a:cxnLst/>
                <a:rect r="r" b="b" t="t" l="l"/>
                <a:pathLst>
                  <a:path h="1748573" w="9525887">
                    <a:moveTo>
                      <a:pt x="146050" y="1748573"/>
                    </a:moveTo>
                    <a:lnTo>
                      <a:pt x="9379837" y="1748573"/>
                    </a:lnTo>
                    <a:cubicBezTo>
                      <a:pt x="9459847" y="1748573"/>
                      <a:pt x="9525887" y="1682533"/>
                      <a:pt x="9525887" y="1602523"/>
                    </a:cubicBezTo>
                    <a:lnTo>
                      <a:pt x="9525887" y="146050"/>
                    </a:lnTo>
                    <a:cubicBezTo>
                      <a:pt x="9525887" y="66040"/>
                      <a:pt x="9459847" y="0"/>
                      <a:pt x="9379837" y="0"/>
                    </a:cubicBezTo>
                    <a:lnTo>
                      <a:pt x="146050" y="0"/>
                    </a:lnTo>
                    <a:cubicBezTo>
                      <a:pt x="66040" y="0"/>
                      <a:pt x="0" y="66040"/>
                      <a:pt x="0" y="146050"/>
                    </a:cubicBezTo>
                    <a:lnTo>
                      <a:pt x="0" y="1602523"/>
                    </a:lnTo>
                    <a:cubicBezTo>
                      <a:pt x="0" y="1683803"/>
                      <a:pt x="66040" y="1748573"/>
                      <a:pt x="146050" y="1748573"/>
                    </a:cubicBezTo>
                    <a:close/>
                  </a:path>
                </a:pathLst>
              </a:custGeom>
              <a:solidFill>
                <a:srgbClr val="F4F4F4"/>
              </a:solidFill>
            </p:spPr>
          </p:sp>
          <p:sp>
            <p:nvSpPr>
              <p:cNvPr name="Freeform 7" id="7"/>
              <p:cNvSpPr/>
              <p:nvPr/>
            </p:nvSpPr>
            <p:spPr>
              <a:xfrm>
                <a:off x="0" y="0"/>
                <a:ext cx="9590657" cy="1817153"/>
              </a:xfrm>
              <a:custGeom>
                <a:avLst/>
                <a:gdLst/>
                <a:ahLst/>
                <a:cxnLst/>
                <a:rect r="r" b="b" t="t" l="l"/>
                <a:pathLst>
                  <a:path h="1817153" w="9590657">
                    <a:moveTo>
                      <a:pt x="9527157" y="74930"/>
                    </a:moveTo>
                    <a:cubicBezTo>
                      <a:pt x="9499217" y="30480"/>
                      <a:pt x="9449687" y="0"/>
                      <a:pt x="9392537" y="0"/>
                    </a:cubicBezTo>
                    <a:lnTo>
                      <a:pt x="158750" y="0"/>
                    </a:lnTo>
                    <a:cubicBezTo>
                      <a:pt x="71120" y="0"/>
                      <a:pt x="0" y="71120"/>
                      <a:pt x="0" y="158750"/>
                    </a:cubicBezTo>
                    <a:lnTo>
                      <a:pt x="0" y="1615223"/>
                    </a:lnTo>
                    <a:cubicBezTo>
                      <a:pt x="0" y="1667293"/>
                      <a:pt x="25400" y="1713013"/>
                      <a:pt x="63500" y="1742223"/>
                    </a:cubicBezTo>
                    <a:cubicBezTo>
                      <a:pt x="91440" y="1786673"/>
                      <a:pt x="140970" y="1817153"/>
                      <a:pt x="256443" y="1817153"/>
                    </a:cubicBezTo>
                    <a:lnTo>
                      <a:pt x="9431907" y="1817153"/>
                    </a:lnTo>
                    <a:cubicBezTo>
                      <a:pt x="9519537" y="1817153"/>
                      <a:pt x="9590657" y="1746033"/>
                      <a:pt x="9590657" y="1658403"/>
                    </a:cubicBezTo>
                    <a:lnTo>
                      <a:pt x="9590657" y="201930"/>
                    </a:lnTo>
                    <a:cubicBezTo>
                      <a:pt x="9590656" y="149860"/>
                      <a:pt x="9565256" y="104140"/>
                      <a:pt x="9527157" y="74930"/>
                    </a:cubicBezTo>
                    <a:close/>
                    <a:moveTo>
                      <a:pt x="12700" y="1615223"/>
                    </a:moveTo>
                    <a:lnTo>
                      <a:pt x="12700" y="158750"/>
                    </a:lnTo>
                    <a:cubicBezTo>
                      <a:pt x="12700" y="78740"/>
                      <a:pt x="78740" y="12700"/>
                      <a:pt x="158750" y="12700"/>
                    </a:cubicBezTo>
                    <a:lnTo>
                      <a:pt x="9392537" y="12700"/>
                    </a:lnTo>
                    <a:cubicBezTo>
                      <a:pt x="9472547" y="12700"/>
                      <a:pt x="9538587" y="78740"/>
                      <a:pt x="9538587" y="158750"/>
                    </a:cubicBezTo>
                    <a:lnTo>
                      <a:pt x="9538587" y="1615223"/>
                    </a:lnTo>
                    <a:cubicBezTo>
                      <a:pt x="9538587" y="1695233"/>
                      <a:pt x="9472547" y="1761273"/>
                      <a:pt x="9392537" y="1761273"/>
                    </a:cubicBezTo>
                    <a:lnTo>
                      <a:pt x="158750" y="1761273"/>
                    </a:lnTo>
                    <a:cubicBezTo>
                      <a:pt x="78740" y="1761273"/>
                      <a:pt x="12700" y="1696503"/>
                      <a:pt x="12700" y="1615223"/>
                    </a:cubicBezTo>
                    <a:close/>
                    <a:moveTo>
                      <a:pt x="9579227" y="1658403"/>
                    </a:moveTo>
                    <a:cubicBezTo>
                      <a:pt x="9579227" y="1738413"/>
                      <a:pt x="9511917" y="1804453"/>
                      <a:pt x="9431907" y="1804453"/>
                    </a:cubicBezTo>
                    <a:lnTo>
                      <a:pt x="256443" y="1804453"/>
                    </a:lnTo>
                    <a:cubicBezTo>
                      <a:pt x="157480" y="1804453"/>
                      <a:pt x="120650" y="1787943"/>
                      <a:pt x="93980" y="1760003"/>
                    </a:cubicBezTo>
                    <a:cubicBezTo>
                      <a:pt x="114300" y="1768893"/>
                      <a:pt x="135890" y="1773973"/>
                      <a:pt x="160020" y="1773973"/>
                    </a:cubicBezTo>
                    <a:lnTo>
                      <a:pt x="9393807" y="1773973"/>
                    </a:lnTo>
                    <a:cubicBezTo>
                      <a:pt x="9481437" y="1773973"/>
                      <a:pt x="9552557" y="1702853"/>
                      <a:pt x="9552557" y="1615223"/>
                    </a:cubicBezTo>
                    <a:lnTo>
                      <a:pt x="9552557" y="158750"/>
                    </a:lnTo>
                    <a:cubicBezTo>
                      <a:pt x="9552557" y="140970"/>
                      <a:pt x="9548747" y="123190"/>
                      <a:pt x="9543667" y="106680"/>
                    </a:cubicBezTo>
                    <a:cubicBezTo>
                      <a:pt x="9565257" y="132080"/>
                      <a:pt x="9579227" y="165100"/>
                      <a:pt x="9579227" y="201930"/>
                    </a:cubicBezTo>
                    <a:lnTo>
                      <a:pt x="9579227" y="1658403"/>
                    </a:lnTo>
                    <a:cubicBezTo>
                      <a:pt x="9579227" y="1658403"/>
                      <a:pt x="9579227" y="1658403"/>
                      <a:pt x="9579227" y="1658403"/>
                    </a:cubicBezTo>
                    <a:close/>
                  </a:path>
                </a:pathLst>
              </a:custGeom>
              <a:solidFill>
                <a:srgbClr val="173554"/>
              </a:solidFill>
            </p:spPr>
          </p:sp>
        </p:grpSp>
        <p:sp>
          <p:nvSpPr>
            <p:cNvPr name="TextBox 8" id="8"/>
            <p:cNvSpPr txBox="true"/>
            <p:nvPr/>
          </p:nvSpPr>
          <p:spPr>
            <a:xfrm rot="0">
              <a:off x="1282866" y="461332"/>
              <a:ext cx="9692742" cy="1371388"/>
            </a:xfrm>
            <a:prstGeom prst="rect">
              <a:avLst/>
            </a:prstGeom>
          </p:spPr>
          <p:txBody>
            <a:bodyPr anchor="t" rtlCol="false" tIns="0" lIns="0" bIns="0" rIns="0">
              <a:spAutoFit/>
            </a:bodyPr>
            <a:lstStyle/>
            <a:p>
              <a:pPr algn="ctr">
                <a:lnSpc>
                  <a:spcPts val="4159"/>
                </a:lnSpc>
              </a:pPr>
              <a:r>
                <a:rPr lang="en-US" sz="3199">
                  <a:solidFill>
                    <a:srgbClr val="173554"/>
                  </a:solidFill>
                  <a:latin typeface="Open Sans"/>
                </a:rPr>
                <a:t>Do'koningizda sotishni  yaxshilash uchun nima qilishingiz mumkin?</a:t>
              </a:r>
            </a:p>
          </p:txBody>
        </p:sp>
      </p:grpSp>
      <p:pic>
        <p:nvPicPr>
          <p:cNvPr name="Picture 9" id="9"/>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1135890" y="1028700"/>
            <a:ext cx="6123410" cy="6168270"/>
          </a:xfrm>
          <a:prstGeom prst="rect">
            <a:avLst/>
          </a:prstGeom>
        </p:spPr>
      </p:pic>
    </p:spTree>
  </p:cSld>
  <p:clrMapOvr>
    <a:masterClrMapping/>
  </p:clrMapOvr>
</p:sld>
</file>

<file path=ppt/slides/slide43.xml><?xml version="1.0" encoding="utf-8"?>
<p:sld xmlns:p="http://schemas.openxmlformats.org/presentationml/2006/main" xmlns:a="http://schemas.openxmlformats.org/drawingml/2006/main">
  <p:cSld>
    <p:bg>
      <p:bgPr>
        <a:solidFill>
          <a:srgbClr val="F1F1F1"/>
        </a:solidFill>
      </p:bgPr>
    </p:bg>
    <p:spTree>
      <p:nvGrpSpPr>
        <p:cNvPr id="1" name=""/>
        <p:cNvGrpSpPr/>
        <p:nvPr/>
      </p:nvGrpSpPr>
      <p:grpSpPr>
        <a:xfrm>
          <a:off x="0" y="0"/>
          <a:ext cx="0" cy="0"/>
          <a:chOff x="0" y="0"/>
          <a:chExt cx="0" cy="0"/>
        </a:xfrm>
      </p:grpSpPr>
      <p:grpSp>
        <p:nvGrpSpPr>
          <p:cNvPr name="Group 2" id="2"/>
          <p:cNvGrpSpPr/>
          <p:nvPr/>
        </p:nvGrpSpPr>
        <p:grpSpPr>
          <a:xfrm rot="0">
            <a:off x="1363644" y="2089972"/>
            <a:ext cx="6863264" cy="6107055"/>
            <a:chOff x="0" y="0"/>
            <a:chExt cx="9151018" cy="8142741"/>
          </a:xfrm>
        </p:grpSpPr>
        <p:sp>
          <p:nvSpPr>
            <p:cNvPr name="TextBox 3" id="3"/>
            <p:cNvSpPr txBox="true"/>
            <p:nvPr/>
          </p:nvSpPr>
          <p:spPr>
            <a:xfrm rot="0">
              <a:off x="0" y="5045422"/>
              <a:ext cx="8363137" cy="3097318"/>
            </a:xfrm>
            <a:prstGeom prst="rect">
              <a:avLst/>
            </a:prstGeom>
          </p:spPr>
          <p:txBody>
            <a:bodyPr anchor="t" rtlCol="false" tIns="0" lIns="0" bIns="0" rIns="0">
              <a:spAutoFit/>
            </a:bodyPr>
            <a:lstStyle/>
            <a:p>
              <a:pPr>
                <a:lnSpc>
                  <a:spcPts val="3079"/>
                </a:lnSpc>
              </a:pPr>
              <a:r>
                <a:rPr lang="en-US" sz="2200">
                  <a:solidFill>
                    <a:srgbClr val="414042"/>
                  </a:solidFill>
                  <a:latin typeface="HK Grotesk Light Bold"/>
                </a:rPr>
                <a:t>Ijtimoiy media mijozlardan sharhlar olish, yangi mahsulotlarni baham ko'rish, mijozlarga xaridni yakunlashga yordam berish , fikr-mulohazalarni olish yoki oxir-oqibat mijozlarga ega bo'lishi mumkin bo'lgan masalalarni hal qilish uchun ajoyib joy </a:t>
              </a:r>
            </a:p>
          </p:txBody>
        </p:sp>
        <p:sp>
          <p:nvSpPr>
            <p:cNvPr name="TextBox 4" id="4"/>
            <p:cNvSpPr txBox="true"/>
            <p:nvPr/>
          </p:nvSpPr>
          <p:spPr>
            <a:xfrm rot="0">
              <a:off x="0" y="-57150"/>
              <a:ext cx="9151018" cy="3249083"/>
            </a:xfrm>
            <a:prstGeom prst="rect">
              <a:avLst/>
            </a:prstGeom>
          </p:spPr>
          <p:txBody>
            <a:bodyPr anchor="t" rtlCol="false" tIns="0" lIns="0" bIns="0" rIns="0">
              <a:spAutoFit/>
            </a:bodyPr>
            <a:lstStyle/>
            <a:p>
              <a:pPr>
                <a:lnSpc>
                  <a:spcPts val="6500"/>
                </a:lnSpc>
              </a:pPr>
              <a:r>
                <a:rPr lang="en-US" sz="5000">
                  <a:solidFill>
                    <a:srgbClr val="222A9B"/>
                  </a:solidFill>
                  <a:latin typeface="HK Grotesk Medium Bold"/>
                </a:rPr>
                <a:t>Ijtimoiy tarmoqlar dunyosini qo'llab-quvvatlang</a:t>
              </a:r>
            </a:p>
          </p:txBody>
        </p:sp>
      </p:grpSp>
      <p:sp>
        <p:nvSpPr>
          <p:cNvPr name="TextBox 5" id="5"/>
          <p:cNvSpPr txBox="true"/>
          <p:nvPr/>
        </p:nvSpPr>
        <p:spPr>
          <a:xfrm rot="0">
            <a:off x="9926582" y="2260182"/>
            <a:ext cx="7001917" cy="511810"/>
          </a:xfrm>
          <a:prstGeom prst="rect">
            <a:avLst/>
          </a:prstGeom>
        </p:spPr>
        <p:txBody>
          <a:bodyPr anchor="t" rtlCol="false" tIns="0" lIns="0" bIns="0" rIns="0">
            <a:spAutoFit/>
          </a:bodyPr>
          <a:lstStyle/>
          <a:p>
            <a:pPr algn="ctr">
              <a:lnSpc>
                <a:spcPts val="4160"/>
              </a:lnSpc>
              <a:spcBef>
                <a:spcPct val="0"/>
              </a:spcBef>
            </a:pPr>
            <a:r>
              <a:rPr lang="en-US" sz="3200">
                <a:solidFill>
                  <a:srgbClr val="000000"/>
                </a:solidFill>
                <a:latin typeface="Open Sans"/>
              </a:rPr>
              <a:t>Facebook-ning kuchidan  foydalanish</a:t>
            </a:r>
          </a:p>
        </p:txBody>
      </p:sp>
      <p:sp>
        <p:nvSpPr>
          <p:cNvPr name="TextBox 6" id="6"/>
          <p:cNvSpPr txBox="true"/>
          <p:nvPr/>
        </p:nvSpPr>
        <p:spPr>
          <a:xfrm rot="0">
            <a:off x="9926582" y="3004427"/>
            <a:ext cx="6305401" cy="511810"/>
          </a:xfrm>
          <a:prstGeom prst="rect">
            <a:avLst/>
          </a:prstGeom>
        </p:spPr>
        <p:txBody>
          <a:bodyPr anchor="t" rtlCol="false" tIns="0" lIns="0" bIns="0" rIns="0">
            <a:spAutoFit/>
          </a:bodyPr>
          <a:lstStyle/>
          <a:p>
            <a:pPr algn="ctr">
              <a:lnSpc>
                <a:spcPts val="4160"/>
              </a:lnSpc>
              <a:spcBef>
                <a:spcPct val="0"/>
              </a:spcBef>
            </a:pPr>
            <a:r>
              <a:rPr lang="en-US" sz="3200">
                <a:solidFill>
                  <a:srgbClr val="000000"/>
                </a:solidFill>
                <a:latin typeface="Open Sans"/>
              </a:rPr>
              <a:t>Yangiliklarni   Twitter'da tarqatish</a:t>
            </a:r>
          </a:p>
        </p:txBody>
      </p:sp>
      <p:sp>
        <p:nvSpPr>
          <p:cNvPr name="TextBox 7" id="7"/>
          <p:cNvSpPr txBox="true"/>
          <p:nvPr/>
        </p:nvSpPr>
        <p:spPr>
          <a:xfrm rot="0">
            <a:off x="9926582" y="3744837"/>
            <a:ext cx="5305276" cy="511810"/>
          </a:xfrm>
          <a:prstGeom prst="rect">
            <a:avLst/>
          </a:prstGeom>
        </p:spPr>
        <p:txBody>
          <a:bodyPr anchor="t" rtlCol="false" tIns="0" lIns="0" bIns="0" rIns="0">
            <a:spAutoFit/>
          </a:bodyPr>
          <a:lstStyle/>
          <a:p>
            <a:pPr algn="ctr">
              <a:lnSpc>
                <a:spcPts val="4160"/>
              </a:lnSpc>
              <a:spcBef>
                <a:spcPct val="0"/>
              </a:spcBef>
            </a:pPr>
            <a:r>
              <a:rPr lang="en-US" sz="3200">
                <a:solidFill>
                  <a:srgbClr val="000000"/>
                </a:solidFill>
                <a:latin typeface="Open Sans"/>
              </a:rPr>
              <a:t>Pinterestda tarmoq yaratish</a:t>
            </a:r>
          </a:p>
        </p:txBody>
      </p:sp>
      <p:sp>
        <p:nvSpPr>
          <p:cNvPr name="TextBox 8" id="8"/>
          <p:cNvSpPr txBox="true"/>
          <p:nvPr/>
        </p:nvSpPr>
        <p:spPr>
          <a:xfrm rot="0">
            <a:off x="9926582" y="4485247"/>
            <a:ext cx="6607969" cy="511810"/>
          </a:xfrm>
          <a:prstGeom prst="rect">
            <a:avLst/>
          </a:prstGeom>
        </p:spPr>
        <p:txBody>
          <a:bodyPr anchor="t" rtlCol="false" tIns="0" lIns="0" bIns="0" rIns="0">
            <a:spAutoFit/>
          </a:bodyPr>
          <a:lstStyle/>
          <a:p>
            <a:pPr algn="ctr">
              <a:lnSpc>
                <a:spcPts val="4160"/>
              </a:lnSpc>
              <a:spcBef>
                <a:spcPct val="0"/>
              </a:spcBef>
            </a:pPr>
            <a:r>
              <a:rPr lang="en-US" sz="3200">
                <a:solidFill>
                  <a:srgbClr val="000000"/>
                </a:solidFill>
                <a:latin typeface="Open Sans"/>
              </a:rPr>
              <a:t>Videoning kontentlarni ko'paytirish</a:t>
            </a:r>
          </a:p>
        </p:txBody>
      </p:sp>
      <p:sp>
        <p:nvSpPr>
          <p:cNvPr name="TextBox 9" id="9"/>
          <p:cNvSpPr txBox="true"/>
          <p:nvPr/>
        </p:nvSpPr>
        <p:spPr>
          <a:xfrm rot="0">
            <a:off x="9926582" y="5225657"/>
            <a:ext cx="5969198" cy="511810"/>
          </a:xfrm>
          <a:prstGeom prst="rect">
            <a:avLst/>
          </a:prstGeom>
        </p:spPr>
        <p:txBody>
          <a:bodyPr anchor="t" rtlCol="false" tIns="0" lIns="0" bIns="0" rIns="0">
            <a:spAutoFit/>
          </a:bodyPr>
          <a:lstStyle/>
          <a:p>
            <a:pPr algn="ctr">
              <a:lnSpc>
                <a:spcPts val="4160"/>
              </a:lnSpc>
              <a:spcBef>
                <a:spcPct val="0"/>
              </a:spcBef>
            </a:pPr>
            <a:r>
              <a:rPr lang="en-US" sz="3200">
                <a:solidFill>
                  <a:srgbClr val="000000"/>
                </a:solidFill>
                <a:latin typeface="Open Sans"/>
              </a:rPr>
              <a:t>Veb-saytingizni qayta tekshiring</a:t>
            </a:r>
          </a:p>
        </p:txBody>
      </p:sp>
      <p:sp>
        <p:nvSpPr>
          <p:cNvPr name="TextBox 10" id="10"/>
          <p:cNvSpPr txBox="true"/>
          <p:nvPr/>
        </p:nvSpPr>
        <p:spPr>
          <a:xfrm rot="0">
            <a:off x="9926582" y="5966067"/>
            <a:ext cx="3197721" cy="511810"/>
          </a:xfrm>
          <a:prstGeom prst="rect">
            <a:avLst/>
          </a:prstGeom>
        </p:spPr>
        <p:txBody>
          <a:bodyPr anchor="t" rtlCol="false" tIns="0" lIns="0" bIns="0" rIns="0">
            <a:spAutoFit/>
          </a:bodyPr>
          <a:lstStyle/>
          <a:p>
            <a:pPr algn="ctr">
              <a:lnSpc>
                <a:spcPts val="4160"/>
              </a:lnSpc>
              <a:spcBef>
                <a:spcPct val="0"/>
              </a:spcBef>
            </a:pPr>
            <a:r>
              <a:rPr lang="en-US" sz="3200">
                <a:solidFill>
                  <a:srgbClr val="000000"/>
                </a:solidFill>
                <a:latin typeface="Open Sans"/>
              </a:rPr>
              <a:t>Blog  post yozing</a:t>
            </a:r>
          </a:p>
        </p:txBody>
      </p:sp>
      <p:sp>
        <p:nvSpPr>
          <p:cNvPr name="TextBox 11" id="11"/>
          <p:cNvSpPr txBox="true"/>
          <p:nvPr/>
        </p:nvSpPr>
        <p:spPr>
          <a:xfrm rot="0">
            <a:off x="9926582" y="6808343"/>
            <a:ext cx="7558088" cy="511810"/>
          </a:xfrm>
          <a:prstGeom prst="rect">
            <a:avLst/>
          </a:prstGeom>
        </p:spPr>
        <p:txBody>
          <a:bodyPr anchor="t" rtlCol="false" tIns="0" lIns="0" bIns="0" rIns="0">
            <a:spAutoFit/>
          </a:bodyPr>
          <a:lstStyle/>
          <a:p>
            <a:pPr algn="ctr">
              <a:lnSpc>
                <a:spcPts val="4160"/>
              </a:lnSpc>
              <a:spcBef>
                <a:spcPct val="0"/>
              </a:spcBef>
            </a:pPr>
            <a:r>
              <a:rPr lang="en-US" sz="3200">
                <a:solidFill>
                  <a:srgbClr val="000000"/>
                </a:solidFill>
                <a:latin typeface="Open Sans"/>
              </a:rPr>
              <a:t>Pochta  ro'yxatingizni tuzishni  boshlang</a:t>
            </a:r>
          </a:p>
        </p:txBody>
      </p:sp>
    </p:spTree>
  </p:cSld>
  <p:clrMapOvr>
    <a:masterClrMapping/>
  </p:clrMapOvr>
</p:sld>
</file>

<file path=ppt/slides/slide44.xml><?xml version="1.0" encoding="utf-8"?>
<p:sld xmlns:p="http://schemas.openxmlformats.org/presentationml/2006/main" xmlns:a="http://schemas.openxmlformats.org/drawingml/2006/main" xmlns:r="http://schemas.openxmlformats.org/officeDocument/2006/relationships">
  <p:cSld>
    <p:bg>
      <p:bgPr>
        <a:solidFill>
          <a:srgbClr val="EBE39D"/>
        </a:solidFill>
      </p:bgPr>
    </p:bg>
    <p:spTree>
      <p:nvGrpSpPr>
        <p:cNvPr id="1" name=""/>
        <p:cNvGrpSpPr/>
        <p:nvPr/>
      </p:nvGrpSpPr>
      <p:grpSpPr>
        <a:xfrm>
          <a:off x="0" y="0"/>
          <a:ext cx="0" cy="0"/>
          <a:chOff x="0" y="0"/>
          <a:chExt cx="0" cy="0"/>
        </a:xfrm>
      </p:grpSpPr>
      <p:sp>
        <p:nvSpPr>
          <p:cNvPr name="TextBox 2" id="2"/>
          <p:cNvSpPr txBox="true"/>
          <p:nvPr/>
        </p:nvSpPr>
        <p:spPr>
          <a:xfrm rot="0">
            <a:off x="4581238" y="2036023"/>
            <a:ext cx="13058252" cy="1955800"/>
          </a:xfrm>
          <a:prstGeom prst="rect">
            <a:avLst/>
          </a:prstGeom>
        </p:spPr>
        <p:txBody>
          <a:bodyPr anchor="t" rtlCol="false" tIns="0" lIns="0" bIns="0" rIns="0">
            <a:spAutoFit/>
          </a:bodyPr>
          <a:lstStyle/>
          <a:p>
            <a:pPr algn="ctr">
              <a:lnSpc>
                <a:spcPts val="7699"/>
              </a:lnSpc>
            </a:pPr>
            <a:r>
              <a:rPr lang="en-US" spc="-174" sz="6999">
                <a:solidFill>
                  <a:srgbClr val="173554"/>
                </a:solidFill>
                <a:latin typeface="Hammersmith One"/>
              </a:rPr>
              <a:t>Sotishni ko'paytirish strategiyalari</a:t>
            </a:r>
          </a:p>
        </p:txBody>
      </p:sp>
      <p:grpSp>
        <p:nvGrpSpPr>
          <p:cNvPr name="Group 3" id="3"/>
          <p:cNvGrpSpPr/>
          <p:nvPr/>
        </p:nvGrpSpPr>
        <p:grpSpPr>
          <a:xfrm rot="0">
            <a:off x="8065444" y="4272515"/>
            <a:ext cx="9193856" cy="3837470"/>
            <a:chOff x="0" y="0"/>
            <a:chExt cx="12258475" cy="5116627"/>
          </a:xfrm>
        </p:grpSpPr>
        <p:grpSp>
          <p:nvGrpSpPr>
            <p:cNvPr name="Group 4" id="4"/>
            <p:cNvGrpSpPr/>
            <p:nvPr/>
          </p:nvGrpSpPr>
          <p:grpSpPr>
            <a:xfrm rot="0">
              <a:off x="0" y="0"/>
              <a:ext cx="12258475" cy="5116627"/>
              <a:chOff x="0" y="0"/>
              <a:chExt cx="9590657" cy="4003093"/>
            </a:xfrm>
          </p:grpSpPr>
          <p:sp>
            <p:nvSpPr>
              <p:cNvPr name="Freeform 5" id="5"/>
              <p:cNvSpPr/>
              <p:nvPr/>
            </p:nvSpPr>
            <p:spPr>
              <a:xfrm>
                <a:off x="92710" y="106680"/>
                <a:ext cx="9486517" cy="3883713"/>
              </a:xfrm>
              <a:custGeom>
                <a:avLst/>
                <a:gdLst/>
                <a:ahLst/>
                <a:cxnLst/>
                <a:rect r="r" b="b" t="t" l="l"/>
                <a:pathLst>
                  <a:path h="3883713" w="9486517">
                    <a:moveTo>
                      <a:pt x="9459846" y="3694483"/>
                    </a:moveTo>
                    <a:cubicBezTo>
                      <a:pt x="9459846" y="3782113"/>
                      <a:pt x="9383646" y="3853233"/>
                      <a:pt x="9302367" y="3853233"/>
                    </a:cubicBezTo>
                    <a:lnTo>
                      <a:pt x="66040" y="3853233"/>
                    </a:lnTo>
                    <a:cubicBezTo>
                      <a:pt x="43180" y="3853233"/>
                      <a:pt x="20320" y="3848153"/>
                      <a:pt x="0" y="3839263"/>
                    </a:cubicBezTo>
                    <a:cubicBezTo>
                      <a:pt x="26670" y="3867203"/>
                      <a:pt x="63500" y="3883713"/>
                      <a:pt x="154591" y="3883713"/>
                    </a:cubicBezTo>
                    <a:lnTo>
                      <a:pt x="9340467" y="3883713"/>
                    </a:lnTo>
                    <a:cubicBezTo>
                      <a:pt x="9420477" y="3883713"/>
                      <a:pt x="9486517" y="3817673"/>
                      <a:pt x="9486517" y="3737663"/>
                    </a:cubicBezTo>
                    <a:lnTo>
                      <a:pt x="9486517" y="95250"/>
                    </a:lnTo>
                    <a:cubicBezTo>
                      <a:pt x="9486517" y="58420"/>
                      <a:pt x="9472546" y="25400"/>
                      <a:pt x="9450957" y="0"/>
                    </a:cubicBezTo>
                    <a:cubicBezTo>
                      <a:pt x="9457307" y="16510"/>
                      <a:pt x="9459846" y="34290"/>
                      <a:pt x="9459846" y="52070"/>
                    </a:cubicBezTo>
                    <a:lnTo>
                      <a:pt x="9459846" y="3694483"/>
                    </a:lnTo>
                    <a:lnTo>
                      <a:pt x="9459846" y="3694483"/>
                    </a:lnTo>
                    <a:close/>
                  </a:path>
                </a:pathLst>
              </a:custGeom>
              <a:solidFill>
                <a:srgbClr val="173554"/>
              </a:solidFill>
            </p:spPr>
          </p:sp>
          <p:sp>
            <p:nvSpPr>
              <p:cNvPr name="Freeform 6" id="6"/>
              <p:cNvSpPr/>
              <p:nvPr/>
            </p:nvSpPr>
            <p:spPr>
              <a:xfrm>
                <a:off x="12700" y="12700"/>
                <a:ext cx="9525887" cy="3934513"/>
              </a:xfrm>
              <a:custGeom>
                <a:avLst/>
                <a:gdLst/>
                <a:ahLst/>
                <a:cxnLst/>
                <a:rect r="r" b="b" t="t" l="l"/>
                <a:pathLst>
                  <a:path h="3934513" w="9525887">
                    <a:moveTo>
                      <a:pt x="146050" y="3934513"/>
                    </a:moveTo>
                    <a:lnTo>
                      <a:pt x="9379837" y="3934513"/>
                    </a:lnTo>
                    <a:cubicBezTo>
                      <a:pt x="9459847" y="3934513"/>
                      <a:pt x="9525887" y="3868473"/>
                      <a:pt x="9525887" y="3788463"/>
                    </a:cubicBezTo>
                    <a:lnTo>
                      <a:pt x="9525887" y="146050"/>
                    </a:lnTo>
                    <a:cubicBezTo>
                      <a:pt x="9525887" y="66040"/>
                      <a:pt x="9459847" y="0"/>
                      <a:pt x="9379837" y="0"/>
                    </a:cubicBezTo>
                    <a:lnTo>
                      <a:pt x="146050" y="0"/>
                    </a:lnTo>
                    <a:cubicBezTo>
                      <a:pt x="66040" y="0"/>
                      <a:pt x="0" y="66040"/>
                      <a:pt x="0" y="146050"/>
                    </a:cubicBezTo>
                    <a:lnTo>
                      <a:pt x="0" y="3788463"/>
                    </a:lnTo>
                    <a:cubicBezTo>
                      <a:pt x="0" y="3869743"/>
                      <a:pt x="66040" y="3934513"/>
                      <a:pt x="146050" y="3934513"/>
                    </a:cubicBezTo>
                    <a:close/>
                  </a:path>
                </a:pathLst>
              </a:custGeom>
              <a:solidFill>
                <a:srgbClr val="F4F4F4"/>
              </a:solidFill>
            </p:spPr>
          </p:sp>
          <p:sp>
            <p:nvSpPr>
              <p:cNvPr name="Freeform 7" id="7"/>
              <p:cNvSpPr/>
              <p:nvPr/>
            </p:nvSpPr>
            <p:spPr>
              <a:xfrm>
                <a:off x="0" y="0"/>
                <a:ext cx="9590657" cy="4003093"/>
              </a:xfrm>
              <a:custGeom>
                <a:avLst/>
                <a:gdLst/>
                <a:ahLst/>
                <a:cxnLst/>
                <a:rect r="r" b="b" t="t" l="l"/>
                <a:pathLst>
                  <a:path h="4003093" w="9590657">
                    <a:moveTo>
                      <a:pt x="9527157" y="74930"/>
                    </a:moveTo>
                    <a:cubicBezTo>
                      <a:pt x="9499217" y="30480"/>
                      <a:pt x="9449687" y="0"/>
                      <a:pt x="9392537" y="0"/>
                    </a:cubicBezTo>
                    <a:lnTo>
                      <a:pt x="158750" y="0"/>
                    </a:lnTo>
                    <a:cubicBezTo>
                      <a:pt x="71120" y="0"/>
                      <a:pt x="0" y="71120"/>
                      <a:pt x="0" y="158750"/>
                    </a:cubicBezTo>
                    <a:lnTo>
                      <a:pt x="0" y="3801163"/>
                    </a:lnTo>
                    <a:cubicBezTo>
                      <a:pt x="0" y="3853233"/>
                      <a:pt x="25400" y="3898953"/>
                      <a:pt x="63500" y="3928163"/>
                    </a:cubicBezTo>
                    <a:cubicBezTo>
                      <a:pt x="91440" y="3972613"/>
                      <a:pt x="140970" y="4003093"/>
                      <a:pt x="256443" y="4003093"/>
                    </a:cubicBezTo>
                    <a:lnTo>
                      <a:pt x="9431907" y="4003093"/>
                    </a:lnTo>
                    <a:cubicBezTo>
                      <a:pt x="9519537" y="4003093"/>
                      <a:pt x="9590657" y="3931973"/>
                      <a:pt x="9590657" y="3844343"/>
                    </a:cubicBezTo>
                    <a:lnTo>
                      <a:pt x="9590657" y="201930"/>
                    </a:lnTo>
                    <a:cubicBezTo>
                      <a:pt x="9590656" y="149860"/>
                      <a:pt x="9565256" y="104140"/>
                      <a:pt x="9527157" y="74930"/>
                    </a:cubicBezTo>
                    <a:close/>
                    <a:moveTo>
                      <a:pt x="12700" y="3801163"/>
                    </a:moveTo>
                    <a:lnTo>
                      <a:pt x="12700" y="158750"/>
                    </a:lnTo>
                    <a:cubicBezTo>
                      <a:pt x="12700" y="78740"/>
                      <a:pt x="78740" y="12700"/>
                      <a:pt x="158750" y="12700"/>
                    </a:cubicBezTo>
                    <a:lnTo>
                      <a:pt x="9392537" y="12700"/>
                    </a:lnTo>
                    <a:cubicBezTo>
                      <a:pt x="9472547" y="12700"/>
                      <a:pt x="9538587" y="78740"/>
                      <a:pt x="9538587" y="158750"/>
                    </a:cubicBezTo>
                    <a:lnTo>
                      <a:pt x="9538587" y="3801163"/>
                    </a:lnTo>
                    <a:cubicBezTo>
                      <a:pt x="9538587" y="3881173"/>
                      <a:pt x="9472547" y="3947213"/>
                      <a:pt x="9392537" y="3947213"/>
                    </a:cubicBezTo>
                    <a:lnTo>
                      <a:pt x="158750" y="3947213"/>
                    </a:lnTo>
                    <a:cubicBezTo>
                      <a:pt x="78740" y="3947213"/>
                      <a:pt x="12700" y="3882443"/>
                      <a:pt x="12700" y="3801163"/>
                    </a:cubicBezTo>
                    <a:close/>
                    <a:moveTo>
                      <a:pt x="9579227" y="3844343"/>
                    </a:moveTo>
                    <a:cubicBezTo>
                      <a:pt x="9579227" y="3924353"/>
                      <a:pt x="9511917" y="3990393"/>
                      <a:pt x="9431907" y="3990393"/>
                    </a:cubicBezTo>
                    <a:lnTo>
                      <a:pt x="256443" y="3990393"/>
                    </a:lnTo>
                    <a:cubicBezTo>
                      <a:pt x="157480" y="3990393"/>
                      <a:pt x="120650" y="3973883"/>
                      <a:pt x="93980" y="3945943"/>
                    </a:cubicBezTo>
                    <a:cubicBezTo>
                      <a:pt x="114300" y="3954833"/>
                      <a:pt x="135890" y="3959913"/>
                      <a:pt x="160020" y="3959913"/>
                    </a:cubicBezTo>
                    <a:lnTo>
                      <a:pt x="9393807" y="3959913"/>
                    </a:lnTo>
                    <a:cubicBezTo>
                      <a:pt x="9481437" y="3959913"/>
                      <a:pt x="9552557" y="3888793"/>
                      <a:pt x="9552557" y="3801163"/>
                    </a:cubicBezTo>
                    <a:lnTo>
                      <a:pt x="9552557" y="158750"/>
                    </a:lnTo>
                    <a:cubicBezTo>
                      <a:pt x="9552557" y="140970"/>
                      <a:pt x="9548747" y="123190"/>
                      <a:pt x="9543667" y="106680"/>
                    </a:cubicBezTo>
                    <a:cubicBezTo>
                      <a:pt x="9565257" y="132080"/>
                      <a:pt x="9579227" y="165100"/>
                      <a:pt x="9579227" y="201930"/>
                    </a:cubicBezTo>
                    <a:lnTo>
                      <a:pt x="9579227" y="3844343"/>
                    </a:lnTo>
                    <a:cubicBezTo>
                      <a:pt x="9579227" y="3844343"/>
                      <a:pt x="9579227" y="3844343"/>
                      <a:pt x="9579227" y="3844343"/>
                    </a:cubicBezTo>
                    <a:close/>
                  </a:path>
                </a:pathLst>
              </a:custGeom>
              <a:solidFill>
                <a:srgbClr val="173554"/>
              </a:solidFill>
            </p:spPr>
          </p:sp>
        </p:grpSp>
        <p:sp>
          <p:nvSpPr>
            <p:cNvPr name="TextBox 8" id="8"/>
            <p:cNvSpPr txBox="true"/>
            <p:nvPr/>
          </p:nvSpPr>
          <p:spPr>
            <a:xfrm rot="0">
              <a:off x="1282866" y="461332"/>
              <a:ext cx="9692742" cy="4165388"/>
            </a:xfrm>
            <a:prstGeom prst="rect">
              <a:avLst/>
            </a:prstGeom>
          </p:spPr>
          <p:txBody>
            <a:bodyPr anchor="t" rtlCol="false" tIns="0" lIns="0" bIns="0" rIns="0">
              <a:spAutoFit/>
            </a:bodyPr>
            <a:lstStyle/>
            <a:p>
              <a:pPr algn="ctr">
                <a:lnSpc>
                  <a:spcPts val="4159"/>
                </a:lnSpc>
              </a:pPr>
              <a:r>
                <a:rPr lang="en-US" sz="3199">
                  <a:solidFill>
                    <a:srgbClr val="173554"/>
                  </a:solidFill>
                  <a:latin typeface="Open Sans"/>
                </a:rPr>
                <a:t>Maqsadingiz mahsulotlarni doimiy ravishda sotish va mijozlar bazasini asta-sekin oshirishdir. Onlayn marketingni odatiy holingizga aylantirish uchun yana bir nechta vositalar kerak</a:t>
              </a:r>
            </a:p>
          </p:txBody>
        </p:sp>
      </p:grpSp>
      <p:pic>
        <p:nvPicPr>
          <p:cNvPr name="Picture 9" id="9"/>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444877" y="1393284"/>
            <a:ext cx="7532018" cy="7066402"/>
          </a:xfrm>
          <a:prstGeom prst="rect">
            <a:avLst/>
          </a:prstGeom>
        </p:spPr>
      </p:pic>
    </p:spTree>
  </p:cSld>
  <p:clrMapOvr>
    <a:masterClrMapping/>
  </p:clrMapOvr>
</p:sld>
</file>

<file path=ppt/slides/slide4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8286040" y="-1845409"/>
            <a:ext cx="3100845" cy="3100845"/>
          </a:xfrm>
          <a:prstGeom prst="rect">
            <a:avLst/>
          </a:prstGeom>
        </p:spPr>
      </p:pic>
      <p:pic>
        <p:nvPicPr>
          <p:cNvPr name="Picture 3" id="3"/>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5493796" y="8292716"/>
            <a:ext cx="3531008" cy="3531008"/>
          </a:xfrm>
          <a:prstGeom prst="rect">
            <a:avLst/>
          </a:prstGeom>
        </p:spPr>
      </p:pic>
      <p:pic>
        <p:nvPicPr>
          <p:cNvPr name="Picture 4" id="4"/>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12588080" y="1028700"/>
            <a:ext cx="5264693" cy="4632930"/>
          </a:xfrm>
          <a:prstGeom prst="rect">
            <a:avLst/>
          </a:prstGeom>
        </p:spPr>
      </p:pic>
      <p:sp>
        <p:nvSpPr>
          <p:cNvPr name="TextBox 5" id="5"/>
          <p:cNvSpPr txBox="true"/>
          <p:nvPr/>
        </p:nvSpPr>
        <p:spPr>
          <a:xfrm rot="0">
            <a:off x="1357229" y="886954"/>
            <a:ext cx="6928811" cy="1704340"/>
          </a:xfrm>
          <a:prstGeom prst="rect">
            <a:avLst/>
          </a:prstGeom>
        </p:spPr>
        <p:txBody>
          <a:bodyPr anchor="t" rtlCol="false" tIns="0" lIns="0" bIns="0" rIns="0">
            <a:spAutoFit/>
          </a:bodyPr>
          <a:lstStyle/>
          <a:p>
            <a:pPr>
              <a:lnSpc>
                <a:spcPts val="6859"/>
              </a:lnSpc>
            </a:pPr>
            <a:r>
              <a:rPr lang="en-US" sz="4899">
                <a:solidFill>
                  <a:srgbClr val="FF9C19"/>
                </a:solidFill>
                <a:latin typeface="Archivo Black"/>
              </a:rPr>
              <a:t>Mijozlar fikri asosiysi</a:t>
            </a:r>
          </a:p>
        </p:txBody>
      </p:sp>
      <p:sp>
        <p:nvSpPr>
          <p:cNvPr name="TextBox 6" id="6"/>
          <p:cNvSpPr txBox="true"/>
          <p:nvPr/>
        </p:nvSpPr>
        <p:spPr>
          <a:xfrm rot="0">
            <a:off x="4821635" y="1840259"/>
            <a:ext cx="7602560" cy="1444920"/>
          </a:xfrm>
          <a:prstGeom prst="rect">
            <a:avLst/>
          </a:prstGeom>
        </p:spPr>
        <p:txBody>
          <a:bodyPr anchor="t" rtlCol="false" tIns="0" lIns="0" bIns="0" rIns="0">
            <a:spAutoFit/>
          </a:bodyPr>
          <a:lstStyle/>
          <a:p>
            <a:pPr>
              <a:lnSpc>
                <a:spcPts val="3833"/>
              </a:lnSpc>
            </a:pPr>
            <a:r>
              <a:rPr lang="en-US" sz="2738">
                <a:solidFill>
                  <a:srgbClr val="232529"/>
                </a:solidFill>
                <a:latin typeface="Montserrat Italics"/>
              </a:rPr>
              <a:t>Abonentlar bilan munosabatni tarbiyalaganingizdek, mijozlarbilan munosabatlarni ham tarbiyalash zarur </a:t>
            </a:r>
          </a:p>
        </p:txBody>
      </p:sp>
      <p:sp>
        <p:nvSpPr>
          <p:cNvPr name="TextBox 7" id="7"/>
          <p:cNvSpPr txBox="true"/>
          <p:nvPr/>
        </p:nvSpPr>
        <p:spPr>
          <a:xfrm rot="0">
            <a:off x="777322" y="3792841"/>
            <a:ext cx="11639416" cy="5730875"/>
          </a:xfrm>
          <a:prstGeom prst="rect">
            <a:avLst/>
          </a:prstGeom>
        </p:spPr>
        <p:txBody>
          <a:bodyPr anchor="t" rtlCol="false" tIns="0" lIns="0" bIns="0" rIns="0">
            <a:spAutoFit/>
          </a:bodyPr>
          <a:lstStyle/>
          <a:p>
            <a:pPr algn="just">
              <a:lnSpc>
                <a:spcPts val="3250"/>
              </a:lnSpc>
              <a:spcBef>
                <a:spcPct val="0"/>
              </a:spcBef>
            </a:pPr>
            <a:r>
              <a:rPr lang="en-US" sz="2500">
                <a:solidFill>
                  <a:srgbClr val="000000"/>
                </a:solidFill>
                <a:latin typeface="Open Sans Bold"/>
              </a:rPr>
              <a:t>Ushbu taktikalarning ba'zilari foydali  bo'lishi mumkin:</a:t>
            </a:r>
          </a:p>
          <a:p>
            <a:pPr algn="just" marL="539754" indent="-269877" lvl="1">
              <a:lnSpc>
                <a:spcPts val="3250"/>
              </a:lnSpc>
              <a:buFont typeface="Arial"/>
              <a:buChar char="•"/>
            </a:pPr>
            <a:r>
              <a:rPr lang="en-US" sz="2500">
                <a:solidFill>
                  <a:srgbClr val="000000"/>
                </a:solidFill>
                <a:latin typeface="Open Sans"/>
              </a:rPr>
              <a:t> </a:t>
            </a:r>
            <a:r>
              <a:rPr lang="en-US" sz="2500">
                <a:solidFill>
                  <a:srgbClr val="000000"/>
                </a:solidFill>
                <a:latin typeface="Open Sans"/>
              </a:rPr>
              <a:t>Mahsulot bilan bog'liqtaassurotlarini yoki ular bilan baham ko'rishni istagan har qanday fikr-mulohazalarni so'rang</a:t>
            </a:r>
          </a:p>
          <a:p>
            <a:pPr algn="just" marL="539754" indent="-269877" lvl="1">
              <a:lnSpc>
                <a:spcPts val="3250"/>
              </a:lnSpc>
              <a:buFont typeface="Arial"/>
              <a:buChar char="•"/>
            </a:pPr>
            <a:r>
              <a:rPr lang="en-US" sz="2500">
                <a:solidFill>
                  <a:srgbClr val="000000"/>
                </a:solidFill>
                <a:latin typeface="Open Sans"/>
              </a:rPr>
              <a:t> Xaridor  sotib olish jarayonidan,  mijozlarga xizmat ko'rsatishdan va hokazolardan mamnunmi, deb so'rang. </a:t>
            </a:r>
          </a:p>
          <a:p>
            <a:pPr algn="just" marL="539754" indent="-269877" lvl="1">
              <a:lnSpc>
                <a:spcPts val="3250"/>
              </a:lnSpc>
              <a:buFont typeface="Arial"/>
              <a:buChar char="•"/>
            </a:pPr>
            <a:r>
              <a:rPr lang="en-US" sz="2500">
                <a:solidFill>
                  <a:srgbClr val="000000"/>
                </a:solidFill>
                <a:latin typeface="Open Sans"/>
              </a:rPr>
              <a:t> Tajribani  (yoki havolani) do'stlaringiz bilan baham ko'rishni taklif qiling </a:t>
            </a:r>
          </a:p>
          <a:p>
            <a:pPr algn="just" marL="539754" indent="-269877" lvl="1">
              <a:lnSpc>
                <a:spcPts val="3250"/>
              </a:lnSpc>
              <a:buFont typeface="Arial"/>
              <a:buChar char="•"/>
            </a:pPr>
            <a:r>
              <a:rPr lang="en-US" sz="2500">
                <a:solidFill>
                  <a:srgbClr val="000000"/>
                </a:solidFill>
                <a:latin typeface="Open Sans"/>
              </a:rPr>
              <a:t> Takroriy mijozlar uchun eksklyuziv chegirmalar taklif qiling</a:t>
            </a:r>
          </a:p>
          <a:p>
            <a:pPr algn="just" marL="539754" indent="-269877" lvl="1">
              <a:lnSpc>
                <a:spcPts val="3250"/>
              </a:lnSpc>
              <a:buFont typeface="Arial"/>
              <a:buChar char="•"/>
            </a:pPr>
            <a:r>
              <a:rPr lang="en-US" sz="2500">
                <a:solidFill>
                  <a:srgbClr val="000000"/>
                </a:solidFill>
                <a:latin typeface="Open Sans"/>
              </a:rPr>
              <a:t> Avvalgi xarid asosida mahsulot takliflari bilan moslashtirilgan elektron pochta jo'natish</a:t>
            </a:r>
          </a:p>
          <a:p>
            <a:pPr algn="just" marL="539754" indent="-269877" lvl="1">
              <a:lnSpc>
                <a:spcPts val="3250"/>
              </a:lnSpc>
              <a:buFont typeface="Arial"/>
              <a:buChar char="•"/>
            </a:pPr>
            <a:r>
              <a:rPr lang="en-US" sz="2500">
                <a:solidFill>
                  <a:srgbClr val="000000"/>
                </a:solidFill>
                <a:latin typeface="Open Sans"/>
              </a:rPr>
              <a:t> Mahsulot takliflarini mukammal vaqtda baham  ko'ring(masalan, printer siyoh kartotekalarinisotsangiz va taxminan bir oy davom etishi mumkinligini bilsangiz,yuborishingiz mumkin</a:t>
            </a:r>
          </a:p>
          <a:p>
            <a:pPr algn="ctr">
              <a:lnSpc>
                <a:spcPts val="3250"/>
              </a:lnSpc>
              <a:spcBef>
                <a:spcPct val="0"/>
              </a:spcBef>
            </a:pPr>
          </a:p>
          <a:p>
            <a:pPr algn="ctr">
              <a:lnSpc>
                <a:spcPts val="3250"/>
              </a:lnSpc>
              <a:spcBef>
                <a:spcPct val="0"/>
              </a:spcBef>
            </a:pPr>
          </a:p>
        </p:txBody>
      </p:sp>
    </p:spTree>
  </p:cSld>
  <p:clrMapOvr>
    <a:masterClrMapping/>
  </p:clrMapOvr>
</p:sld>
</file>

<file path=ppt/slides/slide46.xml><?xml version="1.0" encoding="utf-8"?>
<p:sld xmlns:p="http://schemas.openxmlformats.org/presentationml/2006/main" xmlns:a="http://schemas.openxmlformats.org/drawingml/2006/main" xmlns:r="http://schemas.openxmlformats.org/officeDocument/2006/relationships">
  <p:cSld>
    <p:bg>
      <p:bgPr>
        <a:solidFill>
          <a:srgbClr val="EBE39D"/>
        </a:solidFill>
      </p:bgPr>
    </p:bg>
    <p:spTree>
      <p:nvGrpSpPr>
        <p:cNvPr id="1" name=""/>
        <p:cNvGrpSpPr/>
        <p:nvPr/>
      </p:nvGrpSpPr>
      <p:grpSpPr>
        <a:xfrm>
          <a:off x="0" y="0"/>
          <a:ext cx="0" cy="0"/>
          <a:chOff x="0" y="0"/>
          <a:chExt cx="0" cy="0"/>
        </a:xfrm>
      </p:grpSpPr>
      <p:sp>
        <p:nvSpPr>
          <p:cNvPr name="TextBox 2" id="2"/>
          <p:cNvSpPr txBox="true"/>
          <p:nvPr/>
        </p:nvSpPr>
        <p:spPr>
          <a:xfrm rot="0">
            <a:off x="7659571" y="1152525"/>
            <a:ext cx="9193856" cy="3601085"/>
          </a:xfrm>
          <a:prstGeom prst="rect">
            <a:avLst/>
          </a:prstGeom>
        </p:spPr>
        <p:txBody>
          <a:bodyPr anchor="t" rtlCol="false" tIns="0" lIns="0" bIns="0" rIns="0">
            <a:spAutoFit/>
          </a:bodyPr>
          <a:lstStyle/>
          <a:p>
            <a:pPr algn="ctr">
              <a:lnSpc>
                <a:spcPts val="14080"/>
              </a:lnSpc>
            </a:pPr>
            <a:r>
              <a:rPr lang="en-US" spc="-320" sz="12800">
                <a:solidFill>
                  <a:srgbClr val="173554"/>
                </a:solidFill>
                <a:latin typeface="Hammersmith One"/>
              </a:rPr>
              <a:t>Elektron tijorat SEO</a:t>
            </a:r>
          </a:p>
        </p:txBody>
      </p:sp>
      <p:grpSp>
        <p:nvGrpSpPr>
          <p:cNvPr name="Group 3" id="3"/>
          <p:cNvGrpSpPr/>
          <p:nvPr/>
        </p:nvGrpSpPr>
        <p:grpSpPr>
          <a:xfrm rot="0">
            <a:off x="8065444" y="5686543"/>
            <a:ext cx="9193856" cy="1741970"/>
            <a:chOff x="0" y="0"/>
            <a:chExt cx="12258475" cy="2322627"/>
          </a:xfrm>
        </p:grpSpPr>
        <p:grpSp>
          <p:nvGrpSpPr>
            <p:cNvPr name="Group 4" id="4"/>
            <p:cNvGrpSpPr/>
            <p:nvPr/>
          </p:nvGrpSpPr>
          <p:grpSpPr>
            <a:xfrm rot="0">
              <a:off x="0" y="0"/>
              <a:ext cx="12258475" cy="2322627"/>
              <a:chOff x="0" y="0"/>
              <a:chExt cx="9590657" cy="1817153"/>
            </a:xfrm>
          </p:grpSpPr>
          <p:sp>
            <p:nvSpPr>
              <p:cNvPr name="Freeform 5" id="5"/>
              <p:cNvSpPr/>
              <p:nvPr/>
            </p:nvSpPr>
            <p:spPr>
              <a:xfrm>
                <a:off x="92710" y="106680"/>
                <a:ext cx="9486517" cy="1697773"/>
              </a:xfrm>
              <a:custGeom>
                <a:avLst/>
                <a:gdLst/>
                <a:ahLst/>
                <a:cxnLst/>
                <a:rect r="r" b="b" t="t" l="l"/>
                <a:pathLst>
                  <a:path h="1697773" w="9486517">
                    <a:moveTo>
                      <a:pt x="9459846" y="1508543"/>
                    </a:moveTo>
                    <a:cubicBezTo>
                      <a:pt x="9459846" y="1596173"/>
                      <a:pt x="9383646" y="1667293"/>
                      <a:pt x="9302367" y="1667293"/>
                    </a:cubicBezTo>
                    <a:lnTo>
                      <a:pt x="66040" y="1667293"/>
                    </a:lnTo>
                    <a:cubicBezTo>
                      <a:pt x="43180" y="1667293"/>
                      <a:pt x="20320" y="1662213"/>
                      <a:pt x="0" y="1653323"/>
                    </a:cubicBezTo>
                    <a:cubicBezTo>
                      <a:pt x="26670" y="1681263"/>
                      <a:pt x="63500" y="1697773"/>
                      <a:pt x="154591" y="1697773"/>
                    </a:cubicBezTo>
                    <a:lnTo>
                      <a:pt x="9340467" y="1697773"/>
                    </a:lnTo>
                    <a:cubicBezTo>
                      <a:pt x="9420477" y="1697773"/>
                      <a:pt x="9486517" y="1631733"/>
                      <a:pt x="9486517" y="1551723"/>
                    </a:cubicBezTo>
                    <a:lnTo>
                      <a:pt x="9486517" y="95250"/>
                    </a:lnTo>
                    <a:cubicBezTo>
                      <a:pt x="9486517" y="58420"/>
                      <a:pt x="9472546" y="25400"/>
                      <a:pt x="9450957" y="0"/>
                    </a:cubicBezTo>
                    <a:cubicBezTo>
                      <a:pt x="9457307" y="16510"/>
                      <a:pt x="9459846" y="34290"/>
                      <a:pt x="9459846" y="52070"/>
                    </a:cubicBezTo>
                    <a:lnTo>
                      <a:pt x="9459846" y="1508543"/>
                    </a:lnTo>
                    <a:lnTo>
                      <a:pt x="9459846" y="1508543"/>
                    </a:lnTo>
                    <a:close/>
                  </a:path>
                </a:pathLst>
              </a:custGeom>
              <a:solidFill>
                <a:srgbClr val="173554"/>
              </a:solidFill>
            </p:spPr>
          </p:sp>
          <p:sp>
            <p:nvSpPr>
              <p:cNvPr name="Freeform 6" id="6"/>
              <p:cNvSpPr/>
              <p:nvPr/>
            </p:nvSpPr>
            <p:spPr>
              <a:xfrm>
                <a:off x="12700" y="12700"/>
                <a:ext cx="9525887" cy="1748573"/>
              </a:xfrm>
              <a:custGeom>
                <a:avLst/>
                <a:gdLst/>
                <a:ahLst/>
                <a:cxnLst/>
                <a:rect r="r" b="b" t="t" l="l"/>
                <a:pathLst>
                  <a:path h="1748573" w="9525887">
                    <a:moveTo>
                      <a:pt x="146050" y="1748573"/>
                    </a:moveTo>
                    <a:lnTo>
                      <a:pt x="9379837" y="1748573"/>
                    </a:lnTo>
                    <a:cubicBezTo>
                      <a:pt x="9459847" y="1748573"/>
                      <a:pt x="9525887" y="1682533"/>
                      <a:pt x="9525887" y="1602523"/>
                    </a:cubicBezTo>
                    <a:lnTo>
                      <a:pt x="9525887" y="146050"/>
                    </a:lnTo>
                    <a:cubicBezTo>
                      <a:pt x="9525887" y="66040"/>
                      <a:pt x="9459847" y="0"/>
                      <a:pt x="9379837" y="0"/>
                    </a:cubicBezTo>
                    <a:lnTo>
                      <a:pt x="146050" y="0"/>
                    </a:lnTo>
                    <a:cubicBezTo>
                      <a:pt x="66040" y="0"/>
                      <a:pt x="0" y="66040"/>
                      <a:pt x="0" y="146050"/>
                    </a:cubicBezTo>
                    <a:lnTo>
                      <a:pt x="0" y="1602523"/>
                    </a:lnTo>
                    <a:cubicBezTo>
                      <a:pt x="0" y="1683803"/>
                      <a:pt x="66040" y="1748573"/>
                      <a:pt x="146050" y="1748573"/>
                    </a:cubicBezTo>
                    <a:close/>
                  </a:path>
                </a:pathLst>
              </a:custGeom>
              <a:solidFill>
                <a:srgbClr val="F4F4F4"/>
              </a:solidFill>
            </p:spPr>
          </p:sp>
          <p:sp>
            <p:nvSpPr>
              <p:cNvPr name="Freeform 7" id="7"/>
              <p:cNvSpPr/>
              <p:nvPr/>
            </p:nvSpPr>
            <p:spPr>
              <a:xfrm>
                <a:off x="0" y="0"/>
                <a:ext cx="9590657" cy="1817153"/>
              </a:xfrm>
              <a:custGeom>
                <a:avLst/>
                <a:gdLst/>
                <a:ahLst/>
                <a:cxnLst/>
                <a:rect r="r" b="b" t="t" l="l"/>
                <a:pathLst>
                  <a:path h="1817153" w="9590657">
                    <a:moveTo>
                      <a:pt x="9527157" y="74930"/>
                    </a:moveTo>
                    <a:cubicBezTo>
                      <a:pt x="9499217" y="30480"/>
                      <a:pt x="9449687" y="0"/>
                      <a:pt x="9392537" y="0"/>
                    </a:cubicBezTo>
                    <a:lnTo>
                      <a:pt x="158750" y="0"/>
                    </a:lnTo>
                    <a:cubicBezTo>
                      <a:pt x="71120" y="0"/>
                      <a:pt x="0" y="71120"/>
                      <a:pt x="0" y="158750"/>
                    </a:cubicBezTo>
                    <a:lnTo>
                      <a:pt x="0" y="1615223"/>
                    </a:lnTo>
                    <a:cubicBezTo>
                      <a:pt x="0" y="1667293"/>
                      <a:pt x="25400" y="1713013"/>
                      <a:pt x="63500" y="1742223"/>
                    </a:cubicBezTo>
                    <a:cubicBezTo>
                      <a:pt x="91440" y="1786673"/>
                      <a:pt x="140970" y="1817153"/>
                      <a:pt x="256443" y="1817153"/>
                    </a:cubicBezTo>
                    <a:lnTo>
                      <a:pt x="9431907" y="1817153"/>
                    </a:lnTo>
                    <a:cubicBezTo>
                      <a:pt x="9519537" y="1817153"/>
                      <a:pt x="9590657" y="1746033"/>
                      <a:pt x="9590657" y="1658403"/>
                    </a:cubicBezTo>
                    <a:lnTo>
                      <a:pt x="9590657" y="201930"/>
                    </a:lnTo>
                    <a:cubicBezTo>
                      <a:pt x="9590656" y="149860"/>
                      <a:pt x="9565256" y="104140"/>
                      <a:pt x="9527157" y="74930"/>
                    </a:cubicBezTo>
                    <a:close/>
                    <a:moveTo>
                      <a:pt x="12700" y="1615223"/>
                    </a:moveTo>
                    <a:lnTo>
                      <a:pt x="12700" y="158750"/>
                    </a:lnTo>
                    <a:cubicBezTo>
                      <a:pt x="12700" y="78740"/>
                      <a:pt x="78740" y="12700"/>
                      <a:pt x="158750" y="12700"/>
                    </a:cubicBezTo>
                    <a:lnTo>
                      <a:pt x="9392537" y="12700"/>
                    </a:lnTo>
                    <a:cubicBezTo>
                      <a:pt x="9472547" y="12700"/>
                      <a:pt x="9538587" y="78740"/>
                      <a:pt x="9538587" y="158750"/>
                    </a:cubicBezTo>
                    <a:lnTo>
                      <a:pt x="9538587" y="1615223"/>
                    </a:lnTo>
                    <a:cubicBezTo>
                      <a:pt x="9538587" y="1695233"/>
                      <a:pt x="9472547" y="1761273"/>
                      <a:pt x="9392537" y="1761273"/>
                    </a:cubicBezTo>
                    <a:lnTo>
                      <a:pt x="158750" y="1761273"/>
                    </a:lnTo>
                    <a:cubicBezTo>
                      <a:pt x="78740" y="1761273"/>
                      <a:pt x="12700" y="1696503"/>
                      <a:pt x="12700" y="1615223"/>
                    </a:cubicBezTo>
                    <a:close/>
                    <a:moveTo>
                      <a:pt x="9579227" y="1658403"/>
                    </a:moveTo>
                    <a:cubicBezTo>
                      <a:pt x="9579227" y="1738413"/>
                      <a:pt x="9511917" y="1804453"/>
                      <a:pt x="9431907" y="1804453"/>
                    </a:cubicBezTo>
                    <a:lnTo>
                      <a:pt x="256443" y="1804453"/>
                    </a:lnTo>
                    <a:cubicBezTo>
                      <a:pt x="157480" y="1804453"/>
                      <a:pt x="120650" y="1787943"/>
                      <a:pt x="93980" y="1760003"/>
                    </a:cubicBezTo>
                    <a:cubicBezTo>
                      <a:pt x="114300" y="1768893"/>
                      <a:pt x="135890" y="1773973"/>
                      <a:pt x="160020" y="1773973"/>
                    </a:cubicBezTo>
                    <a:lnTo>
                      <a:pt x="9393807" y="1773973"/>
                    </a:lnTo>
                    <a:cubicBezTo>
                      <a:pt x="9481437" y="1773973"/>
                      <a:pt x="9552557" y="1702853"/>
                      <a:pt x="9552557" y="1615223"/>
                    </a:cubicBezTo>
                    <a:lnTo>
                      <a:pt x="9552557" y="158750"/>
                    </a:lnTo>
                    <a:cubicBezTo>
                      <a:pt x="9552557" y="140970"/>
                      <a:pt x="9548747" y="123190"/>
                      <a:pt x="9543667" y="106680"/>
                    </a:cubicBezTo>
                    <a:cubicBezTo>
                      <a:pt x="9565257" y="132080"/>
                      <a:pt x="9579227" y="165100"/>
                      <a:pt x="9579227" y="201930"/>
                    </a:cubicBezTo>
                    <a:lnTo>
                      <a:pt x="9579227" y="1658403"/>
                    </a:lnTo>
                    <a:cubicBezTo>
                      <a:pt x="9579227" y="1658403"/>
                      <a:pt x="9579227" y="1658403"/>
                      <a:pt x="9579227" y="1658403"/>
                    </a:cubicBezTo>
                    <a:close/>
                  </a:path>
                </a:pathLst>
              </a:custGeom>
              <a:solidFill>
                <a:srgbClr val="173554"/>
              </a:solidFill>
            </p:spPr>
          </p:sp>
        </p:grpSp>
        <p:sp>
          <p:nvSpPr>
            <p:cNvPr name="TextBox 8" id="8"/>
            <p:cNvSpPr txBox="true"/>
            <p:nvPr/>
          </p:nvSpPr>
          <p:spPr>
            <a:xfrm rot="0">
              <a:off x="1282866" y="461332"/>
              <a:ext cx="9692742" cy="1371388"/>
            </a:xfrm>
            <a:prstGeom prst="rect">
              <a:avLst/>
            </a:prstGeom>
          </p:spPr>
          <p:txBody>
            <a:bodyPr anchor="t" rtlCol="false" tIns="0" lIns="0" bIns="0" rIns="0">
              <a:spAutoFit/>
            </a:bodyPr>
            <a:lstStyle/>
            <a:p>
              <a:pPr algn="ctr">
                <a:lnSpc>
                  <a:spcPts val="4159"/>
                </a:lnSpc>
              </a:pPr>
              <a:r>
                <a:rPr lang="en-US" sz="3199">
                  <a:solidFill>
                    <a:srgbClr val="173554"/>
                  </a:solidFill>
                  <a:latin typeface="Open Sans"/>
                </a:rPr>
                <a:t> Muvaffaqiyatli onlayn biznesni  SEO siz yaratib bo'lmaydi </a:t>
              </a:r>
            </a:p>
          </p:txBody>
        </p:sp>
      </p:grpSp>
      <p:pic>
        <p:nvPicPr>
          <p:cNvPr name="Picture 9" id="9"/>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300776" y="1415178"/>
            <a:ext cx="7358796" cy="8176440"/>
          </a:xfrm>
          <a:prstGeom prst="rect">
            <a:avLst/>
          </a:prstGeom>
        </p:spPr>
      </p:pic>
    </p:spTree>
  </p:cSld>
  <p:clrMapOvr>
    <a:masterClrMapping/>
  </p:clrMapOvr>
</p:sld>
</file>

<file path=ppt/slides/slide4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8286040" y="-1845409"/>
            <a:ext cx="3100845" cy="3100845"/>
          </a:xfrm>
          <a:prstGeom prst="rect">
            <a:avLst/>
          </a:prstGeom>
        </p:spPr>
      </p:pic>
      <p:pic>
        <p:nvPicPr>
          <p:cNvPr name="Picture 3" id="3"/>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5493796" y="8292716"/>
            <a:ext cx="3531008" cy="3531008"/>
          </a:xfrm>
          <a:prstGeom prst="rect">
            <a:avLst/>
          </a:prstGeom>
        </p:spPr>
      </p:pic>
      <p:pic>
        <p:nvPicPr>
          <p:cNvPr name="Picture 4" id="4"/>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519003" y="1255436"/>
            <a:ext cx="5914696" cy="6827931"/>
          </a:xfrm>
          <a:prstGeom prst="rect">
            <a:avLst/>
          </a:prstGeom>
        </p:spPr>
      </p:pic>
      <p:sp>
        <p:nvSpPr>
          <p:cNvPr name="TextBox 5" id="5"/>
          <p:cNvSpPr txBox="true"/>
          <p:nvPr/>
        </p:nvSpPr>
        <p:spPr>
          <a:xfrm rot="0">
            <a:off x="7105348" y="1150661"/>
            <a:ext cx="10861962" cy="847375"/>
          </a:xfrm>
          <a:prstGeom prst="rect">
            <a:avLst/>
          </a:prstGeom>
        </p:spPr>
        <p:txBody>
          <a:bodyPr anchor="t" rtlCol="false" tIns="0" lIns="0" bIns="0" rIns="0">
            <a:spAutoFit/>
          </a:bodyPr>
          <a:lstStyle/>
          <a:p>
            <a:pPr>
              <a:lnSpc>
                <a:spcPts val="6844"/>
              </a:lnSpc>
            </a:pPr>
            <a:r>
              <a:rPr lang="en-US" sz="4888">
                <a:solidFill>
                  <a:srgbClr val="FF6705"/>
                </a:solidFill>
                <a:latin typeface="Archivo Black"/>
              </a:rPr>
              <a:t>SEO kalit so'zlardan boshlanadi</a:t>
            </a:r>
          </a:p>
        </p:txBody>
      </p:sp>
      <p:sp>
        <p:nvSpPr>
          <p:cNvPr name="TextBox 6" id="6"/>
          <p:cNvSpPr txBox="true"/>
          <p:nvPr/>
        </p:nvSpPr>
        <p:spPr>
          <a:xfrm rot="0">
            <a:off x="6857484" y="2001520"/>
            <a:ext cx="10996849" cy="6291196"/>
          </a:xfrm>
          <a:prstGeom prst="rect">
            <a:avLst/>
          </a:prstGeom>
        </p:spPr>
        <p:txBody>
          <a:bodyPr anchor="t" rtlCol="false" tIns="0" lIns="0" bIns="0" rIns="0">
            <a:spAutoFit/>
          </a:bodyPr>
          <a:lstStyle/>
          <a:p>
            <a:pPr>
              <a:lnSpc>
                <a:spcPts val="3574"/>
              </a:lnSpc>
              <a:spcBef>
                <a:spcPct val="0"/>
              </a:spcBef>
            </a:pPr>
            <a:r>
              <a:rPr lang="en-US" sz="2749">
                <a:solidFill>
                  <a:srgbClr val="000000"/>
                </a:solidFill>
                <a:latin typeface="Open Sans"/>
              </a:rPr>
              <a:t>Kalit so'zlarni tadqiq qilish  jarayoni shunday ishlaydi:</a:t>
            </a:r>
          </a:p>
          <a:p>
            <a:pPr>
              <a:lnSpc>
                <a:spcPts val="3574"/>
              </a:lnSpc>
              <a:spcBef>
                <a:spcPct val="0"/>
              </a:spcBef>
            </a:pPr>
          </a:p>
          <a:p>
            <a:pPr>
              <a:lnSpc>
                <a:spcPts val="3574"/>
              </a:lnSpc>
              <a:spcBef>
                <a:spcPct val="0"/>
              </a:spcBef>
            </a:pPr>
            <a:r>
              <a:rPr lang="en-US" sz="2749">
                <a:solidFill>
                  <a:srgbClr val="000000"/>
                </a:solidFill>
                <a:latin typeface="Open Sans"/>
              </a:rPr>
              <a:t>•     O'zingizning biznesingiz  bilan bog'liq  deb o'ylagan barcha  so'z va iboralarni yozing  </a:t>
            </a:r>
          </a:p>
          <a:p>
            <a:pPr>
              <a:lnSpc>
                <a:spcPts val="3574"/>
              </a:lnSpc>
              <a:spcBef>
                <a:spcPct val="0"/>
              </a:spcBef>
            </a:pPr>
            <a:r>
              <a:rPr lang="en-US" sz="2749">
                <a:solidFill>
                  <a:srgbClr val="000000"/>
                </a:solidFill>
                <a:latin typeface="Open Sans"/>
              </a:rPr>
              <a:t>• Sinonim  va bogʻliq iboralarni qoʻshish </a:t>
            </a:r>
          </a:p>
          <a:p>
            <a:pPr>
              <a:lnSpc>
                <a:spcPts val="3574"/>
              </a:lnSpc>
              <a:spcBef>
                <a:spcPct val="0"/>
              </a:spcBef>
            </a:pPr>
            <a:r>
              <a:rPr lang="en-US" sz="2749">
                <a:solidFill>
                  <a:srgbClr val="000000"/>
                </a:solidFill>
                <a:latin typeface="Open Sans"/>
              </a:rPr>
              <a:t>•    Raqobatchilarni va ular ishlatayotgan kalit so'zlarni o'rganing</a:t>
            </a:r>
          </a:p>
          <a:p>
            <a:pPr>
              <a:lnSpc>
                <a:spcPts val="3574"/>
              </a:lnSpc>
              <a:spcBef>
                <a:spcPct val="0"/>
              </a:spcBef>
            </a:pPr>
            <a:r>
              <a:rPr lang="en-US" sz="2749">
                <a:solidFill>
                  <a:srgbClr val="000000"/>
                </a:solidFill>
                <a:latin typeface="Open Sans"/>
              </a:rPr>
              <a:t>•    Ushbu  kalit so'zlarning   mashhurligi va raqobatbardoshligini tekshirish  uchun vositadan foydalaning</a:t>
            </a:r>
          </a:p>
          <a:p>
            <a:pPr>
              <a:lnSpc>
                <a:spcPts val="3574"/>
              </a:lnSpc>
              <a:spcBef>
                <a:spcPct val="0"/>
              </a:spcBef>
            </a:pPr>
            <a:r>
              <a:rPr lang="en-US" sz="2749">
                <a:solidFill>
                  <a:srgbClr val="000000"/>
                </a:solidFill>
                <a:latin typeface="Open Sans"/>
              </a:rPr>
              <a:t>•    Ommaboplik  va raqobatbardoshlikka qarab  ro'yxatni toraytirish </a:t>
            </a:r>
          </a:p>
          <a:p>
            <a:pPr>
              <a:lnSpc>
                <a:spcPts val="3574"/>
              </a:lnSpc>
              <a:spcBef>
                <a:spcPct val="0"/>
              </a:spcBef>
            </a:pPr>
            <a:r>
              <a:rPr lang="en-US" sz="2749">
                <a:solidFill>
                  <a:srgbClr val="000000"/>
                </a:solidFill>
                <a:latin typeface="Open Sans"/>
              </a:rPr>
              <a:t>•   Kalit so'z frazeologik kombinatsiyalarini olish uchun  vositadan foydalaning</a:t>
            </a:r>
          </a:p>
          <a:p>
            <a:pPr>
              <a:lnSpc>
                <a:spcPts val="3574"/>
              </a:lnSpc>
              <a:spcBef>
                <a:spcPct val="0"/>
              </a:spcBef>
            </a:pPr>
            <a:r>
              <a:rPr lang="en-US" sz="2749">
                <a:solidFill>
                  <a:srgbClr val="000000"/>
                </a:solidFill>
                <a:latin typeface="Open Sans"/>
              </a:rPr>
              <a:t>•   Ma'lum bir sonli    kalit  so'zlarni tanlab  yakuniy tanlov  o'tkazish  (masalan, 10 dan  30 gacha)</a:t>
            </a:r>
          </a:p>
        </p:txBody>
      </p:sp>
    </p:spTree>
  </p:cSld>
  <p:clrMapOvr>
    <a:masterClrMapping/>
  </p:clrMapOvr>
</p:sld>
</file>

<file path=ppt/slides/slide4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8286040" y="-1845409"/>
            <a:ext cx="3100845" cy="3100845"/>
          </a:xfrm>
          <a:prstGeom prst="rect">
            <a:avLst/>
          </a:prstGeom>
        </p:spPr>
      </p:pic>
      <p:pic>
        <p:nvPicPr>
          <p:cNvPr name="Picture 3" id="3"/>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5493796" y="8292716"/>
            <a:ext cx="3531008" cy="3531008"/>
          </a:xfrm>
          <a:prstGeom prst="rect">
            <a:avLst/>
          </a:prstGeom>
        </p:spPr>
      </p:pic>
      <p:pic>
        <p:nvPicPr>
          <p:cNvPr name="Picture 4" id="4"/>
          <p:cNvPicPr>
            <a:picLocks noChangeAspect="true"/>
          </p:cNvPicPr>
          <p:nvPr/>
        </p:nvPicPr>
        <p:blipFill>
          <a:blip r:embed="rId4"/>
          <a:srcRect l="0" t="0" r="0" b="0"/>
          <a:stretch>
            <a:fillRect/>
          </a:stretch>
        </p:blipFill>
        <p:spPr>
          <a:xfrm flipH="false" flipV="false" rot="0">
            <a:off x="898288" y="2380463"/>
            <a:ext cx="2879699" cy="3596042"/>
          </a:xfrm>
          <a:prstGeom prst="rect">
            <a:avLst/>
          </a:prstGeom>
        </p:spPr>
      </p:pic>
      <p:pic>
        <p:nvPicPr>
          <p:cNvPr name="Picture 5" id="5"/>
          <p:cNvPicPr>
            <a:picLocks noChangeAspect="true"/>
          </p:cNvPicPr>
          <p:nvPr/>
        </p:nvPicPr>
        <p:blipFill>
          <a:blip r:embed="rId5"/>
          <a:srcRect l="0" t="0" r="0" b="0"/>
          <a:stretch>
            <a:fillRect/>
          </a:stretch>
        </p:blipFill>
        <p:spPr>
          <a:xfrm flipH="false" flipV="false" rot="0">
            <a:off x="4850965" y="2713022"/>
            <a:ext cx="6535920" cy="2307997"/>
          </a:xfrm>
          <a:prstGeom prst="rect">
            <a:avLst/>
          </a:prstGeom>
        </p:spPr>
      </p:pic>
      <p:pic>
        <p:nvPicPr>
          <p:cNvPr name="Picture 6" id="6"/>
          <p:cNvPicPr>
            <a:picLocks noChangeAspect="true"/>
          </p:cNvPicPr>
          <p:nvPr/>
        </p:nvPicPr>
        <p:blipFill>
          <a:blip r:embed="rId6"/>
          <a:srcRect l="0" t="0" r="0" b="0"/>
          <a:stretch>
            <a:fillRect/>
          </a:stretch>
        </p:blipFill>
        <p:spPr>
          <a:xfrm flipH="false" flipV="false" rot="0">
            <a:off x="11904495" y="2713022"/>
            <a:ext cx="3970081" cy="2223245"/>
          </a:xfrm>
          <a:prstGeom prst="rect">
            <a:avLst/>
          </a:prstGeom>
        </p:spPr>
      </p:pic>
      <p:pic>
        <p:nvPicPr>
          <p:cNvPr name="Picture 7" id="7"/>
          <p:cNvPicPr>
            <a:picLocks noChangeAspect="true"/>
          </p:cNvPicPr>
          <p:nvPr/>
        </p:nvPicPr>
        <p:blipFill>
          <a:blip r:embed="rId7"/>
          <a:srcRect l="0" t="0" r="0" b="0"/>
          <a:stretch>
            <a:fillRect/>
          </a:stretch>
        </p:blipFill>
        <p:spPr>
          <a:xfrm flipH="false" flipV="false" rot="0">
            <a:off x="4904184" y="5143500"/>
            <a:ext cx="6429483" cy="3214741"/>
          </a:xfrm>
          <a:prstGeom prst="rect">
            <a:avLst/>
          </a:prstGeom>
        </p:spPr>
      </p:pic>
      <p:pic>
        <p:nvPicPr>
          <p:cNvPr name="Picture 8" id="8"/>
          <p:cNvPicPr>
            <a:picLocks noChangeAspect="true"/>
          </p:cNvPicPr>
          <p:nvPr/>
        </p:nvPicPr>
        <p:blipFill>
          <a:blip r:embed="rId8"/>
          <a:srcRect l="0" t="0" r="0" b="0"/>
          <a:stretch>
            <a:fillRect/>
          </a:stretch>
        </p:blipFill>
        <p:spPr>
          <a:xfrm flipH="false" flipV="false" rot="0">
            <a:off x="11904495" y="5021019"/>
            <a:ext cx="5939462" cy="3337223"/>
          </a:xfrm>
          <a:prstGeom prst="rect">
            <a:avLst/>
          </a:prstGeom>
        </p:spPr>
      </p:pic>
      <p:sp>
        <p:nvSpPr>
          <p:cNvPr name="TextBox 9" id="9"/>
          <p:cNvSpPr txBox="true"/>
          <p:nvPr/>
        </p:nvSpPr>
        <p:spPr>
          <a:xfrm rot="0">
            <a:off x="6320721" y="345974"/>
            <a:ext cx="11533612" cy="1714150"/>
          </a:xfrm>
          <a:prstGeom prst="rect">
            <a:avLst/>
          </a:prstGeom>
        </p:spPr>
        <p:txBody>
          <a:bodyPr anchor="t" rtlCol="false" tIns="0" lIns="0" bIns="0" rIns="0">
            <a:spAutoFit/>
          </a:bodyPr>
          <a:lstStyle/>
          <a:p>
            <a:pPr>
              <a:lnSpc>
                <a:spcPts val="6844"/>
              </a:lnSpc>
            </a:pPr>
            <a:r>
              <a:rPr lang="en-US" sz="4888">
                <a:solidFill>
                  <a:srgbClr val="FF6705"/>
                </a:solidFill>
                <a:latin typeface="Archivo Black"/>
              </a:rPr>
              <a:t>Kalit so'zlarni o'rganishda yordam beradigan  vositalar</a:t>
            </a:r>
          </a:p>
        </p:txBody>
      </p:sp>
    </p:spTree>
  </p:cSld>
  <p:clrMapOvr>
    <a:masterClrMapping/>
  </p:clrMapOvr>
</p:sld>
</file>

<file path=ppt/slides/slide4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5261769" y="1426974"/>
            <a:ext cx="3545459" cy="1599336"/>
            <a:chOff x="0" y="0"/>
            <a:chExt cx="817927" cy="368962"/>
          </a:xfrm>
        </p:grpSpPr>
        <p:sp>
          <p:nvSpPr>
            <p:cNvPr name="Freeform 3" id="3"/>
            <p:cNvSpPr/>
            <p:nvPr/>
          </p:nvSpPr>
          <p:spPr>
            <a:xfrm>
              <a:off x="0" y="0"/>
              <a:ext cx="817927" cy="368962"/>
            </a:xfrm>
            <a:custGeom>
              <a:avLst/>
              <a:gdLst/>
              <a:ahLst/>
              <a:cxnLst/>
              <a:rect r="r" b="b" t="t" l="l"/>
              <a:pathLst>
                <a:path h="368962" w="817927">
                  <a:moveTo>
                    <a:pt x="0" y="0"/>
                  </a:moveTo>
                  <a:lnTo>
                    <a:pt x="817927" y="0"/>
                  </a:lnTo>
                  <a:lnTo>
                    <a:pt x="817927" y="368962"/>
                  </a:lnTo>
                  <a:lnTo>
                    <a:pt x="0" y="368962"/>
                  </a:lnTo>
                  <a:close/>
                </a:path>
              </a:pathLst>
            </a:custGeom>
            <a:solidFill>
              <a:srgbClr val="003EA8"/>
            </a:solidFill>
          </p:spPr>
        </p:sp>
        <p:sp>
          <p:nvSpPr>
            <p:cNvPr name="TextBox 4" id="4"/>
            <p:cNvSpPr txBox="true"/>
            <p:nvPr/>
          </p:nvSpPr>
          <p:spPr>
            <a:xfrm>
              <a:off x="0" y="-85725"/>
              <a:ext cx="812800" cy="898525"/>
            </a:xfrm>
            <a:prstGeom prst="rect">
              <a:avLst/>
            </a:prstGeom>
          </p:spPr>
          <p:txBody>
            <a:bodyPr anchor="ctr" rtlCol="false" tIns="254000" lIns="254000" bIns="254000" rIns="254000"/>
            <a:lstStyle/>
            <a:p>
              <a:pPr algn="ctr">
                <a:lnSpc>
                  <a:spcPts val="3499"/>
                </a:lnSpc>
              </a:pPr>
              <a:r>
                <a:rPr lang="en-US" sz="2499">
                  <a:solidFill>
                    <a:srgbClr val="FFFFFF"/>
                  </a:solidFill>
                  <a:latin typeface="Telegraf Bold"/>
                </a:rPr>
                <a:t>Domen </a:t>
              </a:r>
            </a:p>
          </p:txBody>
        </p:sp>
      </p:grpSp>
      <p:grpSp>
        <p:nvGrpSpPr>
          <p:cNvPr name="Group 5" id="5"/>
          <p:cNvGrpSpPr/>
          <p:nvPr/>
        </p:nvGrpSpPr>
        <p:grpSpPr>
          <a:xfrm rot="0">
            <a:off x="10139678" y="3509566"/>
            <a:ext cx="2223948" cy="1215522"/>
            <a:chOff x="0" y="0"/>
            <a:chExt cx="1086195" cy="593671"/>
          </a:xfrm>
        </p:grpSpPr>
        <p:sp>
          <p:nvSpPr>
            <p:cNvPr name="Freeform 6" id="6"/>
            <p:cNvSpPr/>
            <p:nvPr/>
          </p:nvSpPr>
          <p:spPr>
            <a:xfrm>
              <a:off x="0" y="0"/>
              <a:ext cx="1086195" cy="593671"/>
            </a:xfrm>
            <a:custGeom>
              <a:avLst/>
              <a:gdLst/>
              <a:ahLst/>
              <a:cxnLst/>
              <a:rect r="r" b="b" t="t" l="l"/>
              <a:pathLst>
                <a:path h="593671" w="1086195">
                  <a:moveTo>
                    <a:pt x="0" y="0"/>
                  </a:moveTo>
                  <a:lnTo>
                    <a:pt x="1086195" y="0"/>
                  </a:lnTo>
                  <a:lnTo>
                    <a:pt x="1086195" y="593671"/>
                  </a:lnTo>
                  <a:lnTo>
                    <a:pt x="0" y="593671"/>
                  </a:lnTo>
                  <a:close/>
                </a:path>
              </a:pathLst>
            </a:custGeom>
            <a:solidFill>
              <a:srgbClr val="000000"/>
            </a:solidFill>
          </p:spPr>
        </p:sp>
        <p:sp>
          <p:nvSpPr>
            <p:cNvPr name="TextBox 7" id="7"/>
            <p:cNvSpPr txBox="true"/>
            <p:nvPr/>
          </p:nvSpPr>
          <p:spPr>
            <a:xfrm>
              <a:off x="0" y="-47625"/>
              <a:ext cx="812800" cy="860425"/>
            </a:xfrm>
            <a:prstGeom prst="rect">
              <a:avLst/>
            </a:prstGeom>
          </p:spPr>
          <p:txBody>
            <a:bodyPr anchor="ctr" rtlCol="false" tIns="254000" lIns="254000" bIns="254000" rIns="254000"/>
            <a:lstStyle/>
            <a:p>
              <a:pPr algn="ctr">
                <a:lnSpc>
                  <a:spcPts val="2100"/>
                </a:lnSpc>
              </a:pPr>
              <a:r>
                <a:rPr lang="en-US" sz="1500">
                  <a:solidFill>
                    <a:srgbClr val="FFFFFF"/>
                  </a:solidFill>
                  <a:latin typeface="Telegraf Bold"/>
                </a:rPr>
                <a:t>Biz haqimizda</a:t>
              </a:r>
            </a:p>
          </p:txBody>
        </p:sp>
      </p:grpSp>
      <p:grpSp>
        <p:nvGrpSpPr>
          <p:cNvPr name="Group 8" id="8"/>
          <p:cNvGrpSpPr/>
          <p:nvPr/>
        </p:nvGrpSpPr>
        <p:grpSpPr>
          <a:xfrm rot="0">
            <a:off x="5859189" y="3499780"/>
            <a:ext cx="2223948" cy="1215522"/>
            <a:chOff x="0" y="0"/>
            <a:chExt cx="1086195" cy="593671"/>
          </a:xfrm>
        </p:grpSpPr>
        <p:sp>
          <p:nvSpPr>
            <p:cNvPr name="Freeform 9" id="9"/>
            <p:cNvSpPr/>
            <p:nvPr/>
          </p:nvSpPr>
          <p:spPr>
            <a:xfrm>
              <a:off x="0" y="0"/>
              <a:ext cx="1086195" cy="593671"/>
            </a:xfrm>
            <a:custGeom>
              <a:avLst/>
              <a:gdLst/>
              <a:ahLst/>
              <a:cxnLst/>
              <a:rect r="r" b="b" t="t" l="l"/>
              <a:pathLst>
                <a:path h="593671" w="1086195">
                  <a:moveTo>
                    <a:pt x="0" y="0"/>
                  </a:moveTo>
                  <a:lnTo>
                    <a:pt x="1086195" y="0"/>
                  </a:lnTo>
                  <a:lnTo>
                    <a:pt x="1086195" y="593671"/>
                  </a:lnTo>
                  <a:lnTo>
                    <a:pt x="0" y="593671"/>
                  </a:lnTo>
                  <a:close/>
                </a:path>
              </a:pathLst>
            </a:custGeom>
            <a:solidFill>
              <a:srgbClr val="000000"/>
            </a:solidFill>
          </p:spPr>
        </p:sp>
        <p:sp>
          <p:nvSpPr>
            <p:cNvPr name="TextBox 10" id="10"/>
            <p:cNvSpPr txBox="true"/>
            <p:nvPr/>
          </p:nvSpPr>
          <p:spPr>
            <a:xfrm>
              <a:off x="0" y="-47625"/>
              <a:ext cx="812800" cy="860425"/>
            </a:xfrm>
            <a:prstGeom prst="rect">
              <a:avLst/>
            </a:prstGeom>
          </p:spPr>
          <p:txBody>
            <a:bodyPr anchor="ctr" rtlCol="false" tIns="254000" lIns="254000" bIns="254000" rIns="254000"/>
            <a:lstStyle/>
            <a:p>
              <a:pPr algn="ctr">
                <a:lnSpc>
                  <a:spcPts val="2100"/>
                </a:lnSpc>
              </a:pPr>
              <a:r>
                <a:rPr lang="en-US" sz="1500">
                  <a:solidFill>
                    <a:srgbClr val="FFFFFF"/>
                  </a:solidFill>
                  <a:latin typeface="Telegraf Bold"/>
                </a:rPr>
                <a:t>Mahsulotlar</a:t>
              </a:r>
            </a:p>
          </p:txBody>
        </p:sp>
      </p:grpSp>
      <p:grpSp>
        <p:nvGrpSpPr>
          <p:cNvPr name="Group 11" id="11"/>
          <p:cNvGrpSpPr/>
          <p:nvPr/>
        </p:nvGrpSpPr>
        <p:grpSpPr>
          <a:xfrm rot="0">
            <a:off x="1269448" y="3499780"/>
            <a:ext cx="2223948" cy="1215522"/>
            <a:chOff x="0" y="0"/>
            <a:chExt cx="1086195" cy="593671"/>
          </a:xfrm>
        </p:grpSpPr>
        <p:sp>
          <p:nvSpPr>
            <p:cNvPr name="Freeform 12" id="12"/>
            <p:cNvSpPr/>
            <p:nvPr/>
          </p:nvSpPr>
          <p:spPr>
            <a:xfrm>
              <a:off x="0" y="0"/>
              <a:ext cx="1086195" cy="593671"/>
            </a:xfrm>
            <a:custGeom>
              <a:avLst/>
              <a:gdLst/>
              <a:ahLst/>
              <a:cxnLst/>
              <a:rect r="r" b="b" t="t" l="l"/>
              <a:pathLst>
                <a:path h="593671" w="1086195">
                  <a:moveTo>
                    <a:pt x="0" y="0"/>
                  </a:moveTo>
                  <a:lnTo>
                    <a:pt x="1086195" y="0"/>
                  </a:lnTo>
                  <a:lnTo>
                    <a:pt x="1086195" y="593671"/>
                  </a:lnTo>
                  <a:lnTo>
                    <a:pt x="0" y="593671"/>
                  </a:lnTo>
                  <a:close/>
                </a:path>
              </a:pathLst>
            </a:custGeom>
            <a:solidFill>
              <a:srgbClr val="000000"/>
            </a:solidFill>
          </p:spPr>
        </p:sp>
        <p:sp>
          <p:nvSpPr>
            <p:cNvPr name="TextBox 13" id="13"/>
            <p:cNvSpPr txBox="true"/>
            <p:nvPr/>
          </p:nvSpPr>
          <p:spPr>
            <a:xfrm>
              <a:off x="0" y="-47625"/>
              <a:ext cx="812800" cy="860425"/>
            </a:xfrm>
            <a:prstGeom prst="rect">
              <a:avLst/>
            </a:prstGeom>
          </p:spPr>
          <p:txBody>
            <a:bodyPr anchor="ctr" rtlCol="false" tIns="254000" lIns="254000" bIns="254000" rIns="254000"/>
            <a:lstStyle/>
            <a:p>
              <a:pPr algn="ctr">
                <a:lnSpc>
                  <a:spcPts val="2100"/>
                </a:lnSpc>
              </a:pPr>
              <a:r>
                <a:rPr lang="en-US" sz="1500">
                  <a:solidFill>
                    <a:srgbClr val="FFFFFF"/>
                  </a:solidFill>
                  <a:latin typeface="Telegraf Bold"/>
                </a:rPr>
                <a:t>Uy sahifasi</a:t>
              </a:r>
            </a:p>
          </p:txBody>
        </p:sp>
      </p:grpSp>
      <p:sp>
        <p:nvSpPr>
          <p:cNvPr name="AutoShape 14" id="14"/>
          <p:cNvSpPr/>
          <p:nvPr/>
        </p:nvSpPr>
        <p:spPr>
          <a:xfrm rot="1661529">
            <a:off x="8649122" y="2853816"/>
            <a:ext cx="2760636" cy="0"/>
          </a:xfrm>
          <a:prstGeom prst="line">
            <a:avLst/>
          </a:prstGeom>
          <a:ln cap="rnd" w="28575">
            <a:solidFill>
              <a:srgbClr val="003EA8"/>
            </a:solidFill>
            <a:prstDash val="solid"/>
            <a:headEnd type="none" len="sm" w="sm"/>
            <a:tailEnd type="triangle" len="med" w="lg"/>
          </a:ln>
        </p:spPr>
      </p:sp>
      <p:sp>
        <p:nvSpPr>
          <p:cNvPr name="AutoShape 15" id="15"/>
          <p:cNvSpPr/>
          <p:nvPr/>
        </p:nvSpPr>
        <p:spPr>
          <a:xfrm rot="9369248">
            <a:off x="2247010" y="2848923"/>
            <a:ext cx="3149171" cy="0"/>
          </a:xfrm>
          <a:prstGeom prst="line">
            <a:avLst/>
          </a:prstGeom>
          <a:ln cap="rnd" w="28575">
            <a:solidFill>
              <a:srgbClr val="003EA8"/>
            </a:solidFill>
            <a:prstDash val="solid"/>
            <a:headEnd type="none" len="sm" w="sm"/>
            <a:tailEnd type="triangle" len="med" w="lg"/>
          </a:ln>
        </p:spPr>
      </p:sp>
      <p:sp>
        <p:nvSpPr>
          <p:cNvPr name="AutoShape 16" id="16"/>
          <p:cNvSpPr/>
          <p:nvPr/>
        </p:nvSpPr>
        <p:spPr>
          <a:xfrm rot="5857145">
            <a:off x="6763987" y="3248757"/>
            <a:ext cx="477688" cy="0"/>
          </a:xfrm>
          <a:prstGeom prst="line">
            <a:avLst/>
          </a:prstGeom>
          <a:ln cap="rnd" w="28575">
            <a:solidFill>
              <a:srgbClr val="003EA8"/>
            </a:solidFill>
            <a:prstDash val="solid"/>
            <a:headEnd type="none" len="sm" w="sm"/>
            <a:tailEnd type="triangle" len="med" w="lg"/>
          </a:ln>
        </p:spPr>
      </p:sp>
      <p:grpSp>
        <p:nvGrpSpPr>
          <p:cNvPr name="Group 17" id="17"/>
          <p:cNvGrpSpPr/>
          <p:nvPr/>
        </p:nvGrpSpPr>
        <p:grpSpPr>
          <a:xfrm rot="0">
            <a:off x="2983723" y="7496339"/>
            <a:ext cx="2025837" cy="876300"/>
            <a:chOff x="0" y="0"/>
            <a:chExt cx="989435" cy="427992"/>
          </a:xfrm>
        </p:grpSpPr>
        <p:sp>
          <p:nvSpPr>
            <p:cNvPr name="Freeform 18" id="18"/>
            <p:cNvSpPr/>
            <p:nvPr/>
          </p:nvSpPr>
          <p:spPr>
            <a:xfrm>
              <a:off x="0" y="0"/>
              <a:ext cx="989435" cy="427992"/>
            </a:xfrm>
            <a:custGeom>
              <a:avLst/>
              <a:gdLst/>
              <a:ahLst/>
              <a:cxnLst/>
              <a:rect r="r" b="b" t="t" l="l"/>
              <a:pathLst>
                <a:path h="427992" w="989435">
                  <a:moveTo>
                    <a:pt x="0" y="0"/>
                  </a:moveTo>
                  <a:lnTo>
                    <a:pt x="989435" y="0"/>
                  </a:lnTo>
                  <a:lnTo>
                    <a:pt x="989435" y="427992"/>
                  </a:lnTo>
                  <a:lnTo>
                    <a:pt x="0" y="427992"/>
                  </a:lnTo>
                  <a:close/>
                </a:path>
              </a:pathLst>
            </a:custGeom>
            <a:solidFill>
              <a:srgbClr val="003EA8"/>
            </a:solidFill>
          </p:spPr>
        </p:sp>
        <p:sp>
          <p:nvSpPr>
            <p:cNvPr name="TextBox 19" id="19"/>
            <p:cNvSpPr txBox="true"/>
            <p:nvPr/>
          </p:nvSpPr>
          <p:spPr>
            <a:xfrm>
              <a:off x="0" y="-47625"/>
              <a:ext cx="812800" cy="860425"/>
            </a:xfrm>
            <a:prstGeom prst="rect">
              <a:avLst/>
            </a:prstGeom>
          </p:spPr>
          <p:txBody>
            <a:bodyPr anchor="ctr" rtlCol="false" tIns="254000" lIns="254000" bIns="254000" rIns="254000"/>
            <a:lstStyle/>
            <a:p>
              <a:pPr algn="ctr">
                <a:lnSpc>
                  <a:spcPts val="2100"/>
                </a:lnSpc>
              </a:pPr>
              <a:r>
                <a:rPr lang="en-US" sz="1500">
                  <a:solidFill>
                    <a:srgbClr val="FFFFFF"/>
                  </a:solidFill>
                  <a:latin typeface="Telegraf Bold"/>
                </a:rPr>
                <a:t>Fudbolkalar</a:t>
              </a:r>
            </a:p>
          </p:txBody>
        </p:sp>
      </p:grpSp>
      <p:grpSp>
        <p:nvGrpSpPr>
          <p:cNvPr name="Group 20" id="20"/>
          <p:cNvGrpSpPr/>
          <p:nvPr/>
        </p:nvGrpSpPr>
        <p:grpSpPr>
          <a:xfrm rot="0">
            <a:off x="813376" y="7483590"/>
            <a:ext cx="2025837" cy="876300"/>
            <a:chOff x="0" y="0"/>
            <a:chExt cx="989435" cy="427992"/>
          </a:xfrm>
        </p:grpSpPr>
        <p:sp>
          <p:nvSpPr>
            <p:cNvPr name="Freeform 21" id="21"/>
            <p:cNvSpPr/>
            <p:nvPr/>
          </p:nvSpPr>
          <p:spPr>
            <a:xfrm>
              <a:off x="0" y="0"/>
              <a:ext cx="989435" cy="427992"/>
            </a:xfrm>
            <a:custGeom>
              <a:avLst/>
              <a:gdLst/>
              <a:ahLst/>
              <a:cxnLst/>
              <a:rect r="r" b="b" t="t" l="l"/>
              <a:pathLst>
                <a:path h="427992" w="989435">
                  <a:moveTo>
                    <a:pt x="0" y="0"/>
                  </a:moveTo>
                  <a:lnTo>
                    <a:pt x="989435" y="0"/>
                  </a:lnTo>
                  <a:lnTo>
                    <a:pt x="989435" y="427992"/>
                  </a:lnTo>
                  <a:lnTo>
                    <a:pt x="0" y="427992"/>
                  </a:lnTo>
                  <a:close/>
                </a:path>
              </a:pathLst>
            </a:custGeom>
            <a:solidFill>
              <a:srgbClr val="003EA8"/>
            </a:solidFill>
          </p:spPr>
        </p:sp>
        <p:sp>
          <p:nvSpPr>
            <p:cNvPr name="TextBox 22" id="22"/>
            <p:cNvSpPr txBox="true"/>
            <p:nvPr/>
          </p:nvSpPr>
          <p:spPr>
            <a:xfrm>
              <a:off x="0" y="-47625"/>
              <a:ext cx="812800" cy="860425"/>
            </a:xfrm>
            <a:prstGeom prst="rect">
              <a:avLst/>
            </a:prstGeom>
          </p:spPr>
          <p:txBody>
            <a:bodyPr anchor="ctr" rtlCol="false" tIns="254000" lIns="254000" bIns="254000" rIns="254000"/>
            <a:lstStyle/>
            <a:p>
              <a:pPr algn="ctr">
                <a:lnSpc>
                  <a:spcPts val="2100"/>
                </a:lnSpc>
              </a:pPr>
              <a:r>
                <a:rPr lang="en-US" sz="1500">
                  <a:solidFill>
                    <a:srgbClr val="FFFFFF"/>
                  </a:solidFill>
                  <a:latin typeface="Telegraf Bold"/>
                </a:rPr>
                <a:t>Kurtkalar</a:t>
              </a:r>
            </a:p>
          </p:txBody>
        </p:sp>
      </p:grpSp>
      <p:sp>
        <p:nvSpPr>
          <p:cNvPr name="AutoShape 23" id="23"/>
          <p:cNvSpPr/>
          <p:nvPr/>
        </p:nvSpPr>
        <p:spPr>
          <a:xfrm rot="7123703">
            <a:off x="3594830" y="6803594"/>
            <a:ext cx="1547386" cy="0"/>
          </a:xfrm>
          <a:prstGeom prst="line">
            <a:avLst/>
          </a:prstGeom>
          <a:ln cap="rnd" w="28575">
            <a:solidFill>
              <a:srgbClr val="003EA8"/>
            </a:solidFill>
            <a:prstDash val="solid"/>
            <a:headEnd type="none" len="sm" w="sm"/>
            <a:tailEnd type="triangle" len="med" w="lg"/>
          </a:ln>
        </p:spPr>
      </p:sp>
      <p:sp>
        <p:nvSpPr>
          <p:cNvPr name="AutoShape 24" id="24"/>
          <p:cNvSpPr/>
          <p:nvPr/>
        </p:nvSpPr>
        <p:spPr>
          <a:xfrm rot="9314277">
            <a:off x="1678761" y="6797219"/>
            <a:ext cx="3209178" cy="0"/>
          </a:xfrm>
          <a:prstGeom prst="line">
            <a:avLst/>
          </a:prstGeom>
          <a:ln cap="rnd" w="28575">
            <a:solidFill>
              <a:srgbClr val="003EA8"/>
            </a:solidFill>
            <a:prstDash val="solid"/>
            <a:headEnd type="none" len="sm" w="sm"/>
            <a:tailEnd type="triangle" len="med" w="lg"/>
          </a:ln>
        </p:spPr>
      </p:sp>
      <p:sp>
        <p:nvSpPr>
          <p:cNvPr name="AutoShape 25" id="25"/>
          <p:cNvSpPr/>
          <p:nvPr/>
        </p:nvSpPr>
        <p:spPr>
          <a:xfrm rot="10076922">
            <a:off x="4715269" y="4939139"/>
            <a:ext cx="2281030" cy="0"/>
          </a:xfrm>
          <a:prstGeom prst="line">
            <a:avLst/>
          </a:prstGeom>
          <a:ln cap="rnd" w="28575">
            <a:solidFill>
              <a:srgbClr val="003EA8"/>
            </a:solidFill>
            <a:prstDash val="solid"/>
            <a:headEnd type="none" len="sm" w="sm"/>
            <a:tailEnd type="triangle" len="med" w="lg"/>
          </a:ln>
        </p:spPr>
      </p:sp>
      <p:sp>
        <p:nvSpPr>
          <p:cNvPr name="AutoShape 26" id="26"/>
          <p:cNvSpPr/>
          <p:nvPr/>
        </p:nvSpPr>
        <p:spPr>
          <a:xfrm rot="1827939">
            <a:off x="6904843" y="4944564"/>
            <a:ext cx="960707" cy="0"/>
          </a:xfrm>
          <a:prstGeom prst="line">
            <a:avLst/>
          </a:prstGeom>
          <a:ln cap="rnd" w="28575">
            <a:solidFill>
              <a:srgbClr val="003EA8"/>
            </a:solidFill>
            <a:prstDash val="solid"/>
            <a:headEnd type="none" len="sm" w="sm"/>
            <a:tailEnd type="triangle" len="med" w="lg"/>
          </a:ln>
        </p:spPr>
      </p:sp>
      <p:grpSp>
        <p:nvGrpSpPr>
          <p:cNvPr name="Group 27" id="27"/>
          <p:cNvGrpSpPr/>
          <p:nvPr/>
        </p:nvGrpSpPr>
        <p:grpSpPr>
          <a:xfrm rot="0">
            <a:off x="1286763" y="8536549"/>
            <a:ext cx="16752285" cy="1115197"/>
            <a:chOff x="0" y="0"/>
            <a:chExt cx="12638164" cy="841321"/>
          </a:xfrm>
        </p:grpSpPr>
        <p:sp>
          <p:nvSpPr>
            <p:cNvPr name="Freeform 28" id="28"/>
            <p:cNvSpPr/>
            <p:nvPr/>
          </p:nvSpPr>
          <p:spPr>
            <a:xfrm>
              <a:off x="0" y="0"/>
              <a:ext cx="12638164" cy="841321"/>
            </a:xfrm>
            <a:custGeom>
              <a:avLst/>
              <a:gdLst/>
              <a:ahLst/>
              <a:cxnLst/>
              <a:rect r="r" b="b" t="t" l="l"/>
              <a:pathLst>
                <a:path h="841321" w="12638164">
                  <a:moveTo>
                    <a:pt x="0" y="0"/>
                  </a:moveTo>
                  <a:lnTo>
                    <a:pt x="12638164" y="0"/>
                  </a:lnTo>
                  <a:lnTo>
                    <a:pt x="12638164" y="841321"/>
                  </a:lnTo>
                  <a:lnTo>
                    <a:pt x="0" y="841321"/>
                  </a:lnTo>
                  <a:close/>
                </a:path>
              </a:pathLst>
            </a:custGeom>
            <a:solidFill>
              <a:srgbClr val="CCCCCC"/>
            </a:solidFill>
          </p:spPr>
        </p:sp>
        <p:sp>
          <p:nvSpPr>
            <p:cNvPr name="TextBox 29" id="29"/>
            <p:cNvSpPr txBox="true"/>
            <p:nvPr/>
          </p:nvSpPr>
          <p:spPr>
            <a:xfrm>
              <a:off x="0" y="-66675"/>
              <a:ext cx="812800" cy="879475"/>
            </a:xfrm>
            <a:prstGeom prst="rect">
              <a:avLst/>
            </a:prstGeom>
          </p:spPr>
          <p:txBody>
            <a:bodyPr anchor="ctr" rtlCol="false" tIns="254000" lIns="254000" bIns="254000" rIns="254000"/>
            <a:lstStyle/>
            <a:p>
              <a:pPr algn="ctr">
                <a:lnSpc>
                  <a:spcPts val="2520"/>
                </a:lnSpc>
              </a:pPr>
              <a:r>
                <a:rPr lang="en-US" sz="1800">
                  <a:solidFill>
                    <a:srgbClr val="000000"/>
                  </a:solidFill>
                  <a:latin typeface="Telegraf Bold Bold"/>
                </a:rPr>
                <a:t>Bunday tuzilma sahifalarni yanada tartibli va topishni osonlashtiradi, foydalanuvchilar uchun ham, qidiruv tizimlari ham.</a:t>
              </a:r>
            </a:p>
            <a:p>
              <a:pPr algn="ctr">
                <a:lnSpc>
                  <a:spcPts val="2520"/>
                </a:lnSpc>
              </a:pPr>
            </a:p>
          </p:txBody>
        </p:sp>
      </p:grpSp>
      <p:grpSp>
        <p:nvGrpSpPr>
          <p:cNvPr name="Group 30" id="30"/>
          <p:cNvGrpSpPr/>
          <p:nvPr/>
        </p:nvGrpSpPr>
        <p:grpSpPr>
          <a:xfrm rot="0">
            <a:off x="1085258" y="608568"/>
            <a:ext cx="3539104" cy="723253"/>
            <a:chOff x="0" y="0"/>
            <a:chExt cx="4718805" cy="964337"/>
          </a:xfrm>
        </p:grpSpPr>
        <p:grpSp>
          <p:nvGrpSpPr>
            <p:cNvPr name="Group 31" id="31"/>
            <p:cNvGrpSpPr/>
            <p:nvPr/>
          </p:nvGrpSpPr>
          <p:grpSpPr>
            <a:xfrm rot="0">
              <a:off x="0" y="0"/>
              <a:ext cx="4718805" cy="964337"/>
              <a:chOff x="0" y="0"/>
              <a:chExt cx="1291075" cy="263845"/>
            </a:xfrm>
          </p:grpSpPr>
          <p:sp>
            <p:nvSpPr>
              <p:cNvPr name="Freeform 32" id="32"/>
              <p:cNvSpPr/>
              <p:nvPr/>
            </p:nvSpPr>
            <p:spPr>
              <a:xfrm>
                <a:off x="0" y="0"/>
                <a:ext cx="1291075" cy="263845"/>
              </a:xfrm>
              <a:custGeom>
                <a:avLst/>
                <a:gdLst/>
                <a:ahLst/>
                <a:cxnLst/>
                <a:rect r="r" b="b" t="t" l="l"/>
                <a:pathLst>
                  <a:path h="263845" w="1291075">
                    <a:moveTo>
                      <a:pt x="0" y="0"/>
                    </a:moveTo>
                    <a:lnTo>
                      <a:pt x="1291075" y="0"/>
                    </a:lnTo>
                    <a:lnTo>
                      <a:pt x="1291075" y="263845"/>
                    </a:lnTo>
                    <a:lnTo>
                      <a:pt x="0" y="263845"/>
                    </a:lnTo>
                    <a:close/>
                  </a:path>
                </a:pathLst>
              </a:custGeom>
              <a:solidFill>
                <a:srgbClr val="003EA8"/>
              </a:solidFill>
            </p:spPr>
          </p:sp>
        </p:grpSp>
        <p:sp>
          <p:nvSpPr>
            <p:cNvPr name="TextBox 33" id="33"/>
            <p:cNvSpPr txBox="true"/>
            <p:nvPr/>
          </p:nvSpPr>
          <p:spPr>
            <a:xfrm rot="0">
              <a:off x="307158" y="102650"/>
              <a:ext cx="4104490" cy="673312"/>
            </a:xfrm>
            <a:prstGeom prst="rect">
              <a:avLst/>
            </a:prstGeom>
          </p:spPr>
          <p:txBody>
            <a:bodyPr anchor="t" rtlCol="false" tIns="0" lIns="0" bIns="0" rIns="0">
              <a:spAutoFit/>
            </a:bodyPr>
            <a:lstStyle/>
            <a:p>
              <a:pPr algn="ctr">
                <a:lnSpc>
                  <a:spcPts val="4059"/>
                </a:lnSpc>
              </a:pPr>
              <a:r>
                <a:rPr lang="en-US" sz="2899">
                  <a:solidFill>
                    <a:srgbClr val="FFFFFF"/>
                  </a:solidFill>
                  <a:latin typeface="Telegraf"/>
                </a:rPr>
                <a:t>Sayt tuzilishi</a:t>
              </a:r>
            </a:p>
          </p:txBody>
        </p:sp>
      </p:grpSp>
      <p:grpSp>
        <p:nvGrpSpPr>
          <p:cNvPr name="Group 34" id="34"/>
          <p:cNvGrpSpPr/>
          <p:nvPr/>
        </p:nvGrpSpPr>
        <p:grpSpPr>
          <a:xfrm rot="0">
            <a:off x="3618563" y="5191551"/>
            <a:ext cx="2243683" cy="947872"/>
            <a:chOff x="0" y="0"/>
            <a:chExt cx="1095833" cy="462949"/>
          </a:xfrm>
        </p:grpSpPr>
        <p:sp>
          <p:nvSpPr>
            <p:cNvPr name="Freeform 35" id="35"/>
            <p:cNvSpPr/>
            <p:nvPr/>
          </p:nvSpPr>
          <p:spPr>
            <a:xfrm>
              <a:off x="0" y="0"/>
              <a:ext cx="1095833" cy="462949"/>
            </a:xfrm>
            <a:custGeom>
              <a:avLst/>
              <a:gdLst/>
              <a:ahLst/>
              <a:cxnLst/>
              <a:rect r="r" b="b" t="t" l="l"/>
              <a:pathLst>
                <a:path h="462949" w="1095833">
                  <a:moveTo>
                    <a:pt x="0" y="0"/>
                  </a:moveTo>
                  <a:lnTo>
                    <a:pt x="1095833" y="0"/>
                  </a:lnTo>
                  <a:lnTo>
                    <a:pt x="1095833" y="462949"/>
                  </a:lnTo>
                  <a:lnTo>
                    <a:pt x="0" y="462949"/>
                  </a:lnTo>
                  <a:close/>
                </a:path>
              </a:pathLst>
            </a:custGeom>
            <a:solidFill>
              <a:srgbClr val="CCCCCC"/>
            </a:solidFill>
          </p:spPr>
        </p:sp>
        <p:sp>
          <p:nvSpPr>
            <p:cNvPr name="TextBox 36" id="36"/>
            <p:cNvSpPr txBox="true"/>
            <p:nvPr/>
          </p:nvSpPr>
          <p:spPr>
            <a:xfrm>
              <a:off x="0" y="-47625"/>
              <a:ext cx="812800" cy="860425"/>
            </a:xfrm>
            <a:prstGeom prst="rect">
              <a:avLst/>
            </a:prstGeom>
          </p:spPr>
          <p:txBody>
            <a:bodyPr anchor="ctr" rtlCol="false" tIns="254000" lIns="254000" bIns="254000" rIns="254000"/>
            <a:lstStyle/>
            <a:p>
              <a:pPr algn="ctr">
                <a:lnSpc>
                  <a:spcPts val="2100"/>
                </a:lnSpc>
              </a:pPr>
              <a:r>
                <a:rPr lang="en-US" sz="1500">
                  <a:solidFill>
                    <a:srgbClr val="000000"/>
                  </a:solidFill>
                  <a:latin typeface="Telegraf Bold"/>
                </a:rPr>
                <a:t>kiyimlar</a:t>
              </a:r>
            </a:p>
          </p:txBody>
        </p:sp>
      </p:grpSp>
      <p:grpSp>
        <p:nvGrpSpPr>
          <p:cNvPr name="Group 37" id="37"/>
          <p:cNvGrpSpPr/>
          <p:nvPr/>
        </p:nvGrpSpPr>
        <p:grpSpPr>
          <a:xfrm rot="0">
            <a:off x="6677387" y="5202401"/>
            <a:ext cx="2243683" cy="947872"/>
            <a:chOff x="0" y="0"/>
            <a:chExt cx="1095833" cy="462949"/>
          </a:xfrm>
        </p:grpSpPr>
        <p:sp>
          <p:nvSpPr>
            <p:cNvPr name="Freeform 38" id="38"/>
            <p:cNvSpPr/>
            <p:nvPr/>
          </p:nvSpPr>
          <p:spPr>
            <a:xfrm>
              <a:off x="0" y="0"/>
              <a:ext cx="1095833" cy="462949"/>
            </a:xfrm>
            <a:custGeom>
              <a:avLst/>
              <a:gdLst/>
              <a:ahLst/>
              <a:cxnLst/>
              <a:rect r="r" b="b" t="t" l="l"/>
              <a:pathLst>
                <a:path h="462949" w="1095833">
                  <a:moveTo>
                    <a:pt x="0" y="0"/>
                  </a:moveTo>
                  <a:lnTo>
                    <a:pt x="1095833" y="0"/>
                  </a:lnTo>
                  <a:lnTo>
                    <a:pt x="1095833" y="462949"/>
                  </a:lnTo>
                  <a:lnTo>
                    <a:pt x="0" y="462949"/>
                  </a:lnTo>
                  <a:close/>
                </a:path>
              </a:pathLst>
            </a:custGeom>
            <a:solidFill>
              <a:srgbClr val="CCCCCC"/>
            </a:solidFill>
          </p:spPr>
        </p:sp>
        <p:sp>
          <p:nvSpPr>
            <p:cNvPr name="TextBox 39" id="39"/>
            <p:cNvSpPr txBox="true"/>
            <p:nvPr/>
          </p:nvSpPr>
          <p:spPr>
            <a:xfrm>
              <a:off x="0" y="-47625"/>
              <a:ext cx="812800" cy="860425"/>
            </a:xfrm>
            <a:prstGeom prst="rect">
              <a:avLst/>
            </a:prstGeom>
          </p:spPr>
          <p:txBody>
            <a:bodyPr anchor="ctr" rtlCol="false" tIns="254000" lIns="254000" bIns="254000" rIns="254000"/>
            <a:lstStyle/>
            <a:p>
              <a:pPr algn="ctr">
                <a:lnSpc>
                  <a:spcPts val="2100"/>
                </a:lnSpc>
              </a:pPr>
              <a:r>
                <a:rPr lang="en-US" sz="1500">
                  <a:solidFill>
                    <a:srgbClr val="000000"/>
                  </a:solidFill>
                  <a:latin typeface="Telegraf Bold"/>
                </a:rPr>
                <a:t>Texnik tovarlar</a:t>
              </a:r>
            </a:p>
          </p:txBody>
        </p:sp>
      </p:grpSp>
      <p:grpSp>
        <p:nvGrpSpPr>
          <p:cNvPr name="Group 40" id="40"/>
          <p:cNvGrpSpPr/>
          <p:nvPr/>
        </p:nvGrpSpPr>
        <p:grpSpPr>
          <a:xfrm rot="0">
            <a:off x="9398318" y="5214716"/>
            <a:ext cx="2243683" cy="947872"/>
            <a:chOff x="0" y="0"/>
            <a:chExt cx="1095833" cy="462949"/>
          </a:xfrm>
        </p:grpSpPr>
        <p:sp>
          <p:nvSpPr>
            <p:cNvPr name="Freeform 41" id="41"/>
            <p:cNvSpPr/>
            <p:nvPr/>
          </p:nvSpPr>
          <p:spPr>
            <a:xfrm>
              <a:off x="0" y="0"/>
              <a:ext cx="1095833" cy="462949"/>
            </a:xfrm>
            <a:custGeom>
              <a:avLst/>
              <a:gdLst/>
              <a:ahLst/>
              <a:cxnLst/>
              <a:rect r="r" b="b" t="t" l="l"/>
              <a:pathLst>
                <a:path h="462949" w="1095833">
                  <a:moveTo>
                    <a:pt x="0" y="0"/>
                  </a:moveTo>
                  <a:lnTo>
                    <a:pt x="1095833" y="0"/>
                  </a:lnTo>
                  <a:lnTo>
                    <a:pt x="1095833" y="462949"/>
                  </a:lnTo>
                  <a:lnTo>
                    <a:pt x="0" y="462949"/>
                  </a:lnTo>
                  <a:close/>
                </a:path>
              </a:pathLst>
            </a:custGeom>
            <a:solidFill>
              <a:srgbClr val="CCCCCC"/>
            </a:solidFill>
          </p:spPr>
        </p:sp>
        <p:sp>
          <p:nvSpPr>
            <p:cNvPr name="TextBox 42" id="42"/>
            <p:cNvSpPr txBox="true"/>
            <p:nvPr/>
          </p:nvSpPr>
          <p:spPr>
            <a:xfrm>
              <a:off x="0" y="-47625"/>
              <a:ext cx="812800" cy="860425"/>
            </a:xfrm>
            <a:prstGeom prst="rect">
              <a:avLst/>
            </a:prstGeom>
          </p:spPr>
          <p:txBody>
            <a:bodyPr anchor="ctr" rtlCol="false" tIns="254000" lIns="254000" bIns="254000" rIns="254000"/>
            <a:lstStyle/>
            <a:p>
              <a:pPr algn="ctr">
                <a:lnSpc>
                  <a:spcPts val="2100"/>
                </a:lnSpc>
              </a:pPr>
              <a:r>
                <a:rPr lang="en-US" sz="1500">
                  <a:solidFill>
                    <a:srgbClr val="000000"/>
                  </a:solidFill>
                  <a:latin typeface="Telegraf Bold"/>
                </a:rPr>
                <a:t>Boshqalar</a:t>
              </a:r>
            </a:p>
          </p:txBody>
        </p:sp>
      </p:grpSp>
      <p:sp>
        <p:nvSpPr>
          <p:cNvPr name="AutoShape 43" id="43"/>
          <p:cNvSpPr/>
          <p:nvPr/>
        </p:nvSpPr>
        <p:spPr>
          <a:xfrm rot="480603">
            <a:off x="6953680" y="4950721"/>
            <a:ext cx="3583963" cy="0"/>
          </a:xfrm>
          <a:prstGeom prst="line">
            <a:avLst/>
          </a:prstGeom>
          <a:ln cap="rnd" w="28575">
            <a:solidFill>
              <a:srgbClr val="003EA8"/>
            </a:solidFill>
            <a:prstDash val="solid"/>
            <a:headEnd type="none" len="sm" w="sm"/>
            <a:tailEnd type="triangle" len="med" w="lg"/>
          </a:ln>
        </p:spPr>
      </p:sp>
      <p:grpSp>
        <p:nvGrpSpPr>
          <p:cNvPr name="Group 44" id="44"/>
          <p:cNvGrpSpPr/>
          <p:nvPr/>
        </p:nvGrpSpPr>
        <p:grpSpPr>
          <a:xfrm rot="0">
            <a:off x="5152435" y="7508327"/>
            <a:ext cx="2025837" cy="876300"/>
            <a:chOff x="0" y="0"/>
            <a:chExt cx="989435" cy="427992"/>
          </a:xfrm>
        </p:grpSpPr>
        <p:sp>
          <p:nvSpPr>
            <p:cNvPr name="Freeform 45" id="45"/>
            <p:cNvSpPr/>
            <p:nvPr/>
          </p:nvSpPr>
          <p:spPr>
            <a:xfrm>
              <a:off x="0" y="0"/>
              <a:ext cx="989435" cy="427992"/>
            </a:xfrm>
            <a:custGeom>
              <a:avLst/>
              <a:gdLst/>
              <a:ahLst/>
              <a:cxnLst/>
              <a:rect r="r" b="b" t="t" l="l"/>
              <a:pathLst>
                <a:path h="427992" w="989435">
                  <a:moveTo>
                    <a:pt x="0" y="0"/>
                  </a:moveTo>
                  <a:lnTo>
                    <a:pt x="989435" y="0"/>
                  </a:lnTo>
                  <a:lnTo>
                    <a:pt x="989435" y="427992"/>
                  </a:lnTo>
                  <a:lnTo>
                    <a:pt x="0" y="427992"/>
                  </a:lnTo>
                  <a:close/>
                </a:path>
              </a:pathLst>
            </a:custGeom>
            <a:solidFill>
              <a:srgbClr val="003EA8"/>
            </a:solidFill>
          </p:spPr>
        </p:sp>
        <p:sp>
          <p:nvSpPr>
            <p:cNvPr name="TextBox 46" id="46"/>
            <p:cNvSpPr txBox="true"/>
            <p:nvPr/>
          </p:nvSpPr>
          <p:spPr>
            <a:xfrm>
              <a:off x="0" y="-47625"/>
              <a:ext cx="812800" cy="860425"/>
            </a:xfrm>
            <a:prstGeom prst="rect">
              <a:avLst/>
            </a:prstGeom>
          </p:spPr>
          <p:txBody>
            <a:bodyPr anchor="ctr" rtlCol="false" tIns="254000" lIns="254000" bIns="254000" rIns="254000"/>
            <a:lstStyle/>
            <a:p>
              <a:pPr algn="ctr">
                <a:lnSpc>
                  <a:spcPts val="2100"/>
                </a:lnSpc>
              </a:pPr>
              <a:r>
                <a:rPr lang="en-US" sz="1500">
                  <a:solidFill>
                    <a:srgbClr val="FFFFFF"/>
                  </a:solidFill>
                  <a:latin typeface="Telegraf Bold"/>
                </a:rPr>
                <a:t>Bosh kiyimlar</a:t>
              </a:r>
            </a:p>
          </p:txBody>
        </p:sp>
      </p:grpSp>
      <p:sp>
        <p:nvSpPr>
          <p:cNvPr name="AutoShape 47" id="47"/>
          <p:cNvSpPr/>
          <p:nvPr/>
        </p:nvSpPr>
        <p:spPr>
          <a:xfrm rot="2631047">
            <a:off x="4464904" y="6809588"/>
            <a:ext cx="1975949" cy="0"/>
          </a:xfrm>
          <a:prstGeom prst="line">
            <a:avLst/>
          </a:prstGeom>
          <a:ln cap="rnd" w="28575">
            <a:solidFill>
              <a:srgbClr val="003EA8"/>
            </a:solidFill>
            <a:prstDash val="solid"/>
            <a:headEnd type="none" len="sm" w="sm"/>
            <a:tailEnd type="triangle" len="med" w="lg"/>
          </a:ln>
        </p:spPr>
      </p:sp>
      <p:grpSp>
        <p:nvGrpSpPr>
          <p:cNvPr name="Group 48" id="48"/>
          <p:cNvGrpSpPr/>
          <p:nvPr/>
        </p:nvGrpSpPr>
        <p:grpSpPr>
          <a:xfrm rot="0">
            <a:off x="7385196" y="7518630"/>
            <a:ext cx="2025837" cy="876300"/>
            <a:chOff x="0" y="0"/>
            <a:chExt cx="989435" cy="427992"/>
          </a:xfrm>
        </p:grpSpPr>
        <p:sp>
          <p:nvSpPr>
            <p:cNvPr name="Freeform 49" id="49"/>
            <p:cNvSpPr/>
            <p:nvPr/>
          </p:nvSpPr>
          <p:spPr>
            <a:xfrm>
              <a:off x="0" y="0"/>
              <a:ext cx="989435" cy="427992"/>
            </a:xfrm>
            <a:custGeom>
              <a:avLst/>
              <a:gdLst/>
              <a:ahLst/>
              <a:cxnLst/>
              <a:rect r="r" b="b" t="t" l="l"/>
              <a:pathLst>
                <a:path h="427992" w="989435">
                  <a:moveTo>
                    <a:pt x="0" y="0"/>
                  </a:moveTo>
                  <a:lnTo>
                    <a:pt x="989435" y="0"/>
                  </a:lnTo>
                  <a:lnTo>
                    <a:pt x="989435" y="427992"/>
                  </a:lnTo>
                  <a:lnTo>
                    <a:pt x="0" y="427992"/>
                  </a:lnTo>
                  <a:close/>
                </a:path>
              </a:pathLst>
            </a:custGeom>
            <a:solidFill>
              <a:srgbClr val="003EA8"/>
            </a:solidFill>
          </p:spPr>
        </p:sp>
        <p:sp>
          <p:nvSpPr>
            <p:cNvPr name="TextBox 50" id="50"/>
            <p:cNvSpPr txBox="true"/>
            <p:nvPr/>
          </p:nvSpPr>
          <p:spPr>
            <a:xfrm>
              <a:off x="0" y="-47625"/>
              <a:ext cx="812800" cy="860425"/>
            </a:xfrm>
            <a:prstGeom prst="rect">
              <a:avLst/>
            </a:prstGeom>
          </p:spPr>
          <p:txBody>
            <a:bodyPr anchor="ctr" rtlCol="false" tIns="254000" lIns="254000" bIns="254000" rIns="254000"/>
            <a:lstStyle/>
            <a:p>
              <a:pPr algn="ctr">
                <a:lnSpc>
                  <a:spcPts val="2100"/>
                </a:lnSpc>
              </a:pPr>
              <a:r>
                <a:rPr lang="en-US" sz="1500">
                  <a:solidFill>
                    <a:srgbClr val="FFFFFF"/>
                  </a:solidFill>
                  <a:latin typeface="Telegraf Bold"/>
                </a:rPr>
                <a:t>Boshqalar</a:t>
              </a:r>
            </a:p>
          </p:txBody>
        </p:sp>
      </p:grpSp>
      <p:sp>
        <p:nvSpPr>
          <p:cNvPr name="AutoShape 51" id="51"/>
          <p:cNvSpPr/>
          <p:nvPr/>
        </p:nvSpPr>
        <p:spPr>
          <a:xfrm rot="1239592">
            <a:off x="4614710" y="6814739"/>
            <a:ext cx="3909099" cy="0"/>
          </a:xfrm>
          <a:prstGeom prst="line">
            <a:avLst/>
          </a:prstGeom>
          <a:ln cap="rnd" w="28575">
            <a:solidFill>
              <a:srgbClr val="003EA8"/>
            </a:solidFill>
            <a:prstDash val="solid"/>
            <a:headEnd type="none" len="sm" w="sm"/>
            <a:tailEnd type="triangle" len="med" w="lg"/>
          </a:ln>
        </p:spPr>
      </p:sp>
      <p:pic>
        <p:nvPicPr>
          <p:cNvPr name="Picture 52" id="52"/>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2632602" y="4603766"/>
            <a:ext cx="5406446" cy="3912301"/>
          </a:xfrm>
          <a:prstGeom prst="rect">
            <a:avLst/>
          </a:prstGeom>
        </p:spPr>
      </p:pic>
    </p:spTree>
  </p:cSld>
  <p:clrMapOvr>
    <a:masterClrMapping/>
  </p:clrMapOvr>
</p:sld>
</file>

<file path=ppt/slides/slide5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7593578" y="-1845409"/>
            <a:ext cx="3100845" cy="3100845"/>
          </a:xfrm>
          <a:prstGeom prst="rect">
            <a:avLst/>
          </a:prstGeom>
        </p:spPr>
      </p:pic>
      <p:pic>
        <p:nvPicPr>
          <p:cNvPr name="Picture 3" id="3"/>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5493796" y="8292716"/>
            <a:ext cx="3531008" cy="3531008"/>
          </a:xfrm>
          <a:prstGeom prst="rect">
            <a:avLst/>
          </a:prstGeom>
        </p:spPr>
      </p:pic>
      <p:pic>
        <p:nvPicPr>
          <p:cNvPr name="Picture 4" id="4"/>
          <p:cNvPicPr>
            <a:picLocks noChangeAspect="true"/>
          </p:cNvPicPr>
          <p:nvPr/>
        </p:nvPicPr>
        <p:blipFill>
          <a:blip r:embed="rId4"/>
          <a:srcRect l="0" t="0" r="0" b="0"/>
          <a:stretch>
            <a:fillRect/>
          </a:stretch>
        </p:blipFill>
        <p:spPr>
          <a:xfrm flipH="false" flipV="false" rot="0">
            <a:off x="924079" y="2480639"/>
            <a:ext cx="10066097" cy="7806361"/>
          </a:xfrm>
          <a:prstGeom prst="rect">
            <a:avLst/>
          </a:prstGeom>
        </p:spPr>
      </p:pic>
      <p:sp>
        <p:nvSpPr>
          <p:cNvPr name="TextBox 5" id="5"/>
          <p:cNvSpPr txBox="true"/>
          <p:nvPr/>
        </p:nvSpPr>
        <p:spPr>
          <a:xfrm rot="0">
            <a:off x="215025" y="350994"/>
            <a:ext cx="9154907" cy="904442"/>
          </a:xfrm>
          <a:prstGeom prst="rect">
            <a:avLst/>
          </a:prstGeom>
        </p:spPr>
        <p:txBody>
          <a:bodyPr anchor="t" rtlCol="false" tIns="0" lIns="0" bIns="0" rIns="0">
            <a:spAutoFit/>
          </a:bodyPr>
          <a:lstStyle/>
          <a:p>
            <a:pPr>
              <a:lnSpc>
                <a:spcPts val="7373"/>
              </a:lnSpc>
            </a:pPr>
            <a:r>
              <a:rPr lang="en-US" sz="5267">
                <a:solidFill>
                  <a:srgbClr val="000000"/>
                </a:solidFill>
                <a:latin typeface="Archivo Black"/>
              </a:rPr>
              <a:t>Sayt qidiruvi</a:t>
            </a:r>
          </a:p>
        </p:txBody>
      </p:sp>
      <p:sp>
        <p:nvSpPr>
          <p:cNvPr name="TextBox 6" id="6"/>
          <p:cNvSpPr txBox="true"/>
          <p:nvPr/>
        </p:nvSpPr>
        <p:spPr>
          <a:xfrm rot="0">
            <a:off x="13225834" y="6924191"/>
            <a:ext cx="3300494" cy="396165"/>
          </a:xfrm>
          <a:prstGeom prst="rect">
            <a:avLst/>
          </a:prstGeom>
        </p:spPr>
        <p:txBody>
          <a:bodyPr anchor="t" rtlCol="false" tIns="0" lIns="0" bIns="0" rIns="0">
            <a:spAutoFit/>
          </a:bodyPr>
          <a:lstStyle/>
          <a:p>
            <a:pPr algn="ctr">
              <a:lnSpc>
                <a:spcPts val="3360"/>
              </a:lnSpc>
            </a:pPr>
            <a:r>
              <a:rPr lang="en-US" sz="2400">
                <a:solidFill>
                  <a:srgbClr val="FFFFFF"/>
                </a:solidFill>
                <a:latin typeface="Montserrat"/>
              </a:rPr>
              <a:t>Unicorn Start up</a:t>
            </a:r>
          </a:p>
        </p:txBody>
      </p:sp>
      <p:sp>
        <p:nvSpPr>
          <p:cNvPr name="TextBox 7" id="7"/>
          <p:cNvSpPr txBox="true"/>
          <p:nvPr/>
        </p:nvSpPr>
        <p:spPr>
          <a:xfrm rot="0">
            <a:off x="11345594" y="2728760"/>
            <a:ext cx="6942406" cy="3131185"/>
          </a:xfrm>
          <a:prstGeom prst="rect">
            <a:avLst/>
          </a:prstGeom>
        </p:spPr>
        <p:txBody>
          <a:bodyPr anchor="t" rtlCol="false" tIns="0" lIns="0" bIns="0" rIns="0">
            <a:spAutoFit/>
          </a:bodyPr>
          <a:lstStyle/>
          <a:p>
            <a:pPr algn="ctr">
              <a:lnSpc>
                <a:spcPts val="4160"/>
              </a:lnSpc>
              <a:spcBef>
                <a:spcPct val="0"/>
              </a:spcBef>
            </a:pPr>
            <a:r>
              <a:rPr lang="en-US" sz="3200">
                <a:solidFill>
                  <a:srgbClr val="000000"/>
                </a:solidFill>
                <a:latin typeface="Open Sans"/>
              </a:rPr>
              <a:t>N</a:t>
            </a:r>
            <a:r>
              <a:rPr lang="en-US" sz="3200">
                <a:solidFill>
                  <a:srgbClr val="000000"/>
                </a:solidFill>
                <a:latin typeface="Open Sans"/>
              </a:rPr>
              <a:t>oto'g'ri qidiruv natijalari tufayli va foydalanuvchilar ichki qidiruv natijalaridan foydalangan holda  mahsulotni topa olmaganligi sababli sotuvlarni yo'qotish ehtimoli  sezilarli darajada kamayadi </a:t>
            </a:r>
          </a:p>
        </p:txBody>
      </p:sp>
    </p:spTree>
  </p:cSld>
  <p:clrMapOvr>
    <a:masterClrMapping/>
  </p:clrMapOvr>
</p:sld>
</file>

<file path=ppt/slides/slide51.xml><?xml version="1.0" encoding="utf-8"?>
<p:sld xmlns:p="http://schemas.openxmlformats.org/presentationml/2006/main" xmlns:a="http://schemas.openxmlformats.org/drawingml/2006/main" xmlns:r="http://schemas.openxmlformats.org/officeDocument/2006/relationships">
  <p:cSld>
    <p:bg>
      <p:bgPr>
        <a:solidFill>
          <a:srgbClr val="297E99"/>
        </a:solidFill>
      </p:bgPr>
    </p:bg>
    <p:spTree>
      <p:nvGrpSpPr>
        <p:cNvPr id="1" name=""/>
        <p:cNvGrpSpPr/>
        <p:nvPr/>
      </p:nvGrpSpPr>
      <p:grpSpPr>
        <a:xfrm>
          <a:off x="0" y="0"/>
          <a:ext cx="0" cy="0"/>
          <a:chOff x="0" y="0"/>
          <a:chExt cx="0" cy="0"/>
        </a:xfrm>
      </p:grpSpPr>
      <p:pic>
        <p:nvPicPr>
          <p:cNvPr name="Picture 2" id="2"/>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028700" y="8445116"/>
            <a:ext cx="993796" cy="991311"/>
          </a:xfrm>
          <a:prstGeom prst="rect">
            <a:avLst/>
          </a:prstGeom>
        </p:spPr>
      </p:pic>
      <p:pic>
        <p:nvPicPr>
          <p:cNvPr name="Picture 3" id="3"/>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7593578" y="-1845409"/>
            <a:ext cx="3100845" cy="3100845"/>
          </a:xfrm>
          <a:prstGeom prst="rect">
            <a:avLst/>
          </a:prstGeom>
        </p:spPr>
      </p:pic>
      <p:pic>
        <p:nvPicPr>
          <p:cNvPr name="Picture 4" id="4"/>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15493796" y="8292716"/>
            <a:ext cx="3531008" cy="3531008"/>
          </a:xfrm>
          <a:prstGeom prst="rect">
            <a:avLst/>
          </a:prstGeom>
        </p:spPr>
      </p:pic>
      <p:pic>
        <p:nvPicPr>
          <p:cNvPr name="Picture 5" id="5"/>
          <p:cNvPicPr>
            <a:picLocks noChangeAspect="true"/>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l="0" t="0" r="0" b="0"/>
          <a:stretch>
            <a:fillRect/>
          </a:stretch>
        </p:blipFill>
        <p:spPr>
          <a:xfrm flipH="false" flipV="false" rot="0">
            <a:off x="5537801" y="4101804"/>
            <a:ext cx="2562320" cy="2254841"/>
          </a:xfrm>
          <a:prstGeom prst="rect">
            <a:avLst/>
          </a:prstGeom>
        </p:spPr>
      </p:pic>
      <p:pic>
        <p:nvPicPr>
          <p:cNvPr name="Picture 6" id="6"/>
          <p:cNvPicPr>
            <a:picLocks noChangeAspect="true"/>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l="0" t="0" r="0" b="0"/>
          <a:stretch>
            <a:fillRect/>
          </a:stretch>
        </p:blipFill>
        <p:spPr>
          <a:xfrm flipH="false" flipV="false" rot="0">
            <a:off x="2022280" y="4250490"/>
            <a:ext cx="2193243" cy="1957470"/>
          </a:xfrm>
          <a:prstGeom prst="rect">
            <a:avLst/>
          </a:prstGeom>
        </p:spPr>
      </p:pic>
      <p:pic>
        <p:nvPicPr>
          <p:cNvPr name="Picture 7" id="7"/>
          <p:cNvPicPr>
            <a:picLocks noChangeAspect="true"/>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l="0" t="0" r="0" b="0"/>
          <a:stretch>
            <a:fillRect/>
          </a:stretch>
        </p:blipFill>
        <p:spPr>
          <a:xfrm flipH="false" flipV="false" rot="0">
            <a:off x="9422399" y="3956018"/>
            <a:ext cx="2741764" cy="2546414"/>
          </a:xfrm>
          <a:prstGeom prst="rect">
            <a:avLst/>
          </a:prstGeom>
        </p:spPr>
      </p:pic>
      <p:pic>
        <p:nvPicPr>
          <p:cNvPr name="Picture 8" id="8"/>
          <p:cNvPicPr>
            <a:picLocks noChangeAspect="true"/>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l="0" t="0" r="0" b="0"/>
          <a:stretch>
            <a:fillRect/>
          </a:stretch>
        </p:blipFill>
        <p:spPr>
          <a:xfrm flipH="false" flipV="false" rot="0">
            <a:off x="13486442" y="4086247"/>
            <a:ext cx="2779278" cy="2285956"/>
          </a:xfrm>
          <a:prstGeom prst="rect">
            <a:avLst/>
          </a:prstGeom>
        </p:spPr>
      </p:pic>
      <p:sp>
        <p:nvSpPr>
          <p:cNvPr name="TextBox 9" id="9"/>
          <p:cNvSpPr txBox="true"/>
          <p:nvPr/>
        </p:nvSpPr>
        <p:spPr>
          <a:xfrm rot="0">
            <a:off x="2546402" y="8715347"/>
            <a:ext cx="4564485" cy="412750"/>
          </a:xfrm>
          <a:prstGeom prst="rect">
            <a:avLst/>
          </a:prstGeom>
        </p:spPr>
        <p:txBody>
          <a:bodyPr anchor="t" rtlCol="false" tIns="0" lIns="0" bIns="0" rIns="0">
            <a:spAutoFit/>
          </a:bodyPr>
          <a:lstStyle/>
          <a:p>
            <a:pPr>
              <a:lnSpc>
                <a:spcPts val="3499"/>
              </a:lnSpc>
            </a:pPr>
            <a:r>
              <a:rPr lang="en-US" sz="2499">
                <a:solidFill>
                  <a:srgbClr val="FFD705"/>
                </a:solidFill>
                <a:latin typeface="Montserrat Extra-Bold"/>
              </a:rPr>
              <a:t>Ecommerce Presentation</a:t>
            </a:r>
          </a:p>
        </p:txBody>
      </p:sp>
      <p:sp>
        <p:nvSpPr>
          <p:cNvPr name="TextBox 10" id="10"/>
          <p:cNvSpPr txBox="true"/>
          <p:nvPr/>
        </p:nvSpPr>
        <p:spPr>
          <a:xfrm rot="0">
            <a:off x="3391566" y="1365651"/>
            <a:ext cx="10975627" cy="1837892"/>
          </a:xfrm>
          <a:prstGeom prst="rect">
            <a:avLst/>
          </a:prstGeom>
        </p:spPr>
        <p:txBody>
          <a:bodyPr anchor="t" rtlCol="false" tIns="0" lIns="0" bIns="0" rIns="0">
            <a:spAutoFit/>
          </a:bodyPr>
          <a:lstStyle/>
          <a:p>
            <a:pPr algn="ctr">
              <a:lnSpc>
                <a:spcPts val="7373"/>
              </a:lnSpc>
            </a:pPr>
            <a:r>
              <a:rPr lang="en-US" sz="5267">
                <a:solidFill>
                  <a:srgbClr val="FFEA2B"/>
                </a:solidFill>
                <a:latin typeface="Archivo Black"/>
              </a:rPr>
              <a:t>E-tijorat SEO bilan bog'liq umumiy muammolar</a:t>
            </a:r>
          </a:p>
        </p:txBody>
      </p:sp>
      <p:sp>
        <p:nvSpPr>
          <p:cNvPr name="TextBox 11" id="11"/>
          <p:cNvSpPr txBox="true"/>
          <p:nvPr/>
        </p:nvSpPr>
        <p:spPr>
          <a:xfrm rot="0">
            <a:off x="1468654" y="6924191"/>
            <a:ext cx="3300494" cy="396240"/>
          </a:xfrm>
          <a:prstGeom prst="rect">
            <a:avLst/>
          </a:prstGeom>
        </p:spPr>
        <p:txBody>
          <a:bodyPr anchor="t" rtlCol="false" tIns="0" lIns="0" bIns="0" rIns="0">
            <a:spAutoFit/>
          </a:bodyPr>
          <a:lstStyle/>
          <a:p>
            <a:pPr algn="ctr">
              <a:lnSpc>
                <a:spcPts val="3360"/>
              </a:lnSpc>
            </a:pPr>
            <a:r>
              <a:rPr lang="en-US" sz="2400">
                <a:solidFill>
                  <a:srgbClr val="FFFFFF"/>
                </a:solidFill>
                <a:latin typeface="Montserrat"/>
              </a:rPr>
              <a:t>Tarkib</a:t>
            </a:r>
          </a:p>
        </p:txBody>
      </p:sp>
      <p:sp>
        <p:nvSpPr>
          <p:cNvPr name="TextBox 12" id="12"/>
          <p:cNvSpPr txBox="true"/>
          <p:nvPr/>
        </p:nvSpPr>
        <p:spPr>
          <a:xfrm rot="0">
            <a:off x="5168714" y="6924191"/>
            <a:ext cx="3300494" cy="396240"/>
          </a:xfrm>
          <a:prstGeom prst="rect">
            <a:avLst/>
          </a:prstGeom>
        </p:spPr>
        <p:txBody>
          <a:bodyPr anchor="t" rtlCol="false" tIns="0" lIns="0" bIns="0" rIns="0">
            <a:spAutoFit/>
          </a:bodyPr>
          <a:lstStyle/>
          <a:p>
            <a:pPr algn="ctr">
              <a:lnSpc>
                <a:spcPts val="3360"/>
              </a:lnSpc>
            </a:pPr>
            <a:r>
              <a:rPr lang="en-US" sz="2400">
                <a:solidFill>
                  <a:srgbClr val="FFFFFF"/>
                </a:solidFill>
                <a:latin typeface="Montserrat"/>
              </a:rPr>
              <a:t>Paginatsiya</a:t>
            </a:r>
          </a:p>
        </p:txBody>
      </p:sp>
      <p:sp>
        <p:nvSpPr>
          <p:cNvPr name="TextBox 13" id="13"/>
          <p:cNvSpPr txBox="true"/>
          <p:nvPr/>
        </p:nvSpPr>
        <p:spPr>
          <a:xfrm rot="0">
            <a:off x="9044175" y="6924191"/>
            <a:ext cx="3300494" cy="396240"/>
          </a:xfrm>
          <a:prstGeom prst="rect">
            <a:avLst/>
          </a:prstGeom>
        </p:spPr>
        <p:txBody>
          <a:bodyPr anchor="t" rtlCol="false" tIns="0" lIns="0" bIns="0" rIns="0">
            <a:spAutoFit/>
          </a:bodyPr>
          <a:lstStyle/>
          <a:p>
            <a:pPr algn="ctr">
              <a:lnSpc>
                <a:spcPts val="3360"/>
              </a:lnSpc>
            </a:pPr>
            <a:r>
              <a:rPr lang="en-US" sz="2400">
                <a:solidFill>
                  <a:srgbClr val="FFFFFF"/>
                </a:solidFill>
                <a:latin typeface="Montserrat"/>
              </a:rPr>
              <a:t>Sayt tezligi</a:t>
            </a:r>
          </a:p>
        </p:txBody>
      </p:sp>
      <p:sp>
        <p:nvSpPr>
          <p:cNvPr name="TextBox 14" id="14"/>
          <p:cNvSpPr txBox="true"/>
          <p:nvPr/>
        </p:nvSpPr>
        <p:spPr>
          <a:xfrm rot="0">
            <a:off x="13225834" y="6924191"/>
            <a:ext cx="3300494" cy="396240"/>
          </a:xfrm>
          <a:prstGeom prst="rect">
            <a:avLst/>
          </a:prstGeom>
        </p:spPr>
        <p:txBody>
          <a:bodyPr anchor="t" rtlCol="false" tIns="0" lIns="0" bIns="0" rIns="0">
            <a:spAutoFit/>
          </a:bodyPr>
          <a:lstStyle/>
          <a:p>
            <a:pPr algn="ctr">
              <a:lnSpc>
                <a:spcPts val="3360"/>
              </a:lnSpc>
            </a:pPr>
            <a:r>
              <a:rPr lang="en-US" sz="2400">
                <a:solidFill>
                  <a:srgbClr val="FFFFFF"/>
                </a:solidFill>
                <a:latin typeface="Montserrat"/>
              </a:rPr>
              <a:t>Oʻtish</a:t>
            </a:r>
          </a:p>
        </p:txBody>
      </p:sp>
    </p:spTree>
  </p:cSld>
  <p:clrMapOvr>
    <a:masterClrMapping/>
  </p:clrMapOvr>
</p:sld>
</file>

<file path=ppt/slides/slide52.xml><?xml version="1.0" encoding="utf-8"?>
<p:sld xmlns:p="http://schemas.openxmlformats.org/presentationml/2006/main" xmlns:a="http://schemas.openxmlformats.org/drawingml/2006/main" xmlns:r="http://schemas.openxmlformats.org/officeDocument/2006/relationships">
  <p:cSld>
    <p:bg>
      <p:bgPr>
        <a:solidFill>
          <a:srgbClr val="EBE39D"/>
        </a:solidFill>
      </p:bgPr>
    </p:bg>
    <p:spTree>
      <p:nvGrpSpPr>
        <p:cNvPr id="1" name=""/>
        <p:cNvGrpSpPr/>
        <p:nvPr/>
      </p:nvGrpSpPr>
      <p:grpSpPr>
        <a:xfrm>
          <a:off x="0" y="0"/>
          <a:ext cx="0" cy="0"/>
          <a:chOff x="0" y="0"/>
          <a:chExt cx="0" cy="0"/>
        </a:xfrm>
      </p:grpSpPr>
      <p:sp>
        <p:nvSpPr>
          <p:cNvPr name="TextBox 2" id="2"/>
          <p:cNvSpPr txBox="true"/>
          <p:nvPr/>
        </p:nvSpPr>
        <p:spPr>
          <a:xfrm rot="0">
            <a:off x="8131599" y="974606"/>
            <a:ext cx="9193856" cy="5382260"/>
          </a:xfrm>
          <a:prstGeom prst="rect">
            <a:avLst/>
          </a:prstGeom>
        </p:spPr>
        <p:txBody>
          <a:bodyPr anchor="t" rtlCol="false" tIns="0" lIns="0" bIns="0" rIns="0">
            <a:spAutoFit/>
          </a:bodyPr>
          <a:lstStyle/>
          <a:p>
            <a:pPr algn="ctr">
              <a:lnSpc>
                <a:spcPts val="14080"/>
              </a:lnSpc>
            </a:pPr>
            <a:r>
              <a:rPr lang="en-US" spc="-320" sz="12800">
                <a:solidFill>
                  <a:srgbClr val="173554"/>
                </a:solidFill>
                <a:latin typeface="Hammersmith One"/>
              </a:rPr>
              <a:t>Onlayn bozorlarni o'rganish</a:t>
            </a:r>
          </a:p>
        </p:txBody>
      </p:sp>
      <p:grpSp>
        <p:nvGrpSpPr>
          <p:cNvPr name="Group 3" id="3"/>
          <p:cNvGrpSpPr/>
          <p:nvPr/>
        </p:nvGrpSpPr>
        <p:grpSpPr>
          <a:xfrm rot="0">
            <a:off x="8387277" y="6868685"/>
            <a:ext cx="9193856" cy="2789720"/>
            <a:chOff x="0" y="0"/>
            <a:chExt cx="12258475" cy="3719627"/>
          </a:xfrm>
        </p:grpSpPr>
        <p:grpSp>
          <p:nvGrpSpPr>
            <p:cNvPr name="Group 4" id="4"/>
            <p:cNvGrpSpPr/>
            <p:nvPr/>
          </p:nvGrpSpPr>
          <p:grpSpPr>
            <a:xfrm rot="0">
              <a:off x="0" y="0"/>
              <a:ext cx="12258475" cy="3719627"/>
              <a:chOff x="0" y="0"/>
              <a:chExt cx="9590657" cy="2910123"/>
            </a:xfrm>
          </p:grpSpPr>
          <p:sp>
            <p:nvSpPr>
              <p:cNvPr name="Freeform 5" id="5"/>
              <p:cNvSpPr/>
              <p:nvPr/>
            </p:nvSpPr>
            <p:spPr>
              <a:xfrm>
                <a:off x="92710" y="106680"/>
                <a:ext cx="9486517" cy="2790743"/>
              </a:xfrm>
              <a:custGeom>
                <a:avLst/>
                <a:gdLst/>
                <a:ahLst/>
                <a:cxnLst/>
                <a:rect r="r" b="b" t="t" l="l"/>
                <a:pathLst>
                  <a:path h="2790743" w="9486517">
                    <a:moveTo>
                      <a:pt x="9459846" y="2601513"/>
                    </a:moveTo>
                    <a:cubicBezTo>
                      <a:pt x="9459846" y="2689143"/>
                      <a:pt x="9383646" y="2760263"/>
                      <a:pt x="9302367" y="2760263"/>
                    </a:cubicBezTo>
                    <a:lnTo>
                      <a:pt x="66040" y="2760263"/>
                    </a:lnTo>
                    <a:cubicBezTo>
                      <a:pt x="43180" y="2760263"/>
                      <a:pt x="20320" y="2755183"/>
                      <a:pt x="0" y="2746293"/>
                    </a:cubicBezTo>
                    <a:cubicBezTo>
                      <a:pt x="26670" y="2774233"/>
                      <a:pt x="63500" y="2790743"/>
                      <a:pt x="154591" y="2790743"/>
                    </a:cubicBezTo>
                    <a:lnTo>
                      <a:pt x="9340467" y="2790743"/>
                    </a:lnTo>
                    <a:cubicBezTo>
                      <a:pt x="9420477" y="2790743"/>
                      <a:pt x="9486517" y="2724703"/>
                      <a:pt x="9486517" y="2644693"/>
                    </a:cubicBezTo>
                    <a:lnTo>
                      <a:pt x="9486517" y="95250"/>
                    </a:lnTo>
                    <a:cubicBezTo>
                      <a:pt x="9486517" y="58420"/>
                      <a:pt x="9472546" y="25400"/>
                      <a:pt x="9450957" y="0"/>
                    </a:cubicBezTo>
                    <a:cubicBezTo>
                      <a:pt x="9457307" y="16510"/>
                      <a:pt x="9459846" y="34290"/>
                      <a:pt x="9459846" y="52070"/>
                    </a:cubicBezTo>
                    <a:lnTo>
                      <a:pt x="9459846" y="2601513"/>
                    </a:lnTo>
                    <a:lnTo>
                      <a:pt x="9459846" y="2601513"/>
                    </a:lnTo>
                    <a:close/>
                  </a:path>
                </a:pathLst>
              </a:custGeom>
              <a:solidFill>
                <a:srgbClr val="173554"/>
              </a:solidFill>
            </p:spPr>
          </p:sp>
          <p:sp>
            <p:nvSpPr>
              <p:cNvPr name="Freeform 6" id="6"/>
              <p:cNvSpPr/>
              <p:nvPr/>
            </p:nvSpPr>
            <p:spPr>
              <a:xfrm>
                <a:off x="12700" y="12700"/>
                <a:ext cx="9525887" cy="2841543"/>
              </a:xfrm>
              <a:custGeom>
                <a:avLst/>
                <a:gdLst/>
                <a:ahLst/>
                <a:cxnLst/>
                <a:rect r="r" b="b" t="t" l="l"/>
                <a:pathLst>
                  <a:path h="2841543" w="9525887">
                    <a:moveTo>
                      <a:pt x="146050" y="2841543"/>
                    </a:moveTo>
                    <a:lnTo>
                      <a:pt x="9379837" y="2841543"/>
                    </a:lnTo>
                    <a:cubicBezTo>
                      <a:pt x="9459847" y="2841543"/>
                      <a:pt x="9525887" y="2775503"/>
                      <a:pt x="9525887" y="2695493"/>
                    </a:cubicBezTo>
                    <a:lnTo>
                      <a:pt x="9525887" y="146050"/>
                    </a:lnTo>
                    <a:cubicBezTo>
                      <a:pt x="9525887" y="66040"/>
                      <a:pt x="9459847" y="0"/>
                      <a:pt x="9379837" y="0"/>
                    </a:cubicBezTo>
                    <a:lnTo>
                      <a:pt x="146050" y="0"/>
                    </a:lnTo>
                    <a:cubicBezTo>
                      <a:pt x="66040" y="0"/>
                      <a:pt x="0" y="66040"/>
                      <a:pt x="0" y="146050"/>
                    </a:cubicBezTo>
                    <a:lnTo>
                      <a:pt x="0" y="2695493"/>
                    </a:lnTo>
                    <a:cubicBezTo>
                      <a:pt x="0" y="2776773"/>
                      <a:pt x="66040" y="2841543"/>
                      <a:pt x="146050" y="2841543"/>
                    </a:cubicBezTo>
                    <a:close/>
                  </a:path>
                </a:pathLst>
              </a:custGeom>
              <a:solidFill>
                <a:srgbClr val="F4F4F4"/>
              </a:solidFill>
            </p:spPr>
          </p:sp>
          <p:sp>
            <p:nvSpPr>
              <p:cNvPr name="Freeform 7" id="7"/>
              <p:cNvSpPr/>
              <p:nvPr/>
            </p:nvSpPr>
            <p:spPr>
              <a:xfrm>
                <a:off x="0" y="0"/>
                <a:ext cx="9590657" cy="2910123"/>
              </a:xfrm>
              <a:custGeom>
                <a:avLst/>
                <a:gdLst/>
                <a:ahLst/>
                <a:cxnLst/>
                <a:rect r="r" b="b" t="t" l="l"/>
                <a:pathLst>
                  <a:path h="2910123" w="9590657">
                    <a:moveTo>
                      <a:pt x="9527157" y="74930"/>
                    </a:moveTo>
                    <a:cubicBezTo>
                      <a:pt x="9499217" y="30480"/>
                      <a:pt x="9449687" y="0"/>
                      <a:pt x="9392537" y="0"/>
                    </a:cubicBezTo>
                    <a:lnTo>
                      <a:pt x="158750" y="0"/>
                    </a:lnTo>
                    <a:cubicBezTo>
                      <a:pt x="71120" y="0"/>
                      <a:pt x="0" y="71120"/>
                      <a:pt x="0" y="158750"/>
                    </a:cubicBezTo>
                    <a:lnTo>
                      <a:pt x="0" y="2708193"/>
                    </a:lnTo>
                    <a:cubicBezTo>
                      <a:pt x="0" y="2760263"/>
                      <a:pt x="25400" y="2805983"/>
                      <a:pt x="63500" y="2835193"/>
                    </a:cubicBezTo>
                    <a:cubicBezTo>
                      <a:pt x="91440" y="2879643"/>
                      <a:pt x="140970" y="2910123"/>
                      <a:pt x="256443" y="2910123"/>
                    </a:cubicBezTo>
                    <a:lnTo>
                      <a:pt x="9431907" y="2910123"/>
                    </a:lnTo>
                    <a:cubicBezTo>
                      <a:pt x="9519537" y="2910123"/>
                      <a:pt x="9590657" y="2839003"/>
                      <a:pt x="9590657" y="2751373"/>
                    </a:cubicBezTo>
                    <a:lnTo>
                      <a:pt x="9590657" y="201930"/>
                    </a:lnTo>
                    <a:cubicBezTo>
                      <a:pt x="9590656" y="149860"/>
                      <a:pt x="9565256" y="104140"/>
                      <a:pt x="9527157" y="74930"/>
                    </a:cubicBezTo>
                    <a:close/>
                    <a:moveTo>
                      <a:pt x="12700" y="2708193"/>
                    </a:moveTo>
                    <a:lnTo>
                      <a:pt x="12700" y="158750"/>
                    </a:lnTo>
                    <a:cubicBezTo>
                      <a:pt x="12700" y="78740"/>
                      <a:pt x="78740" y="12700"/>
                      <a:pt x="158750" y="12700"/>
                    </a:cubicBezTo>
                    <a:lnTo>
                      <a:pt x="9392537" y="12700"/>
                    </a:lnTo>
                    <a:cubicBezTo>
                      <a:pt x="9472547" y="12700"/>
                      <a:pt x="9538587" y="78740"/>
                      <a:pt x="9538587" y="158750"/>
                    </a:cubicBezTo>
                    <a:lnTo>
                      <a:pt x="9538587" y="2708193"/>
                    </a:lnTo>
                    <a:cubicBezTo>
                      <a:pt x="9538587" y="2788203"/>
                      <a:pt x="9472547" y="2854243"/>
                      <a:pt x="9392537" y="2854243"/>
                    </a:cubicBezTo>
                    <a:lnTo>
                      <a:pt x="158750" y="2854243"/>
                    </a:lnTo>
                    <a:cubicBezTo>
                      <a:pt x="78740" y="2854243"/>
                      <a:pt x="12700" y="2789473"/>
                      <a:pt x="12700" y="2708193"/>
                    </a:cubicBezTo>
                    <a:close/>
                    <a:moveTo>
                      <a:pt x="9579227" y="2751373"/>
                    </a:moveTo>
                    <a:cubicBezTo>
                      <a:pt x="9579227" y="2831383"/>
                      <a:pt x="9511917" y="2897423"/>
                      <a:pt x="9431907" y="2897423"/>
                    </a:cubicBezTo>
                    <a:lnTo>
                      <a:pt x="256443" y="2897423"/>
                    </a:lnTo>
                    <a:cubicBezTo>
                      <a:pt x="157480" y="2897423"/>
                      <a:pt x="120650" y="2880913"/>
                      <a:pt x="93980" y="2852973"/>
                    </a:cubicBezTo>
                    <a:cubicBezTo>
                      <a:pt x="114300" y="2861863"/>
                      <a:pt x="135890" y="2866943"/>
                      <a:pt x="160020" y="2866943"/>
                    </a:cubicBezTo>
                    <a:lnTo>
                      <a:pt x="9393807" y="2866943"/>
                    </a:lnTo>
                    <a:cubicBezTo>
                      <a:pt x="9481437" y="2866943"/>
                      <a:pt x="9552557" y="2795823"/>
                      <a:pt x="9552557" y="2708193"/>
                    </a:cubicBezTo>
                    <a:lnTo>
                      <a:pt x="9552557" y="158750"/>
                    </a:lnTo>
                    <a:cubicBezTo>
                      <a:pt x="9552557" y="140970"/>
                      <a:pt x="9548747" y="123190"/>
                      <a:pt x="9543667" y="106680"/>
                    </a:cubicBezTo>
                    <a:cubicBezTo>
                      <a:pt x="9565257" y="132080"/>
                      <a:pt x="9579227" y="165100"/>
                      <a:pt x="9579227" y="201930"/>
                    </a:cubicBezTo>
                    <a:lnTo>
                      <a:pt x="9579227" y="2751373"/>
                    </a:lnTo>
                    <a:cubicBezTo>
                      <a:pt x="9579227" y="2751373"/>
                      <a:pt x="9579227" y="2751373"/>
                      <a:pt x="9579227" y="2751373"/>
                    </a:cubicBezTo>
                    <a:close/>
                  </a:path>
                </a:pathLst>
              </a:custGeom>
              <a:solidFill>
                <a:srgbClr val="173554"/>
              </a:solidFill>
            </p:spPr>
          </p:sp>
        </p:grpSp>
        <p:sp>
          <p:nvSpPr>
            <p:cNvPr name="TextBox 8" id="8"/>
            <p:cNvSpPr txBox="true"/>
            <p:nvPr/>
          </p:nvSpPr>
          <p:spPr>
            <a:xfrm rot="0">
              <a:off x="1282866" y="461332"/>
              <a:ext cx="9692742" cy="2768388"/>
            </a:xfrm>
            <a:prstGeom prst="rect">
              <a:avLst/>
            </a:prstGeom>
          </p:spPr>
          <p:txBody>
            <a:bodyPr anchor="t" rtlCol="false" tIns="0" lIns="0" bIns="0" rIns="0">
              <a:spAutoFit/>
            </a:bodyPr>
            <a:lstStyle/>
            <a:p>
              <a:pPr algn="ctr">
                <a:lnSpc>
                  <a:spcPts val="4159"/>
                </a:lnSpc>
              </a:pPr>
              <a:r>
                <a:rPr lang="en-US" sz="3199">
                  <a:solidFill>
                    <a:srgbClr val="173554"/>
                  </a:solidFill>
                  <a:latin typeface="Open Sans"/>
                </a:rPr>
                <a:t>Onlayn bozorlar biz yaratgan magazin emas balki kopchilik o'z mahsuloti bilan ishtirok etagigam online platformalardir. </a:t>
              </a:r>
            </a:p>
          </p:txBody>
        </p:sp>
      </p:grpSp>
      <p:pic>
        <p:nvPicPr>
          <p:cNvPr name="Picture 9" id="9"/>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680212" y="1735948"/>
            <a:ext cx="6896741" cy="7365452"/>
          </a:xfrm>
          <a:prstGeom prst="rect">
            <a:avLst/>
          </a:prstGeom>
        </p:spPr>
      </p:pic>
    </p:spTree>
  </p:cSld>
  <p:clrMapOvr>
    <a:masterClrMapping/>
  </p:clrMapOvr>
</p:sld>
</file>

<file path=ppt/slides/slide5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alphaModFix amt="5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525598" y="1255436"/>
            <a:ext cx="2655906" cy="2655906"/>
          </a:xfrm>
          <a:prstGeom prst="rect">
            <a:avLst/>
          </a:prstGeom>
        </p:spPr>
      </p:pic>
      <p:pic>
        <p:nvPicPr>
          <p:cNvPr name="Picture 3" id="3"/>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8286040" y="-1845409"/>
            <a:ext cx="3100845" cy="3100845"/>
          </a:xfrm>
          <a:prstGeom prst="rect">
            <a:avLst/>
          </a:prstGeom>
        </p:spPr>
      </p:pic>
      <p:pic>
        <p:nvPicPr>
          <p:cNvPr name="Picture 4" id="4"/>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13533952" y="6332872"/>
            <a:ext cx="5490852" cy="5490852"/>
          </a:xfrm>
          <a:prstGeom prst="rect">
            <a:avLst/>
          </a:prstGeom>
        </p:spPr>
      </p:pic>
      <p:pic>
        <p:nvPicPr>
          <p:cNvPr name="Picture 5" id="5"/>
          <p:cNvPicPr>
            <a:picLocks noChangeAspect="true"/>
          </p:cNvPicPr>
          <p:nvPr/>
        </p:nvPicPr>
        <p:blipFill>
          <a:blip r:embed="rId6"/>
          <a:srcRect l="0" t="0" r="0" b="0"/>
          <a:stretch>
            <a:fillRect/>
          </a:stretch>
        </p:blipFill>
        <p:spPr>
          <a:xfrm flipH="false" flipV="false" rot="0">
            <a:off x="476216" y="4702739"/>
            <a:ext cx="8819791" cy="5142603"/>
          </a:xfrm>
          <a:prstGeom prst="rect">
            <a:avLst/>
          </a:prstGeom>
        </p:spPr>
      </p:pic>
      <p:pic>
        <p:nvPicPr>
          <p:cNvPr name="Picture 6" id="6"/>
          <p:cNvPicPr>
            <a:picLocks noChangeAspect="true"/>
          </p:cNvPicPr>
          <p:nvPr/>
        </p:nvPicPr>
        <p:blipFill>
          <a:blip r:embed="rId7"/>
          <a:srcRect l="0" t="0" r="0" b="0"/>
          <a:stretch>
            <a:fillRect/>
          </a:stretch>
        </p:blipFill>
        <p:spPr>
          <a:xfrm flipH="false" flipV="false" rot="0">
            <a:off x="14320260" y="436207"/>
            <a:ext cx="3967740" cy="6187577"/>
          </a:xfrm>
          <a:prstGeom prst="rect">
            <a:avLst/>
          </a:prstGeom>
        </p:spPr>
      </p:pic>
      <p:sp>
        <p:nvSpPr>
          <p:cNvPr name="TextBox 7" id="7"/>
          <p:cNvSpPr txBox="true"/>
          <p:nvPr/>
        </p:nvSpPr>
        <p:spPr>
          <a:xfrm rot="0">
            <a:off x="9524607" y="4540618"/>
            <a:ext cx="4564485" cy="412750"/>
          </a:xfrm>
          <a:prstGeom prst="rect">
            <a:avLst/>
          </a:prstGeom>
        </p:spPr>
        <p:txBody>
          <a:bodyPr anchor="t" rtlCol="false" tIns="0" lIns="0" bIns="0" rIns="0">
            <a:spAutoFit/>
          </a:bodyPr>
          <a:lstStyle/>
          <a:p>
            <a:pPr>
              <a:lnSpc>
                <a:spcPts val="3499"/>
              </a:lnSpc>
            </a:pPr>
            <a:r>
              <a:rPr lang="en-US" sz="2499">
                <a:solidFill>
                  <a:srgbClr val="FFD705"/>
                </a:solidFill>
                <a:latin typeface="Montserrat Extra-Bold"/>
              </a:rPr>
              <a:t>Sizga kerak bo'ladi</a:t>
            </a:r>
          </a:p>
        </p:txBody>
      </p:sp>
      <p:sp>
        <p:nvSpPr>
          <p:cNvPr name="TextBox 8" id="8"/>
          <p:cNvSpPr txBox="true"/>
          <p:nvPr/>
        </p:nvSpPr>
        <p:spPr>
          <a:xfrm rot="0">
            <a:off x="1763181" y="1037822"/>
            <a:ext cx="9623704" cy="1319734"/>
          </a:xfrm>
          <a:prstGeom prst="rect">
            <a:avLst/>
          </a:prstGeom>
        </p:spPr>
        <p:txBody>
          <a:bodyPr anchor="t" rtlCol="false" tIns="0" lIns="0" bIns="0" rIns="0">
            <a:spAutoFit/>
          </a:bodyPr>
          <a:lstStyle/>
          <a:p>
            <a:pPr>
              <a:lnSpc>
                <a:spcPts val="10733"/>
              </a:lnSpc>
            </a:pPr>
            <a:r>
              <a:rPr lang="en-US" sz="7666">
                <a:solidFill>
                  <a:srgbClr val="FF6705"/>
                </a:solidFill>
                <a:latin typeface="Archivo Black"/>
              </a:rPr>
              <a:t>Amazonda sotish</a:t>
            </a:r>
          </a:p>
        </p:txBody>
      </p:sp>
      <p:sp>
        <p:nvSpPr>
          <p:cNvPr name="TextBox 9" id="9"/>
          <p:cNvSpPr txBox="true"/>
          <p:nvPr/>
        </p:nvSpPr>
        <p:spPr>
          <a:xfrm rot="0">
            <a:off x="2673164" y="2627701"/>
            <a:ext cx="8910550" cy="473370"/>
          </a:xfrm>
          <a:prstGeom prst="rect">
            <a:avLst/>
          </a:prstGeom>
        </p:spPr>
        <p:txBody>
          <a:bodyPr anchor="t" rtlCol="false" tIns="0" lIns="0" bIns="0" rIns="0">
            <a:spAutoFit/>
          </a:bodyPr>
          <a:lstStyle/>
          <a:p>
            <a:pPr>
              <a:lnSpc>
                <a:spcPts val="3833"/>
              </a:lnSpc>
            </a:pPr>
            <a:r>
              <a:rPr lang="en-US" sz="2738">
                <a:solidFill>
                  <a:srgbClr val="2D2150"/>
                </a:solidFill>
                <a:latin typeface="Montserrat"/>
              </a:rPr>
              <a:t>Eng mashhur bozorlardan biri Amazon</a:t>
            </a:r>
          </a:p>
        </p:txBody>
      </p:sp>
      <p:sp>
        <p:nvSpPr>
          <p:cNvPr name="TextBox 10" id="10"/>
          <p:cNvSpPr txBox="true"/>
          <p:nvPr/>
        </p:nvSpPr>
        <p:spPr>
          <a:xfrm rot="0">
            <a:off x="2608547" y="3358246"/>
            <a:ext cx="11480544" cy="1020643"/>
          </a:xfrm>
          <a:prstGeom prst="rect">
            <a:avLst/>
          </a:prstGeom>
        </p:spPr>
        <p:txBody>
          <a:bodyPr anchor="t" rtlCol="false" tIns="0" lIns="0" bIns="0" rIns="0">
            <a:spAutoFit/>
          </a:bodyPr>
          <a:lstStyle/>
          <a:p>
            <a:pPr>
              <a:lnSpc>
                <a:spcPts val="4119"/>
              </a:lnSpc>
            </a:pPr>
            <a:r>
              <a:rPr lang="en-US" sz="2942">
                <a:solidFill>
                  <a:srgbClr val="EF2525"/>
                </a:solidFill>
                <a:latin typeface="Archivo Black"/>
              </a:rPr>
              <a:t>Amazon bosh sahifasiga tashrif buyuring va "Kirish" tugmasini toping</a:t>
            </a:r>
          </a:p>
        </p:txBody>
      </p:sp>
    </p:spTree>
  </p:cSld>
  <p:clrMapOvr>
    <a:masterClrMapping/>
  </p:clrMapOvr>
</p:sld>
</file>

<file path=ppt/slides/slide5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alphaModFix amt="5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525598" y="1255436"/>
            <a:ext cx="2655906" cy="2655906"/>
          </a:xfrm>
          <a:prstGeom prst="rect">
            <a:avLst/>
          </a:prstGeom>
        </p:spPr>
      </p:pic>
      <p:pic>
        <p:nvPicPr>
          <p:cNvPr name="Picture 3" id="3"/>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8286040" y="-1845409"/>
            <a:ext cx="3100845" cy="3100845"/>
          </a:xfrm>
          <a:prstGeom prst="rect">
            <a:avLst/>
          </a:prstGeom>
        </p:spPr>
      </p:pic>
      <p:pic>
        <p:nvPicPr>
          <p:cNvPr name="Picture 4" id="4"/>
          <p:cNvPicPr>
            <a:picLocks noChangeAspect="true"/>
          </p:cNvPicPr>
          <p:nvPr/>
        </p:nvPicPr>
        <p:blipFill>
          <a:blip r:embed="rId6"/>
          <a:srcRect l="0" t="0" r="0" b="0"/>
          <a:stretch>
            <a:fillRect/>
          </a:stretch>
        </p:blipFill>
        <p:spPr>
          <a:xfrm flipH="false" flipV="false" rot="0">
            <a:off x="11386885" y="156424"/>
            <a:ext cx="6901115" cy="8813741"/>
          </a:xfrm>
          <a:prstGeom prst="rect">
            <a:avLst/>
          </a:prstGeom>
        </p:spPr>
      </p:pic>
      <p:sp>
        <p:nvSpPr>
          <p:cNvPr name="TextBox 5" id="5"/>
          <p:cNvSpPr txBox="true"/>
          <p:nvPr/>
        </p:nvSpPr>
        <p:spPr>
          <a:xfrm rot="0">
            <a:off x="721238" y="409349"/>
            <a:ext cx="9623704" cy="1319734"/>
          </a:xfrm>
          <a:prstGeom prst="rect">
            <a:avLst/>
          </a:prstGeom>
        </p:spPr>
        <p:txBody>
          <a:bodyPr anchor="t" rtlCol="false" tIns="0" lIns="0" bIns="0" rIns="0">
            <a:spAutoFit/>
          </a:bodyPr>
          <a:lstStyle/>
          <a:p>
            <a:pPr>
              <a:lnSpc>
                <a:spcPts val="10733"/>
              </a:lnSpc>
            </a:pPr>
            <a:r>
              <a:rPr lang="en-US" sz="7666">
                <a:solidFill>
                  <a:srgbClr val="FF6705"/>
                </a:solidFill>
                <a:latin typeface="Archivo Black"/>
              </a:rPr>
              <a:t>eBay-da sotish</a:t>
            </a:r>
          </a:p>
        </p:txBody>
      </p:sp>
      <p:sp>
        <p:nvSpPr>
          <p:cNvPr name="TextBox 6" id="6"/>
          <p:cNvSpPr txBox="true"/>
          <p:nvPr/>
        </p:nvSpPr>
        <p:spPr>
          <a:xfrm rot="0">
            <a:off x="954719" y="1979155"/>
            <a:ext cx="10299807" cy="1162345"/>
          </a:xfrm>
          <a:prstGeom prst="rect">
            <a:avLst/>
          </a:prstGeom>
        </p:spPr>
        <p:txBody>
          <a:bodyPr anchor="t" rtlCol="false" tIns="0" lIns="0" bIns="0" rIns="0">
            <a:spAutoFit/>
          </a:bodyPr>
          <a:lstStyle/>
          <a:p>
            <a:pPr>
              <a:lnSpc>
                <a:spcPts val="3133"/>
              </a:lnSpc>
            </a:pPr>
            <a:r>
              <a:rPr lang="en-US" sz="2238">
                <a:solidFill>
                  <a:srgbClr val="2D2150"/>
                </a:solidFill>
                <a:latin typeface="Montserrat Italics"/>
              </a:rPr>
              <a:t>eBay sizning mahsulotingiz veb-saytda ro'yxatga olingan zahoti erishishingiz mumkin bo'lgan onlayn xaridorlarning ulkan bazasiga ega bo'lgan yana bir mashhur bozor</a:t>
            </a:r>
          </a:p>
        </p:txBody>
      </p:sp>
      <p:sp>
        <p:nvSpPr>
          <p:cNvPr name="TextBox 7" id="7"/>
          <p:cNvSpPr txBox="true"/>
          <p:nvPr/>
        </p:nvSpPr>
        <p:spPr>
          <a:xfrm rot="0">
            <a:off x="822360" y="3370100"/>
            <a:ext cx="10564525" cy="6678493"/>
          </a:xfrm>
          <a:prstGeom prst="rect">
            <a:avLst/>
          </a:prstGeom>
        </p:spPr>
        <p:txBody>
          <a:bodyPr anchor="t" rtlCol="false" tIns="0" lIns="0" bIns="0" rIns="0">
            <a:spAutoFit/>
          </a:bodyPr>
          <a:lstStyle/>
          <a:p>
            <a:pPr>
              <a:lnSpc>
                <a:spcPts val="4119"/>
              </a:lnSpc>
            </a:pPr>
            <a:r>
              <a:rPr lang="en-US" sz="2942">
                <a:solidFill>
                  <a:srgbClr val="EF2525"/>
                </a:solidFill>
                <a:latin typeface="Archivo Black"/>
              </a:rPr>
              <a:t>eBay-da sotishni boshlash uchun ushbu talablarga javob berishingiz kerak bo'ladi:</a:t>
            </a:r>
          </a:p>
          <a:p>
            <a:pPr>
              <a:lnSpc>
                <a:spcPts val="4119"/>
              </a:lnSpc>
            </a:pPr>
            <a:r>
              <a:rPr lang="en-US" sz="2942">
                <a:solidFill>
                  <a:srgbClr val="EF2525"/>
                </a:solidFill>
                <a:latin typeface="Arimo"/>
              </a:rPr>
              <a:t>· Sotuvchi hisobini yaratish </a:t>
            </a:r>
          </a:p>
          <a:p>
            <a:pPr>
              <a:lnSpc>
                <a:spcPts val="4119"/>
              </a:lnSpc>
            </a:pPr>
            <a:r>
              <a:rPr lang="en-US" sz="2942">
                <a:solidFill>
                  <a:srgbClr val="EF2525"/>
                </a:solidFill>
                <a:latin typeface="Arimo"/>
              </a:rPr>
              <a:t>· Identifikatoringizni tekshirish uchun telefon raqamingizni tasdiqlang  </a:t>
            </a:r>
          </a:p>
          <a:p>
            <a:pPr>
              <a:lnSpc>
                <a:spcPts val="4119"/>
              </a:lnSpc>
            </a:pPr>
            <a:r>
              <a:rPr lang="en-US" sz="2942">
                <a:solidFill>
                  <a:srgbClr val="EF2525"/>
                </a:solidFill>
                <a:latin typeface="Arimo"/>
              </a:rPr>
              <a:t>· Haqiqiy kredit karta, debet karta  yoki bank hisobvarag'ini taqdim etish </a:t>
            </a:r>
          </a:p>
          <a:p>
            <a:pPr>
              <a:lnSpc>
                <a:spcPts val="4119"/>
              </a:lnSpc>
            </a:pPr>
            <a:r>
              <a:rPr lang="en-US" sz="2942">
                <a:solidFill>
                  <a:srgbClr val="EF2525"/>
                </a:solidFill>
                <a:latin typeface="Arimo"/>
              </a:rPr>
              <a:t>· Sotuvchi to'lovlarini qanday to'lashingiz haqida ma'lumot bering  </a:t>
            </a:r>
          </a:p>
          <a:p>
            <a:pPr>
              <a:lnSpc>
                <a:spcPts val="4119"/>
              </a:lnSpc>
            </a:pPr>
            <a:r>
              <a:rPr lang="en-US" sz="2942">
                <a:solidFill>
                  <a:srgbClr val="EF2525"/>
                </a:solidFill>
                <a:latin typeface="Arimo"/>
              </a:rPr>
              <a:t>·  Qabul   qilib o'tadigan to'lov usullarini tanlang  </a:t>
            </a:r>
          </a:p>
          <a:p>
            <a:pPr>
              <a:lnSpc>
                <a:spcPts val="4119"/>
              </a:lnSpc>
            </a:pPr>
            <a:r>
              <a:rPr lang="en-US" sz="2942">
                <a:solidFill>
                  <a:srgbClr val="EF2525"/>
                </a:solidFill>
                <a:latin typeface="Arimo"/>
              </a:rPr>
              <a:t>· O'zingizning Fikr-mulohaza profilingizni  ommaga e'lon qiling</a:t>
            </a:r>
          </a:p>
          <a:p>
            <a:pPr>
              <a:lnSpc>
                <a:spcPts val="4119"/>
              </a:lnSpc>
            </a:pPr>
          </a:p>
        </p:txBody>
      </p:sp>
    </p:spTree>
  </p:cSld>
  <p:clrMapOvr>
    <a:masterClrMapping/>
  </p:clrMapOvr>
</p:sld>
</file>

<file path=ppt/slides/slide5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alphaModFix amt="5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525598" y="1255436"/>
            <a:ext cx="2655906" cy="2655906"/>
          </a:xfrm>
          <a:prstGeom prst="rect">
            <a:avLst/>
          </a:prstGeom>
        </p:spPr>
      </p:pic>
      <p:pic>
        <p:nvPicPr>
          <p:cNvPr name="Picture 3" id="3"/>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8286040" y="-1845409"/>
            <a:ext cx="3100845" cy="3100845"/>
          </a:xfrm>
          <a:prstGeom prst="rect">
            <a:avLst/>
          </a:prstGeom>
        </p:spPr>
      </p:pic>
      <p:pic>
        <p:nvPicPr>
          <p:cNvPr name="Picture 4" id="4"/>
          <p:cNvPicPr>
            <a:picLocks noChangeAspect="true"/>
          </p:cNvPicPr>
          <p:nvPr/>
        </p:nvPicPr>
        <p:blipFill>
          <a:blip r:embed="rId6"/>
          <a:srcRect l="0" t="0" r="0" b="87530"/>
          <a:stretch>
            <a:fillRect/>
          </a:stretch>
        </p:blipFill>
        <p:spPr>
          <a:xfrm flipH="false" flipV="false" rot="0">
            <a:off x="10636314" y="561749"/>
            <a:ext cx="6901115" cy="1099012"/>
          </a:xfrm>
          <a:prstGeom prst="rect">
            <a:avLst/>
          </a:prstGeom>
        </p:spPr>
      </p:pic>
      <p:pic>
        <p:nvPicPr>
          <p:cNvPr name="Picture 5" id="5"/>
          <p:cNvPicPr>
            <a:picLocks noChangeAspect="true"/>
          </p:cNvPicPr>
          <p:nvPr/>
        </p:nvPicPr>
        <p:blipFill>
          <a:blip r:embed="rId7"/>
          <a:srcRect l="0" t="0" r="0" b="0"/>
          <a:stretch>
            <a:fillRect/>
          </a:stretch>
        </p:blipFill>
        <p:spPr>
          <a:xfrm flipH="false" flipV="false" rot="0">
            <a:off x="10914442" y="6252920"/>
            <a:ext cx="6344858" cy="3565004"/>
          </a:xfrm>
          <a:prstGeom prst="rect">
            <a:avLst/>
          </a:prstGeom>
        </p:spPr>
      </p:pic>
      <p:pic>
        <p:nvPicPr>
          <p:cNvPr name="Picture 6" id="6"/>
          <p:cNvPicPr>
            <a:picLocks noChangeAspect="true"/>
          </p:cNvPicPr>
          <p:nvPr/>
        </p:nvPicPr>
        <p:blipFill>
          <a:blip r:embed="rId8"/>
          <a:srcRect l="0" t="0" r="0" b="0"/>
          <a:stretch>
            <a:fillRect/>
          </a:stretch>
        </p:blipFill>
        <p:spPr>
          <a:xfrm flipH="false" flipV="false" rot="0">
            <a:off x="11744631" y="1955563"/>
            <a:ext cx="4953540" cy="4953540"/>
          </a:xfrm>
          <a:prstGeom prst="rect">
            <a:avLst/>
          </a:prstGeom>
        </p:spPr>
      </p:pic>
      <p:sp>
        <p:nvSpPr>
          <p:cNvPr name="TextBox 7" id="7"/>
          <p:cNvSpPr txBox="true"/>
          <p:nvPr/>
        </p:nvSpPr>
        <p:spPr>
          <a:xfrm rot="0">
            <a:off x="721238" y="437924"/>
            <a:ext cx="9623704" cy="2051253"/>
          </a:xfrm>
          <a:prstGeom prst="rect">
            <a:avLst/>
          </a:prstGeom>
        </p:spPr>
        <p:txBody>
          <a:bodyPr anchor="t" rtlCol="false" tIns="0" lIns="0" bIns="0" rIns="0">
            <a:spAutoFit/>
          </a:bodyPr>
          <a:lstStyle/>
          <a:p>
            <a:pPr>
              <a:lnSpc>
                <a:spcPts val="8213"/>
              </a:lnSpc>
            </a:pPr>
            <a:r>
              <a:rPr lang="en-US" sz="5867">
                <a:solidFill>
                  <a:srgbClr val="FF6705"/>
                </a:solidFill>
                <a:latin typeface="Archivo Black"/>
              </a:rPr>
              <a:t>eBay-da sotish imkoniyatlarini oshirish</a:t>
            </a:r>
          </a:p>
        </p:txBody>
      </p:sp>
      <p:sp>
        <p:nvSpPr>
          <p:cNvPr name="TextBox 8" id="8"/>
          <p:cNvSpPr txBox="true"/>
          <p:nvPr/>
        </p:nvSpPr>
        <p:spPr>
          <a:xfrm rot="0">
            <a:off x="830235" y="2983865"/>
            <a:ext cx="9332491" cy="6140450"/>
          </a:xfrm>
          <a:prstGeom prst="rect">
            <a:avLst/>
          </a:prstGeom>
        </p:spPr>
        <p:txBody>
          <a:bodyPr anchor="t" rtlCol="false" tIns="0" lIns="0" bIns="0" rIns="0">
            <a:spAutoFit/>
          </a:bodyPr>
          <a:lstStyle/>
          <a:p>
            <a:pPr>
              <a:lnSpc>
                <a:spcPts val="3249"/>
              </a:lnSpc>
              <a:spcBef>
                <a:spcPct val="0"/>
              </a:spcBef>
            </a:pPr>
            <a:r>
              <a:rPr lang="en-US" sz="2499">
                <a:solidFill>
                  <a:srgbClr val="000000"/>
                </a:solidFill>
                <a:latin typeface="Open Sans"/>
              </a:rPr>
              <a:t>•    Mahsulotning yuqori sifatli tasvirlarini taqdim etish</a:t>
            </a:r>
          </a:p>
          <a:p>
            <a:pPr>
              <a:lnSpc>
                <a:spcPts val="3249"/>
              </a:lnSpc>
              <a:spcBef>
                <a:spcPct val="0"/>
              </a:spcBef>
            </a:pPr>
            <a:r>
              <a:rPr lang="en-US" sz="2499">
                <a:solidFill>
                  <a:srgbClr val="000000"/>
                </a:solidFill>
                <a:latin typeface="Open Sans"/>
              </a:rPr>
              <a:t>•  Ro'yxatning  tashqi ko'rinishini moslash uchun ro'yxatni  yangilashdan foydalaning  </a:t>
            </a:r>
          </a:p>
          <a:p>
            <a:pPr>
              <a:lnSpc>
                <a:spcPts val="3249"/>
              </a:lnSpc>
              <a:spcBef>
                <a:spcPct val="0"/>
              </a:spcBef>
            </a:pPr>
            <a:r>
              <a:rPr lang="en-US" sz="2499">
                <a:solidFill>
                  <a:srgbClr val="000000"/>
                </a:solidFill>
                <a:latin typeface="Open Sans"/>
              </a:rPr>
              <a:t>•  Q&amp;A'ingizni o'rnating</a:t>
            </a:r>
          </a:p>
          <a:p>
            <a:pPr>
              <a:lnSpc>
                <a:spcPts val="3249"/>
              </a:lnSpc>
              <a:spcBef>
                <a:spcPct val="0"/>
              </a:spcBef>
            </a:pPr>
            <a:r>
              <a:rPr lang="en-US" sz="2499">
                <a:solidFill>
                  <a:srgbClr val="000000"/>
                </a:solidFill>
                <a:latin typeface="Open Sans"/>
              </a:rPr>
              <a:t>•   Xaridorlar bilan muloqot qiling</a:t>
            </a:r>
          </a:p>
          <a:p>
            <a:pPr>
              <a:lnSpc>
                <a:spcPts val="3249"/>
              </a:lnSpc>
              <a:spcBef>
                <a:spcPct val="0"/>
              </a:spcBef>
            </a:pPr>
            <a:r>
              <a:rPr lang="en-US" sz="2499">
                <a:solidFill>
                  <a:srgbClr val="000000"/>
                </a:solidFill>
                <a:latin typeface="Open Sans"/>
              </a:rPr>
              <a:t>•  Xaridorning fikr-mulohazalarini qoldiring </a:t>
            </a:r>
          </a:p>
          <a:p>
            <a:pPr>
              <a:lnSpc>
                <a:spcPts val="3249"/>
              </a:lnSpc>
              <a:spcBef>
                <a:spcPct val="0"/>
              </a:spcBef>
            </a:pPr>
            <a:r>
              <a:rPr lang="en-US" sz="2499">
                <a:solidFill>
                  <a:srgbClr val="000000"/>
                </a:solidFill>
                <a:latin typeface="Open Sans"/>
              </a:rPr>
              <a:t>•   Aniq qaytish siyosatiga ega bo'lish va zudlik bilan qaytarib berish</a:t>
            </a:r>
          </a:p>
          <a:p>
            <a:pPr>
              <a:lnSpc>
                <a:spcPts val="3249"/>
              </a:lnSpc>
              <a:spcBef>
                <a:spcPct val="0"/>
              </a:spcBef>
            </a:pPr>
            <a:r>
              <a:rPr lang="en-US" sz="2499">
                <a:solidFill>
                  <a:srgbClr val="000000"/>
                </a:solidFill>
                <a:latin typeface="Open Sans"/>
              </a:rPr>
              <a:t> </a:t>
            </a:r>
          </a:p>
          <a:p>
            <a:pPr>
              <a:lnSpc>
                <a:spcPts val="3249"/>
              </a:lnSpc>
              <a:spcBef>
                <a:spcPct val="0"/>
              </a:spcBef>
            </a:pPr>
            <a:r>
              <a:rPr lang="en-US" sz="2499">
                <a:solidFill>
                  <a:srgbClr val="000000"/>
                </a:solidFill>
                <a:latin typeface="Open Sans"/>
              </a:rPr>
              <a:t>•  Mahsulotni tashish  paytida himoya  qilish uchun mahsulotlarni tegishli qadoqlash bilan darhol yuboring</a:t>
            </a:r>
          </a:p>
          <a:p>
            <a:pPr>
              <a:lnSpc>
                <a:spcPts val="3249"/>
              </a:lnSpc>
              <a:spcBef>
                <a:spcPct val="0"/>
              </a:spcBef>
            </a:pPr>
            <a:r>
              <a:rPr lang="en-US" sz="2499">
                <a:solidFill>
                  <a:srgbClr val="000000"/>
                </a:solidFill>
                <a:latin typeface="Open Sans"/>
              </a:rPr>
              <a:t>•  Vaqtni tejash va sotuvchi vazifalarini avtomatlashtirish uchun  sotish vositalaridan foydalanish  </a:t>
            </a:r>
          </a:p>
          <a:p>
            <a:pPr>
              <a:lnSpc>
                <a:spcPts val="3249"/>
              </a:lnSpc>
              <a:spcBef>
                <a:spcPct val="0"/>
              </a:spcBef>
            </a:pPr>
            <a:r>
              <a:rPr lang="en-US" sz="2499">
                <a:solidFill>
                  <a:srgbClr val="000000"/>
                </a:solidFill>
                <a:latin typeface="Open Sans"/>
              </a:rPr>
              <a:t>• Katta  fikr-mulohazalarni olish  uchun xaridorlarning qoniqishini saqlang  </a:t>
            </a:r>
          </a:p>
        </p:txBody>
      </p:sp>
    </p:spTree>
  </p:cSld>
  <p:clrMapOvr>
    <a:masterClrMapping/>
  </p:clrMapOvr>
</p:sld>
</file>

<file path=ppt/slides/slide5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8286040" y="-1845409"/>
            <a:ext cx="3100845" cy="3100845"/>
          </a:xfrm>
          <a:prstGeom prst="rect">
            <a:avLst/>
          </a:prstGeom>
        </p:spPr>
      </p:pic>
      <p:pic>
        <p:nvPicPr>
          <p:cNvPr name="Picture 3" id="3"/>
          <p:cNvPicPr>
            <a:picLocks noChangeAspect="true"/>
          </p:cNvPicPr>
          <p:nvPr/>
        </p:nvPicPr>
        <p:blipFill>
          <a:blip r:embed="rId4"/>
          <a:srcRect l="0" t="0" r="0" b="0"/>
          <a:stretch>
            <a:fillRect/>
          </a:stretch>
        </p:blipFill>
        <p:spPr>
          <a:xfrm flipH="false" flipV="false" rot="0">
            <a:off x="939448" y="3224237"/>
            <a:ext cx="3689677" cy="3689677"/>
          </a:xfrm>
          <a:prstGeom prst="rect">
            <a:avLst/>
          </a:prstGeom>
        </p:spPr>
      </p:pic>
      <p:pic>
        <p:nvPicPr>
          <p:cNvPr name="Picture 4" id="4"/>
          <p:cNvPicPr>
            <a:picLocks noChangeAspect="true"/>
          </p:cNvPicPr>
          <p:nvPr/>
        </p:nvPicPr>
        <p:blipFill>
          <a:blip r:embed="rId5"/>
          <a:srcRect l="0" t="0" r="0" b="0"/>
          <a:stretch>
            <a:fillRect/>
          </a:stretch>
        </p:blipFill>
        <p:spPr>
          <a:xfrm flipH="false" flipV="false" rot="0">
            <a:off x="4905797" y="2598045"/>
            <a:ext cx="9442064" cy="4546179"/>
          </a:xfrm>
          <a:prstGeom prst="rect">
            <a:avLst/>
          </a:prstGeom>
        </p:spPr>
      </p:pic>
      <p:pic>
        <p:nvPicPr>
          <p:cNvPr name="Picture 5" id="5"/>
          <p:cNvPicPr>
            <a:picLocks noChangeAspect="true"/>
          </p:cNvPicPr>
          <p:nvPr/>
        </p:nvPicPr>
        <p:blipFill>
          <a:blip r:embed="rId6"/>
          <a:srcRect l="0" t="0" r="0" b="0"/>
          <a:stretch>
            <a:fillRect/>
          </a:stretch>
        </p:blipFill>
        <p:spPr>
          <a:xfrm flipH="false" flipV="false" rot="0">
            <a:off x="11205001" y="1006350"/>
            <a:ext cx="6054299" cy="3183390"/>
          </a:xfrm>
          <a:prstGeom prst="rect">
            <a:avLst/>
          </a:prstGeom>
        </p:spPr>
      </p:pic>
      <p:pic>
        <p:nvPicPr>
          <p:cNvPr name="Picture 6" id="6"/>
          <p:cNvPicPr>
            <a:picLocks noChangeAspect="true"/>
          </p:cNvPicPr>
          <p:nvPr/>
        </p:nvPicPr>
        <p:blipFill>
          <a:blip r:embed="rId7"/>
          <a:srcRect l="0" t="0" r="0" b="0"/>
          <a:stretch>
            <a:fillRect/>
          </a:stretch>
        </p:blipFill>
        <p:spPr>
          <a:xfrm flipH="false" flipV="false" rot="0">
            <a:off x="939448" y="8489246"/>
            <a:ext cx="5425946" cy="1186926"/>
          </a:xfrm>
          <a:prstGeom prst="rect">
            <a:avLst/>
          </a:prstGeom>
        </p:spPr>
      </p:pic>
      <p:sp>
        <p:nvSpPr>
          <p:cNvPr name="TextBox 7" id="7"/>
          <p:cNvSpPr txBox="true"/>
          <p:nvPr/>
        </p:nvSpPr>
        <p:spPr>
          <a:xfrm rot="0">
            <a:off x="721238" y="437924"/>
            <a:ext cx="9623704" cy="1013028"/>
          </a:xfrm>
          <a:prstGeom prst="rect">
            <a:avLst/>
          </a:prstGeom>
        </p:spPr>
        <p:txBody>
          <a:bodyPr anchor="t" rtlCol="false" tIns="0" lIns="0" bIns="0" rIns="0">
            <a:spAutoFit/>
          </a:bodyPr>
          <a:lstStyle/>
          <a:p>
            <a:pPr>
              <a:lnSpc>
                <a:spcPts val="8213"/>
              </a:lnSpc>
            </a:pPr>
            <a:r>
              <a:rPr lang="en-US" sz="5867">
                <a:solidFill>
                  <a:srgbClr val="FF6705"/>
                </a:solidFill>
                <a:latin typeface="Archivo Black"/>
              </a:rPr>
              <a:t>Boshqa bozorlar</a:t>
            </a:r>
          </a:p>
        </p:txBody>
      </p:sp>
    </p:spTree>
  </p:cSld>
  <p:clrMapOvr>
    <a:masterClrMapping/>
  </p:clrMapOvr>
</p:sld>
</file>

<file path=ppt/slides/slide57.xml><?xml version="1.0" encoding="utf-8"?>
<p:sld xmlns:p="http://schemas.openxmlformats.org/presentationml/2006/main" xmlns:a="http://schemas.openxmlformats.org/drawingml/2006/main" xmlns:r="http://schemas.openxmlformats.org/officeDocument/2006/relationships">
  <p:cSld>
    <p:bg>
      <p:bgPr>
        <a:solidFill>
          <a:srgbClr val="EBE39D"/>
        </a:solidFill>
      </p:bgPr>
    </p:bg>
    <p:spTree>
      <p:nvGrpSpPr>
        <p:cNvPr id="1" name=""/>
        <p:cNvGrpSpPr/>
        <p:nvPr/>
      </p:nvGrpSpPr>
      <p:grpSpPr>
        <a:xfrm>
          <a:off x="0" y="0"/>
          <a:ext cx="0" cy="0"/>
          <a:chOff x="0" y="0"/>
          <a:chExt cx="0" cy="0"/>
        </a:xfrm>
      </p:grpSpPr>
      <p:sp>
        <p:nvSpPr>
          <p:cNvPr name="TextBox 2" id="2"/>
          <p:cNvSpPr txBox="true"/>
          <p:nvPr/>
        </p:nvSpPr>
        <p:spPr>
          <a:xfrm rot="0">
            <a:off x="1474073" y="1432680"/>
            <a:ext cx="9193856" cy="3601085"/>
          </a:xfrm>
          <a:prstGeom prst="rect">
            <a:avLst/>
          </a:prstGeom>
        </p:spPr>
        <p:txBody>
          <a:bodyPr anchor="t" rtlCol="false" tIns="0" lIns="0" bIns="0" rIns="0">
            <a:spAutoFit/>
          </a:bodyPr>
          <a:lstStyle/>
          <a:p>
            <a:pPr algn="ctr">
              <a:lnSpc>
                <a:spcPts val="14080"/>
              </a:lnSpc>
            </a:pPr>
            <a:r>
              <a:rPr lang="en-US" spc="-320" sz="12800">
                <a:solidFill>
                  <a:srgbClr val="173554"/>
                </a:solidFill>
                <a:latin typeface="Hammersmith One"/>
              </a:rPr>
              <a:t>Mijozlarni tushunish</a:t>
            </a:r>
          </a:p>
        </p:txBody>
      </p:sp>
      <p:grpSp>
        <p:nvGrpSpPr>
          <p:cNvPr name="Group 3" id="3"/>
          <p:cNvGrpSpPr/>
          <p:nvPr/>
        </p:nvGrpSpPr>
        <p:grpSpPr>
          <a:xfrm rot="0">
            <a:off x="1474073" y="5455000"/>
            <a:ext cx="9193856" cy="4361345"/>
            <a:chOff x="0" y="0"/>
            <a:chExt cx="12258475" cy="5815127"/>
          </a:xfrm>
        </p:grpSpPr>
        <p:grpSp>
          <p:nvGrpSpPr>
            <p:cNvPr name="Group 4" id="4"/>
            <p:cNvGrpSpPr/>
            <p:nvPr/>
          </p:nvGrpSpPr>
          <p:grpSpPr>
            <a:xfrm rot="0">
              <a:off x="0" y="0"/>
              <a:ext cx="12258475" cy="5815127"/>
              <a:chOff x="0" y="0"/>
              <a:chExt cx="9590657" cy="4549578"/>
            </a:xfrm>
          </p:grpSpPr>
          <p:sp>
            <p:nvSpPr>
              <p:cNvPr name="Freeform 5" id="5"/>
              <p:cNvSpPr/>
              <p:nvPr/>
            </p:nvSpPr>
            <p:spPr>
              <a:xfrm>
                <a:off x="92710" y="106680"/>
                <a:ext cx="9486517" cy="4430199"/>
              </a:xfrm>
              <a:custGeom>
                <a:avLst/>
                <a:gdLst/>
                <a:ahLst/>
                <a:cxnLst/>
                <a:rect r="r" b="b" t="t" l="l"/>
                <a:pathLst>
                  <a:path h="4430199" w="9486517">
                    <a:moveTo>
                      <a:pt x="9459846" y="4240969"/>
                    </a:moveTo>
                    <a:cubicBezTo>
                      <a:pt x="9459846" y="4328599"/>
                      <a:pt x="9383646" y="4399719"/>
                      <a:pt x="9302367" y="4399719"/>
                    </a:cubicBezTo>
                    <a:lnTo>
                      <a:pt x="66040" y="4399719"/>
                    </a:lnTo>
                    <a:cubicBezTo>
                      <a:pt x="43180" y="4399719"/>
                      <a:pt x="20320" y="4394638"/>
                      <a:pt x="0" y="4385749"/>
                    </a:cubicBezTo>
                    <a:cubicBezTo>
                      <a:pt x="26670" y="4413688"/>
                      <a:pt x="63500" y="4430199"/>
                      <a:pt x="154591" y="4430199"/>
                    </a:cubicBezTo>
                    <a:lnTo>
                      <a:pt x="9340467" y="4430199"/>
                    </a:lnTo>
                    <a:cubicBezTo>
                      <a:pt x="9420477" y="4430199"/>
                      <a:pt x="9486517" y="4364158"/>
                      <a:pt x="9486517" y="4284149"/>
                    </a:cubicBezTo>
                    <a:lnTo>
                      <a:pt x="9486517" y="95250"/>
                    </a:lnTo>
                    <a:cubicBezTo>
                      <a:pt x="9486517" y="58420"/>
                      <a:pt x="9472546" y="25400"/>
                      <a:pt x="9450957" y="0"/>
                    </a:cubicBezTo>
                    <a:cubicBezTo>
                      <a:pt x="9457307" y="16510"/>
                      <a:pt x="9459846" y="34290"/>
                      <a:pt x="9459846" y="52070"/>
                    </a:cubicBezTo>
                    <a:lnTo>
                      <a:pt x="9459846" y="4240969"/>
                    </a:lnTo>
                    <a:lnTo>
                      <a:pt x="9459846" y="4240969"/>
                    </a:lnTo>
                    <a:close/>
                  </a:path>
                </a:pathLst>
              </a:custGeom>
              <a:solidFill>
                <a:srgbClr val="173554"/>
              </a:solidFill>
            </p:spPr>
          </p:sp>
          <p:sp>
            <p:nvSpPr>
              <p:cNvPr name="Freeform 6" id="6"/>
              <p:cNvSpPr/>
              <p:nvPr/>
            </p:nvSpPr>
            <p:spPr>
              <a:xfrm>
                <a:off x="12700" y="12700"/>
                <a:ext cx="9525887" cy="4480999"/>
              </a:xfrm>
              <a:custGeom>
                <a:avLst/>
                <a:gdLst/>
                <a:ahLst/>
                <a:cxnLst/>
                <a:rect r="r" b="b" t="t" l="l"/>
                <a:pathLst>
                  <a:path h="4480999" w="9525887">
                    <a:moveTo>
                      <a:pt x="146050" y="4480999"/>
                    </a:moveTo>
                    <a:lnTo>
                      <a:pt x="9379837" y="4480999"/>
                    </a:lnTo>
                    <a:cubicBezTo>
                      <a:pt x="9459847" y="4480999"/>
                      <a:pt x="9525887" y="4414958"/>
                      <a:pt x="9525887" y="4334949"/>
                    </a:cubicBezTo>
                    <a:lnTo>
                      <a:pt x="9525887" y="146050"/>
                    </a:lnTo>
                    <a:cubicBezTo>
                      <a:pt x="9525887" y="66040"/>
                      <a:pt x="9459847" y="0"/>
                      <a:pt x="9379837" y="0"/>
                    </a:cubicBezTo>
                    <a:lnTo>
                      <a:pt x="146050" y="0"/>
                    </a:lnTo>
                    <a:cubicBezTo>
                      <a:pt x="66040" y="0"/>
                      <a:pt x="0" y="66040"/>
                      <a:pt x="0" y="146050"/>
                    </a:cubicBezTo>
                    <a:lnTo>
                      <a:pt x="0" y="4334949"/>
                    </a:lnTo>
                    <a:cubicBezTo>
                      <a:pt x="0" y="4416229"/>
                      <a:pt x="66040" y="4480999"/>
                      <a:pt x="146050" y="4480999"/>
                    </a:cubicBezTo>
                    <a:close/>
                  </a:path>
                </a:pathLst>
              </a:custGeom>
              <a:solidFill>
                <a:srgbClr val="F4F4F4"/>
              </a:solidFill>
            </p:spPr>
          </p:sp>
          <p:sp>
            <p:nvSpPr>
              <p:cNvPr name="Freeform 7" id="7"/>
              <p:cNvSpPr/>
              <p:nvPr/>
            </p:nvSpPr>
            <p:spPr>
              <a:xfrm>
                <a:off x="0" y="0"/>
                <a:ext cx="9590657" cy="4549579"/>
              </a:xfrm>
              <a:custGeom>
                <a:avLst/>
                <a:gdLst/>
                <a:ahLst/>
                <a:cxnLst/>
                <a:rect r="r" b="b" t="t" l="l"/>
                <a:pathLst>
                  <a:path h="4549579" w="9590657">
                    <a:moveTo>
                      <a:pt x="9527157" y="74930"/>
                    </a:moveTo>
                    <a:cubicBezTo>
                      <a:pt x="9499217" y="30480"/>
                      <a:pt x="9449687" y="0"/>
                      <a:pt x="9392537" y="0"/>
                    </a:cubicBezTo>
                    <a:lnTo>
                      <a:pt x="158750" y="0"/>
                    </a:lnTo>
                    <a:cubicBezTo>
                      <a:pt x="71120" y="0"/>
                      <a:pt x="0" y="71120"/>
                      <a:pt x="0" y="158750"/>
                    </a:cubicBezTo>
                    <a:lnTo>
                      <a:pt x="0" y="4347649"/>
                    </a:lnTo>
                    <a:cubicBezTo>
                      <a:pt x="0" y="4399718"/>
                      <a:pt x="25400" y="4445438"/>
                      <a:pt x="63500" y="4474649"/>
                    </a:cubicBezTo>
                    <a:cubicBezTo>
                      <a:pt x="91440" y="4519099"/>
                      <a:pt x="140970" y="4549579"/>
                      <a:pt x="256443" y="4549579"/>
                    </a:cubicBezTo>
                    <a:lnTo>
                      <a:pt x="9431907" y="4549579"/>
                    </a:lnTo>
                    <a:cubicBezTo>
                      <a:pt x="9519537" y="4549579"/>
                      <a:pt x="9590657" y="4478458"/>
                      <a:pt x="9590657" y="4390829"/>
                    </a:cubicBezTo>
                    <a:lnTo>
                      <a:pt x="9590657" y="201930"/>
                    </a:lnTo>
                    <a:cubicBezTo>
                      <a:pt x="9590656" y="149860"/>
                      <a:pt x="9565256" y="104140"/>
                      <a:pt x="9527157" y="74930"/>
                    </a:cubicBezTo>
                    <a:close/>
                    <a:moveTo>
                      <a:pt x="12700" y="4347649"/>
                    </a:moveTo>
                    <a:lnTo>
                      <a:pt x="12700" y="158750"/>
                    </a:lnTo>
                    <a:cubicBezTo>
                      <a:pt x="12700" y="78740"/>
                      <a:pt x="78740" y="12700"/>
                      <a:pt x="158750" y="12700"/>
                    </a:cubicBezTo>
                    <a:lnTo>
                      <a:pt x="9392537" y="12700"/>
                    </a:lnTo>
                    <a:cubicBezTo>
                      <a:pt x="9472547" y="12700"/>
                      <a:pt x="9538587" y="78740"/>
                      <a:pt x="9538587" y="158750"/>
                    </a:cubicBezTo>
                    <a:lnTo>
                      <a:pt x="9538587" y="4347649"/>
                    </a:lnTo>
                    <a:cubicBezTo>
                      <a:pt x="9538587" y="4427658"/>
                      <a:pt x="9472547" y="4493699"/>
                      <a:pt x="9392537" y="4493699"/>
                    </a:cubicBezTo>
                    <a:lnTo>
                      <a:pt x="158750" y="4493699"/>
                    </a:lnTo>
                    <a:cubicBezTo>
                      <a:pt x="78740" y="4493699"/>
                      <a:pt x="12700" y="4428929"/>
                      <a:pt x="12700" y="4347649"/>
                    </a:cubicBezTo>
                    <a:close/>
                    <a:moveTo>
                      <a:pt x="9579227" y="4390829"/>
                    </a:moveTo>
                    <a:cubicBezTo>
                      <a:pt x="9579227" y="4470838"/>
                      <a:pt x="9511917" y="4536879"/>
                      <a:pt x="9431907" y="4536879"/>
                    </a:cubicBezTo>
                    <a:lnTo>
                      <a:pt x="256443" y="4536879"/>
                    </a:lnTo>
                    <a:cubicBezTo>
                      <a:pt x="157480" y="4536879"/>
                      <a:pt x="120650" y="4520368"/>
                      <a:pt x="93980" y="4492429"/>
                    </a:cubicBezTo>
                    <a:cubicBezTo>
                      <a:pt x="114300" y="4501318"/>
                      <a:pt x="135890" y="4506398"/>
                      <a:pt x="160020" y="4506398"/>
                    </a:cubicBezTo>
                    <a:lnTo>
                      <a:pt x="9393807" y="4506398"/>
                    </a:lnTo>
                    <a:cubicBezTo>
                      <a:pt x="9481437" y="4506398"/>
                      <a:pt x="9552557" y="4435279"/>
                      <a:pt x="9552557" y="4347648"/>
                    </a:cubicBezTo>
                    <a:lnTo>
                      <a:pt x="9552557" y="158750"/>
                    </a:lnTo>
                    <a:cubicBezTo>
                      <a:pt x="9552557" y="140970"/>
                      <a:pt x="9548747" y="123190"/>
                      <a:pt x="9543667" y="106680"/>
                    </a:cubicBezTo>
                    <a:cubicBezTo>
                      <a:pt x="9565257" y="132080"/>
                      <a:pt x="9579227" y="165100"/>
                      <a:pt x="9579227" y="201930"/>
                    </a:cubicBezTo>
                    <a:lnTo>
                      <a:pt x="9579227" y="4390829"/>
                    </a:lnTo>
                    <a:cubicBezTo>
                      <a:pt x="9579227" y="4390829"/>
                      <a:pt x="9579227" y="4390829"/>
                      <a:pt x="9579227" y="4390829"/>
                    </a:cubicBezTo>
                    <a:close/>
                  </a:path>
                </a:pathLst>
              </a:custGeom>
              <a:solidFill>
                <a:srgbClr val="173554"/>
              </a:solidFill>
            </p:spPr>
          </p:sp>
        </p:grpSp>
        <p:sp>
          <p:nvSpPr>
            <p:cNvPr name="TextBox 8" id="8"/>
            <p:cNvSpPr txBox="true"/>
            <p:nvPr/>
          </p:nvSpPr>
          <p:spPr>
            <a:xfrm rot="0">
              <a:off x="1282866" y="461332"/>
              <a:ext cx="9692742" cy="4863888"/>
            </a:xfrm>
            <a:prstGeom prst="rect">
              <a:avLst/>
            </a:prstGeom>
          </p:spPr>
          <p:txBody>
            <a:bodyPr anchor="t" rtlCol="false" tIns="0" lIns="0" bIns="0" rIns="0">
              <a:spAutoFit/>
            </a:bodyPr>
            <a:lstStyle/>
            <a:p>
              <a:pPr algn="ctr">
                <a:lnSpc>
                  <a:spcPts val="4159"/>
                </a:lnSpc>
              </a:pPr>
              <a:r>
                <a:rPr lang="en-US" sz="3199">
                  <a:solidFill>
                    <a:srgbClr val="173554"/>
                  </a:solidFill>
                  <a:latin typeface="Open Sans"/>
                </a:rPr>
                <a:t>Elektron tijorat - bu odamlar atrofida aylanadigan sanoat. O'sha odamlar onlayn foydalanuvchilar bo'lib, ularni ko'pincha mijozlar deb atashadi. Ular oldingi va kelajakdagi mijozlar, shuningdek, sizning brendingiz bilan faqat qiziqqanlar bo'lishi mumkin</a:t>
              </a:r>
            </a:p>
          </p:txBody>
        </p:sp>
      </p:grpSp>
      <p:pic>
        <p:nvPicPr>
          <p:cNvPr name="Picture 9" id="9"/>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0309848" y="552370"/>
            <a:ext cx="2420778" cy="4591130"/>
          </a:xfrm>
          <a:prstGeom prst="rect">
            <a:avLst/>
          </a:prstGeom>
        </p:spPr>
      </p:pic>
      <p:pic>
        <p:nvPicPr>
          <p:cNvPr name="Picture 10" id="10"/>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15190280" y="552370"/>
            <a:ext cx="2295565" cy="4591130"/>
          </a:xfrm>
          <a:prstGeom prst="rect">
            <a:avLst/>
          </a:prstGeom>
        </p:spPr>
      </p:pic>
      <p:pic>
        <p:nvPicPr>
          <p:cNvPr name="Picture 11" id="11"/>
          <p:cNvPicPr>
            <a:picLocks noChangeAspect="true"/>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l="0" t="0" r="0" b="0"/>
          <a:stretch>
            <a:fillRect/>
          </a:stretch>
        </p:blipFill>
        <p:spPr>
          <a:xfrm flipH="false" flipV="false" rot="0">
            <a:off x="13330216" y="552370"/>
            <a:ext cx="1260474" cy="4591130"/>
          </a:xfrm>
          <a:prstGeom prst="rect">
            <a:avLst/>
          </a:prstGeom>
        </p:spPr>
      </p:pic>
    </p:spTree>
  </p:cSld>
  <p:clrMapOvr>
    <a:masterClrMapping/>
  </p:clrMapOvr>
</p:sld>
</file>

<file path=ppt/slides/slide58.xml><?xml version="1.0" encoding="utf-8"?>
<p:sld xmlns:p="http://schemas.openxmlformats.org/presentationml/2006/main" xmlns:a="http://schemas.openxmlformats.org/drawingml/2006/main" xmlns:r="http://schemas.openxmlformats.org/officeDocument/2006/relationships">
  <p:cSld>
    <p:bg>
      <p:bgPr>
        <a:solidFill>
          <a:srgbClr val="86EAE9"/>
        </a:solidFill>
      </p:bgPr>
    </p:bg>
    <p:spTree>
      <p:nvGrpSpPr>
        <p:cNvPr id="1" name=""/>
        <p:cNvGrpSpPr/>
        <p:nvPr/>
      </p:nvGrpSpPr>
      <p:grpSpPr>
        <a:xfrm>
          <a:off x="0" y="0"/>
          <a:ext cx="0" cy="0"/>
          <a:chOff x="0" y="0"/>
          <a:chExt cx="0" cy="0"/>
        </a:xfrm>
      </p:grpSpPr>
      <p:grpSp>
        <p:nvGrpSpPr>
          <p:cNvPr name="Group 2" id="2"/>
          <p:cNvGrpSpPr/>
          <p:nvPr/>
        </p:nvGrpSpPr>
        <p:grpSpPr>
          <a:xfrm rot="0">
            <a:off x="1219294" y="2910273"/>
            <a:ext cx="15795020" cy="6745738"/>
            <a:chOff x="0" y="0"/>
            <a:chExt cx="5762066" cy="2460863"/>
          </a:xfrm>
        </p:grpSpPr>
        <p:sp>
          <p:nvSpPr>
            <p:cNvPr name="Freeform 3" id="3"/>
            <p:cNvSpPr/>
            <p:nvPr/>
          </p:nvSpPr>
          <p:spPr>
            <a:xfrm>
              <a:off x="0" y="0"/>
              <a:ext cx="5762066" cy="2460863"/>
            </a:xfrm>
            <a:custGeom>
              <a:avLst/>
              <a:gdLst/>
              <a:ahLst/>
              <a:cxnLst/>
              <a:rect r="r" b="b" t="t" l="l"/>
              <a:pathLst>
                <a:path h="2460863" w="5762066">
                  <a:moveTo>
                    <a:pt x="0" y="0"/>
                  </a:moveTo>
                  <a:lnTo>
                    <a:pt x="5762066" y="0"/>
                  </a:lnTo>
                  <a:lnTo>
                    <a:pt x="5762066" y="2460863"/>
                  </a:lnTo>
                  <a:lnTo>
                    <a:pt x="0" y="2460863"/>
                  </a:lnTo>
                  <a:close/>
                </a:path>
              </a:pathLst>
            </a:custGeom>
            <a:solidFill>
              <a:srgbClr val="FFFFFF"/>
            </a:solidFill>
          </p:spPr>
        </p:sp>
      </p:grpSp>
      <p:grpSp>
        <p:nvGrpSpPr>
          <p:cNvPr name="Group 4" id="4"/>
          <p:cNvGrpSpPr/>
          <p:nvPr/>
        </p:nvGrpSpPr>
        <p:grpSpPr>
          <a:xfrm rot="0">
            <a:off x="1219294" y="657204"/>
            <a:ext cx="15795020" cy="1907038"/>
            <a:chOff x="0" y="0"/>
            <a:chExt cx="5762066" cy="695693"/>
          </a:xfrm>
        </p:grpSpPr>
        <p:sp>
          <p:nvSpPr>
            <p:cNvPr name="Freeform 5" id="5"/>
            <p:cNvSpPr/>
            <p:nvPr/>
          </p:nvSpPr>
          <p:spPr>
            <a:xfrm>
              <a:off x="0" y="0"/>
              <a:ext cx="5762066" cy="695693"/>
            </a:xfrm>
            <a:custGeom>
              <a:avLst/>
              <a:gdLst/>
              <a:ahLst/>
              <a:cxnLst/>
              <a:rect r="r" b="b" t="t" l="l"/>
              <a:pathLst>
                <a:path h="695693" w="5762066">
                  <a:moveTo>
                    <a:pt x="0" y="0"/>
                  </a:moveTo>
                  <a:lnTo>
                    <a:pt x="5762066" y="0"/>
                  </a:lnTo>
                  <a:lnTo>
                    <a:pt x="5762066" y="695693"/>
                  </a:lnTo>
                  <a:lnTo>
                    <a:pt x="0" y="695693"/>
                  </a:lnTo>
                  <a:close/>
                </a:path>
              </a:pathLst>
            </a:custGeom>
            <a:solidFill>
              <a:srgbClr val="FFFFFF"/>
            </a:solidFill>
          </p:spPr>
        </p:sp>
      </p:grpSp>
      <p:sp>
        <p:nvSpPr>
          <p:cNvPr name="AutoShape 6" id="6"/>
          <p:cNvSpPr/>
          <p:nvPr/>
        </p:nvSpPr>
        <p:spPr>
          <a:xfrm rot="-5400000">
            <a:off x="-541453" y="6273617"/>
            <a:ext cx="6745738" cy="0"/>
          </a:xfrm>
          <a:prstGeom prst="line">
            <a:avLst/>
          </a:prstGeom>
          <a:ln cap="flat" w="19050">
            <a:solidFill>
              <a:srgbClr val="CCCCCC"/>
            </a:solidFill>
            <a:prstDash val="solid"/>
            <a:headEnd type="none" len="sm" w="sm"/>
            <a:tailEnd type="none" len="sm" w="sm"/>
          </a:ln>
        </p:spPr>
      </p:sp>
      <p:sp>
        <p:nvSpPr>
          <p:cNvPr name="AutoShape 7" id="7"/>
          <p:cNvSpPr/>
          <p:nvPr/>
        </p:nvSpPr>
        <p:spPr>
          <a:xfrm rot="-5400000">
            <a:off x="6878694" y="6273617"/>
            <a:ext cx="6745738" cy="0"/>
          </a:xfrm>
          <a:prstGeom prst="line">
            <a:avLst/>
          </a:prstGeom>
          <a:ln cap="flat" w="19050">
            <a:solidFill>
              <a:srgbClr val="CCCCCC"/>
            </a:solidFill>
            <a:prstDash val="solid"/>
            <a:headEnd type="none" len="sm" w="sm"/>
            <a:tailEnd type="none" len="sm" w="sm"/>
          </a:ln>
        </p:spPr>
      </p:sp>
      <p:sp>
        <p:nvSpPr>
          <p:cNvPr name="AutoShape 8" id="8"/>
          <p:cNvSpPr/>
          <p:nvPr/>
        </p:nvSpPr>
        <p:spPr>
          <a:xfrm rot="-5400000">
            <a:off x="5264035" y="6273617"/>
            <a:ext cx="6745738" cy="0"/>
          </a:xfrm>
          <a:prstGeom prst="line">
            <a:avLst/>
          </a:prstGeom>
          <a:ln cap="flat" w="19050">
            <a:solidFill>
              <a:srgbClr val="CCCCCC"/>
            </a:solidFill>
            <a:prstDash val="solid"/>
            <a:headEnd type="none" len="sm" w="sm"/>
            <a:tailEnd type="none" len="sm" w="sm"/>
          </a:ln>
        </p:spPr>
      </p:sp>
      <p:grpSp>
        <p:nvGrpSpPr>
          <p:cNvPr name="Group 9" id="9"/>
          <p:cNvGrpSpPr/>
          <p:nvPr/>
        </p:nvGrpSpPr>
        <p:grpSpPr>
          <a:xfrm rot="0">
            <a:off x="11861288" y="4102219"/>
            <a:ext cx="6752139" cy="6729201"/>
            <a:chOff x="0" y="0"/>
            <a:chExt cx="9002852" cy="8972268"/>
          </a:xfrm>
        </p:grpSpPr>
        <p:pic>
          <p:nvPicPr>
            <p:cNvPr name="Picture 10" id="10"/>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0" y="476850"/>
              <a:ext cx="9002852" cy="8495418"/>
            </a:xfrm>
            <a:prstGeom prst="rect">
              <a:avLst/>
            </a:prstGeom>
          </p:spPr>
        </p:pic>
        <p:pic>
          <p:nvPicPr>
            <p:cNvPr name="Picture 11" id="11"/>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203414">
              <a:off x="1731558" y="34645"/>
              <a:ext cx="1223616" cy="1754289"/>
            </a:xfrm>
            <a:prstGeom prst="rect">
              <a:avLst/>
            </a:prstGeom>
          </p:spPr>
        </p:pic>
      </p:grpSp>
      <p:sp>
        <p:nvSpPr>
          <p:cNvPr name="TextBox 12" id="12"/>
          <p:cNvSpPr txBox="true"/>
          <p:nvPr/>
        </p:nvSpPr>
        <p:spPr>
          <a:xfrm rot="0">
            <a:off x="10994513" y="3366268"/>
            <a:ext cx="3642641" cy="401320"/>
          </a:xfrm>
          <a:prstGeom prst="rect">
            <a:avLst/>
          </a:prstGeom>
        </p:spPr>
        <p:txBody>
          <a:bodyPr anchor="t" rtlCol="false" tIns="0" lIns="0" bIns="0" rIns="0">
            <a:spAutoFit/>
          </a:bodyPr>
          <a:lstStyle/>
          <a:p>
            <a:pPr>
              <a:lnSpc>
                <a:spcPts val="3079"/>
              </a:lnSpc>
            </a:pPr>
            <a:r>
              <a:rPr lang="en-US" sz="2199">
                <a:solidFill>
                  <a:srgbClr val="000000"/>
                </a:solidFill>
                <a:latin typeface="Telegraf"/>
              </a:rPr>
              <a:t>Sotib olish jarayonini</a:t>
            </a:r>
          </a:p>
        </p:txBody>
      </p:sp>
      <p:sp>
        <p:nvSpPr>
          <p:cNvPr name="TextBox 13" id="13"/>
          <p:cNvSpPr txBox="true"/>
          <p:nvPr/>
        </p:nvSpPr>
        <p:spPr>
          <a:xfrm rot="0">
            <a:off x="3683996" y="820141"/>
            <a:ext cx="10839717" cy="1476375"/>
          </a:xfrm>
          <a:prstGeom prst="rect">
            <a:avLst/>
          </a:prstGeom>
        </p:spPr>
        <p:txBody>
          <a:bodyPr anchor="t" rtlCol="false" tIns="0" lIns="0" bIns="0" rIns="0">
            <a:spAutoFit/>
          </a:bodyPr>
          <a:lstStyle/>
          <a:p>
            <a:pPr algn="ctr" marL="0" indent="0" lvl="0">
              <a:lnSpc>
                <a:spcPts val="10800"/>
              </a:lnSpc>
              <a:spcBef>
                <a:spcPct val="0"/>
              </a:spcBef>
            </a:pPr>
            <a:r>
              <a:rPr lang="en-US" sz="9000">
                <a:solidFill>
                  <a:srgbClr val="003EA8"/>
                </a:solidFill>
                <a:latin typeface="Telegraf Bold"/>
              </a:rPr>
              <a:t>Mijozlarning turlari</a:t>
            </a:r>
          </a:p>
        </p:txBody>
      </p:sp>
      <p:grpSp>
        <p:nvGrpSpPr>
          <p:cNvPr name="Group 14" id="14"/>
          <p:cNvGrpSpPr/>
          <p:nvPr/>
        </p:nvGrpSpPr>
        <p:grpSpPr>
          <a:xfrm rot="0">
            <a:off x="3450713" y="3256150"/>
            <a:ext cx="4080791" cy="6005964"/>
            <a:chOff x="0" y="0"/>
            <a:chExt cx="5441055" cy="8007952"/>
          </a:xfrm>
        </p:grpSpPr>
        <p:sp>
          <p:nvSpPr>
            <p:cNvPr name="TextBox 15" id="15"/>
            <p:cNvSpPr txBox="true"/>
            <p:nvPr/>
          </p:nvSpPr>
          <p:spPr>
            <a:xfrm rot="0">
              <a:off x="0" y="1113556"/>
              <a:ext cx="5441055" cy="512868"/>
            </a:xfrm>
            <a:prstGeom prst="rect">
              <a:avLst/>
            </a:prstGeom>
          </p:spPr>
          <p:txBody>
            <a:bodyPr anchor="t" rtlCol="false" tIns="0" lIns="0" bIns="0" rIns="0">
              <a:spAutoFit/>
            </a:bodyPr>
            <a:lstStyle/>
            <a:p>
              <a:pPr>
                <a:lnSpc>
                  <a:spcPts val="3079"/>
                </a:lnSpc>
              </a:pPr>
              <a:r>
                <a:rPr lang="en-US" sz="2199">
                  <a:solidFill>
                    <a:srgbClr val="000000"/>
                  </a:solidFill>
                  <a:latin typeface="Telegraf"/>
                </a:rPr>
                <a:t>Potentsial mijozlar</a:t>
              </a:r>
            </a:p>
          </p:txBody>
        </p:sp>
        <p:sp>
          <p:nvSpPr>
            <p:cNvPr name="TextBox 16" id="16"/>
            <p:cNvSpPr txBox="true"/>
            <p:nvPr/>
          </p:nvSpPr>
          <p:spPr>
            <a:xfrm rot="0">
              <a:off x="0" y="2578763"/>
              <a:ext cx="5441055" cy="512868"/>
            </a:xfrm>
            <a:prstGeom prst="rect">
              <a:avLst/>
            </a:prstGeom>
          </p:spPr>
          <p:txBody>
            <a:bodyPr anchor="t" rtlCol="false" tIns="0" lIns="0" bIns="0" rIns="0">
              <a:spAutoFit/>
            </a:bodyPr>
            <a:lstStyle/>
            <a:p>
              <a:pPr>
                <a:lnSpc>
                  <a:spcPts val="3079"/>
                </a:lnSpc>
              </a:pPr>
              <a:r>
                <a:rPr lang="en-US" sz="2199">
                  <a:solidFill>
                    <a:srgbClr val="000000"/>
                  </a:solidFill>
                  <a:latin typeface="Telegraf"/>
                </a:rPr>
                <a:t>Bir marta h</a:t>
              </a:r>
              <a:r>
                <a:rPr lang="en-US" sz="2199">
                  <a:solidFill>
                    <a:srgbClr val="000000"/>
                  </a:solidFill>
                  <a:latin typeface="Telegraf"/>
                </a:rPr>
                <a:t>arid qilgan mijoz</a:t>
              </a:r>
            </a:p>
          </p:txBody>
        </p:sp>
        <p:sp>
          <p:nvSpPr>
            <p:cNvPr name="TextBox 17" id="17"/>
            <p:cNvSpPr txBox="true"/>
            <p:nvPr/>
          </p:nvSpPr>
          <p:spPr>
            <a:xfrm rot="0">
              <a:off x="0" y="4043970"/>
              <a:ext cx="5441055" cy="512868"/>
            </a:xfrm>
            <a:prstGeom prst="rect">
              <a:avLst/>
            </a:prstGeom>
          </p:spPr>
          <p:txBody>
            <a:bodyPr anchor="t" rtlCol="false" tIns="0" lIns="0" bIns="0" rIns="0">
              <a:spAutoFit/>
            </a:bodyPr>
            <a:lstStyle/>
            <a:p>
              <a:pPr>
                <a:lnSpc>
                  <a:spcPts val="3079"/>
                </a:lnSpc>
              </a:pPr>
              <a:r>
                <a:rPr lang="en-US" sz="2199">
                  <a:solidFill>
                    <a:srgbClr val="000000"/>
                  </a:solidFill>
                  <a:latin typeface="Telegraf"/>
                </a:rPr>
                <a:t>Takroriy harid qilgam mijoz</a:t>
              </a:r>
            </a:p>
          </p:txBody>
        </p:sp>
        <p:sp>
          <p:nvSpPr>
            <p:cNvPr name="TextBox 18" id="18"/>
            <p:cNvSpPr txBox="true"/>
            <p:nvPr/>
          </p:nvSpPr>
          <p:spPr>
            <a:xfrm rot="0">
              <a:off x="0" y="5509177"/>
              <a:ext cx="5441055" cy="512868"/>
            </a:xfrm>
            <a:prstGeom prst="rect">
              <a:avLst/>
            </a:prstGeom>
          </p:spPr>
          <p:txBody>
            <a:bodyPr anchor="t" rtlCol="false" tIns="0" lIns="0" bIns="0" rIns="0">
              <a:spAutoFit/>
            </a:bodyPr>
            <a:lstStyle/>
            <a:p>
              <a:pPr>
                <a:lnSpc>
                  <a:spcPts val="3079"/>
                </a:lnSpc>
              </a:pPr>
              <a:r>
                <a:rPr lang="en-US" sz="2199">
                  <a:solidFill>
                    <a:srgbClr val="000000"/>
                  </a:solidFill>
                  <a:latin typeface="Telegraf"/>
                </a:rPr>
                <a:t>Xaridor</a:t>
              </a:r>
              <a:r>
                <a:rPr lang="en-US" sz="2199">
                  <a:solidFill>
                    <a:srgbClr val="000000"/>
                  </a:solidFill>
                  <a:latin typeface="Telegraf"/>
                </a:rPr>
                <a:t> shaxsi</a:t>
              </a:r>
            </a:p>
          </p:txBody>
        </p:sp>
        <p:sp>
          <p:nvSpPr>
            <p:cNvPr name="TextBox 19" id="19"/>
            <p:cNvSpPr txBox="true"/>
            <p:nvPr/>
          </p:nvSpPr>
          <p:spPr>
            <a:xfrm rot="0">
              <a:off x="0" y="6974383"/>
              <a:ext cx="5441055" cy="1033568"/>
            </a:xfrm>
            <a:prstGeom prst="rect">
              <a:avLst/>
            </a:prstGeom>
          </p:spPr>
          <p:txBody>
            <a:bodyPr anchor="t" rtlCol="false" tIns="0" lIns="0" bIns="0" rIns="0">
              <a:spAutoFit/>
            </a:bodyPr>
            <a:lstStyle/>
            <a:p>
              <a:pPr>
                <a:lnSpc>
                  <a:spcPts val="3079"/>
                </a:lnSpc>
              </a:pPr>
              <a:r>
                <a:rPr lang="en-US" sz="2199">
                  <a:solidFill>
                    <a:srgbClr val="000000"/>
                  </a:solidFill>
                  <a:latin typeface="Telegraf"/>
                </a:rPr>
                <a:t>Xaridorning </a:t>
              </a:r>
              <a:r>
                <a:rPr lang="en-US" sz="2199">
                  <a:solidFill>
                    <a:srgbClr val="000000"/>
                  </a:solidFill>
                  <a:latin typeface="Telegraf"/>
                </a:rPr>
                <a:t>foydalanish tajribasi</a:t>
              </a:r>
            </a:p>
          </p:txBody>
        </p:sp>
        <p:sp>
          <p:nvSpPr>
            <p:cNvPr name="TextBox 20" id="20"/>
            <p:cNvSpPr txBox="true"/>
            <p:nvPr/>
          </p:nvSpPr>
          <p:spPr>
            <a:xfrm rot="0">
              <a:off x="0" y="-66675"/>
              <a:ext cx="5441055" cy="512868"/>
            </a:xfrm>
            <a:prstGeom prst="rect">
              <a:avLst/>
            </a:prstGeom>
          </p:spPr>
          <p:txBody>
            <a:bodyPr anchor="t" rtlCol="false" tIns="0" lIns="0" bIns="0" rIns="0">
              <a:spAutoFit/>
            </a:bodyPr>
            <a:lstStyle/>
            <a:p>
              <a:pPr>
                <a:lnSpc>
                  <a:spcPts val="3079"/>
                </a:lnSpc>
              </a:pPr>
              <a:r>
                <a:rPr lang="en-US" sz="2199">
                  <a:solidFill>
                    <a:srgbClr val="000000"/>
                  </a:solidFill>
                  <a:latin typeface="Telegraf"/>
                </a:rPr>
                <a:t>Maqsadli guruh</a:t>
              </a:r>
            </a:p>
          </p:txBody>
        </p:sp>
      </p:grpSp>
      <p:sp>
        <p:nvSpPr>
          <p:cNvPr name="TextBox 21" id="21"/>
          <p:cNvSpPr txBox="true"/>
          <p:nvPr/>
        </p:nvSpPr>
        <p:spPr>
          <a:xfrm rot="0">
            <a:off x="1650988" y="3152591"/>
            <a:ext cx="766091" cy="895350"/>
          </a:xfrm>
          <a:prstGeom prst="rect">
            <a:avLst/>
          </a:prstGeom>
        </p:spPr>
        <p:txBody>
          <a:bodyPr anchor="t" rtlCol="false" tIns="0" lIns="0" bIns="0" rIns="0">
            <a:spAutoFit/>
          </a:bodyPr>
          <a:lstStyle/>
          <a:p>
            <a:pPr algn="ctr" marL="0" indent="0" lvl="0">
              <a:lnSpc>
                <a:spcPts val="6599"/>
              </a:lnSpc>
              <a:spcBef>
                <a:spcPct val="0"/>
              </a:spcBef>
            </a:pPr>
            <a:r>
              <a:rPr lang="en-US" sz="5499">
                <a:solidFill>
                  <a:srgbClr val="003EA8"/>
                </a:solidFill>
                <a:latin typeface="Telegraf Bold"/>
              </a:rPr>
              <a:t>1.</a:t>
            </a:r>
          </a:p>
        </p:txBody>
      </p:sp>
      <p:sp>
        <p:nvSpPr>
          <p:cNvPr name="TextBox 22" id="22"/>
          <p:cNvSpPr txBox="true"/>
          <p:nvPr/>
        </p:nvSpPr>
        <p:spPr>
          <a:xfrm rot="0">
            <a:off x="9103855" y="3152591"/>
            <a:ext cx="766091" cy="895350"/>
          </a:xfrm>
          <a:prstGeom prst="rect">
            <a:avLst/>
          </a:prstGeom>
        </p:spPr>
        <p:txBody>
          <a:bodyPr anchor="t" rtlCol="false" tIns="0" lIns="0" bIns="0" rIns="0">
            <a:spAutoFit/>
          </a:bodyPr>
          <a:lstStyle/>
          <a:p>
            <a:pPr algn="ctr" marL="0" indent="0" lvl="0">
              <a:lnSpc>
                <a:spcPts val="6599"/>
              </a:lnSpc>
              <a:spcBef>
                <a:spcPct val="0"/>
              </a:spcBef>
            </a:pPr>
            <a:r>
              <a:rPr lang="en-US" sz="5499">
                <a:solidFill>
                  <a:srgbClr val="003EA8"/>
                </a:solidFill>
                <a:latin typeface="Telegraf Bold"/>
              </a:rPr>
              <a:t>7.</a:t>
            </a:r>
          </a:p>
        </p:txBody>
      </p:sp>
      <p:sp>
        <p:nvSpPr>
          <p:cNvPr name="TextBox 23" id="23"/>
          <p:cNvSpPr txBox="true"/>
          <p:nvPr/>
        </p:nvSpPr>
        <p:spPr>
          <a:xfrm rot="0">
            <a:off x="1650988" y="4251496"/>
            <a:ext cx="766091" cy="895350"/>
          </a:xfrm>
          <a:prstGeom prst="rect">
            <a:avLst/>
          </a:prstGeom>
        </p:spPr>
        <p:txBody>
          <a:bodyPr anchor="t" rtlCol="false" tIns="0" lIns="0" bIns="0" rIns="0">
            <a:spAutoFit/>
          </a:bodyPr>
          <a:lstStyle/>
          <a:p>
            <a:pPr algn="ctr" marL="0" indent="0" lvl="0">
              <a:lnSpc>
                <a:spcPts val="6599"/>
              </a:lnSpc>
              <a:spcBef>
                <a:spcPct val="0"/>
              </a:spcBef>
            </a:pPr>
            <a:r>
              <a:rPr lang="en-US" sz="5499">
                <a:solidFill>
                  <a:srgbClr val="003EA8"/>
                </a:solidFill>
                <a:latin typeface="Telegraf Bold"/>
              </a:rPr>
              <a:t>2.</a:t>
            </a:r>
          </a:p>
        </p:txBody>
      </p:sp>
      <p:sp>
        <p:nvSpPr>
          <p:cNvPr name="TextBox 24" id="24"/>
          <p:cNvSpPr txBox="true"/>
          <p:nvPr/>
        </p:nvSpPr>
        <p:spPr>
          <a:xfrm rot="0">
            <a:off x="1650988" y="5350401"/>
            <a:ext cx="766091" cy="895350"/>
          </a:xfrm>
          <a:prstGeom prst="rect">
            <a:avLst/>
          </a:prstGeom>
        </p:spPr>
        <p:txBody>
          <a:bodyPr anchor="t" rtlCol="false" tIns="0" lIns="0" bIns="0" rIns="0">
            <a:spAutoFit/>
          </a:bodyPr>
          <a:lstStyle/>
          <a:p>
            <a:pPr algn="ctr" marL="0" indent="0" lvl="0">
              <a:lnSpc>
                <a:spcPts val="6599"/>
              </a:lnSpc>
              <a:spcBef>
                <a:spcPct val="0"/>
              </a:spcBef>
            </a:pPr>
            <a:r>
              <a:rPr lang="en-US" sz="5499">
                <a:solidFill>
                  <a:srgbClr val="003EA8"/>
                </a:solidFill>
                <a:latin typeface="Telegraf Bold"/>
              </a:rPr>
              <a:t>3.</a:t>
            </a:r>
          </a:p>
        </p:txBody>
      </p:sp>
      <p:sp>
        <p:nvSpPr>
          <p:cNvPr name="TextBox 25" id="25"/>
          <p:cNvSpPr txBox="true"/>
          <p:nvPr/>
        </p:nvSpPr>
        <p:spPr>
          <a:xfrm rot="0">
            <a:off x="1650988" y="6449306"/>
            <a:ext cx="766091" cy="895350"/>
          </a:xfrm>
          <a:prstGeom prst="rect">
            <a:avLst/>
          </a:prstGeom>
        </p:spPr>
        <p:txBody>
          <a:bodyPr anchor="t" rtlCol="false" tIns="0" lIns="0" bIns="0" rIns="0">
            <a:spAutoFit/>
          </a:bodyPr>
          <a:lstStyle/>
          <a:p>
            <a:pPr algn="ctr" marL="0" indent="0" lvl="0">
              <a:lnSpc>
                <a:spcPts val="6599"/>
              </a:lnSpc>
              <a:spcBef>
                <a:spcPct val="0"/>
              </a:spcBef>
            </a:pPr>
            <a:r>
              <a:rPr lang="en-US" sz="5499">
                <a:solidFill>
                  <a:srgbClr val="003EA8"/>
                </a:solidFill>
                <a:latin typeface="Telegraf Bold"/>
              </a:rPr>
              <a:t>4.</a:t>
            </a:r>
          </a:p>
        </p:txBody>
      </p:sp>
      <p:sp>
        <p:nvSpPr>
          <p:cNvPr name="TextBox 26" id="26"/>
          <p:cNvSpPr txBox="true"/>
          <p:nvPr/>
        </p:nvSpPr>
        <p:spPr>
          <a:xfrm rot="0">
            <a:off x="1650988" y="7548211"/>
            <a:ext cx="766091" cy="895350"/>
          </a:xfrm>
          <a:prstGeom prst="rect">
            <a:avLst/>
          </a:prstGeom>
        </p:spPr>
        <p:txBody>
          <a:bodyPr anchor="t" rtlCol="false" tIns="0" lIns="0" bIns="0" rIns="0">
            <a:spAutoFit/>
          </a:bodyPr>
          <a:lstStyle/>
          <a:p>
            <a:pPr algn="ctr" marL="0" indent="0" lvl="0">
              <a:lnSpc>
                <a:spcPts val="6599"/>
              </a:lnSpc>
              <a:spcBef>
                <a:spcPct val="0"/>
              </a:spcBef>
            </a:pPr>
            <a:r>
              <a:rPr lang="en-US" sz="5499">
                <a:solidFill>
                  <a:srgbClr val="003EA8"/>
                </a:solidFill>
                <a:latin typeface="Telegraf Bold"/>
              </a:rPr>
              <a:t>5.</a:t>
            </a:r>
          </a:p>
        </p:txBody>
      </p:sp>
      <p:sp>
        <p:nvSpPr>
          <p:cNvPr name="TextBox 27" id="27"/>
          <p:cNvSpPr txBox="true"/>
          <p:nvPr/>
        </p:nvSpPr>
        <p:spPr>
          <a:xfrm rot="0">
            <a:off x="1650988" y="8647116"/>
            <a:ext cx="766091" cy="895350"/>
          </a:xfrm>
          <a:prstGeom prst="rect">
            <a:avLst/>
          </a:prstGeom>
        </p:spPr>
        <p:txBody>
          <a:bodyPr anchor="t" rtlCol="false" tIns="0" lIns="0" bIns="0" rIns="0">
            <a:spAutoFit/>
          </a:bodyPr>
          <a:lstStyle/>
          <a:p>
            <a:pPr algn="ctr" marL="0" indent="0" lvl="0">
              <a:lnSpc>
                <a:spcPts val="6599"/>
              </a:lnSpc>
              <a:spcBef>
                <a:spcPct val="0"/>
              </a:spcBef>
            </a:pPr>
            <a:r>
              <a:rPr lang="en-US" sz="5499">
                <a:solidFill>
                  <a:srgbClr val="003EA8"/>
                </a:solidFill>
                <a:latin typeface="Telegraf Bold"/>
              </a:rPr>
              <a:t>6.</a:t>
            </a:r>
          </a:p>
        </p:txBody>
      </p:sp>
    </p:spTree>
  </p:cSld>
  <p:clrMapOvr>
    <a:masterClrMapping/>
  </p:clrMapOvr>
</p:sld>
</file>

<file path=ppt/slides/slide59.xml><?xml version="1.0" encoding="utf-8"?>
<p:sld xmlns:p="http://schemas.openxmlformats.org/presentationml/2006/main" xmlns:a="http://schemas.openxmlformats.org/drawingml/2006/main" xmlns:r="http://schemas.openxmlformats.org/officeDocument/2006/relationships">
  <p:cSld>
    <p:bg>
      <p:bgPr>
        <a:solidFill>
          <a:srgbClr val="EBE39D"/>
        </a:solidFill>
      </p:bgPr>
    </p:bg>
    <p:spTree>
      <p:nvGrpSpPr>
        <p:cNvPr id="1" name=""/>
        <p:cNvGrpSpPr/>
        <p:nvPr/>
      </p:nvGrpSpPr>
      <p:grpSpPr>
        <a:xfrm>
          <a:off x="0" y="0"/>
          <a:ext cx="0" cy="0"/>
          <a:chOff x="0" y="0"/>
          <a:chExt cx="0" cy="0"/>
        </a:xfrm>
      </p:grpSpPr>
      <p:sp>
        <p:nvSpPr>
          <p:cNvPr name="TextBox 2" id="2"/>
          <p:cNvSpPr txBox="true"/>
          <p:nvPr/>
        </p:nvSpPr>
        <p:spPr>
          <a:xfrm rot="0">
            <a:off x="1474073" y="1432680"/>
            <a:ext cx="9193856" cy="3601085"/>
          </a:xfrm>
          <a:prstGeom prst="rect">
            <a:avLst/>
          </a:prstGeom>
        </p:spPr>
        <p:txBody>
          <a:bodyPr anchor="t" rtlCol="false" tIns="0" lIns="0" bIns="0" rIns="0">
            <a:spAutoFit/>
          </a:bodyPr>
          <a:lstStyle/>
          <a:p>
            <a:pPr algn="ctr">
              <a:lnSpc>
                <a:spcPts val="14080"/>
              </a:lnSpc>
            </a:pPr>
            <a:r>
              <a:rPr lang="en-US" spc="-320" sz="12800">
                <a:solidFill>
                  <a:srgbClr val="173554"/>
                </a:solidFill>
                <a:latin typeface="Hammersmith One"/>
              </a:rPr>
              <a:t>Elektron toʼlovlar</a:t>
            </a:r>
          </a:p>
        </p:txBody>
      </p:sp>
      <p:grpSp>
        <p:nvGrpSpPr>
          <p:cNvPr name="Group 3" id="3"/>
          <p:cNvGrpSpPr/>
          <p:nvPr/>
        </p:nvGrpSpPr>
        <p:grpSpPr>
          <a:xfrm rot="0">
            <a:off x="1474073" y="5455000"/>
            <a:ext cx="9193856" cy="2789720"/>
            <a:chOff x="0" y="0"/>
            <a:chExt cx="12258475" cy="3719627"/>
          </a:xfrm>
        </p:grpSpPr>
        <p:grpSp>
          <p:nvGrpSpPr>
            <p:cNvPr name="Group 4" id="4"/>
            <p:cNvGrpSpPr/>
            <p:nvPr/>
          </p:nvGrpSpPr>
          <p:grpSpPr>
            <a:xfrm rot="0">
              <a:off x="0" y="0"/>
              <a:ext cx="12258475" cy="3719627"/>
              <a:chOff x="0" y="0"/>
              <a:chExt cx="9590657" cy="2910123"/>
            </a:xfrm>
          </p:grpSpPr>
          <p:sp>
            <p:nvSpPr>
              <p:cNvPr name="Freeform 5" id="5"/>
              <p:cNvSpPr/>
              <p:nvPr/>
            </p:nvSpPr>
            <p:spPr>
              <a:xfrm>
                <a:off x="92710" y="106680"/>
                <a:ext cx="9486517" cy="2790743"/>
              </a:xfrm>
              <a:custGeom>
                <a:avLst/>
                <a:gdLst/>
                <a:ahLst/>
                <a:cxnLst/>
                <a:rect r="r" b="b" t="t" l="l"/>
                <a:pathLst>
                  <a:path h="2790743" w="9486517">
                    <a:moveTo>
                      <a:pt x="9459846" y="2601513"/>
                    </a:moveTo>
                    <a:cubicBezTo>
                      <a:pt x="9459846" y="2689143"/>
                      <a:pt x="9383646" y="2760263"/>
                      <a:pt x="9302367" y="2760263"/>
                    </a:cubicBezTo>
                    <a:lnTo>
                      <a:pt x="66040" y="2760263"/>
                    </a:lnTo>
                    <a:cubicBezTo>
                      <a:pt x="43180" y="2760263"/>
                      <a:pt x="20320" y="2755183"/>
                      <a:pt x="0" y="2746293"/>
                    </a:cubicBezTo>
                    <a:cubicBezTo>
                      <a:pt x="26670" y="2774233"/>
                      <a:pt x="63500" y="2790743"/>
                      <a:pt x="154591" y="2790743"/>
                    </a:cubicBezTo>
                    <a:lnTo>
                      <a:pt x="9340467" y="2790743"/>
                    </a:lnTo>
                    <a:cubicBezTo>
                      <a:pt x="9420477" y="2790743"/>
                      <a:pt x="9486517" y="2724703"/>
                      <a:pt x="9486517" y="2644693"/>
                    </a:cubicBezTo>
                    <a:lnTo>
                      <a:pt x="9486517" y="95250"/>
                    </a:lnTo>
                    <a:cubicBezTo>
                      <a:pt x="9486517" y="58420"/>
                      <a:pt x="9472546" y="25400"/>
                      <a:pt x="9450957" y="0"/>
                    </a:cubicBezTo>
                    <a:cubicBezTo>
                      <a:pt x="9457307" y="16510"/>
                      <a:pt x="9459846" y="34290"/>
                      <a:pt x="9459846" y="52070"/>
                    </a:cubicBezTo>
                    <a:lnTo>
                      <a:pt x="9459846" y="2601513"/>
                    </a:lnTo>
                    <a:lnTo>
                      <a:pt x="9459846" y="2601513"/>
                    </a:lnTo>
                    <a:close/>
                  </a:path>
                </a:pathLst>
              </a:custGeom>
              <a:solidFill>
                <a:srgbClr val="173554"/>
              </a:solidFill>
            </p:spPr>
          </p:sp>
          <p:sp>
            <p:nvSpPr>
              <p:cNvPr name="Freeform 6" id="6"/>
              <p:cNvSpPr/>
              <p:nvPr/>
            </p:nvSpPr>
            <p:spPr>
              <a:xfrm>
                <a:off x="12700" y="12700"/>
                <a:ext cx="9525887" cy="2841543"/>
              </a:xfrm>
              <a:custGeom>
                <a:avLst/>
                <a:gdLst/>
                <a:ahLst/>
                <a:cxnLst/>
                <a:rect r="r" b="b" t="t" l="l"/>
                <a:pathLst>
                  <a:path h="2841543" w="9525887">
                    <a:moveTo>
                      <a:pt x="146050" y="2841543"/>
                    </a:moveTo>
                    <a:lnTo>
                      <a:pt x="9379837" y="2841543"/>
                    </a:lnTo>
                    <a:cubicBezTo>
                      <a:pt x="9459847" y="2841543"/>
                      <a:pt x="9525887" y="2775503"/>
                      <a:pt x="9525887" y="2695493"/>
                    </a:cubicBezTo>
                    <a:lnTo>
                      <a:pt x="9525887" y="146050"/>
                    </a:lnTo>
                    <a:cubicBezTo>
                      <a:pt x="9525887" y="66040"/>
                      <a:pt x="9459847" y="0"/>
                      <a:pt x="9379837" y="0"/>
                    </a:cubicBezTo>
                    <a:lnTo>
                      <a:pt x="146050" y="0"/>
                    </a:lnTo>
                    <a:cubicBezTo>
                      <a:pt x="66040" y="0"/>
                      <a:pt x="0" y="66040"/>
                      <a:pt x="0" y="146050"/>
                    </a:cubicBezTo>
                    <a:lnTo>
                      <a:pt x="0" y="2695493"/>
                    </a:lnTo>
                    <a:cubicBezTo>
                      <a:pt x="0" y="2776773"/>
                      <a:pt x="66040" y="2841543"/>
                      <a:pt x="146050" y="2841543"/>
                    </a:cubicBezTo>
                    <a:close/>
                  </a:path>
                </a:pathLst>
              </a:custGeom>
              <a:solidFill>
                <a:srgbClr val="F4F4F4"/>
              </a:solidFill>
            </p:spPr>
          </p:sp>
          <p:sp>
            <p:nvSpPr>
              <p:cNvPr name="Freeform 7" id="7"/>
              <p:cNvSpPr/>
              <p:nvPr/>
            </p:nvSpPr>
            <p:spPr>
              <a:xfrm>
                <a:off x="0" y="0"/>
                <a:ext cx="9590657" cy="2910123"/>
              </a:xfrm>
              <a:custGeom>
                <a:avLst/>
                <a:gdLst/>
                <a:ahLst/>
                <a:cxnLst/>
                <a:rect r="r" b="b" t="t" l="l"/>
                <a:pathLst>
                  <a:path h="2910123" w="9590657">
                    <a:moveTo>
                      <a:pt x="9527157" y="74930"/>
                    </a:moveTo>
                    <a:cubicBezTo>
                      <a:pt x="9499217" y="30480"/>
                      <a:pt x="9449687" y="0"/>
                      <a:pt x="9392537" y="0"/>
                    </a:cubicBezTo>
                    <a:lnTo>
                      <a:pt x="158750" y="0"/>
                    </a:lnTo>
                    <a:cubicBezTo>
                      <a:pt x="71120" y="0"/>
                      <a:pt x="0" y="71120"/>
                      <a:pt x="0" y="158750"/>
                    </a:cubicBezTo>
                    <a:lnTo>
                      <a:pt x="0" y="2708193"/>
                    </a:lnTo>
                    <a:cubicBezTo>
                      <a:pt x="0" y="2760263"/>
                      <a:pt x="25400" y="2805983"/>
                      <a:pt x="63500" y="2835193"/>
                    </a:cubicBezTo>
                    <a:cubicBezTo>
                      <a:pt x="91440" y="2879643"/>
                      <a:pt x="140970" y="2910123"/>
                      <a:pt x="256443" y="2910123"/>
                    </a:cubicBezTo>
                    <a:lnTo>
                      <a:pt x="9431907" y="2910123"/>
                    </a:lnTo>
                    <a:cubicBezTo>
                      <a:pt x="9519537" y="2910123"/>
                      <a:pt x="9590657" y="2839003"/>
                      <a:pt x="9590657" y="2751373"/>
                    </a:cubicBezTo>
                    <a:lnTo>
                      <a:pt x="9590657" y="201930"/>
                    </a:lnTo>
                    <a:cubicBezTo>
                      <a:pt x="9590656" y="149860"/>
                      <a:pt x="9565256" y="104140"/>
                      <a:pt x="9527157" y="74930"/>
                    </a:cubicBezTo>
                    <a:close/>
                    <a:moveTo>
                      <a:pt x="12700" y="2708193"/>
                    </a:moveTo>
                    <a:lnTo>
                      <a:pt x="12700" y="158750"/>
                    </a:lnTo>
                    <a:cubicBezTo>
                      <a:pt x="12700" y="78740"/>
                      <a:pt x="78740" y="12700"/>
                      <a:pt x="158750" y="12700"/>
                    </a:cubicBezTo>
                    <a:lnTo>
                      <a:pt x="9392537" y="12700"/>
                    </a:lnTo>
                    <a:cubicBezTo>
                      <a:pt x="9472547" y="12700"/>
                      <a:pt x="9538587" y="78740"/>
                      <a:pt x="9538587" y="158750"/>
                    </a:cubicBezTo>
                    <a:lnTo>
                      <a:pt x="9538587" y="2708193"/>
                    </a:lnTo>
                    <a:cubicBezTo>
                      <a:pt x="9538587" y="2788203"/>
                      <a:pt x="9472547" y="2854243"/>
                      <a:pt x="9392537" y="2854243"/>
                    </a:cubicBezTo>
                    <a:lnTo>
                      <a:pt x="158750" y="2854243"/>
                    </a:lnTo>
                    <a:cubicBezTo>
                      <a:pt x="78740" y="2854243"/>
                      <a:pt x="12700" y="2789473"/>
                      <a:pt x="12700" y="2708193"/>
                    </a:cubicBezTo>
                    <a:close/>
                    <a:moveTo>
                      <a:pt x="9579227" y="2751373"/>
                    </a:moveTo>
                    <a:cubicBezTo>
                      <a:pt x="9579227" y="2831383"/>
                      <a:pt x="9511917" y="2897423"/>
                      <a:pt x="9431907" y="2897423"/>
                    </a:cubicBezTo>
                    <a:lnTo>
                      <a:pt x="256443" y="2897423"/>
                    </a:lnTo>
                    <a:cubicBezTo>
                      <a:pt x="157480" y="2897423"/>
                      <a:pt x="120650" y="2880913"/>
                      <a:pt x="93980" y="2852973"/>
                    </a:cubicBezTo>
                    <a:cubicBezTo>
                      <a:pt x="114300" y="2861863"/>
                      <a:pt x="135890" y="2866943"/>
                      <a:pt x="160020" y="2866943"/>
                    </a:cubicBezTo>
                    <a:lnTo>
                      <a:pt x="9393807" y="2866943"/>
                    </a:lnTo>
                    <a:cubicBezTo>
                      <a:pt x="9481437" y="2866943"/>
                      <a:pt x="9552557" y="2795823"/>
                      <a:pt x="9552557" y="2708193"/>
                    </a:cubicBezTo>
                    <a:lnTo>
                      <a:pt x="9552557" y="158750"/>
                    </a:lnTo>
                    <a:cubicBezTo>
                      <a:pt x="9552557" y="140970"/>
                      <a:pt x="9548747" y="123190"/>
                      <a:pt x="9543667" y="106680"/>
                    </a:cubicBezTo>
                    <a:cubicBezTo>
                      <a:pt x="9565257" y="132080"/>
                      <a:pt x="9579227" y="165100"/>
                      <a:pt x="9579227" y="201930"/>
                    </a:cubicBezTo>
                    <a:lnTo>
                      <a:pt x="9579227" y="2751373"/>
                    </a:lnTo>
                    <a:cubicBezTo>
                      <a:pt x="9579227" y="2751373"/>
                      <a:pt x="9579227" y="2751373"/>
                      <a:pt x="9579227" y="2751373"/>
                    </a:cubicBezTo>
                    <a:close/>
                  </a:path>
                </a:pathLst>
              </a:custGeom>
              <a:solidFill>
                <a:srgbClr val="173554"/>
              </a:solidFill>
            </p:spPr>
          </p:sp>
        </p:grpSp>
        <p:sp>
          <p:nvSpPr>
            <p:cNvPr name="TextBox 8" id="8"/>
            <p:cNvSpPr txBox="true"/>
            <p:nvPr/>
          </p:nvSpPr>
          <p:spPr>
            <a:xfrm rot="0">
              <a:off x="1282866" y="461332"/>
              <a:ext cx="9692742" cy="2768388"/>
            </a:xfrm>
            <a:prstGeom prst="rect">
              <a:avLst/>
            </a:prstGeom>
          </p:spPr>
          <p:txBody>
            <a:bodyPr anchor="t" rtlCol="false" tIns="0" lIns="0" bIns="0" rIns="0">
              <a:spAutoFit/>
            </a:bodyPr>
            <a:lstStyle/>
            <a:p>
              <a:pPr algn="ctr">
                <a:lnSpc>
                  <a:spcPts val="4159"/>
                </a:lnSpc>
              </a:pPr>
              <a:r>
                <a:rPr lang="en-US" sz="3199">
                  <a:solidFill>
                    <a:srgbClr val="173554"/>
                  </a:solidFill>
                  <a:latin typeface="Open Sans"/>
                </a:rPr>
                <a:t>Istalgan tijorat shartnomalarining oxirgi bosqichi  yuritilayotgan to‘lov tizimlaridan biri asosida hisob-kitob qilish bilan yakunlanadi</a:t>
              </a:r>
            </a:p>
          </p:txBody>
        </p:sp>
      </p:grpSp>
      <p:pic>
        <p:nvPicPr>
          <p:cNvPr name="Picture 9" id="9"/>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2411460" y="758352"/>
            <a:ext cx="4241730" cy="8904394"/>
          </a:xfrm>
          <a:prstGeom prst="rect">
            <a:avLst/>
          </a:prstGeom>
        </p:spPr>
      </p:pic>
    </p:spTree>
  </p:cSld>
  <p:clrMapOvr>
    <a:masterClrMapping/>
  </p:clrMapOvr>
</p:sld>
</file>

<file path=ppt/slides/slide6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alphaModFix amt="5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525598" y="1255436"/>
            <a:ext cx="2655906" cy="2655906"/>
          </a:xfrm>
          <a:prstGeom prst="rect">
            <a:avLst/>
          </a:prstGeom>
        </p:spPr>
      </p:pic>
      <p:pic>
        <p:nvPicPr>
          <p:cNvPr name="Picture 3" id="3"/>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8286040" y="-1845409"/>
            <a:ext cx="3100845" cy="3100845"/>
          </a:xfrm>
          <a:prstGeom prst="rect">
            <a:avLst/>
          </a:prstGeom>
        </p:spPr>
      </p:pic>
      <p:pic>
        <p:nvPicPr>
          <p:cNvPr name="Picture 4" id="4"/>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15493796" y="8292716"/>
            <a:ext cx="3531008" cy="3531008"/>
          </a:xfrm>
          <a:prstGeom prst="rect">
            <a:avLst/>
          </a:prstGeom>
        </p:spPr>
      </p:pic>
      <p:pic>
        <p:nvPicPr>
          <p:cNvPr name="Picture 5" id="5"/>
          <p:cNvPicPr>
            <a:picLocks noChangeAspect="true"/>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l="0" t="0" r="0" b="0"/>
          <a:stretch>
            <a:fillRect/>
          </a:stretch>
        </p:blipFill>
        <p:spPr>
          <a:xfrm flipH="false" flipV="false" rot="0">
            <a:off x="10612165" y="2082219"/>
            <a:ext cx="6799299" cy="6518828"/>
          </a:xfrm>
          <a:prstGeom prst="rect">
            <a:avLst/>
          </a:prstGeom>
        </p:spPr>
      </p:pic>
      <p:sp>
        <p:nvSpPr>
          <p:cNvPr name="TextBox 6" id="6"/>
          <p:cNvSpPr txBox="true"/>
          <p:nvPr/>
        </p:nvSpPr>
        <p:spPr>
          <a:xfrm rot="0">
            <a:off x="729682" y="876300"/>
            <a:ext cx="12162782" cy="1319734"/>
          </a:xfrm>
          <a:prstGeom prst="rect">
            <a:avLst/>
          </a:prstGeom>
        </p:spPr>
        <p:txBody>
          <a:bodyPr anchor="t" rtlCol="false" tIns="0" lIns="0" bIns="0" rIns="0">
            <a:spAutoFit/>
          </a:bodyPr>
          <a:lstStyle/>
          <a:p>
            <a:pPr>
              <a:lnSpc>
                <a:spcPts val="10733"/>
              </a:lnSpc>
            </a:pPr>
            <a:r>
              <a:rPr lang="en-US" sz="7666">
                <a:solidFill>
                  <a:srgbClr val="FF6705"/>
                </a:solidFill>
                <a:latin typeface="Archivo Black"/>
              </a:rPr>
              <a:t>Elektron toʼlov turlari</a:t>
            </a:r>
          </a:p>
        </p:txBody>
      </p:sp>
      <p:sp>
        <p:nvSpPr>
          <p:cNvPr name="TextBox 7" id="7"/>
          <p:cNvSpPr txBox="true"/>
          <p:nvPr/>
        </p:nvSpPr>
        <p:spPr>
          <a:xfrm rot="0">
            <a:off x="854378" y="2577474"/>
            <a:ext cx="7421582" cy="1792845"/>
          </a:xfrm>
          <a:prstGeom prst="rect">
            <a:avLst/>
          </a:prstGeom>
        </p:spPr>
        <p:txBody>
          <a:bodyPr anchor="t" rtlCol="false" tIns="0" lIns="0" bIns="0" rIns="0">
            <a:spAutoFit/>
          </a:bodyPr>
          <a:lstStyle/>
          <a:p>
            <a:pPr>
              <a:lnSpc>
                <a:spcPts val="4768"/>
              </a:lnSpc>
            </a:pPr>
            <a:r>
              <a:rPr lang="en-US" sz="3406">
                <a:solidFill>
                  <a:srgbClr val="2D2150"/>
                </a:solidFill>
                <a:latin typeface="Montserrat"/>
              </a:rPr>
              <a:t>Metodik nuqtai nazardan bu tizimlarni quyidagi asosiy guruhlarga ajratish mumkin</a:t>
            </a:r>
          </a:p>
        </p:txBody>
      </p:sp>
      <p:sp>
        <p:nvSpPr>
          <p:cNvPr name="TextBox 8" id="8"/>
          <p:cNvSpPr txBox="true"/>
          <p:nvPr/>
        </p:nvSpPr>
        <p:spPr>
          <a:xfrm rot="0">
            <a:off x="854378" y="5523004"/>
            <a:ext cx="8433941" cy="3078043"/>
          </a:xfrm>
          <a:prstGeom prst="rect">
            <a:avLst/>
          </a:prstGeom>
        </p:spPr>
        <p:txBody>
          <a:bodyPr anchor="t" rtlCol="false" tIns="0" lIns="0" bIns="0" rIns="0">
            <a:spAutoFit/>
          </a:bodyPr>
          <a:lstStyle/>
          <a:p>
            <a:pPr>
              <a:lnSpc>
                <a:spcPts val="4119"/>
              </a:lnSpc>
            </a:pPr>
            <a:r>
              <a:rPr lang="en-US" sz="2942">
                <a:solidFill>
                  <a:srgbClr val="EF2525"/>
                </a:solidFill>
                <a:latin typeface="Archivo Black"/>
              </a:rPr>
              <a:t>- kreditli sxemalar ishlatish bilan amalga oshiriladigan toʼlov tizimlari;</a:t>
            </a:r>
          </a:p>
          <a:p>
            <a:pPr>
              <a:lnSpc>
                <a:spcPts val="4119"/>
              </a:lnSpc>
            </a:pPr>
            <a:r>
              <a:rPr lang="en-US" sz="2942">
                <a:solidFill>
                  <a:srgbClr val="EF2525"/>
                </a:solidFill>
                <a:latin typeface="Arimo"/>
              </a:rPr>
              <a:t>- debitli sxemalar ishlatish bilan amalga oshiriladigan toʼlov tizimlari;</a:t>
            </a:r>
          </a:p>
          <a:p>
            <a:pPr>
              <a:lnSpc>
                <a:spcPts val="4119"/>
              </a:lnSpc>
            </a:pPr>
            <a:r>
              <a:rPr lang="en-US" sz="2942">
                <a:solidFill>
                  <a:srgbClr val="EF2525"/>
                </a:solidFill>
                <a:latin typeface="Arimo"/>
              </a:rPr>
              <a:t>- raqamli pullar bilan amalga oshiriladigan toʼlov tizimlari</a:t>
            </a:r>
          </a:p>
        </p:txBody>
      </p:sp>
    </p:spTree>
  </p:cSld>
  <p:clrMapOvr>
    <a:masterClrMapping/>
  </p:clrMapOvr>
</p:sld>
</file>

<file path=ppt/slides/slide6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alphaModFix amt="5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525598" y="1255436"/>
            <a:ext cx="2655906" cy="2655906"/>
          </a:xfrm>
          <a:prstGeom prst="rect">
            <a:avLst/>
          </a:prstGeom>
        </p:spPr>
      </p:pic>
      <p:pic>
        <p:nvPicPr>
          <p:cNvPr name="Picture 3" id="3"/>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8286040" y="-1845409"/>
            <a:ext cx="3100845" cy="3100845"/>
          </a:xfrm>
          <a:prstGeom prst="rect">
            <a:avLst/>
          </a:prstGeom>
        </p:spPr>
      </p:pic>
      <p:pic>
        <p:nvPicPr>
          <p:cNvPr name="Picture 4" id="4"/>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15493796" y="8292716"/>
            <a:ext cx="3531008" cy="3531008"/>
          </a:xfrm>
          <a:prstGeom prst="rect">
            <a:avLst/>
          </a:prstGeom>
        </p:spPr>
      </p:pic>
      <p:pic>
        <p:nvPicPr>
          <p:cNvPr name="Picture 5" id="5"/>
          <p:cNvPicPr>
            <a:picLocks noChangeAspect="true"/>
          </p:cNvPicPr>
          <p:nvPr/>
        </p:nvPicPr>
        <p:blipFill>
          <a:blip r:embed="rId6"/>
          <a:srcRect l="0" t="0" r="0" b="0"/>
          <a:stretch>
            <a:fillRect/>
          </a:stretch>
        </p:blipFill>
        <p:spPr>
          <a:xfrm flipH="false" flipV="false" rot="0">
            <a:off x="9902567" y="2223085"/>
            <a:ext cx="8385433" cy="6387512"/>
          </a:xfrm>
          <a:prstGeom prst="rect">
            <a:avLst/>
          </a:prstGeom>
        </p:spPr>
      </p:pic>
      <p:sp>
        <p:nvSpPr>
          <p:cNvPr name="TextBox 6" id="6"/>
          <p:cNvSpPr txBox="true"/>
          <p:nvPr/>
        </p:nvSpPr>
        <p:spPr>
          <a:xfrm rot="0">
            <a:off x="729682" y="962025"/>
            <a:ext cx="15858844" cy="547371"/>
          </a:xfrm>
          <a:prstGeom prst="rect">
            <a:avLst/>
          </a:prstGeom>
        </p:spPr>
        <p:txBody>
          <a:bodyPr anchor="t" rtlCol="false" tIns="0" lIns="0" bIns="0" rIns="0">
            <a:spAutoFit/>
          </a:bodyPr>
          <a:lstStyle/>
          <a:p>
            <a:pPr>
              <a:lnSpc>
                <a:spcPts val="4479"/>
              </a:lnSpc>
            </a:pPr>
            <a:r>
              <a:rPr lang="en-US" sz="3199">
                <a:solidFill>
                  <a:srgbClr val="FF6705"/>
                </a:solidFill>
                <a:latin typeface="Archivo Black"/>
              </a:rPr>
              <a:t>Kreditli sxemalar ishlatish bilan amalga oshiriladigan toʼlov tizimlari</a:t>
            </a:r>
          </a:p>
        </p:txBody>
      </p:sp>
      <p:sp>
        <p:nvSpPr>
          <p:cNvPr name="TextBox 7" id="7"/>
          <p:cNvSpPr txBox="true"/>
          <p:nvPr/>
        </p:nvSpPr>
        <p:spPr>
          <a:xfrm rot="0">
            <a:off x="729682" y="2227322"/>
            <a:ext cx="8414318" cy="4587240"/>
          </a:xfrm>
          <a:prstGeom prst="rect">
            <a:avLst/>
          </a:prstGeom>
        </p:spPr>
        <p:txBody>
          <a:bodyPr anchor="t" rtlCol="false" tIns="0" lIns="0" bIns="0" rIns="0">
            <a:spAutoFit/>
          </a:bodyPr>
          <a:lstStyle/>
          <a:p>
            <a:pPr algn="just">
              <a:lnSpc>
                <a:spcPts val="3359"/>
              </a:lnSpc>
            </a:pPr>
            <a:r>
              <a:rPr lang="en-US" sz="2399">
                <a:solidFill>
                  <a:srgbClr val="2D2150"/>
                </a:solidFill>
                <a:latin typeface="Montserrat"/>
              </a:rPr>
              <a:t>Кредит картoчкаларини тўлoв вoситасида ишлатадиган тизимлар ҳoзирги вақтда дунё микёсидаги тўлoв тизимлари oрасида енг юқoри ўринда туради. Интернетда ҳисoб-китoбга пластикли картoчкалар ишлатишнинг ютуги уларнинг кўп жиxатдан анъанавий тўлoв тизимлари билан ўxшашлигидандир. Бундай ҳoлатда, Интернет маълумот узатишнинг аxбoрoт xавфсизлигини таъминлаш теxнoлoгиялари билан амалга oширишда ишлатилади</a:t>
            </a:r>
          </a:p>
          <a:p>
            <a:pPr algn="just">
              <a:lnSpc>
                <a:spcPts val="3359"/>
              </a:lnSpc>
            </a:pPr>
          </a:p>
        </p:txBody>
      </p:sp>
      <p:sp>
        <p:nvSpPr>
          <p:cNvPr name="TextBox 8" id="8"/>
          <p:cNvSpPr txBox="true"/>
          <p:nvPr/>
        </p:nvSpPr>
        <p:spPr>
          <a:xfrm rot="0">
            <a:off x="729682" y="7032928"/>
            <a:ext cx="8414318" cy="1559560"/>
          </a:xfrm>
          <a:prstGeom prst="rect">
            <a:avLst/>
          </a:prstGeom>
        </p:spPr>
        <p:txBody>
          <a:bodyPr anchor="t" rtlCol="false" tIns="0" lIns="0" bIns="0" rIns="0">
            <a:spAutoFit/>
          </a:bodyPr>
          <a:lstStyle/>
          <a:p>
            <a:pPr algn="just">
              <a:lnSpc>
                <a:spcPts val="4160"/>
              </a:lnSpc>
              <a:spcBef>
                <a:spcPct val="0"/>
              </a:spcBef>
            </a:pPr>
            <a:r>
              <a:rPr lang="en-US" sz="3200">
                <a:solidFill>
                  <a:srgbClr val="000000"/>
                </a:solidFill>
                <a:latin typeface="Open Sans"/>
              </a:rPr>
              <a:t>Аxбoрoт алмашинувида маълумот узатишнинг SЕT прoтoкoли (Sеcurе Еlеctronic Transaction) ишлатилади</a:t>
            </a:r>
          </a:p>
        </p:txBody>
      </p:sp>
    </p:spTree>
  </p:cSld>
  <p:clrMapOvr>
    <a:masterClrMapping/>
  </p:clrMapOvr>
</p:sld>
</file>

<file path=ppt/slides/slide6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alphaModFix amt="5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525598" y="1255436"/>
            <a:ext cx="2655906" cy="2655906"/>
          </a:xfrm>
          <a:prstGeom prst="rect">
            <a:avLst/>
          </a:prstGeom>
        </p:spPr>
      </p:pic>
      <p:pic>
        <p:nvPicPr>
          <p:cNvPr name="Picture 3" id="3"/>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8286040" y="-1845409"/>
            <a:ext cx="3100845" cy="3100845"/>
          </a:xfrm>
          <a:prstGeom prst="rect">
            <a:avLst/>
          </a:prstGeom>
        </p:spPr>
      </p:pic>
      <p:pic>
        <p:nvPicPr>
          <p:cNvPr name="Picture 4" id="4"/>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15493796" y="8292716"/>
            <a:ext cx="3531008" cy="3531008"/>
          </a:xfrm>
          <a:prstGeom prst="rect">
            <a:avLst/>
          </a:prstGeom>
        </p:spPr>
      </p:pic>
      <p:pic>
        <p:nvPicPr>
          <p:cNvPr name="Picture 5" id="5"/>
          <p:cNvPicPr>
            <a:picLocks noChangeAspect="true"/>
          </p:cNvPicPr>
          <p:nvPr/>
        </p:nvPicPr>
        <p:blipFill>
          <a:blip r:embed="rId6"/>
          <a:srcRect l="0" t="0" r="0" b="0"/>
          <a:stretch>
            <a:fillRect/>
          </a:stretch>
        </p:blipFill>
        <p:spPr>
          <a:xfrm flipH="false" flipV="false" rot="0">
            <a:off x="10352086" y="3297557"/>
            <a:ext cx="7741051" cy="3691886"/>
          </a:xfrm>
          <a:prstGeom prst="rect">
            <a:avLst/>
          </a:prstGeom>
        </p:spPr>
      </p:pic>
      <p:sp>
        <p:nvSpPr>
          <p:cNvPr name="TextBox 6" id="6"/>
          <p:cNvSpPr txBox="true"/>
          <p:nvPr/>
        </p:nvSpPr>
        <p:spPr>
          <a:xfrm rot="0">
            <a:off x="729682" y="962025"/>
            <a:ext cx="15858844" cy="547371"/>
          </a:xfrm>
          <a:prstGeom prst="rect">
            <a:avLst/>
          </a:prstGeom>
        </p:spPr>
        <p:txBody>
          <a:bodyPr anchor="t" rtlCol="false" tIns="0" lIns="0" bIns="0" rIns="0">
            <a:spAutoFit/>
          </a:bodyPr>
          <a:lstStyle/>
          <a:p>
            <a:pPr>
              <a:lnSpc>
                <a:spcPts val="4479"/>
              </a:lnSpc>
            </a:pPr>
            <a:r>
              <a:rPr lang="en-US" sz="3199">
                <a:solidFill>
                  <a:srgbClr val="FF6705"/>
                </a:solidFill>
                <a:latin typeface="Archivo Black"/>
              </a:rPr>
              <a:t>Debitli sxemalar ishlatish bilan amalga oshiriladigan toʼlov tizimlari</a:t>
            </a:r>
          </a:p>
        </p:txBody>
      </p:sp>
      <p:sp>
        <p:nvSpPr>
          <p:cNvPr name="TextBox 7" id="7"/>
          <p:cNvSpPr txBox="true"/>
          <p:nvPr/>
        </p:nvSpPr>
        <p:spPr>
          <a:xfrm rot="0">
            <a:off x="535101" y="1758523"/>
            <a:ext cx="17217797" cy="895986"/>
          </a:xfrm>
          <a:prstGeom prst="rect">
            <a:avLst/>
          </a:prstGeom>
        </p:spPr>
        <p:txBody>
          <a:bodyPr anchor="t" rtlCol="false" tIns="0" lIns="0" bIns="0" rIns="0">
            <a:spAutoFit/>
          </a:bodyPr>
          <a:lstStyle/>
          <a:p>
            <a:pPr algn="just">
              <a:lnSpc>
                <a:spcPts val="3639"/>
              </a:lnSpc>
            </a:pPr>
            <a:r>
              <a:rPr lang="en-US" sz="2599">
                <a:solidFill>
                  <a:srgbClr val="2D2150"/>
                </a:solidFill>
                <a:latin typeface="Montserrat"/>
              </a:rPr>
              <a:t>Bunda raqamli naqd pulga asoslangan debit tizimi 3-shaxs tomonidan tasdiqlashni talab qilmaydi, ularni ishlatish bahosi (narxi) "0" ga intiladi, yaʼni buni mikra toʼlovlarda ishlatish qulay</a:t>
            </a:r>
          </a:p>
        </p:txBody>
      </p:sp>
      <p:sp>
        <p:nvSpPr>
          <p:cNvPr name="TextBox 8" id="8"/>
          <p:cNvSpPr txBox="true"/>
          <p:nvPr/>
        </p:nvSpPr>
        <p:spPr>
          <a:xfrm rot="0">
            <a:off x="535101" y="3378409"/>
            <a:ext cx="9615994" cy="5567680"/>
          </a:xfrm>
          <a:prstGeom prst="rect">
            <a:avLst/>
          </a:prstGeom>
        </p:spPr>
        <p:txBody>
          <a:bodyPr anchor="t" rtlCol="false" tIns="0" lIns="0" bIns="0" rIns="0">
            <a:spAutoFit/>
          </a:bodyPr>
          <a:lstStyle/>
          <a:p>
            <a:pPr algn="just">
              <a:lnSpc>
                <a:spcPts val="3380"/>
              </a:lnSpc>
              <a:spcBef>
                <a:spcPct val="0"/>
              </a:spcBef>
            </a:pPr>
            <a:r>
              <a:rPr lang="en-US" sz="2600">
                <a:solidFill>
                  <a:srgbClr val="000000"/>
                </a:solidFill>
                <a:latin typeface="Open Sans"/>
              </a:rPr>
              <a:t>Misol sifatida Net Cash ni koʼrib chiqamiz. Bu tizim 1994 yildan beri faoliyat koʼrsatib kelmoqda va ishlatishga juda qulay. Potensial xaridor avval Net Bank da kupon sotib olishi kerak. Buning uchun u pochta dasturi yordamida yoki toʼgʼridan - toʼgʼri Net Cash ni Veb - saytida soʼrovnoma orqali un beshtali kupon oladi va uni sotuvchiga tovar yoki xizmatga almashish uchun joʼnatadi. Net Cash shifrlashni ishlatmaydi va Veb - brauzerlarning koʼrilganimkoniyatlari va xatlarni shifrlashning boshqa tizimlariga tayanadi. Nazariy jixatdan olib qaraganda, kupon boshqa odamlarning qoʼliga tushib qolishi va undan asl mijozgacha foydalanishi mumkin. Mijoz sotuvchiga hamisha nomaʼlum boʼlib qolaveradi. Shuning uchun bunday tizimni anonim deyish mumkin</a:t>
            </a:r>
          </a:p>
        </p:txBody>
      </p:sp>
    </p:spTree>
  </p:cSld>
  <p:clrMapOvr>
    <a:masterClrMapping/>
  </p:clrMapOvr>
</p:sld>
</file>

<file path=ppt/slides/slide6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alphaModFix amt="5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525598" y="1255436"/>
            <a:ext cx="2655906" cy="2655906"/>
          </a:xfrm>
          <a:prstGeom prst="rect">
            <a:avLst/>
          </a:prstGeom>
        </p:spPr>
      </p:pic>
      <p:pic>
        <p:nvPicPr>
          <p:cNvPr name="Picture 3" id="3"/>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8286040" y="-1845409"/>
            <a:ext cx="3100845" cy="3100845"/>
          </a:xfrm>
          <a:prstGeom prst="rect">
            <a:avLst/>
          </a:prstGeom>
        </p:spPr>
      </p:pic>
      <p:pic>
        <p:nvPicPr>
          <p:cNvPr name="Picture 4" id="4"/>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15493796" y="8292716"/>
            <a:ext cx="3531008" cy="3531008"/>
          </a:xfrm>
          <a:prstGeom prst="rect">
            <a:avLst/>
          </a:prstGeom>
        </p:spPr>
      </p:pic>
      <p:pic>
        <p:nvPicPr>
          <p:cNvPr name="Picture 5" id="5"/>
          <p:cNvPicPr>
            <a:picLocks noChangeAspect="true"/>
          </p:cNvPicPr>
          <p:nvPr/>
        </p:nvPicPr>
        <p:blipFill>
          <a:blip r:embed="rId6"/>
          <a:srcRect l="0" t="0" r="0" b="0"/>
          <a:stretch>
            <a:fillRect/>
          </a:stretch>
        </p:blipFill>
        <p:spPr>
          <a:xfrm flipH="false" flipV="false" rot="0">
            <a:off x="10283950" y="2191775"/>
            <a:ext cx="7550670" cy="6100942"/>
          </a:xfrm>
          <a:prstGeom prst="rect">
            <a:avLst/>
          </a:prstGeom>
        </p:spPr>
      </p:pic>
      <p:sp>
        <p:nvSpPr>
          <p:cNvPr name="TextBox 6" id="6"/>
          <p:cNvSpPr txBox="true"/>
          <p:nvPr/>
        </p:nvSpPr>
        <p:spPr>
          <a:xfrm rot="0">
            <a:off x="729682" y="962025"/>
            <a:ext cx="15858844" cy="547371"/>
          </a:xfrm>
          <a:prstGeom prst="rect">
            <a:avLst/>
          </a:prstGeom>
        </p:spPr>
        <p:txBody>
          <a:bodyPr anchor="t" rtlCol="false" tIns="0" lIns="0" bIns="0" rIns="0">
            <a:spAutoFit/>
          </a:bodyPr>
          <a:lstStyle/>
          <a:p>
            <a:pPr>
              <a:lnSpc>
                <a:spcPts val="4479"/>
              </a:lnSpc>
            </a:pPr>
            <a:r>
              <a:rPr lang="en-US" sz="3199">
                <a:solidFill>
                  <a:srgbClr val="FF6705"/>
                </a:solidFill>
                <a:latin typeface="Archivo Black"/>
              </a:rPr>
              <a:t>Raqamli naqd pullar bilan amalga oshiriladigan toʼlov tizimi</a:t>
            </a:r>
          </a:p>
        </p:txBody>
      </p:sp>
      <p:sp>
        <p:nvSpPr>
          <p:cNvPr name="TextBox 7" id="7"/>
          <p:cNvSpPr txBox="true"/>
          <p:nvPr/>
        </p:nvSpPr>
        <p:spPr>
          <a:xfrm rot="0">
            <a:off x="516894" y="2118152"/>
            <a:ext cx="9615994" cy="2995930"/>
          </a:xfrm>
          <a:prstGeom prst="rect">
            <a:avLst/>
          </a:prstGeom>
        </p:spPr>
        <p:txBody>
          <a:bodyPr anchor="t" rtlCol="false" tIns="0" lIns="0" bIns="0" rIns="0">
            <a:spAutoFit/>
          </a:bodyPr>
          <a:lstStyle/>
          <a:p>
            <a:pPr algn="just">
              <a:lnSpc>
                <a:spcPts val="3380"/>
              </a:lnSpc>
              <a:spcBef>
                <a:spcPct val="0"/>
              </a:spcBef>
            </a:pPr>
            <a:r>
              <a:rPr lang="en-US" sz="2600">
                <a:solidFill>
                  <a:srgbClr val="000000"/>
                </a:solidFill>
                <a:latin typeface="Open Sans"/>
              </a:rPr>
              <a:t>Raqamli naqd pullar Internetda hisob-kitobning yangi turi hisoblanadi. "Raqamli naqd pul" termini elektron toʼlov tizimi kategoriyasini aniqlaydi, ular naqd pullarni real hayotdan Internet hayotiga oʼtkazishga harakat qiladilar. Raqamli naqd pullar - bu juda katta sonlar yoki fayllar boʼlib, ular belgilar funksiyasini bajarishadi va boshqa toʼlov tizimlaridan farqli ularok, bu fayllar shu pullarning oʼzi hisoblanadi</a:t>
            </a:r>
          </a:p>
        </p:txBody>
      </p:sp>
    </p:spTree>
  </p:cSld>
  <p:clrMapOvr>
    <a:masterClrMapping/>
  </p:clrMapOvr>
</p:sld>
</file>

<file path=ppt/slides/slide6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alphaModFix amt="5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525598" y="1255436"/>
            <a:ext cx="2655906" cy="2655906"/>
          </a:xfrm>
          <a:prstGeom prst="rect">
            <a:avLst/>
          </a:prstGeom>
        </p:spPr>
      </p:pic>
      <p:pic>
        <p:nvPicPr>
          <p:cNvPr name="Picture 3" id="3"/>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8286040" y="-1845409"/>
            <a:ext cx="3100845" cy="3100845"/>
          </a:xfrm>
          <a:prstGeom prst="rect">
            <a:avLst/>
          </a:prstGeom>
        </p:spPr>
      </p:pic>
      <p:pic>
        <p:nvPicPr>
          <p:cNvPr name="Picture 4" id="4"/>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15493796" y="8292716"/>
            <a:ext cx="3531008" cy="3531008"/>
          </a:xfrm>
          <a:prstGeom prst="rect">
            <a:avLst/>
          </a:prstGeom>
        </p:spPr>
      </p:pic>
      <p:pic>
        <p:nvPicPr>
          <p:cNvPr name="Picture 5" id="5"/>
          <p:cNvPicPr>
            <a:picLocks noChangeAspect="true"/>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l="0" t="0" r="0" b="0"/>
          <a:stretch>
            <a:fillRect/>
          </a:stretch>
        </p:blipFill>
        <p:spPr>
          <a:xfrm flipH="false" flipV="false" rot="0">
            <a:off x="10211606" y="2583389"/>
            <a:ext cx="6799299" cy="6518828"/>
          </a:xfrm>
          <a:prstGeom prst="rect">
            <a:avLst/>
          </a:prstGeom>
        </p:spPr>
      </p:pic>
      <p:pic>
        <p:nvPicPr>
          <p:cNvPr name="Picture 6" id="6"/>
          <p:cNvPicPr>
            <a:picLocks noChangeAspect="true"/>
          </p:cNvPicPr>
          <p:nvPr/>
        </p:nvPicPr>
        <p:blipFill>
          <a:blip r:embed="rId8"/>
          <a:srcRect l="0" t="0" r="0" b="0"/>
          <a:stretch>
            <a:fillRect/>
          </a:stretch>
        </p:blipFill>
        <p:spPr>
          <a:xfrm flipH="false" flipV="false" rot="0">
            <a:off x="527917" y="6277881"/>
            <a:ext cx="4651268" cy="2014835"/>
          </a:xfrm>
          <a:prstGeom prst="rect">
            <a:avLst/>
          </a:prstGeom>
        </p:spPr>
      </p:pic>
      <p:pic>
        <p:nvPicPr>
          <p:cNvPr name="Picture 7" id="7"/>
          <p:cNvPicPr>
            <a:picLocks noChangeAspect="true"/>
          </p:cNvPicPr>
          <p:nvPr/>
        </p:nvPicPr>
        <p:blipFill>
          <a:blip r:embed="rId9"/>
          <a:srcRect l="0" t="0" r="0" b="0"/>
          <a:stretch>
            <a:fillRect/>
          </a:stretch>
        </p:blipFill>
        <p:spPr>
          <a:xfrm flipH="false" flipV="false" rot="0">
            <a:off x="5575773" y="6365197"/>
            <a:ext cx="3568227" cy="2950649"/>
          </a:xfrm>
          <a:prstGeom prst="rect">
            <a:avLst/>
          </a:prstGeom>
        </p:spPr>
      </p:pic>
      <p:sp>
        <p:nvSpPr>
          <p:cNvPr name="TextBox 8" id="8"/>
          <p:cNvSpPr txBox="true"/>
          <p:nvPr/>
        </p:nvSpPr>
        <p:spPr>
          <a:xfrm rot="0">
            <a:off x="729682" y="876300"/>
            <a:ext cx="14764114" cy="1319734"/>
          </a:xfrm>
          <a:prstGeom prst="rect">
            <a:avLst/>
          </a:prstGeom>
        </p:spPr>
        <p:txBody>
          <a:bodyPr anchor="t" rtlCol="false" tIns="0" lIns="0" bIns="0" rIns="0">
            <a:spAutoFit/>
          </a:bodyPr>
          <a:lstStyle/>
          <a:p>
            <a:pPr>
              <a:lnSpc>
                <a:spcPts val="10733"/>
              </a:lnSpc>
            </a:pPr>
            <a:r>
              <a:rPr lang="en-US" sz="7666">
                <a:solidFill>
                  <a:srgbClr val="FF6705"/>
                </a:solidFill>
                <a:latin typeface="Archivo Black"/>
              </a:rPr>
              <a:t>Elektron pullar tushunchasi</a:t>
            </a:r>
          </a:p>
        </p:txBody>
      </p:sp>
      <p:sp>
        <p:nvSpPr>
          <p:cNvPr name="TextBox 9" id="9"/>
          <p:cNvSpPr txBox="true"/>
          <p:nvPr/>
        </p:nvSpPr>
        <p:spPr>
          <a:xfrm rot="0">
            <a:off x="854378" y="2577474"/>
            <a:ext cx="7421582" cy="2397073"/>
          </a:xfrm>
          <a:prstGeom prst="rect">
            <a:avLst/>
          </a:prstGeom>
        </p:spPr>
        <p:txBody>
          <a:bodyPr anchor="t" rtlCol="false" tIns="0" lIns="0" bIns="0" rIns="0">
            <a:spAutoFit/>
          </a:bodyPr>
          <a:lstStyle/>
          <a:p>
            <a:pPr>
              <a:lnSpc>
                <a:spcPts val="4768"/>
              </a:lnSpc>
            </a:pPr>
            <a:r>
              <a:rPr lang="en-US" sz="3406">
                <a:solidFill>
                  <a:srgbClr val="2D2150"/>
                </a:solidFill>
                <a:latin typeface="Montserrat"/>
              </a:rPr>
              <a:t>Elektron pullar – bu pul birligiga tenglashtirilgan belgilar hamda kupyura va tanga rolini bajaruvchi katta son yoki fayllardir</a:t>
            </a:r>
          </a:p>
        </p:txBody>
      </p:sp>
    </p:spTree>
  </p:cSld>
  <p:clrMapOvr>
    <a:masterClrMapping/>
  </p:clrMapOvr>
</p:sld>
</file>

<file path=ppt/slides/slide65.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
        <p:nvSpPr>
          <p:cNvPr name="TextBox 2" id="2"/>
          <p:cNvSpPr txBox="true"/>
          <p:nvPr/>
        </p:nvSpPr>
        <p:spPr>
          <a:xfrm rot="0">
            <a:off x="557601" y="388327"/>
            <a:ext cx="17393023" cy="1238250"/>
          </a:xfrm>
          <a:prstGeom prst="rect">
            <a:avLst/>
          </a:prstGeom>
        </p:spPr>
        <p:txBody>
          <a:bodyPr anchor="t" rtlCol="false" tIns="0" lIns="0" bIns="0" rIns="0">
            <a:spAutoFit/>
          </a:bodyPr>
          <a:lstStyle/>
          <a:p>
            <a:pPr algn="l" marL="0" indent="0" lvl="0">
              <a:lnSpc>
                <a:spcPts val="9600"/>
              </a:lnSpc>
              <a:spcBef>
                <a:spcPct val="0"/>
              </a:spcBef>
            </a:pPr>
            <a:r>
              <a:rPr lang="en-US" sz="8000">
                <a:solidFill>
                  <a:srgbClr val="2D2150"/>
                </a:solidFill>
                <a:latin typeface="Archivo Black"/>
              </a:rPr>
              <a:t>Elektron pullar birliklari</a:t>
            </a:r>
          </a:p>
        </p:txBody>
      </p:sp>
      <p:grpSp>
        <p:nvGrpSpPr>
          <p:cNvPr name="Group 3" id="3"/>
          <p:cNvGrpSpPr/>
          <p:nvPr/>
        </p:nvGrpSpPr>
        <p:grpSpPr>
          <a:xfrm rot="0">
            <a:off x="666844" y="1772761"/>
            <a:ext cx="16826862" cy="1637724"/>
            <a:chOff x="0" y="0"/>
            <a:chExt cx="22435816" cy="2183632"/>
          </a:xfrm>
        </p:grpSpPr>
        <p:grpSp>
          <p:nvGrpSpPr>
            <p:cNvPr name="Group 4" id="4"/>
            <p:cNvGrpSpPr/>
            <p:nvPr/>
          </p:nvGrpSpPr>
          <p:grpSpPr>
            <a:xfrm rot="0">
              <a:off x="2929911" y="194912"/>
              <a:ext cx="19505905" cy="1793809"/>
              <a:chOff x="0" y="0"/>
              <a:chExt cx="11326814" cy="1041641"/>
            </a:xfrm>
          </p:grpSpPr>
          <p:sp>
            <p:nvSpPr>
              <p:cNvPr name="Freeform 5" id="5"/>
              <p:cNvSpPr/>
              <p:nvPr/>
            </p:nvSpPr>
            <p:spPr>
              <a:xfrm>
                <a:off x="0" y="0"/>
                <a:ext cx="11326814" cy="1041641"/>
              </a:xfrm>
              <a:custGeom>
                <a:avLst/>
                <a:gdLst/>
                <a:ahLst/>
                <a:cxnLst/>
                <a:rect r="r" b="b" t="t" l="l"/>
                <a:pathLst>
                  <a:path h="1041641" w="11326814">
                    <a:moveTo>
                      <a:pt x="11202353" y="1041640"/>
                    </a:moveTo>
                    <a:lnTo>
                      <a:pt x="124460" y="1041640"/>
                    </a:lnTo>
                    <a:cubicBezTo>
                      <a:pt x="55880" y="1041640"/>
                      <a:pt x="0" y="985760"/>
                      <a:pt x="0" y="917180"/>
                    </a:cubicBezTo>
                    <a:lnTo>
                      <a:pt x="0" y="124460"/>
                    </a:lnTo>
                    <a:cubicBezTo>
                      <a:pt x="0" y="55880"/>
                      <a:pt x="55880" y="0"/>
                      <a:pt x="124460" y="0"/>
                    </a:cubicBezTo>
                    <a:lnTo>
                      <a:pt x="11202354" y="0"/>
                    </a:lnTo>
                    <a:cubicBezTo>
                      <a:pt x="11270934" y="0"/>
                      <a:pt x="11326814" y="55880"/>
                      <a:pt x="11326814" y="124460"/>
                    </a:cubicBezTo>
                    <a:lnTo>
                      <a:pt x="11326814" y="917181"/>
                    </a:lnTo>
                    <a:cubicBezTo>
                      <a:pt x="11326814" y="985761"/>
                      <a:pt x="11270934" y="1041641"/>
                      <a:pt x="11202354" y="1041641"/>
                    </a:cubicBezTo>
                    <a:close/>
                  </a:path>
                </a:pathLst>
              </a:custGeom>
              <a:solidFill>
                <a:srgbClr val="297E99"/>
              </a:solidFill>
            </p:spPr>
          </p:sp>
        </p:grpSp>
        <p:sp>
          <p:nvSpPr>
            <p:cNvPr name="TextBox 6" id="6"/>
            <p:cNvSpPr txBox="true"/>
            <p:nvPr/>
          </p:nvSpPr>
          <p:spPr>
            <a:xfrm rot="0">
              <a:off x="3322799" y="391834"/>
              <a:ext cx="18242122" cy="1371388"/>
            </a:xfrm>
            <a:prstGeom prst="rect">
              <a:avLst/>
            </a:prstGeom>
          </p:spPr>
          <p:txBody>
            <a:bodyPr anchor="t" rtlCol="false" tIns="0" lIns="0" bIns="0" rIns="0">
              <a:spAutoFit/>
            </a:bodyPr>
            <a:lstStyle/>
            <a:p>
              <a:pPr algn="ctr">
                <a:lnSpc>
                  <a:spcPts val="4160"/>
                </a:lnSpc>
                <a:spcBef>
                  <a:spcPct val="0"/>
                </a:spcBef>
              </a:pPr>
              <a:r>
                <a:rPr lang="en-US" sz="3200">
                  <a:solidFill>
                    <a:srgbClr val="FCFDF4"/>
                  </a:solidFill>
                  <a:latin typeface="Open Sans"/>
                </a:rPr>
                <a:t>Oʼzbekiston zonasida operatsiyalarni amalga oshirish uchun UZSning Y-hamyondagi ekvivalenti</a:t>
              </a:r>
            </a:p>
          </p:txBody>
        </p:sp>
        <p:grpSp>
          <p:nvGrpSpPr>
            <p:cNvPr name="Group 7" id="7"/>
            <p:cNvGrpSpPr/>
            <p:nvPr/>
          </p:nvGrpSpPr>
          <p:grpSpPr>
            <a:xfrm rot="0">
              <a:off x="114050" y="0"/>
              <a:ext cx="2183632" cy="2183632"/>
              <a:chOff x="0" y="0"/>
              <a:chExt cx="6350000" cy="6350000"/>
            </a:xfrm>
          </p:grpSpPr>
          <p:sp>
            <p:nvSpPr>
              <p:cNvPr name="Freeform 8" id="8"/>
              <p:cNvSpPr/>
              <p:nvPr/>
            </p:nvSpPr>
            <p:spPr>
              <a:xfrm>
                <a:off x="14167" y="0"/>
                <a:ext cx="6321665" cy="6350000"/>
              </a:xfrm>
              <a:custGeom>
                <a:avLst/>
                <a:gdLst/>
                <a:ahLst/>
                <a:cxnLst/>
                <a:rect r="r" b="b" t="t" l="l"/>
                <a:pathLst>
                  <a:path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00586E"/>
              </a:solidFill>
            </p:spPr>
          </p:sp>
        </p:grpSp>
        <p:sp>
          <p:nvSpPr>
            <p:cNvPr name="TextBox 9" id="9"/>
            <p:cNvSpPr txBox="true"/>
            <p:nvPr/>
          </p:nvSpPr>
          <p:spPr>
            <a:xfrm rot="0">
              <a:off x="0" y="660223"/>
              <a:ext cx="2411732" cy="672888"/>
            </a:xfrm>
            <a:prstGeom prst="rect">
              <a:avLst/>
            </a:prstGeom>
          </p:spPr>
          <p:txBody>
            <a:bodyPr anchor="t" rtlCol="false" tIns="0" lIns="0" bIns="0" rIns="0">
              <a:spAutoFit/>
            </a:bodyPr>
            <a:lstStyle/>
            <a:p>
              <a:pPr algn="ctr">
                <a:lnSpc>
                  <a:spcPts val="4160"/>
                </a:lnSpc>
                <a:spcBef>
                  <a:spcPct val="0"/>
                </a:spcBef>
              </a:pPr>
              <a:r>
                <a:rPr lang="en-US" sz="3200">
                  <a:solidFill>
                    <a:srgbClr val="FCFDF4"/>
                  </a:solidFill>
                  <a:latin typeface="Open Sans"/>
                </a:rPr>
                <a:t>WMY</a:t>
              </a:r>
            </a:p>
          </p:txBody>
        </p:sp>
      </p:grpSp>
      <p:grpSp>
        <p:nvGrpSpPr>
          <p:cNvPr name="Group 10" id="10"/>
          <p:cNvGrpSpPr/>
          <p:nvPr/>
        </p:nvGrpSpPr>
        <p:grpSpPr>
          <a:xfrm rot="0">
            <a:off x="666844" y="3553360"/>
            <a:ext cx="16826862" cy="1637724"/>
            <a:chOff x="0" y="0"/>
            <a:chExt cx="22435816" cy="2183632"/>
          </a:xfrm>
        </p:grpSpPr>
        <p:grpSp>
          <p:nvGrpSpPr>
            <p:cNvPr name="Group 11" id="11"/>
            <p:cNvGrpSpPr/>
            <p:nvPr/>
          </p:nvGrpSpPr>
          <p:grpSpPr>
            <a:xfrm rot="0">
              <a:off x="2929911" y="194912"/>
              <a:ext cx="19505905" cy="1793809"/>
              <a:chOff x="0" y="0"/>
              <a:chExt cx="11326814" cy="1041641"/>
            </a:xfrm>
          </p:grpSpPr>
          <p:sp>
            <p:nvSpPr>
              <p:cNvPr name="Freeform 12" id="12"/>
              <p:cNvSpPr/>
              <p:nvPr/>
            </p:nvSpPr>
            <p:spPr>
              <a:xfrm>
                <a:off x="0" y="0"/>
                <a:ext cx="11326814" cy="1041641"/>
              </a:xfrm>
              <a:custGeom>
                <a:avLst/>
                <a:gdLst/>
                <a:ahLst/>
                <a:cxnLst/>
                <a:rect r="r" b="b" t="t" l="l"/>
                <a:pathLst>
                  <a:path h="1041641" w="11326814">
                    <a:moveTo>
                      <a:pt x="11202353" y="1041640"/>
                    </a:moveTo>
                    <a:lnTo>
                      <a:pt x="124460" y="1041640"/>
                    </a:lnTo>
                    <a:cubicBezTo>
                      <a:pt x="55880" y="1041640"/>
                      <a:pt x="0" y="985760"/>
                      <a:pt x="0" y="917180"/>
                    </a:cubicBezTo>
                    <a:lnTo>
                      <a:pt x="0" y="124460"/>
                    </a:lnTo>
                    <a:cubicBezTo>
                      <a:pt x="0" y="55880"/>
                      <a:pt x="55880" y="0"/>
                      <a:pt x="124460" y="0"/>
                    </a:cubicBezTo>
                    <a:lnTo>
                      <a:pt x="11202354" y="0"/>
                    </a:lnTo>
                    <a:cubicBezTo>
                      <a:pt x="11270934" y="0"/>
                      <a:pt x="11326814" y="55880"/>
                      <a:pt x="11326814" y="124460"/>
                    </a:cubicBezTo>
                    <a:lnTo>
                      <a:pt x="11326814" y="917181"/>
                    </a:lnTo>
                    <a:cubicBezTo>
                      <a:pt x="11326814" y="985761"/>
                      <a:pt x="11270934" y="1041641"/>
                      <a:pt x="11202354" y="1041641"/>
                    </a:cubicBezTo>
                    <a:close/>
                  </a:path>
                </a:pathLst>
              </a:custGeom>
              <a:solidFill>
                <a:srgbClr val="297E99"/>
              </a:solidFill>
            </p:spPr>
          </p:sp>
        </p:grpSp>
        <p:sp>
          <p:nvSpPr>
            <p:cNvPr name="TextBox 13" id="13"/>
            <p:cNvSpPr txBox="true"/>
            <p:nvPr/>
          </p:nvSpPr>
          <p:spPr>
            <a:xfrm rot="0">
              <a:off x="3322799" y="391834"/>
              <a:ext cx="18242122" cy="1371388"/>
            </a:xfrm>
            <a:prstGeom prst="rect">
              <a:avLst/>
            </a:prstGeom>
          </p:spPr>
          <p:txBody>
            <a:bodyPr anchor="t" rtlCol="false" tIns="0" lIns="0" bIns="0" rIns="0">
              <a:spAutoFit/>
            </a:bodyPr>
            <a:lstStyle/>
            <a:p>
              <a:pPr algn="ctr">
                <a:lnSpc>
                  <a:spcPts val="4160"/>
                </a:lnSpc>
                <a:spcBef>
                  <a:spcPct val="0"/>
                </a:spcBef>
              </a:pPr>
              <a:r>
                <a:rPr lang="en-US" sz="3200">
                  <a:solidFill>
                    <a:srgbClr val="FCFDF4"/>
                  </a:solidFill>
                  <a:latin typeface="Open Sans"/>
                </a:rPr>
                <a:t>rubl zonasida operatsiyalarni amalga oshirish uchun RURning R-hamyondagi ekvivalenti</a:t>
              </a:r>
            </a:p>
          </p:txBody>
        </p:sp>
        <p:grpSp>
          <p:nvGrpSpPr>
            <p:cNvPr name="Group 14" id="14"/>
            <p:cNvGrpSpPr/>
            <p:nvPr/>
          </p:nvGrpSpPr>
          <p:grpSpPr>
            <a:xfrm rot="0">
              <a:off x="114050" y="0"/>
              <a:ext cx="2183632" cy="2183632"/>
              <a:chOff x="0" y="0"/>
              <a:chExt cx="6350000" cy="6350000"/>
            </a:xfrm>
          </p:grpSpPr>
          <p:sp>
            <p:nvSpPr>
              <p:cNvPr name="Freeform 15" id="15"/>
              <p:cNvSpPr/>
              <p:nvPr/>
            </p:nvSpPr>
            <p:spPr>
              <a:xfrm>
                <a:off x="14167" y="0"/>
                <a:ext cx="6321665" cy="6350000"/>
              </a:xfrm>
              <a:custGeom>
                <a:avLst/>
                <a:gdLst/>
                <a:ahLst/>
                <a:cxnLst/>
                <a:rect r="r" b="b" t="t" l="l"/>
                <a:pathLst>
                  <a:path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00586E"/>
              </a:solidFill>
            </p:spPr>
          </p:sp>
        </p:grpSp>
        <p:sp>
          <p:nvSpPr>
            <p:cNvPr name="TextBox 16" id="16"/>
            <p:cNvSpPr txBox="true"/>
            <p:nvPr/>
          </p:nvSpPr>
          <p:spPr>
            <a:xfrm rot="0">
              <a:off x="0" y="660223"/>
              <a:ext cx="2411732" cy="672888"/>
            </a:xfrm>
            <a:prstGeom prst="rect">
              <a:avLst/>
            </a:prstGeom>
          </p:spPr>
          <p:txBody>
            <a:bodyPr anchor="t" rtlCol="false" tIns="0" lIns="0" bIns="0" rIns="0">
              <a:spAutoFit/>
            </a:bodyPr>
            <a:lstStyle/>
            <a:p>
              <a:pPr algn="ctr">
                <a:lnSpc>
                  <a:spcPts val="4160"/>
                </a:lnSpc>
                <a:spcBef>
                  <a:spcPct val="0"/>
                </a:spcBef>
              </a:pPr>
              <a:r>
                <a:rPr lang="en-US" sz="3200">
                  <a:solidFill>
                    <a:srgbClr val="FCFDF4"/>
                  </a:solidFill>
                  <a:latin typeface="Open Sans"/>
                </a:rPr>
                <a:t>WMR</a:t>
              </a:r>
            </a:p>
          </p:txBody>
        </p:sp>
      </p:grpSp>
      <p:grpSp>
        <p:nvGrpSpPr>
          <p:cNvPr name="Group 17" id="17"/>
          <p:cNvGrpSpPr/>
          <p:nvPr/>
        </p:nvGrpSpPr>
        <p:grpSpPr>
          <a:xfrm rot="0">
            <a:off x="730569" y="5564580"/>
            <a:ext cx="16826862" cy="1637724"/>
            <a:chOff x="0" y="0"/>
            <a:chExt cx="22435816" cy="2183632"/>
          </a:xfrm>
        </p:grpSpPr>
        <p:grpSp>
          <p:nvGrpSpPr>
            <p:cNvPr name="Group 18" id="18"/>
            <p:cNvGrpSpPr/>
            <p:nvPr/>
          </p:nvGrpSpPr>
          <p:grpSpPr>
            <a:xfrm rot="0">
              <a:off x="2929911" y="194912"/>
              <a:ext cx="19505905" cy="1793809"/>
              <a:chOff x="0" y="0"/>
              <a:chExt cx="11326814" cy="1041641"/>
            </a:xfrm>
          </p:grpSpPr>
          <p:sp>
            <p:nvSpPr>
              <p:cNvPr name="Freeform 19" id="19"/>
              <p:cNvSpPr/>
              <p:nvPr/>
            </p:nvSpPr>
            <p:spPr>
              <a:xfrm>
                <a:off x="0" y="0"/>
                <a:ext cx="11326814" cy="1041641"/>
              </a:xfrm>
              <a:custGeom>
                <a:avLst/>
                <a:gdLst/>
                <a:ahLst/>
                <a:cxnLst/>
                <a:rect r="r" b="b" t="t" l="l"/>
                <a:pathLst>
                  <a:path h="1041641" w="11326814">
                    <a:moveTo>
                      <a:pt x="11202353" y="1041640"/>
                    </a:moveTo>
                    <a:lnTo>
                      <a:pt x="124460" y="1041640"/>
                    </a:lnTo>
                    <a:cubicBezTo>
                      <a:pt x="55880" y="1041640"/>
                      <a:pt x="0" y="985760"/>
                      <a:pt x="0" y="917180"/>
                    </a:cubicBezTo>
                    <a:lnTo>
                      <a:pt x="0" y="124460"/>
                    </a:lnTo>
                    <a:cubicBezTo>
                      <a:pt x="0" y="55880"/>
                      <a:pt x="55880" y="0"/>
                      <a:pt x="124460" y="0"/>
                    </a:cubicBezTo>
                    <a:lnTo>
                      <a:pt x="11202354" y="0"/>
                    </a:lnTo>
                    <a:cubicBezTo>
                      <a:pt x="11270934" y="0"/>
                      <a:pt x="11326814" y="55880"/>
                      <a:pt x="11326814" y="124460"/>
                    </a:cubicBezTo>
                    <a:lnTo>
                      <a:pt x="11326814" y="917181"/>
                    </a:lnTo>
                    <a:cubicBezTo>
                      <a:pt x="11326814" y="985761"/>
                      <a:pt x="11270934" y="1041641"/>
                      <a:pt x="11202354" y="1041641"/>
                    </a:cubicBezTo>
                    <a:close/>
                  </a:path>
                </a:pathLst>
              </a:custGeom>
              <a:solidFill>
                <a:srgbClr val="297E99"/>
              </a:solidFill>
            </p:spPr>
          </p:sp>
        </p:grpSp>
        <p:sp>
          <p:nvSpPr>
            <p:cNvPr name="TextBox 20" id="20"/>
            <p:cNvSpPr txBox="true"/>
            <p:nvPr/>
          </p:nvSpPr>
          <p:spPr>
            <a:xfrm rot="0">
              <a:off x="3322799" y="391834"/>
              <a:ext cx="18242122" cy="1371388"/>
            </a:xfrm>
            <a:prstGeom prst="rect">
              <a:avLst/>
            </a:prstGeom>
          </p:spPr>
          <p:txBody>
            <a:bodyPr anchor="t" rtlCol="false" tIns="0" lIns="0" bIns="0" rIns="0">
              <a:spAutoFit/>
            </a:bodyPr>
            <a:lstStyle/>
            <a:p>
              <a:pPr algn="ctr">
                <a:lnSpc>
                  <a:spcPts val="4160"/>
                </a:lnSpc>
                <a:spcBef>
                  <a:spcPct val="0"/>
                </a:spcBef>
              </a:pPr>
              <a:r>
                <a:rPr lang="en-US" sz="3200">
                  <a:solidFill>
                    <a:srgbClr val="FCFDF4"/>
                  </a:solidFill>
                  <a:latin typeface="Open Sans"/>
                </a:rPr>
                <a:t>АQSh dollarida operatsiyalarni amalga oshirish uchun USD ning Z-hamyondagi ekvivalenti</a:t>
              </a:r>
            </a:p>
          </p:txBody>
        </p:sp>
        <p:grpSp>
          <p:nvGrpSpPr>
            <p:cNvPr name="Group 21" id="21"/>
            <p:cNvGrpSpPr/>
            <p:nvPr/>
          </p:nvGrpSpPr>
          <p:grpSpPr>
            <a:xfrm rot="0">
              <a:off x="114050" y="0"/>
              <a:ext cx="2183632" cy="2183632"/>
              <a:chOff x="0" y="0"/>
              <a:chExt cx="6350000" cy="6350000"/>
            </a:xfrm>
          </p:grpSpPr>
          <p:sp>
            <p:nvSpPr>
              <p:cNvPr name="Freeform 22" id="22"/>
              <p:cNvSpPr/>
              <p:nvPr/>
            </p:nvSpPr>
            <p:spPr>
              <a:xfrm>
                <a:off x="14167" y="0"/>
                <a:ext cx="6321665" cy="6350000"/>
              </a:xfrm>
              <a:custGeom>
                <a:avLst/>
                <a:gdLst/>
                <a:ahLst/>
                <a:cxnLst/>
                <a:rect r="r" b="b" t="t" l="l"/>
                <a:pathLst>
                  <a:path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00586E"/>
              </a:solidFill>
            </p:spPr>
          </p:sp>
        </p:grpSp>
        <p:sp>
          <p:nvSpPr>
            <p:cNvPr name="TextBox 23" id="23"/>
            <p:cNvSpPr txBox="true"/>
            <p:nvPr/>
          </p:nvSpPr>
          <p:spPr>
            <a:xfrm rot="0">
              <a:off x="0" y="660223"/>
              <a:ext cx="2411732" cy="672888"/>
            </a:xfrm>
            <a:prstGeom prst="rect">
              <a:avLst/>
            </a:prstGeom>
          </p:spPr>
          <p:txBody>
            <a:bodyPr anchor="t" rtlCol="false" tIns="0" lIns="0" bIns="0" rIns="0">
              <a:spAutoFit/>
            </a:bodyPr>
            <a:lstStyle/>
            <a:p>
              <a:pPr algn="ctr">
                <a:lnSpc>
                  <a:spcPts val="4160"/>
                </a:lnSpc>
                <a:spcBef>
                  <a:spcPct val="0"/>
                </a:spcBef>
              </a:pPr>
              <a:r>
                <a:rPr lang="en-US" sz="3200">
                  <a:solidFill>
                    <a:srgbClr val="FCFDF4"/>
                  </a:solidFill>
                  <a:latin typeface="Open Sans"/>
                </a:rPr>
                <a:t>WMZ</a:t>
              </a:r>
            </a:p>
          </p:txBody>
        </p:sp>
      </p:grpSp>
      <p:grpSp>
        <p:nvGrpSpPr>
          <p:cNvPr name="Group 24" id="24"/>
          <p:cNvGrpSpPr/>
          <p:nvPr/>
        </p:nvGrpSpPr>
        <p:grpSpPr>
          <a:xfrm rot="0">
            <a:off x="730569" y="7620576"/>
            <a:ext cx="16826862" cy="1637724"/>
            <a:chOff x="0" y="0"/>
            <a:chExt cx="22435816" cy="2183632"/>
          </a:xfrm>
        </p:grpSpPr>
        <p:grpSp>
          <p:nvGrpSpPr>
            <p:cNvPr name="Group 25" id="25"/>
            <p:cNvGrpSpPr/>
            <p:nvPr/>
          </p:nvGrpSpPr>
          <p:grpSpPr>
            <a:xfrm rot="0">
              <a:off x="2929911" y="194912"/>
              <a:ext cx="19505905" cy="1793809"/>
              <a:chOff x="0" y="0"/>
              <a:chExt cx="11326814" cy="1041641"/>
            </a:xfrm>
          </p:grpSpPr>
          <p:sp>
            <p:nvSpPr>
              <p:cNvPr name="Freeform 26" id="26"/>
              <p:cNvSpPr/>
              <p:nvPr/>
            </p:nvSpPr>
            <p:spPr>
              <a:xfrm>
                <a:off x="0" y="0"/>
                <a:ext cx="11326814" cy="1041641"/>
              </a:xfrm>
              <a:custGeom>
                <a:avLst/>
                <a:gdLst/>
                <a:ahLst/>
                <a:cxnLst/>
                <a:rect r="r" b="b" t="t" l="l"/>
                <a:pathLst>
                  <a:path h="1041641" w="11326814">
                    <a:moveTo>
                      <a:pt x="11202353" y="1041640"/>
                    </a:moveTo>
                    <a:lnTo>
                      <a:pt x="124460" y="1041640"/>
                    </a:lnTo>
                    <a:cubicBezTo>
                      <a:pt x="55880" y="1041640"/>
                      <a:pt x="0" y="985760"/>
                      <a:pt x="0" y="917180"/>
                    </a:cubicBezTo>
                    <a:lnTo>
                      <a:pt x="0" y="124460"/>
                    </a:lnTo>
                    <a:cubicBezTo>
                      <a:pt x="0" y="55880"/>
                      <a:pt x="55880" y="0"/>
                      <a:pt x="124460" y="0"/>
                    </a:cubicBezTo>
                    <a:lnTo>
                      <a:pt x="11202354" y="0"/>
                    </a:lnTo>
                    <a:cubicBezTo>
                      <a:pt x="11270934" y="0"/>
                      <a:pt x="11326814" y="55880"/>
                      <a:pt x="11326814" y="124460"/>
                    </a:cubicBezTo>
                    <a:lnTo>
                      <a:pt x="11326814" y="917181"/>
                    </a:lnTo>
                    <a:cubicBezTo>
                      <a:pt x="11326814" y="985761"/>
                      <a:pt x="11270934" y="1041641"/>
                      <a:pt x="11202354" y="1041641"/>
                    </a:cubicBezTo>
                    <a:close/>
                  </a:path>
                </a:pathLst>
              </a:custGeom>
              <a:solidFill>
                <a:srgbClr val="297E99"/>
              </a:solidFill>
            </p:spPr>
          </p:sp>
        </p:grpSp>
        <p:sp>
          <p:nvSpPr>
            <p:cNvPr name="TextBox 27" id="27"/>
            <p:cNvSpPr txBox="true"/>
            <p:nvPr/>
          </p:nvSpPr>
          <p:spPr>
            <a:xfrm rot="0">
              <a:off x="3322799" y="391834"/>
              <a:ext cx="18242122" cy="672888"/>
            </a:xfrm>
            <a:prstGeom prst="rect">
              <a:avLst/>
            </a:prstGeom>
          </p:spPr>
          <p:txBody>
            <a:bodyPr anchor="t" rtlCol="false" tIns="0" lIns="0" bIns="0" rIns="0">
              <a:spAutoFit/>
            </a:bodyPr>
            <a:lstStyle/>
            <a:p>
              <a:pPr algn="ctr">
                <a:lnSpc>
                  <a:spcPts val="4160"/>
                </a:lnSpc>
                <a:spcBef>
                  <a:spcPct val="0"/>
                </a:spcBef>
              </a:pPr>
              <a:r>
                <a:rPr lang="en-US" sz="3200">
                  <a:solidFill>
                    <a:srgbClr val="FCFDF4"/>
                  </a:solidFill>
                  <a:latin typeface="Open Sans"/>
                </a:rPr>
                <a:t>1 грамм олтиннинг Г-ҳамёндаги эквиваленти</a:t>
              </a:r>
            </a:p>
          </p:txBody>
        </p:sp>
        <p:grpSp>
          <p:nvGrpSpPr>
            <p:cNvPr name="Group 28" id="28"/>
            <p:cNvGrpSpPr/>
            <p:nvPr/>
          </p:nvGrpSpPr>
          <p:grpSpPr>
            <a:xfrm rot="0">
              <a:off x="114050" y="0"/>
              <a:ext cx="2183632" cy="2183632"/>
              <a:chOff x="0" y="0"/>
              <a:chExt cx="6350000" cy="6350000"/>
            </a:xfrm>
          </p:grpSpPr>
          <p:sp>
            <p:nvSpPr>
              <p:cNvPr name="Freeform 29" id="29"/>
              <p:cNvSpPr/>
              <p:nvPr/>
            </p:nvSpPr>
            <p:spPr>
              <a:xfrm>
                <a:off x="14167" y="0"/>
                <a:ext cx="6321665" cy="6350000"/>
              </a:xfrm>
              <a:custGeom>
                <a:avLst/>
                <a:gdLst/>
                <a:ahLst/>
                <a:cxnLst/>
                <a:rect r="r" b="b" t="t" l="l"/>
                <a:pathLst>
                  <a:path h="6350000" w="6321665">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00586E"/>
              </a:solidFill>
            </p:spPr>
          </p:sp>
        </p:grpSp>
        <p:sp>
          <p:nvSpPr>
            <p:cNvPr name="TextBox 30" id="30"/>
            <p:cNvSpPr txBox="true"/>
            <p:nvPr/>
          </p:nvSpPr>
          <p:spPr>
            <a:xfrm rot="0">
              <a:off x="0" y="660223"/>
              <a:ext cx="2411732" cy="672888"/>
            </a:xfrm>
            <a:prstGeom prst="rect">
              <a:avLst/>
            </a:prstGeom>
          </p:spPr>
          <p:txBody>
            <a:bodyPr anchor="t" rtlCol="false" tIns="0" lIns="0" bIns="0" rIns="0">
              <a:spAutoFit/>
            </a:bodyPr>
            <a:lstStyle/>
            <a:p>
              <a:pPr algn="ctr">
                <a:lnSpc>
                  <a:spcPts val="4160"/>
                </a:lnSpc>
                <a:spcBef>
                  <a:spcPct val="0"/>
                </a:spcBef>
              </a:pPr>
              <a:r>
                <a:rPr lang="en-US" sz="3200">
                  <a:solidFill>
                    <a:srgbClr val="FCFDF4"/>
                  </a:solidFill>
                  <a:latin typeface="Open Sans"/>
                </a:rPr>
                <a:t>WMG</a:t>
              </a:r>
            </a:p>
          </p:txBody>
        </p:sp>
      </p:grpSp>
    </p:spTree>
  </p:cSld>
  <p:clrMapOvr>
    <a:masterClrMapping/>
  </p:clrMapOvr>
</p:sld>
</file>

<file path=ppt/slides/slide6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alphaModFix amt="5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525598" y="1255436"/>
            <a:ext cx="2655906" cy="2655906"/>
          </a:xfrm>
          <a:prstGeom prst="rect">
            <a:avLst/>
          </a:prstGeom>
        </p:spPr>
      </p:pic>
      <p:pic>
        <p:nvPicPr>
          <p:cNvPr name="Picture 3" id="3"/>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8286040" y="-1845409"/>
            <a:ext cx="3100845" cy="3100845"/>
          </a:xfrm>
          <a:prstGeom prst="rect">
            <a:avLst/>
          </a:prstGeom>
        </p:spPr>
      </p:pic>
      <p:pic>
        <p:nvPicPr>
          <p:cNvPr name="Picture 4" id="4"/>
          <p:cNvPicPr>
            <a:picLocks noChangeAspect="true"/>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0" t="0" r="0" b="0"/>
          <a:stretch>
            <a:fillRect/>
          </a:stretch>
        </p:blipFill>
        <p:spPr>
          <a:xfrm flipH="false" flipV="false" rot="0">
            <a:off x="15493796" y="8292716"/>
            <a:ext cx="3531008" cy="3531008"/>
          </a:xfrm>
          <a:prstGeom prst="rect">
            <a:avLst/>
          </a:prstGeom>
        </p:spPr>
      </p:pic>
      <p:pic>
        <p:nvPicPr>
          <p:cNvPr name="Picture 5" id="5"/>
          <p:cNvPicPr>
            <a:picLocks noChangeAspect="true"/>
          </p:cNvPicPr>
          <p:nvPr/>
        </p:nvPicPr>
        <p:blipFill>
          <a:blip r:embed="rId6"/>
          <a:srcRect l="0" t="0" r="0" b="0"/>
          <a:stretch>
            <a:fillRect/>
          </a:stretch>
        </p:blipFill>
        <p:spPr>
          <a:xfrm flipH="false" flipV="false" rot="0">
            <a:off x="3816979" y="7582143"/>
            <a:ext cx="11127429" cy="2476077"/>
          </a:xfrm>
          <a:prstGeom prst="rect">
            <a:avLst/>
          </a:prstGeom>
        </p:spPr>
      </p:pic>
      <p:pic>
        <p:nvPicPr>
          <p:cNvPr name="Picture 6" id="6"/>
          <p:cNvPicPr>
            <a:picLocks noChangeAspect="true"/>
          </p:cNvPicPr>
          <p:nvPr/>
        </p:nvPicPr>
        <p:blipFill>
          <a:blip r:embed="rId7"/>
          <a:srcRect l="0" t="0" r="0" b="0"/>
          <a:stretch>
            <a:fillRect/>
          </a:stretch>
        </p:blipFill>
        <p:spPr>
          <a:xfrm flipH="false" flipV="false" rot="0">
            <a:off x="9727220" y="882287"/>
            <a:ext cx="8140059" cy="5871866"/>
          </a:xfrm>
          <a:prstGeom prst="rect">
            <a:avLst/>
          </a:prstGeom>
        </p:spPr>
      </p:pic>
      <p:sp>
        <p:nvSpPr>
          <p:cNvPr name="TextBox 7" id="7"/>
          <p:cNvSpPr txBox="true"/>
          <p:nvPr/>
        </p:nvSpPr>
        <p:spPr>
          <a:xfrm rot="0">
            <a:off x="743491" y="4995202"/>
            <a:ext cx="4564485" cy="3479800"/>
          </a:xfrm>
          <a:prstGeom prst="rect">
            <a:avLst/>
          </a:prstGeom>
        </p:spPr>
        <p:txBody>
          <a:bodyPr anchor="t" rtlCol="false" tIns="0" lIns="0" bIns="0" rIns="0">
            <a:spAutoFit/>
          </a:bodyPr>
          <a:lstStyle/>
          <a:p>
            <a:pPr>
              <a:lnSpc>
                <a:spcPts val="3499"/>
              </a:lnSpc>
            </a:pPr>
            <a:r>
              <a:rPr lang="en-US" sz="2499">
                <a:solidFill>
                  <a:srgbClr val="003EA8"/>
                </a:solidFill>
                <a:latin typeface="Montserrat Extra-Bold"/>
              </a:rPr>
              <a:t>nWEBSUM</a:t>
            </a:r>
          </a:p>
          <a:p>
            <a:pPr>
              <a:lnSpc>
                <a:spcPts val="3499"/>
              </a:lnSpc>
            </a:pPr>
            <a:r>
              <a:rPr lang="en-US" sz="2499">
                <a:solidFill>
                  <a:srgbClr val="003EA8"/>
                </a:solidFill>
                <a:latin typeface="Arimo"/>
              </a:rPr>
              <a:t>niPAY</a:t>
            </a:r>
          </a:p>
          <a:p>
            <a:pPr>
              <a:lnSpc>
                <a:spcPts val="3499"/>
              </a:lnSpc>
            </a:pPr>
            <a:r>
              <a:rPr lang="en-US" sz="2499">
                <a:solidFill>
                  <a:srgbClr val="003EA8"/>
                </a:solidFill>
                <a:latin typeface="Arimo"/>
              </a:rPr>
              <a:t>nPAYNET</a:t>
            </a:r>
          </a:p>
          <a:p>
            <a:pPr>
              <a:lnSpc>
                <a:spcPts val="3499"/>
              </a:lnSpc>
            </a:pPr>
            <a:r>
              <a:rPr lang="en-US" sz="2499">
                <a:solidFill>
                  <a:srgbClr val="003EA8"/>
                </a:solidFill>
                <a:latin typeface="Arimo"/>
              </a:rPr>
              <a:t>nWEBMONEY</a:t>
            </a:r>
          </a:p>
          <a:p>
            <a:pPr>
              <a:lnSpc>
                <a:spcPts val="3499"/>
              </a:lnSpc>
            </a:pPr>
            <a:r>
              <a:rPr lang="en-US" sz="2499">
                <a:solidFill>
                  <a:srgbClr val="003EA8"/>
                </a:solidFill>
                <a:latin typeface="Arimo"/>
              </a:rPr>
              <a:t>nIntellectMoney</a:t>
            </a:r>
          </a:p>
          <a:p>
            <a:pPr>
              <a:lnSpc>
                <a:spcPts val="3499"/>
              </a:lnSpc>
            </a:pPr>
            <a:r>
              <a:rPr lang="en-US" sz="2499">
                <a:solidFill>
                  <a:srgbClr val="003EA8"/>
                </a:solidFill>
                <a:latin typeface="Arimo"/>
              </a:rPr>
              <a:t>nPerfect Money </a:t>
            </a:r>
          </a:p>
          <a:p>
            <a:pPr>
              <a:lnSpc>
                <a:spcPts val="3499"/>
              </a:lnSpc>
            </a:pPr>
            <a:r>
              <a:rPr lang="en-US" sz="2499">
                <a:solidFill>
                  <a:srgbClr val="003EA8"/>
                </a:solidFill>
                <a:latin typeface="Arimo"/>
              </a:rPr>
              <a:t>nRBK Money</a:t>
            </a:r>
          </a:p>
          <a:p>
            <a:pPr>
              <a:lnSpc>
                <a:spcPts val="3499"/>
              </a:lnSpc>
            </a:pPr>
            <a:r>
              <a:rPr lang="en-US" sz="2499">
                <a:solidFill>
                  <a:srgbClr val="003EA8"/>
                </a:solidFill>
                <a:latin typeface="Arimo"/>
              </a:rPr>
              <a:t>V-money</a:t>
            </a:r>
          </a:p>
        </p:txBody>
      </p:sp>
      <p:sp>
        <p:nvSpPr>
          <p:cNvPr name="TextBox 8" id="8"/>
          <p:cNvSpPr txBox="true"/>
          <p:nvPr/>
        </p:nvSpPr>
        <p:spPr>
          <a:xfrm rot="0">
            <a:off x="743491" y="55669"/>
            <a:ext cx="10414890" cy="2681809"/>
          </a:xfrm>
          <a:prstGeom prst="rect">
            <a:avLst/>
          </a:prstGeom>
        </p:spPr>
        <p:txBody>
          <a:bodyPr anchor="t" rtlCol="false" tIns="0" lIns="0" bIns="0" rIns="0">
            <a:spAutoFit/>
          </a:bodyPr>
          <a:lstStyle/>
          <a:p>
            <a:pPr>
              <a:lnSpc>
                <a:spcPts val="10733"/>
              </a:lnSpc>
            </a:pPr>
            <a:r>
              <a:rPr lang="en-US" sz="7666">
                <a:solidFill>
                  <a:srgbClr val="FF6705"/>
                </a:solidFill>
                <a:latin typeface="Archivo Black"/>
              </a:rPr>
              <a:t>Elektron toʼlov tizimlari</a:t>
            </a:r>
          </a:p>
        </p:txBody>
      </p:sp>
      <p:sp>
        <p:nvSpPr>
          <p:cNvPr name="TextBox 9" id="9"/>
          <p:cNvSpPr txBox="true"/>
          <p:nvPr/>
        </p:nvSpPr>
        <p:spPr>
          <a:xfrm rot="0">
            <a:off x="634248" y="2699378"/>
            <a:ext cx="9092972" cy="1653540"/>
          </a:xfrm>
          <a:prstGeom prst="rect">
            <a:avLst/>
          </a:prstGeom>
        </p:spPr>
        <p:txBody>
          <a:bodyPr anchor="t" rtlCol="false" tIns="0" lIns="0" bIns="0" rIns="0">
            <a:spAutoFit/>
          </a:bodyPr>
          <a:lstStyle/>
          <a:p>
            <a:pPr>
              <a:lnSpc>
                <a:spcPts val="3360"/>
              </a:lnSpc>
            </a:pPr>
            <a:r>
              <a:rPr lang="en-US" sz="2400">
                <a:solidFill>
                  <a:srgbClr val="393730"/>
                </a:solidFill>
                <a:latin typeface="Montserrat"/>
              </a:rPr>
              <a:t>Texnika vositalaridan, axborot texnologiyalaridan va axborot tizimlari xizmatlaridan foydalangan holda elektron toʼlov hujjatlari vositasida naqd pulsiz hisob-kitoblarni amalga oshirish elektron toʼlovdir</a:t>
            </a:r>
          </a:p>
        </p:txBody>
      </p:sp>
    </p:spTree>
  </p:cSld>
  <p:clrMapOvr>
    <a:masterClrMapping/>
  </p:clrMapOvr>
</p:sld>
</file>

<file path=ppt/slides/slide6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8286040" y="-1845409"/>
            <a:ext cx="3100845" cy="3100845"/>
          </a:xfrm>
          <a:prstGeom prst="rect">
            <a:avLst/>
          </a:prstGeom>
        </p:spPr>
      </p:pic>
      <p:pic>
        <p:nvPicPr>
          <p:cNvPr name="Picture 3" id="3"/>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5493796" y="8292716"/>
            <a:ext cx="3531008" cy="3531008"/>
          </a:xfrm>
          <a:prstGeom prst="rect">
            <a:avLst/>
          </a:prstGeom>
        </p:spPr>
      </p:pic>
      <p:pic>
        <p:nvPicPr>
          <p:cNvPr name="Picture 4" id="4"/>
          <p:cNvPicPr>
            <a:picLocks noChangeAspect="true"/>
          </p:cNvPicPr>
          <p:nvPr/>
        </p:nvPicPr>
        <p:blipFill>
          <a:blip r:embed="rId4"/>
          <a:srcRect l="0" t="0" r="0" b="0"/>
          <a:stretch>
            <a:fillRect/>
          </a:stretch>
        </p:blipFill>
        <p:spPr>
          <a:xfrm flipH="false" flipV="false" rot="0">
            <a:off x="614921" y="4958184"/>
            <a:ext cx="16771829" cy="3334532"/>
          </a:xfrm>
          <a:prstGeom prst="rect">
            <a:avLst/>
          </a:prstGeom>
        </p:spPr>
      </p:pic>
      <p:pic>
        <p:nvPicPr>
          <p:cNvPr name="Picture 5" id="5"/>
          <p:cNvPicPr>
            <a:picLocks noChangeAspect="true"/>
          </p:cNvPicPr>
          <p:nvPr/>
        </p:nvPicPr>
        <p:blipFill>
          <a:blip r:embed="rId5"/>
          <a:srcRect l="0" t="0" r="0" b="0"/>
          <a:stretch>
            <a:fillRect/>
          </a:stretch>
        </p:blipFill>
        <p:spPr>
          <a:xfrm flipH="false" flipV="false" rot="0">
            <a:off x="13975341" y="748133"/>
            <a:ext cx="3283959" cy="3640357"/>
          </a:xfrm>
          <a:prstGeom prst="rect">
            <a:avLst/>
          </a:prstGeom>
        </p:spPr>
      </p:pic>
      <p:sp>
        <p:nvSpPr>
          <p:cNvPr name="TextBox 6" id="6"/>
          <p:cNvSpPr txBox="true"/>
          <p:nvPr/>
        </p:nvSpPr>
        <p:spPr>
          <a:xfrm rot="0">
            <a:off x="487471" y="187127"/>
            <a:ext cx="7556359" cy="4201363"/>
          </a:xfrm>
          <a:prstGeom prst="rect">
            <a:avLst/>
          </a:prstGeom>
        </p:spPr>
        <p:txBody>
          <a:bodyPr anchor="t" rtlCol="false" tIns="0" lIns="0" bIns="0" rIns="0">
            <a:spAutoFit/>
          </a:bodyPr>
          <a:lstStyle/>
          <a:p>
            <a:pPr>
              <a:lnSpc>
                <a:spcPts val="8353"/>
              </a:lnSpc>
            </a:pPr>
            <a:r>
              <a:rPr lang="en-US" sz="5967">
                <a:solidFill>
                  <a:srgbClr val="FF6705"/>
                </a:solidFill>
                <a:latin typeface="Archivo Black"/>
              </a:rPr>
              <a:t>WEBSUM elektron toʼlov tizimidan foydalanadigan internet doʼkonlar</a:t>
            </a:r>
          </a:p>
        </p:txBody>
      </p:sp>
    </p:spTree>
  </p:cSld>
  <p:clrMapOvr>
    <a:masterClrMapping/>
  </p:clrMapOvr>
</p:sld>
</file>

<file path=ppt/slides/slide68.xml><?xml version="1.0" encoding="utf-8"?>
<p:sld xmlns:p="http://schemas.openxmlformats.org/presentationml/2006/main" xmlns:a="http://schemas.openxmlformats.org/drawingml/2006/main" xmlns:r="http://schemas.openxmlformats.org/officeDocument/2006/relationships">
  <p:cSld>
    <p:bg>
      <p:bgPr>
        <a:solidFill>
          <a:srgbClr val="EBE39D"/>
        </a:solidFill>
      </p:bgPr>
    </p:bg>
    <p:spTree>
      <p:nvGrpSpPr>
        <p:cNvPr id="1" name=""/>
        <p:cNvGrpSpPr/>
        <p:nvPr/>
      </p:nvGrpSpPr>
      <p:grpSpPr>
        <a:xfrm>
          <a:off x="0" y="0"/>
          <a:ext cx="0" cy="0"/>
          <a:chOff x="0" y="0"/>
          <a:chExt cx="0" cy="0"/>
        </a:xfrm>
      </p:grpSpPr>
      <p:sp>
        <p:nvSpPr>
          <p:cNvPr name="TextBox 2" id="2"/>
          <p:cNvSpPr txBox="true"/>
          <p:nvPr/>
        </p:nvSpPr>
        <p:spPr>
          <a:xfrm rot="0">
            <a:off x="1474073" y="3213855"/>
            <a:ext cx="9193856" cy="1819910"/>
          </a:xfrm>
          <a:prstGeom prst="rect">
            <a:avLst/>
          </a:prstGeom>
        </p:spPr>
        <p:txBody>
          <a:bodyPr anchor="t" rtlCol="false" tIns="0" lIns="0" bIns="0" rIns="0">
            <a:spAutoFit/>
          </a:bodyPr>
          <a:lstStyle/>
          <a:p>
            <a:pPr algn="ctr">
              <a:lnSpc>
                <a:spcPts val="14080"/>
              </a:lnSpc>
            </a:pPr>
            <a:r>
              <a:rPr lang="en-US" spc="-320" sz="12800">
                <a:solidFill>
                  <a:srgbClr val="173554"/>
                </a:solidFill>
                <a:latin typeface="Hammersmith One"/>
              </a:rPr>
              <a:t>Rahmat!</a:t>
            </a:r>
          </a:p>
        </p:txBody>
      </p:sp>
      <p:grpSp>
        <p:nvGrpSpPr>
          <p:cNvPr name="Group 3" id="3"/>
          <p:cNvGrpSpPr/>
          <p:nvPr/>
        </p:nvGrpSpPr>
        <p:grpSpPr>
          <a:xfrm rot="0">
            <a:off x="1474073" y="5455000"/>
            <a:ext cx="9193856" cy="1741970"/>
            <a:chOff x="0" y="0"/>
            <a:chExt cx="12258475" cy="2322627"/>
          </a:xfrm>
        </p:grpSpPr>
        <p:grpSp>
          <p:nvGrpSpPr>
            <p:cNvPr name="Group 4" id="4"/>
            <p:cNvGrpSpPr/>
            <p:nvPr/>
          </p:nvGrpSpPr>
          <p:grpSpPr>
            <a:xfrm rot="0">
              <a:off x="0" y="0"/>
              <a:ext cx="12258475" cy="2322627"/>
              <a:chOff x="0" y="0"/>
              <a:chExt cx="9590657" cy="1817153"/>
            </a:xfrm>
          </p:grpSpPr>
          <p:sp>
            <p:nvSpPr>
              <p:cNvPr name="Freeform 5" id="5"/>
              <p:cNvSpPr/>
              <p:nvPr/>
            </p:nvSpPr>
            <p:spPr>
              <a:xfrm>
                <a:off x="92710" y="106680"/>
                <a:ext cx="9486517" cy="1697773"/>
              </a:xfrm>
              <a:custGeom>
                <a:avLst/>
                <a:gdLst/>
                <a:ahLst/>
                <a:cxnLst/>
                <a:rect r="r" b="b" t="t" l="l"/>
                <a:pathLst>
                  <a:path h="1697773" w="9486517">
                    <a:moveTo>
                      <a:pt x="9459846" y="1508543"/>
                    </a:moveTo>
                    <a:cubicBezTo>
                      <a:pt x="9459846" y="1596173"/>
                      <a:pt x="9383646" y="1667293"/>
                      <a:pt x="9302367" y="1667293"/>
                    </a:cubicBezTo>
                    <a:lnTo>
                      <a:pt x="66040" y="1667293"/>
                    </a:lnTo>
                    <a:cubicBezTo>
                      <a:pt x="43180" y="1667293"/>
                      <a:pt x="20320" y="1662213"/>
                      <a:pt x="0" y="1653323"/>
                    </a:cubicBezTo>
                    <a:cubicBezTo>
                      <a:pt x="26670" y="1681263"/>
                      <a:pt x="63500" y="1697773"/>
                      <a:pt x="154591" y="1697773"/>
                    </a:cubicBezTo>
                    <a:lnTo>
                      <a:pt x="9340467" y="1697773"/>
                    </a:lnTo>
                    <a:cubicBezTo>
                      <a:pt x="9420477" y="1697773"/>
                      <a:pt x="9486517" y="1631733"/>
                      <a:pt x="9486517" y="1551723"/>
                    </a:cubicBezTo>
                    <a:lnTo>
                      <a:pt x="9486517" y="95250"/>
                    </a:lnTo>
                    <a:cubicBezTo>
                      <a:pt x="9486517" y="58420"/>
                      <a:pt x="9472546" y="25400"/>
                      <a:pt x="9450957" y="0"/>
                    </a:cubicBezTo>
                    <a:cubicBezTo>
                      <a:pt x="9457307" y="16510"/>
                      <a:pt x="9459846" y="34290"/>
                      <a:pt x="9459846" y="52070"/>
                    </a:cubicBezTo>
                    <a:lnTo>
                      <a:pt x="9459846" y="1508543"/>
                    </a:lnTo>
                    <a:lnTo>
                      <a:pt x="9459846" y="1508543"/>
                    </a:lnTo>
                    <a:close/>
                  </a:path>
                </a:pathLst>
              </a:custGeom>
              <a:solidFill>
                <a:srgbClr val="173554"/>
              </a:solidFill>
            </p:spPr>
          </p:sp>
          <p:sp>
            <p:nvSpPr>
              <p:cNvPr name="Freeform 6" id="6"/>
              <p:cNvSpPr/>
              <p:nvPr/>
            </p:nvSpPr>
            <p:spPr>
              <a:xfrm>
                <a:off x="12700" y="12700"/>
                <a:ext cx="9525887" cy="1748573"/>
              </a:xfrm>
              <a:custGeom>
                <a:avLst/>
                <a:gdLst/>
                <a:ahLst/>
                <a:cxnLst/>
                <a:rect r="r" b="b" t="t" l="l"/>
                <a:pathLst>
                  <a:path h="1748573" w="9525887">
                    <a:moveTo>
                      <a:pt x="146050" y="1748573"/>
                    </a:moveTo>
                    <a:lnTo>
                      <a:pt x="9379837" y="1748573"/>
                    </a:lnTo>
                    <a:cubicBezTo>
                      <a:pt x="9459847" y="1748573"/>
                      <a:pt x="9525887" y="1682533"/>
                      <a:pt x="9525887" y="1602523"/>
                    </a:cubicBezTo>
                    <a:lnTo>
                      <a:pt x="9525887" y="146050"/>
                    </a:lnTo>
                    <a:cubicBezTo>
                      <a:pt x="9525887" y="66040"/>
                      <a:pt x="9459847" y="0"/>
                      <a:pt x="9379837" y="0"/>
                    </a:cubicBezTo>
                    <a:lnTo>
                      <a:pt x="146050" y="0"/>
                    </a:lnTo>
                    <a:cubicBezTo>
                      <a:pt x="66040" y="0"/>
                      <a:pt x="0" y="66040"/>
                      <a:pt x="0" y="146050"/>
                    </a:cubicBezTo>
                    <a:lnTo>
                      <a:pt x="0" y="1602523"/>
                    </a:lnTo>
                    <a:cubicBezTo>
                      <a:pt x="0" y="1683803"/>
                      <a:pt x="66040" y="1748573"/>
                      <a:pt x="146050" y="1748573"/>
                    </a:cubicBezTo>
                    <a:close/>
                  </a:path>
                </a:pathLst>
              </a:custGeom>
              <a:solidFill>
                <a:srgbClr val="F4F4F4"/>
              </a:solidFill>
            </p:spPr>
          </p:sp>
          <p:sp>
            <p:nvSpPr>
              <p:cNvPr name="Freeform 7" id="7"/>
              <p:cNvSpPr/>
              <p:nvPr/>
            </p:nvSpPr>
            <p:spPr>
              <a:xfrm>
                <a:off x="0" y="0"/>
                <a:ext cx="9590657" cy="1817153"/>
              </a:xfrm>
              <a:custGeom>
                <a:avLst/>
                <a:gdLst/>
                <a:ahLst/>
                <a:cxnLst/>
                <a:rect r="r" b="b" t="t" l="l"/>
                <a:pathLst>
                  <a:path h="1817153" w="9590657">
                    <a:moveTo>
                      <a:pt x="9527157" y="74930"/>
                    </a:moveTo>
                    <a:cubicBezTo>
                      <a:pt x="9499217" y="30480"/>
                      <a:pt x="9449687" y="0"/>
                      <a:pt x="9392537" y="0"/>
                    </a:cubicBezTo>
                    <a:lnTo>
                      <a:pt x="158750" y="0"/>
                    </a:lnTo>
                    <a:cubicBezTo>
                      <a:pt x="71120" y="0"/>
                      <a:pt x="0" y="71120"/>
                      <a:pt x="0" y="158750"/>
                    </a:cubicBezTo>
                    <a:lnTo>
                      <a:pt x="0" y="1615223"/>
                    </a:lnTo>
                    <a:cubicBezTo>
                      <a:pt x="0" y="1667293"/>
                      <a:pt x="25400" y="1713013"/>
                      <a:pt x="63500" y="1742223"/>
                    </a:cubicBezTo>
                    <a:cubicBezTo>
                      <a:pt x="91440" y="1786673"/>
                      <a:pt x="140970" y="1817153"/>
                      <a:pt x="256443" y="1817153"/>
                    </a:cubicBezTo>
                    <a:lnTo>
                      <a:pt x="9431907" y="1817153"/>
                    </a:lnTo>
                    <a:cubicBezTo>
                      <a:pt x="9519537" y="1817153"/>
                      <a:pt x="9590657" y="1746033"/>
                      <a:pt x="9590657" y="1658403"/>
                    </a:cubicBezTo>
                    <a:lnTo>
                      <a:pt x="9590657" y="201930"/>
                    </a:lnTo>
                    <a:cubicBezTo>
                      <a:pt x="9590656" y="149860"/>
                      <a:pt x="9565256" y="104140"/>
                      <a:pt x="9527157" y="74930"/>
                    </a:cubicBezTo>
                    <a:close/>
                    <a:moveTo>
                      <a:pt x="12700" y="1615223"/>
                    </a:moveTo>
                    <a:lnTo>
                      <a:pt x="12700" y="158750"/>
                    </a:lnTo>
                    <a:cubicBezTo>
                      <a:pt x="12700" y="78740"/>
                      <a:pt x="78740" y="12700"/>
                      <a:pt x="158750" y="12700"/>
                    </a:cubicBezTo>
                    <a:lnTo>
                      <a:pt x="9392537" y="12700"/>
                    </a:lnTo>
                    <a:cubicBezTo>
                      <a:pt x="9472547" y="12700"/>
                      <a:pt x="9538587" y="78740"/>
                      <a:pt x="9538587" y="158750"/>
                    </a:cubicBezTo>
                    <a:lnTo>
                      <a:pt x="9538587" y="1615223"/>
                    </a:lnTo>
                    <a:cubicBezTo>
                      <a:pt x="9538587" y="1695233"/>
                      <a:pt x="9472547" y="1761273"/>
                      <a:pt x="9392537" y="1761273"/>
                    </a:cubicBezTo>
                    <a:lnTo>
                      <a:pt x="158750" y="1761273"/>
                    </a:lnTo>
                    <a:cubicBezTo>
                      <a:pt x="78740" y="1761273"/>
                      <a:pt x="12700" y="1696503"/>
                      <a:pt x="12700" y="1615223"/>
                    </a:cubicBezTo>
                    <a:close/>
                    <a:moveTo>
                      <a:pt x="9579227" y="1658403"/>
                    </a:moveTo>
                    <a:cubicBezTo>
                      <a:pt x="9579227" y="1738413"/>
                      <a:pt x="9511917" y="1804453"/>
                      <a:pt x="9431907" y="1804453"/>
                    </a:cubicBezTo>
                    <a:lnTo>
                      <a:pt x="256443" y="1804453"/>
                    </a:lnTo>
                    <a:cubicBezTo>
                      <a:pt x="157480" y="1804453"/>
                      <a:pt x="120650" y="1787943"/>
                      <a:pt x="93980" y="1760003"/>
                    </a:cubicBezTo>
                    <a:cubicBezTo>
                      <a:pt x="114300" y="1768893"/>
                      <a:pt x="135890" y="1773973"/>
                      <a:pt x="160020" y="1773973"/>
                    </a:cubicBezTo>
                    <a:lnTo>
                      <a:pt x="9393807" y="1773973"/>
                    </a:lnTo>
                    <a:cubicBezTo>
                      <a:pt x="9481437" y="1773973"/>
                      <a:pt x="9552557" y="1702853"/>
                      <a:pt x="9552557" y="1615223"/>
                    </a:cubicBezTo>
                    <a:lnTo>
                      <a:pt x="9552557" y="158750"/>
                    </a:lnTo>
                    <a:cubicBezTo>
                      <a:pt x="9552557" y="140970"/>
                      <a:pt x="9548747" y="123190"/>
                      <a:pt x="9543667" y="106680"/>
                    </a:cubicBezTo>
                    <a:cubicBezTo>
                      <a:pt x="9565257" y="132080"/>
                      <a:pt x="9579227" y="165100"/>
                      <a:pt x="9579227" y="201930"/>
                    </a:cubicBezTo>
                    <a:lnTo>
                      <a:pt x="9579227" y="1658403"/>
                    </a:lnTo>
                    <a:cubicBezTo>
                      <a:pt x="9579227" y="1658403"/>
                      <a:pt x="9579227" y="1658403"/>
                      <a:pt x="9579227" y="1658403"/>
                    </a:cubicBezTo>
                    <a:close/>
                  </a:path>
                </a:pathLst>
              </a:custGeom>
              <a:solidFill>
                <a:srgbClr val="173554"/>
              </a:solidFill>
            </p:spPr>
          </p:sp>
        </p:grpSp>
        <p:sp>
          <p:nvSpPr>
            <p:cNvPr name="TextBox 8" id="8"/>
            <p:cNvSpPr txBox="true"/>
            <p:nvPr/>
          </p:nvSpPr>
          <p:spPr>
            <a:xfrm rot="0">
              <a:off x="1282866" y="461332"/>
              <a:ext cx="9692742" cy="1371388"/>
            </a:xfrm>
            <a:prstGeom prst="rect">
              <a:avLst/>
            </a:prstGeom>
          </p:spPr>
          <p:txBody>
            <a:bodyPr anchor="t" rtlCol="false" tIns="0" lIns="0" bIns="0" rIns="0">
              <a:spAutoFit/>
            </a:bodyPr>
            <a:lstStyle/>
            <a:p>
              <a:pPr algn="ctr">
                <a:lnSpc>
                  <a:spcPts val="4159"/>
                </a:lnSpc>
              </a:pPr>
              <a:r>
                <a:rPr lang="en-US" sz="3199">
                  <a:solidFill>
                    <a:srgbClr val="173554"/>
                  </a:solidFill>
                  <a:latin typeface="Open Sans"/>
                </a:rPr>
                <a:t>Agar sizda biron bir savol bo'lsa, bizga murojaat qiling!</a:t>
              </a:r>
            </a:p>
          </p:txBody>
        </p:sp>
      </p:grpSp>
      <p:pic>
        <p:nvPicPr>
          <p:cNvPr name="Picture 9" id="9"/>
          <p:cNvPicPr>
            <a:picLocks noChangeAspect="true"/>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0" t="0" r="0" b="0"/>
          <a:stretch>
            <a:fillRect/>
          </a:stretch>
        </p:blipFill>
        <p:spPr>
          <a:xfrm flipH="false" flipV="false" rot="0">
            <a:off x="10892309" y="2031699"/>
            <a:ext cx="7137938" cy="5165271"/>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DAErXiXQDBc</dc:identifier>
  <dcterms:modified xsi:type="dcterms:W3CDTF">2011-08-01T06:04:30Z</dcterms:modified>
  <cp:revision>1</cp:revision>
  <dc:title>интерактив 7-мавзу</dc:title>
</cp:coreProperties>
</file>