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notesSlides/notesSlide2.xml" ContentType="application/vnd.openxmlformats-officedocument.presentationml.notesSl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ppt/theme/themeOverride37.xml" ContentType="application/vnd.openxmlformats-officedocument.themeOverride+xml"/>
  <Override PartName="/ppt/theme/themeOverride38.xml" ContentType="application/vnd.openxmlformats-officedocument.themeOverride+xml"/>
  <Override PartName="/ppt/theme/themeOverride39.xml" ContentType="application/vnd.openxmlformats-officedocument.themeOverride+xml"/>
  <Override PartName="/ppt/theme/themeOverride40.xml" ContentType="application/vnd.openxmlformats-officedocument.themeOverride+xml"/>
  <Override PartName="/ppt/theme/themeOverride41.xml" ContentType="application/vnd.openxmlformats-officedocument.themeOverride+xml"/>
  <Override PartName="/ppt/theme/themeOverride42.xml" ContentType="application/vnd.openxmlformats-officedocument.themeOverride+xml"/>
  <Override PartName="/ppt/theme/themeOverride43.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44.xml" ContentType="application/vnd.openxmlformats-officedocument.themeOverride+xml"/>
  <Override PartName="/ppt/notesSlides/notesSlide3.xml" ContentType="application/vnd.openxmlformats-officedocument.presentationml.notesSlide+xml"/>
  <Override PartName="/ppt/theme/themeOverride45.xml" ContentType="application/vnd.openxmlformats-officedocument.themeOverride+xml"/>
  <Override PartName="/ppt/theme/themeOverride46.xml" ContentType="application/vnd.openxmlformats-officedocument.themeOverride+xml"/>
  <Override PartName="/ppt/theme/themeOverride47.xml" ContentType="application/vnd.openxmlformats-officedocument.themeOverride+xml"/>
  <Override PartName="/ppt/notesSlides/notesSlide4.xml" ContentType="application/vnd.openxmlformats-officedocument.presentationml.notesSlide+xml"/>
  <Override PartName="/ppt/theme/themeOverride48.xml" ContentType="application/vnd.openxmlformats-officedocument.themeOverride+xml"/>
  <Override PartName="/ppt/theme/themeOverride49.xml" ContentType="application/vnd.openxmlformats-officedocument.themeOverride+xml"/>
  <Override PartName="/ppt/theme/themeOverride50.xml" ContentType="application/vnd.openxmlformats-officedocument.themeOverride+xml"/>
  <Override PartName="/ppt/notesSlides/notesSlide5.xml" ContentType="application/vnd.openxmlformats-officedocument.presentationml.notesSlide+xml"/>
  <Override PartName="/ppt/theme/themeOverride51.xml" ContentType="application/vnd.openxmlformats-officedocument.themeOverride+xml"/>
  <Override PartName="/ppt/theme/themeOverride52.xml" ContentType="application/vnd.openxmlformats-officedocument.themeOverride+xml"/>
  <Override PartName="/ppt/theme/themeOverride53.xml" ContentType="application/vnd.openxmlformats-officedocument.themeOverride+xml"/>
  <Override PartName="/ppt/theme/themeOverride54.xml" ContentType="application/vnd.openxmlformats-officedocument.themeOverride+xml"/>
  <Override PartName="/ppt/theme/themeOverride55.xml" ContentType="application/vnd.openxmlformats-officedocument.themeOverride+xml"/>
  <Override PartName="/ppt/theme/themeOverride56.xml" ContentType="application/vnd.openxmlformats-officedocument.themeOverride+xml"/>
  <Override PartName="/ppt/theme/themeOverride57.xml" ContentType="application/vnd.openxmlformats-officedocument.themeOverride+xml"/>
  <Override PartName="/ppt/theme/themeOverride58.xml" ContentType="application/vnd.openxmlformats-officedocument.themeOverride+xml"/>
  <Override PartName="/ppt/theme/themeOverride59.xml" ContentType="application/vnd.openxmlformats-officedocument.themeOverride+xml"/>
  <Override PartName="/ppt/theme/themeOverride60.xml" ContentType="application/vnd.openxmlformats-officedocument.themeOverride+xml"/>
  <Override PartName="/ppt/theme/themeOverride61.xml" ContentType="application/vnd.openxmlformats-officedocument.themeOverride+xml"/>
  <Override PartName="/ppt/theme/themeOverride62.xml" ContentType="application/vnd.openxmlformats-officedocument.themeOverride+xml"/>
  <Override PartName="/ppt/theme/themeOverride63.xml" ContentType="application/vnd.openxmlformats-officedocument.themeOverride+xml"/>
  <Override PartName="/ppt/theme/themeOverride64.xml" ContentType="application/vnd.openxmlformats-officedocument.themeOverride+xml"/>
  <Override PartName="/ppt/theme/themeOverride65.xml" ContentType="application/vnd.openxmlformats-officedocument.themeOverride+xml"/>
  <Override PartName="/ppt/theme/themeOverride66.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8"/>
  </p:notesMasterIdLst>
  <p:sldIdLst>
    <p:sldId id="333" r:id="rId2"/>
    <p:sldId id="334" r:id="rId3"/>
    <p:sldId id="335" r:id="rId4"/>
    <p:sldId id="327" r:id="rId5"/>
    <p:sldId id="392" r:id="rId6"/>
    <p:sldId id="388" r:id="rId7"/>
    <p:sldId id="321" r:id="rId8"/>
    <p:sldId id="389" r:id="rId9"/>
    <p:sldId id="393" r:id="rId10"/>
    <p:sldId id="305" r:id="rId11"/>
    <p:sldId id="396" r:id="rId12"/>
    <p:sldId id="465" r:id="rId13"/>
    <p:sldId id="378" r:id="rId14"/>
    <p:sldId id="379" r:id="rId15"/>
    <p:sldId id="306" r:id="rId16"/>
    <p:sldId id="380" r:id="rId17"/>
    <p:sldId id="394" r:id="rId18"/>
    <p:sldId id="395" r:id="rId19"/>
    <p:sldId id="382" r:id="rId20"/>
    <p:sldId id="263" r:id="rId21"/>
    <p:sldId id="381" r:id="rId22"/>
    <p:sldId id="307" r:id="rId23"/>
    <p:sldId id="383" r:id="rId24"/>
    <p:sldId id="390" r:id="rId25"/>
    <p:sldId id="391" r:id="rId26"/>
    <p:sldId id="308" r:id="rId27"/>
    <p:sldId id="386" r:id="rId28"/>
    <p:sldId id="397" r:id="rId29"/>
    <p:sldId id="336" r:id="rId30"/>
    <p:sldId id="309" r:id="rId31"/>
    <p:sldId id="310" r:id="rId32"/>
    <p:sldId id="311" r:id="rId33"/>
    <p:sldId id="312" r:id="rId34"/>
    <p:sldId id="313" r:id="rId35"/>
    <p:sldId id="337" r:id="rId36"/>
    <p:sldId id="314" r:id="rId37"/>
    <p:sldId id="456" r:id="rId38"/>
    <p:sldId id="457" r:id="rId39"/>
    <p:sldId id="458" r:id="rId40"/>
    <p:sldId id="459" r:id="rId41"/>
    <p:sldId id="460" r:id="rId42"/>
    <p:sldId id="461" r:id="rId43"/>
    <p:sldId id="435" r:id="rId44"/>
    <p:sldId id="473" r:id="rId45"/>
    <p:sldId id="436" r:id="rId46"/>
    <p:sldId id="437" r:id="rId47"/>
    <p:sldId id="474" r:id="rId48"/>
    <p:sldId id="438" r:id="rId49"/>
    <p:sldId id="439" r:id="rId50"/>
    <p:sldId id="475" r:id="rId51"/>
    <p:sldId id="440" r:id="rId52"/>
    <p:sldId id="442" r:id="rId53"/>
    <p:sldId id="443" r:id="rId54"/>
    <p:sldId id="462" r:id="rId55"/>
    <p:sldId id="463" r:id="rId56"/>
    <p:sldId id="464" r:id="rId57"/>
    <p:sldId id="466" r:id="rId58"/>
    <p:sldId id="467" r:id="rId59"/>
    <p:sldId id="468" r:id="rId60"/>
    <p:sldId id="469" r:id="rId61"/>
    <p:sldId id="470" r:id="rId62"/>
    <p:sldId id="471" r:id="rId63"/>
    <p:sldId id="472" r:id="rId64"/>
    <p:sldId id="259" r:id="rId65"/>
    <p:sldId id="344" r:id="rId66"/>
    <p:sldId id="476" r:id="rId67"/>
  </p:sldIdLst>
  <p:sldSz cx="12192000" cy="6858000"/>
  <p:notesSz cx="6858000" cy="9144000"/>
  <p:custDataLst>
    <p:tags r:id="rId69"/>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70" d="100"/>
          <a:sy n="70" d="100"/>
        </p:scale>
        <p:origin x="714" y="72"/>
      </p:cViewPr>
      <p:guideLst>
        <p:guide orient="horz" pos="2160"/>
        <p:guide pos="381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gs" Target="tags/tag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F6731B-528F-47D5-AA39-E58EF325D59A}" type="doc">
      <dgm:prSet loTypeId="urn:microsoft.com/office/officeart/2005/8/layout/arrow2" loCatId="process" qsTypeId="urn:microsoft.com/office/officeart/2005/8/quickstyle/simple1" qsCatId="simple" csTypeId="urn:microsoft.com/office/officeart/2005/8/colors/accent1_2" csCatId="accent1" phldr="1"/>
      <dgm:spPr/>
    </dgm:pt>
    <dgm:pt modelId="{56AAA707-F9CD-4A5D-B701-7F379A98FE47}">
      <dgm:prSet phldrT="[Texte]"/>
      <dgm:spPr/>
      <dgm:t>
        <a:bodyPr/>
        <a:lstStyle/>
        <a:p>
          <a:r>
            <a:rPr lang="fr-FR" dirty="0" smtClean="0"/>
            <a:t>Blockchain 1.0</a:t>
          </a:r>
          <a:endParaRPr lang="fr-FR" dirty="0"/>
        </a:p>
      </dgm:t>
    </dgm:pt>
    <dgm:pt modelId="{13A7DE22-C420-4547-B581-812295F5C625}" type="parTrans" cxnId="{6E64F4AE-3027-467A-9EC5-B8F6F806E6AD}">
      <dgm:prSet/>
      <dgm:spPr/>
      <dgm:t>
        <a:bodyPr/>
        <a:lstStyle/>
        <a:p>
          <a:endParaRPr lang="fr-FR"/>
        </a:p>
      </dgm:t>
    </dgm:pt>
    <dgm:pt modelId="{52784BFF-E2B4-4AF6-8F17-9824EA7589CE}" type="sibTrans" cxnId="{6E64F4AE-3027-467A-9EC5-B8F6F806E6AD}">
      <dgm:prSet/>
      <dgm:spPr/>
      <dgm:t>
        <a:bodyPr/>
        <a:lstStyle/>
        <a:p>
          <a:endParaRPr lang="fr-FR"/>
        </a:p>
      </dgm:t>
    </dgm:pt>
    <dgm:pt modelId="{529ED522-522F-44D8-8A55-46D392F2816E}">
      <dgm:prSet phldrT="[Texte]"/>
      <dgm:spPr/>
      <dgm:t>
        <a:bodyPr/>
        <a:lstStyle/>
        <a:p>
          <a:r>
            <a:rPr lang="fr-FR" dirty="0" smtClean="0"/>
            <a:t>Blockchain2.0: Smart </a:t>
          </a:r>
          <a:r>
            <a:rPr lang="fr-FR" dirty="0" err="1" smtClean="0"/>
            <a:t>contracts</a:t>
          </a:r>
          <a:endParaRPr lang="fr-FR" dirty="0"/>
        </a:p>
      </dgm:t>
    </dgm:pt>
    <dgm:pt modelId="{92300DC2-8C93-49E6-A2C9-B2A26353503F}" type="parTrans" cxnId="{DAA27699-39A3-49C4-92C4-AAC30AA85BF4}">
      <dgm:prSet/>
      <dgm:spPr/>
      <dgm:t>
        <a:bodyPr/>
        <a:lstStyle/>
        <a:p>
          <a:endParaRPr lang="fr-FR"/>
        </a:p>
      </dgm:t>
    </dgm:pt>
    <dgm:pt modelId="{76D13397-5377-45D3-8E7F-C60166B2FB4A}" type="sibTrans" cxnId="{DAA27699-39A3-49C4-92C4-AAC30AA85BF4}">
      <dgm:prSet/>
      <dgm:spPr/>
      <dgm:t>
        <a:bodyPr/>
        <a:lstStyle/>
        <a:p>
          <a:endParaRPr lang="fr-FR"/>
        </a:p>
      </dgm:t>
    </dgm:pt>
    <dgm:pt modelId="{0456CA27-4868-400C-90DF-84DD3AB8EF4A}">
      <dgm:prSet phldrT="[Texte]"/>
      <dgm:spPr/>
      <dgm:t>
        <a:bodyPr/>
        <a:lstStyle/>
        <a:p>
          <a:r>
            <a:rPr lang="fr-FR" dirty="0" smtClean="0"/>
            <a:t>Blockchain3.0: Smart </a:t>
          </a:r>
          <a:r>
            <a:rPr lang="fr-FR" dirty="0" err="1" smtClean="0"/>
            <a:t>contracts</a:t>
          </a:r>
          <a:r>
            <a:rPr lang="fr-FR" dirty="0" smtClean="0"/>
            <a:t> + </a:t>
          </a:r>
          <a:r>
            <a:rPr lang="fr-FR" dirty="0" err="1" smtClean="0"/>
            <a:t>IoT</a:t>
          </a:r>
          <a:endParaRPr lang="fr-FR" dirty="0"/>
        </a:p>
      </dgm:t>
    </dgm:pt>
    <dgm:pt modelId="{92A579F0-F228-49CB-8A2A-3B221BCFBE5F}" type="parTrans" cxnId="{39212BD5-8270-49A5-AFD2-BC74C917E44B}">
      <dgm:prSet/>
      <dgm:spPr/>
      <dgm:t>
        <a:bodyPr/>
        <a:lstStyle/>
        <a:p>
          <a:endParaRPr lang="fr-FR"/>
        </a:p>
      </dgm:t>
    </dgm:pt>
    <dgm:pt modelId="{4AD3411D-1888-4223-A4CC-842CA49A6C71}" type="sibTrans" cxnId="{39212BD5-8270-49A5-AFD2-BC74C917E44B}">
      <dgm:prSet/>
      <dgm:spPr/>
      <dgm:t>
        <a:bodyPr/>
        <a:lstStyle/>
        <a:p>
          <a:endParaRPr lang="fr-FR"/>
        </a:p>
      </dgm:t>
    </dgm:pt>
    <dgm:pt modelId="{3E1727EA-393F-4D33-B55C-5A50968952EA}" type="pres">
      <dgm:prSet presAssocID="{93F6731B-528F-47D5-AA39-E58EF325D59A}" presName="arrowDiagram" presStyleCnt="0">
        <dgm:presLayoutVars>
          <dgm:chMax val="5"/>
          <dgm:dir/>
          <dgm:resizeHandles val="exact"/>
        </dgm:presLayoutVars>
      </dgm:prSet>
      <dgm:spPr/>
    </dgm:pt>
    <dgm:pt modelId="{79698B6C-A3B4-4379-82A7-791A148E8B1D}" type="pres">
      <dgm:prSet presAssocID="{93F6731B-528F-47D5-AA39-E58EF325D59A}" presName="arrow" presStyleLbl="bgShp" presStyleIdx="0" presStyleCnt="1"/>
      <dgm:spPr/>
      <dgm:t>
        <a:bodyPr/>
        <a:lstStyle/>
        <a:p>
          <a:endParaRPr lang="ru-RU"/>
        </a:p>
      </dgm:t>
    </dgm:pt>
    <dgm:pt modelId="{C5F5AB6F-2592-415E-AB24-D8A6697B70F6}" type="pres">
      <dgm:prSet presAssocID="{93F6731B-528F-47D5-AA39-E58EF325D59A}" presName="arrowDiagram3" presStyleCnt="0"/>
      <dgm:spPr/>
    </dgm:pt>
    <dgm:pt modelId="{31563792-EFF5-4874-9FEA-E822FF4F5A2C}" type="pres">
      <dgm:prSet presAssocID="{56AAA707-F9CD-4A5D-B701-7F379A98FE47}" presName="bullet3a" presStyleLbl="node1" presStyleIdx="0" presStyleCnt="3"/>
      <dgm:spPr/>
    </dgm:pt>
    <dgm:pt modelId="{8A81BC25-1B4A-4E7F-9C47-98BE424905CE}" type="pres">
      <dgm:prSet presAssocID="{56AAA707-F9CD-4A5D-B701-7F379A98FE47}" presName="textBox3a" presStyleLbl="revTx" presStyleIdx="0" presStyleCnt="3">
        <dgm:presLayoutVars>
          <dgm:bulletEnabled val="1"/>
        </dgm:presLayoutVars>
      </dgm:prSet>
      <dgm:spPr/>
      <dgm:t>
        <a:bodyPr/>
        <a:lstStyle/>
        <a:p>
          <a:endParaRPr lang="fr-FR"/>
        </a:p>
      </dgm:t>
    </dgm:pt>
    <dgm:pt modelId="{D4EC2D5C-A19F-4022-AD5F-35BD3A3BA970}" type="pres">
      <dgm:prSet presAssocID="{529ED522-522F-44D8-8A55-46D392F2816E}" presName="bullet3b" presStyleLbl="node1" presStyleIdx="1" presStyleCnt="3"/>
      <dgm:spPr/>
    </dgm:pt>
    <dgm:pt modelId="{EEC5B2F9-A466-486A-B4C1-6F94DE9C8C96}" type="pres">
      <dgm:prSet presAssocID="{529ED522-522F-44D8-8A55-46D392F2816E}" presName="textBox3b" presStyleLbl="revTx" presStyleIdx="1" presStyleCnt="3">
        <dgm:presLayoutVars>
          <dgm:bulletEnabled val="1"/>
        </dgm:presLayoutVars>
      </dgm:prSet>
      <dgm:spPr/>
      <dgm:t>
        <a:bodyPr/>
        <a:lstStyle/>
        <a:p>
          <a:endParaRPr lang="fr-FR"/>
        </a:p>
      </dgm:t>
    </dgm:pt>
    <dgm:pt modelId="{E4078455-BE22-4B18-8702-47B749C5828A}" type="pres">
      <dgm:prSet presAssocID="{0456CA27-4868-400C-90DF-84DD3AB8EF4A}" presName="bullet3c" presStyleLbl="node1" presStyleIdx="2" presStyleCnt="3"/>
      <dgm:spPr/>
    </dgm:pt>
    <dgm:pt modelId="{4DF21285-1022-494E-90C7-134A24F494DF}" type="pres">
      <dgm:prSet presAssocID="{0456CA27-4868-400C-90DF-84DD3AB8EF4A}" presName="textBox3c" presStyleLbl="revTx" presStyleIdx="2" presStyleCnt="3">
        <dgm:presLayoutVars>
          <dgm:bulletEnabled val="1"/>
        </dgm:presLayoutVars>
      </dgm:prSet>
      <dgm:spPr/>
      <dgm:t>
        <a:bodyPr/>
        <a:lstStyle/>
        <a:p>
          <a:endParaRPr lang="fr-FR"/>
        </a:p>
      </dgm:t>
    </dgm:pt>
  </dgm:ptLst>
  <dgm:cxnLst>
    <dgm:cxn modelId="{B9BC7344-D3CE-4B7F-8F33-9C6FC4A423E9}" type="presOf" srcId="{56AAA707-F9CD-4A5D-B701-7F379A98FE47}" destId="{8A81BC25-1B4A-4E7F-9C47-98BE424905CE}" srcOrd="0" destOrd="0" presId="urn:microsoft.com/office/officeart/2005/8/layout/arrow2"/>
    <dgm:cxn modelId="{D69F28B9-B2AC-4A85-864D-8581D69F17B7}" type="presOf" srcId="{529ED522-522F-44D8-8A55-46D392F2816E}" destId="{EEC5B2F9-A466-486A-B4C1-6F94DE9C8C96}" srcOrd="0" destOrd="0" presId="urn:microsoft.com/office/officeart/2005/8/layout/arrow2"/>
    <dgm:cxn modelId="{39212BD5-8270-49A5-AFD2-BC74C917E44B}" srcId="{93F6731B-528F-47D5-AA39-E58EF325D59A}" destId="{0456CA27-4868-400C-90DF-84DD3AB8EF4A}" srcOrd="2" destOrd="0" parTransId="{92A579F0-F228-49CB-8A2A-3B221BCFBE5F}" sibTransId="{4AD3411D-1888-4223-A4CC-842CA49A6C71}"/>
    <dgm:cxn modelId="{B6EAC950-E990-4426-8892-4E29350E555D}" type="presOf" srcId="{93F6731B-528F-47D5-AA39-E58EF325D59A}" destId="{3E1727EA-393F-4D33-B55C-5A50968952EA}" srcOrd="0" destOrd="0" presId="urn:microsoft.com/office/officeart/2005/8/layout/arrow2"/>
    <dgm:cxn modelId="{6E64F4AE-3027-467A-9EC5-B8F6F806E6AD}" srcId="{93F6731B-528F-47D5-AA39-E58EF325D59A}" destId="{56AAA707-F9CD-4A5D-B701-7F379A98FE47}" srcOrd="0" destOrd="0" parTransId="{13A7DE22-C420-4547-B581-812295F5C625}" sibTransId="{52784BFF-E2B4-4AF6-8F17-9824EA7589CE}"/>
    <dgm:cxn modelId="{DAA27699-39A3-49C4-92C4-AAC30AA85BF4}" srcId="{93F6731B-528F-47D5-AA39-E58EF325D59A}" destId="{529ED522-522F-44D8-8A55-46D392F2816E}" srcOrd="1" destOrd="0" parTransId="{92300DC2-8C93-49E6-A2C9-B2A26353503F}" sibTransId="{76D13397-5377-45D3-8E7F-C60166B2FB4A}"/>
    <dgm:cxn modelId="{B5F07E7A-BCBF-4126-8038-A3B33F67E884}" type="presOf" srcId="{0456CA27-4868-400C-90DF-84DD3AB8EF4A}" destId="{4DF21285-1022-494E-90C7-134A24F494DF}" srcOrd="0" destOrd="0" presId="urn:microsoft.com/office/officeart/2005/8/layout/arrow2"/>
    <dgm:cxn modelId="{F53B1DF9-6BCB-4F25-AC76-EFFD12BF9743}" type="presParOf" srcId="{3E1727EA-393F-4D33-B55C-5A50968952EA}" destId="{79698B6C-A3B4-4379-82A7-791A148E8B1D}" srcOrd="0" destOrd="0" presId="urn:microsoft.com/office/officeart/2005/8/layout/arrow2"/>
    <dgm:cxn modelId="{66584917-E111-4696-A623-1D0BE9F746B4}" type="presParOf" srcId="{3E1727EA-393F-4D33-B55C-5A50968952EA}" destId="{C5F5AB6F-2592-415E-AB24-D8A6697B70F6}" srcOrd="1" destOrd="0" presId="urn:microsoft.com/office/officeart/2005/8/layout/arrow2"/>
    <dgm:cxn modelId="{6B4672EC-B9F7-4337-A303-54B79D274153}" type="presParOf" srcId="{C5F5AB6F-2592-415E-AB24-D8A6697B70F6}" destId="{31563792-EFF5-4874-9FEA-E822FF4F5A2C}" srcOrd="0" destOrd="0" presId="urn:microsoft.com/office/officeart/2005/8/layout/arrow2"/>
    <dgm:cxn modelId="{94666FE5-7D99-459E-BEF5-3F9FB1DBC1DF}" type="presParOf" srcId="{C5F5AB6F-2592-415E-AB24-D8A6697B70F6}" destId="{8A81BC25-1B4A-4E7F-9C47-98BE424905CE}" srcOrd="1" destOrd="0" presId="urn:microsoft.com/office/officeart/2005/8/layout/arrow2"/>
    <dgm:cxn modelId="{A0C3B66F-402D-4A10-8B3E-6813E153F694}" type="presParOf" srcId="{C5F5AB6F-2592-415E-AB24-D8A6697B70F6}" destId="{D4EC2D5C-A19F-4022-AD5F-35BD3A3BA970}" srcOrd="2" destOrd="0" presId="urn:microsoft.com/office/officeart/2005/8/layout/arrow2"/>
    <dgm:cxn modelId="{998B63F6-4E8A-40B1-A1B7-6A70B167CF62}" type="presParOf" srcId="{C5F5AB6F-2592-415E-AB24-D8A6697B70F6}" destId="{EEC5B2F9-A466-486A-B4C1-6F94DE9C8C96}" srcOrd="3" destOrd="0" presId="urn:microsoft.com/office/officeart/2005/8/layout/arrow2"/>
    <dgm:cxn modelId="{2A64F267-E3EC-478B-9892-7DE640473AD9}" type="presParOf" srcId="{C5F5AB6F-2592-415E-AB24-D8A6697B70F6}" destId="{E4078455-BE22-4B18-8702-47B749C5828A}" srcOrd="4" destOrd="0" presId="urn:microsoft.com/office/officeart/2005/8/layout/arrow2"/>
    <dgm:cxn modelId="{B1D2D31E-8F59-4679-A8FC-AB366E6418B6}" type="presParOf" srcId="{C5F5AB6F-2592-415E-AB24-D8A6697B70F6}" destId="{4DF21285-1022-494E-90C7-134A24F494DF}" srcOrd="5"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698B6C-A3B4-4379-82A7-791A148E8B1D}">
      <dsp:nvSpPr>
        <dsp:cNvPr id="0" name=""/>
        <dsp:cNvSpPr/>
      </dsp:nvSpPr>
      <dsp:spPr>
        <a:xfrm>
          <a:off x="1377140" y="0"/>
          <a:ext cx="7761318" cy="4850823"/>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563792-EFF5-4874-9FEA-E822FF4F5A2C}">
      <dsp:nvSpPr>
        <dsp:cNvPr id="0" name=""/>
        <dsp:cNvSpPr/>
      </dsp:nvSpPr>
      <dsp:spPr>
        <a:xfrm>
          <a:off x="2362828" y="3348038"/>
          <a:ext cx="201794" cy="20179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81BC25-1B4A-4E7F-9C47-98BE424905CE}">
      <dsp:nvSpPr>
        <dsp:cNvPr id="0" name=""/>
        <dsp:cNvSpPr/>
      </dsp:nvSpPr>
      <dsp:spPr>
        <a:xfrm>
          <a:off x="2463725" y="3448935"/>
          <a:ext cx="1808387" cy="1401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927" tIns="0" rIns="0" bIns="0" numCol="1" spcCol="1270" anchor="t" anchorCtr="0">
          <a:noAutofit/>
        </a:bodyPr>
        <a:lstStyle/>
        <a:p>
          <a:pPr lvl="0" algn="l" defTabSz="933450">
            <a:lnSpc>
              <a:spcPct val="90000"/>
            </a:lnSpc>
            <a:spcBef>
              <a:spcPct val="0"/>
            </a:spcBef>
            <a:spcAft>
              <a:spcPct val="35000"/>
            </a:spcAft>
          </a:pPr>
          <a:r>
            <a:rPr lang="fr-FR" sz="2100" kern="1200" dirty="0" smtClean="0"/>
            <a:t>Blockchain 1.0</a:t>
          </a:r>
          <a:endParaRPr lang="fr-FR" sz="2100" kern="1200" dirty="0"/>
        </a:p>
      </dsp:txBody>
      <dsp:txXfrm>
        <a:off x="2463725" y="3448935"/>
        <a:ext cx="1808387" cy="1401888"/>
      </dsp:txXfrm>
    </dsp:sp>
    <dsp:sp modelId="{D4EC2D5C-A19F-4022-AD5F-35BD3A3BA970}">
      <dsp:nvSpPr>
        <dsp:cNvPr id="0" name=""/>
        <dsp:cNvSpPr/>
      </dsp:nvSpPr>
      <dsp:spPr>
        <a:xfrm>
          <a:off x="4144050" y="2029584"/>
          <a:ext cx="364781" cy="36478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C5B2F9-A466-486A-B4C1-6F94DE9C8C96}">
      <dsp:nvSpPr>
        <dsp:cNvPr id="0" name=""/>
        <dsp:cNvSpPr/>
      </dsp:nvSpPr>
      <dsp:spPr>
        <a:xfrm>
          <a:off x="4326441" y="2211975"/>
          <a:ext cx="1862716" cy="2638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3290" tIns="0" rIns="0" bIns="0" numCol="1" spcCol="1270" anchor="t" anchorCtr="0">
          <a:noAutofit/>
        </a:bodyPr>
        <a:lstStyle/>
        <a:p>
          <a:pPr lvl="0" algn="l" defTabSz="933450">
            <a:lnSpc>
              <a:spcPct val="90000"/>
            </a:lnSpc>
            <a:spcBef>
              <a:spcPct val="0"/>
            </a:spcBef>
            <a:spcAft>
              <a:spcPct val="35000"/>
            </a:spcAft>
          </a:pPr>
          <a:r>
            <a:rPr lang="fr-FR" sz="2100" kern="1200" dirty="0" smtClean="0"/>
            <a:t>Blockchain2.0: Smart </a:t>
          </a:r>
          <a:r>
            <a:rPr lang="fr-FR" sz="2100" kern="1200" dirty="0" err="1" smtClean="0"/>
            <a:t>contracts</a:t>
          </a:r>
          <a:endParaRPr lang="fr-FR" sz="2100" kern="1200" dirty="0"/>
        </a:p>
      </dsp:txBody>
      <dsp:txXfrm>
        <a:off x="4326441" y="2211975"/>
        <a:ext cx="1862716" cy="2638848"/>
      </dsp:txXfrm>
    </dsp:sp>
    <dsp:sp modelId="{E4078455-BE22-4B18-8702-47B749C5828A}">
      <dsp:nvSpPr>
        <dsp:cNvPr id="0" name=""/>
        <dsp:cNvSpPr/>
      </dsp:nvSpPr>
      <dsp:spPr>
        <a:xfrm>
          <a:off x="6286174" y="1227258"/>
          <a:ext cx="504485" cy="5044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F21285-1022-494E-90C7-134A24F494DF}">
      <dsp:nvSpPr>
        <dsp:cNvPr id="0" name=""/>
        <dsp:cNvSpPr/>
      </dsp:nvSpPr>
      <dsp:spPr>
        <a:xfrm>
          <a:off x="6538417" y="1479501"/>
          <a:ext cx="1862716" cy="33713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7317" tIns="0" rIns="0" bIns="0" numCol="1" spcCol="1270" anchor="t" anchorCtr="0">
          <a:noAutofit/>
        </a:bodyPr>
        <a:lstStyle/>
        <a:p>
          <a:pPr lvl="0" algn="l" defTabSz="933450">
            <a:lnSpc>
              <a:spcPct val="90000"/>
            </a:lnSpc>
            <a:spcBef>
              <a:spcPct val="0"/>
            </a:spcBef>
            <a:spcAft>
              <a:spcPct val="35000"/>
            </a:spcAft>
          </a:pPr>
          <a:r>
            <a:rPr lang="fr-FR" sz="2100" kern="1200" dirty="0" smtClean="0"/>
            <a:t>Blockchain3.0: Smart </a:t>
          </a:r>
          <a:r>
            <a:rPr lang="fr-FR" sz="2100" kern="1200" dirty="0" err="1" smtClean="0"/>
            <a:t>contracts</a:t>
          </a:r>
          <a:r>
            <a:rPr lang="fr-FR" sz="2100" kern="1200" dirty="0" smtClean="0"/>
            <a:t> + </a:t>
          </a:r>
          <a:r>
            <a:rPr lang="fr-FR" sz="2100" kern="1200" dirty="0" err="1" smtClean="0"/>
            <a:t>IoT</a:t>
          </a:r>
          <a:endParaRPr lang="fr-FR" sz="2100" kern="1200" dirty="0"/>
        </a:p>
      </dsp:txBody>
      <dsp:txXfrm>
        <a:off x="6538417" y="1479501"/>
        <a:ext cx="1862716" cy="3371322"/>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CF3A10-7B47-46F8-BCCD-CE84D95ECB45}" type="datetimeFigureOut">
              <a:rPr lang="ru-RU" smtClean="0"/>
              <a:t>13.05.2022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E694C1-A875-4E12-9B5E-3C6311D88872}" type="slidenum">
              <a:rPr lang="ru-RU" smtClean="0"/>
              <a:t>‹#›</a:t>
            </a:fld>
            <a:endParaRPr lang="ru-RU"/>
          </a:p>
        </p:txBody>
      </p:sp>
    </p:spTree>
    <p:extLst>
      <p:ext uri="{BB962C8B-B14F-4D97-AF65-F5344CB8AC3E}">
        <p14:creationId xmlns:p14="http://schemas.microsoft.com/office/powerpoint/2010/main" val="40175316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27E694C1-A875-4E12-9B5E-3C6311D88872}" type="slidenum">
              <a:rPr lang="ru-RU" smtClean="0"/>
              <a:t>1</a:t>
            </a:fld>
            <a:endParaRPr lang="ru-RU"/>
          </a:p>
        </p:txBody>
      </p:sp>
    </p:spTree>
    <p:extLst>
      <p:ext uri="{BB962C8B-B14F-4D97-AF65-F5344CB8AC3E}">
        <p14:creationId xmlns:p14="http://schemas.microsoft.com/office/powerpoint/2010/main" val="32402599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27E694C1-A875-4E12-9B5E-3C6311D88872}" type="slidenum">
              <a:rPr lang="ru-RU" smtClean="0"/>
              <a:t>12</a:t>
            </a:fld>
            <a:endParaRPr lang="ru-RU"/>
          </a:p>
        </p:txBody>
      </p:sp>
    </p:spTree>
    <p:extLst>
      <p:ext uri="{BB962C8B-B14F-4D97-AF65-F5344CB8AC3E}">
        <p14:creationId xmlns:p14="http://schemas.microsoft.com/office/powerpoint/2010/main" val="8450491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44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343775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47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303855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50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134360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484A985A-A692-402C-A2D9-F6320305D57C}" type="datetimeFigureOut">
              <a:rPr lang="ru-RU" smtClean="0"/>
              <a:t>13.05.2022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75BE4B-C908-4D82-99EB-F670F4D135E3}" type="slidenum">
              <a:rPr lang="ru-RU" smtClean="0"/>
              <a:t>‹#›</a:t>
            </a:fld>
            <a:endParaRPr lang="ru-RU"/>
          </a:p>
        </p:txBody>
      </p:sp>
    </p:spTree>
    <p:extLst>
      <p:ext uri="{BB962C8B-B14F-4D97-AF65-F5344CB8AC3E}">
        <p14:creationId xmlns:p14="http://schemas.microsoft.com/office/powerpoint/2010/main" val="306998067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84A985A-A692-402C-A2D9-F6320305D57C}" type="datetimeFigureOut">
              <a:rPr lang="ru-RU" smtClean="0"/>
              <a:t>13.05.2022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75BE4B-C908-4D82-99EB-F670F4D135E3}" type="slidenum">
              <a:rPr lang="ru-RU" smtClean="0"/>
              <a:t>‹#›</a:t>
            </a:fld>
            <a:endParaRPr lang="ru-RU"/>
          </a:p>
        </p:txBody>
      </p:sp>
    </p:spTree>
    <p:extLst>
      <p:ext uri="{BB962C8B-B14F-4D97-AF65-F5344CB8AC3E}">
        <p14:creationId xmlns:p14="http://schemas.microsoft.com/office/powerpoint/2010/main" val="331733026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84A985A-A692-402C-A2D9-F6320305D57C}" type="datetimeFigureOut">
              <a:rPr lang="ru-RU" smtClean="0"/>
              <a:t>13.05.2022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75BE4B-C908-4D82-99EB-F670F4D135E3}" type="slidenum">
              <a:rPr lang="ru-RU" smtClean="0"/>
              <a:t>‹#›</a:t>
            </a:fld>
            <a:endParaRPr lang="ru-RU"/>
          </a:p>
        </p:txBody>
      </p:sp>
    </p:spTree>
    <p:extLst>
      <p:ext uri="{BB962C8B-B14F-4D97-AF65-F5344CB8AC3E}">
        <p14:creationId xmlns:p14="http://schemas.microsoft.com/office/powerpoint/2010/main" val="1990366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484A985A-A692-402C-A2D9-F6320305D57C}" type="datetimeFigureOut">
              <a:rPr lang="ru-RU" smtClean="0"/>
              <a:t>13.05.2022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475BE4B-C908-4D82-99EB-F670F4D135E3}" type="slidenum">
              <a:rPr lang="ru-RU" smtClean="0"/>
              <a:t>‹#›</a:t>
            </a:fld>
            <a:endParaRPr lang="ru-RU"/>
          </a:p>
        </p:txBody>
      </p:sp>
    </p:spTree>
    <p:extLst>
      <p:ext uri="{BB962C8B-B14F-4D97-AF65-F5344CB8AC3E}">
        <p14:creationId xmlns:p14="http://schemas.microsoft.com/office/powerpoint/2010/main" val="2138493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484A985A-A692-402C-A2D9-F6320305D57C}" type="datetimeFigureOut">
              <a:rPr lang="ru-RU" smtClean="0"/>
              <a:t>13.05.2022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475BE4B-C908-4D82-99EB-F670F4D135E3}" type="slidenum">
              <a:rPr lang="ru-RU" smtClean="0"/>
              <a:t>‹#›</a:t>
            </a:fld>
            <a:endParaRPr lang="ru-RU"/>
          </a:p>
        </p:txBody>
      </p:sp>
    </p:spTree>
    <p:extLst>
      <p:ext uri="{BB962C8B-B14F-4D97-AF65-F5344CB8AC3E}">
        <p14:creationId xmlns:p14="http://schemas.microsoft.com/office/powerpoint/2010/main" val="783352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84A985A-A692-402C-A2D9-F6320305D57C}" type="datetimeFigureOut">
              <a:rPr lang="ru-RU" smtClean="0"/>
              <a:t>13.05.2022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475BE4B-C908-4D82-99EB-F670F4D135E3}" type="slidenum">
              <a:rPr lang="ru-RU" smtClean="0"/>
              <a:t>‹#›</a:t>
            </a:fld>
            <a:endParaRPr lang="ru-RU"/>
          </a:p>
        </p:txBody>
      </p:sp>
    </p:spTree>
    <p:extLst>
      <p:ext uri="{BB962C8B-B14F-4D97-AF65-F5344CB8AC3E}">
        <p14:creationId xmlns:p14="http://schemas.microsoft.com/office/powerpoint/2010/main" val="1362512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84A985A-A692-402C-A2D9-F6320305D57C}" type="datetimeFigureOut">
              <a:rPr lang="ru-RU" smtClean="0"/>
              <a:t>13.05.2022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475BE4B-C908-4D82-99EB-F670F4D135E3}" type="slidenum">
              <a:rPr lang="ru-RU" smtClean="0"/>
              <a:t>‹#›</a:t>
            </a:fld>
            <a:endParaRPr lang="ru-RU"/>
          </a:p>
        </p:txBody>
      </p:sp>
    </p:spTree>
    <p:extLst>
      <p:ext uri="{BB962C8B-B14F-4D97-AF65-F5344CB8AC3E}">
        <p14:creationId xmlns:p14="http://schemas.microsoft.com/office/powerpoint/2010/main" val="21334143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484A985A-A692-402C-A2D9-F6320305D57C}" type="datetimeFigureOut">
              <a:rPr lang="ru-RU" smtClean="0"/>
              <a:t>13.05.2022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475BE4B-C908-4D82-99EB-F670F4D135E3}" type="slidenum">
              <a:rPr lang="ru-RU" smtClean="0"/>
              <a:t>‹#›</a:t>
            </a:fld>
            <a:endParaRPr lang="ru-RU"/>
          </a:p>
        </p:txBody>
      </p:sp>
    </p:spTree>
    <p:extLst>
      <p:ext uri="{BB962C8B-B14F-4D97-AF65-F5344CB8AC3E}">
        <p14:creationId xmlns:p14="http://schemas.microsoft.com/office/powerpoint/2010/main" val="2313212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484A985A-A692-402C-A2D9-F6320305D57C}" type="datetimeFigureOut">
              <a:rPr lang="ru-RU" smtClean="0"/>
              <a:t>13.05.2022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475BE4B-C908-4D82-99EB-F670F4D135E3}" type="slidenum">
              <a:rPr lang="ru-RU" smtClean="0"/>
              <a:t>‹#›</a:t>
            </a:fld>
            <a:endParaRPr lang="ru-RU"/>
          </a:p>
        </p:txBody>
      </p:sp>
    </p:spTree>
    <p:extLst>
      <p:ext uri="{BB962C8B-B14F-4D97-AF65-F5344CB8AC3E}">
        <p14:creationId xmlns:p14="http://schemas.microsoft.com/office/powerpoint/2010/main" val="29720425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84A985A-A692-402C-A2D9-F6320305D57C}" type="datetimeFigureOut">
              <a:rPr lang="ru-RU" smtClean="0"/>
              <a:t>13.05.2022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75BE4B-C908-4D82-99EB-F670F4D135E3}" type="slidenum">
              <a:rPr lang="ru-RU" smtClean="0"/>
              <a:t>‹#›</a:t>
            </a:fld>
            <a:endParaRPr lang="ru-RU"/>
          </a:p>
        </p:txBody>
      </p:sp>
    </p:spTree>
    <p:extLst>
      <p:ext uri="{BB962C8B-B14F-4D97-AF65-F5344CB8AC3E}">
        <p14:creationId xmlns:p14="http://schemas.microsoft.com/office/powerpoint/2010/main" val="20209371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84A985A-A692-402C-A2D9-F6320305D57C}" type="datetimeFigureOut">
              <a:rPr lang="ru-RU" smtClean="0"/>
              <a:t>13.05.2022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75BE4B-C908-4D82-99EB-F670F4D135E3}" type="slidenum">
              <a:rPr lang="ru-RU" smtClean="0"/>
              <a:t>‹#›</a:t>
            </a:fld>
            <a:endParaRPr lang="ru-RU"/>
          </a:p>
        </p:txBody>
      </p:sp>
    </p:spTree>
    <p:extLst>
      <p:ext uri="{BB962C8B-B14F-4D97-AF65-F5344CB8AC3E}">
        <p14:creationId xmlns:p14="http://schemas.microsoft.com/office/powerpoint/2010/main" val="184971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hasCustomPrompt="1"/>
          </p:nvPr>
        </p:nvSpPr>
        <p:spPr>
          <a:xfrm>
            <a:off x="342490" y="1604212"/>
            <a:ext cx="11507021" cy="4417077"/>
          </a:xfrm>
        </p:spPr>
        <p:txBody>
          <a:bodyPr/>
          <a:lstStyle>
            <a:lvl1pPr>
              <a:defRPr/>
            </a:lvl1pPr>
          </a:lstStyle>
          <a:p>
            <a:pPr lvl="0"/>
            <a:r>
              <a:rPr lang="en-US" dirty="0"/>
              <a:t>Hold Alt + Shift + Left or Right arrow to change text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Box 6"/>
          <p:cNvSpPr txBox="1">
            <a:spLocks/>
          </p:cNvSpPr>
          <p:nvPr userDrawn="1"/>
        </p:nvSpPr>
        <p:spPr>
          <a:xfrm>
            <a:off x="11369512" y="6306542"/>
            <a:ext cx="480000" cy="184665"/>
          </a:xfrm>
          <a:prstGeom prst="rect">
            <a:avLst/>
          </a:prstGeom>
          <a:noFill/>
        </p:spPr>
        <p:txBody>
          <a:bodyPr wrap="square" lIns="0" tIns="0" rIns="0" bIns="0" rtlCol="0" anchor="ctr">
            <a:noAutofit/>
          </a:bodyPr>
          <a:lstStyle/>
          <a:p>
            <a:pPr marL="0" marR="0" lvl="0" indent="0" algn="ctr" defTabSz="609585" rtl="0" eaLnBrk="1" fontAlgn="auto" latinLnBrk="0" hangingPunct="1">
              <a:lnSpc>
                <a:spcPct val="100000"/>
              </a:lnSpc>
              <a:spcBef>
                <a:spcPts val="0"/>
              </a:spcBef>
              <a:spcAft>
                <a:spcPts val="0"/>
              </a:spcAft>
              <a:buClrTx/>
              <a:buSzTx/>
              <a:buFontTx/>
              <a:buNone/>
              <a:tabLst/>
              <a:defRPr/>
            </a:pPr>
            <a:fld id="{8EB99C4E-4C2F-4FAC-9585-2BCE7E79DDB0}" type="slidenum">
              <a:rPr lang="en-US" sz="1200" smtClean="0">
                <a:solidFill>
                  <a:schemeClr val="bg1"/>
                </a:solidFill>
              </a:rPr>
              <a:pPr marL="0" marR="0" lvl="0" indent="0" algn="ctr" defTabSz="609585" rtl="0" eaLnBrk="1" fontAlgn="auto" latinLnBrk="0" hangingPunct="1">
                <a:lnSpc>
                  <a:spcPct val="100000"/>
                </a:lnSpc>
                <a:spcBef>
                  <a:spcPts val="0"/>
                </a:spcBef>
                <a:spcAft>
                  <a:spcPts val="0"/>
                </a:spcAft>
                <a:buClrTx/>
                <a:buSzTx/>
                <a:buFontTx/>
                <a:buNone/>
                <a:tabLst/>
                <a:defRPr/>
              </a:pPr>
              <a:t>‹#›</a:t>
            </a:fld>
            <a:endParaRPr lang="en-US" sz="1200" dirty="0">
              <a:solidFill>
                <a:schemeClr val="bg1"/>
              </a:solidFill>
            </a:endParaRPr>
          </a:p>
        </p:txBody>
      </p:sp>
      <p:sp>
        <p:nvSpPr>
          <p:cNvPr id="5" name="Espace réservé du texte 2"/>
          <p:cNvSpPr>
            <a:spLocks noGrp="1"/>
          </p:cNvSpPr>
          <p:nvPr>
            <p:ph type="body" idx="14" hasCustomPrompt="1"/>
          </p:nvPr>
        </p:nvSpPr>
        <p:spPr>
          <a:xfrm>
            <a:off x="342490" y="1220756"/>
            <a:ext cx="11507021" cy="336000"/>
          </a:xfrm>
          <a:prstGeom prst="callout1">
            <a:avLst>
              <a:gd name="adj1" fmla="val 98712"/>
              <a:gd name="adj2" fmla="val 99992"/>
              <a:gd name="adj3" fmla="val 98455"/>
              <a:gd name="adj4" fmla="val 77"/>
            </a:avLst>
          </a:prstGeom>
          <a:ln w="19050">
            <a:solidFill>
              <a:schemeClr val="tx2"/>
            </a:solidFill>
          </a:ln>
        </p:spPr>
        <p:txBody>
          <a:bodyPr lIns="0" tIns="0" rIns="0" bIns="54000" anchor="b">
            <a:noAutofit/>
          </a:bodyPr>
          <a:lstStyle>
            <a:lvl1pPr marL="0" marR="0" indent="0" algn="ctr" defTabSz="1219170" rtl="0" eaLnBrk="1" fontAlgn="auto" latinLnBrk="0" hangingPunct="1">
              <a:lnSpc>
                <a:spcPct val="100000"/>
              </a:lnSpc>
              <a:spcBef>
                <a:spcPts val="0"/>
              </a:spcBef>
              <a:spcAft>
                <a:spcPts val="0"/>
              </a:spcAft>
              <a:buClrTx/>
              <a:buSzTx/>
              <a:buFont typeface="Arial" panose="020B0604020202020204" pitchFamily="34" charset="0"/>
              <a:buNone/>
              <a:tabLst/>
              <a:defRPr sz="1867" b="1">
                <a:solidFill>
                  <a:schemeClr val="tx2"/>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marL="0" marR="0" lvl="0" indent="0" algn="l" defTabSz="1219170" rtl="0" eaLnBrk="1" fontAlgn="auto" latinLnBrk="0" hangingPunct="1">
              <a:lnSpc>
                <a:spcPct val="100000"/>
              </a:lnSpc>
              <a:spcBef>
                <a:spcPts val="0"/>
              </a:spcBef>
              <a:spcAft>
                <a:spcPts val="0"/>
              </a:spcAft>
              <a:buClrTx/>
              <a:buSzTx/>
              <a:buFont typeface="Arial" panose="020B0604020202020204" pitchFamily="34" charset="0"/>
              <a:buNone/>
              <a:tabLst/>
            </a:pPr>
            <a:r>
              <a:rPr lang="en-US" noProof="0" dirty="0"/>
              <a:t>Header</a:t>
            </a:r>
          </a:p>
        </p:txBody>
      </p:sp>
      <p:sp>
        <p:nvSpPr>
          <p:cNvPr id="8" name="Text Placeholder 7"/>
          <p:cNvSpPr>
            <a:spLocks noGrp="1"/>
          </p:cNvSpPr>
          <p:nvPr>
            <p:ph type="body" sz="quarter" idx="15" hasCustomPrompt="1"/>
          </p:nvPr>
        </p:nvSpPr>
        <p:spPr>
          <a:xfrm>
            <a:off x="3311691" y="6151741"/>
            <a:ext cx="7968885" cy="164148"/>
          </a:xfrm>
        </p:spPr>
        <p:txBody>
          <a:bodyPr tIns="0" rIns="0" bIns="0"/>
          <a:lstStyle>
            <a:lvl1pPr marL="191995" indent="-191995">
              <a:buClr>
                <a:schemeClr val="tx1"/>
              </a:buClr>
              <a:buFont typeface="+mj-lt"/>
              <a:buAutoNum type="arabicParenR"/>
              <a:defRPr sz="1067">
                <a:solidFill>
                  <a:srgbClr val="3F3F3F"/>
                </a:solidFill>
              </a:defRPr>
            </a:lvl1pPr>
          </a:lstStyle>
          <a:p>
            <a:pPr lvl="0"/>
            <a:r>
              <a:rPr lang="en-US" dirty="0"/>
              <a:t>Note</a:t>
            </a:r>
          </a:p>
        </p:txBody>
      </p:sp>
    </p:spTree>
    <p:extLst>
      <p:ext uri="{BB962C8B-B14F-4D97-AF65-F5344CB8AC3E}">
        <p14:creationId xmlns:p14="http://schemas.microsoft.com/office/powerpoint/2010/main" val="19204206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4A985A-A692-402C-A2D9-F6320305D57C}" type="datetimeFigureOut">
              <a:rPr lang="ru-RU" smtClean="0"/>
              <a:t>13.05.2022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75BE4B-C908-4D82-99EB-F670F4D135E3}" type="slidenum">
              <a:rPr lang="ru-RU" smtClean="0"/>
              <a:t>‹#›</a:t>
            </a:fld>
            <a:endParaRPr lang="ru-RU"/>
          </a:p>
        </p:txBody>
      </p:sp>
    </p:spTree>
    <p:extLst>
      <p:ext uri="{BB962C8B-B14F-4D97-AF65-F5344CB8AC3E}">
        <p14:creationId xmlns:p14="http://schemas.microsoft.com/office/powerpoint/2010/main" val="12048780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hyperlink" Target="https://bitcoin.org/bitcoin.pdf" TargetMode="External"/><Relationship Id="rId2" Type="http://schemas.openxmlformats.org/officeDocument/2006/relationships/slideLayout" Target="../slideLayouts/slideLayout12.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hemeOverride" Target="../theme/themeOverride9.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2.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2.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hemeOverride" Target="../theme/themeOverride18.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4.xml"/></Relationships>
</file>

<file path=ppt/slides/_rels/slide25.xml.rels><?xml version="1.0" encoding="UTF-8" standalone="yes"?>
<Relationships xmlns="http://schemas.openxmlformats.org/package/2006/relationships"><Relationship Id="rId3" Type="http://schemas.openxmlformats.org/officeDocument/2006/relationships/hyperlink" Target="https://blockgeeks.com/guides/ethereum-gas/" TargetMode="External"/><Relationship Id="rId2" Type="http://schemas.openxmlformats.org/officeDocument/2006/relationships/slideLayout" Target="../slideLayouts/slideLayout2.xml"/><Relationship Id="rId1" Type="http://schemas.openxmlformats.org/officeDocument/2006/relationships/themeOverride" Target="../theme/themeOverride25.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themeOverride" Target="../theme/themeOverride26.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7.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hemeOverride" Target="../theme/themeOverride28.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9.xml"/></Relationships>
</file>

<file path=ppt/slides/_rels/slide3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2.xml"/><Relationship Id="rId1" Type="http://schemas.openxmlformats.org/officeDocument/2006/relationships/themeOverride" Target="../theme/themeOverride30.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1.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2.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3.xml"/></Relationships>
</file>

<file path=ppt/slides/_rels/slide3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Layout" Target="../slideLayouts/slideLayout2.xml"/><Relationship Id="rId1" Type="http://schemas.openxmlformats.org/officeDocument/2006/relationships/themeOverride" Target="../theme/themeOverride34.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5.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6.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hemeOverride" Target="../theme/themeOverride37.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8.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9.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0.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hemeOverride" Target="../theme/themeOverride41.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2.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2.xml"/><Relationship Id="rId1" Type="http://schemas.openxmlformats.org/officeDocument/2006/relationships/themeOverride" Target="../theme/themeOverride4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44.xml"/><Relationship Id="rId5" Type="http://schemas.openxmlformats.org/officeDocument/2006/relationships/image" Target="../media/image12.png"/><Relationship Id="rId4" Type="http://schemas.openxmlformats.org/officeDocument/2006/relationships/image" Target="../media/image11.png"/></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5.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6.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hemeOverride" Target="../theme/themeOverride47.xml"/><Relationship Id="rId5" Type="http://schemas.openxmlformats.org/officeDocument/2006/relationships/image" Target="../media/image12.png"/><Relationship Id="rId4" Type="http://schemas.openxmlformats.org/officeDocument/2006/relationships/image" Target="../media/image11.png"/></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8.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9.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hemeOverride" Target="../theme/themeOverride50.xml"/><Relationship Id="rId5" Type="http://schemas.openxmlformats.org/officeDocument/2006/relationships/image" Target="../media/image12.png"/><Relationship Id="rId4" Type="http://schemas.openxmlformats.org/officeDocument/2006/relationships/image" Target="../media/image11.png"/></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1.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2.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3.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4.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5.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6.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7.xm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8.xm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9.xml"/></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0.xm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1.xml"/></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2.xml"/></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3.xml"/></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4.xml"/></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hemeOverride" Target="../theme/themeOverride65.xml"/></Relationships>
</file>

<file path=ppt/slides/_rels/slide66.xml.rels><?xml version="1.0" encoding="UTF-8" standalone="yes"?>
<Relationships xmlns="http://schemas.openxmlformats.org/package/2006/relationships"><Relationship Id="rId3" Type="http://schemas.openxmlformats.org/officeDocument/2006/relationships/hyperlink" Target="https://www.amazon.com/Subramanyam-Gunda/e/B08CF1XW8B/ref=dp_byline_cont_ebooks_1" TargetMode="External"/><Relationship Id="rId2" Type="http://schemas.openxmlformats.org/officeDocument/2006/relationships/slideLayout" Target="../slideLayouts/slideLayout2.xml"/><Relationship Id="rId1" Type="http://schemas.openxmlformats.org/officeDocument/2006/relationships/themeOverride" Target="../theme/themeOverride6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696036"/>
            <a:ext cx="9144000" cy="2647665"/>
          </a:xfrm>
        </p:spPr>
        <p:txBody>
          <a:bodyPr>
            <a:normAutofit fontScale="90000"/>
          </a:bodyPr>
          <a:lstStyle/>
          <a:p>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Digital </a:t>
            </a:r>
            <a:r>
              <a:rPr lang="en-US" b="1" dirty="0">
                <a:latin typeface="Times New Roman" panose="02020603050405020304" pitchFamily="18" charset="0"/>
                <a:cs typeface="Times New Roman" panose="02020603050405020304" pitchFamily="18" charset="0"/>
              </a:rPr>
              <a:t>business </a:t>
            </a:r>
            <a:r>
              <a:rPr lang="en-US" b="1" dirty="0" smtClean="0">
                <a:latin typeface="Times New Roman" panose="02020603050405020304" pitchFamily="18" charset="0"/>
                <a:cs typeface="Times New Roman" panose="02020603050405020304" pitchFamily="18" charset="0"/>
              </a:rPr>
              <a:t>models</a:t>
            </a:r>
            <a:br>
              <a:rPr lang="en-US" b="1" dirty="0" smtClean="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sz="4400" b="1" dirty="0">
                <a:latin typeface="Times New Roman" panose="02020603050405020304" pitchFamily="18" charset="0"/>
                <a:cs typeface="Times New Roman" panose="02020603050405020304" pitchFamily="18" charset="0"/>
              </a:rPr>
              <a:t>Lecture </a:t>
            </a:r>
            <a:r>
              <a:rPr lang="en-US" sz="4400" b="1" dirty="0" smtClean="0">
                <a:latin typeface="Times New Roman" panose="02020603050405020304" pitchFamily="18" charset="0"/>
                <a:cs typeface="Times New Roman" panose="02020603050405020304" pitchFamily="18" charset="0"/>
              </a:rPr>
              <a:t>7. </a:t>
            </a:r>
            <a:r>
              <a:rPr lang="en-US" sz="4400" b="1" dirty="0" err="1">
                <a:latin typeface="Times New Roman" panose="02020603050405020304" pitchFamily="18" charset="0"/>
                <a:cs typeface="Times New Roman" panose="02020603050405020304" pitchFamily="18" charset="0"/>
              </a:rPr>
              <a:t>Blockchain</a:t>
            </a:r>
            <a:r>
              <a:rPr lang="en-US" sz="4400" b="1" dirty="0">
                <a:latin typeface="Times New Roman" panose="02020603050405020304" pitchFamily="18" charset="0"/>
                <a:cs typeface="Times New Roman" panose="02020603050405020304" pitchFamily="18" charset="0"/>
              </a:rPr>
              <a:t>-based business models</a:t>
            </a:r>
            <a:endParaRPr lang="ru-RU" sz="4400" b="1" dirty="0">
              <a:latin typeface="Times New Roman" panose="02020603050405020304" pitchFamily="18" charset="0"/>
              <a:cs typeface="Times New Roman" panose="02020603050405020304" pitchFamily="18" charset="0"/>
            </a:endParaRPr>
          </a:p>
        </p:txBody>
      </p:sp>
      <p:sp>
        <p:nvSpPr>
          <p:cNvPr id="3" name="Заголовок 1"/>
          <p:cNvSpPr txBox="1">
            <a:spLocks/>
          </p:cNvSpPr>
          <p:nvPr/>
        </p:nvSpPr>
        <p:spPr>
          <a:xfrm>
            <a:off x="838200" y="3913544"/>
            <a:ext cx="10515600" cy="904117"/>
          </a:xfrm>
          <a:prstGeom prst="rect">
            <a:avLst/>
          </a:prstGeom>
        </p:spPr>
        <p:txBody>
          <a:bodyPr vert="horz" lIns="91440" tIns="45720" rIns="91440" bIns="45720" rtlCol="0" anchor="b">
            <a:normAutofit fontScale="6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b="1" dirty="0" smtClean="0">
                <a:solidFill>
                  <a:prstClr val="black"/>
                </a:solidFill>
                <a:latin typeface="Times New Roman" panose="02020603050405020304" pitchFamily="18" charset="0"/>
                <a:cs typeface="Times New Roman" panose="02020603050405020304" pitchFamily="18" charset="0"/>
              </a:rPr>
              <a:t/>
            </a:r>
            <a:br>
              <a:rPr lang="en-US" b="1" dirty="0" smtClean="0">
                <a:solidFill>
                  <a:prstClr val="black"/>
                </a:solidFill>
                <a:latin typeface="Times New Roman" panose="02020603050405020304" pitchFamily="18" charset="0"/>
                <a:cs typeface="Times New Roman" panose="02020603050405020304" pitchFamily="18" charset="0"/>
              </a:rPr>
            </a:br>
            <a:r>
              <a:rPr lang="en-US" b="1" dirty="0" err="1" smtClean="0">
                <a:solidFill>
                  <a:prstClr val="black"/>
                </a:solidFill>
                <a:latin typeface="Times New Roman" panose="02020603050405020304" pitchFamily="18" charset="0"/>
                <a:cs typeface="Times New Roman" panose="02020603050405020304" pitchFamily="18" charset="0"/>
              </a:rPr>
              <a:t>DSc.Takhir</a:t>
            </a:r>
            <a:r>
              <a:rPr lang="en-US" b="1" dirty="0" smtClean="0">
                <a:solidFill>
                  <a:prstClr val="black"/>
                </a:solidFill>
                <a:latin typeface="Times New Roman" panose="02020603050405020304" pitchFamily="18" charset="0"/>
                <a:cs typeface="Times New Roman" panose="02020603050405020304" pitchFamily="18" charset="0"/>
              </a:rPr>
              <a:t> </a:t>
            </a:r>
            <a:r>
              <a:rPr lang="en-US" b="1" dirty="0" err="1" smtClean="0">
                <a:solidFill>
                  <a:prstClr val="black"/>
                </a:solidFill>
                <a:latin typeface="Times New Roman" panose="02020603050405020304" pitchFamily="18" charset="0"/>
                <a:cs typeface="Times New Roman" panose="02020603050405020304" pitchFamily="18" charset="0"/>
              </a:rPr>
              <a:t>Kuchkarov</a:t>
            </a:r>
            <a:endParaRPr lang="ru-RU"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565116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9143" y="897388"/>
            <a:ext cx="10515600" cy="904117"/>
          </a:xfrm>
        </p:spPr>
        <p:txBody>
          <a:bodyPr>
            <a:normAutofit fontScale="90000"/>
          </a:bodyPr>
          <a:lstStyle/>
          <a:p>
            <a:pPr lvl="0" algn="ctr"/>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Content</a:t>
            </a:r>
            <a:r>
              <a:rPr lang="ru-RU" b="1" dirty="0">
                <a:latin typeface="Times New Roman" panose="02020603050405020304" pitchFamily="18" charset="0"/>
                <a:cs typeface="Times New Roman" panose="02020603050405020304" pitchFamily="18" charset="0"/>
              </a:rPr>
              <a:t/>
            </a:r>
            <a:br>
              <a:rPr lang="ru-RU" b="1"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988325" y="2060813"/>
            <a:ext cx="10515600" cy="3562066"/>
          </a:xfrm>
        </p:spPr>
        <p:txBody>
          <a:bodyPr>
            <a:normAutofit/>
          </a:bodyPr>
          <a:lstStyle/>
          <a:p>
            <a:r>
              <a:rPr lang="en-US" sz="3200" b="1" dirty="0">
                <a:latin typeface="Times New Roman" panose="02020603050405020304" pitchFamily="18" charset="0"/>
                <a:cs typeface="Times New Roman" panose="02020603050405020304" pitchFamily="18" charset="0"/>
              </a:rPr>
              <a:t>What is the </a:t>
            </a:r>
            <a:r>
              <a:rPr lang="en-US" sz="3200" b="1" dirty="0" err="1">
                <a:latin typeface="Times New Roman" panose="02020603050405020304" pitchFamily="18" charset="0"/>
                <a:cs typeface="Times New Roman" panose="02020603050405020304" pitchFamily="18" charset="0"/>
              </a:rPr>
              <a:t>Blockchain</a:t>
            </a:r>
            <a:r>
              <a:rPr lang="en-US" sz="3200" b="1" dirty="0">
                <a:latin typeface="Times New Roman" panose="02020603050405020304" pitchFamily="18" charset="0"/>
                <a:cs typeface="Times New Roman" panose="02020603050405020304" pitchFamily="18" charset="0"/>
              </a:rPr>
              <a:t> </a:t>
            </a:r>
            <a:r>
              <a:rPr lang="en-US" sz="3200" b="1" dirty="0" smtClean="0">
                <a:latin typeface="Times New Roman" panose="02020603050405020304" pitchFamily="18" charset="0"/>
                <a:cs typeface="Times New Roman" panose="02020603050405020304" pitchFamily="18" charset="0"/>
              </a:rPr>
              <a:t>?</a:t>
            </a:r>
          </a:p>
          <a:p>
            <a:r>
              <a:rPr lang="en-US" sz="3200" b="1" dirty="0" smtClean="0">
                <a:latin typeface="Times New Roman" panose="02020603050405020304" pitchFamily="18" charset="0"/>
                <a:cs typeface="Times New Roman" panose="02020603050405020304" pitchFamily="18" charset="0"/>
              </a:rPr>
              <a:t>What </a:t>
            </a:r>
            <a:r>
              <a:rPr lang="en-US" sz="3200" b="1" dirty="0">
                <a:latin typeface="Times New Roman" panose="02020603050405020304" pitchFamily="18" charset="0"/>
                <a:cs typeface="Times New Roman" panose="02020603050405020304" pitchFamily="18" charset="0"/>
              </a:rPr>
              <a:t>is the </a:t>
            </a:r>
            <a:r>
              <a:rPr lang="en-US" sz="3200" b="1" dirty="0" err="1" smtClean="0">
                <a:latin typeface="Times New Roman" panose="02020603050405020304" pitchFamily="18" charset="0"/>
                <a:cs typeface="Times New Roman" panose="02020603050405020304" pitchFamily="18" charset="0"/>
              </a:rPr>
              <a:t>Blockchain</a:t>
            </a:r>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Business </a:t>
            </a:r>
            <a:r>
              <a:rPr lang="en-US" sz="3200" b="1" dirty="0" smtClean="0">
                <a:latin typeface="Times New Roman" panose="02020603050405020304" pitchFamily="18" charset="0"/>
                <a:cs typeface="Times New Roman" panose="02020603050405020304" pitchFamily="18" charset="0"/>
              </a:rPr>
              <a:t>Model ?</a:t>
            </a:r>
            <a:endParaRPr lang="en-US" sz="3200" b="1" dirty="0">
              <a:latin typeface="Times New Roman" panose="02020603050405020304" pitchFamily="18" charset="0"/>
              <a:cs typeface="Times New Roman" panose="02020603050405020304" pitchFamily="18" charset="0"/>
            </a:endParaRPr>
          </a:p>
          <a:p>
            <a:r>
              <a:rPr lang="en-US" sz="3200" b="1" dirty="0">
                <a:latin typeface="Times New Roman" panose="02020603050405020304" pitchFamily="18" charset="0"/>
                <a:cs typeface="Times New Roman" panose="02020603050405020304" pitchFamily="18" charset="0"/>
              </a:rPr>
              <a:t>The types of </a:t>
            </a:r>
            <a:r>
              <a:rPr lang="en-US" sz="3200" b="1" dirty="0" err="1">
                <a:latin typeface="Times New Roman" panose="02020603050405020304" pitchFamily="18" charset="0"/>
                <a:cs typeface="Times New Roman" panose="02020603050405020304" pitchFamily="18" charset="0"/>
              </a:rPr>
              <a:t>Blockchain</a:t>
            </a:r>
            <a:r>
              <a:rPr lang="en-US" sz="3200" b="1" dirty="0">
                <a:latin typeface="Times New Roman" panose="02020603050405020304" pitchFamily="18" charset="0"/>
                <a:cs typeface="Times New Roman" panose="02020603050405020304" pitchFamily="18" charset="0"/>
              </a:rPr>
              <a:t> Business </a:t>
            </a:r>
            <a:r>
              <a:rPr lang="en-US" sz="3200" b="1" dirty="0" smtClean="0">
                <a:latin typeface="Times New Roman" panose="02020603050405020304" pitchFamily="18" charset="0"/>
                <a:cs typeface="Times New Roman" panose="02020603050405020304" pitchFamily="18" charset="0"/>
              </a:rPr>
              <a:t>Models</a:t>
            </a:r>
            <a:endParaRPr lang="ru-RU" sz="3200" b="1" dirty="0" smtClean="0">
              <a:latin typeface="Times New Roman" panose="02020603050405020304" pitchFamily="18" charset="0"/>
              <a:cs typeface="Times New Roman" panose="02020603050405020304" pitchFamily="18" charset="0"/>
            </a:endParaRPr>
          </a:p>
          <a:p>
            <a:r>
              <a:rPr lang="en-US" sz="3200" b="1" dirty="0">
                <a:latin typeface="Times New Roman" panose="02020603050405020304" pitchFamily="18" charset="0"/>
                <a:cs typeface="Times New Roman" panose="02020603050405020304" pitchFamily="18" charset="0"/>
              </a:rPr>
              <a:t>Key </a:t>
            </a:r>
            <a:r>
              <a:rPr lang="en-US" sz="3200" b="1" dirty="0" smtClean="0">
                <a:latin typeface="Times New Roman" panose="02020603050405020304" pitchFamily="18" charset="0"/>
                <a:cs typeface="Times New Roman" panose="02020603050405020304" pitchFamily="18" charset="0"/>
              </a:rPr>
              <a:t>characteristics </a:t>
            </a:r>
            <a:r>
              <a:rPr lang="en-US" sz="3200" b="1" dirty="0">
                <a:latin typeface="Times New Roman" panose="02020603050405020304" pitchFamily="18" charset="0"/>
                <a:cs typeface="Times New Roman" panose="02020603050405020304" pitchFamily="18" charset="0"/>
              </a:rPr>
              <a:t>of </a:t>
            </a:r>
            <a:r>
              <a:rPr lang="en-US" sz="3200" b="1" dirty="0" err="1" smtClean="0">
                <a:latin typeface="Times New Roman" panose="02020603050405020304" pitchFamily="18" charset="0"/>
                <a:cs typeface="Times New Roman" panose="02020603050405020304" pitchFamily="18" charset="0"/>
              </a:rPr>
              <a:t>Blockchain</a:t>
            </a:r>
            <a:endParaRPr lang="uz-Cyrl-UZ" sz="3200" b="1" dirty="0" smtClean="0">
              <a:latin typeface="Times New Roman" panose="02020603050405020304" pitchFamily="18" charset="0"/>
              <a:cs typeface="Times New Roman" panose="02020603050405020304" pitchFamily="18" charset="0"/>
            </a:endParaRPr>
          </a:p>
          <a:p>
            <a:r>
              <a:rPr lang="en-US" altLang="ko-KR" sz="3200" b="1" dirty="0">
                <a:latin typeface="Times New Roman" pitchFamily="18" charset="0"/>
                <a:cs typeface="Times New Roman" pitchFamily="18" charset="0"/>
              </a:rPr>
              <a:t>Using </a:t>
            </a:r>
            <a:r>
              <a:rPr lang="en-US" altLang="ko-KR" sz="3200" b="1" dirty="0" err="1">
                <a:latin typeface="Times New Roman" pitchFamily="18" charset="0"/>
                <a:cs typeface="Times New Roman" pitchFamily="18" charset="0"/>
              </a:rPr>
              <a:t>blockchain</a:t>
            </a:r>
            <a:r>
              <a:rPr lang="en-US" altLang="ko-KR" sz="3200" b="1">
                <a:latin typeface="Times New Roman" pitchFamily="18" charset="0"/>
                <a:cs typeface="Times New Roman" pitchFamily="18" charset="0"/>
              </a:rPr>
              <a:t> in business</a:t>
            </a:r>
            <a:endParaRPr lang="en-US" sz="3200" b="1" dirty="0">
              <a:latin typeface="Times New Roman" panose="02020603050405020304" pitchFamily="18" charset="0"/>
              <a:cs typeface="Times New Roman" panose="02020603050405020304" pitchFamily="18" charset="0"/>
            </a:endParaRPr>
          </a:p>
          <a:p>
            <a:endParaRPr lang="ru-RU" sz="3200" b="1" dirty="0" smtClean="0">
              <a:latin typeface="Times New Roman" panose="02020603050405020304" pitchFamily="18" charset="0"/>
              <a:cs typeface="Times New Roman" panose="02020603050405020304" pitchFamily="18" charset="0"/>
            </a:endParaRPr>
          </a:p>
          <a:p>
            <a:pPr marL="0" lvl="0" indent="0">
              <a:buNone/>
            </a:pPr>
            <a:endParaRPr lang="ru-RU" sz="3000" dirty="0" smtClean="0">
              <a:latin typeface="Times New Roman" panose="02020603050405020304" pitchFamily="18" charset="0"/>
              <a:cs typeface="Times New Roman" panose="02020603050405020304" pitchFamily="18" charset="0"/>
            </a:endParaRPr>
          </a:p>
          <a:p>
            <a:pPr lvl="0"/>
            <a:endParaRPr 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615483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257577"/>
            <a:ext cx="10515600" cy="5919386"/>
          </a:xfrm>
        </p:spPr>
        <p:txBody>
          <a:bodyPr>
            <a:normAutofit/>
          </a:bodyPr>
          <a:lstStyle/>
          <a:p>
            <a:pPr marL="0" indent="0" algn="ctr">
              <a:buNone/>
            </a:pPr>
            <a:endParaRPr lang="en-US" sz="4000" b="1" dirty="0" smtClean="0">
              <a:latin typeface="Times New Roman" panose="02020603050405020304" pitchFamily="18" charset="0"/>
              <a:cs typeface="Times New Roman" panose="02020603050405020304" pitchFamily="18" charset="0"/>
            </a:endParaRPr>
          </a:p>
          <a:p>
            <a:pPr marL="0" indent="0" algn="ctr">
              <a:buNone/>
            </a:pPr>
            <a:endParaRPr lang="en-US" sz="4000" b="1" dirty="0" smtClean="0">
              <a:latin typeface="Times New Roman" panose="02020603050405020304" pitchFamily="18" charset="0"/>
              <a:cs typeface="Times New Roman" panose="02020603050405020304" pitchFamily="18" charset="0"/>
            </a:endParaRPr>
          </a:p>
          <a:p>
            <a:pPr marL="0" indent="0" algn="ctr">
              <a:buNone/>
            </a:pPr>
            <a:endParaRPr lang="en-US" sz="4000" b="1" dirty="0" smtClean="0">
              <a:latin typeface="Times New Roman" panose="02020603050405020304" pitchFamily="18" charset="0"/>
              <a:cs typeface="Times New Roman" panose="02020603050405020304" pitchFamily="18" charset="0"/>
            </a:endParaRPr>
          </a:p>
          <a:p>
            <a:pPr marL="0" indent="0" algn="ctr">
              <a:buNone/>
            </a:pPr>
            <a:r>
              <a:rPr lang="en-US" sz="4000" b="1" dirty="0" smtClean="0">
                <a:latin typeface="Times New Roman" panose="02020603050405020304" pitchFamily="18" charset="0"/>
                <a:cs typeface="Times New Roman" panose="02020603050405020304" pitchFamily="18" charset="0"/>
              </a:rPr>
              <a:t>What </a:t>
            </a:r>
            <a:r>
              <a:rPr lang="en-US" sz="4000" b="1" dirty="0">
                <a:latin typeface="Times New Roman" panose="02020603050405020304" pitchFamily="18" charset="0"/>
                <a:cs typeface="Times New Roman" panose="02020603050405020304" pitchFamily="18" charset="0"/>
              </a:rPr>
              <a:t>is </a:t>
            </a:r>
            <a:r>
              <a:rPr lang="en-US" sz="4000" b="1" dirty="0" smtClean="0">
                <a:latin typeface="Times New Roman" panose="02020603050405020304" pitchFamily="18" charset="0"/>
                <a:cs typeface="Times New Roman" panose="02020603050405020304" pitchFamily="18" charset="0"/>
              </a:rPr>
              <a:t>the </a:t>
            </a:r>
            <a:r>
              <a:rPr lang="en-US" sz="4000" b="1" dirty="0" err="1" smtClean="0">
                <a:latin typeface="Times New Roman" panose="02020603050405020304" pitchFamily="18" charset="0"/>
                <a:cs typeface="Times New Roman" panose="02020603050405020304" pitchFamily="18" charset="0"/>
              </a:rPr>
              <a:t>Blockchain</a:t>
            </a:r>
            <a:r>
              <a:rPr lang="en-US" sz="4000" b="1" dirty="0">
                <a:latin typeface="Times New Roman" panose="02020603050405020304" pitchFamily="18" charset="0"/>
                <a:cs typeface="Times New Roman" panose="02020603050405020304" pitchFamily="18" charset="0"/>
              </a:rPr>
              <a:t> </a:t>
            </a:r>
            <a:r>
              <a:rPr lang="en-US" sz="4000" b="1" dirty="0" smtClean="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56214301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22230"/>
          </a:xfrm>
        </p:spPr>
        <p:txBody>
          <a:bodyPr>
            <a:normAutofit/>
          </a:bodyPr>
          <a:lstStyle/>
          <a:p>
            <a:pPr algn="ctr"/>
            <a:r>
              <a:rPr lang="en-US" sz="4000" b="1" dirty="0" smtClean="0">
                <a:latin typeface="Times New Roman" panose="02020603050405020304" pitchFamily="18" charset="0"/>
                <a:cs typeface="Times New Roman" panose="02020603050405020304" pitchFamily="18" charset="0"/>
              </a:rPr>
              <a:t>What is </a:t>
            </a:r>
            <a:r>
              <a:rPr lang="en-US" sz="4000" b="1" dirty="0" err="1" smtClean="0">
                <a:latin typeface="Times New Roman" panose="02020603050405020304" pitchFamily="18" charset="0"/>
                <a:cs typeface="Times New Roman" panose="02020603050405020304" pitchFamily="18" charset="0"/>
              </a:rPr>
              <a:t>Blockchain</a:t>
            </a:r>
            <a:r>
              <a:rPr lang="en-US" sz="4000" b="1" dirty="0" smtClean="0">
                <a:latin typeface="Times New Roman" panose="02020603050405020304" pitchFamily="18" charset="0"/>
                <a:cs typeface="Times New Roman" panose="02020603050405020304" pitchFamily="18" charset="0"/>
              </a:rPr>
              <a:t>?</a:t>
            </a:r>
            <a:endParaRPr lang="ru-RU" sz="4000" dirty="0"/>
          </a:p>
        </p:txBody>
      </p:sp>
      <p:sp>
        <p:nvSpPr>
          <p:cNvPr id="3" name="Объект 2"/>
          <p:cNvSpPr>
            <a:spLocks noGrp="1"/>
          </p:cNvSpPr>
          <p:nvPr>
            <p:ph idx="1"/>
          </p:nvPr>
        </p:nvSpPr>
        <p:spPr>
          <a:xfrm>
            <a:off x="838200" y="1187356"/>
            <a:ext cx="10515600" cy="4989607"/>
          </a:xfrm>
        </p:spPr>
        <p:txBody>
          <a:bodyPr>
            <a:normAutofit/>
          </a:bodyPr>
          <a:lstStyle/>
          <a:p>
            <a:pPr algn="just"/>
            <a:r>
              <a:rPr lang="en-US" dirty="0" err="1">
                <a:latin typeface="Times New Roman" panose="02020603050405020304" pitchFamily="18" charset="0"/>
                <a:cs typeface="Times New Roman" panose="02020603050405020304" pitchFamily="18" charset="0"/>
              </a:rPr>
              <a:t>Blockchain</a:t>
            </a:r>
            <a:r>
              <a:rPr lang="en-US" dirty="0">
                <a:latin typeface="Times New Roman" panose="02020603050405020304" pitchFamily="18" charset="0"/>
                <a:cs typeface="Times New Roman" panose="02020603050405020304" pitchFamily="18" charset="0"/>
              </a:rPr>
              <a:t> technology is a structure that stores transactional records, also known as the block, of the public in several databases, known as the “chain,” in a network connected through peer-to-peer nodes. Typically, this storage is referred to as a ‘digital ledger.’</a:t>
            </a:r>
            <a:endParaRPr lang="ru-RU"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Every transaction in this ledger is authorized by the digital signature of the owner, which authenticates the transaction and safeguards it from tampering. Hence, the information the digital ledger contains is highly secure.</a:t>
            </a:r>
            <a:endParaRPr lang="ru-RU"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In simpler words, the digital ledger is like a Google spreadsheet shared among numerous computers in a network, in which, the transactional records are stored based on actual purchases. The fascinating angle is that anybody can see the data, but they can’t corrupt it.</a:t>
            </a:r>
            <a:endParaRPr lang="ru-RU"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77021477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32012"/>
            <a:ext cx="10515600" cy="464025"/>
          </a:xfrm>
        </p:spPr>
        <p:txBody>
          <a:bodyPr>
            <a:normAutofit fontScale="90000"/>
          </a:bodyPr>
          <a:lstStyle/>
          <a:p>
            <a:pPr algn="ctr"/>
            <a:r>
              <a:rPr lang="en-US" sz="4000" b="1" dirty="0" smtClean="0"/>
              <a:t/>
            </a:r>
            <a:br>
              <a:rPr lang="en-US" sz="4000" b="1" dirty="0" smtClean="0"/>
            </a:br>
            <a:r>
              <a:rPr lang="en-US" sz="4000" b="1" dirty="0" smtClean="0">
                <a:latin typeface="Times New Roman" panose="02020603050405020304" pitchFamily="18" charset="0"/>
                <a:cs typeface="Times New Roman" panose="02020603050405020304" pitchFamily="18" charset="0"/>
              </a:rPr>
              <a:t>History </a:t>
            </a:r>
            <a:r>
              <a:rPr lang="en-US" sz="4000" b="1" dirty="0">
                <a:latin typeface="Times New Roman" panose="02020603050405020304" pitchFamily="18" charset="0"/>
                <a:cs typeface="Times New Roman" panose="02020603050405020304" pitchFamily="18" charset="0"/>
              </a:rPr>
              <a:t>of </a:t>
            </a:r>
            <a:r>
              <a:rPr lang="en-US" sz="4000" b="1" dirty="0" err="1">
                <a:latin typeface="Times New Roman" panose="02020603050405020304" pitchFamily="18" charset="0"/>
                <a:cs typeface="Times New Roman" panose="02020603050405020304" pitchFamily="18" charset="0"/>
              </a:rPr>
              <a:t>Blockchain</a:t>
            </a:r>
            <a:r>
              <a:rPr lang="en-US" sz="4000" b="1" dirty="0"/>
              <a:t/>
            </a:r>
            <a:br>
              <a:rPr lang="en-US" sz="4000" b="1" dirty="0"/>
            </a:br>
            <a:endParaRPr lang="ru-RU" sz="4000" dirty="0"/>
          </a:p>
        </p:txBody>
      </p:sp>
      <p:sp>
        <p:nvSpPr>
          <p:cNvPr id="3" name="Объект 2"/>
          <p:cNvSpPr>
            <a:spLocks noGrp="1"/>
          </p:cNvSpPr>
          <p:nvPr>
            <p:ph idx="1"/>
          </p:nvPr>
        </p:nvSpPr>
        <p:spPr>
          <a:xfrm>
            <a:off x="342489" y="900752"/>
            <a:ext cx="11507021" cy="5957247"/>
          </a:xfrm>
        </p:spPr>
        <p:txBody>
          <a:bodyPr>
            <a:noAutofit/>
          </a:bodyPr>
          <a:lstStyle/>
          <a:p>
            <a:pPr algn="just"/>
            <a:r>
              <a:rPr lang="en-US" sz="1700" b="1" dirty="0" smtClean="0">
                <a:latin typeface="Times New Roman" panose="02020603050405020304" pitchFamily="18" charset="0"/>
                <a:cs typeface="Times New Roman" panose="02020603050405020304" pitchFamily="18" charset="0"/>
              </a:rPr>
              <a:t>2008</a:t>
            </a:r>
            <a:endParaRPr lang="en-US" sz="1700" b="1" dirty="0">
              <a:latin typeface="Times New Roman" panose="02020603050405020304" pitchFamily="18" charset="0"/>
              <a:cs typeface="Times New Roman" panose="02020603050405020304" pitchFamily="18" charset="0"/>
            </a:endParaRPr>
          </a:p>
          <a:p>
            <a:pPr algn="just"/>
            <a:r>
              <a:rPr lang="en-US" sz="1700" dirty="0">
                <a:latin typeface="Times New Roman" panose="02020603050405020304" pitchFamily="18" charset="0"/>
                <a:cs typeface="Times New Roman" panose="02020603050405020304" pitchFamily="18" charset="0"/>
              </a:rPr>
              <a:t>Satoshi </a:t>
            </a:r>
            <a:r>
              <a:rPr lang="en-US" sz="1700" dirty="0" err="1">
                <a:latin typeface="Times New Roman" panose="02020603050405020304" pitchFamily="18" charset="0"/>
                <a:cs typeface="Times New Roman" panose="02020603050405020304" pitchFamily="18" charset="0"/>
              </a:rPr>
              <a:t>Nakamoto</a:t>
            </a:r>
            <a:r>
              <a:rPr lang="en-US" sz="1700" dirty="0">
                <a:latin typeface="Times New Roman" panose="02020603050405020304" pitchFamily="18" charset="0"/>
                <a:cs typeface="Times New Roman" panose="02020603050405020304" pitchFamily="18" charset="0"/>
              </a:rPr>
              <a:t>, a pseudonym for a person or group, publishes “</a:t>
            </a:r>
            <a:r>
              <a:rPr lang="en-US" sz="1700" dirty="0" err="1">
                <a:latin typeface="Times New Roman" panose="02020603050405020304" pitchFamily="18" charset="0"/>
                <a:cs typeface="Times New Roman" panose="02020603050405020304" pitchFamily="18" charset="0"/>
                <a:hlinkClick r:id="rId3"/>
              </a:rPr>
              <a:t>Bitcoin</a:t>
            </a:r>
            <a:r>
              <a:rPr lang="en-US" sz="1700" dirty="0">
                <a:latin typeface="Times New Roman" panose="02020603050405020304" pitchFamily="18" charset="0"/>
                <a:cs typeface="Times New Roman" panose="02020603050405020304" pitchFamily="18" charset="0"/>
                <a:hlinkClick r:id="rId3"/>
              </a:rPr>
              <a:t>: A Peer to Peer Electronic Cash System</a:t>
            </a:r>
            <a:r>
              <a:rPr lang="en-US" sz="1700" dirty="0">
                <a:latin typeface="Times New Roman" panose="02020603050405020304" pitchFamily="18" charset="0"/>
                <a:cs typeface="Times New Roman" panose="02020603050405020304" pitchFamily="18" charset="0"/>
              </a:rPr>
              <a:t>."</a:t>
            </a:r>
          </a:p>
          <a:p>
            <a:pPr algn="just"/>
            <a:r>
              <a:rPr lang="en-US" sz="1700" b="1" dirty="0">
                <a:latin typeface="Times New Roman" panose="02020603050405020304" pitchFamily="18" charset="0"/>
                <a:cs typeface="Times New Roman" panose="02020603050405020304" pitchFamily="18" charset="0"/>
              </a:rPr>
              <a:t>2009</a:t>
            </a:r>
          </a:p>
          <a:p>
            <a:pPr algn="just"/>
            <a:r>
              <a:rPr lang="en-US" sz="1700" dirty="0">
                <a:latin typeface="Times New Roman" panose="02020603050405020304" pitchFamily="18" charset="0"/>
                <a:cs typeface="Times New Roman" panose="02020603050405020304" pitchFamily="18" charset="0"/>
              </a:rPr>
              <a:t>The first successful </a:t>
            </a:r>
            <a:r>
              <a:rPr lang="en-US" sz="1700" dirty="0" err="1">
                <a:latin typeface="Times New Roman" panose="02020603050405020304" pitchFamily="18" charset="0"/>
                <a:cs typeface="Times New Roman" panose="02020603050405020304" pitchFamily="18" charset="0"/>
              </a:rPr>
              <a:t>Bitcoin</a:t>
            </a:r>
            <a:r>
              <a:rPr lang="en-US" sz="1700" dirty="0">
                <a:latin typeface="Times New Roman" panose="02020603050405020304" pitchFamily="18" charset="0"/>
                <a:cs typeface="Times New Roman" panose="02020603050405020304" pitchFamily="18" charset="0"/>
              </a:rPr>
              <a:t> (BTC) transaction occurs between computer scientist Hal Finney and the mysterious Satoshi </a:t>
            </a:r>
            <a:r>
              <a:rPr lang="en-US" sz="1700" dirty="0" err="1">
                <a:latin typeface="Times New Roman" panose="02020603050405020304" pitchFamily="18" charset="0"/>
                <a:cs typeface="Times New Roman" panose="02020603050405020304" pitchFamily="18" charset="0"/>
              </a:rPr>
              <a:t>Nakamoto</a:t>
            </a:r>
            <a:r>
              <a:rPr lang="en-US" sz="1700" dirty="0">
                <a:latin typeface="Times New Roman" panose="02020603050405020304" pitchFamily="18" charset="0"/>
                <a:cs typeface="Times New Roman" panose="02020603050405020304" pitchFamily="18" charset="0"/>
              </a:rPr>
              <a:t>.</a:t>
            </a:r>
          </a:p>
          <a:p>
            <a:pPr algn="just"/>
            <a:r>
              <a:rPr lang="en-US" sz="1700" b="1" dirty="0" smtClean="0">
                <a:latin typeface="Times New Roman" panose="02020603050405020304" pitchFamily="18" charset="0"/>
                <a:cs typeface="Times New Roman" panose="02020603050405020304" pitchFamily="18" charset="0"/>
              </a:rPr>
              <a:t>2011</a:t>
            </a:r>
            <a:endParaRPr lang="en-US" sz="1700" b="1" dirty="0">
              <a:latin typeface="Times New Roman" panose="02020603050405020304" pitchFamily="18" charset="0"/>
              <a:cs typeface="Times New Roman" panose="02020603050405020304" pitchFamily="18" charset="0"/>
            </a:endParaRPr>
          </a:p>
          <a:p>
            <a:pPr algn="just"/>
            <a:r>
              <a:rPr lang="en-US" sz="1700" dirty="0">
                <a:latin typeface="Times New Roman" panose="02020603050405020304" pitchFamily="18" charset="0"/>
                <a:cs typeface="Times New Roman" panose="02020603050405020304" pitchFamily="18" charset="0"/>
              </a:rPr>
              <a:t>1 BTC = $1USD, giving the </a:t>
            </a:r>
            <a:r>
              <a:rPr lang="en-US" sz="1700" dirty="0" err="1">
                <a:latin typeface="Times New Roman" panose="02020603050405020304" pitchFamily="18" charset="0"/>
                <a:cs typeface="Times New Roman" panose="02020603050405020304" pitchFamily="18" charset="0"/>
              </a:rPr>
              <a:t>cryptocurrency</a:t>
            </a:r>
            <a:r>
              <a:rPr lang="en-US" sz="1700" dirty="0">
                <a:latin typeface="Times New Roman" panose="02020603050405020304" pitchFamily="18" charset="0"/>
                <a:cs typeface="Times New Roman" panose="02020603050405020304" pitchFamily="18" charset="0"/>
              </a:rPr>
              <a:t> parity with the US dollar.</a:t>
            </a:r>
          </a:p>
          <a:p>
            <a:pPr algn="just"/>
            <a:r>
              <a:rPr lang="en-US" sz="1700" b="1" dirty="0" smtClean="0">
                <a:latin typeface="Times New Roman" panose="02020603050405020304" pitchFamily="18" charset="0"/>
                <a:cs typeface="Times New Roman" panose="02020603050405020304" pitchFamily="18" charset="0"/>
              </a:rPr>
              <a:t>2019</a:t>
            </a:r>
            <a:endParaRPr lang="en-US" sz="1700" b="1" dirty="0">
              <a:latin typeface="Times New Roman" panose="02020603050405020304" pitchFamily="18" charset="0"/>
              <a:cs typeface="Times New Roman" panose="02020603050405020304" pitchFamily="18" charset="0"/>
            </a:endParaRPr>
          </a:p>
          <a:p>
            <a:pPr marL="0" indent="0" algn="just">
              <a:buNone/>
            </a:pPr>
            <a:r>
              <a:rPr lang="en-US" sz="1700" dirty="0" smtClean="0">
                <a:latin typeface="Times New Roman" panose="02020603050405020304" pitchFamily="18" charset="0"/>
                <a:cs typeface="Times New Roman" panose="02020603050405020304" pitchFamily="18" charset="0"/>
              </a:rPr>
              <a:t>China’s President </a:t>
            </a:r>
            <a:r>
              <a:rPr lang="en-US" sz="1700" dirty="0" err="1" smtClean="0">
                <a:latin typeface="Times New Roman" panose="02020603050405020304" pitchFamily="18" charset="0"/>
                <a:cs typeface="Times New Roman" panose="02020603050405020304" pitchFamily="18" charset="0"/>
              </a:rPr>
              <a:t>Ji</a:t>
            </a:r>
            <a:r>
              <a:rPr lang="en-US" sz="1700" dirty="0" smtClean="0">
                <a:latin typeface="Times New Roman" panose="02020603050405020304" pitchFamily="18" charset="0"/>
                <a:cs typeface="Times New Roman" panose="02020603050405020304" pitchFamily="18" charset="0"/>
              </a:rPr>
              <a:t> </a:t>
            </a:r>
            <a:r>
              <a:rPr lang="en-US" sz="1700" dirty="0" err="1" smtClean="0">
                <a:latin typeface="Times New Roman" panose="02020603050405020304" pitchFamily="18" charset="0"/>
                <a:cs typeface="Times New Roman" panose="02020603050405020304" pitchFamily="18" charset="0"/>
              </a:rPr>
              <a:t>Xinping</a:t>
            </a:r>
            <a:r>
              <a:rPr lang="en-US" sz="1700" dirty="0" smtClean="0">
                <a:latin typeface="Times New Roman" panose="02020603050405020304" pitchFamily="18" charset="0"/>
                <a:cs typeface="Times New Roman" panose="02020603050405020304" pitchFamily="18" charset="0"/>
              </a:rPr>
              <a:t> publicly embraces </a:t>
            </a:r>
            <a:r>
              <a:rPr lang="en-US" sz="1700" dirty="0" err="1" smtClean="0">
                <a:latin typeface="Times New Roman" panose="02020603050405020304" pitchFamily="18" charset="0"/>
                <a:cs typeface="Times New Roman" panose="02020603050405020304" pitchFamily="18" charset="0"/>
              </a:rPr>
              <a:t>blockchain</a:t>
            </a:r>
            <a:r>
              <a:rPr lang="en-US" sz="1700" dirty="0" smtClean="0">
                <a:latin typeface="Times New Roman" panose="02020603050405020304" pitchFamily="18" charset="0"/>
                <a:cs typeface="Times New Roman" panose="02020603050405020304" pitchFamily="18" charset="0"/>
              </a:rPr>
              <a:t> as China’s central bank announces it is working on its own </a:t>
            </a:r>
            <a:r>
              <a:rPr lang="en-US" sz="1700" dirty="0" err="1" smtClean="0">
                <a:latin typeface="Times New Roman" panose="02020603050405020304" pitchFamily="18" charset="0"/>
                <a:cs typeface="Times New Roman" panose="02020603050405020304" pitchFamily="18" charset="0"/>
              </a:rPr>
              <a:t>cryptocurrency</a:t>
            </a:r>
            <a:endParaRPr lang="en-US" sz="1700" dirty="0" smtClean="0">
              <a:latin typeface="Times New Roman" panose="02020603050405020304" pitchFamily="18" charset="0"/>
              <a:cs typeface="Times New Roman" panose="02020603050405020304" pitchFamily="18" charset="0"/>
            </a:endParaRPr>
          </a:p>
          <a:p>
            <a:pPr marL="0" indent="0" algn="just">
              <a:buNone/>
            </a:pPr>
            <a:r>
              <a:rPr lang="en-US" sz="1700" dirty="0" smtClean="0">
                <a:latin typeface="Times New Roman" panose="02020603050405020304" pitchFamily="18" charset="0"/>
                <a:cs typeface="Times New Roman" panose="02020603050405020304" pitchFamily="18" charset="0"/>
              </a:rPr>
              <a:t>Twitter &amp; Square CEO Jack Dorsey announces that Square will be hiring </a:t>
            </a:r>
            <a:r>
              <a:rPr lang="en-US" sz="1700" dirty="0" err="1" smtClean="0">
                <a:latin typeface="Times New Roman" panose="02020603050405020304" pitchFamily="18" charset="0"/>
                <a:cs typeface="Times New Roman" panose="02020603050405020304" pitchFamily="18" charset="0"/>
              </a:rPr>
              <a:t>blockchain</a:t>
            </a:r>
            <a:r>
              <a:rPr lang="en-US" sz="1700" dirty="0" smtClean="0">
                <a:latin typeface="Times New Roman" panose="02020603050405020304" pitchFamily="18" charset="0"/>
                <a:cs typeface="Times New Roman" panose="02020603050405020304" pitchFamily="18" charset="0"/>
              </a:rPr>
              <a:t> engineers to work on the company’s future crypto </a:t>
            </a:r>
            <a:r>
              <a:rPr lang="en-US" sz="1700" dirty="0" err="1" smtClean="0">
                <a:latin typeface="Times New Roman" panose="02020603050405020304" pitchFamily="18" charset="0"/>
                <a:cs typeface="Times New Roman" panose="02020603050405020304" pitchFamily="18" charset="0"/>
              </a:rPr>
              <a:t>plans.The</a:t>
            </a:r>
            <a:r>
              <a:rPr lang="en-US" sz="1700" dirty="0" smtClean="0">
                <a:latin typeface="Times New Roman" panose="02020603050405020304" pitchFamily="18" charset="0"/>
                <a:cs typeface="Times New Roman" panose="02020603050405020304" pitchFamily="18" charset="0"/>
              </a:rPr>
              <a:t> New York Stock Exchange (NYSE) announces the creation of </a:t>
            </a:r>
            <a:r>
              <a:rPr lang="en-US" sz="1700" dirty="0" err="1" smtClean="0">
                <a:latin typeface="Times New Roman" panose="02020603050405020304" pitchFamily="18" charset="0"/>
                <a:cs typeface="Times New Roman" panose="02020603050405020304" pitchFamily="18" charset="0"/>
              </a:rPr>
              <a:t>Bakkt</a:t>
            </a:r>
            <a:r>
              <a:rPr lang="en-US" sz="1700" dirty="0" smtClean="0">
                <a:latin typeface="Times New Roman" panose="02020603050405020304" pitchFamily="18" charset="0"/>
                <a:cs typeface="Times New Roman" panose="02020603050405020304" pitchFamily="18" charset="0"/>
              </a:rPr>
              <a:t> - a digital wallet company that includes crypto trading</a:t>
            </a:r>
          </a:p>
          <a:p>
            <a:pPr algn="just"/>
            <a:r>
              <a:rPr lang="en-US" sz="1700" b="1" dirty="0" smtClean="0">
                <a:latin typeface="Times New Roman" panose="02020603050405020304" pitchFamily="18" charset="0"/>
                <a:cs typeface="Times New Roman" panose="02020603050405020304" pitchFamily="18" charset="0"/>
              </a:rPr>
              <a:t>2020</a:t>
            </a:r>
          </a:p>
          <a:p>
            <a:pPr marL="0" indent="0" algn="just">
              <a:buNone/>
            </a:pPr>
            <a:r>
              <a:rPr lang="en-US" sz="1700" dirty="0" err="1" smtClean="0">
                <a:latin typeface="Times New Roman" panose="02020603050405020304" pitchFamily="18" charset="0"/>
                <a:cs typeface="Times New Roman" panose="02020603050405020304" pitchFamily="18" charset="0"/>
              </a:rPr>
              <a:t>Bitcoin</a:t>
            </a:r>
            <a:r>
              <a:rPr lang="en-US" sz="1700" dirty="0" smtClean="0">
                <a:latin typeface="Times New Roman" panose="02020603050405020304" pitchFamily="18" charset="0"/>
                <a:cs typeface="Times New Roman" panose="02020603050405020304" pitchFamily="18" charset="0"/>
              </a:rPr>
              <a:t> </a:t>
            </a:r>
            <a:r>
              <a:rPr lang="en-US" sz="1700" dirty="0">
                <a:latin typeface="Times New Roman" panose="02020603050405020304" pitchFamily="18" charset="0"/>
                <a:cs typeface="Times New Roman" panose="02020603050405020304" pitchFamily="18" charset="0"/>
              </a:rPr>
              <a:t>almost reaches $30,000 by the end of </a:t>
            </a:r>
            <a:r>
              <a:rPr lang="en-US" sz="1700" dirty="0" smtClean="0">
                <a:latin typeface="Times New Roman" panose="02020603050405020304" pitchFamily="18" charset="0"/>
                <a:cs typeface="Times New Roman" panose="02020603050405020304" pitchFamily="18" charset="0"/>
              </a:rPr>
              <a:t>2020.PayPal </a:t>
            </a:r>
            <a:r>
              <a:rPr lang="en-US" sz="1700" dirty="0">
                <a:latin typeface="Times New Roman" panose="02020603050405020304" pitchFamily="18" charset="0"/>
                <a:cs typeface="Times New Roman" panose="02020603050405020304" pitchFamily="18" charset="0"/>
              </a:rPr>
              <a:t>announces it will allow users to buy, sell and hold </a:t>
            </a:r>
            <a:r>
              <a:rPr lang="en-US" sz="1700" dirty="0" err="1">
                <a:latin typeface="Times New Roman" panose="02020603050405020304" pitchFamily="18" charset="0"/>
                <a:cs typeface="Times New Roman" panose="02020603050405020304" pitchFamily="18" charset="0"/>
              </a:rPr>
              <a:t>cryptocurrencies</a:t>
            </a:r>
            <a:endParaRPr lang="en-US" sz="1700" dirty="0">
              <a:latin typeface="Times New Roman" panose="02020603050405020304" pitchFamily="18" charset="0"/>
              <a:cs typeface="Times New Roman" panose="02020603050405020304" pitchFamily="18" charset="0"/>
            </a:endParaRPr>
          </a:p>
          <a:p>
            <a:pPr marL="0" indent="0" algn="just">
              <a:buNone/>
            </a:pPr>
            <a:r>
              <a:rPr lang="en-US" sz="1700" dirty="0">
                <a:latin typeface="Times New Roman" panose="02020603050405020304" pitchFamily="18" charset="0"/>
                <a:cs typeface="Times New Roman" panose="02020603050405020304" pitchFamily="18" charset="0"/>
              </a:rPr>
              <a:t>The Bahamas becomes the world’s first country to launch its central bank digital currency, fittingly known as the “Sand Dollar”</a:t>
            </a:r>
          </a:p>
          <a:p>
            <a:pPr marL="0" indent="0" algn="just">
              <a:buNone/>
            </a:pPr>
            <a:r>
              <a:rPr lang="en-US" sz="1700" dirty="0" err="1">
                <a:latin typeface="Times New Roman" panose="02020603050405020304" pitchFamily="18" charset="0"/>
                <a:cs typeface="Times New Roman" panose="02020603050405020304" pitchFamily="18" charset="0"/>
              </a:rPr>
              <a:t>Blockchain</a:t>
            </a:r>
            <a:r>
              <a:rPr lang="en-US" sz="1700" dirty="0">
                <a:latin typeface="Times New Roman" panose="02020603050405020304" pitchFamily="18" charset="0"/>
                <a:cs typeface="Times New Roman" panose="02020603050405020304" pitchFamily="18" charset="0"/>
              </a:rPr>
              <a:t> becomes a key player in the fight against COVID-19, mainly for securely storing medical research data and patient information</a:t>
            </a:r>
          </a:p>
          <a:p>
            <a:endParaRPr lang="en-US"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220677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 name="Объект 5"/>
          <p:cNvPicPr>
            <a:picLocks noGrp="1" noChangeAspect="1"/>
          </p:cNvPicPr>
          <p:nvPr>
            <p:ph idx="1"/>
          </p:nvPr>
        </p:nvPicPr>
        <p:blipFill>
          <a:blip r:embed="rId3"/>
          <a:stretch>
            <a:fillRect/>
          </a:stretch>
        </p:blipFill>
        <p:spPr>
          <a:xfrm>
            <a:off x="655093" y="255943"/>
            <a:ext cx="11536907" cy="5811838"/>
          </a:xfrm>
          <a:prstGeom prst="rect">
            <a:avLst/>
          </a:prstGeom>
        </p:spPr>
      </p:pic>
      <p:sp>
        <p:nvSpPr>
          <p:cNvPr id="7" name="Прямоугольник 6"/>
          <p:cNvSpPr/>
          <p:nvPr/>
        </p:nvSpPr>
        <p:spPr>
          <a:xfrm>
            <a:off x="838200" y="6340736"/>
            <a:ext cx="9808191" cy="307777"/>
          </a:xfrm>
          <a:prstGeom prst="rect">
            <a:avLst/>
          </a:prstGeom>
        </p:spPr>
        <p:txBody>
          <a:bodyPr wrap="square">
            <a:spAutoFit/>
          </a:bodyPr>
          <a:lstStyle/>
          <a:p>
            <a:r>
              <a:rPr lang="en-US" sz="1400" dirty="0" smtClean="0"/>
              <a:t>https://www.sec.gov/spotlight/investor-advisory-committee-2012/slides-nancy-liao-brief-intro-to-blockchain-iac-101217.pdf</a:t>
            </a:r>
            <a:endParaRPr lang="ru-RU" sz="1400" dirty="0"/>
          </a:p>
        </p:txBody>
      </p:sp>
    </p:spTree>
    <p:extLst>
      <p:ext uri="{BB962C8B-B14F-4D97-AF65-F5344CB8AC3E}">
        <p14:creationId xmlns:p14="http://schemas.microsoft.com/office/powerpoint/2010/main" val="185747115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72105"/>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What is the </a:t>
            </a:r>
            <a:r>
              <a:rPr lang="en-US" sz="4000" b="1" dirty="0" err="1" smtClean="0">
                <a:latin typeface="Times New Roman" panose="02020603050405020304" pitchFamily="18" charset="0"/>
                <a:cs typeface="Times New Roman" panose="02020603050405020304" pitchFamily="18" charset="0"/>
              </a:rPr>
              <a:t>Blockchain</a:t>
            </a:r>
            <a:r>
              <a:rPr lang="en-US" sz="4000" b="1" dirty="0" smtClean="0">
                <a:latin typeface="Times New Roman" panose="02020603050405020304" pitchFamily="18" charset="0"/>
                <a:cs typeface="Times New Roman" panose="02020603050405020304" pitchFamily="18" charset="0"/>
              </a:rPr>
              <a:t>?</a:t>
            </a:r>
            <a:br>
              <a:rPr lang="en-US" sz="4000" b="1" dirty="0" smtClean="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41946"/>
            <a:ext cx="10515600" cy="4935017"/>
          </a:xfrm>
        </p:spPr>
        <p:txBody>
          <a:bodyPr/>
          <a:lstStyle/>
          <a:p>
            <a:pPr marL="0" indent="0" algn="just">
              <a:buNone/>
            </a:pPr>
            <a:endParaRPr lang="uz-Cyrl-UZ" dirty="0" smtClean="0">
              <a:latin typeface="Times New Roman" panose="02020603050405020304" pitchFamily="18" charset="0"/>
              <a:cs typeface="Times New Roman" panose="02020603050405020304" pitchFamily="18" charset="0"/>
            </a:endParaRPr>
          </a:p>
          <a:p>
            <a:pPr marL="0" indent="0" algn="just">
              <a:buNone/>
            </a:pPr>
            <a:r>
              <a:rPr lang="en-US" sz="4000" dirty="0" err="1" smtClean="0">
                <a:latin typeface="Times New Roman" panose="02020603050405020304" pitchFamily="18" charset="0"/>
                <a:cs typeface="Times New Roman" panose="02020603050405020304" pitchFamily="18" charset="0"/>
              </a:rPr>
              <a:t>Blockchain</a:t>
            </a:r>
            <a:r>
              <a:rPr lang="en-US" sz="4000" dirty="0" smtClean="0">
                <a:latin typeface="Times New Roman" panose="02020603050405020304" pitchFamily="18" charset="0"/>
                <a:cs typeface="Times New Roman" panose="02020603050405020304" pitchFamily="18" charset="0"/>
              </a:rPr>
              <a:t>, sometimes referred to as Distributed Ledger Technology (DLT), makes the history of any digital asset unalterable and transparent through the use of decentralization and cryptographic hashing.  </a:t>
            </a:r>
          </a:p>
          <a:p>
            <a:endParaRPr lang="ru-RU" dirty="0"/>
          </a:p>
        </p:txBody>
      </p:sp>
    </p:spTree>
    <p:extLst>
      <p:ext uri="{BB962C8B-B14F-4D97-AF65-F5344CB8AC3E}">
        <p14:creationId xmlns:p14="http://schemas.microsoft.com/office/powerpoint/2010/main" val="357912218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rotWithShape="1">
          <a:blip r:embed="rId3"/>
          <a:srcRect t="8341"/>
          <a:stretch/>
        </p:blipFill>
        <p:spPr>
          <a:xfrm>
            <a:off x="425355" y="464024"/>
            <a:ext cx="11341290" cy="5699291"/>
          </a:xfrm>
          <a:prstGeom prst="rect">
            <a:avLst/>
          </a:prstGeom>
        </p:spPr>
      </p:pic>
      <p:sp>
        <p:nvSpPr>
          <p:cNvPr id="5" name="Прямоугольник 4"/>
          <p:cNvSpPr/>
          <p:nvPr/>
        </p:nvSpPr>
        <p:spPr>
          <a:xfrm>
            <a:off x="873457" y="6313440"/>
            <a:ext cx="9976513" cy="307777"/>
          </a:xfrm>
          <a:prstGeom prst="rect">
            <a:avLst/>
          </a:prstGeom>
        </p:spPr>
        <p:txBody>
          <a:bodyPr wrap="square">
            <a:spAutoFit/>
          </a:bodyPr>
          <a:lstStyle/>
          <a:p>
            <a:r>
              <a:rPr lang="en-US" sz="1400" dirty="0" smtClean="0"/>
              <a:t>https://www.sec.gov/spotlight/investor-advisory-committee-2012/slides-nancy-liao-brief-intro-to-blockchain-iac-101217.pdf</a:t>
            </a:r>
            <a:endParaRPr lang="ru-RU" sz="1400" dirty="0"/>
          </a:p>
        </p:txBody>
      </p:sp>
    </p:spTree>
    <p:extLst>
      <p:ext uri="{BB962C8B-B14F-4D97-AF65-F5344CB8AC3E}">
        <p14:creationId xmlns:p14="http://schemas.microsoft.com/office/powerpoint/2010/main" val="110950171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rotWithShape="1">
          <a:blip r:embed="rId3"/>
          <a:srcRect t="1469"/>
          <a:stretch/>
        </p:blipFill>
        <p:spPr>
          <a:xfrm>
            <a:off x="838199" y="682387"/>
            <a:ext cx="10967113" cy="5494575"/>
          </a:xfrm>
          <a:prstGeom prst="rect">
            <a:avLst/>
          </a:prstGeom>
        </p:spPr>
      </p:pic>
      <p:pic>
        <p:nvPicPr>
          <p:cNvPr id="3" name="Рисунок 2"/>
          <p:cNvPicPr>
            <a:picLocks noChangeAspect="1"/>
          </p:cNvPicPr>
          <p:nvPr/>
        </p:nvPicPr>
        <p:blipFill>
          <a:blip r:embed="rId4"/>
          <a:stretch>
            <a:fillRect/>
          </a:stretch>
        </p:blipFill>
        <p:spPr>
          <a:xfrm>
            <a:off x="838199" y="6324401"/>
            <a:ext cx="9998307" cy="377985"/>
          </a:xfrm>
          <a:prstGeom prst="rect">
            <a:avLst/>
          </a:prstGeom>
        </p:spPr>
      </p:pic>
    </p:spTree>
    <p:extLst>
      <p:ext uri="{BB962C8B-B14F-4D97-AF65-F5344CB8AC3E}">
        <p14:creationId xmlns:p14="http://schemas.microsoft.com/office/powerpoint/2010/main" val="319122041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49526"/>
          </a:xfrm>
        </p:spPr>
        <p:txBody>
          <a:bodyPr>
            <a:normAutofit/>
          </a:bodyPr>
          <a:lstStyle/>
          <a:p>
            <a:pPr algn="ctr"/>
            <a:r>
              <a:rPr lang="en-US" sz="4000" b="1" dirty="0" smtClean="0">
                <a:latin typeface="Times New Roman" panose="02020603050405020304" pitchFamily="18" charset="0"/>
                <a:cs typeface="Times New Roman" panose="02020603050405020304" pitchFamily="18" charset="0"/>
              </a:rPr>
              <a:t>What is the </a:t>
            </a:r>
            <a:r>
              <a:rPr lang="en-US" sz="4000" b="1" dirty="0" err="1" smtClean="0">
                <a:latin typeface="Times New Roman" panose="02020603050405020304" pitchFamily="18" charset="0"/>
                <a:cs typeface="Times New Roman" panose="02020603050405020304" pitchFamily="18" charset="0"/>
              </a:rPr>
              <a:t>Blockchain</a:t>
            </a:r>
            <a:r>
              <a:rPr lang="en-US" sz="4000" b="1" dirty="0" smtClean="0">
                <a:latin typeface="Times New Roman" panose="02020603050405020304" pitchFamily="18" charset="0"/>
                <a:cs typeface="Times New Roman" panose="02020603050405020304" pitchFamily="18" charset="0"/>
              </a:rPr>
              <a:t> ?</a:t>
            </a:r>
            <a:endParaRPr lang="ru-RU" sz="4000" dirty="0"/>
          </a:p>
        </p:txBody>
      </p:sp>
      <p:sp>
        <p:nvSpPr>
          <p:cNvPr id="3" name="Объект 2"/>
          <p:cNvSpPr>
            <a:spLocks noGrp="1"/>
          </p:cNvSpPr>
          <p:nvPr>
            <p:ph idx="1"/>
          </p:nvPr>
        </p:nvSpPr>
        <p:spPr>
          <a:xfrm>
            <a:off x="838200" y="1214652"/>
            <a:ext cx="10515600" cy="5445455"/>
          </a:xfrm>
        </p:spPr>
        <p:txBody>
          <a:bodyPr>
            <a:normAutofit fontScale="77500" lnSpcReduction="20000"/>
          </a:bodyPr>
          <a:lstStyle/>
          <a:p>
            <a:pPr marL="0" indent="0" algn="just">
              <a:buNone/>
            </a:pPr>
            <a:endParaRPr lang="en-US" sz="3500" dirty="0" smtClean="0">
              <a:latin typeface="Times New Roman" panose="02020603050405020304" pitchFamily="18" charset="0"/>
              <a:cs typeface="Times New Roman" panose="02020603050405020304" pitchFamily="18" charset="0"/>
            </a:endParaRPr>
          </a:p>
          <a:p>
            <a:pPr marL="0" indent="0" algn="just">
              <a:buNone/>
            </a:pPr>
            <a:r>
              <a:rPr lang="en-US" sz="3600" dirty="0" err="1" smtClean="0">
                <a:latin typeface="Times New Roman" panose="02020603050405020304" pitchFamily="18" charset="0"/>
                <a:cs typeface="Times New Roman" panose="02020603050405020304" pitchFamily="18" charset="0"/>
              </a:rPr>
              <a:t>Blockchain</a:t>
            </a:r>
            <a:r>
              <a:rPr lang="en-US" sz="3600" dirty="0" smtClean="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is a series of immutable records of data, managed by groups of computers that don’t belong to any entity, company, or government. Each of these data blocks is secure and linked to each other using a cryptographic chain. Hence the name “block + chain”. The </a:t>
            </a:r>
            <a:r>
              <a:rPr lang="en-US" sz="3600" dirty="0" err="1">
                <a:latin typeface="Times New Roman" panose="02020603050405020304" pitchFamily="18" charset="0"/>
                <a:cs typeface="Times New Roman" panose="02020603050405020304" pitchFamily="18" charset="0"/>
              </a:rPr>
              <a:t>blockchain</a:t>
            </a:r>
            <a:r>
              <a:rPr lang="en-US" sz="3600" dirty="0">
                <a:latin typeface="Times New Roman" panose="02020603050405020304" pitchFamily="18" charset="0"/>
                <a:cs typeface="Times New Roman" panose="02020603050405020304" pitchFamily="18" charset="0"/>
              </a:rPr>
              <a:t> is, therefore, a fully automated and secure way of transmitting the information. A part of a transaction starts the process by creating a block. This block is verified by thousands, perhaps millions of computers distributed over the network. The verified block is added to a chain, stored on the network, creating an exclusive record with an also exclusive history. To falsify a single record, it would be necessary to falsify the entire chain in millions of instances. This is practically impossible. And all of this is completely free. Because the block is not regulated by anybody. This technology can replace all business processes and models that depend on charging one for any transaction between two parties. </a:t>
            </a:r>
          </a:p>
          <a:p>
            <a:endParaRPr lang="ru-RU" dirty="0"/>
          </a:p>
        </p:txBody>
      </p:sp>
    </p:spTree>
    <p:extLst>
      <p:ext uri="{BB962C8B-B14F-4D97-AF65-F5344CB8AC3E}">
        <p14:creationId xmlns:p14="http://schemas.microsoft.com/office/powerpoint/2010/main" val="259265156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1446" y="176361"/>
            <a:ext cx="11150220" cy="590218"/>
          </a:xfrm>
        </p:spPr>
        <p:txBody>
          <a:bodyPr>
            <a:normAutofit fontScale="90000"/>
          </a:bodyPr>
          <a:lstStyle/>
          <a:p>
            <a:pPr algn="ctr"/>
            <a:r>
              <a:rPr lang="en-US" sz="4000" b="1" dirty="0">
                <a:latin typeface="Times New Roman" panose="02020603050405020304" pitchFamily="18" charset="0"/>
                <a:cs typeface="Times New Roman" panose="02020603050405020304" pitchFamily="18" charset="0"/>
              </a:rPr>
              <a:t>How </a:t>
            </a:r>
            <a:r>
              <a:rPr lang="en-US" sz="4000" b="1" dirty="0" err="1">
                <a:latin typeface="Times New Roman" panose="02020603050405020304" pitchFamily="18" charset="0"/>
                <a:cs typeface="Times New Roman" panose="02020603050405020304" pitchFamily="18" charset="0"/>
              </a:rPr>
              <a:t>Blockchain</a:t>
            </a:r>
            <a:r>
              <a:rPr lang="en-US" sz="4000" b="1" dirty="0">
                <a:latin typeface="Times New Roman" panose="02020603050405020304" pitchFamily="18" charset="0"/>
                <a:cs typeface="Times New Roman" panose="02020603050405020304" pitchFamily="18" charset="0"/>
              </a:rPr>
              <a:t> Works</a:t>
            </a:r>
            <a:r>
              <a:rPr lang="uz-Cyrl-UZ" sz="4000"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a:t>
            </a:r>
            <a:endParaRPr lang="ru-RU" dirty="0"/>
          </a:p>
        </p:txBody>
      </p:sp>
      <p:pic>
        <p:nvPicPr>
          <p:cNvPr id="4" name="Объект 3"/>
          <p:cNvPicPr>
            <a:picLocks noGrp="1" noChangeAspect="1"/>
          </p:cNvPicPr>
          <p:nvPr>
            <p:ph idx="1"/>
          </p:nvPr>
        </p:nvPicPr>
        <p:blipFill>
          <a:blip r:embed="rId3"/>
          <a:stretch>
            <a:fillRect/>
          </a:stretch>
        </p:blipFill>
        <p:spPr>
          <a:xfrm>
            <a:off x="641446" y="879605"/>
            <a:ext cx="11245754" cy="5098790"/>
          </a:xfrm>
          <a:prstGeom prst="rect">
            <a:avLst/>
          </a:prstGeom>
        </p:spPr>
      </p:pic>
      <p:sp>
        <p:nvSpPr>
          <p:cNvPr id="6" name="Прямоугольник 5"/>
          <p:cNvSpPr/>
          <p:nvPr/>
        </p:nvSpPr>
        <p:spPr>
          <a:xfrm>
            <a:off x="518615" y="6242899"/>
            <a:ext cx="11368585" cy="523220"/>
          </a:xfrm>
          <a:prstGeom prst="rect">
            <a:avLst/>
          </a:prstGeom>
        </p:spPr>
        <p:txBody>
          <a:bodyPr wrap="square">
            <a:spAutoFit/>
          </a:bodyPr>
          <a:lstStyle/>
          <a:p>
            <a:r>
              <a:rPr lang="en-US" sz="1400" dirty="0"/>
              <a:t>https://joint-research-centre.ec.europa.eu/crosscutting-activities/facts4eufuture-series-reports-future-europe/blockchain-now-and-tomorrow-assessing-multidimensional-impacts-distributed-ledger-technologies/blockchain-promising-technology-bottlenecks-and-complex-challenges-lie-ahead_en</a:t>
            </a:r>
            <a:endParaRPr lang="ru-RU" sz="1400" dirty="0"/>
          </a:p>
        </p:txBody>
      </p:sp>
    </p:spTree>
    <p:extLst>
      <p:ext uri="{BB962C8B-B14F-4D97-AF65-F5344CB8AC3E}">
        <p14:creationId xmlns:p14="http://schemas.microsoft.com/office/powerpoint/2010/main" val="42714212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10" name="Titre 9"/>
          <p:cNvSpPr>
            <a:spLocks noGrp="1"/>
          </p:cNvSpPr>
          <p:nvPr>
            <p:ph type="title"/>
          </p:nvPr>
        </p:nvSpPr>
        <p:spPr>
          <a:xfrm>
            <a:off x="838200" y="365126"/>
            <a:ext cx="10515600" cy="629376"/>
          </a:xfrm>
        </p:spPr>
        <p:txBody>
          <a:bodyPr>
            <a:normAutofit fontScale="90000"/>
          </a:bodyPr>
          <a:lstStyle/>
          <a:p>
            <a:pPr algn="ctr"/>
            <a:r>
              <a:rPr lang="en-US" b="1" dirty="0">
                <a:latin typeface="Times New Roman" panose="02020603050405020304" pitchFamily="18" charset="0"/>
                <a:cs typeface="Times New Roman" panose="02020603050405020304" pitchFamily="18" charset="0"/>
              </a:rPr>
              <a:t>Technical background on Blockchain</a:t>
            </a:r>
            <a:endParaRPr lang="fr-FR" b="1" dirty="0">
              <a:latin typeface="Times New Roman" panose="02020603050405020304" pitchFamily="18" charset="0"/>
              <a:cs typeface="Times New Roman" panose="02020603050405020304" pitchFamily="18" charset="0"/>
            </a:endParaRPr>
          </a:p>
        </p:txBody>
      </p:sp>
      <p:sp>
        <p:nvSpPr>
          <p:cNvPr id="109" name="Text Placeholder 5"/>
          <p:cNvSpPr txBox="1">
            <a:spLocks/>
          </p:cNvSpPr>
          <p:nvPr/>
        </p:nvSpPr>
        <p:spPr>
          <a:xfrm>
            <a:off x="342490" y="1028733"/>
            <a:ext cx="11507021" cy="336000"/>
          </a:xfrm>
          <a:prstGeom prst="callout1">
            <a:avLst>
              <a:gd name="adj1" fmla="val 98712"/>
              <a:gd name="adj2" fmla="val 99992"/>
              <a:gd name="adj3" fmla="val 98455"/>
              <a:gd name="adj4" fmla="val 77"/>
            </a:avLst>
          </a:prstGeom>
        </p:spPr>
        <p:txBody>
          <a:bodyPr anchor="ctr"/>
          <a:lstStyle>
            <a:lvl1pPr marL="180000" indent="-180000" algn="l" defTabSz="685800" rtl="0" eaLnBrk="1" latinLnBrk="0" hangingPunct="1">
              <a:lnSpc>
                <a:spcPct val="100000"/>
              </a:lnSpc>
              <a:spcBef>
                <a:spcPts val="0"/>
              </a:spcBef>
              <a:buClr>
                <a:schemeClr val="tx2"/>
              </a:buClr>
              <a:buFont typeface="Wingdings 2" panose="05020102010507070707" pitchFamily="18" charset="2"/>
              <a:buChar char=""/>
              <a:defRPr sz="1200" kern="1200">
                <a:solidFill>
                  <a:schemeClr val="tx1"/>
                </a:solidFill>
                <a:latin typeface="+mn-lt"/>
                <a:ea typeface="+mn-ea"/>
                <a:cs typeface="+mn-cs"/>
              </a:defRPr>
            </a:lvl1pPr>
            <a:lvl2pPr marL="360000" indent="-180000" algn="l" defTabSz="685800" rtl="0" eaLnBrk="1" latinLnBrk="0" hangingPunct="1">
              <a:lnSpc>
                <a:spcPct val="100000"/>
              </a:lnSpc>
              <a:spcBef>
                <a:spcPts val="0"/>
              </a:spcBef>
              <a:buClr>
                <a:schemeClr val="tx2"/>
              </a:buClr>
              <a:buFont typeface="Arial" panose="020B0604020202020204" pitchFamily="34" charset="0"/>
              <a:buChar char="−"/>
              <a:defRPr sz="1200" kern="1200">
                <a:solidFill>
                  <a:schemeClr val="tx1"/>
                </a:solidFill>
                <a:latin typeface="+mn-lt"/>
                <a:ea typeface="+mn-ea"/>
                <a:cs typeface="+mn-cs"/>
              </a:defRPr>
            </a:lvl2pPr>
            <a:lvl3pPr marL="432000" indent="-180000" algn="l" defTabSz="685800" rtl="0" eaLnBrk="1" latinLnBrk="0" hangingPunct="1">
              <a:lnSpc>
                <a:spcPct val="100000"/>
              </a:lnSpc>
              <a:spcBef>
                <a:spcPts val="0"/>
              </a:spcBef>
              <a:buClr>
                <a:schemeClr val="tx2"/>
              </a:buClr>
              <a:buFont typeface="Arial" panose="020B0604020202020204" pitchFamily="34" charset="0"/>
              <a:buChar char="−"/>
              <a:defRPr sz="1200" kern="1200">
                <a:solidFill>
                  <a:schemeClr val="tx1"/>
                </a:solidFill>
                <a:latin typeface="+mn-lt"/>
                <a:ea typeface="+mn-ea"/>
                <a:cs typeface="+mn-cs"/>
              </a:defRPr>
            </a:lvl3pPr>
            <a:lvl4pPr marL="432000" indent="-180000" algn="l" defTabSz="685800" rtl="0" eaLnBrk="1" latinLnBrk="0" hangingPunct="1">
              <a:lnSpc>
                <a:spcPct val="100000"/>
              </a:lnSpc>
              <a:spcBef>
                <a:spcPts val="0"/>
              </a:spcBef>
              <a:buClr>
                <a:schemeClr val="tx2"/>
              </a:buClr>
              <a:buFont typeface="Arial" panose="020B0604020202020204" pitchFamily="34" charset="0"/>
              <a:buChar char="−"/>
              <a:defRPr sz="1200" kern="1200">
                <a:solidFill>
                  <a:schemeClr val="tx1"/>
                </a:solidFill>
                <a:latin typeface="+mn-lt"/>
                <a:ea typeface="+mn-ea"/>
                <a:cs typeface="+mn-cs"/>
              </a:defRPr>
            </a:lvl4pPr>
            <a:lvl5pPr marL="432000" indent="-180000" algn="l" defTabSz="685800" rtl="0" eaLnBrk="1" latinLnBrk="0" hangingPunct="1">
              <a:lnSpc>
                <a:spcPct val="100000"/>
              </a:lnSpc>
              <a:spcBef>
                <a:spcPts val="0"/>
              </a:spcBef>
              <a:buClr>
                <a:schemeClr val="tx2"/>
              </a:buClr>
              <a:buFont typeface="Arial" panose="020B0604020202020204" pitchFamily="34" charset="0"/>
              <a:buChar char="−"/>
              <a:defRPr sz="12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US" sz="2133" b="1" dirty="0">
                <a:latin typeface="Times New Roman" panose="02020603050405020304" pitchFamily="18" charset="0"/>
                <a:cs typeface="Times New Roman" panose="02020603050405020304" pitchFamily="18" charset="0"/>
              </a:rPr>
              <a:t>How a transaction does work?</a:t>
            </a:r>
          </a:p>
        </p:txBody>
      </p:sp>
      <p:sp>
        <p:nvSpPr>
          <p:cNvPr id="9" name="Freeform 9"/>
          <p:cNvSpPr>
            <a:spLocks noChangeAspect="1" noEditPoints="1"/>
          </p:cNvSpPr>
          <p:nvPr/>
        </p:nvSpPr>
        <p:spPr bwMode="auto">
          <a:xfrm>
            <a:off x="1366298" y="2260449"/>
            <a:ext cx="794188" cy="503801"/>
          </a:xfrm>
          <a:custGeom>
            <a:avLst/>
            <a:gdLst>
              <a:gd name="T0" fmla="*/ 223 w 227"/>
              <a:gd name="T1" fmla="*/ 128 h 144"/>
              <a:gd name="T2" fmla="*/ 126 w 227"/>
              <a:gd name="T3" fmla="*/ 128 h 144"/>
              <a:gd name="T4" fmla="*/ 126 w 227"/>
              <a:gd name="T5" fmla="*/ 130 h 144"/>
              <a:gd name="T6" fmla="*/ 122 w 227"/>
              <a:gd name="T7" fmla="*/ 134 h 144"/>
              <a:gd name="T8" fmla="*/ 106 w 227"/>
              <a:gd name="T9" fmla="*/ 134 h 144"/>
              <a:gd name="T10" fmla="*/ 102 w 227"/>
              <a:gd name="T11" fmla="*/ 130 h 144"/>
              <a:gd name="T12" fmla="*/ 102 w 227"/>
              <a:gd name="T13" fmla="*/ 128 h 144"/>
              <a:gd name="T14" fmla="*/ 4 w 227"/>
              <a:gd name="T15" fmla="*/ 128 h 144"/>
              <a:gd name="T16" fmla="*/ 0 w 227"/>
              <a:gd name="T17" fmla="*/ 132 h 144"/>
              <a:gd name="T18" fmla="*/ 0 w 227"/>
              <a:gd name="T19" fmla="*/ 140 h 144"/>
              <a:gd name="T20" fmla="*/ 4 w 227"/>
              <a:gd name="T21" fmla="*/ 144 h 144"/>
              <a:gd name="T22" fmla="*/ 223 w 227"/>
              <a:gd name="T23" fmla="*/ 144 h 144"/>
              <a:gd name="T24" fmla="*/ 227 w 227"/>
              <a:gd name="T25" fmla="*/ 140 h 144"/>
              <a:gd name="T26" fmla="*/ 227 w 227"/>
              <a:gd name="T27" fmla="*/ 132 h 144"/>
              <a:gd name="T28" fmla="*/ 223 w 227"/>
              <a:gd name="T29" fmla="*/ 128 h 144"/>
              <a:gd name="T30" fmla="*/ 34 w 227"/>
              <a:gd name="T31" fmla="*/ 120 h 144"/>
              <a:gd name="T32" fmla="*/ 193 w 227"/>
              <a:gd name="T33" fmla="*/ 120 h 144"/>
              <a:gd name="T34" fmla="*/ 205 w 227"/>
              <a:gd name="T35" fmla="*/ 108 h 144"/>
              <a:gd name="T36" fmla="*/ 205 w 227"/>
              <a:gd name="T37" fmla="*/ 12 h 144"/>
              <a:gd name="T38" fmla="*/ 193 w 227"/>
              <a:gd name="T39" fmla="*/ 0 h 144"/>
              <a:gd name="T40" fmla="*/ 34 w 227"/>
              <a:gd name="T41" fmla="*/ 0 h 144"/>
              <a:gd name="T42" fmla="*/ 22 w 227"/>
              <a:gd name="T43" fmla="*/ 12 h 144"/>
              <a:gd name="T44" fmla="*/ 22 w 227"/>
              <a:gd name="T45" fmla="*/ 108 h 144"/>
              <a:gd name="T46" fmla="*/ 34 w 227"/>
              <a:gd name="T47" fmla="*/ 120 h 144"/>
              <a:gd name="T48" fmla="*/ 38 w 227"/>
              <a:gd name="T49" fmla="*/ 16 h 144"/>
              <a:gd name="T50" fmla="*/ 189 w 227"/>
              <a:gd name="T51" fmla="*/ 16 h 144"/>
              <a:gd name="T52" fmla="*/ 189 w 227"/>
              <a:gd name="T53" fmla="*/ 104 h 144"/>
              <a:gd name="T54" fmla="*/ 38 w 227"/>
              <a:gd name="T55" fmla="*/ 104 h 144"/>
              <a:gd name="T56" fmla="*/ 38 w 227"/>
              <a:gd name="T57" fmla="*/ 1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7" h="144">
                <a:moveTo>
                  <a:pt x="223" y="128"/>
                </a:moveTo>
                <a:cubicBezTo>
                  <a:pt x="126" y="128"/>
                  <a:pt x="126" y="128"/>
                  <a:pt x="126" y="128"/>
                </a:cubicBezTo>
                <a:cubicBezTo>
                  <a:pt x="126" y="130"/>
                  <a:pt x="126" y="130"/>
                  <a:pt x="126" y="130"/>
                </a:cubicBezTo>
                <a:cubicBezTo>
                  <a:pt x="126" y="132"/>
                  <a:pt x="124" y="134"/>
                  <a:pt x="122" y="134"/>
                </a:cubicBezTo>
                <a:cubicBezTo>
                  <a:pt x="106" y="134"/>
                  <a:pt x="106" y="134"/>
                  <a:pt x="106" y="134"/>
                </a:cubicBezTo>
                <a:cubicBezTo>
                  <a:pt x="103" y="134"/>
                  <a:pt x="102" y="132"/>
                  <a:pt x="102" y="130"/>
                </a:cubicBezTo>
                <a:cubicBezTo>
                  <a:pt x="102" y="128"/>
                  <a:pt x="102" y="128"/>
                  <a:pt x="102" y="128"/>
                </a:cubicBezTo>
                <a:cubicBezTo>
                  <a:pt x="4" y="128"/>
                  <a:pt x="4" y="128"/>
                  <a:pt x="4" y="128"/>
                </a:cubicBezTo>
                <a:cubicBezTo>
                  <a:pt x="2" y="128"/>
                  <a:pt x="0" y="130"/>
                  <a:pt x="0" y="132"/>
                </a:cubicBezTo>
                <a:cubicBezTo>
                  <a:pt x="0" y="140"/>
                  <a:pt x="0" y="140"/>
                  <a:pt x="0" y="140"/>
                </a:cubicBezTo>
                <a:cubicBezTo>
                  <a:pt x="0" y="142"/>
                  <a:pt x="2" y="144"/>
                  <a:pt x="4" y="144"/>
                </a:cubicBezTo>
                <a:cubicBezTo>
                  <a:pt x="223" y="144"/>
                  <a:pt x="223" y="144"/>
                  <a:pt x="223" y="144"/>
                </a:cubicBezTo>
                <a:cubicBezTo>
                  <a:pt x="225" y="144"/>
                  <a:pt x="227" y="142"/>
                  <a:pt x="227" y="140"/>
                </a:cubicBezTo>
                <a:cubicBezTo>
                  <a:pt x="227" y="132"/>
                  <a:pt x="227" y="132"/>
                  <a:pt x="227" y="132"/>
                </a:cubicBezTo>
                <a:cubicBezTo>
                  <a:pt x="227" y="130"/>
                  <a:pt x="225" y="128"/>
                  <a:pt x="223" y="128"/>
                </a:cubicBezTo>
                <a:close/>
                <a:moveTo>
                  <a:pt x="34" y="120"/>
                </a:moveTo>
                <a:cubicBezTo>
                  <a:pt x="193" y="120"/>
                  <a:pt x="193" y="120"/>
                  <a:pt x="193" y="120"/>
                </a:cubicBezTo>
                <a:cubicBezTo>
                  <a:pt x="200" y="120"/>
                  <a:pt x="205" y="115"/>
                  <a:pt x="205" y="108"/>
                </a:cubicBezTo>
                <a:cubicBezTo>
                  <a:pt x="205" y="12"/>
                  <a:pt x="205" y="12"/>
                  <a:pt x="205" y="12"/>
                </a:cubicBezTo>
                <a:cubicBezTo>
                  <a:pt x="205" y="5"/>
                  <a:pt x="200" y="0"/>
                  <a:pt x="193" y="0"/>
                </a:cubicBezTo>
                <a:cubicBezTo>
                  <a:pt x="34" y="0"/>
                  <a:pt x="34" y="0"/>
                  <a:pt x="34" y="0"/>
                </a:cubicBezTo>
                <a:cubicBezTo>
                  <a:pt x="28" y="0"/>
                  <a:pt x="22" y="5"/>
                  <a:pt x="22" y="12"/>
                </a:cubicBezTo>
                <a:cubicBezTo>
                  <a:pt x="22" y="108"/>
                  <a:pt x="22" y="108"/>
                  <a:pt x="22" y="108"/>
                </a:cubicBezTo>
                <a:cubicBezTo>
                  <a:pt x="22" y="115"/>
                  <a:pt x="28" y="120"/>
                  <a:pt x="34" y="120"/>
                </a:cubicBezTo>
                <a:close/>
                <a:moveTo>
                  <a:pt x="38" y="16"/>
                </a:moveTo>
                <a:cubicBezTo>
                  <a:pt x="189" y="16"/>
                  <a:pt x="189" y="16"/>
                  <a:pt x="189" y="16"/>
                </a:cubicBezTo>
                <a:cubicBezTo>
                  <a:pt x="189" y="104"/>
                  <a:pt x="189" y="104"/>
                  <a:pt x="189" y="104"/>
                </a:cubicBezTo>
                <a:cubicBezTo>
                  <a:pt x="38" y="104"/>
                  <a:pt x="38" y="104"/>
                  <a:pt x="38" y="104"/>
                </a:cubicBezTo>
                <a:lnTo>
                  <a:pt x="38" y="16"/>
                </a:lnTo>
                <a:close/>
              </a:path>
            </a:pathLst>
          </a:custGeom>
          <a:solidFill>
            <a:srgbClr val="333333"/>
          </a:solidFill>
          <a:ln>
            <a:noFill/>
          </a:ln>
          <a:extLst/>
        </p:spPr>
        <p:txBody>
          <a:bodyPr vert="horz" wrap="square" lIns="121920" tIns="60960" rIns="121920" bIns="60960" numCol="1" anchor="t" anchorCtr="0" compatLnSpc="1">
            <a:prstTxWarp prst="textNoShape">
              <a:avLst/>
            </a:prstTxWarp>
          </a:bodyPr>
          <a:lstStyle/>
          <a:p>
            <a:pPr defTabSz="1219170">
              <a:defRPr/>
            </a:pPr>
            <a:endParaRPr lang="fr-FR" sz="2400" kern="0">
              <a:solidFill>
                <a:sysClr val="windowText" lastClr="000000"/>
              </a:solidFill>
            </a:endParaRPr>
          </a:p>
        </p:txBody>
      </p:sp>
      <p:sp>
        <p:nvSpPr>
          <p:cNvPr id="11" name="Ellipse 10"/>
          <p:cNvSpPr/>
          <p:nvPr/>
        </p:nvSpPr>
        <p:spPr>
          <a:xfrm>
            <a:off x="1592055" y="1745787"/>
            <a:ext cx="342675" cy="332288"/>
          </a:xfrm>
          <a:prstGeom prst="ellipse">
            <a:avLst/>
          </a:prstGeom>
          <a:solidFill>
            <a:schemeClr val="tx2"/>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4800" tIns="4800" rIns="4800" bIns="4800" rtlCol="0" anchor="ctr"/>
          <a:lstStyle/>
          <a:p>
            <a:pPr algn="ctr" defTabSz="1219170">
              <a:defRPr/>
            </a:pPr>
            <a:r>
              <a:rPr lang="fr-FR" sz="1867" b="1" kern="0" dirty="0">
                <a:solidFill>
                  <a:schemeClr val="bg1"/>
                </a:solidFill>
              </a:rPr>
              <a:t>1</a:t>
            </a:r>
          </a:p>
        </p:txBody>
      </p:sp>
      <p:sp>
        <p:nvSpPr>
          <p:cNvPr id="12" name="TextBox 89"/>
          <p:cNvSpPr txBox="1"/>
          <p:nvPr/>
        </p:nvSpPr>
        <p:spPr>
          <a:xfrm>
            <a:off x="499034" y="2985666"/>
            <a:ext cx="2528719" cy="737617"/>
          </a:xfrm>
          <a:prstGeom prst="rect">
            <a:avLst/>
          </a:prstGeom>
          <a:noFill/>
        </p:spPr>
        <p:txBody>
          <a:bodyPr wrap="square" rtlCol="0" anchor="ctr">
            <a:noAutofit/>
          </a:bodyPr>
          <a:lstStyle/>
          <a:p>
            <a:pPr defTabSz="1219170">
              <a:spcBef>
                <a:spcPts val="800"/>
              </a:spcBef>
              <a:spcAft>
                <a:spcPts val="800"/>
              </a:spcAft>
              <a:defRPr/>
            </a:pPr>
            <a:r>
              <a:rPr lang="en-GB" sz="1400" kern="0" dirty="0">
                <a:latin typeface="Arial" panose="020B0604020202020204" pitchFamily="34" charset="0"/>
                <a:cs typeface="Arial" panose="020B0604020202020204" pitchFamily="34" charset="0"/>
              </a:rPr>
              <a:t>A undertakes </a:t>
            </a:r>
            <a:r>
              <a:rPr lang="en-GB" sz="1400" b="1" kern="0" dirty="0">
                <a:latin typeface="Arial" panose="020B0604020202020204" pitchFamily="34" charset="0"/>
                <a:cs typeface="Arial" panose="020B0604020202020204" pitchFamily="34" charset="0"/>
              </a:rPr>
              <a:t>a transaction </a:t>
            </a:r>
            <a:r>
              <a:rPr lang="en-GB" sz="1400" kern="0" dirty="0">
                <a:latin typeface="Arial" panose="020B0604020202020204" pitchFamily="34" charset="0"/>
                <a:cs typeface="Arial" panose="020B0604020202020204" pitchFamily="34" charset="0"/>
              </a:rPr>
              <a:t>towards B</a:t>
            </a:r>
            <a:endParaRPr lang="en-GB" sz="1400" b="1" kern="0" dirty="0">
              <a:latin typeface="Arial" panose="020B0604020202020204" pitchFamily="34" charset="0"/>
              <a:cs typeface="Arial" panose="020B0604020202020204" pitchFamily="34" charset="0"/>
            </a:endParaRPr>
          </a:p>
        </p:txBody>
      </p:sp>
      <p:sp>
        <p:nvSpPr>
          <p:cNvPr id="13" name="Cube 12"/>
          <p:cNvSpPr/>
          <p:nvPr/>
        </p:nvSpPr>
        <p:spPr>
          <a:xfrm>
            <a:off x="5539546" y="2213061"/>
            <a:ext cx="699773" cy="618599"/>
          </a:xfrm>
          <a:prstGeom prst="cube">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defRPr/>
            </a:pPr>
            <a:endParaRPr lang="fr-FR" sz="2400" kern="0">
              <a:solidFill>
                <a:sysClr val="windowText" lastClr="000000"/>
              </a:solidFill>
            </a:endParaRPr>
          </a:p>
        </p:txBody>
      </p:sp>
      <p:sp>
        <p:nvSpPr>
          <p:cNvPr id="14" name="Ellipse 13"/>
          <p:cNvSpPr/>
          <p:nvPr/>
        </p:nvSpPr>
        <p:spPr>
          <a:xfrm>
            <a:off x="5718096" y="1745787"/>
            <a:ext cx="342675" cy="332288"/>
          </a:xfrm>
          <a:prstGeom prst="ellipse">
            <a:avLst/>
          </a:prstGeom>
          <a:solidFill>
            <a:schemeClr val="tx2"/>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4800" tIns="4800" rIns="4800" bIns="4800" rtlCol="0" anchor="ctr"/>
          <a:lstStyle/>
          <a:p>
            <a:pPr algn="ctr" defTabSz="1219170">
              <a:defRPr/>
            </a:pPr>
            <a:r>
              <a:rPr lang="fr-FR" sz="1867" b="1" kern="0" dirty="0">
                <a:solidFill>
                  <a:schemeClr val="bg1"/>
                </a:solidFill>
              </a:rPr>
              <a:t>2</a:t>
            </a:r>
          </a:p>
        </p:txBody>
      </p:sp>
      <p:sp>
        <p:nvSpPr>
          <p:cNvPr id="15" name="TextBox 89"/>
          <p:cNvSpPr txBox="1"/>
          <p:nvPr/>
        </p:nvSpPr>
        <p:spPr>
          <a:xfrm>
            <a:off x="4889353" y="2967370"/>
            <a:ext cx="2112235" cy="737617"/>
          </a:xfrm>
          <a:prstGeom prst="rect">
            <a:avLst/>
          </a:prstGeom>
          <a:noFill/>
        </p:spPr>
        <p:txBody>
          <a:bodyPr wrap="square" rtlCol="0" anchor="ctr">
            <a:noAutofit/>
          </a:bodyPr>
          <a:lstStyle/>
          <a:p>
            <a:pPr defTabSz="1219170">
              <a:spcBef>
                <a:spcPts val="800"/>
              </a:spcBef>
              <a:spcAft>
                <a:spcPts val="800"/>
              </a:spcAft>
              <a:defRPr/>
            </a:pPr>
            <a:r>
              <a:rPr lang="en-GB" sz="1400" kern="0" dirty="0">
                <a:latin typeface="Arial" panose="020B0604020202020204" pitchFamily="34" charset="0"/>
                <a:cs typeface="Arial" panose="020B0604020202020204" pitchFamily="34" charset="0"/>
              </a:rPr>
              <a:t>Transactions are </a:t>
            </a:r>
            <a:r>
              <a:rPr lang="en-GB" sz="1400" b="1" kern="0" dirty="0">
                <a:latin typeface="Arial" panose="020B0604020202020204" pitchFamily="34" charset="0"/>
                <a:cs typeface="Arial" panose="020B0604020202020204" pitchFamily="34" charset="0"/>
              </a:rPr>
              <a:t>gathered in a block</a:t>
            </a:r>
          </a:p>
        </p:txBody>
      </p:sp>
      <p:sp>
        <p:nvSpPr>
          <p:cNvPr id="17" name="Freeform 12"/>
          <p:cNvSpPr>
            <a:spLocks noChangeAspect="1" noEditPoints="1"/>
          </p:cNvSpPr>
          <p:nvPr/>
        </p:nvSpPr>
        <p:spPr bwMode="auto">
          <a:xfrm>
            <a:off x="9624184" y="2234614"/>
            <a:ext cx="656353" cy="607199"/>
          </a:xfrm>
          <a:custGeom>
            <a:avLst/>
            <a:gdLst>
              <a:gd name="T0" fmla="*/ 177 w 227"/>
              <a:gd name="T1" fmla="*/ 17 h 210"/>
              <a:gd name="T2" fmla="*/ 151 w 227"/>
              <a:gd name="T3" fmla="*/ 17 h 210"/>
              <a:gd name="T4" fmla="*/ 39 w 227"/>
              <a:gd name="T5" fmla="*/ 115 h 210"/>
              <a:gd name="T6" fmla="*/ 39 w 227"/>
              <a:gd name="T7" fmla="*/ 140 h 210"/>
              <a:gd name="T8" fmla="*/ 39 w 227"/>
              <a:gd name="T9" fmla="*/ 115 h 210"/>
              <a:gd name="T10" fmla="*/ 179 w 227"/>
              <a:gd name="T11" fmla="*/ 31 h 210"/>
              <a:gd name="T12" fmla="*/ 162 w 227"/>
              <a:gd name="T13" fmla="*/ 70 h 210"/>
              <a:gd name="T14" fmla="*/ 117 w 227"/>
              <a:gd name="T15" fmla="*/ 43 h 210"/>
              <a:gd name="T16" fmla="*/ 144 w 227"/>
              <a:gd name="T17" fmla="*/ 17 h 210"/>
              <a:gd name="T18" fmla="*/ 113 w 227"/>
              <a:gd name="T19" fmla="*/ 39 h 210"/>
              <a:gd name="T20" fmla="*/ 56 w 227"/>
              <a:gd name="T21" fmla="*/ 72 h 210"/>
              <a:gd name="T22" fmla="*/ 18 w 227"/>
              <a:gd name="T23" fmla="*/ 126 h 210"/>
              <a:gd name="T24" fmla="*/ 22 w 227"/>
              <a:gd name="T25" fmla="*/ 103 h 210"/>
              <a:gd name="T26" fmla="*/ 70 w 227"/>
              <a:gd name="T27" fmla="*/ 105 h 210"/>
              <a:gd name="T28" fmla="*/ 113 w 227"/>
              <a:gd name="T29" fmla="*/ 171 h 210"/>
              <a:gd name="T30" fmla="*/ 179 w 227"/>
              <a:gd name="T31" fmla="*/ 177 h 210"/>
              <a:gd name="T32" fmla="*/ 166 w 227"/>
              <a:gd name="T33" fmla="*/ 178 h 210"/>
              <a:gd name="T34" fmla="*/ 119 w 227"/>
              <a:gd name="T35" fmla="*/ 164 h 210"/>
              <a:gd name="T36" fmla="*/ 227 w 227"/>
              <a:gd name="T37" fmla="*/ 105 h 210"/>
              <a:gd name="T38" fmla="*/ 160 w 227"/>
              <a:gd name="T39" fmla="*/ 75 h 210"/>
              <a:gd name="T40" fmla="*/ 146 w 227"/>
              <a:gd name="T41" fmla="*/ 86 h 210"/>
              <a:gd name="T42" fmla="*/ 160 w 227"/>
              <a:gd name="T43" fmla="*/ 75 h 210"/>
              <a:gd name="T44" fmla="*/ 113 w 227"/>
              <a:gd name="T45" fmla="*/ 67 h 210"/>
              <a:gd name="T46" fmla="*/ 113 w 227"/>
              <a:gd name="T47" fmla="*/ 46 h 210"/>
              <a:gd name="T48" fmla="*/ 69 w 227"/>
              <a:gd name="T49" fmla="*/ 25 h 210"/>
              <a:gd name="T50" fmla="*/ 92 w 227"/>
              <a:gd name="T51" fmla="*/ 67 h 210"/>
              <a:gd name="T52" fmla="*/ 69 w 227"/>
              <a:gd name="T53" fmla="*/ 25 h 210"/>
              <a:gd name="T54" fmla="*/ 89 w 227"/>
              <a:gd name="T55" fmla="*/ 72 h 210"/>
              <a:gd name="T56" fmla="*/ 74 w 227"/>
              <a:gd name="T57" fmla="*/ 96 h 210"/>
              <a:gd name="T58" fmla="*/ 72 w 227"/>
              <a:gd name="T59" fmla="*/ 109 h 210"/>
              <a:gd name="T60" fmla="*/ 86 w 227"/>
              <a:gd name="T61" fmla="*/ 134 h 210"/>
              <a:gd name="T62" fmla="*/ 72 w 227"/>
              <a:gd name="T63" fmla="*/ 109 h 210"/>
              <a:gd name="T64" fmla="*/ 61 w 227"/>
              <a:gd name="T65" fmla="*/ 139 h 210"/>
              <a:gd name="T66" fmla="*/ 107 w 227"/>
              <a:gd name="T67" fmla="*/ 164 h 210"/>
              <a:gd name="T68" fmla="*/ 113 w 227"/>
              <a:gd name="T69" fmla="*/ 158 h 210"/>
              <a:gd name="T70" fmla="*/ 113 w 227"/>
              <a:gd name="T71" fmla="*/ 143 h 210"/>
              <a:gd name="T72" fmla="*/ 113 w 227"/>
              <a:gd name="T73" fmla="*/ 158 h 210"/>
              <a:gd name="T74" fmla="*/ 114 w 227"/>
              <a:gd name="T75" fmla="*/ 136 h 210"/>
              <a:gd name="T76" fmla="*/ 87 w 227"/>
              <a:gd name="T77" fmla="*/ 121 h 210"/>
              <a:gd name="T78" fmla="*/ 84 w 227"/>
              <a:gd name="T79" fmla="*/ 87 h 210"/>
              <a:gd name="T80" fmla="*/ 114 w 227"/>
              <a:gd name="T81" fmla="*/ 70 h 210"/>
              <a:gd name="T82" fmla="*/ 143 w 227"/>
              <a:gd name="T83" fmla="*/ 88 h 210"/>
              <a:gd name="T84" fmla="*/ 140 w 227"/>
              <a:gd name="T85" fmla="*/ 120 h 210"/>
              <a:gd name="T86" fmla="*/ 140 w 227"/>
              <a:gd name="T87" fmla="*/ 134 h 210"/>
              <a:gd name="T88" fmla="*/ 154 w 227"/>
              <a:gd name="T89" fmla="*/ 109 h 210"/>
              <a:gd name="T90" fmla="*/ 140 w 227"/>
              <a:gd name="T91" fmla="*/ 134 h 210"/>
              <a:gd name="T92" fmla="*/ 157 w 227"/>
              <a:gd name="T93" fmla="*/ 105 h 210"/>
              <a:gd name="T94" fmla="*/ 205 w 227"/>
              <a:gd name="T95" fmla="*/ 103 h 210"/>
              <a:gd name="T96" fmla="*/ 171 w 227"/>
              <a:gd name="T97" fmla="*/ 146 h 210"/>
              <a:gd name="T98" fmla="*/ 171 w 227"/>
              <a:gd name="T99" fmla="*/ 171 h 210"/>
              <a:gd name="T100" fmla="*/ 171 w 227"/>
              <a:gd name="T101" fmla="*/ 146 h 210"/>
              <a:gd name="T102" fmla="*/ 94 w 227"/>
              <a:gd name="T103" fmla="*/ 103 h 210"/>
              <a:gd name="T104" fmla="*/ 136 w 227"/>
              <a:gd name="T105" fmla="*/ 10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7" h="210">
                <a:moveTo>
                  <a:pt x="164" y="30"/>
                </a:moveTo>
                <a:cubicBezTo>
                  <a:pt x="171" y="30"/>
                  <a:pt x="177" y="24"/>
                  <a:pt x="177" y="17"/>
                </a:cubicBezTo>
                <a:cubicBezTo>
                  <a:pt x="177" y="10"/>
                  <a:pt x="171" y="5"/>
                  <a:pt x="164" y="5"/>
                </a:cubicBezTo>
                <a:cubicBezTo>
                  <a:pt x="157" y="5"/>
                  <a:pt x="151" y="10"/>
                  <a:pt x="151" y="17"/>
                </a:cubicBezTo>
                <a:cubicBezTo>
                  <a:pt x="151" y="24"/>
                  <a:pt x="157" y="30"/>
                  <a:pt x="164" y="30"/>
                </a:cubicBezTo>
                <a:close/>
                <a:moveTo>
                  <a:pt x="39" y="115"/>
                </a:moveTo>
                <a:cubicBezTo>
                  <a:pt x="32" y="115"/>
                  <a:pt x="26" y="120"/>
                  <a:pt x="26" y="127"/>
                </a:cubicBezTo>
                <a:cubicBezTo>
                  <a:pt x="26" y="134"/>
                  <a:pt x="32" y="140"/>
                  <a:pt x="39" y="140"/>
                </a:cubicBezTo>
                <a:cubicBezTo>
                  <a:pt x="46" y="140"/>
                  <a:pt x="51" y="134"/>
                  <a:pt x="51" y="127"/>
                </a:cubicBezTo>
                <a:cubicBezTo>
                  <a:pt x="51" y="120"/>
                  <a:pt x="46" y="115"/>
                  <a:pt x="39" y="115"/>
                </a:cubicBezTo>
                <a:close/>
                <a:moveTo>
                  <a:pt x="170" y="72"/>
                </a:moveTo>
                <a:cubicBezTo>
                  <a:pt x="176" y="56"/>
                  <a:pt x="179" y="42"/>
                  <a:pt x="179" y="31"/>
                </a:cubicBezTo>
                <a:cubicBezTo>
                  <a:pt x="175" y="35"/>
                  <a:pt x="170" y="37"/>
                  <a:pt x="165" y="37"/>
                </a:cubicBezTo>
                <a:cubicBezTo>
                  <a:pt x="167" y="46"/>
                  <a:pt x="165" y="57"/>
                  <a:pt x="162" y="70"/>
                </a:cubicBezTo>
                <a:cubicBezTo>
                  <a:pt x="153" y="69"/>
                  <a:pt x="144" y="68"/>
                  <a:pt x="135" y="67"/>
                </a:cubicBezTo>
                <a:cubicBezTo>
                  <a:pt x="129" y="58"/>
                  <a:pt x="123" y="50"/>
                  <a:pt x="117" y="43"/>
                </a:cubicBezTo>
                <a:cubicBezTo>
                  <a:pt x="127" y="32"/>
                  <a:pt x="137" y="26"/>
                  <a:pt x="145" y="24"/>
                </a:cubicBezTo>
                <a:cubicBezTo>
                  <a:pt x="144" y="22"/>
                  <a:pt x="144" y="19"/>
                  <a:pt x="144" y="17"/>
                </a:cubicBezTo>
                <a:cubicBezTo>
                  <a:pt x="144" y="15"/>
                  <a:pt x="144" y="13"/>
                  <a:pt x="145" y="11"/>
                </a:cubicBezTo>
                <a:cubicBezTo>
                  <a:pt x="135" y="16"/>
                  <a:pt x="124" y="26"/>
                  <a:pt x="113" y="39"/>
                </a:cubicBezTo>
                <a:cubicBezTo>
                  <a:pt x="91" y="13"/>
                  <a:pt x="69" y="0"/>
                  <a:pt x="57" y="7"/>
                </a:cubicBezTo>
                <a:cubicBezTo>
                  <a:pt x="44" y="14"/>
                  <a:pt x="45" y="39"/>
                  <a:pt x="56" y="72"/>
                </a:cubicBezTo>
                <a:cubicBezTo>
                  <a:pt x="22" y="78"/>
                  <a:pt x="0" y="91"/>
                  <a:pt x="0" y="105"/>
                </a:cubicBezTo>
                <a:cubicBezTo>
                  <a:pt x="0" y="113"/>
                  <a:pt x="7" y="120"/>
                  <a:pt x="18" y="126"/>
                </a:cubicBezTo>
                <a:cubicBezTo>
                  <a:pt x="19" y="120"/>
                  <a:pt x="21" y="116"/>
                  <a:pt x="25" y="112"/>
                </a:cubicBezTo>
                <a:cubicBezTo>
                  <a:pt x="23" y="109"/>
                  <a:pt x="22" y="106"/>
                  <a:pt x="22" y="103"/>
                </a:cubicBezTo>
                <a:cubicBezTo>
                  <a:pt x="22" y="92"/>
                  <a:pt x="36" y="83"/>
                  <a:pt x="58" y="77"/>
                </a:cubicBezTo>
                <a:cubicBezTo>
                  <a:pt x="61" y="86"/>
                  <a:pt x="65" y="95"/>
                  <a:pt x="70" y="105"/>
                </a:cubicBezTo>
                <a:cubicBezTo>
                  <a:pt x="47" y="152"/>
                  <a:pt x="40" y="194"/>
                  <a:pt x="57" y="203"/>
                </a:cubicBezTo>
                <a:cubicBezTo>
                  <a:pt x="69" y="210"/>
                  <a:pt x="91" y="197"/>
                  <a:pt x="113" y="171"/>
                </a:cubicBezTo>
                <a:cubicBezTo>
                  <a:pt x="136" y="197"/>
                  <a:pt x="158" y="210"/>
                  <a:pt x="170" y="203"/>
                </a:cubicBezTo>
                <a:cubicBezTo>
                  <a:pt x="177" y="199"/>
                  <a:pt x="179" y="190"/>
                  <a:pt x="179" y="177"/>
                </a:cubicBezTo>
                <a:cubicBezTo>
                  <a:pt x="177" y="178"/>
                  <a:pt x="174" y="178"/>
                  <a:pt x="171" y="178"/>
                </a:cubicBezTo>
                <a:cubicBezTo>
                  <a:pt x="170" y="178"/>
                  <a:pt x="168" y="178"/>
                  <a:pt x="166" y="178"/>
                </a:cubicBezTo>
                <a:cubicBezTo>
                  <a:pt x="165" y="180"/>
                  <a:pt x="163" y="182"/>
                  <a:pt x="161" y="183"/>
                </a:cubicBezTo>
                <a:cubicBezTo>
                  <a:pt x="151" y="189"/>
                  <a:pt x="136" y="181"/>
                  <a:pt x="119" y="164"/>
                </a:cubicBezTo>
                <a:cubicBezTo>
                  <a:pt x="124" y="158"/>
                  <a:pt x="130" y="150"/>
                  <a:pt x="135" y="143"/>
                </a:cubicBezTo>
                <a:cubicBezTo>
                  <a:pt x="187" y="139"/>
                  <a:pt x="227" y="124"/>
                  <a:pt x="227" y="105"/>
                </a:cubicBezTo>
                <a:cubicBezTo>
                  <a:pt x="227" y="91"/>
                  <a:pt x="204" y="78"/>
                  <a:pt x="170" y="72"/>
                </a:cubicBezTo>
                <a:close/>
                <a:moveTo>
                  <a:pt x="160" y="75"/>
                </a:moveTo>
                <a:cubicBezTo>
                  <a:pt x="158" y="81"/>
                  <a:pt x="155" y="89"/>
                  <a:pt x="152" y="96"/>
                </a:cubicBezTo>
                <a:cubicBezTo>
                  <a:pt x="150" y="93"/>
                  <a:pt x="148" y="89"/>
                  <a:pt x="146" y="86"/>
                </a:cubicBezTo>
                <a:cubicBezTo>
                  <a:pt x="144" y="81"/>
                  <a:pt x="141" y="76"/>
                  <a:pt x="138" y="71"/>
                </a:cubicBezTo>
                <a:cubicBezTo>
                  <a:pt x="146" y="72"/>
                  <a:pt x="153" y="73"/>
                  <a:pt x="160" y="75"/>
                </a:cubicBezTo>
                <a:close/>
                <a:moveTo>
                  <a:pt x="130" y="67"/>
                </a:moveTo>
                <a:cubicBezTo>
                  <a:pt x="124" y="67"/>
                  <a:pt x="119" y="67"/>
                  <a:pt x="113" y="67"/>
                </a:cubicBezTo>
                <a:cubicBezTo>
                  <a:pt x="108" y="67"/>
                  <a:pt x="102" y="67"/>
                  <a:pt x="96" y="67"/>
                </a:cubicBezTo>
                <a:cubicBezTo>
                  <a:pt x="102" y="59"/>
                  <a:pt x="108" y="52"/>
                  <a:pt x="113" y="46"/>
                </a:cubicBezTo>
                <a:cubicBezTo>
                  <a:pt x="119" y="52"/>
                  <a:pt x="124" y="59"/>
                  <a:pt x="130" y="67"/>
                </a:cubicBezTo>
                <a:close/>
                <a:moveTo>
                  <a:pt x="69" y="25"/>
                </a:moveTo>
                <a:cubicBezTo>
                  <a:pt x="78" y="19"/>
                  <a:pt x="94" y="27"/>
                  <a:pt x="110" y="43"/>
                </a:cubicBezTo>
                <a:cubicBezTo>
                  <a:pt x="104" y="50"/>
                  <a:pt x="97" y="58"/>
                  <a:pt x="92" y="67"/>
                </a:cubicBezTo>
                <a:cubicBezTo>
                  <a:pt x="82" y="68"/>
                  <a:pt x="73" y="69"/>
                  <a:pt x="65" y="70"/>
                </a:cubicBezTo>
                <a:cubicBezTo>
                  <a:pt x="59" y="47"/>
                  <a:pt x="60" y="30"/>
                  <a:pt x="69" y="25"/>
                </a:cubicBezTo>
                <a:close/>
                <a:moveTo>
                  <a:pt x="66" y="75"/>
                </a:moveTo>
                <a:cubicBezTo>
                  <a:pt x="73" y="73"/>
                  <a:pt x="81" y="72"/>
                  <a:pt x="89" y="72"/>
                </a:cubicBezTo>
                <a:cubicBezTo>
                  <a:pt x="86" y="76"/>
                  <a:pt x="83" y="81"/>
                  <a:pt x="80" y="86"/>
                </a:cubicBezTo>
                <a:cubicBezTo>
                  <a:pt x="78" y="89"/>
                  <a:pt x="76" y="93"/>
                  <a:pt x="74" y="96"/>
                </a:cubicBezTo>
                <a:cubicBezTo>
                  <a:pt x="71" y="89"/>
                  <a:pt x="68" y="82"/>
                  <a:pt x="66" y="75"/>
                </a:cubicBezTo>
                <a:close/>
                <a:moveTo>
                  <a:pt x="72" y="109"/>
                </a:moveTo>
                <a:cubicBezTo>
                  <a:pt x="75" y="114"/>
                  <a:pt x="77" y="119"/>
                  <a:pt x="80" y="124"/>
                </a:cubicBezTo>
                <a:cubicBezTo>
                  <a:pt x="82" y="128"/>
                  <a:pt x="84" y="131"/>
                  <a:pt x="86" y="134"/>
                </a:cubicBezTo>
                <a:cubicBezTo>
                  <a:pt x="78" y="133"/>
                  <a:pt x="71" y="132"/>
                  <a:pt x="64" y="130"/>
                </a:cubicBezTo>
                <a:cubicBezTo>
                  <a:pt x="66" y="124"/>
                  <a:pt x="69" y="117"/>
                  <a:pt x="72" y="109"/>
                </a:cubicBezTo>
                <a:close/>
                <a:moveTo>
                  <a:pt x="66" y="183"/>
                </a:moveTo>
                <a:cubicBezTo>
                  <a:pt x="57" y="178"/>
                  <a:pt x="55" y="161"/>
                  <a:pt x="61" y="139"/>
                </a:cubicBezTo>
                <a:cubicBezTo>
                  <a:pt x="71" y="141"/>
                  <a:pt x="81" y="142"/>
                  <a:pt x="91" y="142"/>
                </a:cubicBezTo>
                <a:cubicBezTo>
                  <a:pt x="97" y="150"/>
                  <a:pt x="102" y="157"/>
                  <a:pt x="107" y="164"/>
                </a:cubicBezTo>
                <a:cubicBezTo>
                  <a:pt x="91" y="181"/>
                  <a:pt x="75" y="189"/>
                  <a:pt x="66" y="183"/>
                </a:cubicBezTo>
                <a:close/>
                <a:moveTo>
                  <a:pt x="113" y="158"/>
                </a:moveTo>
                <a:cubicBezTo>
                  <a:pt x="109" y="153"/>
                  <a:pt x="105" y="148"/>
                  <a:pt x="101" y="143"/>
                </a:cubicBezTo>
                <a:cubicBezTo>
                  <a:pt x="105" y="143"/>
                  <a:pt x="109" y="143"/>
                  <a:pt x="113" y="143"/>
                </a:cubicBezTo>
                <a:cubicBezTo>
                  <a:pt x="117" y="143"/>
                  <a:pt x="121" y="143"/>
                  <a:pt x="125" y="143"/>
                </a:cubicBezTo>
                <a:cubicBezTo>
                  <a:pt x="121" y="148"/>
                  <a:pt x="117" y="153"/>
                  <a:pt x="113" y="158"/>
                </a:cubicBezTo>
                <a:close/>
                <a:moveTo>
                  <a:pt x="131" y="135"/>
                </a:moveTo>
                <a:cubicBezTo>
                  <a:pt x="125" y="135"/>
                  <a:pt x="120" y="136"/>
                  <a:pt x="114" y="136"/>
                </a:cubicBezTo>
                <a:cubicBezTo>
                  <a:pt x="108" y="136"/>
                  <a:pt x="102" y="135"/>
                  <a:pt x="96" y="135"/>
                </a:cubicBezTo>
                <a:cubicBezTo>
                  <a:pt x="93" y="130"/>
                  <a:pt x="90" y="126"/>
                  <a:pt x="87" y="121"/>
                </a:cubicBezTo>
                <a:cubicBezTo>
                  <a:pt x="83" y="114"/>
                  <a:pt x="79" y="107"/>
                  <a:pt x="76" y="100"/>
                </a:cubicBezTo>
                <a:cubicBezTo>
                  <a:pt x="79" y="96"/>
                  <a:pt x="81" y="92"/>
                  <a:pt x="84" y="87"/>
                </a:cubicBezTo>
                <a:cubicBezTo>
                  <a:pt x="87" y="81"/>
                  <a:pt x="90" y="76"/>
                  <a:pt x="94" y="71"/>
                </a:cubicBezTo>
                <a:cubicBezTo>
                  <a:pt x="100" y="71"/>
                  <a:pt x="107" y="70"/>
                  <a:pt x="114" y="70"/>
                </a:cubicBezTo>
                <a:cubicBezTo>
                  <a:pt x="120" y="70"/>
                  <a:pt x="127" y="71"/>
                  <a:pt x="133" y="71"/>
                </a:cubicBezTo>
                <a:cubicBezTo>
                  <a:pt x="136" y="76"/>
                  <a:pt x="140" y="82"/>
                  <a:pt x="143" y="88"/>
                </a:cubicBezTo>
                <a:cubicBezTo>
                  <a:pt x="146" y="92"/>
                  <a:pt x="148" y="96"/>
                  <a:pt x="150" y="100"/>
                </a:cubicBezTo>
                <a:cubicBezTo>
                  <a:pt x="147" y="107"/>
                  <a:pt x="144" y="113"/>
                  <a:pt x="140" y="120"/>
                </a:cubicBezTo>
                <a:cubicBezTo>
                  <a:pt x="137" y="125"/>
                  <a:pt x="134" y="130"/>
                  <a:pt x="131" y="135"/>
                </a:cubicBezTo>
                <a:close/>
                <a:moveTo>
                  <a:pt x="140" y="134"/>
                </a:moveTo>
                <a:cubicBezTo>
                  <a:pt x="142" y="131"/>
                  <a:pt x="144" y="128"/>
                  <a:pt x="146" y="124"/>
                </a:cubicBezTo>
                <a:cubicBezTo>
                  <a:pt x="149" y="119"/>
                  <a:pt x="152" y="114"/>
                  <a:pt x="154" y="109"/>
                </a:cubicBezTo>
                <a:cubicBezTo>
                  <a:pt x="158" y="117"/>
                  <a:pt x="161" y="124"/>
                  <a:pt x="163" y="131"/>
                </a:cubicBezTo>
                <a:cubicBezTo>
                  <a:pt x="156" y="132"/>
                  <a:pt x="148" y="133"/>
                  <a:pt x="140" y="134"/>
                </a:cubicBezTo>
                <a:close/>
                <a:moveTo>
                  <a:pt x="167" y="130"/>
                </a:moveTo>
                <a:cubicBezTo>
                  <a:pt x="164" y="122"/>
                  <a:pt x="161" y="113"/>
                  <a:pt x="157" y="105"/>
                </a:cubicBezTo>
                <a:cubicBezTo>
                  <a:pt x="161" y="95"/>
                  <a:pt x="165" y="86"/>
                  <a:pt x="169" y="77"/>
                </a:cubicBezTo>
                <a:cubicBezTo>
                  <a:pt x="191" y="83"/>
                  <a:pt x="205" y="92"/>
                  <a:pt x="205" y="103"/>
                </a:cubicBezTo>
                <a:cubicBezTo>
                  <a:pt x="205" y="114"/>
                  <a:pt x="190" y="124"/>
                  <a:pt x="167" y="130"/>
                </a:cubicBezTo>
                <a:close/>
                <a:moveTo>
                  <a:pt x="171" y="146"/>
                </a:moveTo>
                <a:cubicBezTo>
                  <a:pt x="164" y="146"/>
                  <a:pt x="159" y="151"/>
                  <a:pt x="159" y="158"/>
                </a:cubicBezTo>
                <a:cubicBezTo>
                  <a:pt x="159" y="165"/>
                  <a:pt x="164" y="171"/>
                  <a:pt x="171" y="171"/>
                </a:cubicBezTo>
                <a:cubicBezTo>
                  <a:pt x="178" y="171"/>
                  <a:pt x="184" y="165"/>
                  <a:pt x="184" y="158"/>
                </a:cubicBezTo>
                <a:cubicBezTo>
                  <a:pt x="184" y="151"/>
                  <a:pt x="178" y="146"/>
                  <a:pt x="171" y="146"/>
                </a:cubicBezTo>
                <a:close/>
                <a:moveTo>
                  <a:pt x="115" y="82"/>
                </a:moveTo>
                <a:cubicBezTo>
                  <a:pt x="104" y="82"/>
                  <a:pt x="94" y="92"/>
                  <a:pt x="94" y="103"/>
                </a:cubicBezTo>
                <a:cubicBezTo>
                  <a:pt x="94" y="114"/>
                  <a:pt x="104" y="124"/>
                  <a:pt x="115" y="124"/>
                </a:cubicBezTo>
                <a:cubicBezTo>
                  <a:pt x="126" y="124"/>
                  <a:pt x="136" y="114"/>
                  <a:pt x="136" y="103"/>
                </a:cubicBezTo>
                <a:cubicBezTo>
                  <a:pt x="136" y="92"/>
                  <a:pt x="126" y="82"/>
                  <a:pt x="115" y="82"/>
                </a:cubicBezTo>
                <a:close/>
              </a:path>
            </a:pathLst>
          </a:custGeom>
          <a:solidFill>
            <a:schemeClr val="tx1"/>
          </a:solidFill>
          <a:ln>
            <a:noFill/>
          </a:ln>
          <a:extLst/>
        </p:spPr>
        <p:txBody>
          <a:bodyPr vert="horz" wrap="square" lIns="121920" tIns="60960" rIns="121920" bIns="60960" numCol="1" anchor="t" anchorCtr="0" compatLnSpc="1">
            <a:prstTxWarp prst="textNoShape">
              <a:avLst/>
            </a:prstTxWarp>
          </a:bodyPr>
          <a:lstStyle/>
          <a:p>
            <a:pPr defTabSz="1219170">
              <a:defRPr/>
            </a:pPr>
            <a:endParaRPr lang="fr-FR" sz="2400" kern="0">
              <a:solidFill>
                <a:sysClr val="windowText" lastClr="000000"/>
              </a:solidFill>
            </a:endParaRPr>
          </a:p>
        </p:txBody>
      </p:sp>
      <p:sp>
        <p:nvSpPr>
          <p:cNvPr id="18" name="Ellipse 17"/>
          <p:cNvSpPr/>
          <p:nvPr/>
        </p:nvSpPr>
        <p:spPr>
          <a:xfrm>
            <a:off x="9773953" y="1745787"/>
            <a:ext cx="342675" cy="332288"/>
          </a:xfrm>
          <a:prstGeom prst="ellipse">
            <a:avLst/>
          </a:prstGeom>
          <a:solidFill>
            <a:schemeClr val="tx2"/>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4800" tIns="4800" rIns="4800" bIns="4800" rtlCol="0" anchor="ctr"/>
          <a:lstStyle/>
          <a:p>
            <a:pPr algn="ctr" defTabSz="1219170">
              <a:defRPr/>
            </a:pPr>
            <a:r>
              <a:rPr lang="fr-FR" sz="1867" b="1" kern="0" dirty="0">
                <a:solidFill>
                  <a:schemeClr val="bg1"/>
                </a:solidFill>
              </a:rPr>
              <a:t>3</a:t>
            </a:r>
          </a:p>
        </p:txBody>
      </p:sp>
      <p:sp>
        <p:nvSpPr>
          <p:cNvPr id="19" name="TextBox 89"/>
          <p:cNvSpPr txBox="1"/>
          <p:nvPr/>
        </p:nvSpPr>
        <p:spPr>
          <a:xfrm>
            <a:off x="8185053" y="2967370"/>
            <a:ext cx="3520472" cy="737617"/>
          </a:xfrm>
          <a:prstGeom prst="rect">
            <a:avLst/>
          </a:prstGeom>
          <a:noFill/>
        </p:spPr>
        <p:txBody>
          <a:bodyPr wrap="square" rtlCol="0" anchor="ctr">
            <a:noAutofit/>
          </a:bodyPr>
          <a:lstStyle/>
          <a:p>
            <a:pPr defTabSz="1219170">
              <a:spcBef>
                <a:spcPts val="800"/>
              </a:spcBef>
              <a:spcAft>
                <a:spcPts val="800"/>
              </a:spcAft>
              <a:defRPr/>
            </a:pPr>
            <a:r>
              <a:rPr lang="en-GB" sz="1400" b="1" kern="0" dirty="0">
                <a:latin typeface="Arial" panose="020B0604020202020204" pitchFamily="34" charset="0"/>
                <a:cs typeface="Arial" panose="020B0604020202020204" pitchFamily="34" charset="0"/>
              </a:rPr>
              <a:t>The block is validated by the nodes </a:t>
            </a:r>
            <a:r>
              <a:rPr lang="en-GB" sz="1400" kern="0" dirty="0">
                <a:latin typeface="Arial" panose="020B0604020202020204" pitchFamily="34" charset="0"/>
                <a:cs typeface="Arial" panose="020B0604020202020204" pitchFamily="34" charset="0"/>
              </a:rPr>
              <a:t>with cryptographic techniques</a:t>
            </a:r>
            <a:endParaRPr lang="en-GB" sz="1400" b="1" kern="0" dirty="0">
              <a:latin typeface="Arial" panose="020B0604020202020204" pitchFamily="34" charset="0"/>
              <a:cs typeface="Arial" panose="020B0604020202020204" pitchFamily="34" charset="0"/>
            </a:endParaRPr>
          </a:p>
        </p:txBody>
      </p:sp>
      <p:sp>
        <p:nvSpPr>
          <p:cNvPr id="20" name="Cube 19"/>
          <p:cNvSpPr/>
          <p:nvPr/>
        </p:nvSpPr>
        <p:spPr>
          <a:xfrm>
            <a:off x="2237218" y="4626164"/>
            <a:ext cx="578325" cy="562363"/>
          </a:xfrm>
          <a:prstGeom prst="cube">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defRPr/>
            </a:pPr>
            <a:endParaRPr lang="fr-FR" sz="2400" kern="0">
              <a:solidFill>
                <a:sysClr val="windowText" lastClr="000000"/>
              </a:solidFill>
            </a:endParaRPr>
          </a:p>
        </p:txBody>
      </p:sp>
      <p:sp>
        <p:nvSpPr>
          <p:cNvPr id="21" name="Cube 20"/>
          <p:cNvSpPr/>
          <p:nvPr/>
        </p:nvSpPr>
        <p:spPr>
          <a:xfrm>
            <a:off x="2815543" y="4626164"/>
            <a:ext cx="578325" cy="562363"/>
          </a:xfrm>
          <a:prstGeom prst="cub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defRPr/>
            </a:pPr>
            <a:endParaRPr lang="fr-FR" sz="2400" kern="0">
              <a:solidFill>
                <a:sysClr val="windowText" lastClr="000000"/>
              </a:solidFill>
            </a:endParaRPr>
          </a:p>
        </p:txBody>
      </p:sp>
      <p:sp>
        <p:nvSpPr>
          <p:cNvPr id="22" name="Cube 21"/>
          <p:cNvSpPr/>
          <p:nvPr/>
        </p:nvSpPr>
        <p:spPr>
          <a:xfrm>
            <a:off x="3393868" y="4626164"/>
            <a:ext cx="578325" cy="562363"/>
          </a:xfrm>
          <a:prstGeom prst="cub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defRPr/>
            </a:pPr>
            <a:endParaRPr lang="fr-FR" sz="2400" kern="0">
              <a:solidFill>
                <a:sysClr val="windowText" lastClr="000000"/>
              </a:solidFill>
            </a:endParaRPr>
          </a:p>
        </p:txBody>
      </p:sp>
      <p:sp>
        <p:nvSpPr>
          <p:cNvPr id="23" name="Cube 22"/>
          <p:cNvSpPr/>
          <p:nvPr/>
        </p:nvSpPr>
        <p:spPr>
          <a:xfrm>
            <a:off x="3972194" y="4626164"/>
            <a:ext cx="578325" cy="562363"/>
          </a:xfrm>
          <a:prstGeom prst="cub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defRPr/>
            </a:pPr>
            <a:endParaRPr lang="fr-FR" sz="2400" kern="0">
              <a:solidFill>
                <a:sysClr val="windowText" lastClr="000000"/>
              </a:solidFill>
            </a:endParaRPr>
          </a:p>
        </p:txBody>
      </p:sp>
      <p:sp>
        <p:nvSpPr>
          <p:cNvPr id="24" name="Ellipse 23"/>
          <p:cNvSpPr/>
          <p:nvPr/>
        </p:nvSpPr>
        <p:spPr>
          <a:xfrm>
            <a:off x="3348840" y="4002823"/>
            <a:ext cx="342675" cy="332288"/>
          </a:xfrm>
          <a:prstGeom prst="ellipse">
            <a:avLst/>
          </a:prstGeom>
          <a:solidFill>
            <a:schemeClr val="tx2"/>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4800" tIns="4800" rIns="4800" bIns="4800" rtlCol="0" anchor="ctr"/>
          <a:lstStyle/>
          <a:p>
            <a:pPr algn="ctr" defTabSz="1219170">
              <a:defRPr/>
            </a:pPr>
            <a:r>
              <a:rPr lang="fr-FR" sz="1867" b="1" kern="0" dirty="0">
                <a:solidFill>
                  <a:schemeClr val="bg1"/>
                </a:solidFill>
              </a:rPr>
              <a:t>4</a:t>
            </a:r>
          </a:p>
        </p:txBody>
      </p:sp>
      <p:sp>
        <p:nvSpPr>
          <p:cNvPr id="25" name="TextBox 89"/>
          <p:cNvSpPr txBox="1"/>
          <p:nvPr/>
        </p:nvSpPr>
        <p:spPr>
          <a:xfrm>
            <a:off x="1759940" y="5379682"/>
            <a:ext cx="3520472" cy="737617"/>
          </a:xfrm>
          <a:prstGeom prst="rect">
            <a:avLst/>
          </a:prstGeom>
          <a:noFill/>
        </p:spPr>
        <p:txBody>
          <a:bodyPr wrap="square" rtlCol="0" anchor="ctr">
            <a:noAutofit/>
          </a:bodyPr>
          <a:lstStyle/>
          <a:p>
            <a:pPr defTabSz="1219170">
              <a:spcBef>
                <a:spcPts val="800"/>
              </a:spcBef>
              <a:spcAft>
                <a:spcPts val="800"/>
              </a:spcAft>
              <a:defRPr/>
            </a:pPr>
            <a:r>
              <a:rPr lang="en-GB" sz="1400" b="1" kern="0" dirty="0">
                <a:latin typeface="Arial" panose="020B0604020202020204" pitchFamily="34" charset="0"/>
                <a:cs typeface="Arial" panose="020B0604020202020204" pitchFamily="34" charset="0"/>
              </a:rPr>
              <a:t>The block is then added to the chain of blocks </a:t>
            </a:r>
            <a:r>
              <a:rPr lang="en-GB" sz="1400" kern="0" dirty="0">
                <a:latin typeface="Arial" panose="020B0604020202020204" pitchFamily="34" charset="0"/>
                <a:cs typeface="Arial" panose="020B0604020202020204" pitchFamily="34" charset="0"/>
              </a:rPr>
              <a:t>(blockchain), to which all the users have access</a:t>
            </a:r>
          </a:p>
        </p:txBody>
      </p:sp>
      <p:sp>
        <p:nvSpPr>
          <p:cNvPr id="26" name="Freeform 9"/>
          <p:cNvSpPr>
            <a:spLocks noChangeAspect="1" noEditPoints="1"/>
          </p:cNvSpPr>
          <p:nvPr/>
        </p:nvSpPr>
        <p:spPr bwMode="auto">
          <a:xfrm>
            <a:off x="7310201" y="4655448"/>
            <a:ext cx="794188" cy="503801"/>
          </a:xfrm>
          <a:custGeom>
            <a:avLst/>
            <a:gdLst>
              <a:gd name="T0" fmla="*/ 223 w 227"/>
              <a:gd name="T1" fmla="*/ 128 h 144"/>
              <a:gd name="T2" fmla="*/ 126 w 227"/>
              <a:gd name="T3" fmla="*/ 128 h 144"/>
              <a:gd name="T4" fmla="*/ 126 w 227"/>
              <a:gd name="T5" fmla="*/ 130 h 144"/>
              <a:gd name="T6" fmla="*/ 122 w 227"/>
              <a:gd name="T7" fmla="*/ 134 h 144"/>
              <a:gd name="T8" fmla="*/ 106 w 227"/>
              <a:gd name="T9" fmla="*/ 134 h 144"/>
              <a:gd name="T10" fmla="*/ 102 w 227"/>
              <a:gd name="T11" fmla="*/ 130 h 144"/>
              <a:gd name="T12" fmla="*/ 102 w 227"/>
              <a:gd name="T13" fmla="*/ 128 h 144"/>
              <a:gd name="T14" fmla="*/ 4 w 227"/>
              <a:gd name="T15" fmla="*/ 128 h 144"/>
              <a:gd name="T16" fmla="*/ 0 w 227"/>
              <a:gd name="T17" fmla="*/ 132 h 144"/>
              <a:gd name="T18" fmla="*/ 0 w 227"/>
              <a:gd name="T19" fmla="*/ 140 h 144"/>
              <a:gd name="T20" fmla="*/ 4 w 227"/>
              <a:gd name="T21" fmla="*/ 144 h 144"/>
              <a:gd name="T22" fmla="*/ 223 w 227"/>
              <a:gd name="T23" fmla="*/ 144 h 144"/>
              <a:gd name="T24" fmla="*/ 227 w 227"/>
              <a:gd name="T25" fmla="*/ 140 h 144"/>
              <a:gd name="T26" fmla="*/ 227 w 227"/>
              <a:gd name="T27" fmla="*/ 132 h 144"/>
              <a:gd name="T28" fmla="*/ 223 w 227"/>
              <a:gd name="T29" fmla="*/ 128 h 144"/>
              <a:gd name="T30" fmla="*/ 34 w 227"/>
              <a:gd name="T31" fmla="*/ 120 h 144"/>
              <a:gd name="T32" fmla="*/ 193 w 227"/>
              <a:gd name="T33" fmla="*/ 120 h 144"/>
              <a:gd name="T34" fmla="*/ 205 w 227"/>
              <a:gd name="T35" fmla="*/ 108 h 144"/>
              <a:gd name="T36" fmla="*/ 205 w 227"/>
              <a:gd name="T37" fmla="*/ 12 h 144"/>
              <a:gd name="T38" fmla="*/ 193 w 227"/>
              <a:gd name="T39" fmla="*/ 0 h 144"/>
              <a:gd name="T40" fmla="*/ 34 w 227"/>
              <a:gd name="T41" fmla="*/ 0 h 144"/>
              <a:gd name="T42" fmla="*/ 22 w 227"/>
              <a:gd name="T43" fmla="*/ 12 h 144"/>
              <a:gd name="T44" fmla="*/ 22 w 227"/>
              <a:gd name="T45" fmla="*/ 108 h 144"/>
              <a:gd name="T46" fmla="*/ 34 w 227"/>
              <a:gd name="T47" fmla="*/ 120 h 144"/>
              <a:gd name="T48" fmla="*/ 38 w 227"/>
              <a:gd name="T49" fmla="*/ 16 h 144"/>
              <a:gd name="T50" fmla="*/ 189 w 227"/>
              <a:gd name="T51" fmla="*/ 16 h 144"/>
              <a:gd name="T52" fmla="*/ 189 w 227"/>
              <a:gd name="T53" fmla="*/ 104 h 144"/>
              <a:gd name="T54" fmla="*/ 38 w 227"/>
              <a:gd name="T55" fmla="*/ 104 h 144"/>
              <a:gd name="T56" fmla="*/ 38 w 227"/>
              <a:gd name="T57" fmla="*/ 1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7" h="144">
                <a:moveTo>
                  <a:pt x="223" y="128"/>
                </a:moveTo>
                <a:cubicBezTo>
                  <a:pt x="126" y="128"/>
                  <a:pt x="126" y="128"/>
                  <a:pt x="126" y="128"/>
                </a:cubicBezTo>
                <a:cubicBezTo>
                  <a:pt x="126" y="130"/>
                  <a:pt x="126" y="130"/>
                  <a:pt x="126" y="130"/>
                </a:cubicBezTo>
                <a:cubicBezTo>
                  <a:pt x="126" y="132"/>
                  <a:pt x="124" y="134"/>
                  <a:pt x="122" y="134"/>
                </a:cubicBezTo>
                <a:cubicBezTo>
                  <a:pt x="106" y="134"/>
                  <a:pt x="106" y="134"/>
                  <a:pt x="106" y="134"/>
                </a:cubicBezTo>
                <a:cubicBezTo>
                  <a:pt x="103" y="134"/>
                  <a:pt x="102" y="132"/>
                  <a:pt x="102" y="130"/>
                </a:cubicBezTo>
                <a:cubicBezTo>
                  <a:pt x="102" y="128"/>
                  <a:pt x="102" y="128"/>
                  <a:pt x="102" y="128"/>
                </a:cubicBezTo>
                <a:cubicBezTo>
                  <a:pt x="4" y="128"/>
                  <a:pt x="4" y="128"/>
                  <a:pt x="4" y="128"/>
                </a:cubicBezTo>
                <a:cubicBezTo>
                  <a:pt x="2" y="128"/>
                  <a:pt x="0" y="130"/>
                  <a:pt x="0" y="132"/>
                </a:cubicBezTo>
                <a:cubicBezTo>
                  <a:pt x="0" y="140"/>
                  <a:pt x="0" y="140"/>
                  <a:pt x="0" y="140"/>
                </a:cubicBezTo>
                <a:cubicBezTo>
                  <a:pt x="0" y="142"/>
                  <a:pt x="2" y="144"/>
                  <a:pt x="4" y="144"/>
                </a:cubicBezTo>
                <a:cubicBezTo>
                  <a:pt x="223" y="144"/>
                  <a:pt x="223" y="144"/>
                  <a:pt x="223" y="144"/>
                </a:cubicBezTo>
                <a:cubicBezTo>
                  <a:pt x="225" y="144"/>
                  <a:pt x="227" y="142"/>
                  <a:pt x="227" y="140"/>
                </a:cubicBezTo>
                <a:cubicBezTo>
                  <a:pt x="227" y="132"/>
                  <a:pt x="227" y="132"/>
                  <a:pt x="227" y="132"/>
                </a:cubicBezTo>
                <a:cubicBezTo>
                  <a:pt x="227" y="130"/>
                  <a:pt x="225" y="128"/>
                  <a:pt x="223" y="128"/>
                </a:cubicBezTo>
                <a:close/>
                <a:moveTo>
                  <a:pt x="34" y="120"/>
                </a:moveTo>
                <a:cubicBezTo>
                  <a:pt x="193" y="120"/>
                  <a:pt x="193" y="120"/>
                  <a:pt x="193" y="120"/>
                </a:cubicBezTo>
                <a:cubicBezTo>
                  <a:pt x="200" y="120"/>
                  <a:pt x="205" y="115"/>
                  <a:pt x="205" y="108"/>
                </a:cubicBezTo>
                <a:cubicBezTo>
                  <a:pt x="205" y="12"/>
                  <a:pt x="205" y="12"/>
                  <a:pt x="205" y="12"/>
                </a:cubicBezTo>
                <a:cubicBezTo>
                  <a:pt x="205" y="5"/>
                  <a:pt x="200" y="0"/>
                  <a:pt x="193" y="0"/>
                </a:cubicBezTo>
                <a:cubicBezTo>
                  <a:pt x="34" y="0"/>
                  <a:pt x="34" y="0"/>
                  <a:pt x="34" y="0"/>
                </a:cubicBezTo>
                <a:cubicBezTo>
                  <a:pt x="28" y="0"/>
                  <a:pt x="22" y="5"/>
                  <a:pt x="22" y="12"/>
                </a:cubicBezTo>
                <a:cubicBezTo>
                  <a:pt x="22" y="108"/>
                  <a:pt x="22" y="108"/>
                  <a:pt x="22" y="108"/>
                </a:cubicBezTo>
                <a:cubicBezTo>
                  <a:pt x="22" y="115"/>
                  <a:pt x="28" y="120"/>
                  <a:pt x="34" y="120"/>
                </a:cubicBezTo>
                <a:close/>
                <a:moveTo>
                  <a:pt x="38" y="16"/>
                </a:moveTo>
                <a:cubicBezTo>
                  <a:pt x="189" y="16"/>
                  <a:pt x="189" y="16"/>
                  <a:pt x="189" y="16"/>
                </a:cubicBezTo>
                <a:cubicBezTo>
                  <a:pt x="189" y="104"/>
                  <a:pt x="189" y="104"/>
                  <a:pt x="189" y="104"/>
                </a:cubicBezTo>
                <a:cubicBezTo>
                  <a:pt x="38" y="104"/>
                  <a:pt x="38" y="104"/>
                  <a:pt x="38" y="104"/>
                </a:cubicBezTo>
                <a:lnTo>
                  <a:pt x="38" y="16"/>
                </a:lnTo>
                <a:close/>
              </a:path>
            </a:pathLst>
          </a:custGeom>
          <a:solidFill>
            <a:srgbClr val="333333"/>
          </a:solidFill>
          <a:ln>
            <a:noFill/>
          </a:ln>
          <a:extLst/>
        </p:spPr>
        <p:txBody>
          <a:bodyPr vert="horz" wrap="square" lIns="121920" tIns="60960" rIns="121920" bIns="60960" numCol="1" anchor="t" anchorCtr="0" compatLnSpc="1">
            <a:prstTxWarp prst="textNoShape">
              <a:avLst/>
            </a:prstTxWarp>
          </a:bodyPr>
          <a:lstStyle/>
          <a:p>
            <a:pPr defTabSz="1219170">
              <a:defRPr/>
            </a:pPr>
            <a:endParaRPr lang="fr-FR" sz="2400" kern="0">
              <a:solidFill>
                <a:sysClr val="windowText" lastClr="000000"/>
              </a:solidFill>
            </a:endParaRPr>
          </a:p>
        </p:txBody>
      </p:sp>
      <p:sp>
        <p:nvSpPr>
          <p:cNvPr id="27" name="Ellipse 26"/>
          <p:cNvSpPr/>
          <p:nvPr/>
        </p:nvSpPr>
        <p:spPr>
          <a:xfrm>
            <a:off x="7535957" y="4002823"/>
            <a:ext cx="342675" cy="332288"/>
          </a:xfrm>
          <a:prstGeom prst="ellipse">
            <a:avLst/>
          </a:prstGeom>
          <a:solidFill>
            <a:schemeClr val="tx2"/>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4800" tIns="4800" rIns="4800" bIns="4800" rtlCol="0" anchor="ctr"/>
          <a:lstStyle/>
          <a:p>
            <a:pPr algn="ctr" defTabSz="1219170">
              <a:defRPr/>
            </a:pPr>
            <a:r>
              <a:rPr lang="fr-FR" sz="1867" b="1" kern="0" dirty="0">
                <a:solidFill>
                  <a:schemeClr val="bg1"/>
                </a:solidFill>
              </a:rPr>
              <a:t>5</a:t>
            </a:r>
          </a:p>
        </p:txBody>
      </p:sp>
      <p:sp>
        <p:nvSpPr>
          <p:cNvPr id="28" name="TextBox 89"/>
          <p:cNvSpPr txBox="1"/>
          <p:nvPr/>
        </p:nvSpPr>
        <p:spPr>
          <a:xfrm>
            <a:off x="6200769" y="5354851"/>
            <a:ext cx="2979513" cy="737617"/>
          </a:xfrm>
          <a:prstGeom prst="rect">
            <a:avLst/>
          </a:prstGeom>
          <a:noFill/>
        </p:spPr>
        <p:txBody>
          <a:bodyPr wrap="square" rtlCol="0" anchor="ctr">
            <a:noAutofit/>
          </a:bodyPr>
          <a:lstStyle/>
          <a:p>
            <a:pPr algn="ctr" defTabSz="1219170">
              <a:spcBef>
                <a:spcPts val="800"/>
              </a:spcBef>
              <a:spcAft>
                <a:spcPts val="800"/>
              </a:spcAft>
              <a:defRPr/>
            </a:pPr>
            <a:r>
              <a:rPr lang="en-GB" sz="1400" kern="0" dirty="0">
                <a:latin typeface="Arial" panose="020B0604020202020204" pitchFamily="34" charset="0"/>
                <a:cs typeface="Arial" panose="020B0604020202020204" pitchFamily="34" charset="0"/>
              </a:rPr>
              <a:t>B </a:t>
            </a:r>
            <a:r>
              <a:rPr lang="en-GB" sz="1400" b="1" kern="0" dirty="0">
                <a:latin typeface="Arial" panose="020B0604020202020204" pitchFamily="34" charset="0"/>
                <a:cs typeface="Arial" panose="020B0604020202020204" pitchFamily="34" charset="0"/>
              </a:rPr>
              <a:t>receives A’s transaction</a:t>
            </a:r>
          </a:p>
        </p:txBody>
      </p:sp>
      <p:cxnSp>
        <p:nvCxnSpPr>
          <p:cNvPr id="29" name="Connecteur droit avec flèche 28"/>
          <p:cNvCxnSpPr>
            <a:stCxn id="11" idx="6"/>
            <a:endCxn id="14" idx="2"/>
          </p:cNvCxnSpPr>
          <p:nvPr/>
        </p:nvCxnSpPr>
        <p:spPr>
          <a:xfrm>
            <a:off x="1934730" y="1911931"/>
            <a:ext cx="3783367" cy="0"/>
          </a:xfrm>
          <a:prstGeom prst="straightConnector1">
            <a:avLst/>
          </a:prstGeom>
          <a:ln>
            <a:solidFill>
              <a:schemeClr val="tx2"/>
            </a:solidFill>
            <a:tailEnd type="triangle"/>
          </a:ln>
        </p:spPr>
        <p:style>
          <a:lnRef idx="1">
            <a:schemeClr val="accent3"/>
          </a:lnRef>
          <a:fillRef idx="0">
            <a:schemeClr val="accent3"/>
          </a:fillRef>
          <a:effectRef idx="0">
            <a:schemeClr val="accent3"/>
          </a:effectRef>
          <a:fontRef idx="minor">
            <a:schemeClr val="tx1"/>
          </a:fontRef>
        </p:style>
      </p:cxnSp>
      <p:cxnSp>
        <p:nvCxnSpPr>
          <p:cNvPr id="30" name="Connecteur droit avec flèche 29"/>
          <p:cNvCxnSpPr>
            <a:stCxn id="14" idx="6"/>
            <a:endCxn id="18" idx="2"/>
          </p:cNvCxnSpPr>
          <p:nvPr/>
        </p:nvCxnSpPr>
        <p:spPr>
          <a:xfrm>
            <a:off x="6060771" y="1911931"/>
            <a:ext cx="3713183" cy="0"/>
          </a:xfrm>
          <a:prstGeom prst="straightConnector1">
            <a:avLst/>
          </a:prstGeom>
          <a:ln>
            <a:solidFill>
              <a:schemeClr val="tx2"/>
            </a:solidFill>
            <a:tailEnd type="triangle"/>
          </a:ln>
        </p:spPr>
        <p:style>
          <a:lnRef idx="1">
            <a:schemeClr val="accent3"/>
          </a:lnRef>
          <a:fillRef idx="0">
            <a:schemeClr val="accent3"/>
          </a:fillRef>
          <a:effectRef idx="0">
            <a:schemeClr val="accent3"/>
          </a:effectRef>
          <a:fontRef idx="minor">
            <a:schemeClr val="tx1"/>
          </a:fontRef>
        </p:style>
      </p:cxnSp>
      <p:cxnSp>
        <p:nvCxnSpPr>
          <p:cNvPr id="31" name="Connecteur droit avec flèche 30"/>
          <p:cNvCxnSpPr>
            <a:stCxn id="24" idx="6"/>
            <a:endCxn id="27" idx="2"/>
          </p:cNvCxnSpPr>
          <p:nvPr/>
        </p:nvCxnSpPr>
        <p:spPr>
          <a:xfrm>
            <a:off x="3691515" y="4168967"/>
            <a:ext cx="3844443" cy="0"/>
          </a:xfrm>
          <a:prstGeom prst="straightConnector1">
            <a:avLst/>
          </a:prstGeom>
          <a:ln>
            <a:solidFill>
              <a:schemeClr val="tx2"/>
            </a:solidFill>
            <a:tailEnd type="triangle"/>
          </a:ln>
        </p:spPr>
        <p:style>
          <a:lnRef idx="1">
            <a:schemeClr val="accent3"/>
          </a:lnRef>
          <a:fillRef idx="0">
            <a:schemeClr val="accent3"/>
          </a:fillRef>
          <a:effectRef idx="0">
            <a:schemeClr val="accent3"/>
          </a:effectRef>
          <a:fontRef idx="minor">
            <a:schemeClr val="tx1"/>
          </a:fontRef>
        </p:style>
      </p:cxnSp>
      <p:cxnSp>
        <p:nvCxnSpPr>
          <p:cNvPr id="32" name="Connecteur droit avec flèche 31"/>
          <p:cNvCxnSpPr/>
          <p:nvPr/>
        </p:nvCxnSpPr>
        <p:spPr>
          <a:xfrm>
            <a:off x="1311360" y="4168967"/>
            <a:ext cx="1955221" cy="0"/>
          </a:xfrm>
          <a:prstGeom prst="straightConnector1">
            <a:avLst/>
          </a:prstGeom>
          <a:ln>
            <a:solidFill>
              <a:schemeClr val="tx2"/>
            </a:solidFill>
            <a:tailEnd type="triangle"/>
          </a:ln>
        </p:spPr>
        <p:style>
          <a:lnRef idx="1">
            <a:schemeClr val="accent3"/>
          </a:lnRef>
          <a:fillRef idx="0">
            <a:schemeClr val="accent3"/>
          </a:fillRef>
          <a:effectRef idx="0">
            <a:schemeClr val="accent3"/>
          </a:effectRef>
          <a:fontRef idx="minor">
            <a:schemeClr val="tx1"/>
          </a:fontRef>
        </p:style>
      </p:cxnSp>
      <p:sp>
        <p:nvSpPr>
          <p:cNvPr id="33" name="Freeform 8"/>
          <p:cNvSpPr>
            <a:spLocks noChangeAspect="1" noEditPoints="1"/>
          </p:cNvSpPr>
          <p:nvPr/>
        </p:nvSpPr>
        <p:spPr bwMode="auto">
          <a:xfrm rot="2679451">
            <a:off x="2632700" y="4794332"/>
            <a:ext cx="297048" cy="298681"/>
          </a:xfrm>
          <a:custGeom>
            <a:avLst/>
            <a:gdLst>
              <a:gd name="T0" fmla="*/ 76 w 182"/>
              <a:gd name="T1" fmla="*/ 131 h 183"/>
              <a:gd name="T2" fmla="*/ 60 w 182"/>
              <a:gd name="T3" fmla="*/ 147 h 183"/>
              <a:gd name="T4" fmla="*/ 36 w 182"/>
              <a:gd name="T5" fmla="*/ 147 h 183"/>
              <a:gd name="T6" fmla="*/ 36 w 182"/>
              <a:gd name="T7" fmla="*/ 123 h 183"/>
              <a:gd name="T8" fmla="*/ 71 w 182"/>
              <a:gd name="T9" fmla="*/ 89 h 183"/>
              <a:gd name="T10" fmla="*/ 91 w 182"/>
              <a:gd name="T11" fmla="*/ 86 h 183"/>
              <a:gd name="T12" fmla="*/ 110 w 182"/>
              <a:gd name="T13" fmla="*/ 82 h 183"/>
              <a:gd name="T14" fmla="*/ 108 w 182"/>
              <a:gd name="T15" fmla="*/ 66 h 183"/>
              <a:gd name="T16" fmla="*/ 108 w 182"/>
              <a:gd name="T17" fmla="*/ 65 h 183"/>
              <a:gd name="T18" fmla="*/ 105 w 182"/>
              <a:gd name="T19" fmla="*/ 63 h 183"/>
              <a:gd name="T20" fmla="*/ 99 w 182"/>
              <a:gd name="T21" fmla="*/ 60 h 183"/>
              <a:gd name="T22" fmla="*/ 59 w 182"/>
              <a:gd name="T23" fmla="*/ 64 h 183"/>
              <a:gd name="T24" fmla="*/ 52 w 182"/>
              <a:gd name="T25" fmla="*/ 70 h 183"/>
              <a:gd name="T26" fmla="*/ 17 w 182"/>
              <a:gd name="T27" fmla="*/ 104 h 183"/>
              <a:gd name="T28" fmla="*/ 17 w 182"/>
              <a:gd name="T29" fmla="*/ 166 h 183"/>
              <a:gd name="T30" fmla="*/ 79 w 182"/>
              <a:gd name="T31" fmla="*/ 166 h 183"/>
              <a:gd name="T32" fmla="*/ 108 w 182"/>
              <a:gd name="T33" fmla="*/ 136 h 183"/>
              <a:gd name="T34" fmla="*/ 76 w 182"/>
              <a:gd name="T35" fmla="*/ 131 h 183"/>
              <a:gd name="T36" fmla="*/ 165 w 182"/>
              <a:gd name="T37" fmla="*/ 17 h 183"/>
              <a:gd name="T38" fmla="*/ 103 w 182"/>
              <a:gd name="T39" fmla="*/ 17 h 183"/>
              <a:gd name="T40" fmla="*/ 74 w 182"/>
              <a:gd name="T41" fmla="*/ 47 h 183"/>
              <a:gd name="T42" fmla="*/ 107 w 182"/>
              <a:gd name="T43" fmla="*/ 52 h 183"/>
              <a:gd name="T44" fmla="*/ 122 w 182"/>
              <a:gd name="T45" fmla="*/ 36 h 183"/>
              <a:gd name="T46" fmla="*/ 146 w 182"/>
              <a:gd name="T47" fmla="*/ 36 h 183"/>
              <a:gd name="T48" fmla="*/ 146 w 182"/>
              <a:gd name="T49" fmla="*/ 60 h 183"/>
              <a:gd name="T50" fmla="*/ 112 w 182"/>
              <a:gd name="T51" fmla="*/ 95 h 183"/>
              <a:gd name="T52" fmla="*/ 91 w 182"/>
              <a:gd name="T53" fmla="*/ 97 h 183"/>
              <a:gd name="T54" fmla="*/ 73 w 182"/>
              <a:gd name="T55" fmla="*/ 102 h 183"/>
              <a:gd name="T56" fmla="*/ 75 w 182"/>
              <a:gd name="T57" fmla="*/ 118 h 183"/>
              <a:gd name="T58" fmla="*/ 77 w 182"/>
              <a:gd name="T59" fmla="*/ 120 h 183"/>
              <a:gd name="T60" fmla="*/ 84 w 182"/>
              <a:gd name="T61" fmla="*/ 123 h 183"/>
              <a:gd name="T62" fmla="*/ 124 w 182"/>
              <a:gd name="T63" fmla="*/ 119 h 183"/>
              <a:gd name="T64" fmla="*/ 131 w 182"/>
              <a:gd name="T65" fmla="*/ 113 h 183"/>
              <a:gd name="T66" fmla="*/ 165 w 182"/>
              <a:gd name="T67" fmla="*/ 79 h 183"/>
              <a:gd name="T68" fmla="*/ 165 w 182"/>
              <a:gd name="T69" fmla="*/ 17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2" h="183">
                <a:moveTo>
                  <a:pt x="76" y="131"/>
                </a:moveTo>
                <a:cubicBezTo>
                  <a:pt x="60" y="147"/>
                  <a:pt x="60" y="147"/>
                  <a:pt x="60" y="147"/>
                </a:cubicBezTo>
                <a:cubicBezTo>
                  <a:pt x="54" y="154"/>
                  <a:pt x="43" y="154"/>
                  <a:pt x="36" y="147"/>
                </a:cubicBezTo>
                <a:cubicBezTo>
                  <a:pt x="30" y="141"/>
                  <a:pt x="30" y="130"/>
                  <a:pt x="36" y="123"/>
                </a:cubicBezTo>
                <a:cubicBezTo>
                  <a:pt x="71" y="89"/>
                  <a:pt x="71" y="89"/>
                  <a:pt x="71" y="89"/>
                </a:cubicBezTo>
                <a:cubicBezTo>
                  <a:pt x="76" y="83"/>
                  <a:pt x="85" y="82"/>
                  <a:pt x="91" y="86"/>
                </a:cubicBezTo>
                <a:cubicBezTo>
                  <a:pt x="98" y="90"/>
                  <a:pt x="106" y="88"/>
                  <a:pt x="110" y="82"/>
                </a:cubicBezTo>
                <a:cubicBezTo>
                  <a:pt x="113" y="77"/>
                  <a:pt x="112" y="70"/>
                  <a:pt x="108" y="66"/>
                </a:cubicBezTo>
                <a:cubicBezTo>
                  <a:pt x="108" y="66"/>
                  <a:pt x="108" y="65"/>
                  <a:pt x="108" y="65"/>
                </a:cubicBezTo>
                <a:cubicBezTo>
                  <a:pt x="107" y="65"/>
                  <a:pt x="106" y="64"/>
                  <a:pt x="105" y="63"/>
                </a:cubicBezTo>
                <a:cubicBezTo>
                  <a:pt x="103" y="62"/>
                  <a:pt x="101" y="61"/>
                  <a:pt x="99" y="60"/>
                </a:cubicBezTo>
                <a:cubicBezTo>
                  <a:pt x="86" y="55"/>
                  <a:pt x="71" y="56"/>
                  <a:pt x="59" y="64"/>
                </a:cubicBezTo>
                <a:cubicBezTo>
                  <a:pt x="56" y="66"/>
                  <a:pt x="54" y="68"/>
                  <a:pt x="52" y="70"/>
                </a:cubicBezTo>
                <a:cubicBezTo>
                  <a:pt x="17" y="104"/>
                  <a:pt x="17" y="104"/>
                  <a:pt x="17" y="104"/>
                </a:cubicBezTo>
                <a:cubicBezTo>
                  <a:pt x="0" y="122"/>
                  <a:pt x="0" y="149"/>
                  <a:pt x="17" y="166"/>
                </a:cubicBezTo>
                <a:cubicBezTo>
                  <a:pt x="35" y="183"/>
                  <a:pt x="62" y="183"/>
                  <a:pt x="79" y="166"/>
                </a:cubicBezTo>
                <a:cubicBezTo>
                  <a:pt x="108" y="136"/>
                  <a:pt x="108" y="136"/>
                  <a:pt x="108" y="136"/>
                </a:cubicBezTo>
                <a:cubicBezTo>
                  <a:pt x="97" y="138"/>
                  <a:pt x="86" y="136"/>
                  <a:pt x="76" y="131"/>
                </a:cubicBezTo>
                <a:close/>
                <a:moveTo>
                  <a:pt x="165" y="17"/>
                </a:moveTo>
                <a:cubicBezTo>
                  <a:pt x="148" y="0"/>
                  <a:pt x="120" y="0"/>
                  <a:pt x="103" y="17"/>
                </a:cubicBezTo>
                <a:cubicBezTo>
                  <a:pt x="74" y="47"/>
                  <a:pt x="74" y="47"/>
                  <a:pt x="74" y="47"/>
                </a:cubicBezTo>
                <a:cubicBezTo>
                  <a:pt x="85" y="45"/>
                  <a:pt x="97" y="47"/>
                  <a:pt x="107" y="52"/>
                </a:cubicBezTo>
                <a:cubicBezTo>
                  <a:pt x="122" y="36"/>
                  <a:pt x="122" y="36"/>
                  <a:pt x="122" y="36"/>
                </a:cubicBezTo>
                <a:cubicBezTo>
                  <a:pt x="129" y="30"/>
                  <a:pt x="140" y="30"/>
                  <a:pt x="146" y="36"/>
                </a:cubicBezTo>
                <a:cubicBezTo>
                  <a:pt x="153" y="43"/>
                  <a:pt x="153" y="53"/>
                  <a:pt x="146" y="60"/>
                </a:cubicBezTo>
                <a:cubicBezTo>
                  <a:pt x="112" y="95"/>
                  <a:pt x="112" y="95"/>
                  <a:pt x="112" y="95"/>
                </a:cubicBezTo>
                <a:cubicBezTo>
                  <a:pt x="106" y="100"/>
                  <a:pt x="98" y="101"/>
                  <a:pt x="91" y="97"/>
                </a:cubicBezTo>
                <a:cubicBezTo>
                  <a:pt x="85" y="93"/>
                  <a:pt x="77" y="95"/>
                  <a:pt x="73" y="102"/>
                </a:cubicBezTo>
                <a:cubicBezTo>
                  <a:pt x="69" y="107"/>
                  <a:pt x="70" y="114"/>
                  <a:pt x="75" y="118"/>
                </a:cubicBezTo>
                <a:cubicBezTo>
                  <a:pt x="75" y="119"/>
                  <a:pt x="76" y="119"/>
                  <a:pt x="77" y="120"/>
                </a:cubicBezTo>
                <a:cubicBezTo>
                  <a:pt x="79" y="121"/>
                  <a:pt x="81" y="122"/>
                  <a:pt x="84" y="123"/>
                </a:cubicBezTo>
                <a:cubicBezTo>
                  <a:pt x="97" y="128"/>
                  <a:pt x="112" y="127"/>
                  <a:pt x="124" y="119"/>
                </a:cubicBezTo>
                <a:cubicBezTo>
                  <a:pt x="126" y="117"/>
                  <a:pt x="129" y="116"/>
                  <a:pt x="131" y="113"/>
                </a:cubicBezTo>
                <a:cubicBezTo>
                  <a:pt x="165" y="79"/>
                  <a:pt x="165" y="79"/>
                  <a:pt x="165" y="79"/>
                </a:cubicBezTo>
                <a:cubicBezTo>
                  <a:pt x="182" y="62"/>
                  <a:pt x="182" y="34"/>
                  <a:pt x="165" y="17"/>
                </a:cubicBezTo>
                <a:close/>
              </a:path>
            </a:pathLst>
          </a:custGeom>
          <a:solidFill>
            <a:schemeClr val="tx1"/>
          </a:solidFill>
          <a:ln>
            <a:solidFill>
              <a:schemeClr val="bg1"/>
            </a:solidFill>
          </a:ln>
          <a:extLst/>
        </p:spPr>
        <p:txBody>
          <a:bodyPr vert="horz" wrap="square" lIns="121920" tIns="60960" rIns="121920" bIns="60960" numCol="1" anchor="t" anchorCtr="0" compatLnSpc="1">
            <a:prstTxWarp prst="textNoShape">
              <a:avLst/>
            </a:prstTxWarp>
          </a:bodyPr>
          <a:lstStyle/>
          <a:p>
            <a:pPr defTabSz="1219170">
              <a:defRPr/>
            </a:pPr>
            <a:endParaRPr lang="fr-FR" sz="2400" kern="0">
              <a:solidFill>
                <a:sysClr val="windowText" lastClr="000000"/>
              </a:solidFill>
            </a:endParaRPr>
          </a:p>
        </p:txBody>
      </p:sp>
      <p:sp>
        <p:nvSpPr>
          <p:cNvPr id="34" name="Freeform 8"/>
          <p:cNvSpPr>
            <a:spLocks noChangeAspect="1" noEditPoints="1"/>
          </p:cNvSpPr>
          <p:nvPr/>
        </p:nvSpPr>
        <p:spPr bwMode="auto">
          <a:xfrm rot="2679451">
            <a:off x="3210363" y="4794332"/>
            <a:ext cx="297048" cy="298681"/>
          </a:xfrm>
          <a:custGeom>
            <a:avLst/>
            <a:gdLst>
              <a:gd name="T0" fmla="*/ 76 w 182"/>
              <a:gd name="T1" fmla="*/ 131 h 183"/>
              <a:gd name="T2" fmla="*/ 60 w 182"/>
              <a:gd name="T3" fmla="*/ 147 h 183"/>
              <a:gd name="T4" fmla="*/ 36 w 182"/>
              <a:gd name="T5" fmla="*/ 147 h 183"/>
              <a:gd name="T6" fmla="*/ 36 w 182"/>
              <a:gd name="T7" fmla="*/ 123 h 183"/>
              <a:gd name="T8" fmla="*/ 71 w 182"/>
              <a:gd name="T9" fmla="*/ 89 h 183"/>
              <a:gd name="T10" fmla="*/ 91 w 182"/>
              <a:gd name="T11" fmla="*/ 86 h 183"/>
              <a:gd name="T12" fmla="*/ 110 w 182"/>
              <a:gd name="T13" fmla="*/ 82 h 183"/>
              <a:gd name="T14" fmla="*/ 108 w 182"/>
              <a:gd name="T15" fmla="*/ 66 h 183"/>
              <a:gd name="T16" fmla="*/ 108 w 182"/>
              <a:gd name="T17" fmla="*/ 65 h 183"/>
              <a:gd name="T18" fmla="*/ 105 w 182"/>
              <a:gd name="T19" fmla="*/ 63 h 183"/>
              <a:gd name="T20" fmla="*/ 99 w 182"/>
              <a:gd name="T21" fmla="*/ 60 h 183"/>
              <a:gd name="T22" fmla="*/ 59 w 182"/>
              <a:gd name="T23" fmla="*/ 64 h 183"/>
              <a:gd name="T24" fmla="*/ 52 w 182"/>
              <a:gd name="T25" fmla="*/ 70 h 183"/>
              <a:gd name="T26" fmla="*/ 17 w 182"/>
              <a:gd name="T27" fmla="*/ 104 h 183"/>
              <a:gd name="T28" fmla="*/ 17 w 182"/>
              <a:gd name="T29" fmla="*/ 166 h 183"/>
              <a:gd name="T30" fmla="*/ 79 w 182"/>
              <a:gd name="T31" fmla="*/ 166 h 183"/>
              <a:gd name="T32" fmla="*/ 108 w 182"/>
              <a:gd name="T33" fmla="*/ 136 h 183"/>
              <a:gd name="T34" fmla="*/ 76 w 182"/>
              <a:gd name="T35" fmla="*/ 131 h 183"/>
              <a:gd name="T36" fmla="*/ 165 w 182"/>
              <a:gd name="T37" fmla="*/ 17 h 183"/>
              <a:gd name="T38" fmla="*/ 103 w 182"/>
              <a:gd name="T39" fmla="*/ 17 h 183"/>
              <a:gd name="T40" fmla="*/ 74 w 182"/>
              <a:gd name="T41" fmla="*/ 47 h 183"/>
              <a:gd name="T42" fmla="*/ 107 w 182"/>
              <a:gd name="T43" fmla="*/ 52 h 183"/>
              <a:gd name="T44" fmla="*/ 122 w 182"/>
              <a:gd name="T45" fmla="*/ 36 h 183"/>
              <a:gd name="T46" fmla="*/ 146 w 182"/>
              <a:gd name="T47" fmla="*/ 36 h 183"/>
              <a:gd name="T48" fmla="*/ 146 w 182"/>
              <a:gd name="T49" fmla="*/ 60 h 183"/>
              <a:gd name="T50" fmla="*/ 112 w 182"/>
              <a:gd name="T51" fmla="*/ 95 h 183"/>
              <a:gd name="T52" fmla="*/ 91 w 182"/>
              <a:gd name="T53" fmla="*/ 97 h 183"/>
              <a:gd name="T54" fmla="*/ 73 w 182"/>
              <a:gd name="T55" fmla="*/ 102 h 183"/>
              <a:gd name="T56" fmla="*/ 75 w 182"/>
              <a:gd name="T57" fmla="*/ 118 h 183"/>
              <a:gd name="T58" fmla="*/ 77 w 182"/>
              <a:gd name="T59" fmla="*/ 120 h 183"/>
              <a:gd name="T60" fmla="*/ 84 w 182"/>
              <a:gd name="T61" fmla="*/ 123 h 183"/>
              <a:gd name="T62" fmla="*/ 124 w 182"/>
              <a:gd name="T63" fmla="*/ 119 h 183"/>
              <a:gd name="T64" fmla="*/ 131 w 182"/>
              <a:gd name="T65" fmla="*/ 113 h 183"/>
              <a:gd name="T66" fmla="*/ 165 w 182"/>
              <a:gd name="T67" fmla="*/ 79 h 183"/>
              <a:gd name="T68" fmla="*/ 165 w 182"/>
              <a:gd name="T69" fmla="*/ 17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2" h="183">
                <a:moveTo>
                  <a:pt x="76" y="131"/>
                </a:moveTo>
                <a:cubicBezTo>
                  <a:pt x="60" y="147"/>
                  <a:pt x="60" y="147"/>
                  <a:pt x="60" y="147"/>
                </a:cubicBezTo>
                <a:cubicBezTo>
                  <a:pt x="54" y="154"/>
                  <a:pt x="43" y="154"/>
                  <a:pt x="36" y="147"/>
                </a:cubicBezTo>
                <a:cubicBezTo>
                  <a:pt x="30" y="141"/>
                  <a:pt x="30" y="130"/>
                  <a:pt x="36" y="123"/>
                </a:cubicBezTo>
                <a:cubicBezTo>
                  <a:pt x="71" y="89"/>
                  <a:pt x="71" y="89"/>
                  <a:pt x="71" y="89"/>
                </a:cubicBezTo>
                <a:cubicBezTo>
                  <a:pt x="76" y="83"/>
                  <a:pt x="85" y="82"/>
                  <a:pt x="91" y="86"/>
                </a:cubicBezTo>
                <a:cubicBezTo>
                  <a:pt x="98" y="90"/>
                  <a:pt x="106" y="88"/>
                  <a:pt x="110" y="82"/>
                </a:cubicBezTo>
                <a:cubicBezTo>
                  <a:pt x="113" y="77"/>
                  <a:pt x="112" y="70"/>
                  <a:pt x="108" y="66"/>
                </a:cubicBezTo>
                <a:cubicBezTo>
                  <a:pt x="108" y="66"/>
                  <a:pt x="108" y="65"/>
                  <a:pt x="108" y="65"/>
                </a:cubicBezTo>
                <a:cubicBezTo>
                  <a:pt x="107" y="65"/>
                  <a:pt x="106" y="64"/>
                  <a:pt x="105" y="63"/>
                </a:cubicBezTo>
                <a:cubicBezTo>
                  <a:pt x="103" y="62"/>
                  <a:pt x="101" y="61"/>
                  <a:pt x="99" y="60"/>
                </a:cubicBezTo>
                <a:cubicBezTo>
                  <a:pt x="86" y="55"/>
                  <a:pt x="71" y="56"/>
                  <a:pt x="59" y="64"/>
                </a:cubicBezTo>
                <a:cubicBezTo>
                  <a:pt x="56" y="66"/>
                  <a:pt x="54" y="68"/>
                  <a:pt x="52" y="70"/>
                </a:cubicBezTo>
                <a:cubicBezTo>
                  <a:pt x="17" y="104"/>
                  <a:pt x="17" y="104"/>
                  <a:pt x="17" y="104"/>
                </a:cubicBezTo>
                <a:cubicBezTo>
                  <a:pt x="0" y="122"/>
                  <a:pt x="0" y="149"/>
                  <a:pt x="17" y="166"/>
                </a:cubicBezTo>
                <a:cubicBezTo>
                  <a:pt x="35" y="183"/>
                  <a:pt x="62" y="183"/>
                  <a:pt x="79" y="166"/>
                </a:cubicBezTo>
                <a:cubicBezTo>
                  <a:pt x="108" y="136"/>
                  <a:pt x="108" y="136"/>
                  <a:pt x="108" y="136"/>
                </a:cubicBezTo>
                <a:cubicBezTo>
                  <a:pt x="97" y="138"/>
                  <a:pt x="86" y="136"/>
                  <a:pt x="76" y="131"/>
                </a:cubicBezTo>
                <a:close/>
                <a:moveTo>
                  <a:pt x="165" y="17"/>
                </a:moveTo>
                <a:cubicBezTo>
                  <a:pt x="148" y="0"/>
                  <a:pt x="120" y="0"/>
                  <a:pt x="103" y="17"/>
                </a:cubicBezTo>
                <a:cubicBezTo>
                  <a:pt x="74" y="47"/>
                  <a:pt x="74" y="47"/>
                  <a:pt x="74" y="47"/>
                </a:cubicBezTo>
                <a:cubicBezTo>
                  <a:pt x="85" y="45"/>
                  <a:pt x="97" y="47"/>
                  <a:pt x="107" y="52"/>
                </a:cubicBezTo>
                <a:cubicBezTo>
                  <a:pt x="122" y="36"/>
                  <a:pt x="122" y="36"/>
                  <a:pt x="122" y="36"/>
                </a:cubicBezTo>
                <a:cubicBezTo>
                  <a:pt x="129" y="30"/>
                  <a:pt x="140" y="30"/>
                  <a:pt x="146" y="36"/>
                </a:cubicBezTo>
                <a:cubicBezTo>
                  <a:pt x="153" y="43"/>
                  <a:pt x="153" y="53"/>
                  <a:pt x="146" y="60"/>
                </a:cubicBezTo>
                <a:cubicBezTo>
                  <a:pt x="112" y="95"/>
                  <a:pt x="112" y="95"/>
                  <a:pt x="112" y="95"/>
                </a:cubicBezTo>
                <a:cubicBezTo>
                  <a:pt x="106" y="100"/>
                  <a:pt x="98" y="101"/>
                  <a:pt x="91" y="97"/>
                </a:cubicBezTo>
                <a:cubicBezTo>
                  <a:pt x="85" y="93"/>
                  <a:pt x="77" y="95"/>
                  <a:pt x="73" y="102"/>
                </a:cubicBezTo>
                <a:cubicBezTo>
                  <a:pt x="69" y="107"/>
                  <a:pt x="70" y="114"/>
                  <a:pt x="75" y="118"/>
                </a:cubicBezTo>
                <a:cubicBezTo>
                  <a:pt x="75" y="119"/>
                  <a:pt x="76" y="119"/>
                  <a:pt x="77" y="120"/>
                </a:cubicBezTo>
                <a:cubicBezTo>
                  <a:pt x="79" y="121"/>
                  <a:pt x="81" y="122"/>
                  <a:pt x="84" y="123"/>
                </a:cubicBezTo>
                <a:cubicBezTo>
                  <a:pt x="97" y="128"/>
                  <a:pt x="112" y="127"/>
                  <a:pt x="124" y="119"/>
                </a:cubicBezTo>
                <a:cubicBezTo>
                  <a:pt x="126" y="117"/>
                  <a:pt x="129" y="116"/>
                  <a:pt x="131" y="113"/>
                </a:cubicBezTo>
                <a:cubicBezTo>
                  <a:pt x="165" y="79"/>
                  <a:pt x="165" y="79"/>
                  <a:pt x="165" y="79"/>
                </a:cubicBezTo>
                <a:cubicBezTo>
                  <a:pt x="182" y="62"/>
                  <a:pt x="182" y="34"/>
                  <a:pt x="165" y="17"/>
                </a:cubicBezTo>
                <a:close/>
              </a:path>
            </a:pathLst>
          </a:custGeom>
          <a:solidFill>
            <a:schemeClr val="tx1"/>
          </a:solidFill>
          <a:ln>
            <a:solidFill>
              <a:schemeClr val="bg1"/>
            </a:solidFill>
          </a:ln>
          <a:extLst/>
        </p:spPr>
        <p:txBody>
          <a:bodyPr vert="horz" wrap="square" lIns="121920" tIns="60960" rIns="121920" bIns="60960" numCol="1" anchor="t" anchorCtr="0" compatLnSpc="1">
            <a:prstTxWarp prst="textNoShape">
              <a:avLst/>
            </a:prstTxWarp>
          </a:bodyPr>
          <a:lstStyle/>
          <a:p>
            <a:pPr defTabSz="1219170">
              <a:defRPr/>
            </a:pPr>
            <a:endParaRPr lang="fr-FR" sz="2400" kern="0">
              <a:solidFill>
                <a:sysClr val="windowText" lastClr="000000"/>
              </a:solidFill>
            </a:endParaRPr>
          </a:p>
        </p:txBody>
      </p:sp>
      <p:sp>
        <p:nvSpPr>
          <p:cNvPr id="35" name="Freeform 8"/>
          <p:cNvSpPr>
            <a:spLocks noChangeAspect="1" noEditPoints="1"/>
          </p:cNvSpPr>
          <p:nvPr/>
        </p:nvSpPr>
        <p:spPr bwMode="auto">
          <a:xfrm rot="2679451">
            <a:off x="3788689" y="4794332"/>
            <a:ext cx="297048" cy="298681"/>
          </a:xfrm>
          <a:custGeom>
            <a:avLst/>
            <a:gdLst>
              <a:gd name="T0" fmla="*/ 76 w 182"/>
              <a:gd name="T1" fmla="*/ 131 h 183"/>
              <a:gd name="T2" fmla="*/ 60 w 182"/>
              <a:gd name="T3" fmla="*/ 147 h 183"/>
              <a:gd name="T4" fmla="*/ 36 w 182"/>
              <a:gd name="T5" fmla="*/ 147 h 183"/>
              <a:gd name="T6" fmla="*/ 36 w 182"/>
              <a:gd name="T7" fmla="*/ 123 h 183"/>
              <a:gd name="T8" fmla="*/ 71 w 182"/>
              <a:gd name="T9" fmla="*/ 89 h 183"/>
              <a:gd name="T10" fmla="*/ 91 w 182"/>
              <a:gd name="T11" fmla="*/ 86 h 183"/>
              <a:gd name="T12" fmla="*/ 110 w 182"/>
              <a:gd name="T13" fmla="*/ 82 h 183"/>
              <a:gd name="T14" fmla="*/ 108 w 182"/>
              <a:gd name="T15" fmla="*/ 66 h 183"/>
              <a:gd name="T16" fmla="*/ 108 w 182"/>
              <a:gd name="T17" fmla="*/ 65 h 183"/>
              <a:gd name="T18" fmla="*/ 105 w 182"/>
              <a:gd name="T19" fmla="*/ 63 h 183"/>
              <a:gd name="T20" fmla="*/ 99 w 182"/>
              <a:gd name="T21" fmla="*/ 60 h 183"/>
              <a:gd name="T22" fmla="*/ 59 w 182"/>
              <a:gd name="T23" fmla="*/ 64 h 183"/>
              <a:gd name="T24" fmla="*/ 52 w 182"/>
              <a:gd name="T25" fmla="*/ 70 h 183"/>
              <a:gd name="T26" fmla="*/ 17 w 182"/>
              <a:gd name="T27" fmla="*/ 104 h 183"/>
              <a:gd name="T28" fmla="*/ 17 w 182"/>
              <a:gd name="T29" fmla="*/ 166 h 183"/>
              <a:gd name="T30" fmla="*/ 79 w 182"/>
              <a:gd name="T31" fmla="*/ 166 h 183"/>
              <a:gd name="T32" fmla="*/ 108 w 182"/>
              <a:gd name="T33" fmla="*/ 136 h 183"/>
              <a:gd name="T34" fmla="*/ 76 w 182"/>
              <a:gd name="T35" fmla="*/ 131 h 183"/>
              <a:gd name="T36" fmla="*/ 165 w 182"/>
              <a:gd name="T37" fmla="*/ 17 h 183"/>
              <a:gd name="T38" fmla="*/ 103 w 182"/>
              <a:gd name="T39" fmla="*/ 17 h 183"/>
              <a:gd name="T40" fmla="*/ 74 w 182"/>
              <a:gd name="T41" fmla="*/ 47 h 183"/>
              <a:gd name="T42" fmla="*/ 107 w 182"/>
              <a:gd name="T43" fmla="*/ 52 h 183"/>
              <a:gd name="T44" fmla="*/ 122 w 182"/>
              <a:gd name="T45" fmla="*/ 36 h 183"/>
              <a:gd name="T46" fmla="*/ 146 w 182"/>
              <a:gd name="T47" fmla="*/ 36 h 183"/>
              <a:gd name="T48" fmla="*/ 146 w 182"/>
              <a:gd name="T49" fmla="*/ 60 h 183"/>
              <a:gd name="T50" fmla="*/ 112 w 182"/>
              <a:gd name="T51" fmla="*/ 95 h 183"/>
              <a:gd name="T52" fmla="*/ 91 w 182"/>
              <a:gd name="T53" fmla="*/ 97 h 183"/>
              <a:gd name="T54" fmla="*/ 73 w 182"/>
              <a:gd name="T55" fmla="*/ 102 h 183"/>
              <a:gd name="T56" fmla="*/ 75 w 182"/>
              <a:gd name="T57" fmla="*/ 118 h 183"/>
              <a:gd name="T58" fmla="*/ 77 w 182"/>
              <a:gd name="T59" fmla="*/ 120 h 183"/>
              <a:gd name="T60" fmla="*/ 84 w 182"/>
              <a:gd name="T61" fmla="*/ 123 h 183"/>
              <a:gd name="T62" fmla="*/ 124 w 182"/>
              <a:gd name="T63" fmla="*/ 119 h 183"/>
              <a:gd name="T64" fmla="*/ 131 w 182"/>
              <a:gd name="T65" fmla="*/ 113 h 183"/>
              <a:gd name="T66" fmla="*/ 165 w 182"/>
              <a:gd name="T67" fmla="*/ 79 h 183"/>
              <a:gd name="T68" fmla="*/ 165 w 182"/>
              <a:gd name="T69" fmla="*/ 17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2" h="183">
                <a:moveTo>
                  <a:pt x="76" y="131"/>
                </a:moveTo>
                <a:cubicBezTo>
                  <a:pt x="60" y="147"/>
                  <a:pt x="60" y="147"/>
                  <a:pt x="60" y="147"/>
                </a:cubicBezTo>
                <a:cubicBezTo>
                  <a:pt x="54" y="154"/>
                  <a:pt x="43" y="154"/>
                  <a:pt x="36" y="147"/>
                </a:cubicBezTo>
                <a:cubicBezTo>
                  <a:pt x="30" y="141"/>
                  <a:pt x="30" y="130"/>
                  <a:pt x="36" y="123"/>
                </a:cubicBezTo>
                <a:cubicBezTo>
                  <a:pt x="71" y="89"/>
                  <a:pt x="71" y="89"/>
                  <a:pt x="71" y="89"/>
                </a:cubicBezTo>
                <a:cubicBezTo>
                  <a:pt x="76" y="83"/>
                  <a:pt x="85" y="82"/>
                  <a:pt x="91" y="86"/>
                </a:cubicBezTo>
                <a:cubicBezTo>
                  <a:pt x="98" y="90"/>
                  <a:pt x="106" y="88"/>
                  <a:pt x="110" y="82"/>
                </a:cubicBezTo>
                <a:cubicBezTo>
                  <a:pt x="113" y="77"/>
                  <a:pt x="112" y="70"/>
                  <a:pt x="108" y="66"/>
                </a:cubicBezTo>
                <a:cubicBezTo>
                  <a:pt x="108" y="66"/>
                  <a:pt x="108" y="65"/>
                  <a:pt x="108" y="65"/>
                </a:cubicBezTo>
                <a:cubicBezTo>
                  <a:pt x="107" y="65"/>
                  <a:pt x="106" y="64"/>
                  <a:pt x="105" y="63"/>
                </a:cubicBezTo>
                <a:cubicBezTo>
                  <a:pt x="103" y="62"/>
                  <a:pt x="101" y="61"/>
                  <a:pt x="99" y="60"/>
                </a:cubicBezTo>
                <a:cubicBezTo>
                  <a:pt x="86" y="55"/>
                  <a:pt x="71" y="56"/>
                  <a:pt x="59" y="64"/>
                </a:cubicBezTo>
                <a:cubicBezTo>
                  <a:pt x="56" y="66"/>
                  <a:pt x="54" y="68"/>
                  <a:pt x="52" y="70"/>
                </a:cubicBezTo>
                <a:cubicBezTo>
                  <a:pt x="17" y="104"/>
                  <a:pt x="17" y="104"/>
                  <a:pt x="17" y="104"/>
                </a:cubicBezTo>
                <a:cubicBezTo>
                  <a:pt x="0" y="122"/>
                  <a:pt x="0" y="149"/>
                  <a:pt x="17" y="166"/>
                </a:cubicBezTo>
                <a:cubicBezTo>
                  <a:pt x="35" y="183"/>
                  <a:pt x="62" y="183"/>
                  <a:pt x="79" y="166"/>
                </a:cubicBezTo>
                <a:cubicBezTo>
                  <a:pt x="108" y="136"/>
                  <a:pt x="108" y="136"/>
                  <a:pt x="108" y="136"/>
                </a:cubicBezTo>
                <a:cubicBezTo>
                  <a:pt x="97" y="138"/>
                  <a:pt x="86" y="136"/>
                  <a:pt x="76" y="131"/>
                </a:cubicBezTo>
                <a:close/>
                <a:moveTo>
                  <a:pt x="165" y="17"/>
                </a:moveTo>
                <a:cubicBezTo>
                  <a:pt x="148" y="0"/>
                  <a:pt x="120" y="0"/>
                  <a:pt x="103" y="17"/>
                </a:cubicBezTo>
                <a:cubicBezTo>
                  <a:pt x="74" y="47"/>
                  <a:pt x="74" y="47"/>
                  <a:pt x="74" y="47"/>
                </a:cubicBezTo>
                <a:cubicBezTo>
                  <a:pt x="85" y="45"/>
                  <a:pt x="97" y="47"/>
                  <a:pt x="107" y="52"/>
                </a:cubicBezTo>
                <a:cubicBezTo>
                  <a:pt x="122" y="36"/>
                  <a:pt x="122" y="36"/>
                  <a:pt x="122" y="36"/>
                </a:cubicBezTo>
                <a:cubicBezTo>
                  <a:pt x="129" y="30"/>
                  <a:pt x="140" y="30"/>
                  <a:pt x="146" y="36"/>
                </a:cubicBezTo>
                <a:cubicBezTo>
                  <a:pt x="153" y="43"/>
                  <a:pt x="153" y="53"/>
                  <a:pt x="146" y="60"/>
                </a:cubicBezTo>
                <a:cubicBezTo>
                  <a:pt x="112" y="95"/>
                  <a:pt x="112" y="95"/>
                  <a:pt x="112" y="95"/>
                </a:cubicBezTo>
                <a:cubicBezTo>
                  <a:pt x="106" y="100"/>
                  <a:pt x="98" y="101"/>
                  <a:pt x="91" y="97"/>
                </a:cubicBezTo>
                <a:cubicBezTo>
                  <a:pt x="85" y="93"/>
                  <a:pt x="77" y="95"/>
                  <a:pt x="73" y="102"/>
                </a:cubicBezTo>
                <a:cubicBezTo>
                  <a:pt x="69" y="107"/>
                  <a:pt x="70" y="114"/>
                  <a:pt x="75" y="118"/>
                </a:cubicBezTo>
                <a:cubicBezTo>
                  <a:pt x="75" y="119"/>
                  <a:pt x="76" y="119"/>
                  <a:pt x="77" y="120"/>
                </a:cubicBezTo>
                <a:cubicBezTo>
                  <a:pt x="79" y="121"/>
                  <a:pt x="81" y="122"/>
                  <a:pt x="84" y="123"/>
                </a:cubicBezTo>
                <a:cubicBezTo>
                  <a:pt x="97" y="128"/>
                  <a:pt x="112" y="127"/>
                  <a:pt x="124" y="119"/>
                </a:cubicBezTo>
                <a:cubicBezTo>
                  <a:pt x="126" y="117"/>
                  <a:pt x="129" y="116"/>
                  <a:pt x="131" y="113"/>
                </a:cubicBezTo>
                <a:cubicBezTo>
                  <a:pt x="165" y="79"/>
                  <a:pt x="165" y="79"/>
                  <a:pt x="165" y="79"/>
                </a:cubicBezTo>
                <a:cubicBezTo>
                  <a:pt x="182" y="62"/>
                  <a:pt x="182" y="34"/>
                  <a:pt x="165" y="17"/>
                </a:cubicBezTo>
                <a:close/>
              </a:path>
            </a:pathLst>
          </a:custGeom>
          <a:solidFill>
            <a:schemeClr val="tx1"/>
          </a:solidFill>
          <a:ln>
            <a:solidFill>
              <a:schemeClr val="bg1"/>
            </a:solidFill>
          </a:ln>
          <a:extLst/>
        </p:spPr>
        <p:txBody>
          <a:bodyPr vert="horz" wrap="square" lIns="121920" tIns="60960" rIns="121920" bIns="60960" numCol="1" anchor="t" anchorCtr="0" compatLnSpc="1">
            <a:prstTxWarp prst="textNoShape">
              <a:avLst/>
            </a:prstTxWarp>
          </a:bodyPr>
          <a:lstStyle/>
          <a:p>
            <a:pPr defTabSz="1219170">
              <a:defRPr/>
            </a:pPr>
            <a:endParaRPr lang="fr-FR" sz="2400" kern="0">
              <a:solidFill>
                <a:sysClr val="windowText" lastClr="000000"/>
              </a:solidFill>
            </a:endParaRPr>
          </a:p>
        </p:txBody>
      </p:sp>
      <p:sp>
        <p:nvSpPr>
          <p:cNvPr id="36" name="Freeform 411"/>
          <p:cNvSpPr>
            <a:spLocks/>
          </p:cNvSpPr>
          <p:nvPr/>
        </p:nvSpPr>
        <p:spPr bwMode="auto">
          <a:xfrm>
            <a:off x="10598923" y="2257290"/>
            <a:ext cx="582084" cy="510116"/>
          </a:xfrm>
          <a:custGeom>
            <a:avLst/>
            <a:gdLst>
              <a:gd name="T0" fmla="*/ 0 w 648"/>
              <a:gd name="T1" fmla="*/ 2147483646 h 618"/>
              <a:gd name="T2" fmla="*/ 2147483646 w 648"/>
              <a:gd name="T3" fmla="*/ 2147483646 h 618"/>
              <a:gd name="T4" fmla="*/ 2147483646 w 648"/>
              <a:gd name="T5" fmla="*/ 2147483646 h 618"/>
              <a:gd name="T6" fmla="*/ 2147483646 w 648"/>
              <a:gd name="T7" fmla="*/ 2147483646 h 618"/>
              <a:gd name="T8" fmla="*/ 2147483646 w 648"/>
              <a:gd name="T9" fmla="*/ 2147483646 h 618"/>
              <a:gd name="T10" fmla="*/ 2147483646 w 648"/>
              <a:gd name="T11" fmla="*/ 2147483646 h 618"/>
              <a:gd name="T12" fmla="*/ 2147483646 w 648"/>
              <a:gd name="T13" fmla="*/ 2147483646 h 618"/>
              <a:gd name="T14" fmla="*/ 2147483646 w 648"/>
              <a:gd name="T15" fmla="*/ 0 h 618"/>
              <a:gd name="T16" fmla="*/ 2147483646 w 648"/>
              <a:gd name="T17" fmla="*/ 2147483646 h 618"/>
              <a:gd name="T18" fmla="*/ 2147483646 w 648"/>
              <a:gd name="T19" fmla="*/ 2147483646 h 618"/>
              <a:gd name="T20" fmla="*/ 2147483646 w 648"/>
              <a:gd name="T21" fmla="*/ 2147483646 h 618"/>
              <a:gd name="T22" fmla="*/ 2147483646 w 648"/>
              <a:gd name="T23" fmla="*/ 2147483646 h 618"/>
              <a:gd name="T24" fmla="*/ 2147483646 w 648"/>
              <a:gd name="T25" fmla="*/ 2147483646 h 618"/>
              <a:gd name="T26" fmla="*/ 2147483646 w 648"/>
              <a:gd name="T27" fmla="*/ 2147483646 h 618"/>
              <a:gd name="T28" fmla="*/ 2147483646 w 648"/>
              <a:gd name="T29" fmla="*/ 2147483646 h 618"/>
              <a:gd name="T30" fmla="*/ 2147483646 w 648"/>
              <a:gd name="T31" fmla="*/ 2147483646 h 618"/>
              <a:gd name="T32" fmla="*/ 0 w 648"/>
              <a:gd name="T33" fmla="*/ 2147483646 h 61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48"/>
              <a:gd name="T52" fmla="*/ 0 h 618"/>
              <a:gd name="T53" fmla="*/ 648 w 648"/>
              <a:gd name="T54" fmla="*/ 618 h 61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48" h="618">
                <a:moveTo>
                  <a:pt x="0" y="374"/>
                </a:moveTo>
                <a:lnTo>
                  <a:pt x="88" y="320"/>
                </a:lnTo>
                <a:lnTo>
                  <a:pt x="122" y="340"/>
                </a:lnTo>
                <a:lnTo>
                  <a:pt x="184" y="452"/>
                </a:lnTo>
                <a:lnTo>
                  <a:pt x="278" y="316"/>
                </a:lnTo>
                <a:lnTo>
                  <a:pt x="434" y="148"/>
                </a:lnTo>
                <a:lnTo>
                  <a:pt x="534" y="60"/>
                </a:lnTo>
                <a:lnTo>
                  <a:pt x="632" y="0"/>
                </a:lnTo>
                <a:lnTo>
                  <a:pt x="648" y="26"/>
                </a:lnTo>
                <a:lnTo>
                  <a:pt x="566" y="98"/>
                </a:lnTo>
                <a:lnTo>
                  <a:pt x="448" y="230"/>
                </a:lnTo>
                <a:lnTo>
                  <a:pt x="346" y="360"/>
                </a:lnTo>
                <a:lnTo>
                  <a:pt x="234" y="554"/>
                </a:lnTo>
                <a:lnTo>
                  <a:pt x="144" y="618"/>
                </a:lnTo>
                <a:lnTo>
                  <a:pt x="82" y="466"/>
                </a:lnTo>
                <a:lnTo>
                  <a:pt x="42" y="404"/>
                </a:lnTo>
                <a:lnTo>
                  <a:pt x="0" y="374"/>
                </a:lnTo>
                <a:close/>
              </a:path>
            </a:pathLst>
          </a:custGeom>
          <a:solidFill>
            <a:srgbClr val="00B050"/>
          </a:solidFill>
          <a:ln w="9525">
            <a:solidFill>
              <a:srgbClr val="00B050"/>
            </a:solidFill>
            <a:round/>
            <a:headEnd/>
            <a:tailEnd/>
          </a:ln>
        </p:spPr>
        <p:txBody>
          <a:bodyPr wrap="none" anchor="ctr"/>
          <a:lstStyle/>
          <a:p>
            <a:pPr defTabSz="1219170">
              <a:defRPr/>
            </a:pPr>
            <a:endParaRPr lang="fr-FR" sz="2400" kern="0">
              <a:solidFill>
                <a:sysClr val="windowText" lastClr="000000"/>
              </a:solidFill>
            </a:endParaRPr>
          </a:p>
        </p:txBody>
      </p:sp>
    </p:spTree>
    <p:extLst>
      <p:ext uri="{BB962C8B-B14F-4D97-AF65-F5344CB8AC3E}">
        <p14:creationId xmlns:p14="http://schemas.microsoft.com/office/powerpoint/2010/main" val="399161002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96" name="Rectangle 95"/>
          <p:cNvSpPr/>
          <p:nvPr/>
        </p:nvSpPr>
        <p:spPr>
          <a:xfrm>
            <a:off x="4463818" y="1569493"/>
            <a:ext cx="7008780" cy="4835838"/>
          </a:xfrm>
          <a:prstGeom prst="rect">
            <a:avLst/>
          </a:prstGeom>
          <a:solidFill>
            <a:schemeClr val="bg1">
              <a:lumMod val="9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r>
              <a:rPr lang="fr-FR" sz="1867" b="1" dirty="0">
                <a:solidFill>
                  <a:schemeClr val="tx1"/>
                </a:solidFill>
              </a:rPr>
              <a:t>Internet</a:t>
            </a:r>
          </a:p>
        </p:txBody>
      </p:sp>
      <p:sp>
        <p:nvSpPr>
          <p:cNvPr id="2" name="Titre 1"/>
          <p:cNvSpPr>
            <a:spLocks noGrp="1"/>
          </p:cNvSpPr>
          <p:nvPr>
            <p:ph type="title"/>
          </p:nvPr>
        </p:nvSpPr>
        <p:spPr>
          <a:xfrm>
            <a:off x="838200" y="151095"/>
            <a:ext cx="10515600" cy="568642"/>
          </a:xfrm>
        </p:spPr>
        <p:txBody>
          <a:bodyPr>
            <a:normAutofit fontScale="90000"/>
          </a:bodyPr>
          <a:lstStyle/>
          <a:p>
            <a:pPr algn="ctr"/>
            <a:r>
              <a:rPr lang="en-GB" b="1" dirty="0">
                <a:latin typeface="Times New Roman" panose="02020603050405020304" pitchFamily="18" charset="0"/>
                <a:cs typeface="Times New Roman" panose="02020603050405020304" pitchFamily="18" charset="0"/>
              </a:rPr>
              <a:t>Reminder of important </a:t>
            </a:r>
            <a:r>
              <a:rPr lang="en-GB" b="1" dirty="0" smtClean="0">
                <a:latin typeface="Times New Roman" panose="02020603050405020304" pitchFamily="18" charset="0"/>
                <a:cs typeface="Times New Roman" panose="02020603050405020304" pitchFamily="18" charset="0"/>
              </a:rPr>
              <a:t>concepts</a:t>
            </a:r>
            <a:endParaRPr lang="en-GB" b="1" dirty="0">
              <a:latin typeface="Times New Roman" panose="02020603050405020304" pitchFamily="18" charset="0"/>
              <a:cs typeface="Times New Roman" panose="02020603050405020304" pitchFamily="18" charset="0"/>
            </a:endParaRPr>
          </a:p>
        </p:txBody>
      </p:sp>
      <p:sp>
        <p:nvSpPr>
          <p:cNvPr id="6" name="Slide Number Placeholder 5"/>
          <p:cNvSpPr txBox="1">
            <a:spLocks/>
          </p:cNvSpPr>
          <p:nvPr/>
        </p:nvSpPr>
        <p:spPr>
          <a:xfrm>
            <a:off x="11369512" y="6513638"/>
            <a:ext cx="480000" cy="184665"/>
          </a:xfrm>
          <a:prstGeom prst="rect">
            <a:avLst/>
          </a:prstGeom>
        </p:spPr>
        <p:txBody>
          <a:bodyPr vert="horz" lIns="0" tIns="0" rIns="0" bIns="0" rtlCol="0" anchor="ctr"/>
          <a:lstStyle>
            <a:defPPr>
              <a:defRPr lang="en-US"/>
            </a:defPPr>
            <a:lvl1pPr marL="0" algn="ctr" defTabSz="457200" rtl="0" eaLnBrk="1" latinLnBrk="0" hangingPunct="1">
              <a:defRPr sz="9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EB99C4E-4C2F-4FAC-9585-2BCE7E79DDB0}" type="slidenum">
              <a:rPr lang="en-US" sz="1200"/>
              <a:pPr/>
              <a:t>13</a:t>
            </a:fld>
            <a:endParaRPr lang="en-US" sz="1200" dirty="0"/>
          </a:p>
        </p:txBody>
      </p:sp>
      <p:grpSp>
        <p:nvGrpSpPr>
          <p:cNvPr id="7" name="Groupe 6"/>
          <p:cNvGrpSpPr/>
          <p:nvPr/>
        </p:nvGrpSpPr>
        <p:grpSpPr>
          <a:xfrm>
            <a:off x="6059469" y="2196129"/>
            <a:ext cx="3798580" cy="3409111"/>
            <a:chOff x="6504458" y="1715325"/>
            <a:chExt cx="1945861" cy="1746351"/>
          </a:xfrm>
        </p:grpSpPr>
        <p:cxnSp>
          <p:nvCxnSpPr>
            <p:cNvPr id="8" name="Connecteur droit avec flèche 7"/>
            <p:cNvCxnSpPr>
              <a:cxnSpLocks/>
            </p:cNvCxnSpPr>
            <p:nvPr/>
          </p:nvCxnSpPr>
          <p:spPr>
            <a:xfrm flipH="1" flipV="1">
              <a:off x="7314950" y="3069426"/>
              <a:ext cx="355468" cy="1115"/>
            </a:xfrm>
            <a:prstGeom prst="straightConnector1">
              <a:avLst/>
            </a:prstGeom>
            <a:ln w="22225">
              <a:solidFill>
                <a:schemeClr val="tx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 name="Connecteur droit avec flèche 8"/>
            <p:cNvCxnSpPr>
              <a:cxnSpLocks/>
            </p:cNvCxnSpPr>
            <p:nvPr/>
          </p:nvCxnSpPr>
          <p:spPr>
            <a:xfrm flipH="1" flipV="1">
              <a:off x="7673292" y="2318760"/>
              <a:ext cx="232474" cy="180812"/>
            </a:xfrm>
            <a:prstGeom prst="straightConnector1">
              <a:avLst/>
            </a:prstGeom>
            <a:ln w="22225">
              <a:solidFill>
                <a:schemeClr val="tx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0" name="Connecteur droit avec flèche 9"/>
            <p:cNvCxnSpPr>
              <a:cxnSpLocks/>
            </p:cNvCxnSpPr>
            <p:nvPr/>
          </p:nvCxnSpPr>
          <p:spPr>
            <a:xfrm flipH="1">
              <a:off x="7079603" y="2318760"/>
              <a:ext cx="232474" cy="180812"/>
            </a:xfrm>
            <a:prstGeom prst="straightConnector1">
              <a:avLst/>
            </a:prstGeom>
            <a:ln w="22225">
              <a:solidFill>
                <a:schemeClr val="tx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Connecteur droit avec flèche 10"/>
            <p:cNvCxnSpPr>
              <a:cxnSpLocks/>
            </p:cNvCxnSpPr>
            <p:nvPr/>
          </p:nvCxnSpPr>
          <p:spPr>
            <a:xfrm flipH="1" flipV="1">
              <a:off x="6930110" y="2747314"/>
              <a:ext cx="98154" cy="284136"/>
            </a:xfrm>
            <a:prstGeom prst="straightConnector1">
              <a:avLst/>
            </a:prstGeom>
            <a:ln w="22225">
              <a:solidFill>
                <a:schemeClr val="tx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Connecteur droit avec flèche 11"/>
            <p:cNvCxnSpPr>
              <a:cxnSpLocks/>
            </p:cNvCxnSpPr>
            <p:nvPr/>
          </p:nvCxnSpPr>
          <p:spPr>
            <a:xfrm flipH="1">
              <a:off x="7957105" y="2747314"/>
              <a:ext cx="98154" cy="284136"/>
            </a:xfrm>
            <a:prstGeom prst="straightConnector1">
              <a:avLst/>
            </a:prstGeom>
            <a:ln w="22225">
              <a:solidFill>
                <a:schemeClr val="tx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Connecteur droit avec flèche 12"/>
            <p:cNvCxnSpPr>
              <a:cxnSpLocks/>
            </p:cNvCxnSpPr>
            <p:nvPr/>
          </p:nvCxnSpPr>
          <p:spPr>
            <a:xfrm flipH="1" flipV="1">
              <a:off x="7177817" y="2571702"/>
              <a:ext cx="629735" cy="1115"/>
            </a:xfrm>
            <a:prstGeom prst="straightConnector1">
              <a:avLst/>
            </a:prstGeom>
            <a:ln w="22225">
              <a:solidFill>
                <a:schemeClr val="tx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4" name="Connecteur droit avec flèche 13"/>
            <p:cNvCxnSpPr>
              <a:cxnSpLocks/>
            </p:cNvCxnSpPr>
            <p:nvPr/>
          </p:nvCxnSpPr>
          <p:spPr>
            <a:xfrm flipH="1">
              <a:off x="7221841" y="2408932"/>
              <a:ext cx="234840" cy="529759"/>
            </a:xfrm>
            <a:prstGeom prst="straightConnector1">
              <a:avLst/>
            </a:prstGeom>
            <a:ln w="22225">
              <a:solidFill>
                <a:schemeClr val="tx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Connecteur droit avec flèche 14"/>
            <p:cNvCxnSpPr>
              <a:cxnSpLocks/>
            </p:cNvCxnSpPr>
            <p:nvPr/>
          </p:nvCxnSpPr>
          <p:spPr>
            <a:xfrm flipH="1" flipV="1">
              <a:off x="7528688" y="2408932"/>
              <a:ext cx="234840" cy="529759"/>
            </a:xfrm>
            <a:prstGeom prst="straightConnector1">
              <a:avLst/>
            </a:prstGeom>
            <a:ln w="22225">
              <a:solidFill>
                <a:schemeClr val="tx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6" name="Connecteur droit avec flèche 15"/>
            <p:cNvCxnSpPr>
              <a:cxnSpLocks/>
            </p:cNvCxnSpPr>
            <p:nvPr/>
          </p:nvCxnSpPr>
          <p:spPr>
            <a:xfrm flipH="1" flipV="1">
              <a:off x="7169414" y="2706216"/>
              <a:ext cx="554455" cy="292317"/>
            </a:xfrm>
            <a:prstGeom prst="straightConnector1">
              <a:avLst/>
            </a:prstGeom>
            <a:ln w="22225">
              <a:solidFill>
                <a:schemeClr val="tx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7" name="Connecteur droit avec flèche 16"/>
            <p:cNvCxnSpPr>
              <a:cxnSpLocks/>
            </p:cNvCxnSpPr>
            <p:nvPr/>
          </p:nvCxnSpPr>
          <p:spPr>
            <a:xfrm flipH="1">
              <a:off x="7261499" y="2706216"/>
              <a:ext cx="554455" cy="292317"/>
            </a:xfrm>
            <a:prstGeom prst="straightConnector1">
              <a:avLst/>
            </a:prstGeom>
            <a:ln w="22225">
              <a:solidFill>
                <a:schemeClr val="tx2"/>
              </a:solidFill>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18" name="Groupe 17"/>
            <p:cNvGrpSpPr/>
            <p:nvPr/>
          </p:nvGrpSpPr>
          <p:grpSpPr>
            <a:xfrm>
              <a:off x="6831473" y="2494286"/>
              <a:ext cx="1322422" cy="244125"/>
              <a:chOff x="2807198" y="2865102"/>
              <a:chExt cx="1322422" cy="244125"/>
            </a:xfrm>
            <a:solidFill>
              <a:schemeClr val="tx1"/>
            </a:solidFill>
          </p:grpSpPr>
          <p:sp>
            <p:nvSpPr>
              <p:cNvPr id="28" name="Organigramme : Disque magnétique 27"/>
              <p:cNvSpPr/>
              <p:nvPr/>
            </p:nvSpPr>
            <p:spPr>
              <a:xfrm>
                <a:off x="2807198" y="2865102"/>
                <a:ext cx="262967" cy="244125"/>
              </a:xfrm>
              <a:prstGeom prst="flowChartMagneticDisk">
                <a:avLst/>
              </a:prstGeom>
              <a:solidFill>
                <a:schemeClr val="tx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defRPr/>
                </a:pPr>
                <a:endParaRPr lang="en-GB" sz="1333" kern="0" dirty="0">
                  <a:solidFill>
                    <a:sysClr val="windowText" lastClr="000000"/>
                  </a:solidFill>
                  <a:latin typeface="Arial" panose="020B0604020202020204" pitchFamily="34" charset="0"/>
                  <a:cs typeface="Arial" panose="020B0604020202020204" pitchFamily="34" charset="0"/>
                </a:endParaRPr>
              </a:p>
            </p:txBody>
          </p:sp>
          <p:sp>
            <p:nvSpPr>
              <p:cNvPr id="29" name="Organigramme : Disque magnétique 28"/>
              <p:cNvSpPr/>
              <p:nvPr/>
            </p:nvSpPr>
            <p:spPr>
              <a:xfrm>
                <a:off x="3866653" y="2865102"/>
                <a:ext cx="262967" cy="244125"/>
              </a:xfrm>
              <a:prstGeom prst="flowChartMagneticDisk">
                <a:avLst/>
              </a:prstGeom>
              <a:solidFill>
                <a:schemeClr val="tx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defRPr/>
                </a:pPr>
                <a:endParaRPr lang="en-GB" sz="1333" kern="0" dirty="0">
                  <a:solidFill>
                    <a:sysClr val="windowText" lastClr="000000"/>
                  </a:solidFill>
                  <a:latin typeface="Arial" panose="020B0604020202020204" pitchFamily="34" charset="0"/>
                  <a:cs typeface="Arial" panose="020B0604020202020204" pitchFamily="34" charset="0"/>
                </a:endParaRPr>
              </a:p>
            </p:txBody>
          </p:sp>
        </p:grpSp>
        <p:grpSp>
          <p:nvGrpSpPr>
            <p:cNvPr id="19" name="Groupe 18"/>
            <p:cNvGrpSpPr/>
            <p:nvPr/>
          </p:nvGrpSpPr>
          <p:grpSpPr>
            <a:xfrm>
              <a:off x="7004739" y="3033744"/>
              <a:ext cx="975890" cy="244125"/>
              <a:chOff x="2998881" y="3404560"/>
              <a:chExt cx="975890" cy="244125"/>
            </a:xfrm>
            <a:solidFill>
              <a:schemeClr val="tx1"/>
            </a:solidFill>
          </p:grpSpPr>
          <p:sp>
            <p:nvSpPr>
              <p:cNvPr id="26" name="Organigramme : Disque magnétique 25"/>
              <p:cNvSpPr/>
              <p:nvPr/>
            </p:nvSpPr>
            <p:spPr>
              <a:xfrm>
                <a:off x="2998881" y="3404560"/>
                <a:ext cx="262967" cy="244125"/>
              </a:xfrm>
              <a:prstGeom prst="flowChartMagneticDisk">
                <a:avLst/>
              </a:prstGeom>
              <a:solidFill>
                <a:schemeClr val="tx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defRPr/>
                </a:pPr>
                <a:endParaRPr lang="en-GB" sz="1333" kern="0" dirty="0">
                  <a:solidFill>
                    <a:sysClr val="windowText" lastClr="000000"/>
                  </a:solidFill>
                  <a:latin typeface="Arial" panose="020B0604020202020204" pitchFamily="34" charset="0"/>
                  <a:cs typeface="Arial" panose="020B0604020202020204" pitchFamily="34" charset="0"/>
                </a:endParaRPr>
              </a:p>
            </p:txBody>
          </p:sp>
          <p:sp>
            <p:nvSpPr>
              <p:cNvPr id="27" name="Organigramme : Disque magnétique 26"/>
              <p:cNvSpPr/>
              <p:nvPr/>
            </p:nvSpPr>
            <p:spPr>
              <a:xfrm>
                <a:off x="3711804" y="3404560"/>
                <a:ext cx="262967" cy="244125"/>
              </a:xfrm>
              <a:prstGeom prst="flowChartMagneticDisk">
                <a:avLst/>
              </a:prstGeom>
              <a:solidFill>
                <a:schemeClr val="tx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defRPr/>
                </a:pPr>
                <a:endParaRPr lang="en-GB" sz="1333" kern="0" dirty="0">
                  <a:solidFill>
                    <a:sysClr val="windowText" lastClr="000000"/>
                  </a:solidFill>
                  <a:latin typeface="Arial" panose="020B0604020202020204" pitchFamily="34" charset="0"/>
                  <a:cs typeface="Arial" panose="020B0604020202020204" pitchFamily="34" charset="0"/>
                </a:endParaRPr>
              </a:p>
            </p:txBody>
          </p:sp>
        </p:grpSp>
        <p:sp>
          <p:nvSpPr>
            <p:cNvPr id="20" name="Organigramme : Disque magnétique 19"/>
            <p:cNvSpPr/>
            <p:nvPr/>
          </p:nvSpPr>
          <p:spPr>
            <a:xfrm>
              <a:off x="7361201" y="2100825"/>
              <a:ext cx="262967" cy="244125"/>
            </a:xfrm>
            <a:prstGeom prst="flowChartMagneticDisk">
              <a:avLst/>
            </a:prstGeom>
            <a:solidFill>
              <a:schemeClr val="tx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defRPr/>
              </a:pPr>
              <a:endParaRPr lang="en-GB" sz="1333" kern="0" dirty="0">
                <a:solidFill>
                  <a:sysClr val="windowText" lastClr="000000"/>
                </a:solidFill>
                <a:latin typeface="Arial" panose="020B0604020202020204" pitchFamily="34" charset="0"/>
                <a:cs typeface="Arial" panose="020B0604020202020204" pitchFamily="34" charset="0"/>
              </a:endParaRPr>
            </a:p>
          </p:txBody>
        </p:sp>
        <p:sp>
          <p:nvSpPr>
            <p:cNvPr id="21" name="Freeform 36"/>
            <p:cNvSpPr>
              <a:spLocks noChangeAspect="1" noEditPoints="1"/>
            </p:cNvSpPr>
            <p:nvPr/>
          </p:nvSpPr>
          <p:spPr bwMode="auto">
            <a:xfrm>
              <a:off x="6504458" y="2467943"/>
              <a:ext cx="221450" cy="296810"/>
            </a:xfrm>
            <a:custGeom>
              <a:avLst/>
              <a:gdLst>
                <a:gd name="T0" fmla="*/ 162 w 199"/>
                <a:gd name="T1" fmla="*/ 114 h 227"/>
                <a:gd name="T2" fmla="*/ 127 w 199"/>
                <a:gd name="T3" fmla="*/ 103 h 227"/>
                <a:gd name="T4" fmla="*/ 118 w 199"/>
                <a:gd name="T5" fmla="*/ 82 h 227"/>
                <a:gd name="T6" fmla="*/ 120 w 199"/>
                <a:gd name="T7" fmla="*/ 80 h 227"/>
                <a:gd name="T8" fmla="*/ 100 w 199"/>
                <a:gd name="T9" fmla="*/ 0 h 227"/>
                <a:gd name="T10" fmla="*/ 80 w 199"/>
                <a:gd name="T11" fmla="*/ 80 h 227"/>
                <a:gd name="T12" fmla="*/ 81 w 199"/>
                <a:gd name="T13" fmla="*/ 82 h 227"/>
                <a:gd name="T14" fmla="*/ 72 w 199"/>
                <a:gd name="T15" fmla="*/ 103 h 227"/>
                <a:gd name="T16" fmla="*/ 37 w 199"/>
                <a:gd name="T17" fmla="*/ 114 h 227"/>
                <a:gd name="T18" fmla="*/ 2 w 199"/>
                <a:gd name="T19" fmla="*/ 205 h 227"/>
                <a:gd name="T20" fmla="*/ 43 w 199"/>
                <a:gd name="T21" fmla="*/ 222 h 227"/>
                <a:gd name="T22" fmla="*/ 53 w 199"/>
                <a:gd name="T23" fmla="*/ 227 h 227"/>
                <a:gd name="T24" fmla="*/ 147 w 199"/>
                <a:gd name="T25" fmla="*/ 227 h 227"/>
                <a:gd name="T26" fmla="*/ 157 w 199"/>
                <a:gd name="T27" fmla="*/ 222 h 227"/>
                <a:gd name="T28" fmla="*/ 197 w 199"/>
                <a:gd name="T29" fmla="*/ 205 h 227"/>
                <a:gd name="T30" fmla="*/ 162 w 199"/>
                <a:gd name="T31" fmla="*/ 114 h 227"/>
                <a:gd name="T32" fmla="*/ 167 w 199"/>
                <a:gd name="T33" fmla="*/ 154 h 227"/>
                <a:gd name="T34" fmla="*/ 158 w 199"/>
                <a:gd name="T35" fmla="*/ 206 h 227"/>
                <a:gd name="T36" fmla="*/ 147 w 199"/>
                <a:gd name="T37" fmla="*/ 216 h 227"/>
                <a:gd name="T38" fmla="*/ 53 w 199"/>
                <a:gd name="T39" fmla="*/ 216 h 227"/>
                <a:gd name="T40" fmla="*/ 41 w 199"/>
                <a:gd name="T41" fmla="*/ 206 h 227"/>
                <a:gd name="T42" fmla="*/ 33 w 199"/>
                <a:gd name="T43" fmla="*/ 154 h 227"/>
                <a:gd name="T44" fmla="*/ 41 w 199"/>
                <a:gd name="T45" fmla="*/ 144 h 227"/>
                <a:gd name="T46" fmla="*/ 158 w 199"/>
                <a:gd name="T47" fmla="*/ 144 h 227"/>
                <a:gd name="T48" fmla="*/ 167 w 199"/>
                <a:gd name="T49" fmla="*/ 154 h 227"/>
                <a:gd name="T50" fmla="*/ 100 w 199"/>
                <a:gd name="T51" fmla="*/ 172 h 227"/>
                <a:gd name="T52" fmla="*/ 91 w 199"/>
                <a:gd name="T53" fmla="*/ 180 h 227"/>
                <a:gd name="T54" fmla="*/ 100 w 199"/>
                <a:gd name="T55" fmla="*/ 188 h 227"/>
                <a:gd name="T56" fmla="*/ 108 w 199"/>
                <a:gd name="T57" fmla="*/ 180 h 227"/>
                <a:gd name="T58" fmla="*/ 100 w 199"/>
                <a:gd name="T59" fmla="*/ 172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9" h="227">
                  <a:moveTo>
                    <a:pt x="162" y="114"/>
                  </a:moveTo>
                  <a:cubicBezTo>
                    <a:pt x="152" y="106"/>
                    <a:pt x="135" y="104"/>
                    <a:pt x="127" y="103"/>
                  </a:cubicBezTo>
                  <a:cubicBezTo>
                    <a:pt x="110" y="97"/>
                    <a:pt x="116" y="86"/>
                    <a:pt x="118" y="82"/>
                  </a:cubicBezTo>
                  <a:cubicBezTo>
                    <a:pt x="119" y="81"/>
                    <a:pt x="119" y="81"/>
                    <a:pt x="120" y="80"/>
                  </a:cubicBezTo>
                  <a:cubicBezTo>
                    <a:pt x="135" y="65"/>
                    <a:pt x="150" y="0"/>
                    <a:pt x="100" y="0"/>
                  </a:cubicBezTo>
                  <a:cubicBezTo>
                    <a:pt x="49" y="0"/>
                    <a:pt x="64" y="65"/>
                    <a:pt x="80" y="80"/>
                  </a:cubicBezTo>
                  <a:cubicBezTo>
                    <a:pt x="80" y="81"/>
                    <a:pt x="81" y="81"/>
                    <a:pt x="81" y="82"/>
                  </a:cubicBezTo>
                  <a:cubicBezTo>
                    <a:pt x="84" y="86"/>
                    <a:pt x="89" y="97"/>
                    <a:pt x="72" y="103"/>
                  </a:cubicBezTo>
                  <a:cubicBezTo>
                    <a:pt x="64" y="104"/>
                    <a:pt x="47" y="106"/>
                    <a:pt x="37" y="114"/>
                  </a:cubicBezTo>
                  <a:cubicBezTo>
                    <a:pt x="15" y="133"/>
                    <a:pt x="0" y="169"/>
                    <a:pt x="2" y="205"/>
                  </a:cubicBezTo>
                  <a:cubicBezTo>
                    <a:pt x="3" y="214"/>
                    <a:pt x="22" y="219"/>
                    <a:pt x="43" y="222"/>
                  </a:cubicBezTo>
                  <a:cubicBezTo>
                    <a:pt x="43" y="225"/>
                    <a:pt x="48" y="227"/>
                    <a:pt x="53" y="227"/>
                  </a:cubicBezTo>
                  <a:cubicBezTo>
                    <a:pt x="147" y="227"/>
                    <a:pt x="147" y="227"/>
                    <a:pt x="147" y="227"/>
                  </a:cubicBezTo>
                  <a:cubicBezTo>
                    <a:pt x="152" y="227"/>
                    <a:pt x="156" y="225"/>
                    <a:pt x="157" y="222"/>
                  </a:cubicBezTo>
                  <a:cubicBezTo>
                    <a:pt x="177" y="219"/>
                    <a:pt x="196" y="214"/>
                    <a:pt x="197" y="205"/>
                  </a:cubicBezTo>
                  <a:cubicBezTo>
                    <a:pt x="199" y="169"/>
                    <a:pt x="184" y="133"/>
                    <a:pt x="162" y="114"/>
                  </a:cubicBezTo>
                  <a:close/>
                  <a:moveTo>
                    <a:pt x="167" y="154"/>
                  </a:moveTo>
                  <a:cubicBezTo>
                    <a:pt x="158" y="206"/>
                    <a:pt x="158" y="206"/>
                    <a:pt x="158" y="206"/>
                  </a:cubicBezTo>
                  <a:cubicBezTo>
                    <a:pt x="157" y="211"/>
                    <a:pt x="152" y="216"/>
                    <a:pt x="147" y="216"/>
                  </a:cubicBezTo>
                  <a:cubicBezTo>
                    <a:pt x="53" y="216"/>
                    <a:pt x="53" y="216"/>
                    <a:pt x="53" y="216"/>
                  </a:cubicBezTo>
                  <a:cubicBezTo>
                    <a:pt x="47" y="216"/>
                    <a:pt x="42" y="211"/>
                    <a:pt x="41" y="206"/>
                  </a:cubicBezTo>
                  <a:cubicBezTo>
                    <a:pt x="33" y="154"/>
                    <a:pt x="33" y="154"/>
                    <a:pt x="33" y="154"/>
                  </a:cubicBezTo>
                  <a:cubicBezTo>
                    <a:pt x="32" y="149"/>
                    <a:pt x="36" y="144"/>
                    <a:pt x="41" y="144"/>
                  </a:cubicBezTo>
                  <a:cubicBezTo>
                    <a:pt x="158" y="144"/>
                    <a:pt x="158" y="144"/>
                    <a:pt x="158" y="144"/>
                  </a:cubicBezTo>
                  <a:cubicBezTo>
                    <a:pt x="164" y="144"/>
                    <a:pt x="168" y="149"/>
                    <a:pt x="167" y="154"/>
                  </a:cubicBezTo>
                  <a:close/>
                  <a:moveTo>
                    <a:pt x="100" y="172"/>
                  </a:moveTo>
                  <a:cubicBezTo>
                    <a:pt x="95" y="172"/>
                    <a:pt x="91" y="175"/>
                    <a:pt x="91" y="180"/>
                  </a:cubicBezTo>
                  <a:cubicBezTo>
                    <a:pt x="91" y="185"/>
                    <a:pt x="95" y="188"/>
                    <a:pt x="100" y="188"/>
                  </a:cubicBezTo>
                  <a:cubicBezTo>
                    <a:pt x="104" y="188"/>
                    <a:pt x="108" y="185"/>
                    <a:pt x="108" y="180"/>
                  </a:cubicBezTo>
                  <a:cubicBezTo>
                    <a:pt x="108" y="175"/>
                    <a:pt x="104" y="172"/>
                    <a:pt x="100" y="172"/>
                  </a:cubicBezTo>
                  <a:close/>
                </a:path>
              </a:pathLst>
            </a:custGeom>
            <a:solidFill>
              <a:srgbClr val="333333"/>
            </a:solidFill>
            <a:ln>
              <a:noFill/>
            </a:ln>
            <a:extLst/>
          </p:spPr>
          <p:txBody>
            <a:bodyPr vert="horz" wrap="square" lIns="121920" tIns="60960" rIns="121920" bIns="60960" numCol="1" anchor="t" anchorCtr="0" compatLnSpc="1">
              <a:prstTxWarp prst="textNoShape">
                <a:avLst/>
              </a:prstTxWarp>
            </a:bodyPr>
            <a:lstStyle/>
            <a:p>
              <a:pPr defTabSz="1219170">
                <a:defRPr/>
              </a:pPr>
              <a:endParaRPr lang="en-GB" sz="1333" kern="0" dirty="0">
                <a:solidFill>
                  <a:sysClr val="windowText" lastClr="000000"/>
                </a:solidFill>
                <a:latin typeface="Arial" panose="020B0604020202020204" pitchFamily="34" charset="0"/>
                <a:cs typeface="Arial" panose="020B0604020202020204" pitchFamily="34" charset="0"/>
              </a:endParaRPr>
            </a:p>
          </p:txBody>
        </p:sp>
        <p:sp>
          <p:nvSpPr>
            <p:cNvPr id="22" name="Freeform 36"/>
            <p:cNvSpPr>
              <a:spLocks noChangeAspect="1" noEditPoints="1"/>
            </p:cNvSpPr>
            <p:nvPr/>
          </p:nvSpPr>
          <p:spPr bwMode="auto">
            <a:xfrm>
              <a:off x="8228869" y="2467943"/>
              <a:ext cx="221450" cy="296810"/>
            </a:xfrm>
            <a:custGeom>
              <a:avLst/>
              <a:gdLst>
                <a:gd name="T0" fmla="*/ 162 w 199"/>
                <a:gd name="T1" fmla="*/ 114 h 227"/>
                <a:gd name="T2" fmla="*/ 127 w 199"/>
                <a:gd name="T3" fmla="*/ 103 h 227"/>
                <a:gd name="T4" fmla="*/ 118 w 199"/>
                <a:gd name="T5" fmla="*/ 82 h 227"/>
                <a:gd name="T6" fmla="*/ 120 w 199"/>
                <a:gd name="T7" fmla="*/ 80 h 227"/>
                <a:gd name="T8" fmla="*/ 100 w 199"/>
                <a:gd name="T9" fmla="*/ 0 h 227"/>
                <a:gd name="T10" fmla="*/ 80 w 199"/>
                <a:gd name="T11" fmla="*/ 80 h 227"/>
                <a:gd name="T12" fmla="*/ 81 w 199"/>
                <a:gd name="T13" fmla="*/ 82 h 227"/>
                <a:gd name="T14" fmla="*/ 72 w 199"/>
                <a:gd name="T15" fmla="*/ 103 h 227"/>
                <a:gd name="T16" fmla="*/ 37 w 199"/>
                <a:gd name="T17" fmla="*/ 114 h 227"/>
                <a:gd name="T18" fmla="*/ 2 w 199"/>
                <a:gd name="T19" fmla="*/ 205 h 227"/>
                <a:gd name="T20" fmla="*/ 43 w 199"/>
                <a:gd name="T21" fmla="*/ 222 h 227"/>
                <a:gd name="T22" fmla="*/ 53 w 199"/>
                <a:gd name="T23" fmla="*/ 227 h 227"/>
                <a:gd name="T24" fmla="*/ 147 w 199"/>
                <a:gd name="T25" fmla="*/ 227 h 227"/>
                <a:gd name="T26" fmla="*/ 157 w 199"/>
                <a:gd name="T27" fmla="*/ 222 h 227"/>
                <a:gd name="T28" fmla="*/ 197 w 199"/>
                <a:gd name="T29" fmla="*/ 205 h 227"/>
                <a:gd name="T30" fmla="*/ 162 w 199"/>
                <a:gd name="T31" fmla="*/ 114 h 227"/>
                <a:gd name="T32" fmla="*/ 167 w 199"/>
                <a:gd name="T33" fmla="*/ 154 h 227"/>
                <a:gd name="T34" fmla="*/ 158 w 199"/>
                <a:gd name="T35" fmla="*/ 206 h 227"/>
                <a:gd name="T36" fmla="*/ 147 w 199"/>
                <a:gd name="T37" fmla="*/ 216 h 227"/>
                <a:gd name="T38" fmla="*/ 53 w 199"/>
                <a:gd name="T39" fmla="*/ 216 h 227"/>
                <a:gd name="T40" fmla="*/ 41 w 199"/>
                <a:gd name="T41" fmla="*/ 206 h 227"/>
                <a:gd name="T42" fmla="*/ 33 w 199"/>
                <a:gd name="T43" fmla="*/ 154 h 227"/>
                <a:gd name="T44" fmla="*/ 41 w 199"/>
                <a:gd name="T45" fmla="*/ 144 h 227"/>
                <a:gd name="T46" fmla="*/ 158 w 199"/>
                <a:gd name="T47" fmla="*/ 144 h 227"/>
                <a:gd name="T48" fmla="*/ 167 w 199"/>
                <a:gd name="T49" fmla="*/ 154 h 227"/>
                <a:gd name="T50" fmla="*/ 100 w 199"/>
                <a:gd name="T51" fmla="*/ 172 h 227"/>
                <a:gd name="T52" fmla="*/ 91 w 199"/>
                <a:gd name="T53" fmla="*/ 180 h 227"/>
                <a:gd name="T54" fmla="*/ 100 w 199"/>
                <a:gd name="T55" fmla="*/ 188 h 227"/>
                <a:gd name="T56" fmla="*/ 108 w 199"/>
                <a:gd name="T57" fmla="*/ 180 h 227"/>
                <a:gd name="T58" fmla="*/ 100 w 199"/>
                <a:gd name="T59" fmla="*/ 172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9" h="227">
                  <a:moveTo>
                    <a:pt x="162" y="114"/>
                  </a:moveTo>
                  <a:cubicBezTo>
                    <a:pt x="152" y="106"/>
                    <a:pt x="135" y="104"/>
                    <a:pt x="127" y="103"/>
                  </a:cubicBezTo>
                  <a:cubicBezTo>
                    <a:pt x="110" y="97"/>
                    <a:pt x="116" y="86"/>
                    <a:pt x="118" y="82"/>
                  </a:cubicBezTo>
                  <a:cubicBezTo>
                    <a:pt x="119" y="81"/>
                    <a:pt x="119" y="81"/>
                    <a:pt x="120" y="80"/>
                  </a:cubicBezTo>
                  <a:cubicBezTo>
                    <a:pt x="135" y="65"/>
                    <a:pt x="150" y="0"/>
                    <a:pt x="100" y="0"/>
                  </a:cubicBezTo>
                  <a:cubicBezTo>
                    <a:pt x="49" y="0"/>
                    <a:pt x="64" y="65"/>
                    <a:pt x="80" y="80"/>
                  </a:cubicBezTo>
                  <a:cubicBezTo>
                    <a:pt x="80" y="81"/>
                    <a:pt x="81" y="81"/>
                    <a:pt x="81" y="82"/>
                  </a:cubicBezTo>
                  <a:cubicBezTo>
                    <a:pt x="84" y="86"/>
                    <a:pt x="89" y="97"/>
                    <a:pt x="72" y="103"/>
                  </a:cubicBezTo>
                  <a:cubicBezTo>
                    <a:pt x="64" y="104"/>
                    <a:pt x="47" y="106"/>
                    <a:pt x="37" y="114"/>
                  </a:cubicBezTo>
                  <a:cubicBezTo>
                    <a:pt x="15" y="133"/>
                    <a:pt x="0" y="169"/>
                    <a:pt x="2" y="205"/>
                  </a:cubicBezTo>
                  <a:cubicBezTo>
                    <a:pt x="3" y="214"/>
                    <a:pt x="22" y="219"/>
                    <a:pt x="43" y="222"/>
                  </a:cubicBezTo>
                  <a:cubicBezTo>
                    <a:pt x="43" y="225"/>
                    <a:pt x="48" y="227"/>
                    <a:pt x="53" y="227"/>
                  </a:cubicBezTo>
                  <a:cubicBezTo>
                    <a:pt x="147" y="227"/>
                    <a:pt x="147" y="227"/>
                    <a:pt x="147" y="227"/>
                  </a:cubicBezTo>
                  <a:cubicBezTo>
                    <a:pt x="152" y="227"/>
                    <a:pt x="156" y="225"/>
                    <a:pt x="157" y="222"/>
                  </a:cubicBezTo>
                  <a:cubicBezTo>
                    <a:pt x="177" y="219"/>
                    <a:pt x="196" y="214"/>
                    <a:pt x="197" y="205"/>
                  </a:cubicBezTo>
                  <a:cubicBezTo>
                    <a:pt x="199" y="169"/>
                    <a:pt x="184" y="133"/>
                    <a:pt x="162" y="114"/>
                  </a:cubicBezTo>
                  <a:close/>
                  <a:moveTo>
                    <a:pt x="167" y="154"/>
                  </a:moveTo>
                  <a:cubicBezTo>
                    <a:pt x="158" y="206"/>
                    <a:pt x="158" y="206"/>
                    <a:pt x="158" y="206"/>
                  </a:cubicBezTo>
                  <a:cubicBezTo>
                    <a:pt x="157" y="211"/>
                    <a:pt x="152" y="216"/>
                    <a:pt x="147" y="216"/>
                  </a:cubicBezTo>
                  <a:cubicBezTo>
                    <a:pt x="53" y="216"/>
                    <a:pt x="53" y="216"/>
                    <a:pt x="53" y="216"/>
                  </a:cubicBezTo>
                  <a:cubicBezTo>
                    <a:pt x="47" y="216"/>
                    <a:pt x="42" y="211"/>
                    <a:pt x="41" y="206"/>
                  </a:cubicBezTo>
                  <a:cubicBezTo>
                    <a:pt x="33" y="154"/>
                    <a:pt x="33" y="154"/>
                    <a:pt x="33" y="154"/>
                  </a:cubicBezTo>
                  <a:cubicBezTo>
                    <a:pt x="32" y="149"/>
                    <a:pt x="36" y="144"/>
                    <a:pt x="41" y="144"/>
                  </a:cubicBezTo>
                  <a:cubicBezTo>
                    <a:pt x="158" y="144"/>
                    <a:pt x="158" y="144"/>
                    <a:pt x="158" y="144"/>
                  </a:cubicBezTo>
                  <a:cubicBezTo>
                    <a:pt x="164" y="144"/>
                    <a:pt x="168" y="149"/>
                    <a:pt x="167" y="154"/>
                  </a:cubicBezTo>
                  <a:close/>
                  <a:moveTo>
                    <a:pt x="100" y="172"/>
                  </a:moveTo>
                  <a:cubicBezTo>
                    <a:pt x="95" y="172"/>
                    <a:pt x="91" y="175"/>
                    <a:pt x="91" y="180"/>
                  </a:cubicBezTo>
                  <a:cubicBezTo>
                    <a:pt x="91" y="185"/>
                    <a:pt x="95" y="188"/>
                    <a:pt x="100" y="188"/>
                  </a:cubicBezTo>
                  <a:cubicBezTo>
                    <a:pt x="104" y="188"/>
                    <a:pt x="108" y="185"/>
                    <a:pt x="108" y="180"/>
                  </a:cubicBezTo>
                  <a:cubicBezTo>
                    <a:pt x="108" y="175"/>
                    <a:pt x="104" y="172"/>
                    <a:pt x="100" y="172"/>
                  </a:cubicBezTo>
                  <a:close/>
                </a:path>
              </a:pathLst>
            </a:custGeom>
            <a:solidFill>
              <a:srgbClr val="333333"/>
            </a:solidFill>
            <a:ln>
              <a:noFill/>
            </a:ln>
            <a:extLst/>
          </p:spPr>
          <p:txBody>
            <a:bodyPr vert="horz" wrap="square" lIns="121920" tIns="60960" rIns="121920" bIns="60960" numCol="1" anchor="t" anchorCtr="0" compatLnSpc="1">
              <a:prstTxWarp prst="textNoShape">
                <a:avLst/>
              </a:prstTxWarp>
            </a:bodyPr>
            <a:lstStyle/>
            <a:p>
              <a:pPr defTabSz="1219170">
                <a:defRPr/>
              </a:pPr>
              <a:endParaRPr lang="en-GB" sz="1333" kern="0" dirty="0">
                <a:solidFill>
                  <a:sysClr val="windowText" lastClr="000000"/>
                </a:solidFill>
                <a:latin typeface="Arial" panose="020B0604020202020204" pitchFamily="34" charset="0"/>
                <a:cs typeface="Arial" panose="020B0604020202020204" pitchFamily="34" charset="0"/>
              </a:endParaRPr>
            </a:p>
          </p:txBody>
        </p:sp>
        <p:sp>
          <p:nvSpPr>
            <p:cNvPr id="23" name="Freeform 36"/>
            <p:cNvSpPr>
              <a:spLocks noChangeAspect="1" noEditPoints="1"/>
            </p:cNvSpPr>
            <p:nvPr/>
          </p:nvSpPr>
          <p:spPr bwMode="auto">
            <a:xfrm>
              <a:off x="8061931" y="3164866"/>
              <a:ext cx="221450" cy="296810"/>
            </a:xfrm>
            <a:custGeom>
              <a:avLst/>
              <a:gdLst>
                <a:gd name="T0" fmla="*/ 162 w 199"/>
                <a:gd name="T1" fmla="*/ 114 h 227"/>
                <a:gd name="T2" fmla="*/ 127 w 199"/>
                <a:gd name="T3" fmla="*/ 103 h 227"/>
                <a:gd name="T4" fmla="*/ 118 w 199"/>
                <a:gd name="T5" fmla="*/ 82 h 227"/>
                <a:gd name="T6" fmla="*/ 120 w 199"/>
                <a:gd name="T7" fmla="*/ 80 h 227"/>
                <a:gd name="T8" fmla="*/ 100 w 199"/>
                <a:gd name="T9" fmla="*/ 0 h 227"/>
                <a:gd name="T10" fmla="*/ 80 w 199"/>
                <a:gd name="T11" fmla="*/ 80 h 227"/>
                <a:gd name="T12" fmla="*/ 81 w 199"/>
                <a:gd name="T13" fmla="*/ 82 h 227"/>
                <a:gd name="T14" fmla="*/ 72 w 199"/>
                <a:gd name="T15" fmla="*/ 103 h 227"/>
                <a:gd name="T16" fmla="*/ 37 w 199"/>
                <a:gd name="T17" fmla="*/ 114 h 227"/>
                <a:gd name="T18" fmla="*/ 2 w 199"/>
                <a:gd name="T19" fmla="*/ 205 h 227"/>
                <a:gd name="T20" fmla="*/ 43 w 199"/>
                <a:gd name="T21" fmla="*/ 222 h 227"/>
                <a:gd name="T22" fmla="*/ 53 w 199"/>
                <a:gd name="T23" fmla="*/ 227 h 227"/>
                <a:gd name="T24" fmla="*/ 147 w 199"/>
                <a:gd name="T25" fmla="*/ 227 h 227"/>
                <a:gd name="T26" fmla="*/ 157 w 199"/>
                <a:gd name="T27" fmla="*/ 222 h 227"/>
                <a:gd name="T28" fmla="*/ 197 w 199"/>
                <a:gd name="T29" fmla="*/ 205 h 227"/>
                <a:gd name="T30" fmla="*/ 162 w 199"/>
                <a:gd name="T31" fmla="*/ 114 h 227"/>
                <a:gd name="T32" fmla="*/ 167 w 199"/>
                <a:gd name="T33" fmla="*/ 154 h 227"/>
                <a:gd name="T34" fmla="*/ 158 w 199"/>
                <a:gd name="T35" fmla="*/ 206 h 227"/>
                <a:gd name="T36" fmla="*/ 147 w 199"/>
                <a:gd name="T37" fmla="*/ 216 h 227"/>
                <a:gd name="T38" fmla="*/ 53 w 199"/>
                <a:gd name="T39" fmla="*/ 216 h 227"/>
                <a:gd name="T40" fmla="*/ 41 w 199"/>
                <a:gd name="T41" fmla="*/ 206 h 227"/>
                <a:gd name="T42" fmla="*/ 33 w 199"/>
                <a:gd name="T43" fmla="*/ 154 h 227"/>
                <a:gd name="T44" fmla="*/ 41 w 199"/>
                <a:gd name="T45" fmla="*/ 144 h 227"/>
                <a:gd name="T46" fmla="*/ 158 w 199"/>
                <a:gd name="T47" fmla="*/ 144 h 227"/>
                <a:gd name="T48" fmla="*/ 167 w 199"/>
                <a:gd name="T49" fmla="*/ 154 h 227"/>
                <a:gd name="T50" fmla="*/ 100 w 199"/>
                <a:gd name="T51" fmla="*/ 172 h 227"/>
                <a:gd name="T52" fmla="*/ 91 w 199"/>
                <a:gd name="T53" fmla="*/ 180 h 227"/>
                <a:gd name="T54" fmla="*/ 100 w 199"/>
                <a:gd name="T55" fmla="*/ 188 h 227"/>
                <a:gd name="T56" fmla="*/ 108 w 199"/>
                <a:gd name="T57" fmla="*/ 180 h 227"/>
                <a:gd name="T58" fmla="*/ 100 w 199"/>
                <a:gd name="T59" fmla="*/ 172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9" h="227">
                  <a:moveTo>
                    <a:pt x="162" y="114"/>
                  </a:moveTo>
                  <a:cubicBezTo>
                    <a:pt x="152" y="106"/>
                    <a:pt x="135" y="104"/>
                    <a:pt x="127" y="103"/>
                  </a:cubicBezTo>
                  <a:cubicBezTo>
                    <a:pt x="110" y="97"/>
                    <a:pt x="116" y="86"/>
                    <a:pt x="118" y="82"/>
                  </a:cubicBezTo>
                  <a:cubicBezTo>
                    <a:pt x="119" y="81"/>
                    <a:pt x="119" y="81"/>
                    <a:pt x="120" y="80"/>
                  </a:cubicBezTo>
                  <a:cubicBezTo>
                    <a:pt x="135" y="65"/>
                    <a:pt x="150" y="0"/>
                    <a:pt x="100" y="0"/>
                  </a:cubicBezTo>
                  <a:cubicBezTo>
                    <a:pt x="49" y="0"/>
                    <a:pt x="64" y="65"/>
                    <a:pt x="80" y="80"/>
                  </a:cubicBezTo>
                  <a:cubicBezTo>
                    <a:pt x="80" y="81"/>
                    <a:pt x="81" y="81"/>
                    <a:pt x="81" y="82"/>
                  </a:cubicBezTo>
                  <a:cubicBezTo>
                    <a:pt x="84" y="86"/>
                    <a:pt x="89" y="97"/>
                    <a:pt x="72" y="103"/>
                  </a:cubicBezTo>
                  <a:cubicBezTo>
                    <a:pt x="64" y="104"/>
                    <a:pt x="47" y="106"/>
                    <a:pt x="37" y="114"/>
                  </a:cubicBezTo>
                  <a:cubicBezTo>
                    <a:pt x="15" y="133"/>
                    <a:pt x="0" y="169"/>
                    <a:pt x="2" y="205"/>
                  </a:cubicBezTo>
                  <a:cubicBezTo>
                    <a:pt x="3" y="214"/>
                    <a:pt x="22" y="219"/>
                    <a:pt x="43" y="222"/>
                  </a:cubicBezTo>
                  <a:cubicBezTo>
                    <a:pt x="43" y="225"/>
                    <a:pt x="48" y="227"/>
                    <a:pt x="53" y="227"/>
                  </a:cubicBezTo>
                  <a:cubicBezTo>
                    <a:pt x="147" y="227"/>
                    <a:pt x="147" y="227"/>
                    <a:pt x="147" y="227"/>
                  </a:cubicBezTo>
                  <a:cubicBezTo>
                    <a:pt x="152" y="227"/>
                    <a:pt x="156" y="225"/>
                    <a:pt x="157" y="222"/>
                  </a:cubicBezTo>
                  <a:cubicBezTo>
                    <a:pt x="177" y="219"/>
                    <a:pt x="196" y="214"/>
                    <a:pt x="197" y="205"/>
                  </a:cubicBezTo>
                  <a:cubicBezTo>
                    <a:pt x="199" y="169"/>
                    <a:pt x="184" y="133"/>
                    <a:pt x="162" y="114"/>
                  </a:cubicBezTo>
                  <a:close/>
                  <a:moveTo>
                    <a:pt x="167" y="154"/>
                  </a:moveTo>
                  <a:cubicBezTo>
                    <a:pt x="158" y="206"/>
                    <a:pt x="158" y="206"/>
                    <a:pt x="158" y="206"/>
                  </a:cubicBezTo>
                  <a:cubicBezTo>
                    <a:pt x="157" y="211"/>
                    <a:pt x="152" y="216"/>
                    <a:pt x="147" y="216"/>
                  </a:cubicBezTo>
                  <a:cubicBezTo>
                    <a:pt x="53" y="216"/>
                    <a:pt x="53" y="216"/>
                    <a:pt x="53" y="216"/>
                  </a:cubicBezTo>
                  <a:cubicBezTo>
                    <a:pt x="47" y="216"/>
                    <a:pt x="42" y="211"/>
                    <a:pt x="41" y="206"/>
                  </a:cubicBezTo>
                  <a:cubicBezTo>
                    <a:pt x="33" y="154"/>
                    <a:pt x="33" y="154"/>
                    <a:pt x="33" y="154"/>
                  </a:cubicBezTo>
                  <a:cubicBezTo>
                    <a:pt x="32" y="149"/>
                    <a:pt x="36" y="144"/>
                    <a:pt x="41" y="144"/>
                  </a:cubicBezTo>
                  <a:cubicBezTo>
                    <a:pt x="158" y="144"/>
                    <a:pt x="158" y="144"/>
                    <a:pt x="158" y="144"/>
                  </a:cubicBezTo>
                  <a:cubicBezTo>
                    <a:pt x="164" y="144"/>
                    <a:pt x="168" y="149"/>
                    <a:pt x="167" y="154"/>
                  </a:cubicBezTo>
                  <a:close/>
                  <a:moveTo>
                    <a:pt x="100" y="172"/>
                  </a:moveTo>
                  <a:cubicBezTo>
                    <a:pt x="95" y="172"/>
                    <a:pt x="91" y="175"/>
                    <a:pt x="91" y="180"/>
                  </a:cubicBezTo>
                  <a:cubicBezTo>
                    <a:pt x="91" y="185"/>
                    <a:pt x="95" y="188"/>
                    <a:pt x="100" y="188"/>
                  </a:cubicBezTo>
                  <a:cubicBezTo>
                    <a:pt x="104" y="188"/>
                    <a:pt x="108" y="185"/>
                    <a:pt x="108" y="180"/>
                  </a:cubicBezTo>
                  <a:cubicBezTo>
                    <a:pt x="108" y="175"/>
                    <a:pt x="104" y="172"/>
                    <a:pt x="100" y="172"/>
                  </a:cubicBezTo>
                  <a:close/>
                </a:path>
              </a:pathLst>
            </a:custGeom>
            <a:solidFill>
              <a:srgbClr val="333333"/>
            </a:solidFill>
            <a:ln>
              <a:noFill/>
            </a:ln>
            <a:extLst/>
          </p:spPr>
          <p:txBody>
            <a:bodyPr vert="horz" wrap="square" lIns="121920" tIns="60960" rIns="121920" bIns="60960" numCol="1" anchor="t" anchorCtr="0" compatLnSpc="1">
              <a:prstTxWarp prst="textNoShape">
                <a:avLst/>
              </a:prstTxWarp>
            </a:bodyPr>
            <a:lstStyle/>
            <a:p>
              <a:pPr defTabSz="1219170">
                <a:defRPr/>
              </a:pPr>
              <a:endParaRPr lang="en-GB" sz="1333" kern="0" dirty="0">
                <a:solidFill>
                  <a:sysClr val="windowText" lastClr="000000"/>
                </a:solidFill>
                <a:latin typeface="Arial" panose="020B0604020202020204" pitchFamily="34" charset="0"/>
                <a:cs typeface="Arial" panose="020B0604020202020204" pitchFamily="34" charset="0"/>
              </a:endParaRPr>
            </a:p>
          </p:txBody>
        </p:sp>
        <p:sp>
          <p:nvSpPr>
            <p:cNvPr id="24" name="Freeform 36"/>
            <p:cNvSpPr>
              <a:spLocks noChangeAspect="1" noEditPoints="1"/>
            </p:cNvSpPr>
            <p:nvPr/>
          </p:nvSpPr>
          <p:spPr bwMode="auto">
            <a:xfrm>
              <a:off x="7381959" y="1715325"/>
              <a:ext cx="221450" cy="296810"/>
            </a:xfrm>
            <a:custGeom>
              <a:avLst/>
              <a:gdLst>
                <a:gd name="T0" fmla="*/ 162 w 199"/>
                <a:gd name="T1" fmla="*/ 114 h 227"/>
                <a:gd name="T2" fmla="*/ 127 w 199"/>
                <a:gd name="T3" fmla="*/ 103 h 227"/>
                <a:gd name="T4" fmla="*/ 118 w 199"/>
                <a:gd name="T5" fmla="*/ 82 h 227"/>
                <a:gd name="T6" fmla="*/ 120 w 199"/>
                <a:gd name="T7" fmla="*/ 80 h 227"/>
                <a:gd name="T8" fmla="*/ 100 w 199"/>
                <a:gd name="T9" fmla="*/ 0 h 227"/>
                <a:gd name="T10" fmla="*/ 80 w 199"/>
                <a:gd name="T11" fmla="*/ 80 h 227"/>
                <a:gd name="T12" fmla="*/ 81 w 199"/>
                <a:gd name="T13" fmla="*/ 82 h 227"/>
                <a:gd name="T14" fmla="*/ 72 w 199"/>
                <a:gd name="T15" fmla="*/ 103 h 227"/>
                <a:gd name="T16" fmla="*/ 37 w 199"/>
                <a:gd name="T17" fmla="*/ 114 h 227"/>
                <a:gd name="T18" fmla="*/ 2 w 199"/>
                <a:gd name="T19" fmla="*/ 205 h 227"/>
                <a:gd name="T20" fmla="*/ 43 w 199"/>
                <a:gd name="T21" fmla="*/ 222 h 227"/>
                <a:gd name="T22" fmla="*/ 53 w 199"/>
                <a:gd name="T23" fmla="*/ 227 h 227"/>
                <a:gd name="T24" fmla="*/ 147 w 199"/>
                <a:gd name="T25" fmla="*/ 227 h 227"/>
                <a:gd name="T26" fmla="*/ 157 w 199"/>
                <a:gd name="T27" fmla="*/ 222 h 227"/>
                <a:gd name="T28" fmla="*/ 197 w 199"/>
                <a:gd name="T29" fmla="*/ 205 h 227"/>
                <a:gd name="T30" fmla="*/ 162 w 199"/>
                <a:gd name="T31" fmla="*/ 114 h 227"/>
                <a:gd name="T32" fmla="*/ 167 w 199"/>
                <a:gd name="T33" fmla="*/ 154 h 227"/>
                <a:gd name="T34" fmla="*/ 158 w 199"/>
                <a:gd name="T35" fmla="*/ 206 h 227"/>
                <a:gd name="T36" fmla="*/ 147 w 199"/>
                <a:gd name="T37" fmla="*/ 216 h 227"/>
                <a:gd name="T38" fmla="*/ 53 w 199"/>
                <a:gd name="T39" fmla="*/ 216 h 227"/>
                <a:gd name="T40" fmla="*/ 41 w 199"/>
                <a:gd name="T41" fmla="*/ 206 h 227"/>
                <a:gd name="T42" fmla="*/ 33 w 199"/>
                <a:gd name="T43" fmla="*/ 154 h 227"/>
                <a:gd name="T44" fmla="*/ 41 w 199"/>
                <a:gd name="T45" fmla="*/ 144 h 227"/>
                <a:gd name="T46" fmla="*/ 158 w 199"/>
                <a:gd name="T47" fmla="*/ 144 h 227"/>
                <a:gd name="T48" fmla="*/ 167 w 199"/>
                <a:gd name="T49" fmla="*/ 154 h 227"/>
                <a:gd name="T50" fmla="*/ 100 w 199"/>
                <a:gd name="T51" fmla="*/ 172 h 227"/>
                <a:gd name="T52" fmla="*/ 91 w 199"/>
                <a:gd name="T53" fmla="*/ 180 h 227"/>
                <a:gd name="T54" fmla="*/ 100 w 199"/>
                <a:gd name="T55" fmla="*/ 188 h 227"/>
                <a:gd name="T56" fmla="*/ 108 w 199"/>
                <a:gd name="T57" fmla="*/ 180 h 227"/>
                <a:gd name="T58" fmla="*/ 100 w 199"/>
                <a:gd name="T59" fmla="*/ 172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9" h="227">
                  <a:moveTo>
                    <a:pt x="162" y="114"/>
                  </a:moveTo>
                  <a:cubicBezTo>
                    <a:pt x="152" y="106"/>
                    <a:pt x="135" y="104"/>
                    <a:pt x="127" y="103"/>
                  </a:cubicBezTo>
                  <a:cubicBezTo>
                    <a:pt x="110" y="97"/>
                    <a:pt x="116" y="86"/>
                    <a:pt x="118" y="82"/>
                  </a:cubicBezTo>
                  <a:cubicBezTo>
                    <a:pt x="119" y="81"/>
                    <a:pt x="119" y="81"/>
                    <a:pt x="120" y="80"/>
                  </a:cubicBezTo>
                  <a:cubicBezTo>
                    <a:pt x="135" y="65"/>
                    <a:pt x="150" y="0"/>
                    <a:pt x="100" y="0"/>
                  </a:cubicBezTo>
                  <a:cubicBezTo>
                    <a:pt x="49" y="0"/>
                    <a:pt x="64" y="65"/>
                    <a:pt x="80" y="80"/>
                  </a:cubicBezTo>
                  <a:cubicBezTo>
                    <a:pt x="80" y="81"/>
                    <a:pt x="81" y="81"/>
                    <a:pt x="81" y="82"/>
                  </a:cubicBezTo>
                  <a:cubicBezTo>
                    <a:pt x="84" y="86"/>
                    <a:pt x="89" y="97"/>
                    <a:pt x="72" y="103"/>
                  </a:cubicBezTo>
                  <a:cubicBezTo>
                    <a:pt x="64" y="104"/>
                    <a:pt x="47" y="106"/>
                    <a:pt x="37" y="114"/>
                  </a:cubicBezTo>
                  <a:cubicBezTo>
                    <a:pt x="15" y="133"/>
                    <a:pt x="0" y="169"/>
                    <a:pt x="2" y="205"/>
                  </a:cubicBezTo>
                  <a:cubicBezTo>
                    <a:pt x="3" y="214"/>
                    <a:pt x="22" y="219"/>
                    <a:pt x="43" y="222"/>
                  </a:cubicBezTo>
                  <a:cubicBezTo>
                    <a:pt x="43" y="225"/>
                    <a:pt x="48" y="227"/>
                    <a:pt x="53" y="227"/>
                  </a:cubicBezTo>
                  <a:cubicBezTo>
                    <a:pt x="147" y="227"/>
                    <a:pt x="147" y="227"/>
                    <a:pt x="147" y="227"/>
                  </a:cubicBezTo>
                  <a:cubicBezTo>
                    <a:pt x="152" y="227"/>
                    <a:pt x="156" y="225"/>
                    <a:pt x="157" y="222"/>
                  </a:cubicBezTo>
                  <a:cubicBezTo>
                    <a:pt x="177" y="219"/>
                    <a:pt x="196" y="214"/>
                    <a:pt x="197" y="205"/>
                  </a:cubicBezTo>
                  <a:cubicBezTo>
                    <a:pt x="199" y="169"/>
                    <a:pt x="184" y="133"/>
                    <a:pt x="162" y="114"/>
                  </a:cubicBezTo>
                  <a:close/>
                  <a:moveTo>
                    <a:pt x="167" y="154"/>
                  </a:moveTo>
                  <a:cubicBezTo>
                    <a:pt x="158" y="206"/>
                    <a:pt x="158" y="206"/>
                    <a:pt x="158" y="206"/>
                  </a:cubicBezTo>
                  <a:cubicBezTo>
                    <a:pt x="157" y="211"/>
                    <a:pt x="152" y="216"/>
                    <a:pt x="147" y="216"/>
                  </a:cubicBezTo>
                  <a:cubicBezTo>
                    <a:pt x="53" y="216"/>
                    <a:pt x="53" y="216"/>
                    <a:pt x="53" y="216"/>
                  </a:cubicBezTo>
                  <a:cubicBezTo>
                    <a:pt x="47" y="216"/>
                    <a:pt x="42" y="211"/>
                    <a:pt x="41" y="206"/>
                  </a:cubicBezTo>
                  <a:cubicBezTo>
                    <a:pt x="33" y="154"/>
                    <a:pt x="33" y="154"/>
                    <a:pt x="33" y="154"/>
                  </a:cubicBezTo>
                  <a:cubicBezTo>
                    <a:pt x="32" y="149"/>
                    <a:pt x="36" y="144"/>
                    <a:pt x="41" y="144"/>
                  </a:cubicBezTo>
                  <a:cubicBezTo>
                    <a:pt x="158" y="144"/>
                    <a:pt x="158" y="144"/>
                    <a:pt x="158" y="144"/>
                  </a:cubicBezTo>
                  <a:cubicBezTo>
                    <a:pt x="164" y="144"/>
                    <a:pt x="168" y="149"/>
                    <a:pt x="167" y="154"/>
                  </a:cubicBezTo>
                  <a:close/>
                  <a:moveTo>
                    <a:pt x="100" y="172"/>
                  </a:moveTo>
                  <a:cubicBezTo>
                    <a:pt x="95" y="172"/>
                    <a:pt x="91" y="175"/>
                    <a:pt x="91" y="180"/>
                  </a:cubicBezTo>
                  <a:cubicBezTo>
                    <a:pt x="91" y="185"/>
                    <a:pt x="95" y="188"/>
                    <a:pt x="100" y="188"/>
                  </a:cubicBezTo>
                  <a:cubicBezTo>
                    <a:pt x="104" y="188"/>
                    <a:pt x="108" y="185"/>
                    <a:pt x="108" y="180"/>
                  </a:cubicBezTo>
                  <a:cubicBezTo>
                    <a:pt x="108" y="175"/>
                    <a:pt x="104" y="172"/>
                    <a:pt x="100" y="172"/>
                  </a:cubicBezTo>
                  <a:close/>
                </a:path>
              </a:pathLst>
            </a:custGeom>
            <a:solidFill>
              <a:srgbClr val="333333"/>
            </a:solidFill>
            <a:ln>
              <a:noFill/>
            </a:ln>
            <a:extLst/>
          </p:spPr>
          <p:txBody>
            <a:bodyPr vert="horz" wrap="square" lIns="121920" tIns="60960" rIns="121920" bIns="60960" numCol="1" anchor="t" anchorCtr="0" compatLnSpc="1">
              <a:prstTxWarp prst="textNoShape">
                <a:avLst/>
              </a:prstTxWarp>
            </a:bodyPr>
            <a:lstStyle/>
            <a:p>
              <a:pPr defTabSz="1219170">
                <a:defRPr/>
              </a:pPr>
              <a:endParaRPr lang="en-GB" sz="1333" kern="0" dirty="0">
                <a:solidFill>
                  <a:sysClr val="windowText" lastClr="000000"/>
                </a:solidFill>
                <a:latin typeface="Arial" panose="020B0604020202020204" pitchFamily="34" charset="0"/>
                <a:cs typeface="Arial" panose="020B0604020202020204" pitchFamily="34" charset="0"/>
              </a:endParaRPr>
            </a:p>
          </p:txBody>
        </p:sp>
        <p:sp>
          <p:nvSpPr>
            <p:cNvPr id="25" name="Freeform 36"/>
            <p:cNvSpPr>
              <a:spLocks noChangeAspect="1" noEditPoints="1"/>
            </p:cNvSpPr>
            <p:nvPr/>
          </p:nvSpPr>
          <p:spPr bwMode="auto">
            <a:xfrm>
              <a:off x="6772438" y="3164866"/>
              <a:ext cx="221450" cy="296810"/>
            </a:xfrm>
            <a:custGeom>
              <a:avLst/>
              <a:gdLst>
                <a:gd name="T0" fmla="*/ 162 w 199"/>
                <a:gd name="T1" fmla="*/ 114 h 227"/>
                <a:gd name="T2" fmla="*/ 127 w 199"/>
                <a:gd name="T3" fmla="*/ 103 h 227"/>
                <a:gd name="T4" fmla="*/ 118 w 199"/>
                <a:gd name="T5" fmla="*/ 82 h 227"/>
                <a:gd name="T6" fmla="*/ 120 w 199"/>
                <a:gd name="T7" fmla="*/ 80 h 227"/>
                <a:gd name="T8" fmla="*/ 100 w 199"/>
                <a:gd name="T9" fmla="*/ 0 h 227"/>
                <a:gd name="T10" fmla="*/ 80 w 199"/>
                <a:gd name="T11" fmla="*/ 80 h 227"/>
                <a:gd name="T12" fmla="*/ 81 w 199"/>
                <a:gd name="T13" fmla="*/ 82 h 227"/>
                <a:gd name="T14" fmla="*/ 72 w 199"/>
                <a:gd name="T15" fmla="*/ 103 h 227"/>
                <a:gd name="T16" fmla="*/ 37 w 199"/>
                <a:gd name="T17" fmla="*/ 114 h 227"/>
                <a:gd name="T18" fmla="*/ 2 w 199"/>
                <a:gd name="T19" fmla="*/ 205 h 227"/>
                <a:gd name="T20" fmla="*/ 43 w 199"/>
                <a:gd name="T21" fmla="*/ 222 h 227"/>
                <a:gd name="T22" fmla="*/ 53 w 199"/>
                <a:gd name="T23" fmla="*/ 227 h 227"/>
                <a:gd name="T24" fmla="*/ 147 w 199"/>
                <a:gd name="T25" fmla="*/ 227 h 227"/>
                <a:gd name="T26" fmla="*/ 157 w 199"/>
                <a:gd name="T27" fmla="*/ 222 h 227"/>
                <a:gd name="T28" fmla="*/ 197 w 199"/>
                <a:gd name="T29" fmla="*/ 205 h 227"/>
                <a:gd name="T30" fmla="*/ 162 w 199"/>
                <a:gd name="T31" fmla="*/ 114 h 227"/>
                <a:gd name="T32" fmla="*/ 167 w 199"/>
                <a:gd name="T33" fmla="*/ 154 h 227"/>
                <a:gd name="T34" fmla="*/ 158 w 199"/>
                <a:gd name="T35" fmla="*/ 206 h 227"/>
                <a:gd name="T36" fmla="*/ 147 w 199"/>
                <a:gd name="T37" fmla="*/ 216 h 227"/>
                <a:gd name="T38" fmla="*/ 53 w 199"/>
                <a:gd name="T39" fmla="*/ 216 h 227"/>
                <a:gd name="T40" fmla="*/ 41 w 199"/>
                <a:gd name="T41" fmla="*/ 206 h 227"/>
                <a:gd name="T42" fmla="*/ 33 w 199"/>
                <a:gd name="T43" fmla="*/ 154 h 227"/>
                <a:gd name="T44" fmla="*/ 41 w 199"/>
                <a:gd name="T45" fmla="*/ 144 h 227"/>
                <a:gd name="T46" fmla="*/ 158 w 199"/>
                <a:gd name="T47" fmla="*/ 144 h 227"/>
                <a:gd name="T48" fmla="*/ 167 w 199"/>
                <a:gd name="T49" fmla="*/ 154 h 227"/>
                <a:gd name="T50" fmla="*/ 100 w 199"/>
                <a:gd name="T51" fmla="*/ 172 h 227"/>
                <a:gd name="T52" fmla="*/ 91 w 199"/>
                <a:gd name="T53" fmla="*/ 180 h 227"/>
                <a:gd name="T54" fmla="*/ 100 w 199"/>
                <a:gd name="T55" fmla="*/ 188 h 227"/>
                <a:gd name="T56" fmla="*/ 108 w 199"/>
                <a:gd name="T57" fmla="*/ 180 h 227"/>
                <a:gd name="T58" fmla="*/ 100 w 199"/>
                <a:gd name="T59" fmla="*/ 172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9" h="227">
                  <a:moveTo>
                    <a:pt x="162" y="114"/>
                  </a:moveTo>
                  <a:cubicBezTo>
                    <a:pt x="152" y="106"/>
                    <a:pt x="135" y="104"/>
                    <a:pt x="127" y="103"/>
                  </a:cubicBezTo>
                  <a:cubicBezTo>
                    <a:pt x="110" y="97"/>
                    <a:pt x="116" y="86"/>
                    <a:pt x="118" y="82"/>
                  </a:cubicBezTo>
                  <a:cubicBezTo>
                    <a:pt x="119" y="81"/>
                    <a:pt x="119" y="81"/>
                    <a:pt x="120" y="80"/>
                  </a:cubicBezTo>
                  <a:cubicBezTo>
                    <a:pt x="135" y="65"/>
                    <a:pt x="150" y="0"/>
                    <a:pt x="100" y="0"/>
                  </a:cubicBezTo>
                  <a:cubicBezTo>
                    <a:pt x="49" y="0"/>
                    <a:pt x="64" y="65"/>
                    <a:pt x="80" y="80"/>
                  </a:cubicBezTo>
                  <a:cubicBezTo>
                    <a:pt x="80" y="81"/>
                    <a:pt x="81" y="81"/>
                    <a:pt x="81" y="82"/>
                  </a:cubicBezTo>
                  <a:cubicBezTo>
                    <a:pt x="84" y="86"/>
                    <a:pt x="89" y="97"/>
                    <a:pt x="72" y="103"/>
                  </a:cubicBezTo>
                  <a:cubicBezTo>
                    <a:pt x="64" y="104"/>
                    <a:pt x="47" y="106"/>
                    <a:pt x="37" y="114"/>
                  </a:cubicBezTo>
                  <a:cubicBezTo>
                    <a:pt x="15" y="133"/>
                    <a:pt x="0" y="169"/>
                    <a:pt x="2" y="205"/>
                  </a:cubicBezTo>
                  <a:cubicBezTo>
                    <a:pt x="3" y="214"/>
                    <a:pt x="22" y="219"/>
                    <a:pt x="43" y="222"/>
                  </a:cubicBezTo>
                  <a:cubicBezTo>
                    <a:pt x="43" y="225"/>
                    <a:pt x="48" y="227"/>
                    <a:pt x="53" y="227"/>
                  </a:cubicBezTo>
                  <a:cubicBezTo>
                    <a:pt x="147" y="227"/>
                    <a:pt x="147" y="227"/>
                    <a:pt x="147" y="227"/>
                  </a:cubicBezTo>
                  <a:cubicBezTo>
                    <a:pt x="152" y="227"/>
                    <a:pt x="156" y="225"/>
                    <a:pt x="157" y="222"/>
                  </a:cubicBezTo>
                  <a:cubicBezTo>
                    <a:pt x="177" y="219"/>
                    <a:pt x="196" y="214"/>
                    <a:pt x="197" y="205"/>
                  </a:cubicBezTo>
                  <a:cubicBezTo>
                    <a:pt x="199" y="169"/>
                    <a:pt x="184" y="133"/>
                    <a:pt x="162" y="114"/>
                  </a:cubicBezTo>
                  <a:close/>
                  <a:moveTo>
                    <a:pt x="167" y="154"/>
                  </a:moveTo>
                  <a:cubicBezTo>
                    <a:pt x="158" y="206"/>
                    <a:pt x="158" y="206"/>
                    <a:pt x="158" y="206"/>
                  </a:cubicBezTo>
                  <a:cubicBezTo>
                    <a:pt x="157" y="211"/>
                    <a:pt x="152" y="216"/>
                    <a:pt x="147" y="216"/>
                  </a:cubicBezTo>
                  <a:cubicBezTo>
                    <a:pt x="53" y="216"/>
                    <a:pt x="53" y="216"/>
                    <a:pt x="53" y="216"/>
                  </a:cubicBezTo>
                  <a:cubicBezTo>
                    <a:pt x="47" y="216"/>
                    <a:pt x="42" y="211"/>
                    <a:pt x="41" y="206"/>
                  </a:cubicBezTo>
                  <a:cubicBezTo>
                    <a:pt x="33" y="154"/>
                    <a:pt x="33" y="154"/>
                    <a:pt x="33" y="154"/>
                  </a:cubicBezTo>
                  <a:cubicBezTo>
                    <a:pt x="32" y="149"/>
                    <a:pt x="36" y="144"/>
                    <a:pt x="41" y="144"/>
                  </a:cubicBezTo>
                  <a:cubicBezTo>
                    <a:pt x="158" y="144"/>
                    <a:pt x="158" y="144"/>
                    <a:pt x="158" y="144"/>
                  </a:cubicBezTo>
                  <a:cubicBezTo>
                    <a:pt x="164" y="144"/>
                    <a:pt x="168" y="149"/>
                    <a:pt x="167" y="154"/>
                  </a:cubicBezTo>
                  <a:close/>
                  <a:moveTo>
                    <a:pt x="100" y="172"/>
                  </a:moveTo>
                  <a:cubicBezTo>
                    <a:pt x="95" y="172"/>
                    <a:pt x="91" y="175"/>
                    <a:pt x="91" y="180"/>
                  </a:cubicBezTo>
                  <a:cubicBezTo>
                    <a:pt x="91" y="185"/>
                    <a:pt x="95" y="188"/>
                    <a:pt x="100" y="188"/>
                  </a:cubicBezTo>
                  <a:cubicBezTo>
                    <a:pt x="104" y="188"/>
                    <a:pt x="108" y="185"/>
                    <a:pt x="108" y="180"/>
                  </a:cubicBezTo>
                  <a:cubicBezTo>
                    <a:pt x="108" y="175"/>
                    <a:pt x="104" y="172"/>
                    <a:pt x="100" y="172"/>
                  </a:cubicBezTo>
                  <a:close/>
                </a:path>
              </a:pathLst>
            </a:custGeom>
            <a:solidFill>
              <a:srgbClr val="333333"/>
            </a:solidFill>
            <a:ln>
              <a:noFill/>
            </a:ln>
            <a:extLst/>
          </p:spPr>
          <p:txBody>
            <a:bodyPr vert="horz" wrap="square" lIns="121920" tIns="60960" rIns="121920" bIns="60960" numCol="1" anchor="t" anchorCtr="0" compatLnSpc="1">
              <a:prstTxWarp prst="textNoShape">
                <a:avLst/>
              </a:prstTxWarp>
            </a:bodyPr>
            <a:lstStyle/>
            <a:p>
              <a:pPr defTabSz="1219170">
                <a:defRPr/>
              </a:pPr>
              <a:endParaRPr lang="en-GB" sz="1333" kern="0" dirty="0">
                <a:solidFill>
                  <a:sysClr val="windowText" lastClr="000000"/>
                </a:solidFill>
                <a:latin typeface="Arial" panose="020B0604020202020204" pitchFamily="34" charset="0"/>
                <a:cs typeface="Arial" panose="020B0604020202020204" pitchFamily="34" charset="0"/>
              </a:endParaRPr>
            </a:p>
          </p:txBody>
        </p:sp>
      </p:grpSp>
      <p:sp>
        <p:nvSpPr>
          <p:cNvPr id="63" name="Text Placeholder 5"/>
          <p:cNvSpPr txBox="1">
            <a:spLocks/>
          </p:cNvSpPr>
          <p:nvPr/>
        </p:nvSpPr>
        <p:spPr>
          <a:xfrm>
            <a:off x="305958" y="903472"/>
            <a:ext cx="11507021" cy="336000"/>
          </a:xfrm>
          <a:prstGeom prst="callout1">
            <a:avLst>
              <a:gd name="adj1" fmla="val 98712"/>
              <a:gd name="adj2" fmla="val 99992"/>
              <a:gd name="adj3" fmla="val 98455"/>
              <a:gd name="adj4" fmla="val 77"/>
            </a:avLst>
          </a:prstGeom>
        </p:spPr>
        <p:txBody>
          <a:bodyPr anchor="ctr"/>
          <a:lstStyle>
            <a:lvl1pPr marL="180000" indent="-180000" algn="l" defTabSz="685800" rtl="0" eaLnBrk="1" latinLnBrk="0" hangingPunct="1">
              <a:lnSpc>
                <a:spcPct val="100000"/>
              </a:lnSpc>
              <a:spcBef>
                <a:spcPts val="0"/>
              </a:spcBef>
              <a:buClr>
                <a:schemeClr val="tx2"/>
              </a:buClr>
              <a:buFont typeface="Wingdings 2" panose="05020102010507070707" pitchFamily="18" charset="2"/>
              <a:buChar char=""/>
              <a:defRPr sz="1200" kern="1200">
                <a:solidFill>
                  <a:schemeClr val="tx1"/>
                </a:solidFill>
                <a:latin typeface="+mn-lt"/>
                <a:ea typeface="+mn-ea"/>
                <a:cs typeface="+mn-cs"/>
              </a:defRPr>
            </a:lvl1pPr>
            <a:lvl2pPr marL="360000" indent="-180000" algn="l" defTabSz="685800" rtl="0" eaLnBrk="1" latinLnBrk="0" hangingPunct="1">
              <a:lnSpc>
                <a:spcPct val="100000"/>
              </a:lnSpc>
              <a:spcBef>
                <a:spcPts val="0"/>
              </a:spcBef>
              <a:buClr>
                <a:schemeClr val="tx2"/>
              </a:buClr>
              <a:buFont typeface="Arial" panose="020B0604020202020204" pitchFamily="34" charset="0"/>
              <a:buChar char="−"/>
              <a:defRPr sz="1200" kern="1200">
                <a:solidFill>
                  <a:schemeClr val="tx1"/>
                </a:solidFill>
                <a:latin typeface="+mn-lt"/>
                <a:ea typeface="+mn-ea"/>
                <a:cs typeface="+mn-cs"/>
              </a:defRPr>
            </a:lvl2pPr>
            <a:lvl3pPr marL="432000" indent="-180000" algn="l" defTabSz="685800" rtl="0" eaLnBrk="1" latinLnBrk="0" hangingPunct="1">
              <a:lnSpc>
                <a:spcPct val="100000"/>
              </a:lnSpc>
              <a:spcBef>
                <a:spcPts val="0"/>
              </a:spcBef>
              <a:buClr>
                <a:schemeClr val="tx2"/>
              </a:buClr>
              <a:buFont typeface="Arial" panose="020B0604020202020204" pitchFamily="34" charset="0"/>
              <a:buChar char="−"/>
              <a:defRPr sz="1200" kern="1200">
                <a:solidFill>
                  <a:schemeClr val="tx1"/>
                </a:solidFill>
                <a:latin typeface="+mn-lt"/>
                <a:ea typeface="+mn-ea"/>
                <a:cs typeface="+mn-cs"/>
              </a:defRPr>
            </a:lvl3pPr>
            <a:lvl4pPr marL="432000" indent="-180000" algn="l" defTabSz="685800" rtl="0" eaLnBrk="1" latinLnBrk="0" hangingPunct="1">
              <a:lnSpc>
                <a:spcPct val="100000"/>
              </a:lnSpc>
              <a:spcBef>
                <a:spcPts val="0"/>
              </a:spcBef>
              <a:buClr>
                <a:schemeClr val="tx2"/>
              </a:buClr>
              <a:buFont typeface="Arial" panose="020B0604020202020204" pitchFamily="34" charset="0"/>
              <a:buChar char="−"/>
              <a:defRPr sz="1200" kern="1200">
                <a:solidFill>
                  <a:schemeClr val="tx1"/>
                </a:solidFill>
                <a:latin typeface="+mn-lt"/>
                <a:ea typeface="+mn-ea"/>
                <a:cs typeface="+mn-cs"/>
              </a:defRPr>
            </a:lvl4pPr>
            <a:lvl5pPr marL="432000" indent="-180000" algn="l" defTabSz="685800" rtl="0" eaLnBrk="1" latinLnBrk="0" hangingPunct="1">
              <a:lnSpc>
                <a:spcPct val="100000"/>
              </a:lnSpc>
              <a:spcBef>
                <a:spcPts val="0"/>
              </a:spcBef>
              <a:buClr>
                <a:schemeClr val="tx2"/>
              </a:buClr>
              <a:buFont typeface="Arial" panose="020B0604020202020204" pitchFamily="34" charset="0"/>
              <a:buChar char="−"/>
              <a:defRPr sz="12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“Original” Blockchain or “Mutual Distributed Ledger” </a:t>
            </a:r>
          </a:p>
        </p:txBody>
      </p:sp>
      <p:pic>
        <p:nvPicPr>
          <p:cNvPr id="80" name="Image 79"/>
          <p:cNvPicPr>
            <a:picLocks noChangeAspect="1"/>
          </p:cNvPicPr>
          <p:nvPr/>
        </p:nvPicPr>
        <p:blipFill>
          <a:blip r:embed="rId3"/>
          <a:stretch>
            <a:fillRect/>
          </a:stretch>
        </p:blipFill>
        <p:spPr>
          <a:xfrm>
            <a:off x="10022399" y="3763483"/>
            <a:ext cx="1194103" cy="318429"/>
          </a:xfrm>
          <a:prstGeom prst="rect">
            <a:avLst/>
          </a:prstGeom>
          <a:ln>
            <a:solidFill>
              <a:schemeClr val="tx2"/>
            </a:solidFill>
          </a:ln>
        </p:spPr>
      </p:pic>
      <p:sp>
        <p:nvSpPr>
          <p:cNvPr id="83" name="TextBox 89"/>
          <p:cNvSpPr txBox="1"/>
          <p:nvPr/>
        </p:nvSpPr>
        <p:spPr>
          <a:xfrm>
            <a:off x="10201466" y="4118435"/>
            <a:ext cx="835969" cy="259148"/>
          </a:xfrm>
          <a:prstGeom prst="rect">
            <a:avLst/>
          </a:prstGeom>
          <a:noFill/>
        </p:spPr>
        <p:txBody>
          <a:bodyPr wrap="square" rtlCol="0" anchor="ctr">
            <a:noAutofit/>
          </a:bodyPr>
          <a:lstStyle/>
          <a:p>
            <a:pPr algn="ctr" defTabSz="1219170">
              <a:spcBef>
                <a:spcPts val="800"/>
              </a:spcBef>
              <a:spcAft>
                <a:spcPts val="800"/>
              </a:spcAft>
              <a:defRPr/>
            </a:pPr>
            <a:r>
              <a:rPr lang="en-GB" sz="1333" b="1" kern="0" dirty="0">
                <a:latin typeface="Arial" panose="020B0604020202020204" pitchFamily="34" charset="0"/>
                <a:cs typeface="Arial" panose="020B0604020202020204" pitchFamily="34" charset="0"/>
              </a:rPr>
              <a:t>Ledger</a:t>
            </a:r>
          </a:p>
        </p:txBody>
      </p:sp>
      <p:pic>
        <p:nvPicPr>
          <p:cNvPr id="84" name="Image 83"/>
          <p:cNvPicPr>
            <a:picLocks noChangeAspect="1"/>
          </p:cNvPicPr>
          <p:nvPr/>
        </p:nvPicPr>
        <p:blipFill>
          <a:blip r:embed="rId3"/>
          <a:stretch>
            <a:fillRect/>
          </a:stretch>
        </p:blipFill>
        <p:spPr>
          <a:xfrm>
            <a:off x="4707378" y="3763483"/>
            <a:ext cx="1194103" cy="318429"/>
          </a:xfrm>
          <a:prstGeom prst="rect">
            <a:avLst/>
          </a:prstGeom>
          <a:ln>
            <a:solidFill>
              <a:schemeClr val="tx2"/>
            </a:solidFill>
          </a:ln>
        </p:spPr>
      </p:pic>
      <p:sp>
        <p:nvSpPr>
          <p:cNvPr id="85" name="TextBox 89"/>
          <p:cNvSpPr txBox="1"/>
          <p:nvPr/>
        </p:nvSpPr>
        <p:spPr>
          <a:xfrm>
            <a:off x="4886445" y="4118435"/>
            <a:ext cx="835969" cy="259148"/>
          </a:xfrm>
          <a:prstGeom prst="rect">
            <a:avLst/>
          </a:prstGeom>
          <a:noFill/>
        </p:spPr>
        <p:txBody>
          <a:bodyPr wrap="square" rtlCol="0" anchor="ctr">
            <a:noAutofit/>
          </a:bodyPr>
          <a:lstStyle/>
          <a:p>
            <a:pPr algn="ctr" defTabSz="1219170">
              <a:spcBef>
                <a:spcPts val="800"/>
              </a:spcBef>
              <a:spcAft>
                <a:spcPts val="800"/>
              </a:spcAft>
              <a:defRPr/>
            </a:pPr>
            <a:r>
              <a:rPr lang="en-GB" sz="1333" b="1" kern="0" dirty="0">
                <a:latin typeface="Arial" panose="020B0604020202020204" pitchFamily="34" charset="0"/>
                <a:cs typeface="Arial" panose="020B0604020202020204" pitchFamily="34" charset="0"/>
              </a:rPr>
              <a:t>Ledger</a:t>
            </a:r>
          </a:p>
        </p:txBody>
      </p:sp>
      <p:pic>
        <p:nvPicPr>
          <p:cNvPr id="86" name="Image 85"/>
          <p:cNvPicPr>
            <a:picLocks noChangeAspect="1"/>
          </p:cNvPicPr>
          <p:nvPr/>
        </p:nvPicPr>
        <p:blipFill>
          <a:blip r:embed="rId3"/>
          <a:stretch>
            <a:fillRect/>
          </a:stretch>
        </p:blipFill>
        <p:spPr>
          <a:xfrm>
            <a:off x="9744425" y="5587640"/>
            <a:ext cx="1194103" cy="318429"/>
          </a:xfrm>
          <a:prstGeom prst="rect">
            <a:avLst/>
          </a:prstGeom>
          <a:ln>
            <a:solidFill>
              <a:schemeClr val="tx2"/>
            </a:solidFill>
          </a:ln>
        </p:spPr>
      </p:pic>
      <p:sp>
        <p:nvSpPr>
          <p:cNvPr id="87" name="TextBox 89"/>
          <p:cNvSpPr txBox="1"/>
          <p:nvPr/>
        </p:nvSpPr>
        <p:spPr>
          <a:xfrm>
            <a:off x="9923492" y="5942593"/>
            <a:ext cx="835969" cy="259148"/>
          </a:xfrm>
          <a:prstGeom prst="rect">
            <a:avLst/>
          </a:prstGeom>
          <a:noFill/>
        </p:spPr>
        <p:txBody>
          <a:bodyPr wrap="square" rtlCol="0" anchor="ctr">
            <a:noAutofit/>
          </a:bodyPr>
          <a:lstStyle/>
          <a:p>
            <a:pPr algn="ctr" defTabSz="1219170">
              <a:spcBef>
                <a:spcPts val="800"/>
              </a:spcBef>
              <a:spcAft>
                <a:spcPts val="800"/>
              </a:spcAft>
              <a:defRPr/>
            </a:pPr>
            <a:r>
              <a:rPr lang="en-GB" sz="1333" b="1" kern="0" dirty="0">
                <a:latin typeface="Arial" panose="020B0604020202020204" pitchFamily="34" charset="0"/>
                <a:cs typeface="Arial" panose="020B0604020202020204" pitchFamily="34" charset="0"/>
              </a:rPr>
              <a:t>Ledger</a:t>
            </a:r>
          </a:p>
        </p:txBody>
      </p:sp>
      <p:pic>
        <p:nvPicPr>
          <p:cNvPr id="88" name="Image 87"/>
          <p:cNvPicPr>
            <a:picLocks noChangeAspect="1"/>
          </p:cNvPicPr>
          <p:nvPr/>
        </p:nvPicPr>
        <p:blipFill>
          <a:blip r:embed="rId3"/>
          <a:stretch>
            <a:fillRect/>
          </a:stretch>
        </p:blipFill>
        <p:spPr>
          <a:xfrm>
            <a:off x="5152977" y="5587640"/>
            <a:ext cx="1194103" cy="318429"/>
          </a:xfrm>
          <a:prstGeom prst="rect">
            <a:avLst/>
          </a:prstGeom>
          <a:ln>
            <a:solidFill>
              <a:schemeClr val="tx2"/>
            </a:solidFill>
          </a:ln>
        </p:spPr>
      </p:pic>
      <p:sp>
        <p:nvSpPr>
          <p:cNvPr id="89" name="TextBox 89"/>
          <p:cNvSpPr txBox="1"/>
          <p:nvPr/>
        </p:nvSpPr>
        <p:spPr>
          <a:xfrm>
            <a:off x="5332044" y="5942593"/>
            <a:ext cx="835969" cy="259148"/>
          </a:xfrm>
          <a:prstGeom prst="rect">
            <a:avLst/>
          </a:prstGeom>
          <a:noFill/>
        </p:spPr>
        <p:txBody>
          <a:bodyPr wrap="square" rtlCol="0" anchor="ctr">
            <a:noAutofit/>
          </a:bodyPr>
          <a:lstStyle/>
          <a:p>
            <a:pPr algn="ctr" defTabSz="1219170">
              <a:spcBef>
                <a:spcPts val="800"/>
              </a:spcBef>
              <a:spcAft>
                <a:spcPts val="800"/>
              </a:spcAft>
              <a:defRPr/>
            </a:pPr>
            <a:r>
              <a:rPr lang="en-GB" sz="1333" b="1" kern="0" dirty="0">
                <a:latin typeface="Arial" panose="020B0604020202020204" pitchFamily="34" charset="0"/>
                <a:cs typeface="Arial" panose="020B0604020202020204" pitchFamily="34" charset="0"/>
              </a:rPr>
              <a:t>Ledger</a:t>
            </a:r>
          </a:p>
        </p:txBody>
      </p:sp>
      <p:pic>
        <p:nvPicPr>
          <p:cNvPr id="94" name="Image 93"/>
          <p:cNvPicPr>
            <a:picLocks noChangeAspect="1"/>
          </p:cNvPicPr>
          <p:nvPr/>
        </p:nvPicPr>
        <p:blipFill>
          <a:blip r:embed="rId3"/>
          <a:stretch>
            <a:fillRect/>
          </a:stretch>
        </p:blipFill>
        <p:spPr>
          <a:xfrm>
            <a:off x="8407145" y="2301727"/>
            <a:ext cx="1194103" cy="318429"/>
          </a:xfrm>
          <a:prstGeom prst="rect">
            <a:avLst/>
          </a:prstGeom>
          <a:ln>
            <a:solidFill>
              <a:schemeClr val="tx2"/>
            </a:solidFill>
          </a:ln>
        </p:spPr>
      </p:pic>
      <p:sp>
        <p:nvSpPr>
          <p:cNvPr id="95" name="TextBox 89"/>
          <p:cNvSpPr txBox="1"/>
          <p:nvPr/>
        </p:nvSpPr>
        <p:spPr>
          <a:xfrm>
            <a:off x="8611358" y="2637975"/>
            <a:ext cx="835969" cy="259148"/>
          </a:xfrm>
          <a:prstGeom prst="rect">
            <a:avLst/>
          </a:prstGeom>
          <a:noFill/>
        </p:spPr>
        <p:txBody>
          <a:bodyPr wrap="square" rtlCol="0" anchor="ctr">
            <a:noAutofit/>
          </a:bodyPr>
          <a:lstStyle/>
          <a:p>
            <a:pPr algn="ctr" defTabSz="1219170">
              <a:spcBef>
                <a:spcPts val="800"/>
              </a:spcBef>
              <a:spcAft>
                <a:spcPts val="800"/>
              </a:spcAft>
              <a:defRPr/>
            </a:pPr>
            <a:r>
              <a:rPr lang="en-GB" sz="1333" b="1" kern="0" dirty="0">
                <a:latin typeface="Arial" panose="020B0604020202020204" pitchFamily="34" charset="0"/>
                <a:cs typeface="Arial" panose="020B0604020202020204" pitchFamily="34" charset="0"/>
              </a:rPr>
              <a:t>Ledger</a:t>
            </a:r>
          </a:p>
        </p:txBody>
      </p:sp>
      <p:sp>
        <p:nvSpPr>
          <p:cNvPr id="97" name="TextBox 89"/>
          <p:cNvSpPr txBox="1"/>
          <p:nvPr/>
        </p:nvSpPr>
        <p:spPr>
          <a:xfrm>
            <a:off x="316788" y="1423207"/>
            <a:ext cx="3952696" cy="4982124"/>
          </a:xfrm>
          <a:prstGeom prst="rect">
            <a:avLst/>
          </a:prstGeom>
          <a:noFill/>
        </p:spPr>
        <p:txBody>
          <a:bodyPr wrap="square" rtlCol="0" anchor="ctr">
            <a:noAutofit/>
          </a:bodyPr>
          <a:lstStyle/>
          <a:p>
            <a:pPr marL="241294" indent="-241294" algn="just" fontAlgn="base">
              <a:lnSpc>
                <a:spcPct val="120000"/>
              </a:lnSpc>
              <a:spcBef>
                <a:spcPct val="0"/>
              </a:spcBef>
              <a:spcAft>
                <a:spcPts val="800"/>
              </a:spcAft>
              <a:buClr>
                <a:schemeClr val="bg1">
                  <a:lumMod val="50000"/>
                </a:schemeClr>
              </a:buClr>
              <a:buFont typeface="Arial" panose="020B0604020202020204" pitchFamily="34" charset="0"/>
              <a:buChar char="•"/>
            </a:pPr>
            <a:r>
              <a:rPr lang="en-US" altLang="fr-FR" sz="1500" b="1" dirty="0">
                <a:latin typeface="Times New Roman" panose="02020603050405020304" pitchFamily="18" charset="0"/>
                <a:cs typeface="Times New Roman" panose="02020603050405020304" pitchFamily="18" charset="0"/>
              </a:rPr>
              <a:t>The Mutual Distributed Ledger is a ledger replicated on all the nodes (clients) of a peer-to-peer network</a:t>
            </a:r>
          </a:p>
          <a:p>
            <a:pPr marL="241294" indent="-241294" algn="just" fontAlgn="base">
              <a:lnSpc>
                <a:spcPct val="120000"/>
              </a:lnSpc>
              <a:spcBef>
                <a:spcPct val="0"/>
              </a:spcBef>
              <a:spcAft>
                <a:spcPts val="800"/>
              </a:spcAft>
              <a:buClr>
                <a:schemeClr val="bg1">
                  <a:lumMod val="50000"/>
                </a:schemeClr>
              </a:buClr>
              <a:buFont typeface="Arial" panose="020B0604020202020204" pitchFamily="34" charset="0"/>
              <a:buChar char="•"/>
            </a:pPr>
            <a:endParaRPr lang="en-US" altLang="fr-FR" sz="1500" b="1" dirty="0">
              <a:latin typeface="Times New Roman" panose="02020603050405020304" pitchFamily="18" charset="0"/>
              <a:cs typeface="Times New Roman" panose="02020603050405020304" pitchFamily="18" charset="0"/>
            </a:endParaRPr>
          </a:p>
          <a:p>
            <a:pPr marL="241294" indent="-241294" algn="just" fontAlgn="base">
              <a:lnSpc>
                <a:spcPct val="120000"/>
              </a:lnSpc>
              <a:spcBef>
                <a:spcPct val="0"/>
              </a:spcBef>
              <a:spcAft>
                <a:spcPts val="800"/>
              </a:spcAft>
              <a:buClr>
                <a:schemeClr val="bg1">
                  <a:lumMod val="50000"/>
                </a:schemeClr>
              </a:buClr>
              <a:buFont typeface="Arial" panose="020B0604020202020204" pitchFamily="34" charset="0"/>
              <a:buChar char="•"/>
            </a:pPr>
            <a:r>
              <a:rPr lang="en-US" altLang="fr-FR" sz="1500" b="1" dirty="0">
                <a:latin typeface="Times New Roman" panose="02020603050405020304" pitchFamily="18" charset="0"/>
                <a:cs typeface="Times New Roman" panose="02020603050405020304" pitchFamily="18" charset="0"/>
              </a:rPr>
              <a:t>Large book</a:t>
            </a:r>
            <a:r>
              <a:rPr lang="en-US" altLang="fr-FR" sz="1500" dirty="0">
                <a:latin typeface="Times New Roman" panose="02020603050405020304" pitchFamily="18" charset="0"/>
                <a:cs typeface="Times New Roman" panose="02020603050405020304" pitchFamily="18" charset="0"/>
              </a:rPr>
              <a:t>: record events, facts, information or transaction</a:t>
            </a:r>
          </a:p>
          <a:p>
            <a:pPr marL="241294" indent="-241294" algn="just" fontAlgn="base">
              <a:lnSpc>
                <a:spcPct val="120000"/>
              </a:lnSpc>
              <a:spcBef>
                <a:spcPct val="0"/>
              </a:spcBef>
              <a:spcAft>
                <a:spcPts val="800"/>
              </a:spcAft>
              <a:buClr>
                <a:schemeClr val="bg1">
                  <a:lumMod val="50000"/>
                </a:schemeClr>
              </a:buClr>
              <a:buFont typeface="Arial" panose="020B0604020202020204" pitchFamily="34" charset="0"/>
              <a:buChar char="•"/>
            </a:pPr>
            <a:r>
              <a:rPr lang="en-US" altLang="fr-FR" sz="1500" b="1" dirty="0">
                <a:latin typeface="Times New Roman" panose="02020603050405020304" pitchFamily="18" charset="0"/>
                <a:cs typeface="Times New Roman" panose="02020603050405020304" pitchFamily="18" charset="0"/>
              </a:rPr>
              <a:t>Security: </a:t>
            </a:r>
            <a:r>
              <a:rPr lang="en-US" altLang="fr-FR" sz="1500" dirty="0">
                <a:latin typeface="Times New Roman" panose="02020603050405020304" pitchFamily="18" charset="0"/>
                <a:cs typeface="Times New Roman" panose="02020603050405020304" pitchFamily="18" charset="0"/>
              </a:rPr>
              <a:t>authentic and unalterable data thanks to advanced cryptographic processes</a:t>
            </a:r>
          </a:p>
          <a:p>
            <a:pPr marL="241294" indent="-241294" algn="just" fontAlgn="base">
              <a:lnSpc>
                <a:spcPct val="120000"/>
              </a:lnSpc>
              <a:spcBef>
                <a:spcPct val="0"/>
              </a:spcBef>
              <a:spcAft>
                <a:spcPts val="800"/>
              </a:spcAft>
              <a:buClr>
                <a:schemeClr val="bg1">
                  <a:lumMod val="50000"/>
                </a:schemeClr>
              </a:buClr>
              <a:buFont typeface="Arial" panose="020B0604020202020204" pitchFamily="34" charset="0"/>
              <a:buChar char="•"/>
            </a:pPr>
            <a:r>
              <a:rPr lang="en-US" altLang="fr-FR" sz="1500" b="1" dirty="0">
                <a:latin typeface="Times New Roman" panose="02020603050405020304" pitchFamily="18" charset="0"/>
                <a:cs typeface="Times New Roman" panose="02020603050405020304" pitchFamily="18" charset="0"/>
              </a:rPr>
              <a:t>Transparency: </a:t>
            </a:r>
            <a:r>
              <a:rPr lang="en-US" altLang="fr-FR" sz="1500" dirty="0">
                <a:latin typeface="Times New Roman" panose="02020603050405020304" pitchFamily="18" charset="0"/>
                <a:cs typeface="Times New Roman" panose="02020603050405020304" pitchFamily="18" charset="0"/>
              </a:rPr>
              <a:t>available and shared data since their creation by all the members of the network</a:t>
            </a:r>
          </a:p>
          <a:p>
            <a:pPr marL="241294" indent="-241294" algn="just" fontAlgn="base">
              <a:lnSpc>
                <a:spcPct val="120000"/>
              </a:lnSpc>
              <a:spcBef>
                <a:spcPct val="0"/>
              </a:spcBef>
              <a:spcAft>
                <a:spcPts val="800"/>
              </a:spcAft>
              <a:buClr>
                <a:schemeClr val="bg1">
                  <a:lumMod val="50000"/>
                </a:schemeClr>
              </a:buClr>
              <a:buFont typeface="Arial" panose="020B0604020202020204" pitchFamily="34" charset="0"/>
              <a:buChar char="•"/>
            </a:pPr>
            <a:r>
              <a:rPr lang="en-US" altLang="fr-FR" sz="1500" b="1" dirty="0">
                <a:latin typeface="Times New Roman" panose="02020603050405020304" pitchFamily="18" charset="0"/>
                <a:cs typeface="Times New Roman" panose="02020603050405020304" pitchFamily="18" charset="0"/>
              </a:rPr>
              <a:t>Resilience: </a:t>
            </a:r>
            <a:r>
              <a:rPr lang="en-US" altLang="fr-FR" sz="1500" dirty="0">
                <a:latin typeface="Times New Roman" panose="02020603050405020304" pitchFamily="18" charset="0"/>
                <a:cs typeface="Times New Roman" panose="02020603050405020304" pitchFamily="18" charset="0"/>
              </a:rPr>
              <a:t>copy of data are distributed and shared by all the nodes of the network</a:t>
            </a:r>
          </a:p>
          <a:p>
            <a:pPr marL="241294" indent="-241294" algn="just" fontAlgn="base">
              <a:lnSpc>
                <a:spcPct val="120000"/>
              </a:lnSpc>
              <a:spcBef>
                <a:spcPct val="0"/>
              </a:spcBef>
              <a:spcAft>
                <a:spcPts val="800"/>
              </a:spcAft>
              <a:buClr>
                <a:schemeClr val="bg1">
                  <a:lumMod val="50000"/>
                </a:schemeClr>
              </a:buClr>
              <a:buFont typeface="Arial" panose="020B0604020202020204" pitchFamily="34" charset="0"/>
              <a:buChar char="•"/>
            </a:pPr>
            <a:r>
              <a:rPr lang="en-US" altLang="fr-FR" sz="1500" b="1" dirty="0">
                <a:latin typeface="Times New Roman" panose="02020603050405020304" pitchFamily="18" charset="0"/>
                <a:cs typeface="Times New Roman" panose="02020603050405020304" pitchFamily="18" charset="0"/>
              </a:rPr>
              <a:t>Disintermediation:</a:t>
            </a:r>
            <a:r>
              <a:rPr lang="en-US" altLang="fr-FR" sz="1500" dirty="0">
                <a:latin typeface="Times New Roman" panose="02020603050405020304" pitchFamily="18" charset="0"/>
                <a:cs typeface="Times New Roman" panose="02020603050405020304" pitchFamily="18" charset="0"/>
              </a:rPr>
              <a:t> autonomous way of working in a P2P mode, without central authority</a:t>
            </a:r>
          </a:p>
        </p:txBody>
      </p:sp>
      <p:sp>
        <p:nvSpPr>
          <p:cNvPr id="98" name="Triangle isocèle 97"/>
          <p:cNvSpPr/>
          <p:nvPr/>
        </p:nvSpPr>
        <p:spPr>
          <a:xfrm rot="10800000">
            <a:off x="1669067" y="2582359"/>
            <a:ext cx="1248139" cy="174565"/>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fr-FR" sz="1600" dirty="0" err="1"/>
          </a:p>
        </p:txBody>
      </p:sp>
    </p:spTree>
    <p:extLst>
      <p:ext uri="{BB962C8B-B14F-4D97-AF65-F5344CB8AC3E}">
        <p14:creationId xmlns:p14="http://schemas.microsoft.com/office/powerpoint/2010/main" val="228864499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79" name="Rectangle 78"/>
          <p:cNvSpPr/>
          <p:nvPr/>
        </p:nvSpPr>
        <p:spPr>
          <a:xfrm>
            <a:off x="4463818" y="1539379"/>
            <a:ext cx="7008780" cy="4865952"/>
          </a:xfrm>
          <a:prstGeom prst="rect">
            <a:avLst/>
          </a:prstGeom>
          <a:solidFill>
            <a:schemeClr val="bg1">
              <a:lumMod val="9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r>
              <a:rPr lang="en-GB" sz="1867" b="1">
                <a:solidFill>
                  <a:schemeClr val="tx1"/>
                </a:solidFill>
              </a:rPr>
              <a:t>Internet</a:t>
            </a:r>
          </a:p>
        </p:txBody>
      </p:sp>
      <p:sp>
        <p:nvSpPr>
          <p:cNvPr id="2" name="Titre 1"/>
          <p:cNvSpPr>
            <a:spLocks noGrp="1"/>
          </p:cNvSpPr>
          <p:nvPr>
            <p:ph type="title"/>
          </p:nvPr>
        </p:nvSpPr>
        <p:spPr>
          <a:xfrm>
            <a:off x="838200" y="365126"/>
            <a:ext cx="10515600" cy="608376"/>
          </a:xfrm>
        </p:spPr>
        <p:txBody>
          <a:bodyPr>
            <a:normAutofit fontScale="90000"/>
          </a:bodyPr>
          <a:lstStyle/>
          <a:p>
            <a:pPr algn="ctr"/>
            <a:r>
              <a:rPr lang="en-GB" b="1" dirty="0">
                <a:latin typeface="Times New Roman" panose="02020603050405020304" pitchFamily="18" charset="0"/>
                <a:cs typeface="Times New Roman" panose="02020603050405020304" pitchFamily="18" charset="0"/>
              </a:rPr>
              <a:t>Reminder of important </a:t>
            </a:r>
            <a:r>
              <a:rPr lang="en-GB" b="1" dirty="0" smtClean="0">
                <a:latin typeface="Times New Roman" panose="02020603050405020304" pitchFamily="18" charset="0"/>
                <a:cs typeface="Times New Roman" panose="02020603050405020304" pitchFamily="18" charset="0"/>
              </a:rPr>
              <a:t>concepts</a:t>
            </a:r>
            <a:endParaRPr lang="en-GB" b="1" dirty="0">
              <a:latin typeface="Times New Roman" panose="02020603050405020304" pitchFamily="18" charset="0"/>
              <a:cs typeface="Times New Roman" panose="02020603050405020304" pitchFamily="18" charset="0"/>
            </a:endParaRPr>
          </a:p>
        </p:txBody>
      </p:sp>
      <p:sp>
        <p:nvSpPr>
          <p:cNvPr id="6" name="Slide Number Placeholder 5"/>
          <p:cNvSpPr txBox="1">
            <a:spLocks/>
          </p:cNvSpPr>
          <p:nvPr/>
        </p:nvSpPr>
        <p:spPr>
          <a:xfrm>
            <a:off x="11369512" y="6513638"/>
            <a:ext cx="480000" cy="184665"/>
          </a:xfrm>
          <a:prstGeom prst="rect">
            <a:avLst/>
          </a:prstGeom>
        </p:spPr>
        <p:txBody>
          <a:bodyPr vert="horz" lIns="0" tIns="0" rIns="0" bIns="0" rtlCol="0" anchor="ctr"/>
          <a:lstStyle>
            <a:defPPr>
              <a:defRPr lang="en-US"/>
            </a:defPPr>
            <a:lvl1pPr marL="0" algn="ctr" defTabSz="457200" rtl="0" eaLnBrk="1" latinLnBrk="0" hangingPunct="1">
              <a:defRPr sz="9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EB99C4E-4C2F-4FAC-9585-2BCE7E79DDB0}" type="slidenum">
              <a:rPr lang="en-GB" sz="1200"/>
              <a:pPr/>
              <a:t>14</a:t>
            </a:fld>
            <a:endParaRPr lang="en-GB" sz="1200"/>
          </a:p>
        </p:txBody>
      </p:sp>
      <p:sp>
        <p:nvSpPr>
          <p:cNvPr id="63" name="Text Placeholder 5"/>
          <p:cNvSpPr txBox="1">
            <a:spLocks/>
          </p:cNvSpPr>
          <p:nvPr/>
        </p:nvSpPr>
        <p:spPr>
          <a:xfrm>
            <a:off x="342490" y="1028733"/>
            <a:ext cx="11507021" cy="336000"/>
          </a:xfrm>
          <a:prstGeom prst="callout1">
            <a:avLst>
              <a:gd name="adj1" fmla="val 98712"/>
              <a:gd name="adj2" fmla="val 99992"/>
              <a:gd name="adj3" fmla="val 98455"/>
              <a:gd name="adj4" fmla="val 77"/>
            </a:avLst>
          </a:prstGeom>
        </p:spPr>
        <p:txBody>
          <a:bodyPr anchor="ctr"/>
          <a:lstStyle>
            <a:lvl1pPr marL="180000" indent="-180000" algn="l" defTabSz="685800" rtl="0" eaLnBrk="1" latinLnBrk="0" hangingPunct="1">
              <a:lnSpc>
                <a:spcPct val="100000"/>
              </a:lnSpc>
              <a:spcBef>
                <a:spcPts val="0"/>
              </a:spcBef>
              <a:buClr>
                <a:schemeClr val="tx2"/>
              </a:buClr>
              <a:buFont typeface="Wingdings 2" panose="05020102010507070707" pitchFamily="18" charset="2"/>
              <a:buChar char=""/>
              <a:defRPr sz="1200" kern="1200">
                <a:solidFill>
                  <a:schemeClr val="tx1"/>
                </a:solidFill>
                <a:latin typeface="+mn-lt"/>
                <a:ea typeface="+mn-ea"/>
                <a:cs typeface="+mn-cs"/>
              </a:defRPr>
            </a:lvl1pPr>
            <a:lvl2pPr marL="360000" indent="-180000" algn="l" defTabSz="685800" rtl="0" eaLnBrk="1" latinLnBrk="0" hangingPunct="1">
              <a:lnSpc>
                <a:spcPct val="100000"/>
              </a:lnSpc>
              <a:spcBef>
                <a:spcPts val="0"/>
              </a:spcBef>
              <a:buClr>
                <a:schemeClr val="tx2"/>
              </a:buClr>
              <a:buFont typeface="Arial" panose="020B0604020202020204" pitchFamily="34" charset="0"/>
              <a:buChar char="−"/>
              <a:defRPr sz="1200" kern="1200">
                <a:solidFill>
                  <a:schemeClr val="tx1"/>
                </a:solidFill>
                <a:latin typeface="+mn-lt"/>
                <a:ea typeface="+mn-ea"/>
                <a:cs typeface="+mn-cs"/>
              </a:defRPr>
            </a:lvl2pPr>
            <a:lvl3pPr marL="432000" indent="-180000" algn="l" defTabSz="685800" rtl="0" eaLnBrk="1" latinLnBrk="0" hangingPunct="1">
              <a:lnSpc>
                <a:spcPct val="100000"/>
              </a:lnSpc>
              <a:spcBef>
                <a:spcPts val="0"/>
              </a:spcBef>
              <a:buClr>
                <a:schemeClr val="tx2"/>
              </a:buClr>
              <a:buFont typeface="Arial" panose="020B0604020202020204" pitchFamily="34" charset="0"/>
              <a:buChar char="−"/>
              <a:defRPr sz="1200" kern="1200">
                <a:solidFill>
                  <a:schemeClr val="tx1"/>
                </a:solidFill>
                <a:latin typeface="+mn-lt"/>
                <a:ea typeface="+mn-ea"/>
                <a:cs typeface="+mn-cs"/>
              </a:defRPr>
            </a:lvl3pPr>
            <a:lvl4pPr marL="432000" indent="-180000" algn="l" defTabSz="685800" rtl="0" eaLnBrk="1" latinLnBrk="0" hangingPunct="1">
              <a:lnSpc>
                <a:spcPct val="100000"/>
              </a:lnSpc>
              <a:spcBef>
                <a:spcPts val="0"/>
              </a:spcBef>
              <a:buClr>
                <a:schemeClr val="tx2"/>
              </a:buClr>
              <a:buFont typeface="Arial" panose="020B0604020202020204" pitchFamily="34" charset="0"/>
              <a:buChar char="−"/>
              <a:defRPr sz="1200" kern="1200">
                <a:solidFill>
                  <a:schemeClr val="tx1"/>
                </a:solidFill>
                <a:latin typeface="+mn-lt"/>
                <a:ea typeface="+mn-ea"/>
                <a:cs typeface="+mn-cs"/>
              </a:defRPr>
            </a:lvl4pPr>
            <a:lvl5pPr marL="432000" indent="-180000" algn="l" defTabSz="685800" rtl="0" eaLnBrk="1" latinLnBrk="0" hangingPunct="1">
              <a:lnSpc>
                <a:spcPct val="100000"/>
              </a:lnSpc>
              <a:spcBef>
                <a:spcPts val="0"/>
              </a:spcBef>
              <a:buClr>
                <a:schemeClr val="tx2"/>
              </a:buClr>
              <a:buFont typeface="Arial" panose="020B0604020202020204" pitchFamily="34" charset="0"/>
              <a:buChar char="−"/>
              <a:defRPr sz="12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GB" sz="2133" b="1" dirty="0"/>
              <a:t>“Smart Contract</a:t>
            </a:r>
            <a:r>
              <a:rPr lang="en-GB" sz="2133" b="1" dirty="0">
                <a:solidFill>
                  <a:schemeClr val="bg1">
                    <a:lumMod val="50000"/>
                  </a:schemeClr>
                </a:solidFill>
              </a:rPr>
              <a:t>”</a:t>
            </a:r>
          </a:p>
        </p:txBody>
      </p:sp>
      <p:grpSp>
        <p:nvGrpSpPr>
          <p:cNvPr id="4" name="Groupe 3"/>
          <p:cNvGrpSpPr/>
          <p:nvPr/>
        </p:nvGrpSpPr>
        <p:grpSpPr>
          <a:xfrm>
            <a:off x="4590283" y="1717949"/>
            <a:ext cx="6738509" cy="4567296"/>
            <a:chOff x="3442712" y="1288462"/>
            <a:chExt cx="5053882" cy="3425472"/>
          </a:xfrm>
        </p:grpSpPr>
        <p:sp>
          <p:nvSpPr>
            <p:cNvPr id="43" name="Rectangle 42"/>
            <p:cNvSpPr/>
            <p:nvPr/>
          </p:nvSpPr>
          <p:spPr>
            <a:xfrm>
              <a:off x="6240989" y="1288462"/>
              <a:ext cx="1051817" cy="99525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r>
                <a:rPr lang="en-GB" sz="1333" b="1"/>
                <a:t>If / Then </a:t>
              </a:r>
              <a:br>
                <a:rPr lang="en-GB" sz="1333" b="1"/>
              </a:br>
              <a:r>
                <a:rPr lang="en-GB" sz="1333" b="1"/>
                <a:t>program</a:t>
              </a:r>
            </a:p>
          </p:txBody>
        </p:sp>
        <p:sp>
          <p:nvSpPr>
            <p:cNvPr id="44" name="Freeform 9"/>
            <p:cNvSpPr>
              <a:spLocks noChangeAspect="1" noEditPoints="1"/>
            </p:cNvSpPr>
            <p:nvPr/>
          </p:nvSpPr>
          <p:spPr bwMode="auto">
            <a:xfrm>
              <a:off x="6925772" y="1364390"/>
              <a:ext cx="215895" cy="248772"/>
            </a:xfrm>
            <a:custGeom>
              <a:avLst/>
              <a:gdLst>
                <a:gd name="T0" fmla="*/ 89 w 197"/>
                <a:gd name="T1" fmla="*/ 49 h 227"/>
                <a:gd name="T2" fmla="*/ 99 w 197"/>
                <a:gd name="T3" fmla="*/ 57 h 227"/>
                <a:gd name="T4" fmla="*/ 108 w 197"/>
                <a:gd name="T5" fmla="*/ 66 h 227"/>
                <a:gd name="T6" fmla="*/ 119 w 197"/>
                <a:gd name="T7" fmla="*/ 58 h 227"/>
                <a:gd name="T8" fmla="*/ 130 w 197"/>
                <a:gd name="T9" fmla="*/ 51 h 227"/>
                <a:gd name="T10" fmla="*/ 141 w 197"/>
                <a:gd name="T11" fmla="*/ 46 h 227"/>
                <a:gd name="T12" fmla="*/ 137 w 197"/>
                <a:gd name="T13" fmla="*/ 33 h 227"/>
                <a:gd name="T14" fmla="*/ 133 w 197"/>
                <a:gd name="T15" fmla="*/ 20 h 227"/>
                <a:gd name="T16" fmla="*/ 132 w 197"/>
                <a:gd name="T17" fmla="*/ 8 h 227"/>
                <a:gd name="T18" fmla="*/ 119 w 197"/>
                <a:gd name="T19" fmla="*/ 8 h 227"/>
                <a:gd name="T20" fmla="*/ 105 w 197"/>
                <a:gd name="T21" fmla="*/ 7 h 227"/>
                <a:gd name="T22" fmla="*/ 94 w 197"/>
                <a:gd name="T23" fmla="*/ 5 h 227"/>
                <a:gd name="T24" fmla="*/ 89 w 197"/>
                <a:gd name="T25" fmla="*/ 18 h 227"/>
                <a:gd name="T26" fmla="*/ 84 w 197"/>
                <a:gd name="T27" fmla="*/ 30 h 227"/>
                <a:gd name="T28" fmla="*/ 78 w 197"/>
                <a:gd name="T29" fmla="*/ 40 h 227"/>
                <a:gd name="T30" fmla="*/ 107 w 197"/>
                <a:gd name="T31" fmla="*/ 30 h 227"/>
                <a:gd name="T32" fmla="*/ 112 w 197"/>
                <a:gd name="T33" fmla="*/ 29 h 227"/>
                <a:gd name="T34" fmla="*/ 115 w 197"/>
                <a:gd name="T35" fmla="*/ 33 h 227"/>
                <a:gd name="T36" fmla="*/ 112 w 197"/>
                <a:gd name="T37" fmla="*/ 38 h 227"/>
                <a:gd name="T38" fmla="*/ 107 w 197"/>
                <a:gd name="T39" fmla="*/ 36 h 227"/>
                <a:gd name="T40" fmla="*/ 197 w 197"/>
                <a:gd name="T41" fmla="*/ 102 h 227"/>
                <a:gd name="T42" fmla="*/ 187 w 197"/>
                <a:gd name="T43" fmla="*/ 87 h 227"/>
                <a:gd name="T44" fmla="*/ 179 w 197"/>
                <a:gd name="T45" fmla="*/ 71 h 227"/>
                <a:gd name="T46" fmla="*/ 172 w 197"/>
                <a:gd name="T47" fmla="*/ 56 h 227"/>
                <a:gd name="T48" fmla="*/ 155 w 197"/>
                <a:gd name="T49" fmla="*/ 60 h 227"/>
                <a:gd name="T50" fmla="*/ 138 w 197"/>
                <a:gd name="T51" fmla="*/ 64 h 227"/>
                <a:gd name="T52" fmla="*/ 121 w 197"/>
                <a:gd name="T53" fmla="*/ 65 h 227"/>
                <a:gd name="T54" fmla="*/ 120 w 197"/>
                <a:gd name="T55" fmla="*/ 83 h 227"/>
                <a:gd name="T56" fmla="*/ 118 w 197"/>
                <a:gd name="T57" fmla="*/ 101 h 227"/>
                <a:gd name="T58" fmla="*/ 114 w 197"/>
                <a:gd name="T59" fmla="*/ 117 h 227"/>
                <a:gd name="T60" fmla="*/ 131 w 197"/>
                <a:gd name="T61" fmla="*/ 124 h 227"/>
                <a:gd name="T62" fmla="*/ 147 w 197"/>
                <a:gd name="T63" fmla="*/ 131 h 227"/>
                <a:gd name="T64" fmla="*/ 160 w 197"/>
                <a:gd name="T65" fmla="*/ 140 h 227"/>
                <a:gd name="T66" fmla="*/ 172 w 197"/>
                <a:gd name="T67" fmla="*/ 126 h 227"/>
                <a:gd name="T68" fmla="*/ 184 w 197"/>
                <a:gd name="T69" fmla="*/ 113 h 227"/>
                <a:gd name="T70" fmla="*/ 156 w 197"/>
                <a:gd name="T71" fmla="*/ 101 h 227"/>
                <a:gd name="T72" fmla="*/ 149 w 197"/>
                <a:gd name="T73" fmla="*/ 101 h 227"/>
                <a:gd name="T74" fmla="*/ 147 w 197"/>
                <a:gd name="T75" fmla="*/ 94 h 227"/>
                <a:gd name="T76" fmla="*/ 154 w 197"/>
                <a:gd name="T77" fmla="*/ 90 h 227"/>
                <a:gd name="T78" fmla="*/ 159 w 197"/>
                <a:gd name="T79" fmla="*/ 94 h 227"/>
                <a:gd name="T80" fmla="*/ 113 w 197"/>
                <a:gd name="T81" fmla="*/ 132 h 227"/>
                <a:gd name="T82" fmla="*/ 110 w 197"/>
                <a:gd name="T83" fmla="*/ 107 h 227"/>
                <a:gd name="T84" fmla="*/ 83 w 197"/>
                <a:gd name="T85" fmla="*/ 107 h 227"/>
                <a:gd name="T86" fmla="*/ 55 w 197"/>
                <a:gd name="T87" fmla="*/ 105 h 227"/>
                <a:gd name="T88" fmla="*/ 31 w 197"/>
                <a:gd name="T89" fmla="*/ 100 h 227"/>
                <a:gd name="T90" fmla="*/ 22 w 197"/>
                <a:gd name="T91" fmla="*/ 127 h 227"/>
                <a:gd name="T92" fmla="*/ 12 w 197"/>
                <a:gd name="T93" fmla="*/ 152 h 227"/>
                <a:gd name="T94" fmla="*/ 0 w 197"/>
                <a:gd name="T95" fmla="*/ 174 h 227"/>
                <a:gd name="T96" fmla="*/ 22 w 197"/>
                <a:gd name="T97" fmla="*/ 191 h 227"/>
                <a:gd name="T98" fmla="*/ 43 w 197"/>
                <a:gd name="T99" fmla="*/ 208 h 227"/>
                <a:gd name="T100" fmla="*/ 60 w 197"/>
                <a:gd name="T101" fmla="*/ 227 h 227"/>
                <a:gd name="T102" fmla="*/ 83 w 197"/>
                <a:gd name="T103" fmla="*/ 210 h 227"/>
                <a:gd name="T104" fmla="*/ 106 w 197"/>
                <a:gd name="T105" fmla="*/ 196 h 227"/>
                <a:gd name="T106" fmla="*/ 129 w 197"/>
                <a:gd name="T107" fmla="*/ 185 h 227"/>
                <a:gd name="T108" fmla="*/ 120 w 197"/>
                <a:gd name="T109" fmla="*/ 159 h 227"/>
                <a:gd name="T110" fmla="*/ 75 w 197"/>
                <a:gd name="T111" fmla="*/ 159 h 227"/>
                <a:gd name="T112" fmla="*/ 69 w 197"/>
                <a:gd name="T113" fmla="*/ 168 h 227"/>
                <a:gd name="T114" fmla="*/ 59 w 197"/>
                <a:gd name="T115" fmla="*/ 164 h 227"/>
                <a:gd name="T116" fmla="*/ 59 w 197"/>
                <a:gd name="T117" fmla="*/ 153 h 227"/>
                <a:gd name="T118" fmla="*/ 69 w 197"/>
                <a:gd name="T119" fmla="*/ 15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7" h="227">
                  <a:moveTo>
                    <a:pt x="80" y="45"/>
                  </a:moveTo>
                  <a:cubicBezTo>
                    <a:pt x="83" y="46"/>
                    <a:pt x="85" y="46"/>
                    <a:pt x="87" y="46"/>
                  </a:cubicBezTo>
                  <a:cubicBezTo>
                    <a:pt x="88" y="47"/>
                    <a:pt x="89" y="48"/>
                    <a:pt x="89" y="49"/>
                  </a:cubicBezTo>
                  <a:cubicBezTo>
                    <a:pt x="89" y="49"/>
                    <a:pt x="89" y="49"/>
                    <a:pt x="89" y="49"/>
                  </a:cubicBezTo>
                  <a:cubicBezTo>
                    <a:pt x="90" y="50"/>
                    <a:pt x="91" y="50"/>
                    <a:pt x="91" y="51"/>
                  </a:cubicBezTo>
                  <a:cubicBezTo>
                    <a:pt x="90" y="53"/>
                    <a:pt x="90" y="56"/>
                    <a:pt x="89" y="58"/>
                  </a:cubicBezTo>
                  <a:cubicBezTo>
                    <a:pt x="90" y="59"/>
                    <a:pt x="92" y="60"/>
                    <a:pt x="93" y="61"/>
                  </a:cubicBezTo>
                  <a:cubicBezTo>
                    <a:pt x="95" y="60"/>
                    <a:pt x="98" y="59"/>
                    <a:pt x="99" y="57"/>
                  </a:cubicBezTo>
                  <a:cubicBezTo>
                    <a:pt x="100" y="58"/>
                    <a:pt x="101" y="58"/>
                    <a:pt x="102" y="58"/>
                  </a:cubicBezTo>
                  <a:cubicBezTo>
                    <a:pt x="102" y="58"/>
                    <a:pt x="102" y="58"/>
                    <a:pt x="102" y="58"/>
                  </a:cubicBezTo>
                  <a:cubicBezTo>
                    <a:pt x="103" y="59"/>
                    <a:pt x="105" y="59"/>
                    <a:pt x="106" y="59"/>
                  </a:cubicBezTo>
                  <a:cubicBezTo>
                    <a:pt x="106" y="61"/>
                    <a:pt x="107" y="64"/>
                    <a:pt x="108" y="66"/>
                  </a:cubicBezTo>
                  <a:cubicBezTo>
                    <a:pt x="109" y="66"/>
                    <a:pt x="111" y="66"/>
                    <a:pt x="113" y="66"/>
                  </a:cubicBezTo>
                  <a:cubicBezTo>
                    <a:pt x="114" y="64"/>
                    <a:pt x="115" y="61"/>
                    <a:pt x="116" y="59"/>
                  </a:cubicBezTo>
                  <a:cubicBezTo>
                    <a:pt x="117" y="59"/>
                    <a:pt x="118" y="59"/>
                    <a:pt x="119" y="58"/>
                  </a:cubicBezTo>
                  <a:cubicBezTo>
                    <a:pt x="119" y="58"/>
                    <a:pt x="119" y="58"/>
                    <a:pt x="119" y="58"/>
                  </a:cubicBezTo>
                  <a:cubicBezTo>
                    <a:pt x="120" y="58"/>
                    <a:pt x="121" y="57"/>
                    <a:pt x="122" y="57"/>
                  </a:cubicBezTo>
                  <a:cubicBezTo>
                    <a:pt x="123" y="59"/>
                    <a:pt x="125" y="60"/>
                    <a:pt x="127" y="61"/>
                  </a:cubicBezTo>
                  <a:cubicBezTo>
                    <a:pt x="129" y="61"/>
                    <a:pt x="130" y="59"/>
                    <a:pt x="132" y="58"/>
                  </a:cubicBezTo>
                  <a:cubicBezTo>
                    <a:pt x="131" y="56"/>
                    <a:pt x="131" y="53"/>
                    <a:pt x="130" y="51"/>
                  </a:cubicBezTo>
                  <a:cubicBezTo>
                    <a:pt x="130" y="50"/>
                    <a:pt x="131" y="49"/>
                    <a:pt x="132" y="49"/>
                  </a:cubicBezTo>
                  <a:cubicBezTo>
                    <a:pt x="132" y="49"/>
                    <a:pt x="132" y="49"/>
                    <a:pt x="132" y="49"/>
                  </a:cubicBezTo>
                  <a:cubicBezTo>
                    <a:pt x="132" y="48"/>
                    <a:pt x="133" y="47"/>
                    <a:pt x="133" y="46"/>
                  </a:cubicBezTo>
                  <a:cubicBezTo>
                    <a:pt x="136" y="46"/>
                    <a:pt x="138" y="46"/>
                    <a:pt x="141" y="46"/>
                  </a:cubicBezTo>
                  <a:cubicBezTo>
                    <a:pt x="141" y="44"/>
                    <a:pt x="142" y="43"/>
                    <a:pt x="142" y="41"/>
                  </a:cubicBezTo>
                  <a:cubicBezTo>
                    <a:pt x="141" y="39"/>
                    <a:pt x="139" y="38"/>
                    <a:pt x="137" y="36"/>
                  </a:cubicBezTo>
                  <a:cubicBezTo>
                    <a:pt x="137" y="35"/>
                    <a:pt x="137" y="34"/>
                    <a:pt x="137" y="33"/>
                  </a:cubicBezTo>
                  <a:cubicBezTo>
                    <a:pt x="137" y="33"/>
                    <a:pt x="137" y="33"/>
                    <a:pt x="137" y="33"/>
                  </a:cubicBezTo>
                  <a:cubicBezTo>
                    <a:pt x="137" y="32"/>
                    <a:pt x="137" y="31"/>
                    <a:pt x="137" y="30"/>
                  </a:cubicBezTo>
                  <a:cubicBezTo>
                    <a:pt x="139" y="29"/>
                    <a:pt x="141" y="27"/>
                    <a:pt x="143" y="26"/>
                  </a:cubicBezTo>
                  <a:cubicBezTo>
                    <a:pt x="142" y="24"/>
                    <a:pt x="142" y="22"/>
                    <a:pt x="141" y="21"/>
                  </a:cubicBezTo>
                  <a:cubicBezTo>
                    <a:pt x="138" y="20"/>
                    <a:pt x="136" y="20"/>
                    <a:pt x="133" y="20"/>
                  </a:cubicBezTo>
                  <a:cubicBezTo>
                    <a:pt x="133" y="19"/>
                    <a:pt x="132" y="18"/>
                    <a:pt x="132" y="18"/>
                  </a:cubicBezTo>
                  <a:cubicBezTo>
                    <a:pt x="132" y="18"/>
                    <a:pt x="132" y="18"/>
                    <a:pt x="132" y="18"/>
                  </a:cubicBezTo>
                  <a:cubicBezTo>
                    <a:pt x="131" y="17"/>
                    <a:pt x="130" y="16"/>
                    <a:pt x="130" y="15"/>
                  </a:cubicBezTo>
                  <a:cubicBezTo>
                    <a:pt x="131" y="13"/>
                    <a:pt x="131" y="11"/>
                    <a:pt x="132" y="8"/>
                  </a:cubicBezTo>
                  <a:cubicBezTo>
                    <a:pt x="131" y="7"/>
                    <a:pt x="129" y="6"/>
                    <a:pt x="128" y="5"/>
                  </a:cubicBezTo>
                  <a:cubicBezTo>
                    <a:pt x="126" y="6"/>
                    <a:pt x="123" y="8"/>
                    <a:pt x="122" y="9"/>
                  </a:cubicBezTo>
                  <a:cubicBezTo>
                    <a:pt x="121" y="9"/>
                    <a:pt x="120" y="8"/>
                    <a:pt x="118" y="8"/>
                  </a:cubicBezTo>
                  <a:cubicBezTo>
                    <a:pt x="119" y="8"/>
                    <a:pt x="119" y="8"/>
                    <a:pt x="119" y="8"/>
                  </a:cubicBezTo>
                  <a:cubicBezTo>
                    <a:pt x="117" y="8"/>
                    <a:pt x="116" y="7"/>
                    <a:pt x="115" y="7"/>
                  </a:cubicBezTo>
                  <a:cubicBezTo>
                    <a:pt x="115" y="5"/>
                    <a:pt x="114" y="2"/>
                    <a:pt x="113" y="0"/>
                  </a:cubicBezTo>
                  <a:cubicBezTo>
                    <a:pt x="111" y="0"/>
                    <a:pt x="110" y="0"/>
                    <a:pt x="108" y="0"/>
                  </a:cubicBezTo>
                  <a:cubicBezTo>
                    <a:pt x="107" y="2"/>
                    <a:pt x="106" y="5"/>
                    <a:pt x="105" y="7"/>
                  </a:cubicBezTo>
                  <a:cubicBezTo>
                    <a:pt x="104" y="7"/>
                    <a:pt x="103" y="8"/>
                    <a:pt x="102" y="8"/>
                  </a:cubicBezTo>
                  <a:cubicBezTo>
                    <a:pt x="102" y="8"/>
                    <a:pt x="102" y="8"/>
                    <a:pt x="102" y="8"/>
                  </a:cubicBezTo>
                  <a:cubicBezTo>
                    <a:pt x="101" y="8"/>
                    <a:pt x="100" y="9"/>
                    <a:pt x="99" y="9"/>
                  </a:cubicBezTo>
                  <a:cubicBezTo>
                    <a:pt x="98" y="7"/>
                    <a:pt x="96" y="6"/>
                    <a:pt x="94" y="5"/>
                  </a:cubicBezTo>
                  <a:cubicBezTo>
                    <a:pt x="92" y="6"/>
                    <a:pt x="91" y="7"/>
                    <a:pt x="89" y="8"/>
                  </a:cubicBezTo>
                  <a:cubicBezTo>
                    <a:pt x="90" y="10"/>
                    <a:pt x="90" y="13"/>
                    <a:pt x="91" y="15"/>
                  </a:cubicBezTo>
                  <a:cubicBezTo>
                    <a:pt x="91" y="16"/>
                    <a:pt x="90" y="17"/>
                    <a:pt x="89" y="18"/>
                  </a:cubicBezTo>
                  <a:cubicBezTo>
                    <a:pt x="89" y="18"/>
                    <a:pt x="89" y="18"/>
                    <a:pt x="89" y="18"/>
                  </a:cubicBezTo>
                  <a:cubicBezTo>
                    <a:pt x="89" y="18"/>
                    <a:pt x="88" y="19"/>
                    <a:pt x="87" y="20"/>
                  </a:cubicBezTo>
                  <a:cubicBezTo>
                    <a:pt x="85" y="20"/>
                    <a:pt x="83" y="20"/>
                    <a:pt x="80" y="20"/>
                  </a:cubicBezTo>
                  <a:cubicBezTo>
                    <a:pt x="80" y="22"/>
                    <a:pt x="79" y="23"/>
                    <a:pt x="79" y="25"/>
                  </a:cubicBezTo>
                  <a:cubicBezTo>
                    <a:pt x="80" y="27"/>
                    <a:pt x="82" y="28"/>
                    <a:pt x="84" y="30"/>
                  </a:cubicBezTo>
                  <a:cubicBezTo>
                    <a:pt x="84" y="31"/>
                    <a:pt x="84" y="32"/>
                    <a:pt x="84" y="33"/>
                  </a:cubicBezTo>
                  <a:cubicBezTo>
                    <a:pt x="84" y="33"/>
                    <a:pt x="84" y="33"/>
                    <a:pt x="84" y="33"/>
                  </a:cubicBezTo>
                  <a:cubicBezTo>
                    <a:pt x="84" y="34"/>
                    <a:pt x="84" y="35"/>
                    <a:pt x="84" y="36"/>
                  </a:cubicBezTo>
                  <a:cubicBezTo>
                    <a:pt x="82" y="37"/>
                    <a:pt x="80" y="39"/>
                    <a:pt x="78" y="40"/>
                  </a:cubicBezTo>
                  <a:cubicBezTo>
                    <a:pt x="79" y="42"/>
                    <a:pt x="79" y="44"/>
                    <a:pt x="80" y="45"/>
                  </a:cubicBezTo>
                  <a:close/>
                  <a:moveTo>
                    <a:pt x="106" y="33"/>
                  </a:moveTo>
                  <a:cubicBezTo>
                    <a:pt x="106" y="32"/>
                    <a:pt x="106" y="31"/>
                    <a:pt x="107" y="30"/>
                  </a:cubicBezTo>
                  <a:cubicBezTo>
                    <a:pt x="107" y="30"/>
                    <a:pt x="107" y="30"/>
                    <a:pt x="107" y="30"/>
                  </a:cubicBezTo>
                  <a:cubicBezTo>
                    <a:pt x="107" y="30"/>
                    <a:pt x="108" y="29"/>
                    <a:pt x="109" y="29"/>
                  </a:cubicBezTo>
                  <a:cubicBezTo>
                    <a:pt x="109" y="29"/>
                    <a:pt x="109" y="29"/>
                    <a:pt x="109" y="29"/>
                  </a:cubicBezTo>
                  <a:cubicBezTo>
                    <a:pt x="110" y="28"/>
                    <a:pt x="111" y="28"/>
                    <a:pt x="112" y="29"/>
                  </a:cubicBezTo>
                  <a:cubicBezTo>
                    <a:pt x="112" y="29"/>
                    <a:pt x="112" y="29"/>
                    <a:pt x="112" y="29"/>
                  </a:cubicBezTo>
                  <a:cubicBezTo>
                    <a:pt x="113" y="29"/>
                    <a:pt x="114" y="30"/>
                    <a:pt x="114" y="30"/>
                  </a:cubicBezTo>
                  <a:cubicBezTo>
                    <a:pt x="114" y="30"/>
                    <a:pt x="114" y="30"/>
                    <a:pt x="114" y="30"/>
                  </a:cubicBezTo>
                  <a:cubicBezTo>
                    <a:pt x="115" y="31"/>
                    <a:pt x="115" y="32"/>
                    <a:pt x="115" y="33"/>
                  </a:cubicBezTo>
                  <a:cubicBezTo>
                    <a:pt x="115" y="33"/>
                    <a:pt x="115" y="33"/>
                    <a:pt x="115" y="33"/>
                  </a:cubicBezTo>
                  <a:cubicBezTo>
                    <a:pt x="115" y="34"/>
                    <a:pt x="115" y="35"/>
                    <a:pt x="114" y="36"/>
                  </a:cubicBezTo>
                  <a:cubicBezTo>
                    <a:pt x="114" y="36"/>
                    <a:pt x="114" y="36"/>
                    <a:pt x="114" y="36"/>
                  </a:cubicBezTo>
                  <a:cubicBezTo>
                    <a:pt x="114" y="37"/>
                    <a:pt x="113" y="37"/>
                    <a:pt x="112" y="38"/>
                  </a:cubicBezTo>
                  <a:cubicBezTo>
                    <a:pt x="112" y="38"/>
                    <a:pt x="112" y="38"/>
                    <a:pt x="112" y="38"/>
                  </a:cubicBezTo>
                  <a:cubicBezTo>
                    <a:pt x="111" y="38"/>
                    <a:pt x="110" y="38"/>
                    <a:pt x="109" y="38"/>
                  </a:cubicBezTo>
                  <a:cubicBezTo>
                    <a:pt x="109" y="37"/>
                    <a:pt x="109" y="37"/>
                    <a:pt x="109" y="37"/>
                  </a:cubicBezTo>
                  <a:cubicBezTo>
                    <a:pt x="108" y="37"/>
                    <a:pt x="107" y="37"/>
                    <a:pt x="107" y="36"/>
                  </a:cubicBezTo>
                  <a:cubicBezTo>
                    <a:pt x="107" y="36"/>
                    <a:pt x="107" y="36"/>
                    <a:pt x="107" y="36"/>
                  </a:cubicBezTo>
                  <a:cubicBezTo>
                    <a:pt x="106" y="35"/>
                    <a:pt x="106" y="34"/>
                    <a:pt x="106" y="33"/>
                  </a:cubicBezTo>
                  <a:close/>
                  <a:moveTo>
                    <a:pt x="186" y="109"/>
                  </a:moveTo>
                  <a:cubicBezTo>
                    <a:pt x="186" y="107"/>
                    <a:pt x="187" y="106"/>
                    <a:pt x="187" y="104"/>
                  </a:cubicBezTo>
                  <a:cubicBezTo>
                    <a:pt x="190" y="104"/>
                    <a:pt x="194" y="103"/>
                    <a:pt x="197" y="102"/>
                  </a:cubicBezTo>
                  <a:cubicBezTo>
                    <a:pt x="197" y="100"/>
                    <a:pt x="197" y="98"/>
                    <a:pt x="197" y="95"/>
                  </a:cubicBezTo>
                  <a:cubicBezTo>
                    <a:pt x="194" y="93"/>
                    <a:pt x="191" y="92"/>
                    <a:pt x="188" y="91"/>
                  </a:cubicBezTo>
                  <a:cubicBezTo>
                    <a:pt x="188" y="90"/>
                    <a:pt x="188" y="88"/>
                    <a:pt x="187" y="87"/>
                  </a:cubicBezTo>
                  <a:cubicBezTo>
                    <a:pt x="187" y="87"/>
                    <a:pt x="187" y="87"/>
                    <a:pt x="187" y="87"/>
                  </a:cubicBezTo>
                  <a:cubicBezTo>
                    <a:pt x="187" y="85"/>
                    <a:pt x="186" y="84"/>
                    <a:pt x="186" y="83"/>
                  </a:cubicBezTo>
                  <a:cubicBezTo>
                    <a:pt x="188" y="80"/>
                    <a:pt x="190" y="78"/>
                    <a:pt x="192" y="75"/>
                  </a:cubicBezTo>
                  <a:cubicBezTo>
                    <a:pt x="191" y="73"/>
                    <a:pt x="190" y="71"/>
                    <a:pt x="188" y="69"/>
                  </a:cubicBezTo>
                  <a:cubicBezTo>
                    <a:pt x="185" y="69"/>
                    <a:pt x="182" y="70"/>
                    <a:pt x="179" y="71"/>
                  </a:cubicBezTo>
                  <a:cubicBezTo>
                    <a:pt x="178" y="70"/>
                    <a:pt x="176" y="69"/>
                    <a:pt x="175" y="68"/>
                  </a:cubicBezTo>
                  <a:cubicBezTo>
                    <a:pt x="175" y="68"/>
                    <a:pt x="175" y="68"/>
                    <a:pt x="175" y="68"/>
                  </a:cubicBezTo>
                  <a:cubicBezTo>
                    <a:pt x="174" y="67"/>
                    <a:pt x="173" y="66"/>
                    <a:pt x="172" y="66"/>
                  </a:cubicBezTo>
                  <a:cubicBezTo>
                    <a:pt x="172" y="62"/>
                    <a:pt x="172" y="59"/>
                    <a:pt x="172" y="56"/>
                  </a:cubicBezTo>
                  <a:cubicBezTo>
                    <a:pt x="170" y="55"/>
                    <a:pt x="168" y="54"/>
                    <a:pt x="166" y="53"/>
                  </a:cubicBezTo>
                  <a:cubicBezTo>
                    <a:pt x="163" y="56"/>
                    <a:pt x="161" y="58"/>
                    <a:pt x="159" y="61"/>
                  </a:cubicBezTo>
                  <a:cubicBezTo>
                    <a:pt x="158" y="60"/>
                    <a:pt x="156" y="60"/>
                    <a:pt x="155" y="60"/>
                  </a:cubicBezTo>
                  <a:cubicBezTo>
                    <a:pt x="155" y="60"/>
                    <a:pt x="155" y="60"/>
                    <a:pt x="155" y="60"/>
                  </a:cubicBezTo>
                  <a:cubicBezTo>
                    <a:pt x="153" y="60"/>
                    <a:pt x="152" y="60"/>
                    <a:pt x="151" y="60"/>
                  </a:cubicBezTo>
                  <a:cubicBezTo>
                    <a:pt x="149" y="58"/>
                    <a:pt x="148" y="55"/>
                    <a:pt x="146" y="52"/>
                  </a:cubicBezTo>
                  <a:cubicBezTo>
                    <a:pt x="143" y="52"/>
                    <a:pt x="141" y="53"/>
                    <a:pt x="139" y="54"/>
                  </a:cubicBezTo>
                  <a:cubicBezTo>
                    <a:pt x="138" y="57"/>
                    <a:pt x="138" y="60"/>
                    <a:pt x="138" y="64"/>
                  </a:cubicBezTo>
                  <a:cubicBezTo>
                    <a:pt x="136" y="64"/>
                    <a:pt x="135" y="65"/>
                    <a:pt x="134" y="66"/>
                  </a:cubicBezTo>
                  <a:cubicBezTo>
                    <a:pt x="134" y="66"/>
                    <a:pt x="134" y="66"/>
                    <a:pt x="134" y="66"/>
                  </a:cubicBezTo>
                  <a:cubicBezTo>
                    <a:pt x="133" y="67"/>
                    <a:pt x="131" y="68"/>
                    <a:pt x="130" y="69"/>
                  </a:cubicBezTo>
                  <a:cubicBezTo>
                    <a:pt x="128" y="67"/>
                    <a:pt x="124" y="66"/>
                    <a:pt x="121" y="65"/>
                  </a:cubicBezTo>
                  <a:cubicBezTo>
                    <a:pt x="120" y="67"/>
                    <a:pt x="118" y="68"/>
                    <a:pt x="117" y="70"/>
                  </a:cubicBezTo>
                  <a:cubicBezTo>
                    <a:pt x="118" y="73"/>
                    <a:pt x="120" y="76"/>
                    <a:pt x="122" y="79"/>
                  </a:cubicBezTo>
                  <a:cubicBezTo>
                    <a:pt x="121" y="80"/>
                    <a:pt x="121" y="82"/>
                    <a:pt x="120" y="83"/>
                  </a:cubicBezTo>
                  <a:cubicBezTo>
                    <a:pt x="120" y="83"/>
                    <a:pt x="120" y="83"/>
                    <a:pt x="120" y="83"/>
                  </a:cubicBezTo>
                  <a:cubicBezTo>
                    <a:pt x="119" y="84"/>
                    <a:pt x="119" y="86"/>
                    <a:pt x="119" y="87"/>
                  </a:cubicBezTo>
                  <a:cubicBezTo>
                    <a:pt x="116" y="88"/>
                    <a:pt x="112" y="88"/>
                    <a:pt x="109" y="90"/>
                  </a:cubicBezTo>
                  <a:cubicBezTo>
                    <a:pt x="109" y="92"/>
                    <a:pt x="109" y="94"/>
                    <a:pt x="109" y="97"/>
                  </a:cubicBezTo>
                  <a:cubicBezTo>
                    <a:pt x="112" y="98"/>
                    <a:pt x="115" y="100"/>
                    <a:pt x="118" y="101"/>
                  </a:cubicBezTo>
                  <a:cubicBezTo>
                    <a:pt x="118" y="102"/>
                    <a:pt x="118" y="104"/>
                    <a:pt x="119" y="105"/>
                  </a:cubicBezTo>
                  <a:cubicBezTo>
                    <a:pt x="119" y="105"/>
                    <a:pt x="119" y="105"/>
                    <a:pt x="119" y="105"/>
                  </a:cubicBezTo>
                  <a:cubicBezTo>
                    <a:pt x="119" y="106"/>
                    <a:pt x="120" y="108"/>
                    <a:pt x="120" y="109"/>
                  </a:cubicBezTo>
                  <a:cubicBezTo>
                    <a:pt x="118" y="111"/>
                    <a:pt x="116" y="114"/>
                    <a:pt x="114" y="117"/>
                  </a:cubicBezTo>
                  <a:cubicBezTo>
                    <a:pt x="115" y="119"/>
                    <a:pt x="116" y="121"/>
                    <a:pt x="118" y="123"/>
                  </a:cubicBezTo>
                  <a:cubicBezTo>
                    <a:pt x="121" y="122"/>
                    <a:pt x="124" y="122"/>
                    <a:pt x="127" y="121"/>
                  </a:cubicBezTo>
                  <a:cubicBezTo>
                    <a:pt x="128" y="122"/>
                    <a:pt x="130" y="123"/>
                    <a:pt x="131" y="123"/>
                  </a:cubicBezTo>
                  <a:cubicBezTo>
                    <a:pt x="131" y="124"/>
                    <a:pt x="131" y="124"/>
                    <a:pt x="131" y="124"/>
                  </a:cubicBezTo>
                  <a:cubicBezTo>
                    <a:pt x="132" y="124"/>
                    <a:pt x="133" y="125"/>
                    <a:pt x="134" y="126"/>
                  </a:cubicBezTo>
                  <a:cubicBezTo>
                    <a:pt x="134" y="129"/>
                    <a:pt x="133" y="133"/>
                    <a:pt x="134" y="136"/>
                  </a:cubicBezTo>
                  <a:cubicBezTo>
                    <a:pt x="136" y="137"/>
                    <a:pt x="138" y="138"/>
                    <a:pt x="140" y="138"/>
                  </a:cubicBezTo>
                  <a:cubicBezTo>
                    <a:pt x="143" y="136"/>
                    <a:pt x="145" y="134"/>
                    <a:pt x="147" y="131"/>
                  </a:cubicBezTo>
                  <a:cubicBezTo>
                    <a:pt x="148" y="131"/>
                    <a:pt x="150" y="131"/>
                    <a:pt x="151" y="131"/>
                  </a:cubicBezTo>
                  <a:cubicBezTo>
                    <a:pt x="151" y="131"/>
                    <a:pt x="151" y="131"/>
                    <a:pt x="151" y="131"/>
                  </a:cubicBezTo>
                  <a:cubicBezTo>
                    <a:pt x="152" y="131"/>
                    <a:pt x="154" y="131"/>
                    <a:pt x="155" y="131"/>
                  </a:cubicBezTo>
                  <a:cubicBezTo>
                    <a:pt x="157" y="134"/>
                    <a:pt x="158" y="137"/>
                    <a:pt x="160" y="140"/>
                  </a:cubicBezTo>
                  <a:cubicBezTo>
                    <a:pt x="163" y="139"/>
                    <a:pt x="165" y="139"/>
                    <a:pt x="167" y="138"/>
                  </a:cubicBezTo>
                  <a:cubicBezTo>
                    <a:pt x="168" y="134"/>
                    <a:pt x="168" y="131"/>
                    <a:pt x="168" y="128"/>
                  </a:cubicBezTo>
                  <a:cubicBezTo>
                    <a:pt x="170" y="127"/>
                    <a:pt x="171" y="126"/>
                    <a:pt x="172" y="126"/>
                  </a:cubicBezTo>
                  <a:cubicBezTo>
                    <a:pt x="172" y="126"/>
                    <a:pt x="172" y="126"/>
                    <a:pt x="172" y="126"/>
                  </a:cubicBezTo>
                  <a:cubicBezTo>
                    <a:pt x="173" y="125"/>
                    <a:pt x="174" y="124"/>
                    <a:pt x="176" y="123"/>
                  </a:cubicBezTo>
                  <a:cubicBezTo>
                    <a:pt x="178" y="125"/>
                    <a:pt x="181" y="126"/>
                    <a:pt x="185" y="127"/>
                  </a:cubicBezTo>
                  <a:cubicBezTo>
                    <a:pt x="186" y="125"/>
                    <a:pt x="188" y="123"/>
                    <a:pt x="189" y="121"/>
                  </a:cubicBezTo>
                  <a:cubicBezTo>
                    <a:pt x="188" y="118"/>
                    <a:pt x="186" y="115"/>
                    <a:pt x="184" y="113"/>
                  </a:cubicBezTo>
                  <a:cubicBezTo>
                    <a:pt x="185" y="111"/>
                    <a:pt x="185" y="110"/>
                    <a:pt x="186" y="109"/>
                  </a:cubicBezTo>
                  <a:close/>
                  <a:moveTo>
                    <a:pt x="159" y="98"/>
                  </a:moveTo>
                  <a:cubicBezTo>
                    <a:pt x="159" y="98"/>
                    <a:pt x="159" y="98"/>
                    <a:pt x="159" y="98"/>
                  </a:cubicBezTo>
                  <a:cubicBezTo>
                    <a:pt x="158" y="99"/>
                    <a:pt x="157" y="100"/>
                    <a:pt x="156" y="101"/>
                  </a:cubicBezTo>
                  <a:cubicBezTo>
                    <a:pt x="156" y="101"/>
                    <a:pt x="156" y="101"/>
                    <a:pt x="156" y="101"/>
                  </a:cubicBezTo>
                  <a:cubicBezTo>
                    <a:pt x="155" y="102"/>
                    <a:pt x="154" y="102"/>
                    <a:pt x="152" y="102"/>
                  </a:cubicBezTo>
                  <a:cubicBezTo>
                    <a:pt x="152" y="102"/>
                    <a:pt x="152" y="102"/>
                    <a:pt x="152" y="102"/>
                  </a:cubicBezTo>
                  <a:cubicBezTo>
                    <a:pt x="151" y="102"/>
                    <a:pt x="150" y="101"/>
                    <a:pt x="149" y="101"/>
                  </a:cubicBezTo>
                  <a:cubicBezTo>
                    <a:pt x="149" y="101"/>
                    <a:pt x="149" y="101"/>
                    <a:pt x="149" y="101"/>
                  </a:cubicBezTo>
                  <a:cubicBezTo>
                    <a:pt x="148" y="100"/>
                    <a:pt x="147" y="99"/>
                    <a:pt x="147" y="98"/>
                  </a:cubicBezTo>
                  <a:cubicBezTo>
                    <a:pt x="147" y="97"/>
                    <a:pt x="147" y="97"/>
                    <a:pt x="147" y="97"/>
                  </a:cubicBezTo>
                  <a:cubicBezTo>
                    <a:pt x="147" y="96"/>
                    <a:pt x="147" y="95"/>
                    <a:pt x="147" y="94"/>
                  </a:cubicBezTo>
                  <a:cubicBezTo>
                    <a:pt x="147" y="94"/>
                    <a:pt x="147" y="94"/>
                    <a:pt x="147" y="94"/>
                  </a:cubicBezTo>
                  <a:cubicBezTo>
                    <a:pt x="148" y="92"/>
                    <a:pt x="149" y="91"/>
                    <a:pt x="150" y="91"/>
                  </a:cubicBezTo>
                  <a:cubicBezTo>
                    <a:pt x="150" y="91"/>
                    <a:pt x="150" y="91"/>
                    <a:pt x="150" y="91"/>
                  </a:cubicBezTo>
                  <a:cubicBezTo>
                    <a:pt x="151" y="90"/>
                    <a:pt x="152" y="90"/>
                    <a:pt x="154" y="90"/>
                  </a:cubicBezTo>
                  <a:cubicBezTo>
                    <a:pt x="154" y="90"/>
                    <a:pt x="154" y="90"/>
                    <a:pt x="154" y="90"/>
                  </a:cubicBezTo>
                  <a:cubicBezTo>
                    <a:pt x="155" y="90"/>
                    <a:pt x="156" y="90"/>
                    <a:pt x="157" y="91"/>
                  </a:cubicBezTo>
                  <a:cubicBezTo>
                    <a:pt x="157" y="91"/>
                    <a:pt x="157" y="91"/>
                    <a:pt x="157" y="91"/>
                  </a:cubicBezTo>
                  <a:cubicBezTo>
                    <a:pt x="158" y="92"/>
                    <a:pt x="159" y="93"/>
                    <a:pt x="159" y="94"/>
                  </a:cubicBezTo>
                  <a:cubicBezTo>
                    <a:pt x="159" y="94"/>
                    <a:pt x="159" y="94"/>
                    <a:pt x="159" y="94"/>
                  </a:cubicBezTo>
                  <a:cubicBezTo>
                    <a:pt x="159" y="95"/>
                    <a:pt x="159" y="97"/>
                    <a:pt x="159" y="98"/>
                  </a:cubicBezTo>
                  <a:close/>
                  <a:moveTo>
                    <a:pt x="129" y="133"/>
                  </a:moveTo>
                  <a:cubicBezTo>
                    <a:pt x="124" y="132"/>
                    <a:pt x="118" y="132"/>
                    <a:pt x="113" y="132"/>
                  </a:cubicBezTo>
                  <a:cubicBezTo>
                    <a:pt x="112" y="130"/>
                    <a:pt x="111" y="128"/>
                    <a:pt x="110" y="127"/>
                  </a:cubicBezTo>
                  <a:cubicBezTo>
                    <a:pt x="110" y="127"/>
                    <a:pt x="110" y="127"/>
                    <a:pt x="110" y="127"/>
                  </a:cubicBezTo>
                  <a:cubicBezTo>
                    <a:pt x="109" y="125"/>
                    <a:pt x="107" y="123"/>
                    <a:pt x="106" y="121"/>
                  </a:cubicBezTo>
                  <a:cubicBezTo>
                    <a:pt x="108" y="117"/>
                    <a:pt x="109" y="112"/>
                    <a:pt x="110" y="107"/>
                  </a:cubicBezTo>
                  <a:cubicBezTo>
                    <a:pt x="108" y="105"/>
                    <a:pt x="105" y="103"/>
                    <a:pt x="102" y="101"/>
                  </a:cubicBezTo>
                  <a:cubicBezTo>
                    <a:pt x="97" y="103"/>
                    <a:pt x="93" y="106"/>
                    <a:pt x="89" y="109"/>
                  </a:cubicBezTo>
                  <a:cubicBezTo>
                    <a:pt x="87" y="108"/>
                    <a:pt x="85" y="108"/>
                    <a:pt x="83" y="107"/>
                  </a:cubicBezTo>
                  <a:cubicBezTo>
                    <a:pt x="83" y="107"/>
                    <a:pt x="83" y="107"/>
                    <a:pt x="83" y="107"/>
                  </a:cubicBezTo>
                  <a:cubicBezTo>
                    <a:pt x="80" y="106"/>
                    <a:pt x="78" y="105"/>
                    <a:pt x="76" y="105"/>
                  </a:cubicBezTo>
                  <a:cubicBezTo>
                    <a:pt x="75" y="100"/>
                    <a:pt x="74" y="95"/>
                    <a:pt x="72" y="91"/>
                  </a:cubicBezTo>
                  <a:cubicBezTo>
                    <a:pt x="68" y="90"/>
                    <a:pt x="65" y="90"/>
                    <a:pt x="61" y="91"/>
                  </a:cubicBezTo>
                  <a:cubicBezTo>
                    <a:pt x="59" y="95"/>
                    <a:pt x="57" y="100"/>
                    <a:pt x="55" y="105"/>
                  </a:cubicBezTo>
                  <a:cubicBezTo>
                    <a:pt x="53" y="105"/>
                    <a:pt x="51" y="106"/>
                    <a:pt x="49" y="107"/>
                  </a:cubicBezTo>
                  <a:cubicBezTo>
                    <a:pt x="49" y="107"/>
                    <a:pt x="49" y="107"/>
                    <a:pt x="49" y="107"/>
                  </a:cubicBezTo>
                  <a:cubicBezTo>
                    <a:pt x="47" y="108"/>
                    <a:pt x="45" y="108"/>
                    <a:pt x="43" y="109"/>
                  </a:cubicBezTo>
                  <a:cubicBezTo>
                    <a:pt x="40" y="106"/>
                    <a:pt x="36" y="103"/>
                    <a:pt x="31" y="100"/>
                  </a:cubicBezTo>
                  <a:cubicBezTo>
                    <a:pt x="28" y="102"/>
                    <a:pt x="25" y="104"/>
                    <a:pt x="23" y="106"/>
                  </a:cubicBezTo>
                  <a:cubicBezTo>
                    <a:pt x="23" y="112"/>
                    <a:pt x="25" y="117"/>
                    <a:pt x="26" y="121"/>
                  </a:cubicBezTo>
                  <a:cubicBezTo>
                    <a:pt x="25" y="123"/>
                    <a:pt x="24" y="125"/>
                    <a:pt x="22" y="127"/>
                  </a:cubicBezTo>
                  <a:cubicBezTo>
                    <a:pt x="22" y="127"/>
                    <a:pt x="22" y="127"/>
                    <a:pt x="22" y="127"/>
                  </a:cubicBezTo>
                  <a:cubicBezTo>
                    <a:pt x="21" y="128"/>
                    <a:pt x="20" y="130"/>
                    <a:pt x="19" y="132"/>
                  </a:cubicBezTo>
                  <a:cubicBezTo>
                    <a:pt x="14" y="132"/>
                    <a:pt x="9" y="132"/>
                    <a:pt x="4" y="132"/>
                  </a:cubicBezTo>
                  <a:cubicBezTo>
                    <a:pt x="2" y="135"/>
                    <a:pt x="1" y="139"/>
                    <a:pt x="0" y="142"/>
                  </a:cubicBezTo>
                  <a:cubicBezTo>
                    <a:pt x="4" y="146"/>
                    <a:pt x="8" y="149"/>
                    <a:pt x="12" y="152"/>
                  </a:cubicBezTo>
                  <a:cubicBezTo>
                    <a:pt x="12" y="154"/>
                    <a:pt x="12" y="156"/>
                    <a:pt x="12" y="159"/>
                  </a:cubicBezTo>
                  <a:cubicBezTo>
                    <a:pt x="12" y="159"/>
                    <a:pt x="12" y="159"/>
                    <a:pt x="12" y="159"/>
                  </a:cubicBezTo>
                  <a:cubicBezTo>
                    <a:pt x="12" y="161"/>
                    <a:pt x="12" y="163"/>
                    <a:pt x="12" y="165"/>
                  </a:cubicBezTo>
                  <a:cubicBezTo>
                    <a:pt x="8" y="168"/>
                    <a:pt x="4" y="171"/>
                    <a:pt x="0" y="174"/>
                  </a:cubicBezTo>
                  <a:cubicBezTo>
                    <a:pt x="1" y="177"/>
                    <a:pt x="2" y="181"/>
                    <a:pt x="3" y="184"/>
                  </a:cubicBezTo>
                  <a:cubicBezTo>
                    <a:pt x="8" y="185"/>
                    <a:pt x="14" y="185"/>
                    <a:pt x="19" y="185"/>
                  </a:cubicBezTo>
                  <a:cubicBezTo>
                    <a:pt x="20" y="187"/>
                    <a:pt x="21" y="189"/>
                    <a:pt x="22" y="191"/>
                  </a:cubicBezTo>
                  <a:cubicBezTo>
                    <a:pt x="22" y="191"/>
                    <a:pt x="22" y="191"/>
                    <a:pt x="22" y="191"/>
                  </a:cubicBezTo>
                  <a:cubicBezTo>
                    <a:pt x="23" y="193"/>
                    <a:pt x="25" y="194"/>
                    <a:pt x="26" y="196"/>
                  </a:cubicBezTo>
                  <a:cubicBezTo>
                    <a:pt x="24" y="200"/>
                    <a:pt x="23" y="205"/>
                    <a:pt x="22" y="210"/>
                  </a:cubicBezTo>
                  <a:cubicBezTo>
                    <a:pt x="24" y="212"/>
                    <a:pt x="27" y="215"/>
                    <a:pt x="30" y="216"/>
                  </a:cubicBezTo>
                  <a:cubicBezTo>
                    <a:pt x="35" y="214"/>
                    <a:pt x="39" y="211"/>
                    <a:pt x="43" y="208"/>
                  </a:cubicBezTo>
                  <a:cubicBezTo>
                    <a:pt x="45" y="209"/>
                    <a:pt x="47" y="210"/>
                    <a:pt x="50" y="210"/>
                  </a:cubicBezTo>
                  <a:cubicBezTo>
                    <a:pt x="49" y="211"/>
                    <a:pt x="49" y="211"/>
                    <a:pt x="49" y="211"/>
                  </a:cubicBezTo>
                  <a:cubicBezTo>
                    <a:pt x="52" y="211"/>
                    <a:pt x="54" y="212"/>
                    <a:pt x="56" y="212"/>
                  </a:cubicBezTo>
                  <a:cubicBezTo>
                    <a:pt x="57" y="217"/>
                    <a:pt x="58" y="222"/>
                    <a:pt x="60" y="227"/>
                  </a:cubicBezTo>
                  <a:cubicBezTo>
                    <a:pt x="64" y="227"/>
                    <a:pt x="67" y="227"/>
                    <a:pt x="71" y="227"/>
                  </a:cubicBezTo>
                  <a:cubicBezTo>
                    <a:pt x="73" y="222"/>
                    <a:pt x="75" y="217"/>
                    <a:pt x="77" y="212"/>
                  </a:cubicBezTo>
                  <a:cubicBezTo>
                    <a:pt x="79" y="212"/>
                    <a:pt x="81" y="211"/>
                    <a:pt x="83" y="210"/>
                  </a:cubicBezTo>
                  <a:cubicBezTo>
                    <a:pt x="83" y="210"/>
                    <a:pt x="83" y="210"/>
                    <a:pt x="83" y="210"/>
                  </a:cubicBezTo>
                  <a:cubicBezTo>
                    <a:pt x="85" y="210"/>
                    <a:pt x="87" y="209"/>
                    <a:pt x="89" y="208"/>
                  </a:cubicBezTo>
                  <a:cubicBezTo>
                    <a:pt x="92" y="211"/>
                    <a:pt x="96" y="214"/>
                    <a:pt x="101" y="217"/>
                  </a:cubicBezTo>
                  <a:cubicBezTo>
                    <a:pt x="104" y="215"/>
                    <a:pt x="107" y="213"/>
                    <a:pt x="110" y="211"/>
                  </a:cubicBezTo>
                  <a:cubicBezTo>
                    <a:pt x="109" y="206"/>
                    <a:pt x="107" y="201"/>
                    <a:pt x="106" y="196"/>
                  </a:cubicBezTo>
                  <a:cubicBezTo>
                    <a:pt x="107" y="194"/>
                    <a:pt x="108" y="192"/>
                    <a:pt x="110" y="191"/>
                  </a:cubicBezTo>
                  <a:cubicBezTo>
                    <a:pt x="110" y="191"/>
                    <a:pt x="110" y="191"/>
                    <a:pt x="110" y="191"/>
                  </a:cubicBezTo>
                  <a:cubicBezTo>
                    <a:pt x="111" y="189"/>
                    <a:pt x="112" y="187"/>
                    <a:pt x="113" y="185"/>
                  </a:cubicBezTo>
                  <a:cubicBezTo>
                    <a:pt x="118" y="186"/>
                    <a:pt x="123" y="186"/>
                    <a:pt x="129" y="185"/>
                  </a:cubicBezTo>
                  <a:cubicBezTo>
                    <a:pt x="130" y="182"/>
                    <a:pt x="131" y="179"/>
                    <a:pt x="132" y="175"/>
                  </a:cubicBezTo>
                  <a:cubicBezTo>
                    <a:pt x="128" y="171"/>
                    <a:pt x="124" y="168"/>
                    <a:pt x="120" y="165"/>
                  </a:cubicBezTo>
                  <a:cubicBezTo>
                    <a:pt x="120" y="163"/>
                    <a:pt x="120" y="161"/>
                    <a:pt x="120" y="159"/>
                  </a:cubicBezTo>
                  <a:cubicBezTo>
                    <a:pt x="120" y="159"/>
                    <a:pt x="120" y="159"/>
                    <a:pt x="120" y="159"/>
                  </a:cubicBezTo>
                  <a:cubicBezTo>
                    <a:pt x="120" y="156"/>
                    <a:pt x="120" y="154"/>
                    <a:pt x="120" y="152"/>
                  </a:cubicBezTo>
                  <a:cubicBezTo>
                    <a:pt x="124" y="150"/>
                    <a:pt x="128" y="147"/>
                    <a:pt x="132" y="143"/>
                  </a:cubicBezTo>
                  <a:cubicBezTo>
                    <a:pt x="131" y="140"/>
                    <a:pt x="130" y="136"/>
                    <a:pt x="129" y="133"/>
                  </a:cubicBezTo>
                  <a:close/>
                  <a:moveTo>
                    <a:pt x="75" y="159"/>
                  </a:moveTo>
                  <a:cubicBezTo>
                    <a:pt x="75" y="161"/>
                    <a:pt x="75" y="163"/>
                    <a:pt x="73" y="164"/>
                  </a:cubicBezTo>
                  <a:cubicBezTo>
                    <a:pt x="73" y="164"/>
                    <a:pt x="73" y="164"/>
                    <a:pt x="73" y="164"/>
                  </a:cubicBezTo>
                  <a:cubicBezTo>
                    <a:pt x="72" y="166"/>
                    <a:pt x="70" y="167"/>
                    <a:pt x="69" y="168"/>
                  </a:cubicBezTo>
                  <a:cubicBezTo>
                    <a:pt x="69" y="168"/>
                    <a:pt x="69" y="168"/>
                    <a:pt x="69" y="168"/>
                  </a:cubicBezTo>
                  <a:cubicBezTo>
                    <a:pt x="67" y="168"/>
                    <a:pt x="65" y="168"/>
                    <a:pt x="63" y="168"/>
                  </a:cubicBezTo>
                  <a:cubicBezTo>
                    <a:pt x="63" y="168"/>
                    <a:pt x="63" y="168"/>
                    <a:pt x="63" y="168"/>
                  </a:cubicBezTo>
                  <a:cubicBezTo>
                    <a:pt x="62" y="167"/>
                    <a:pt x="60" y="166"/>
                    <a:pt x="59" y="164"/>
                  </a:cubicBezTo>
                  <a:cubicBezTo>
                    <a:pt x="59" y="164"/>
                    <a:pt x="59" y="164"/>
                    <a:pt x="59" y="164"/>
                  </a:cubicBezTo>
                  <a:cubicBezTo>
                    <a:pt x="57" y="163"/>
                    <a:pt x="57" y="161"/>
                    <a:pt x="57" y="159"/>
                  </a:cubicBezTo>
                  <a:cubicBezTo>
                    <a:pt x="57" y="159"/>
                    <a:pt x="57" y="159"/>
                    <a:pt x="57" y="159"/>
                  </a:cubicBezTo>
                  <a:cubicBezTo>
                    <a:pt x="57" y="157"/>
                    <a:pt x="57" y="155"/>
                    <a:pt x="59" y="153"/>
                  </a:cubicBezTo>
                  <a:cubicBezTo>
                    <a:pt x="59" y="153"/>
                    <a:pt x="59" y="153"/>
                    <a:pt x="59" y="153"/>
                  </a:cubicBezTo>
                  <a:cubicBezTo>
                    <a:pt x="60" y="151"/>
                    <a:pt x="62" y="150"/>
                    <a:pt x="63" y="149"/>
                  </a:cubicBezTo>
                  <a:cubicBezTo>
                    <a:pt x="63" y="149"/>
                    <a:pt x="63" y="149"/>
                    <a:pt x="63" y="149"/>
                  </a:cubicBezTo>
                  <a:cubicBezTo>
                    <a:pt x="65" y="149"/>
                    <a:pt x="67" y="149"/>
                    <a:pt x="69" y="149"/>
                  </a:cubicBezTo>
                  <a:cubicBezTo>
                    <a:pt x="69" y="150"/>
                    <a:pt x="69" y="150"/>
                    <a:pt x="69" y="150"/>
                  </a:cubicBezTo>
                  <a:cubicBezTo>
                    <a:pt x="70" y="150"/>
                    <a:pt x="72" y="151"/>
                    <a:pt x="73" y="153"/>
                  </a:cubicBezTo>
                  <a:cubicBezTo>
                    <a:pt x="73" y="153"/>
                    <a:pt x="73" y="153"/>
                    <a:pt x="73" y="153"/>
                  </a:cubicBezTo>
                  <a:cubicBezTo>
                    <a:pt x="75" y="155"/>
                    <a:pt x="75" y="157"/>
                    <a:pt x="75" y="159"/>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en-GB" sz="2400"/>
            </a:p>
          </p:txBody>
        </p:sp>
        <p:sp>
          <p:nvSpPr>
            <p:cNvPr id="41" name="Rectangle 40"/>
            <p:cNvSpPr/>
            <p:nvPr/>
          </p:nvSpPr>
          <p:spPr>
            <a:xfrm>
              <a:off x="7444777" y="2350560"/>
              <a:ext cx="1051817" cy="99525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r>
                <a:rPr lang="en-GB" sz="1333" b="1"/>
                <a:t>If / Then </a:t>
              </a:r>
              <a:br>
                <a:rPr lang="en-GB" sz="1333" b="1"/>
              </a:br>
              <a:r>
                <a:rPr lang="en-GB" sz="1333" b="1"/>
                <a:t>program</a:t>
              </a:r>
            </a:p>
          </p:txBody>
        </p:sp>
        <p:sp>
          <p:nvSpPr>
            <p:cNvPr id="42" name="Freeform 9"/>
            <p:cNvSpPr>
              <a:spLocks noChangeAspect="1" noEditPoints="1"/>
            </p:cNvSpPr>
            <p:nvPr/>
          </p:nvSpPr>
          <p:spPr bwMode="auto">
            <a:xfrm>
              <a:off x="8129560" y="2426488"/>
              <a:ext cx="215895" cy="248772"/>
            </a:xfrm>
            <a:custGeom>
              <a:avLst/>
              <a:gdLst>
                <a:gd name="T0" fmla="*/ 89 w 197"/>
                <a:gd name="T1" fmla="*/ 49 h 227"/>
                <a:gd name="T2" fmla="*/ 99 w 197"/>
                <a:gd name="T3" fmla="*/ 57 h 227"/>
                <a:gd name="T4" fmla="*/ 108 w 197"/>
                <a:gd name="T5" fmla="*/ 66 h 227"/>
                <a:gd name="T6" fmla="*/ 119 w 197"/>
                <a:gd name="T7" fmla="*/ 58 h 227"/>
                <a:gd name="T8" fmla="*/ 130 w 197"/>
                <a:gd name="T9" fmla="*/ 51 h 227"/>
                <a:gd name="T10" fmla="*/ 141 w 197"/>
                <a:gd name="T11" fmla="*/ 46 h 227"/>
                <a:gd name="T12" fmla="*/ 137 w 197"/>
                <a:gd name="T13" fmla="*/ 33 h 227"/>
                <a:gd name="T14" fmla="*/ 133 w 197"/>
                <a:gd name="T15" fmla="*/ 20 h 227"/>
                <a:gd name="T16" fmla="*/ 132 w 197"/>
                <a:gd name="T17" fmla="*/ 8 h 227"/>
                <a:gd name="T18" fmla="*/ 119 w 197"/>
                <a:gd name="T19" fmla="*/ 8 h 227"/>
                <a:gd name="T20" fmla="*/ 105 w 197"/>
                <a:gd name="T21" fmla="*/ 7 h 227"/>
                <a:gd name="T22" fmla="*/ 94 w 197"/>
                <a:gd name="T23" fmla="*/ 5 h 227"/>
                <a:gd name="T24" fmla="*/ 89 w 197"/>
                <a:gd name="T25" fmla="*/ 18 h 227"/>
                <a:gd name="T26" fmla="*/ 84 w 197"/>
                <a:gd name="T27" fmla="*/ 30 h 227"/>
                <a:gd name="T28" fmla="*/ 78 w 197"/>
                <a:gd name="T29" fmla="*/ 40 h 227"/>
                <a:gd name="T30" fmla="*/ 107 w 197"/>
                <a:gd name="T31" fmla="*/ 30 h 227"/>
                <a:gd name="T32" fmla="*/ 112 w 197"/>
                <a:gd name="T33" fmla="*/ 29 h 227"/>
                <a:gd name="T34" fmla="*/ 115 w 197"/>
                <a:gd name="T35" fmla="*/ 33 h 227"/>
                <a:gd name="T36" fmla="*/ 112 w 197"/>
                <a:gd name="T37" fmla="*/ 38 h 227"/>
                <a:gd name="T38" fmla="*/ 107 w 197"/>
                <a:gd name="T39" fmla="*/ 36 h 227"/>
                <a:gd name="T40" fmla="*/ 197 w 197"/>
                <a:gd name="T41" fmla="*/ 102 h 227"/>
                <a:gd name="T42" fmla="*/ 187 w 197"/>
                <a:gd name="T43" fmla="*/ 87 h 227"/>
                <a:gd name="T44" fmla="*/ 179 w 197"/>
                <a:gd name="T45" fmla="*/ 71 h 227"/>
                <a:gd name="T46" fmla="*/ 172 w 197"/>
                <a:gd name="T47" fmla="*/ 56 h 227"/>
                <a:gd name="T48" fmla="*/ 155 w 197"/>
                <a:gd name="T49" fmla="*/ 60 h 227"/>
                <a:gd name="T50" fmla="*/ 138 w 197"/>
                <a:gd name="T51" fmla="*/ 64 h 227"/>
                <a:gd name="T52" fmla="*/ 121 w 197"/>
                <a:gd name="T53" fmla="*/ 65 h 227"/>
                <a:gd name="T54" fmla="*/ 120 w 197"/>
                <a:gd name="T55" fmla="*/ 83 h 227"/>
                <a:gd name="T56" fmla="*/ 118 w 197"/>
                <a:gd name="T57" fmla="*/ 101 h 227"/>
                <a:gd name="T58" fmla="*/ 114 w 197"/>
                <a:gd name="T59" fmla="*/ 117 h 227"/>
                <a:gd name="T60" fmla="*/ 131 w 197"/>
                <a:gd name="T61" fmla="*/ 124 h 227"/>
                <a:gd name="T62" fmla="*/ 147 w 197"/>
                <a:gd name="T63" fmla="*/ 131 h 227"/>
                <a:gd name="T64" fmla="*/ 160 w 197"/>
                <a:gd name="T65" fmla="*/ 140 h 227"/>
                <a:gd name="T66" fmla="*/ 172 w 197"/>
                <a:gd name="T67" fmla="*/ 126 h 227"/>
                <a:gd name="T68" fmla="*/ 184 w 197"/>
                <a:gd name="T69" fmla="*/ 113 h 227"/>
                <a:gd name="T70" fmla="*/ 156 w 197"/>
                <a:gd name="T71" fmla="*/ 101 h 227"/>
                <a:gd name="T72" fmla="*/ 149 w 197"/>
                <a:gd name="T73" fmla="*/ 101 h 227"/>
                <a:gd name="T74" fmla="*/ 147 w 197"/>
                <a:gd name="T75" fmla="*/ 94 h 227"/>
                <a:gd name="T76" fmla="*/ 154 w 197"/>
                <a:gd name="T77" fmla="*/ 90 h 227"/>
                <a:gd name="T78" fmla="*/ 159 w 197"/>
                <a:gd name="T79" fmla="*/ 94 h 227"/>
                <a:gd name="T80" fmla="*/ 113 w 197"/>
                <a:gd name="T81" fmla="*/ 132 h 227"/>
                <a:gd name="T82" fmla="*/ 110 w 197"/>
                <a:gd name="T83" fmla="*/ 107 h 227"/>
                <a:gd name="T84" fmla="*/ 83 w 197"/>
                <a:gd name="T85" fmla="*/ 107 h 227"/>
                <a:gd name="T86" fmla="*/ 55 w 197"/>
                <a:gd name="T87" fmla="*/ 105 h 227"/>
                <a:gd name="T88" fmla="*/ 31 w 197"/>
                <a:gd name="T89" fmla="*/ 100 h 227"/>
                <a:gd name="T90" fmla="*/ 22 w 197"/>
                <a:gd name="T91" fmla="*/ 127 h 227"/>
                <a:gd name="T92" fmla="*/ 12 w 197"/>
                <a:gd name="T93" fmla="*/ 152 h 227"/>
                <a:gd name="T94" fmla="*/ 0 w 197"/>
                <a:gd name="T95" fmla="*/ 174 h 227"/>
                <a:gd name="T96" fmla="*/ 22 w 197"/>
                <a:gd name="T97" fmla="*/ 191 h 227"/>
                <a:gd name="T98" fmla="*/ 43 w 197"/>
                <a:gd name="T99" fmla="*/ 208 h 227"/>
                <a:gd name="T100" fmla="*/ 60 w 197"/>
                <a:gd name="T101" fmla="*/ 227 h 227"/>
                <a:gd name="T102" fmla="*/ 83 w 197"/>
                <a:gd name="T103" fmla="*/ 210 h 227"/>
                <a:gd name="T104" fmla="*/ 106 w 197"/>
                <a:gd name="T105" fmla="*/ 196 h 227"/>
                <a:gd name="T106" fmla="*/ 129 w 197"/>
                <a:gd name="T107" fmla="*/ 185 h 227"/>
                <a:gd name="T108" fmla="*/ 120 w 197"/>
                <a:gd name="T109" fmla="*/ 159 h 227"/>
                <a:gd name="T110" fmla="*/ 75 w 197"/>
                <a:gd name="T111" fmla="*/ 159 h 227"/>
                <a:gd name="T112" fmla="*/ 69 w 197"/>
                <a:gd name="T113" fmla="*/ 168 h 227"/>
                <a:gd name="T114" fmla="*/ 59 w 197"/>
                <a:gd name="T115" fmla="*/ 164 h 227"/>
                <a:gd name="T116" fmla="*/ 59 w 197"/>
                <a:gd name="T117" fmla="*/ 153 h 227"/>
                <a:gd name="T118" fmla="*/ 69 w 197"/>
                <a:gd name="T119" fmla="*/ 15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7" h="227">
                  <a:moveTo>
                    <a:pt x="80" y="45"/>
                  </a:moveTo>
                  <a:cubicBezTo>
                    <a:pt x="83" y="46"/>
                    <a:pt x="85" y="46"/>
                    <a:pt x="87" y="46"/>
                  </a:cubicBezTo>
                  <a:cubicBezTo>
                    <a:pt x="88" y="47"/>
                    <a:pt x="89" y="48"/>
                    <a:pt x="89" y="49"/>
                  </a:cubicBezTo>
                  <a:cubicBezTo>
                    <a:pt x="89" y="49"/>
                    <a:pt x="89" y="49"/>
                    <a:pt x="89" y="49"/>
                  </a:cubicBezTo>
                  <a:cubicBezTo>
                    <a:pt x="90" y="50"/>
                    <a:pt x="91" y="50"/>
                    <a:pt x="91" y="51"/>
                  </a:cubicBezTo>
                  <a:cubicBezTo>
                    <a:pt x="90" y="53"/>
                    <a:pt x="90" y="56"/>
                    <a:pt x="89" y="58"/>
                  </a:cubicBezTo>
                  <a:cubicBezTo>
                    <a:pt x="90" y="59"/>
                    <a:pt x="92" y="60"/>
                    <a:pt x="93" y="61"/>
                  </a:cubicBezTo>
                  <a:cubicBezTo>
                    <a:pt x="95" y="60"/>
                    <a:pt x="98" y="59"/>
                    <a:pt x="99" y="57"/>
                  </a:cubicBezTo>
                  <a:cubicBezTo>
                    <a:pt x="100" y="58"/>
                    <a:pt x="101" y="58"/>
                    <a:pt x="102" y="58"/>
                  </a:cubicBezTo>
                  <a:cubicBezTo>
                    <a:pt x="102" y="58"/>
                    <a:pt x="102" y="58"/>
                    <a:pt x="102" y="58"/>
                  </a:cubicBezTo>
                  <a:cubicBezTo>
                    <a:pt x="103" y="59"/>
                    <a:pt x="105" y="59"/>
                    <a:pt x="106" y="59"/>
                  </a:cubicBezTo>
                  <a:cubicBezTo>
                    <a:pt x="106" y="61"/>
                    <a:pt x="107" y="64"/>
                    <a:pt x="108" y="66"/>
                  </a:cubicBezTo>
                  <a:cubicBezTo>
                    <a:pt x="109" y="66"/>
                    <a:pt x="111" y="66"/>
                    <a:pt x="113" y="66"/>
                  </a:cubicBezTo>
                  <a:cubicBezTo>
                    <a:pt x="114" y="64"/>
                    <a:pt x="115" y="61"/>
                    <a:pt x="116" y="59"/>
                  </a:cubicBezTo>
                  <a:cubicBezTo>
                    <a:pt x="117" y="59"/>
                    <a:pt x="118" y="59"/>
                    <a:pt x="119" y="58"/>
                  </a:cubicBezTo>
                  <a:cubicBezTo>
                    <a:pt x="119" y="58"/>
                    <a:pt x="119" y="58"/>
                    <a:pt x="119" y="58"/>
                  </a:cubicBezTo>
                  <a:cubicBezTo>
                    <a:pt x="120" y="58"/>
                    <a:pt x="121" y="57"/>
                    <a:pt x="122" y="57"/>
                  </a:cubicBezTo>
                  <a:cubicBezTo>
                    <a:pt x="123" y="59"/>
                    <a:pt x="125" y="60"/>
                    <a:pt x="127" y="61"/>
                  </a:cubicBezTo>
                  <a:cubicBezTo>
                    <a:pt x="129" y="61"/>
                    <a:pt x="130" y="59"/>
                    <a:pt x="132" y="58"/>
                  </a:cubicBezTo>
                  <a:cubicBezTo>
                    <a:pt x="131" y="56"/>
                    <a:pt x="131" y="53"/>
                    <a:pt x="130" y="51"/>
                  </a:cubicBezTo>
                  <a:cubicBezTo>
                    <a:pt x="130" y="50"/>
                    <a:pt x="131" y="49"/>
                    <a:pt x="132" y="49"/>
                  </a:cubicBezTo>
                  <a:cubicBezTo>
                    <a:pt x="132" y="49"/>
                    <a:pt x="132" y="49"/>
                    <a:pt x="132" y="49"/>
                  </a:cubicBezTo>
                  <a:cubicBezTo>
                    <a:pt x="132" y="48"/>
                    <a:pt x="133" y="47"/>
                    <a:pt x="133" y="46"/>
                  </a:cubicBezTo>
                  <a:cubicBezTo>
                    <a:pt x="136" y="46"/>
                    <a:pt x="138" y="46"/>
                    <a:pt x="141" y="46"/>
                  </a:cubicBezTo>
                  <a:cubicBezTo>
                    <a:pt x="141" y="44"/>
                    <a:pt x="142" y="43"/>
                    <a:pt x="142" y="41"/>
                  </a:cubicBezTo>
                  <a:cubicBezTo>
                    <a:pt x="141" y="39"/>
                    <a:pt x="139" y="38"/>
                    <a:pt x="137" y="36"/>
                  </a:cubicBezTo>
                  <a:cubicBezTo>
                    <a:pt x="137" y="35"/>
                    <a:pt x="137" y="34"/>
                    <a:pt x="137" y="33"/>
                  </a:cubicBezTo>
                  <a:cubicBezTo>
                    <a:pt x="137" y="33"/>
                    <a:pt x="137" y="33"/>
                    <a:pt x="137" y="33"/>
                  </a:cubicBezTo>
                  <a:cubicBezTo>
                    <a:pt x="137" y="32"/>
                    <a:pt x="137" y="31"/>
                    <a:pt x="137" y="30"/>
                  </a:cubicBezTo>
                  <a:cubicBezTo>
                    <a:pt x="139" y="29"/>
                    <a:pt x="141" y="27"/>
                    <a:pt x="143" y="26"/>
                  </a:cubicBezTo>
                  <a:cubicBezTo>
                    <a:pt x="142" y="24"/>
                    <a:pt x="142" y="22"/>
                    <a:pt x="141" y="21"/>
                  </a:cubicBezTo>
                  <a:cubicBezTo>
                    <a:pt x="138" y="20"/>
                    <a:pt x="136" y="20"/>
                    <a:pt x="133" y="20"/>
                  </a:cubicBezTo>
                  <a:cubicBezTo>
                    <a:pt x="133" y="19"/>
                    <a:pt x="132" y="18"/>
                    <a:pt x="132" y="18"/>
                  </a:cubicBezTo>
                  <a:cubicBezTo>
                    <a:pt x="132" y="18"/>
                    <a:pt x="132" y="18"/>
                    <a:pt x="132" y="18"/>
                  </a:cubicBezTo>
                  <a:cubicBezTo>
                    <a:pt x="131" y="17"/>
                    <a:pt x="130" y="16"/>
                    <a:pt x="130" y="15"/>
                  </a:cubicBezTo>
                  <a:cubicBezTo>
                    <a:pt x="131" y="13"/>
                    <a:pt x="131" y="11"/>
                    <a:pt x="132" y="8"/>
                  </a:cubicBezTo>
                  <a:cubicBezTo>
                    <a:pt x="131" y="7"/>
                    <a:pt x="129" y="6"/>
                    <a:pt x="128" y="5"/>
                  </a:cubicBezTo>
                  <a:cubicBezTo>
                    <a:pt x="126" y="6"/>
                    <a:pt x="123" y="8"/>
                    <a:pt x="122" y="9"/>
                  </a:cubicBezTo>
                  <a:cubicBezTo>
                    <a:pt x="121" y="9"/>
                    <a:pt x="120" y="8"/>
                    <a:pt x="118" y="8"/>
                  </a:cubicBezTo>
                  <a:cubicBezTo>
                    <a:pt x="119" y="8"/>
                    <a:pt x="119" y="8"/>
                    <a:pt x="119" y="8"/>
                  </a:cubicBezTo>
                  <a:cubicBezTo>
                    <a:pt x="117" y="8"/>
                    <a:pt x="116" y="7"/>
                    <a:pt x="115" y="7"/>
                  </a:cubicBezTo>
                  <a:cubicBezTo>
                    <a:pt x="115" y="5"/>
                    <a:pt x="114" y="2"/>
                    <a:pt x="113" y="0"/>
                  </a:cubicBezTo>
                  <a:cubicBezTo>
                    <a:pt x="111" y="0"/>
                    <a:pt x="110" y="0"/>
                    <a:pt x="108" y="0"/>
                  </a:cubicBezTo>
                  <a:cubicBezTo>
                    <a:pt x="107" y="2"/>
                    <a:pt x="106" y="5"/>
                    <a:pt x="105" y="7"/>
                  </a:cubicBezTo>
                  <a:cubicBezTo>
                    <a:pt x="104" y="7"/>
                    <a:pt x="103" y="8"/>
                    <a:pt x="102" y="8"/>
                  </a:cubicBezTo>
                  <a:cubicBezTo>
                    <a:pt x="102" y="8"/>
                    <a:pt x="102" y="8"/>
                    <a:pt x="102" y="8"/>
                  </a:cubicBezTo>
                  <a:cubicBezTo>
                    <a:pt x="101" y="8"/>
                    <a:pt x="100" y="9"/>
                    <a:pt x="99" y="9"/>
                  </a:cubicBezTo>
                  <a:cubicBezTo>
                    <a:pt x="98" y="7"/>
                    <a:pt x="96" y="6"/>
                    <a:pt x="94" y="5"/>
                  </a:cubicBezTo>
                  <a:cubicBezTo>
                    <a:pt x="92" y="6"/>
                    <a:pt x="91" y="7"/>
                    <a:pt x="89" y="8"/>
                  </a:cubicBezTo>
                  <a:cubicBezTo>
                    <a:pt x="90" y="10"/>
                    <a:pt x="90" y="13"/>
                    <a:pt x="91" y="15"/>
                  </a:cubicBezTo>
                  <a:cubicBezTo>
                    <a:pt x="91" y="16"/>
                    <a:pt x="90" y="17"/>
                    <a:pt x="89" y="18"/>
                  </a:cubicBezTo>
                  <a:cubicBezTo>
                    <a:pt x="89" y="18"/>
                    <a:pt x="89" y="18"/>
                    <a:pt x="89" y="18"/>
                  </a:cubicBezTo>
                  <a:cubicBezTo>
                    <a:pt x="89" y="18"/>
                    <a:pt x="88" y="19"/>
                    <a:pt x="87" y="20"/>
                  </a:cubicBezTo>
                  <a:cubicBezTo>
                    <a:pt x="85" y="20"/>
                    <a:pt x="83" y="20"/>
                    <a:pt x="80" y="20"/>
                  </a:cubicBezTo>
                  <a:cubicBezTo>
                    <a:pt x="80" y="22"/>
                    <a:pt x="79" y="23"/>
                    <a:pt x="79" y="25"/>
                  </a:cubicBezTo>
                  <a:cubicBezTo>
                    <a:pt x="80" y="27"/>
                    <a:pt x="82" y="28"/>
                    <a:pt x="84" y="30"/>
                  </a:cubicBezTo>
                  <a:cubicBezTo>
                    <a:pt x="84" y="31"/>
                    <a:pt x="84" y="32"/>
                    <a:pt x="84" y="33"/>
                  </a:cubicBezTo>
                  <a:cubicBezTo>
                    <a:pt x="84" y="33"/>
                    <a:pt x="84" y="33"/>
                    <a:pt x="84" y="33"/>
                  </a:cubicBezTo>
                  <a:cubicBezTo>
                    <a:pt x="84" y="34"/>
                    <a:pt x="84" y="35"/>
                    <a:pt x="84" y="36"/>
                  </a:cubicBezTo>
                  <a:cubicBezTo>
                    <a:pt x="82" y="37"/>
                    <a:pt x="80" y="39"/>
                    <a:pt x="78" y="40"/>
                  </a:cubicBezTo>
                  <a:cubicBezTo>
                    <a:pt x="79" y="42"/>
                    <a:pt x="79" y="44"/>
                    <a:pt x="80" y="45"/>
                  </a:cubicBezTo>
                  <a:close/>
                  <a:moveTo>
                    <a:pt x="106" y="33"/>
                  </a:moveTo>
                  <a:cubicBezTo>
                    <a:pt x="106" y="32"/>
                    <a:pt x="106" y="31"/>
                    <a:pt x="107" y="30"/>
                  </a:cubicBezTo>
                  <a:cubicBezTo>
                    <a:pt x="107" y="30"/>
                    <a:pt x="107" y="30"/>
                    <a:pt x="107" y="30"/>
                  </a:cubicBezTo>
                  <a:cubicBezTo>
                    <a:pt x="107" y="30"/>
                    <a:pt x="108" y="29"/>
                    <a:pt x="109" y="29"/>
                  </a:cubicBezTo>
                  <a:cubicBezTo>
                    <a:pt x="109" y="29"/>
                    <a:pt x="109" y="29"/>
                    <a:pt x="109" y="29"/>
                  </a:cubicBezTo>
                  <a:cubicBezTo>
                    <a:pt x="110" y="28"/>
                    <a:pt x="111" y="28"/>
                    <a:pt x="112" y="29"/>
                  </a:cubicBezTo>
                  <a:cubicBezTo>
                    <a:pt x="112" y="29"/>
                    <a:pt x="112" y="29"/>
                    <a:pt x="112" y="29"/>
                  </a:cubicBezTo>
                  <a:cubicBezTo>
                    <a:pt x="113" y="29"/>
                    <a:pt x="114" y="30"/>
                    <a:pt x="114" y="30"/>
                  </a:cubicBezTo>
                  <a:cubicBezTo>
                    <a:pt x="114" y="30"/>
                    <a:pt x="114" y="30"/>
                    <a:pt x="114" y="30"/>
                  </a:cubicBezTo>
                  <a:cubicBezTo>
                    <a:pt x="115" y="31"/>
                    <a:pt x="115" y="32"/>
                    <a:pt x="115" y="33"/>
                  </a:cubicBezTo>
                  <a:cubicBezTo>
                    <a:pt x="115" y="33"/>
                    <a:pt x="115" y="33"/>
                    <a:pt x="115" y="33"/>
                  </a:cubicBezTo>
                  <a:cubicBezTo>
                    <a:pt x="115" y="34"/>
                    <a:pt x="115" y="35"/>
                    <a:pt x="114" y="36"/>
                  </a:cubicBezTo>
                  <a:cubicBezTo>
                    <a:pt x="114" y="36"/>
                    <a:pt x="114" y="36"/>
                    <a:pt x="114" y="36"/>
                  </a:cubicBezTo>
                  <a:cubicBezTo>
                    <a:pt x="114" y="37"/>
                    <a:pt x="113" y="37"/>
                    <a:pt x="112" y="38"/>
                  </a:cubicBezTo>
                  <a:cubicBezTo>
                    <a:pt x="112" y="38"/>
                    <a:pt x="112" y="38"/>
                    <a:pt x="112" y="38"/>
                  </a:cubicBezTo>
                  <a:cubicBezTo>
                    <a:pt x="111" y="38"/>
                    <a:pt x="110" y="38"/>
                    <a:pt x="109" y="38"/>
                  </a:cubicBezTo>
                  <a:cubicBezTo>
                    <a:pt x="109" y="37"/>
                    <a:pt x="109" y="37"/>
                    <a:pt x="109" y="37"/>
                  </a:cubicBezTo>
                  <a:cubicBezTo>
                    <a:pt x="108" y="37"/>
                    <a:pt x="107" y="37"/>
                    <a:pt x="107" y="36"/>
                  </a:cubicBezTo>
                  <a:cubicBezTo>
                    <a:pt x="107" y="36"/>
                    <a:pt x="107" y="36"/>
                    <a:pt x="107" y="36"/>
                  </a:cubicBezTo>
                  <a:cubicBezTo>
                    <a:pt x="106" y="35"/>
                    <a:pt x="106" y="34"/>
                    <a:pt x="106" y="33"/>
                  </a:cubicBezTo>
                  <a:close/>
                  <a:moveTo>
                    <a:pt x="186" y="109"/>
                  </a:moveTo>
                  <a:cubicBezTo>
                    <a:pt x="186" y="107"/>
                    <a:pt x="187" y="106"/>
                    <a:pt x="187" y="104"/>
                  </a:cubicBezTo>
                  <a:cubicBezTo>
                    <a:pt x="190" y="104"/>
                    <a:pt x="194" y="103"/>
                    <a:pt x="197" y="102"/>
                  </a:cubicBezTo>
                  <a:cubicBezTo>
                    <a:pt x="197" y="100"/>
                    <a:pt x="197" y="98"/>
                    <a:pt x="197" y="95"/>
                  </a:cubicBezTo>
                  <a:cubicBezTo>
                    <a:pt x="194" y="93"/>
                    <a:pt x="191" y="92"/>
                    <a:pt x="188" y="91"/>
                  </a:cubicBezTo>
                  <a:cubicBezTo>
                    <a:pt x="188" y="90"/>
                    <a:pt x="188" y="88"/>
                    <a:pt x="187" y="87"/>
                  </a:cubicBezTo>
                  <a:cubicBezTo>
                    <a:pt x="187" y="87"/>
                    <a:pt x="187" y="87"/>
                    <a:pt x="187" y="87"/>
                  </a:cubicBezTo>
                  <a:cubicBezTo>
                    <a:pt x="187" y="85"/>
                    <a:pt x="186" y="84"/>
                    <a:pt x="186" y="83"/>
                  </a:cubicBezTo>
                  <a:cubicBezTo>
                    <a:pt x="188" y="80"/>
                    <a:pt x="190" y="78"/>
                    <a:pt x="192" y="75"/>
                  </a:cubicBezTo>
                  <a:cubicBezTo>
                    <a:pt x="191" y="73"/>
                    <a:pt x="190" y="71"/>
                    <a:pt x="188" y="69"/>
                  </a:cubicBezTo>
                  <a:cubicBezTo>
                    <a:pt x="185" y="69"/>
                    <a:pt x="182" y="70"/>
                    <a:pt x="179" y="71"/>
                  </a:cubicBezTo>
                  <a:cubicBezTo>
                    <a:pt x="178" y="70"/>
                    <a:pt x="176" y="69"/>
                    <a:pt x="175" y="68"/>
                  </a:cubicBezTo>
                  <a:cubicBezTo>
                    <a:pt x="175" y="68"/>
                    <a:pt x="175" y="68"/>
                    <a:pt x="175" y="68"/>
                  </a:cubicBezTo>
                  <a:cubicBezTo>
                    <a:pt x="174" y="67"/>
                    <a:pt x="173" y="66"/>
                    <a:pt x="172" y="66"/>
                  </a:cubicBezTo>
                  <a:cubicBezTo>
                    <a:pt x="172" y="62"/>
                    <a:pt x="172" y="59"/>
                    <a:pt x="172" y="56"/>
                  </a:cubicBezTo>
                  <a:cubicBezTo>
                    <a:pt x="170" y="55"/>
                    <a:pt x="168" y="54"/>
                    <a:pt x="166" y="53"/>
                  </a:cubicBezTo>
                  <a:cubicBezTo>
                    <a:pt x="163" y="56"/>
                    <a:pt x="161" y="58"/>
                    <a:pt x="159" y="61"/>
                  </a:cubicBezTo>
                  <a:cubicBezTo>
                    <a:pt x="158" y="60"/>
                    <a:pt x="156" y="60"/>
                    <a:pt x="155" y="60"/>
                  </a:cubicBezTo>
                  <a:cubicBezTo>
                    <a:pt x="155" y="60"/>
                    <a:pt x="155" y="60"/>
                    <a:pt x="155" y="60"/>
                  </a:cubicBezTo>
                  <a:cubicBezTo>
                    <a:pt x="153" y="60"/>
                    <a:pt x="152" y="60"/>
                    <a:pt x="151" y="60"/>
                  </a:cubicBezTo>
                  <a:cubicBezTo>
                    <a:pt x="149" y="58"/>
                    <a:pt x="148" y="55"/>
                    <a:pt x="146" y="52"/>
                  </a:cubicBezTo>
                  <a:cubicBezTo>
                    <a:pt x="143" y="52"/>
                    <a:pt x="141" y="53"/>
                    <a:pt x="139" y="54"/>
                  </a:cubicBezTo>
                  <a:cubicBezTo>
                    <a:pt x="138" y="57"/>
                    <a:pt x="138" y="60"/>
                    <a:pt x="138" y="64"/>
                  </a:cubicBezTo>
                  <a:cubicBezTo>
                    <a:pt x="136" y="64"/>
                    <a:pt x="135" y="65"/>
                    <a:pt x="134" y="66"/>
                  </a:cubicBezTo>
                  <a:cubicBezTo>
                    <a:pt x="134" y="66"/>
                    <a:pt x="134" y="66"/>
                    <a:pt x="134" y="66"/>
                  </a:cubicBezTo>
                  <a:cubicBezTo>
                    <a:pt x="133" y="67"/>
                    <a:pt x="131" y="68"/>
                    <a:pt x="130" y="69"/>
                  </a:cubicBezTo>
                  <a:cubicBezTo>
                    <a:pt x="128" y="67"/>
                    <a:pt x="124" y="66"/>
                    <a:pt x="121" y="65"/>
                  </a:cubicBezTo>
                  <a:cubicBezTo>
                    <a:pt x="120" y="67"/>
                    <a:pt x="118" y="68"/>
                    <a:pt x="117" y="70"/>
                  </a:cubicBezTo>
                  <a:cubicBezTo>
                    <a:pt x="118" y="73"/>
                    <a:pt x="120" y="76"/>
                    <a:pt x="122" y="79"/>
                  </a:cubicBezTo>
                  <a:cubicBezTo>
                    <a:pt x="121" y="80"/>
                    <a:pt x="121" y="82"/>
                    <a:pt x="120" y="83"/>
                  </a:cubicBezTo>
                  <a:cubicBezTo>
                    <a:pt x="120" y="83"/>
                    <a:pt x="120" y="83"/>
                    <a:pt x="120" y="83"/>
                  </a:cubicBezTo>
                  <a:cubicBezTo>
                    <a:pt x="119" y="84"/>
                    <a:pt x="119" y="86"/>
                    <a:pt x="119" y="87"/>
                  </a:cubicBezTo>
                  <a:cubicBezTo>
                    <a:pt x="116" y="88"/>
                    <a:pt x="112" y="88"/>
                    <a:pt x="109" y="90"/>
                  </a:cubicBezTo>
                  <a:cubicBezTo>
                    <a:pt x="109" y="92"/>
                    <a:pt x="109" y="94"/>
                    <a:pt x="109" y="97"/>
                  </a:cubicBezTo>
                  <a:cubicBezTo>
                    <a:pt x="112" y="98"/>
                    <a:pt x="115" y="100"/>
                    <a:pt x="118" y="101"/>
                  </a:cubicBezTo>
                  <a:cubicBezTo>
                    <a:pt x="118" y="102"/>
                    <a:pt x="118" y="104"/>
                    <a:pt x="119" y="105"/>
                  </a:cubicBezTo>
                  <a:cubicBezTo>
                    <a:pt x="119" y="105"/>
                    <a:pt x="119" y="105"/>
                    <a:pt x="119" y="105"/>
                  </a:cubicBezTo>
                  <a:cubicBezTo>
                    <a:pt x="119" y="106"/>
                    <a:pt x="120" y="108"/>
                    <a:pt x="120" y="109"/>
                  </a:cubicBezTo>
                  <a:cubicBezTo>
                    <a:pt x="118" y="111"/>
                    <a:pt x="116" y="114"/>
                    <a:pt x="114" y="117"/>
                  </a:cubicBezTo>
                  <a:cubicBezTo>
                    <a:pt x="115" y="119"/>
                    <a:pt x="116" y="121"/>
                    <a:pt x="118" y="123"/>
                  </a:cubicBezTo>
                  <a:cubicBezTo>
                    <a:pt x="121" y="122"/>
                    <a:pt x="124" y="122"/>
                    <a:pt x="127" y="121"/>
                  </a:cubicBezTo>
                  <a:cubicBezTo>
                    <a:pt x="128" y="122"/>
                    <a:pt x="130" y="123"/>
                    <a:pt x="131" y="123"/>
                  </a:cubicBezTo>
                  <a:cubicBezTo>
                    <a:pt x="131" y="124"/>
                    <a:pt x="131" y="124"/>
                    <a:pt x="131" y="124"/>
                  </a:cubicBezTo>
                  <a:cubicBezTo>
                    <a:pt x="132" y="124"/>
                    <a:pt x="133" y="125"/>
                    <a:pt x="134" y="126"/>
                  </a:cubicBezTo>
                  <a:cubicBezTo>
                    <a:pt x="134" y="129"/>
                    <a:pt x="133" y="133"/>
                    <a:pt x="134" y="136"/>
                  </a:cubicBezTo>
                  <a:cubicBezTo>
                    <a:pt x="136" y="137"/>
                    <a:pt x="138" y="138"/>
                    <a:pt x="140" y="138"/>
                  </a:cubicBezTo>
                  <a:cubicBezTo>
                    <a:pt x="143" y="136"/>
                    <a:pt x="145" y="134"/>
                    <a:pt x="147" y="131"/>
                  </a:cubicBezTo>
                  <a:cubicBezTo>
                    <a:pt x="148" y="131"/>
                    <a:pt x="150" y="131"/>
                    <a:pt x="151" y="131"/>
                  </a:cubicBezTo>
                  <a:cubicBezTo>
                    <a:pt x="151" y="131"/>
                    <a:pt x="151" y="131"/>
                    <a:pt x="151" y="131"/>
                  </a:cubicBezTo>
                  <a:cubicBezTo>
                    <a:pt x="152" y="131"/>
                    <a:pt x="154" y="131"/>
                    <a:pt x="155" y="131"/>
                  </a:cubicBezTo>
                  <a:cubicBezTo>
                    <a:pt x="157" y="134"/>
                    <a:pt x="158" y="137"/>
                    <a:pt x="160" y="140"/>
                  </a:cubicBezTo>
                  <a:cubicBezTo>
                    <a:pt x="163" y="139"/>
                    <a:pt x="165" y="139"/>
                    <a:pt x="167" y="138"/>
                  </a:cubicBezTo>
                  <a:cubicBezTo>
                    <a:pt x="168" y="134"/>
                    <a:pt x="168" y="131"/>
                    <a:pt x="168" y="128"/>
                  </a:cubicBezTo>
                  <a:cubicBezTo>
                    <a:pt x="170" y="127"/>
                    <a:pt x="171" y="126"/>
                    <a:pt x="172" y="126"/>
                  </a:cubicBezTo>
                  <a:cubicBezTo>
                    <a:pt x="172" y="126"/>
                    <a:pt x="172" y="126"/>
                    <a:pt x="172" y="126"/>
                  </a:cubicBezTo>
                  <a:cubicBezTo>
                    <a:pt x="173" y="125"/>
                    <a:pt x="174" y="124"/>
                    <a:pt x="176" y="123"/>
                  </a:cubicBezTo>
                  <a:cubicBezTo>
                    <a:pt x="178" y="125"/>
                    <a:pt x="181" y="126"/>
                    <a:pt x="185" y="127"/>
                  </a:cubicBezTo>
                  <a:cubicBezTo>
                    <a:pt x="186" y="125"/>
                    <a:pt x="188" y="123"/>
                    <a:pt x="189" y="121"/>
                  </a:cubicBezTo>
                  <a:cubicBezTo>
                    <a:pt x="188" y="118"/>
                    <a:pt x="186" y="115"/>
                    <a:pt x="184" y="113"/>
                  </a:cubicBezTo>
                  <a:cubicBezTo>
                    <a:pt x="185" y="111"/>
                    <a:pt x="185" y="110"/>
                    <a:pt x="186" y="109"/>
                  </a:cubicBezTo>
                  <a:close/>
                  <a:moveTo>
                    <a:pt x="159" y="98"/>
                  </a:moveTo>
                  <a:cubicBezTo>
                    <a:pt x="159" y="98"/>
                    <a:pt x="159" y="98"/>
                    <a:pt x="159" y="98"/>
                  </a:cubicBezTo>
                  <a:cubicBezTo>
                    <a:pt x="158" y="99"/>
                    <a:pt x="157" y="100"/>
                    <a:pt x="156" y="101"/>
                  </a:cubicBezTo>
                  <a:cubicBezTo>
                    <a:pt x="156" y="101"/>
                    <a:pt x="156" y="101"/>
                    <a:pt x="156" y="101"/>
                  </a:cubicBezTo>
                  <a:cubicBezTo>
                    <a:pt x="155" y="102"/>
                    <a:pt x="154" y="102"/>
                    <a:pt x="152" y="102"/>
                  </a:cubicBezTo>
                  <a:cubicBezTo>
                    <a:pt x="152" y="102"/>
                    <a:pt x="152" y="102"/>
                    <a:pt x="152" y="102"/>
                  </a:cubicBezTo>
                  <a:cubicBezTo>
                    <a:pt x="151" y="102"/>
                    <a:pt x="150" y="101"/>
                    <a:pt x="149" y="101"/>
                  </a:cubicBezTo>
                  <a:cubicBezTo>
                    <a:pt x="149" y="101"/>
                    <a:pt x="149" y="101"/>
                    <a:pt x="149" y="101"/>
                  </a:cubicBezTo>
                  <a:cubicBezTo>
                    <a:pt x="148" y="100"/>
                    <a:pt x="147" y="99"/>
                    <a:pt x="147" y="98"/>
                  </a:cubicBezTo>
                  <a:cubicBezTo>
                    <a:pt x="147" y="97"/>
                    <a:pt x="147" y="97"/>
                    <a:pt x="147" y="97"/>
                  </a:cubicBezTo>
                  <a:cubicBezTo>
                    <a:pt x="147" y="96"/>
                    <a:pt x="147" y="95"/>
                    <a:pt x="147" y="94"/>
                  </a:cubicBezTo>
                  <a:cubicBezTo>
                    <a:pt x="147" y="94"/>
                    <a:pt x="147" y="94"/>
                    <a:pt x="147" y="94"/>
                  </a:cubicBezTo>
                  <a:cubicBezTo>
                    <a:pt x="148" y="92"/>
                    <a:pt x="149" y="91"/>
                    <a:pt x="150" y="91"/>
                  </a:cubicBezTo>
                  <a:cubicBezTo>
                    <a:pt x="150" y="91"/>
                    <a:pt x="150" y="91"/>
                    <a:pt x="150" y="91"/>
                  </a:cubicBezTo>
                  <a:cubicBezTo>
                    <a:pt x="151" y="90"/>
                    <a:pt x="152" y="90"/>
                    <a:pt x="154" y="90"/>
                  </a:cubicBezTo>
                  <a:cubicBezTo>
                    <a:pt x="154" y="90"/>
                    <a:pt x="154" y="90"/>
                    <a:pt x="154" y="90"/>
                  </a:cubicBezTo>
                  <a:cubicBezTo>
                    <a:pt x="155" y="90"/>
                    <a:pt x="156" y="90"/>
                    <a:pt x="157" y="91"/>
                  </a:cubicBezTo>
                  <a:cubicBezTo>
                    <a:pt x="157" y="91"/>
                    <a:pt x="157" y="91"/>
                    <a:pt x="157" y="91"/>
                  </a:cubicBezTo>
                  <a:cubicBezTo>
                    <a:pt x="158" y="92"/>
                    <a:pt x="159" y="93"/>
                    <a:pt x="159" y="94"/>
                  </a:cubicBezTo>
                  <a:cubicBezTo>
                    <a:pt x="159" y="94"/>
                    <a:pt x="159" y="94"/>
                    <a:pt x="159" y="94"/>
                  </a:cubicBezTo>
                  <a:cubicBezTo>
                    <a:pt x="159" y="95"/>
                    <a:pt x="159" y="97"/>
                    <a:pt x="159" y="98"/>
                  </a:cubicBezTo>
                  <a:close/>
                  <a:moveTo>
                    <a:pt x="129" y="133"/>
                  </a:moveTo>
                  <a:cubicBezTo>
                    <a:pt x="124" y="132"/>
                    <a:pt x="118" y="132"/>
                    <a:pt x="113" y="132"/>
                  </a:cubicBezTo>
                  <a:cubicBezTo>
                    <a:pt x="112" y="130"/>
                    <a:pt x="111" y="128"/>
                    <a:pt x="110" y="127"/>
                  </a:cubicBezTo>
                  <a:cubicBezTo>
                    <a:pt x="110" y="127"/>
                    <a:pt x="110" y="127"/>
                    <a:pt x="110" y="127"/>
                  </a:cubicBezTo>
                  <a:cubicBezTo>
                    <a:pt x="109" y="125"/>
                    <a:pt x="107" y="123"/>
                    <a:pt x="106" y="121"/>
                  </a:cubicBezTo>
                  <a:cubicBezTo>
                    <a:pt x="108" y="117"/>
                    <a:pt x="109" y="112"/>
                    <a:pt x="110" y="107"/>
                  </a:cubicBezTo>
                  <a:cubicBezTo>
                    <a:pt x="108" y="105"/>
                    <a:pt x="105" y="103"/>
                    <a:pt x="102" y="101"/>
                  </a:cubicBezTo>
                  <a:cubicBezTo>
                    <a:pt x="97" y="103"/>
                    <a:pt x="93" y="106"/>
                    <a:pt x="89" y="109"/>
                  </a:cubicBezTo>
                  <a:cubicBezTo>
                    <a:pt x="87" y="108"/>
                    <a:pt x="85" y="108"/>
                    <a:pt x="83" y="107"/>
                  </a:cubicBezTo>
                  <a:cubicBezTo>
                    <a:pt x="83" y="107"/>
                    <a:pt x="83" y="107"/>
                    <a:pt x="83" y="107"/>
                  </a:cubicBezTo>
                  <a:cubicBezTo>
                    <a:pt x="80" y="106"/>
                    <a:pt x="78" y="105"/>
                    <a:pt x="76" y="105"/>
                  </a:cubicBezTo>
                  <a:cubicBezTo>
                    <a:pt x="75" y="100"/>
                    <a:pt x="74" y="95"/>
                    <a:pt x="72" y="91"/>
                  </a:cubicBezTo>
                  <a:cubicBezTo>
                    <a:pt x="68" y="90"/>
                    <a:pt x="65" y="90"/>
                    <a:pt x="61" y="91"/>
                  </a:cubicBezTo>
                  <a:cubicBezTo>
                    <a:pt x="59" y="95"/>
                    <a:pt x="57" y="100"/>
                    <a:pt x="55" y="105"/>
                  </a:cubicBezTo>
                  <a:cubicBezTo>
                    <a:pt x="53" y="105"/>
                    <a:pt x="51" y="106"/>
                    <a:pt x="49" y="107"/>
                  </a:cubicBezTo>
                  <a:cubicBezTo>
                    <a:pt x="49" y="107"/>
                    <a:pt x="49" y="107"/>
                    <a:pt x="49" y="107"/>
                  </a:cubicBezTo>
                  <a:cubicBezTo>
                    <a:pt x="47" y="108"/>
                    <a:pt x="45" y="108"/>
                    <a:pt x="43" y="109"/>
                  </a:cubicBezTo>
                  <a:cubicBezTo>
                    <a:pt x="40" y="106"/>
                    <a:pt x="36" y="103"/>
                    <a:pt x="31" y="100"/>
                  </a:cubicBezTo>
                  <a:cubicBezTo>
                    <a:pt x="28" y="102"/>
                    <a:pt x="25" y="104"/>
                    <a:pt x="23" y="106"/>
                  </a:cubicBezTo>
                  <a:cubicBezTo>
                    <a:pt x="23" y="112"/>
                    <a:pt x="25" y="117"/>
                    <a:pt x="26" y="121"/>
                  </a:cubicBezTo>
                  <a:cubicBezTo>
                    <a:pt x="25" y="123"/>
                    <a:pt x="24" y="125"/>
                    <a:pt x="22" y="127"/>
                  </a:cubicBezTo>
                  <a:cubicBezTo>
                    <a:pt x="22" y="127"/>
                    <a:pt x="22" y="127"/>
                    <a:pt x="22" y="127"/>
                  </a:cubicBezTo>
                  <a:cubicBezTo>
                    <a:pt x="21" y="128"/>
                    <a:pt x="20" y="130"/>
                    <a:pt x="19" y="132"/>
                  </a:cubicBezTo>
                  <a:cubicBezTo>
                    <a:pt x="14" y="132"/>
                    <a:pt x="9" y="132"/>
                    <a:pt x="4" y="132"/>
                  </a:cubicBezTo>
                  <a:cubicBezTo>
                    <a:pt x="2" y="135"/>
                    <a:pt x="1" y="139"/>
                    <a:pt x="0" y="142"/>
                  </a:cubicBezTo>
                  <a:cubicBezTo>
                    <a:pt x="4" y="146"/>
                    <a:pt x="8" y="149"/>
                    <a:pt x="12" y="152"/>
                  </a:cubicBezTo>
                  <a:cubicBezTo>
                    <a:pt x="12" y="154"/>
                    <a:pt x="12" y="156"/>
                    <a:pt x="12" y="159"/>
                  </a:cubicBezTo>
                  <a:cubicBezTo>
                    <a:pt x="12" y="159"/>
                    <a:pt x="12" y="159"/>
                    <a:pt x="12" y="159"/>
                  </a:cubicBezTo>
                  <a:cubicBezTo>
                    <a:pt x="12" y="161"/>
                    <a:pt x="12" y="163"/>
                    <a:pt x="12" y="165"/>
                  </a:cubicBezTo>
                  <a:cubicBezTo>
                    <a:pt x="8" y="168"/>
                    <a:pt x="4" y="171"/>
                    <a:pt x="0" y="174"/>
                  </a:cubicBezTo>
                  <a:cubicBezTo>
                    <a:pt x="1" y="177"/>
                    <a:pt x="2" y="181"/>
                    <a:pt x="3" y="184"/>
                  </a:cubicBezTo>
                  <a:cubicBezTo>
                    <a:pt x="8" y="185"/>
                    <a:pt x="14" y="185"/>
                    <a:pt x="19" y="185"/>
                  </a:cubicBezTo>
                  <a:cubicBezTo>
                    <a:pt x="20" y="187"/>
                    <a:pt x="21" y="189"/>
                    <a:pt x="22" y="191"/>
                  </a:cubicBezTo>
                  <a:cubicBezTo>
                    <a:pt x="22" y="191"/>
                    <a:pt x="22" y="191"/>
                    <a:pt x="22" y="191"/>
                  </a:cubicBezTo>
                  <a:cubicBezTo>
                    <a:pt x="23" y="193"/>
                    <a:pt x="25" y="194"/>
                    <a:pt x="26" y="196"/>
                  </a:cubicBezTo>
                  <a:cubicBezTo>
                    <a:pt x="24" y="200"/>
                    <a:pt x="23" y="205"/>
                    <a:pt x="22" y="210"/>
                  </a:cubicBezTo>
                  <a:cubicBezTo>
                    <a:pt x="24" y="212"/>
                    <a:pt x="27" y="215"/>
                    <a:pt x="30" y="216"/>
                  </a:cubicBezTo>
                  <a:cubicBezTo>
                    <a:pt x="35" y="214"/>
                    <a:pt x="39" y="211"/>
                    <a:pt x="43" y="208"/>
                  </a:cubicBezTo>
                  <a:cubicBezTo>
                    <a:pt x="45" y="209"/>
                    <a:pt x="47" y="210"/>
                    <a:pt x="50" y="210"/>
                  </a:cubicBezTo>
                  <a:cubicBezTo>
                    <a:pt x="49" y="211"/>
                    <a:pt x="49" y="211"/>
                    <a:pt x="49" y="211"/>
                  </a:cubicBezTo>
                  <a:cubicBezTo>
                    <a:pt x="52" y="211"/>
                    <a:pt x="54" y="212"/>
                    <a:pt x="56" y="212"/>
                  </a:cubicBezTo>
                  <a:cubicBezTo>
                    <a:pt x="57" y="217"/>
                    <a:pt x="58" y="222"/>
                    <a:pt x="60" y="227"/>
                  </a:cubicBezTo>
                  <a:cubicBezTo>
                    <a:pt x="64" y="227"/>
                    <a:pt x="67" y="227"/>
                    <a:pt x="71" y="227"/>
                  </a:cubicBezTo>
                  <a:cubicBezTo>
                    <a:pt x="73" y="222"/>
                    <a:pt x="75" y="217"/>
                    <a:pt x="77" y="212"/>
                  </a:cubicBezTo>
                  <a:cubicBezTo>
                    <a:pt x="79" y="212"/>
                    <a:pt x="81" y="211"/>
                    <a:pt x="83" y="210"/>
                  </a:cubicBezTo>
                  <a:cubicBezTo>
                    <a:pt x="83" y="210"/>
                    <a:pt x="83" y="210"/>
                    <a:pt x="83" y="210"/>
                  </a:cubicBezTo>
                  <a:cubicBezTo>
                    <a:pt x="85" y="210"/>
                    <a:pt x="87" y="209"/>
                    <a:pt x="89" y="208"/>
                  </a:cubicBezTo>
                  <a:cubicBezTo>
                    <a:pt x="92" y="211"/>
                    <a:pt x="96" y="214"/>
                    <a:pt x="101" y="217"/>
                  </a:cubicBezTo>
                  <a:cubicBezTo>
                    <a:pt x="104" y="215"/>
                    <a:pt x="107" y="213"/>
                    <a:pt x="110" y="211"/>
                  </a:cubicBezTo>
                  <a:cubicBezTo>
                    <a:pt x="109" y="206"/>
                    <a:pt x="107" y="201"/>
                    <a:pt x="106" y="196"/>
                  </a:cubicBezTo>
                  <a:cubicBezTo>
                    <a:pt x="107" y="194"/>
                    <a:pt x="108" y="192"/>
                    <a:pt x="110" y="191"/>
                  </a:cubicBezTo>
                  <a:cubicBezTo>
                    <a:pt x="110" y="191"/>
                    <a:pt x="110" y="191"/>
                    <a:pt x="110" y="191"/>
                  </a:cubicBezTo>
                  <a:cubicBezTo>
                    <a:pt x="111" y="189"/>
                    <a:pt x="112" y="187"/>
                    <a:pt x="113" y="185"/>
                  </a:cubicBezTo>
                  <a:cubicBezTo>
                    <a:pt x="118" y="186"/>
                    <a:pt x="123" y="186"/>
                    <a:pt x="129" y="185"/>
                  </a:cubicBezTo>
                  <a:cubicBezTo>
                    <a:pt x="130" y="182"/>
                    <a:pt x="131" y="179"/>
                    <a:pt x="132" y="175"/>
                  </a:cubicBezTo>
                  <a:cubicBezTo>
                    <a:pt x="128" y="171"/>
                    <a:pt x="124" y="168"/>
                    <a:pt x="120" y="165"/>
                  </a:cubicBezTo>
                  <a:cubicBezTo>
                    <a:pt x="120" y="163"/>
                    <a:pt x="120" y="161"/>
                    <a:pt x="120" y="159"/>
                  </a:cubicBezTo>
                  <a:cubicBezTo>
                    <a:pt x="120" y="159"/>
                    <a:pt x="120" y="159"/>
                    <a:pt x="120" y="159"/>
                  </a:cubicBezTo>
                  <a:cubicBezTo>
                    <a:pt x="120" y="156"/>
                    <a:pt x="120" y="154"/>
                    <a:pt x="120" y="152"/>
                  </a:cubicBezTo>
                  <a:cubicBezTo>
                    <a:pt x="124" y="150"/>
                    <a:pt x="128" y="147"/>
                    <a:pt x="132" y="143"/>
                  </a:cubicBezTo>
                  <a:cubicBezTo>
                    <a:pt x="131" y="140"/>
                    <a:pt x="130" y="136"/>
                    <a:pt x="129" y="133"/>
                  </a:cubicBezTo>
                  <a:close/>
                  <a:moveTo>
                    <a:pt x="75" y="159"/>
                  </a:moveTo>
                  <a:cubicBezTo>
                    <a:pt x="75" y="161"/>
                    <a:pt x="75" y="163"/>
                    <a:pt x="73" y="164"/>
                  </a:cubicBezTo>
                  <a:cubicBezTo>
                    <a:pt x="73" y="164"/>
                    <a:pt x="73" y="164"/>
                    <a:pt x="73" y="164"/>
                  </a:cubicBezTo>
                  <a:cubicBezTo>
                    <a:pt x="72" y="166"/>
                    <a:pt x="70" y="167"/>
                    <a:pt x="69" y="168"/>
                  </a:cubicBezTo>
                  <a:cubicBezTo>
                    <a:pt x="69" y="168"/>
                    <a:pt x="69" y="168"/>
                    <a:pt x="69" y="168"/>
                  </a:cubicBezTo>
                  <a:cubicBezTo>
                    <a:pt x="67" y="168"/>
                    <a:pt x="65" y="168"/>
                    <a:pt x="63" y="168"/>
                  </a:cubicBezTo>
                  <a:cubicBezTo>
                    <a:pt x="63" y="168"/>
                    <a:pt x="63" y="168"/>
                    <a:pt x="63" y="168"/>
                  </a:cubicBezTo>
                  <a:cubicBezTo>
                    <a:pt x="62" y="167"/>
                    <a:pt x="60" y="166"/>
                    <a:pt x="59" y="164"/>
                  </a:cubicBezTo>
                  <a:cubicBezTo>
                    <a:pt x="59" y="164"/>
                    <a:pt x="59" y="164"/>
                    <a:pt x="59" y="164"/>
                  </a:cubicBezTo>
                  <a:cubicBezTo>
                    <a:pt x="57" y="163"/>
                    <a:pt x="57" y="161"/>
                    <a:pt x="57" y="159"/>
                  </a:cubicBezTo>
                  <a:cubicBezTo>
                    <a:pt x="57" y="159"/>
                    <a:pt x="57" y="159"/>
                    <a:pt x="57" y="159"/>
                  </a:cubicBezTo>
                  <a:cubicBezTo>
                    <a:pt x="57" y="157"/>
                    <a:pt x="57" y="155"/>
                    <a:pt x="59" y="153"/>
                  </a:cubicBezTo>
                  <a:cubicBezTo>
                    <a:pt x="59" y="153"/>
                    <a:pt x="59" y="153"/>
                    <a:pt x="59" y="153"/>
                  </a:cubicBezTo>
                  <a:cubicBezTo>
                    <a:pt x="60" y="151"/>
                    <a:pt x="62" y="150"/>
                    <a:pt x="63" y="149"/>
                  </a:cubicBezTo>
                  <a:cubicBezTo>
                    <a:pt x="63" y="149"/>
                    <a:pt x="63" y="149"/>
                    <a:pt x="63" y="149"/>
                  </a:cubicBezTo>
                  <a:cubicBezTo>
                    <a:pt x="65" y="149"/>
                    <a:pt x="67" y="149"/>
                    <a:pt x="69" y="149"/>
                  </a:cubicBezTo>
                  <a:cubicBezTo>
                    <a:pt x="69" y="150"/>
                    <a:pt x="69" y="150"/>
                    <a:pt x="69" y="150"/>
                  </a:cubicBezTo>
                  <a:cubicBezTo>
                    <a:pt x="70" y="150"/>
                    <a:pt x="72" y="151"/>
                    <a:pt x="73" y="153"/>
                  </a:cubicBezTo>
                  <a:cubicBezTo>
                    <a:pt x="73" y="153"/>
                    <a:pt x="73" y="153"/>
                    <a:pt x="73" y="153"/>
                  </a:cubicBezTo>
                  <a:cubicBezTo>
                    <a:pt x="75" y="155"/>
                    <a:pt x="75" y="157"/>
                    <a:pt x="75" y="159"/>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en-GB" sz="2400"/>
            </a:p>
          </p:txBody>
        </p:sp>
        <p:sp>
          <p:nvSpPr>
            <p:cNvPr id="3" name="Rectangle 2"/>
            <p:cNvSpPr/>
            <p:nvPr/>
          </p:nvSpPr>
          <p:spPr>
            <a:xfrm>
              <a:off x="3442712" y="2350560"/>
              <a:ext cx="1051817" cy="99525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r>
                <a:rPr lang="en-GB" sz="1333" b="1"/>
                <a:t>If / Then </a:t>
              </a:r>
              <a:br>
                <a:rPr lang="en-GB" sz="1333" b="1"/>
              </a:br>
              <a:r>
                <a:rPr lang="en-GB" sz="1333" b="1"/>
                <a:t>program</a:t>
              </a:r>
            </a:p>
          </p:txBody>
        </p:sp>
        <p:grpSp>
          <p:nvGrpSpPr>
            <p:cNvPr id="7" name="Groupe 6"/>
            <p:cNvGrpSpPr/>
            <p:nvPr/>
          </p:nvGrpSpPr>
          <p:grpSpPr>
            <a:xfrm>
              <a:off x="4544601" y="1647096"/>
              <a:ext cx="2848935" cy="2556833"/>
              <a:chOff x="6504458" y="1715325"/>
              <a:chExt cx="1945861" cy="1746351"/>
            </a:xfrm>
          </p:grpSpPr>
          <p:cxnSp>
            <p:nvCxnSpPr>
              <p:cNvPr id="8" name="Connecteur droit avec flèche 7"/>
              <p:cNvCxnSpPr>
                <a:cxnSpLocks/>
              </p:cNvCxnSpPr>
              <p:nvPr/>
            </p:nvCxnSpPr>
            <p:spPr>
              <a:xfrm flipH="1" flipV="1">
                <a:off x="7314950" y="3069426"/>
                <a:ext cx="355468" cy="1115"/>
              </a:xfrm>
              <a:prstGeom prst="straightConnector1">
                <a:avLst/>
              </a:prstGeom>
              <a:ln w="22225">
                <a:solidFill>
                  <a:schemeClr val="bg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 name="Connecteur droit avec flèche 8"/>
              <p:cNvCxnSpPr>
                <a:cxnSpLocks/>
              </p:cNvCxnSpPr>
              <p:nvPr/>
            </p:nvCxnSpPr>
            <p:spPr>
              <a:xfrm flipH="1" flipV="1">
                <a:off x="7673292" y="2318760"/>
                <a:ext cx="232474" cy="180812"/>
              </a:xfrm>
              <a:prstGeom prst="straightConnector1">
                <a:avLst/>
              </a:prstGeom>
              <a:ln w="22225">
                <a:solidFill>
                  <a:schemeClr val="bg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0" name="Connecteur droit avec flèche 9"/>
              <p:cNvCxnSpPr>
                <a:cxnSpLocks/>
              </p:cNvCxnSpPr>
              <p:nvPr/>
            </p:nvCxnSpPr>
            <p:spPr>
              <a:xfrm flipH="1">
                <a:off x="7079603" y="2318760"/>
                <a:ext cx="232474" cy="180812"/>
              </a:xfrm>
              <a:prstGeom prst="straightConnector1">
                <a:avLst/>
              </a:prstGeom>
              <a:ln w="22225">
                <a:solidFill>
                  <a:schemeClr val="bg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Connecteur droit avec flèche 10"/>
              <p:cNvCxnSpPr>
                <a:cxnSpLocks/>
              </p:cNvCxnSpPr>
              <p:nvPr/>
            </p:nvCxnSpPr>
            <p:spPr>
              <a:xfrm flipH="1" flipV="1">
                <a:off x="6930110" y="2747314"/>
                <a:ext cx="98154" cy="284136"/>
              </a:xfrm>
              <a:prstGeom prst="straightConnector1">
                <a:avLst/>
              </a:prstGeom>
              <a:ln w="22225">
                <a:solidFill>
                  <a:schemeClr val="bg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Connecteur droit avec flèche 11"/>
              <p:cNvCxnSpPr>
                <a:cxnSpLocks/>
              </p:cNvCxnSpPr>
              <p:nvPr/>
            </p:nvCxnSpPr>
            <p:spPr>
              <a:xfrm flipH="1">
                <a:off x="7957105" y="2747314"/>
                <a:ext cx="98154" cy="284136"/>
              </a:xfrm>
              <a:prstGeom prst="straightConnector1">
                <a:avLst/>
              </a:prstGeom>
              <a:ln w="22225">
                <a:solidFill>
                  <a:schemeClr val="bg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Connecteur droit avec flèche 12"/>
              <p:cNvCxnSpPr>
                <a:cxnSpLocks/>
              </p:cNvCxnSpPr>
              <p:nvPr/>
            </p:nvCxnSpPr>
            <p:spPr>
              <a:xfrm flipH="1" flipV="1">
                <a:off x="7177817" y="2571702"/>
                <a:ext cx="629735" cy="1115"/>
              </a:xfrm>
              <a:prstGeom prst="straightConnector1">
                <a:avLst/>
              </a:prstGeom>
              <a:ln w="22225">
                <a:solidFill>
                  <a:schemeClr val="bg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4" name="Connecteur droit avec flèche 13"/>
              <p:cNvCxnSpPr>
                <a:cxnSpLocks/>
              </p:cNvCxnSpPr>
              <p:nvPr/>
            </p:nvCxnSpPr>
            <p:spPr>
              <a:xfrm flipH="1">
                <a:off x="7221841" y="2408932"/>
                <a:ext cx="234840" cy="529759"/>
              </a:xfrm>
              <a:prstGeom prst="straightConnector1">
                <a:avLst/>
              </a:prstGeom>
              <a:ln w="22225">
                <a:solidFill>
                  <a:schemeClr val="bg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Connecteur droit avec flèche 14"/>
              <p:cNvCxnSpPr>
                <a:cxnSpLocks/>
              </p:cNvCxnSpPr>
              <p:nvPr/>
            </p:nvCxnSpPr>
            <p:spPr>
              <a:xfrm flipH="1" flipV="1">
                <a:off x="7528688" y="2408932"/>
                <a:ext cx="234840" cy="529759"/>
              </a:xfrm>
              <a:prstGeom prst="straightConnector1">
                <a:avLst/>
              </a:prstGeom>
              <a:ln w="22225">
                <a:solidFill>
                  <a:schemeClr val="bg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6" name="Connecteur droit avec flèche 15"/>
              <p:cNvCxnSpPr>
                <a:cxnSpLocks/>
              </p:cNvCxnSpPr>
              <p:nvPr/>
            </p:nvCxnSpPr>
            <p:spPr>
              <a:xfrm flipH="1" flipV="1">
                <a:off x="7169414" y="2706216"/>
                <a:ext cx="554455" cy="292317"/>
              </a:xfrm>
              <a:prstGeom prst="straightConnector1">
                <a:avLst/>
              </a:prstGeom>
              <a:ln w="22225">
                <a:solidFill>
                  <a:schemeClr val="bg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7" name="Connecteur droit avec flèche 16"/>
              <p:cNvCxnSpPr>
                <a:cxnSpLocks/>
              </p:cNvCxnSpPr>
              <p:nvPr/>
            </p:nvCxnSpPr>
            <p:spPr>
              <a:xfrm flipH="1">
                <a:off x="7261499" y="2706216"/>
                <a:ext cx="554455" cy="292317"/>
              </a:xfrm>
              <a:prstGeom prst="straightConnector1">
                <a:avLst/>
              </a:prstGeom>
              <a:ln w="22225">
                <a:solidFill>
                  <a:schemeClr val="bg1">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18" name="Groupe 17"/>
              <p:cNvGrpSpPr/>
              <p:nvPr/>
            </p:nvGrpSpPr>
            <p:grpSpPr>
              <a:xfrm>
                <a:off x="6831473" y="2494286"/>
                <a:ext cx="1322422" cy="244125"/>
                <a:chOff x="2807198" y="2865102"/>
                <a:chExt cx="1322422" cy="244125"/>
              </a:xfrm>
              <a:solidFill>
                <a:schemeClr val="tx1"/>
              </a:solidFill>
            </p:grpSpPr>
            <p:sp>
              <p:nvSpPr>
                <p:cNvPr id="28" name="Organigramme : Disque magnétique 27"/>
                <p:cNvSpPr/>
                <p:nvPr/>
              </p:nvSpPr>
              <p:spPr>
                <a:xfrm>
                  <a:off x="2807198" y="2865102"/>
                  <a:ext cx="262967" cy="244125"/>
                </a:xfrm>
                <a:prstGeom prst="flowChartMagneticDisk">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defRPr/>
                  </a:pPr>
                  <a:endParaRPr lang="en-GB" sz="1333" kern="0">
                    <a:solidFill>
                      <a:sysClr val="windowText" lastClr="000000"/>
                    </a:solidFill>
                    <a:latin typeface="Arial" panose="020B0604020202020204" pitchFamily="34" charset="0"/>
                    <a:cs typeface="Arial" panose="020B0604020202020204" pitchFamily="34" charset="0"/>
                  </a:endParaRPr>
                </a:p>
              </p:txBody>
            </p:sp>
            <p:sp>
              <p:nvSpPr>
                <p:cNvPr id="29" name="Organigramme : Disque magnétique 28"/>
                <p:cNvSpPr/>
                <p:nvPr/>
              </p:nvSpPr>
              <p:spPr>
                <a:xfrm>
                  <a:off x="3866653" y="2865102"/>
                  <a:ext cx="262967" cy="244125"/>
                </a:xfrm>
                <a:prstGeom prst="flowChartMagneticDisk">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defRPr/>
                  </a:pPr>
                  <a:endParaRPr lang="en-GB" sz="1333" kern="0">
                    <a:solidFill>
                      <a:sysClr val="windowText" lastClr="000000"/>
                    </a:solidFill>
                    <a:latin typeface="Arial" panose="020B0604020202020204" pitchFamily="34" charset="0"/>
                    <a:cs typeface="Arial" panose="020B0604020202020204" pitchFamily="34" charset="0"/>
                  </a:endParaRPr>
                </a:p>
              </p:txBody>
            </p:sp>
          </p:grpSp>
          <p:grpSp>
            <p:nvGrpSpPr>
              <p:cNvPr id="19" name="Groupe 18"/>
              <p:cNvGrpSpPr/>
              <p:nvPr/>
            </p:nvGrpSpPr>
            <p:grpSpPr>
              <a:xfrm>
                <a:off x="7004739" y="3033744"/>
                <a:ext cx="975890" cy="244125"/>
                <a:chOff x="2998881" y="3404560"/>
                <a:chExt cx="975890" cy="244125"/>
              </a:xfrm>
              <a:solidFill>
                <a:schemeClr val="tx1"/>
              </a:solidFill>
            </p:grpSpPr>
            <p:sp>
              <p:nvSpPr>
                <p:cNvPr id="26" name="Organigramme : Disque magnétique 25"/>
                <p:cNvSpPr/>
                <p:nvPr/>
              </p:nvSpPr>
              <p:spPr>
                <a:xfrm>
                  <a:off x="2998881" y="3404560"/>
                  <a:ext cx="262967" cy="244125"/>
                </a:xfrm>
                <a:prstGeom prst="flowChartMagneticDisk">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defRPr/>
                  </a:pPr>
                  <a:endParaRPr lang="en-GB" sz="1333" kern="0">
                    <a:solidFill>
                      <a:sysClr val="windowText" lastClr="000000"/>
                    </a:solidFill>
                    <a:latin typeface="Arial" panose="020B0604020202020204" pitchFamily="34" charset="0"/>
                    <a:cs typeface="Arial" panose="020B0604020202020204" pitchFamily="34" charset="0"/>
                  </a:endParaRPr>
                </a:p>
              </p:txBody>
            </p:sp>
            <p:sp>
              <p:nvSpPr>
                <p:cNvPr id="27" name="Organigramme : Disque magnétique 26"/>
                <p:cNvSpPr/>
                <p:nvPr/>
              </p:nvSpPr>
              <p:spPr>
                <a:xfrm>
                  <a:off x="3711804" y="3404560"/>
                  <a:ext cx="262967" cy="244125"/>
                </a:xfrm>
                <a:prstGeom prst="flowChartMagneticDisk">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defRPr/>
                  </a:pPr>
                  <a:endParaRPr lang="en-GB" sz="1333" kern="0">
                    <a:solidFill>
                      <a:sysClr val="windowText" lastClr="000000"/>
                    </a:solidFill>
                    <a:latin typeface="Arial" panose="020B0604020202020204" pitchFamily="34" charset="0"/>
                    <a:cs typeface="Arial" panose="020B0604020202020204" pitchFamily="34" charset="0"/>
                  </a:endParaRPr>
                </a:p>
              </p:txBody>
            </p:sp>
          </p:grpSp>
          <p:sp>
            <p:nvSpPr>
              <p:cNvPr id="20" name="Organigramme : Disque magnétique 19"/>
              <p:cNvSpPr/>
              <p:nvPr/>
            </p:nvSpPr>
            <p:spPr>
              <a:xfrm>
                <a:off x="7361201" y="2100825"/>
                <a:ext cx="262967" cy="244125"/>
              </a:xfrm>
              <a:prstGeom prst="flowChartMagneticDisk">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defRPr/>
                </a:pPr>
                <a:endParaRPr lang="en-GB" sz="1333" kern="0">
                  <a:solidFill>
                    <a:sysClr val="windowText" lastClr="000000"/>
                  </a:solidFill>
                  <a:latin typeface="Arial" panose="020B0604020202020204" pitchFamily="34" charset="0"/>
                  <a:cs typeface="Arial" panose="020B0604020202020204" pitchFamily="34" charset="0"/>
                </a:endParaRPr>
              </a:p>
            </p:txBody>
          </p:sp>
          <p:sp>
            <p:nvSpPr>
              <p:cNvPr id="21" name="Freeform 36"/>
              <p:cNvSpPr>
                <a:spLocks noChangeAspect="1" noEditPoints="1"/>
              </p:cNvSpPr>
              <p:nvPr/>
            </p:nvSpPr>
            <p:spPr bwMode="auto">
              <a:xfrm>
                <a:off x="6504458" y="2467943"/>
                <a:ext cx="221450" cy="296810"/>
              </a:xfrm>
              <a:custGeom>
                <a:avLst/>
                <a:gdLst>
                  <a:gd name="T0" fmla="*/ 162 w 199"/>
                  <a:gd name="T1" fmla="*/ 114 h 227"/>
                  <a:gd name="T2" fmla="*/ 127 w 199"/>
                  <a:gd name="T3" fmla="*/ 103 h 227"/>
                  <a:gd name="T4" fmla="*/ 118 w 199"/>
                  <a:gd name="T5" fmla="*/ 82 h 227"/>
                  <a:gd name="T6" fmla="*/ 120 w 199"/>
                  <a:gd name="T7" fmla="*/ 80 h 227"/>
                  <a:gd name="T8" fmla="*/ 100 w 199"/>
                  <a:gd name="T9" fmla="*/ 0 h 227"/>
                  <a:gd name="T10" fmla="*/ 80 w 199"/>
                  <a:gd name="T11" fmla="*/ 80 h 227"/>
                  <a:gd name="T12" fmla="*/ 81 w 199"/>
                  <a:gd name="T13" fmla="*/ 82 h 227"/>
                  <a:gd name="T14" fmla="*/ 72 w 199"/>
                  <a:gd name="T15" fmla="*/ 103 h 227"/>
                  <a:gd name="T16" fmla="*/ 37 w 199"/>
                  <a:gd name="T17" fmla="*/ 114 h 227"/>
                  <a:gd name="T18" fmla="*/ 2 w 199"/>
                  <a:gd name="T19" fmla="*/ 205 h 227"/>
                  <a:gd name="T20" fmla="*/ 43 w 199"/>
                  <a:gd name="T21" fmla="*/ 222 h 227"/>
                  <a:gd name="T22" fmla="*/ 53 w 199"/>
                  <a:gd name="T23" fmla="*/ 227 h 227"/>
                  <a:gd name="T24" fmla="*/ 147 w 199"/>
                  <a:gd name="T25" fmla="*/ 227 h 227"/>
                  <a:gd name="T26" fmla="*/ 157 w 199"/>
                  <a:gd name="T27" fmla="*/ 222 h 227"/>
                  <a:gd name="T28" fmla="*/ 197 w 199"/>
                  <a:gd name="T29" fmla="*/ 205 h 227"/>
                  <a:gd name="T30" fmla="*/ 162 w 199"/>
                  <a:gd name="T31" fmla="*/ 114 h 227"/>
                  <a:gd name="T32" fmla="*/ 167 w 199"/>
                  <a:gd name="T33" fmla="*/ 154 h 227"/>
                  <a:gd name="T34" fmla="*/ 158 w 199"/>
                  <a:gd name="T35" fmla="*/ 206 h 227"/>
                  <a:gd name="T36" fmla="*/ 147 w 199"/>
                  <a:gd name="T37" fmla="*/ 216 h 227"/>
                  <a:gd name="T38" fmla="*/ 53 w 199"/>
                  <a:gd name="T39" fmla="*/ 216 h 227"/>
                  <a:gd name="T40" fmla="*/ 41 w 199"/>
                  <a:gd name="T41" fmla="*/ 206 h 227"/>
                  <a:gd name="T42" fmla="*/ 33 w 199"/>
                  <a:gd name="T43" fmla="*/ 154 h 227"/>
                  <a:gd name="T44" fmla="*/ 41 w 199"/>
                  <a:gd name="T45" fmla="*/ 144 h 227"/>
                  <a:gd name="T46" fmla="*/ 158 w 199"/>
                  <a:gd name="T47" fmla="*/ 144 h 227"/>
                  <a:gd name="T48" fmla="*/ 167 w 199"/>
                  <a:gd name="T49" fmla="*/ 154 h 227"/>
                  <a:gd name="T50" fmla="*/ 100 w 199"/>
                  <a:gd name="T51" fmla="*/ 172 h 227"/>
                  <a:gd name="T52" fmla="*/ 91 w 199"/>
                  <a:gd name="T53" fmla="*/ 180 h 227"/>
                  <a:gd name="T54" fmla="*/ 100 w 199"/>
                  <a:gd name="T55" fmla="*/ 188 h 227"/>
                  <a:gd name="T56" fmla="*/ 108 w 199"/>
                  <a:gd name="T57" fmla="*/ 180 h 227"/>
                  <a:gd name="T58" fmla="*/ 100 w 199"/>
                  <a:gd name="T59" fmla="*/ 172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9" h="227">
                    <a:moveTo>
                      <a:pt x="162" y="114"/>
                    </a:moveTo>
                    <a:cubicBezTo>
                      <a:pt x="152" y="106"/>
                      <a:pt x="135" y="104"/>
                      <a:pt x="127" y="103"/>
                    </a:cubicBezTo>
                    <a:cubicBezTo>
                      <a:pt x="110" y="97"/>
                      <a:pt x="116" y="86"/>
                      <a:pt x="118" y="82"/>
                    </a:cubicBezTo>
                    <a:cubicBezTo>
                      <a:pt x="119" y="81"/>
                      <a:pt x="119" y="81"/>
                      <a:pt x="120" y="80"/>
                    </a:cubicBezTo>
                    <a:cubicBezTo>
                      <a:pt x="135" y="65"/>
                      <a:pt x="150" y="0"/>
                      <a:pt x="100" y="0"/>
                    </a:cubicBezTo>
                    <a:cubicBezTo>
                      <a:pt x="49" y="0"/>
                      <a:pt x="64" y="65"/>
                      <a:pt x="80" y="80"/>
                    </a:cubicBezTo>
                    <a:cubicBezTo>
                      <a:pt x="80" y="81"/>
                      <a:pt x="81" y="81"/>
                      <a:pt x="81" y="82"/>
                    </a:cubicBezTo>
                    <a:cubicBezTo>
                      <a:pt x="84" y="86"/>
                      <a:pt x="89" y="97"/>
                      <a:pt x="72" y="103"/>
                    </a:cubicBezTo>
                    <a:cubicBezTo>
                      <a:pt x="64" y="104"/>
                      <a:pt x="47" y="106"/>
                      <a:pt x="37" y="114"/>
                    </a:cubicBezTo>
                    <a:cubicBezTo>
                      <a:pt x="15" y="133"/>
                      <a:pt x="0" y="169"/>
                      <a:pt x="2" y="205"/>
                    </a:cubicBezTo>
                    <a:cubicBezTo>
                      <a:pt x="3" y="214"/>
                      <a:pt x="22" y="219"/>
                      <a:pt x="43" y="222"/>
                    </a:cubicBezTo>
                    <a:cubicBezTo>
                      <a:pt x="43" y="225"/>
                      <a:pt x="48" y="227"/>
                      <a:pt x="53" y="227"/>
                    </a:cubicBezTo>
                    <a:cubicBezTo>
                      <a:pt x="147" y="227"/>
                      <a:pt x="147" y="227"/>
                      <a:pt x="147" y="227"/>
                    </a:cubicBezTo>
                    <a:cubicBezTo>
                      <a:pt x="152" y="227"/>
                      <a:pt x="156" y="225"/>
                      <a:pt x="157" y="222"/>
                    </a:cubicBezTo>
                    <a:cubicBezTo>
                      <a:pt x="177" y="219"/>
                      <a:pt x="196" y="214"/>
                      <a:pt x="197" y="205"/>
                    </a:cubicBezTo>
                    <a:cubicBezTo>
                      <a:pt x="199" y="169"/>
                      <a:pt x="184" y="133"/>
                      <a:pt x="162" y="114"/>
                    </a:cubicBezTo>
                    <a:close/>
                    <a:moveTo>
                      <a:pt x="167" y="154"/>
                    </a:moveTo>
                    <a:cubicBezTo>
                      <a:pt x="158" y="206"/>
                      <a:pt x="158" y="206"/>
                      <a:pt x="158" y="206"/>
                    </a:cubicBezTo>
                    <a:cubicBezTo>
                      <a:pt x="157" y="211"/>
                      <a:pt x="152" y="216"/>
                      <a:pt x="147" y="216"/>
                    </a:cubicBezTo>
                    <a:cubicBezTo>
                      <a:pt x="53" y="216"/>
                      <a:pt x="53" y="216"/>
                      <a:pt x="53" y="216"/>
                    </a:cubicBezTo>
                    <a:cubicBezTo>
                      <a:pt x="47" y="216"/>
                      <a:pt x="42" y="211"/>
                      <a:pt x="41" y="206"/>
                    </a:cubicBezTo>
                    <a:cubicBezTo>
                      <a:pt x="33" y="154"/>
                      <a:pt x="33" y="154"/>
                      <a:pt x="33" y="154"/>
                    </a:cubicBezTo>
                    <a:cubicBezTo>
                      <a:pt x="32" y="149"/>
                      <a:pt x="36" y="144"/>
                      <a:pt x="41" y="144"/>
                    </a:cubicBezTo>
                    <a:cubicBezTo>
                      <a:pt x="158" y="144"/>
                      <a:pt x="158" y="144"/>
                      <a:pt x="158" y="144"/>
                    </a:cubicBezTo>
                    <a:cubicBezTo>
                      <a:pt x="164" y="144"/>
                      <a:pt x="168" y="149"/>
                      <a:pt x="167" y="154"/>
                    </a:cubicBezTo>
                    <a:close/>
                    <a:moveTo>
                      <a:pt x="100" y="172"/>
                    </a:moveTo>
                    <a:cubicBezTo>
                      <a:pt x="95" y="172"/>
                      <a:pt x="91" y="175"/>
                      <a:pt x="91" y="180"/>
                    </a:cubicBezTo>
                    <a:cubicBezTo>
                      <a:pt x="91" y="185"/>
                      <a:pt x="95" y="188"/>
                      <a:pt x="100" y="188"/>
                    </a:cubicBezTo>
                    <a:cubicBezTo>
                      <a:pt x="104" y="188"/>
                      <a:pt x="108" y="185"/>
                      <a:pt x="108" y="180"/>
                    </a:cubicBezTo>
                    <a:cubicBezTo>
                      <a:pt x="108" y="175"/>
                      <a:pt x="104" y="172"/>
                      <a:pt x="100" y="172"/>
                    </a:cubicBezTo>
                    <a:close/>
                  </a:path>
                </a:pathLst>
              </a:custGeom>
              <a:solidFill>
                <a:srgbClr val="333333"/>
              </a:solidFill>
              <a:ln>
                <a:noFill/>
              </a:ln>
              <a:extLst/>
            </p:spPr>
            <p:txBody>
              <a:bodyPr vert="horz" wrap="square" lIns="121920" tIns="60960" rIns="121920" bIns="60960" numCol="1" anchor="t" anchorCtr="0" compatLnSpc="1">
                <a:prstTxWarp prst="textNoShape">
                  <a:avLst/>
                </a:prstTxWarp>
              </a:bodyPr>
              <a:lstStyle/>
              <a:p>
                <a:pPr defTabSz="1219170">
                  <a:defRPr/>
                </a:pPr>
                <a:endParaRPr lang="en-GB" sz="1333" kern="0">
                  <a:solidFill>
                    <a:sysClr val="windowText" lastClr="000000"/>
                  </a:solidFill>
                  <a:latin typeface="Arial" panose="020B0604020202020204" pitchFamily="34" charset="0"/>
                  <a:cs typeface="Arial" panose="020B0604020202020204" pitchFamily="34" charset="0"/>
                </a:endParaRPr>
              </a:p>
            </p:txBody>
          </p:sp>
          <p:sp>
            <p:nvSpPr>
              <p:cNvPr id="22" name="Freeform 36"/>
              <p:cNvSpPr>
                <a:spLocks noChangeAspect="1" noEditPoints="1"/>
              </p:cNvSpPr>
              <p:nvPr/>
            </p:nvSpPr>
            <p:spPr bwMode="auto">
              <a:xfrm>
                <a:off x="8228869" y="2467943"/>
                <a:ext cx="221450" cy="296810"/>
              </a:xfrm>
              <a:custGeom>
                <a:avLst/>
                <a:gdLst>
                  <a:gd name="T0" fmla="*/ 162 w 199"/>
                  <a:gd name="T1" fmla="*/ 114 h 227"/>
                  <a:gd name="T2" fmla="*/ 127 w 199"/>
                  <a:gd name="T3" fmla="*/ 103 h 227"/>
                  <a:gd name="T4" fmla="*/ 118 w 199"/>
                  <a:gd name="T5" fmla="*/ 82 h 227"/>
                  <a:gd name="T6" fmla="*/ 120 w 199"/>
                  <a:gd name="T7" fmla="*/ 80 h 227"/>
                  <a:gd name="T8" fmla="*/ 100 w 199"/>
                  <a:gd name="T9" fmla="*/ 0 h 227"/>
                  <a:gd name="T10" fmla="*/ 80 w 199"/>
                  <a:gd name="T11" fmla="*/ 80 h 227"/>
                  <a:gd name="T12" fmla="*/ 81 w 199"/>
                  <a:gd name="T13" fmla="*/ 82 h 227"/>
                  <a:gd name="T14" fmla="*/ 72 w 199"/>
                  <a:gd name="T15" fmla="*/ 103 h 227"/>
                  <a:gd name="T16" fmla="*/ 37 w 199"/>
                  <a:gd name="T17" fmla="*/ 114 h 227"/>
                  <a:gd name="T18" fmla="*/ 2 w 199"/>
                  <a:gd name="T19" fmla="*/ 205 h 227"/>
                  <a:gd name="T20" fmla="*/ 43 w 199"/>
                  <a:gd name="T21" fmla="*/ 222 h 227"/>
                  <a:gd name="T22" fmla="*/ 53 w 199"/>
                  <a:gd name="T23" fmla="*/ 227 h 227"/>
                  <a:gd name="T24" fmla="*/ 147 w 199"/>
                  <a:gd name="T25" fmla="*/ 227 h 227"/>
                  <a:gd name="T26" fmla="*/ 157 w 199"/>
                  <a:gd name="T27" fmla="*/ 222 h 227"/>
                  <a:gd name="T28" fmla="*/ 197 w 199"/>
                  <a:gd name="T29" fmla="*/ 205 h 227"/>
                  <a:gd name="T30" fmla="*/ 162 w 199"/>
                  <a:gd name="T31" fmla="*/ 114 h 227"/>
                  <a:gd name="T32" fmla="*/ 167 w 199"/>
                  <a:gd name="T33" fmla="*/ 154 h 227"/>
                  <a:gd name="T34" fmla="*/ 158 w 199"/>
                  <a:gd name="T35" fmla="*/ 206 h 227"/>
                  <a:gd name="T36" fmla="*/ 147 w 199"/>
                  <a:gd name="T37" fmla="*/ 216 h 227"/>
                  <a:gd name="T38" fmla="*/ 53 w 199"/>
                  <a:gd name="T39" fmla="*/ 216 h 227"/>
                  <a:gd name="T40" fmla="*/ 41 w 199"/>
                  <a:gd name="T41" fmla="*/ 206 h 227"/>
                  <a:gd name="T42" fmla="*/ 33 w 199"/>
                  <a:gd name="T43" fmla="*/ 154 h 227"/>
                  <a:gd name="T44" fmla="*/ 41 w 199"/>
                  <a:gd name="T45" fmla="*/ 144 h 227"/>
                  <a:gd name="T46" fmla="*/ 158 w 199"/>
                  <a:gd name="T47" fmla="*/ 144 h 227"/>
                  <a:gd name="T48" fmla="*/ 167 w 199"/>
                  <a:gd name="T49" fmla="*/ 154 h 227"/>
                  <a:gd name="T50" fmla="*/ 100 w 199"/>
                  <a:gd name="T51" fmla="*/ 172 h 227"/>
                  <a:gd name="T52" fmla="*/ 91 w 199"/>
                  <a:gd name="T53" fmla="*/ 180 h 227"/>
                  <a:gd name="T54" fmla="*/ 100 w 199"/>
                  <a:gd name="T55" fmla="*/ 188 h 227"/>
                  <a:gd name="T56" fmla="*/ 108 w 199"/>
                  <a:gd name="T57" fmla="*/ 180 h 227"/>
                  <a:gd name="T58" fmla="*/ 100 w 199"/>
                  <a:gd name="T59" fmla="*/ 172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9" h="227">
                    <a:moveTo>
                      <a:pt x="162" y="114"/>
                    </a:moveTo>
                    <a:cubicBezTo>
                      <a:pt x="152" y="106"/>
                      <a:pt x="135" y="104"/>
                      <a:pt x="127" y="103"/>
                    </a:cubicBezTo>
                    <a:cubicBezTo>
                      <a:pt x="110" y="97"/>
                      <a:pt x="116" y="86"/>
                      <a:pt x="118" y="82"/>
                    </a:cubicBezTo>
                    <a:cubicBezTo>
                      <a:pt x="119" y="81"/>
                      <a:pt x="119" y="81"/>
                      <a:pt x="120" y="80"/>
                    </a:cubicBezTo>
                    <a:cubicBezTo>
                      <a:pt x="135" y="65"/>
                      <a:pt x="150" y="0"/>
                      <a:pt x="100" y="0"/>
                    </a:cubicBezTo>
                    <a:cubicBezTo>
                      <a:pt x="49" y="0"/>
                      <a:pt x="64" y="65"/>
                      <a:pt x="80" y="80"/>
                    </a:cubicBezTo>
                    <a:cubicBezTo>
                      <a:pt x="80" y="81"/>
                      <a:pt x="81" y="81"/>
                      <a:pt x="81" y="82"/>
                    </a:cubicBezTo>
                    <a:cubicBezTo>
                      <a:pt x="84" y="86"/>
                      <a:pt x="89" y="97"/>
                      <a:pt x="72" y="103"/>
                    </a:cubicBezTo>
                    <a:cubicBezTo>
                      <a:pt x="64" y="104"/>
                      <a:pt x="47" y="106"/>
                      <a:pt x="37" y="114"/>
                    </a:cubicBezTo>
                    <a:cubicBezTo>
                      <a:pt x="15" y="133"/>
                      <a:pt x="0" y="169"/>
                      <a:pt x="2" y="205"/>
                    </a:cubicBezTo>
                    <a:cubicBezTo>
                      <a:pt x="3" y="214"/>
                      <a:pt x="22" y="219"/>
                      <a:pt x="43" y="222"/>
                    </a:cubicBezTo>
                    <a:cubicBezTo>
                      <a:pt x="43" y="225"/>
                      <a:pt x="48" y="227"/>
                      <a:pt x="53" y="227"/>
                    </a:cubicBezTo>
                    <a:cubicBezTo>
                      <a:pt x="147" y="227"/>
                      <a:pt x="147" y="227"/>
                      <a:pt x="147" y="227"/>
                    </a:cubicBezTo>
                    <a:cubicBezTo>
                      <a:pt x="152" y="227"/>
                      <a:pt x="156" y="225"/>
                      <a:pt x="157" y="222"/>
                    </a:cubicBezTo>
                    <a:cubicBezTo>
                      <a:pt x="177" y="219"/>
                      <a:pt x="196" y="214"/>
                      <a:pt x="197" y="205"/>
                    </a:cubicBezTo>
                    <a:cubicBezTo>
                      <a:pt x="199" y="169"/>
                      <a:pt x="184" y="133"/>
                      <a:pt x="162" y="114"/>
                    </a:cubicBezTo>
                    <a:close/>
                    <a:moveTo>
                      <a:pt x="167" y="154"/>
                    </a:moveTo>
                    <a:cubicBezTo>
                      <a:pt x="158" y="206"/>
                      <a:pt x="158" y="206"/>
                      <a:pt x="158" y="206"/>
                    </a:cubicBezTo>
                    <a:cubicBezTo>
                      <a:pt x="157" y="211"/>
                      <a:pt x="152" y="216"/>
                      <a:pt x="147" y="216"/>
                    </a:cubicBezTo>
                    <a:cubicBezTo>
                      <a:pt x="53" y="216"/>
                      <a:pt x="53" y="216"/>
                      <a:pt x="53" y="216"/>
                    </a:cubicBezTo>
                    <a:cubicBezTo>
                      <a:pt x="47" y="216"/>
                      <a:pt x="42" y="211"/>
                      <a:pt x="41" y="206"/>
                    </a:cubicBezTo>
                    <a:cubicBezTo>
                      <a:pt x="33" y="154"/>
                      <a:pt x="33" y="154"/>
                      <a:pt x="33" y="154"/>
                    </a:cubicBezTo>
                    <a:cubicBezTo>
                      <a:pt x="32" y="149"/>
                      <a:pt x="36" y="144"/>
                      <a:pt x="41" y="144"/>
                    </a:cubicBezTo>
                    <a:cubicBezTo>
                      <a:pt x="158" y="144"/>
                      <a:pt x="158" y="144"/>
                      <a:pt x="158" y="144"/>
                    </a:cubicBezTo>
                    <a:cubicBezTo>
                      <a:pt x="164" y="144"/>
                      <a:pt x="168" y="149"/>
                      <a:pt x="167" y="154"/>
                    </a:cubicBezTo>
                    <a:close/>
                    <a:moveTo>
                      <a:pt x="100" y="172"/>
                    </a:moveTo>
                    <a:cubicBezTo>
                      <a:pt x="95" y="172"/>
                      <a:pt x="91" y="175"/>
                      <a:pt x="91" y="180"/>
                    </a:cubicBezTo>
                    <a:cubicBezTo>
                      <a:pt x="91" y="185"/>
                      <a:pt x="95" y="188"/>
                      <a:pt x="100" y="188"/>
                    </a:cubicBezTo>
                    <a:cubicBezTo>
                      <a:pt x="104" y="188"/>
                      <a:pt x="108" y="185"/>
                      <a:pt x="108" y="180"/>
                    </a:cubicBezTo>
                    <a:cubicBezTo>
                      <a:pt x="108" y="175"/>
                      <a:pt x="104" y="172"/>
                      <a:pt x="100" y="172"/>
                    </a:cubicBezTo>
                    <a:close/>
                  </a:path>
                </a:pathLst>
              </a:custGeom>
              <a:solidFill>
                <a:srgbClr val="333333"/>
              </a:solidFill>
              <a:ln>
                <a:noFill/>
              </a:ln>
              <a:extLst/>
            </p:spPr>
            <p:txBody>
              <a:bodyPr vert="horz" wrap="square" lIns="121920" tIns="60960" rIns="121920" bIns="60960" numCol="1" anchor="t" anchorCtr="0" compatLnSpc="1">
                <a:prstTxWarp prst="textNoShape">
                  <a:avLst/>
                </a:prstTxWarp>
              </a:bodyPr>
              <a:lstStyle/>
              <a:p>
                <a:pPr defTabSz="1219170">
                  <a:defRPr/>
                </a:pPr>
                <a:endParaRPr lang="en-GB" sz="1333" kern="0">
                  <a:solidFill>
                    <a:sysClr val="windowText" lastClr="000000"/>
                  </a:solidFill>
                  <a:latin typeface="Arial" panose="020B0604020202020204" pitchFamily="34" charset="0"/>
                  <a:cs typeface="Arial" panose="020B0604020202020204" pitchFamily="34" charset="0"/>
                </a:endParaRPr>
              </a:p>
            </p:txBody>
          </p:sp>
          <p:sp>
            <p:nvSpPr>
              <p:cNvPr id="23" name="Freeform 36"/>
              <p:cNvSpPr>
                <a:spLocks noChangeAspect="1" noEditPoints="1"/>
              </p:cNvSpPr>
              <p:nvPr/>
            </p:nvSpPr>
            <p:spPr bwMode="auto">
              <a:xfrm>
                <a:off x="8061931" y="3164866"/>
                <a:ext cx="221450" cy="296810"/>
              </a:xfrm>
              <a:custGeom>
                <a:avLst/>
                <a:gdLst>
                  <a:gd name="T0" fmla="*/ 162 w 199"/>
                  <a:gd name="T1" fmla="*/ 114 h 227"/>
                  <a:gd name="T2" fmla="*/ 127 w 199"/>
                  <a:gd name="T3" fmla="*/ 103 h 227"/>
                  <a:gd name="T4" fmla="*/ 118 w 199"/>
                  <a:gd name="T5" fmla="*/ 82 h 227"/>
                  <a:gd name="T6" fmla="*/ 120 w 199"/>
                  <a:gd name="T7" fmla="*/ 80 h 227"/>
                  <a:gd name="T8" fmla="*/ 100 w 199"/>
                  <a:gd name="T9" fmla="*/ 0 h 227"/>
                  <a:gd name="T10" fmla="*/ 80 w 199"/>
                  <a:gd name="T11" fmla="*/ 80 h 227"/>
                  <a:gd name="T12" fmla="*/ 81 w 199"/>
                  <a:gd name="T13" fmla="*/ 82 h 227"/>
                  <a:gd name="T14" fmla="*/ 72 w 199"/>
                  <a:gd name="T15" fmla="*/ 103 h 227"/>
                  <a:gd name="T16" fmla="*/ 37 w 199"/>
                  <a:gd name="T17" fmla="*/ 114 h 227"/>
                  <a:gd name="T18" fmla="*/ 2 w 199"/>
                  <a:gd name="T19" fmla="*/ 205 h 227"/>
                  <a:gd name="T20" fmla="*/ 43 w 199"/>
                  <a:gd name="T21" fmla="*/ 222 h 227"/>
                  <a:gd name="T22" fmla="*/ 53 w 199"/>
                  <a:gd name="T23" fmla="*/ 227 h 227"/>
                  <a:gd name="T24" fmla="*/ 147 w 199"/>
                  <a:gd name="T25" fmla="*/ 227 h 227"/>
                  <a:gd name="T26" fmla="*/ 157 w 199"/>
                  <a:gd name="T27" fmla="*/ 222 h 227"/>
                  <a:gd name="T28" fmla="*/ 197 w 199"/>
                  <a:gd name="T29" fmla="*/ 205 h 227"/>
                  <a:gd name="T30" fmla="*/ 162 w 199"/>
                  <a:gd name="T31" fmla="*/ 114 h 227"/>
                  <a:gd name="T32" fmla="*/ 167 w 199"/>
                  <a:gd name="T33" fmla="*/ 154 h 227"/>
                  <a:gd name="T34" fmla="*/ 158 w 199"/>
                  <a:gd name="T35" fmla="*/ 206 h 227"/>
                  <a:gd name="T36" fmla="*/ 147 w 199"/>
                  <a:gd name="T37" fmla="*/ 216 h 227"/>
                  <a:gd name="T38" fmla="*/ 53 w 199"/>
                  <a:gd name="T39" fmla="*/ 216 h 227"/>
                  <a:gd name="T40" fmla="*/ 41 w 199"/>
                  <a:gd name="T41" fmla="*/ 206 h 227"/>
                  <a:gd name="T42" fmla="*/ 33 w 199"/>
                  <a:gd name="T43" fmla="*/ 154 h 227"/>
                  <a:gd name="T44" fmla="*/ 41 w 199"/>
                  <a:gd name="T45" fmla="*/ 144 h 227"/>
                  <a:gd name="T46" fmla="*/ 158 w 199"/>
                  <a:gd name="T47" fmla="*/ 144 h 227"/>
                  <a:gd name="T48" fmla="*/ 167 w 199"/>
                  <a:gd name="T49" fmla="*/ 154 h 227"/>
                  <a:gd name="T50" fmla="*/ 100 w 199"/>
                  <a:gd name="T51" fmla="*/ 172 h 227"/>
                  <a:gd name="T52" fmla="*/ 91 w 199"/>
                  <a:gd name="T53" fmla="*/ 180 h 227"/>
                  <a:gd name="T54" fmla="*/ 100 w 199"/>
                  <a:gd name="T55" fmla="*/ 188 h 227"/>
                  <a:gd name="T56" fmla="*/ 108 w 199"/>
                  <a:gd name="T57" fmla="*/ 180 h 227"/>
                  <a:gd name="T58" fmla="*/ 100 w 199"/>
                  <a:gd name="T59" fmla="*/ 172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9" h="227">
                    <a:moveTo>
                      <a:pt x="162" y="114"/>
                    </a:moveTo>
                    <a:cubicBezTo>
                      <a:pt x="152" y="106"/>
                      <a:pt x="135" y="104"/>
                      <a:pt x="127" y="103"/>
                    </a:cubicBezTo>
                    <a:cubicBezTo>
                      <a:pt x="110" y="97"/>
                      <a:pt x="116" y="86"/>
                      <a:pt x="118" y="82"/>
                    </a:cubicBezTo>
                    <a:cubicBezTo>
                      <a:pt x="119" y="81"/>
                      <a:pt x="119" y="81"/>
                      <a:pt x="120" y="80"/>
                    </a:cubicBezTo>
                    <a:cubicBezTo>
                      <a:pt x="135" y="65"/>
                      <a:pt x="150" y="0"/>
                      <a:pt x="100" y="0"/>
                    </a:cubicBezTo>
                    <a:cubicBezTo>
                      <a:pt x="49" y="0"/>
                      <a:pt x="64" y="65"/>
                      <a:pt x="80" y="80"/>
                    </a:cubicBezTo>
                    <a:cubicBezTo>
                      <a:pt x="80" y="81"/>
                      <a:pt x="81" y="81"/>
                      <a:pt x="81" y="82"/>
                    </a:cubicBezTo>
                    <a:cubicBezTo>
                      <a:pt x="84" y="86"/>
                      <a:pt x="89" y="97"/>
                      <a:pt x="72" y="103"/>
                    </a:cubicBezTo>
                    <a:cubicBezTo>
                      <a:pt x="64" y="104"/>
                      <a:pt x="47" y="106"/>
                      <a:pt x="37" y="114"/>
                    </a:cubicBezTo>
                    <a:cubicBezTo>
                      <a:pt x="15" y="133"/>
                      <a:pt x="0" y="169"/>
                      <a:pt x="2" y="205"/>
                    </a:cubicBezTo>
                    <a:cubicBezTo>
                      <a:pt x="3" y="214"/>
                      <a:pt x="22" y="219"/>
                      <a:pt x="43" y="222"/>
                    </a:cubicBezTo>
                    <a:cubicBezTo>
                      <a:pt x="43" y="225"/>
                      <a:pt x="48" y="227"/>
                      <a:pt x="53" y="227"/>
                    </a:cubicBezTo>
                    <a:cubicBezTo>
                      <a:pt x="147" y="227"/>
                      <a:pt x="147" y="227"/>
                      <a:pt x="147" y="227"/>
                    </a:cubicBezTo>
                    <a:cubicBezTo>
                      <a:pt x="152" y="227"/>
                      <a:pt x="156" y="225"/>
                      <a:pt x="157" y="222"/>
                    </a:cubicBezTo>
                    <a:cubicBezTo>
                      <a:pt x="177" y="219"/>
                      <a:pt x="196" y="214"/>
                      <a:pt x="197" y="205"/>
                    </a:cubicBezTo>
                    <a:cubicBezTo>
                      <a:pt x="199" y="169"/>
                      <a:pt x="184" y="133"/>
                      <a:pt x="162" y="114"/>
                    </a:cubicBezTo>
                    <a:close/>
                    <a:moveTo>
                      <a:pt x="167" y="154"/>
                    </a:moveTo>
                    <a:cubicBezTo>
                      <a:pt x="158" y="206"/>
                      <a:pt x="158" y="206"/>
                      <a:pt x="158" y="206"/>
                    </a:cubicBezTo>
                    <a:cubicBezTo>
                      <a:pt x="157" y="211"/>
                      <a:pt x="152" y="216"/>
                      <a:pt x="147" y="216"/>
                    </a:cubicBezTo>
                    <a:cubicBezTo>
                      <a:pt x="53" y="216"/>
                      <a:pt x="53" y="216"/>
                      <a:pt x="53" y="216"/>
                    </a:cubicBezTo>
                    <a:cubicBezTo>
                      <a:pt x="47" y="216"/>
                      <a:pt x="42" y="211"/>
                      <a:pt x="41" y="206"/>
                    </a:cubicBezTo>
                    <a:cubicBezTo>
                      <a:pt x="33" y="154"/>
                      <a:pt x="33" y="154"/>
                      <a:pt x="33" y="154"/>
                    </a:cubicBezTo>
                    <a:cubicBezTo>
                      <a:pt x="32" y="149"/>
                      <a:pt x="36" y="144"/>
                      <a:pt x="41" y="144"/>
                    </a:cubicBezTo>
                    <a:cubicBezTo>
                      <a:pt x="158" y="144"/>
                      <a:pt x="158" y="144"/>
                      <a:pt x="158" y="144"/>
                    </a:cubicBezTo>
                    <a:cubicBezTo>
                      <a:pt x="164" y="144"/>
                      <a:pt x="168" y="149"/>
                      <a:pt x="167" y="154"/>
                    </a:cubicBezTo>
                    <a:close/>
                    <a:moveTo>
                      <a:pt x="100" y="172"/>
                    </a:moveTo>
                    <a:cubicBezTo>
                      <a:pt x="95" y="172"/>
                      <a:pt x="91" y="175"/>
                      <a:pt x="91" y="180"/>
                    </a:cubicBezTo>
                    <a:cubicBezTo>
                      <a:pt x="91" y="185"/>
                      <a:pt x="95" y="188"/>
                      <a:pt x="100" y="188"/>
                    </a:cubicBezTo>
                    <a:cubicBezTo>
                      <a:pt x="104" y="188"/>
                      <a:pt x="108" y="185"/>
                      <a:pt x="108" y="180"/>
                    </a:cubicBezTo>
                    <a:cubicBezTo>
                      <a:pt x="108" y="175"/>
                      <a:pt x="104" y="172"/>
                      <a:pt x="100" y="172"/>
                    </a:cubicBezTo>
                    <a:close/>
                  </a:path>
                </a:pathLst>
              </a:custGeom>
              <a:solidFill>
                <a:srgbClr val="333333"/>
              </a:solidFill>
              <a:ln>
                <a:noFill/>
              </a:ln>
              <a:extLst/>
            </p:spPr>
            <p:txBody>
              <a:bodyPr vert="horz" wrap="square" lIns="121920" tIns="60960" rIns="121920" bIns="60960" numCol="1" anchor="t" anchorCtr="0" compatLnSpc="1">
                <a:prstTxWarp prst="textNoShape">
                  <a:avLst/>
                </a:prstTxWarp>
              </a:bodyPr>
              <a:lstStyle/>
              <a:p>
                <a:pPr defTabSz="1219170">
                  <a:defRPr/>
                </a:pPr>
                <a:endParaRPr lang="en-GB" sz="1333" kern="0">
                  <a:solidFill>
                    <a:sysClr val="windowText" lastClr="000000"/>
                  </a:solidFill>
                  <a:latin typeface="Arial" panose="020B0604020202020204" pitchFamily="34" charset="0"/>
                  <a:cs typeface="Arial" panose="020B0604020202020204" pitchFamily="34" charset="0"/>
                </a:endParaRPr>
              </a:p>
            </p:txBody>
          </p:sp>
          <p:sp>
            <p:nvSpPr>
              <p:cNvPr id="24" name="Freeform 36"/>
              <p:cNvSpPr>
                <a:spLocks noChangeAspect="1" noEditPoints="1"/>
              </p:cNvSpPr>
              <p:nvPr/>
            </p:nvSpPr>
            <p:spPr bwMode="auto">
              <a:xfrm>
                <a:off x="7381959" y="1715325"/>
                <a:ext cx="221450" cy="296810"/>
              </a:xfrm>
              <a:custGeom>
                <a:avLst/>
                <a:gdLst>
                  <a:gd name="T0" fmla="*/ 162 w 199"/>
                  <a:gd name="T1" fmla="*/ 114 h 227"/>
                  <a:gd name="T2" fmla="*/ 127 w 199"/>
                  <a:gd name="T3" fmla="*/ 103 h 227"/>
                  <a:gd name="T4" fmla="*/ 118 w 199"/>
                  <a:gd name="T5" fmla="*/ 82 h 227"/>
                  <a:gd name="T6" fmla="*/ 120 w 199"/>
                  <a:gd name="T7" fmla="*/ 80 h 227"/>
                  <a:gd name="T8" fmla="*/ 100 w 199"/>
                  <a:gd name="T9" fmla="*/ 0 h 227"/>
                  <a:gd name="T10" fmla="*/ 80 w 199"/>
                  <a:gd name="T11" fmla="*/ 80 h 227"/>
                  <a:gd name="T12" fmla="*/ 81 w 199"/>
                  <a:gd name="T13" fmla="*/ 82 h 227"/>
                  <a:gd name="T14" fmla="*/ 72 w 199"/>
                  <a:gd name="T15" fmla="*/ 103 h 227"/>
                  <a:gd name="T16" fmla="*/ 37 w 199"/>
                  <a:gd name="T17" fmla="*/ 114 h 227"/>
                  <a:gd name="T18" fmla="*/ 2 w 199"/>
                  <a:gd name="T19" fmla="*/ 205 h 227"/>
                  <a:gd name="T20" fmla="*/ 43 w 199"/>
                  <a:gd name="T21" fmla="*/ 222 h 227"/>
                  <a:gd name="T22" fmla="*/ 53 w 199"/>
                  <a:gd name="T23" fmla="*/ 227 h 227"/>
                  <a:gd name="T24" fmla="*/ 147 w 199"/>
                  <a:gd name="T25" fmla="*/ 227 h 227"/>
                  <a:gd name="T26" fmla="*/ 157 w 199"/>
                  <a:gd name="T27" fmla="*/ 222 h 227"/>
                  <a:gd name="T28" fmla="*/ 197 w 199"/>
                  <a:gd name="T29" fmla="*/ 205 h 227"/>
                  <a:gd name="T30" fmla="*/ 162 w 199"/>
                  <a:gd name="T31" fmla="*/ 114 h 227"/>
                  <a:gd name="T32" fmla="*/ 167 w 199"/>
                  <a:gd name="T33" fmla="*/ 154 h 227"/>
                  <a:gd name="T34" fmla="*/ 158 w 199"/>
                  <a:gd name="T35" fmla="*/ 206 h 227"/>
                  <a:gd name="T36" fmla="*/ 147 w 199"/>
                  <a:gd name="T37" fmla="*/ 216 h 227"/>
                  <a:gd name="T38" fmla="*/ 53 w 199"/>
                  <a:gd name="T39" fmla="*/ 216 h 227"/>
                  <a:gd name="T40" fmla="*/ 41 w 199"/>
                  <a:gd name="T41" fmla="*/ 206 h 227"/>
                  <a:gd name="T42" fmla="*/ 33 w 199"/>
                  <a:gd name="T43" fmla="*/ 154 h 227"/>
                  <a:gd name="T44" fmla="*/ 41 w 199"/>
                  <a:gd name="T45" fmla="*/ 144 h 227"/>
                  <a:gd name="T46" fmla="*/ 158 w 199"/>
                  <a:gd name="T47" fmla="*/ 144 h 227"/>
                  <a:gd name="T48" fmla="*/ 167 w 199"/>
                  <a:gd name="T49" fmla="*/ 154 h 227"/>
                  <a:gd name="T50" fmla="*/ 100 w 199"/>
                  <a:gd name="T51" fmla="*/ 172 h 227"/>
                  <a:gd name="T52" fmla="*/ 91 w 199"/>
                  <a:gd name="T53" fmla="*/ 180 h 227"/>
                  <a:gd name="T54" fmla="*/ 100 w 199"/>
                  <a:gd name="T55" fmla="*/ 188 h 227"/>
                  <a:gd name="T56" fmla="*/ 108 w 199"/>
                  <a:gd name="T57" fmla="*/ 180 h 227"/>
                  <a:gd name="T58" fmla="*/ 100 w 199"/>
                  <a:gd name="T59" fmla="*/ 172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9" h="227">
                    <a:moveTo>
                      <a:pt x="162" y="114"/>
                    </a:moveTo>
                    <a:cubicBezTo>
                      <a:pt x="152" y="106"/>
                      <a:pt x="135" y="104"/>
                      <a:pt x="127" y="103"/>
                    </a:cubicBezTo>
                    <a:cubicBezTo>
                      <a:pt x="110" y="97"/>
                      <a:pt x="116" y="86"/>
                      <a:pt x="118" y="82"/>
                    </a:cubicBezTo>
                    <a:cubicBezTo>
                      <a:pt x="119" y="81"/>
                      <a:pt x="119" y="81"/>
                      <a:pt x="120" y="80"/>
                    </a:cubicBezTo>
                    <a:cubicBezTo>
                      <a:pt x="135" y="65"/>
                      <a:pt x="150" y="0"/>
                      <a:pt x="100" y="0"/>
                    </a:cubicBezTo>
                    <a:cubicBezTo>
                      <a:pt x="49" y="0"/>
                      <a:pt x="64" y="65"/>
                      <a:pt x="80" y="80"/>
                    </a:cubicBezTo>
                    <a:cubicBezTo>
                      <a:pt x="80" y="81"/>
                      <a:pt x="81" y="81"/>
                      <a:pt x="81" y="82"/>
                    </a:cubicBezTo>
                    <a:cubicBezTo>
                      <a:pt x="84" y="86"/>
                      <a:pt x="89" y="97"/>
                      <a:pt x="72" y="103"/>
                    </a:cubicBezTo>
                    <a:cubicBezTo>
                      <a:pt x="64" y="104"/>
                      <a:pt x="47" y="106"/>
                      <a:pt x="37" y="114"/>
                    </a:cubicBezTo>
                    <a:cubicBezTo>
                      <a:pt x="15" y="133"/>
                      <a:pt x="0" y="169"/>
                      <a:pt x="2" y="205"/>
                    </a:cubicBezTo>
                    <a:cubicBezTo>
                      <a:pt x="3" y="214"/>
                      <a:pt x="22" y="219"/>
                      <a:pt x="43" y="222"/>
                    </a:cubicBezTo>
                    <a:cubicBezTo>
                      <a:pt x="43" y="225"/>
                      <a:pt x="48" y="227"/>
                      <a:pt x="53" y="227"/>
                    </a:cubicBezTo>
                    <a:cubicBezTo>
                      <a:pt x="147" y="227"/>
                      <a:pt x="147" y="227"/>
                      <a:pt x="147" y="227"/>
                    </a:cubicBezTo>
                    <a:cubicBezTo>
                      <a:pt x="152" y="227"/>
                      <a:pt x="156" y="225"/>
                      <a:pt x="157" y="222"/>
                    </a:cubicBezTo>
                    <a:cubicBezTo>
                      <a:pt x="177" y="219"/>
                      <a:pt x="196" y="214"/>
                      <a:pt x="197" y="205"/>
                    </a:cubicBezTo>
                    <a:cubicBezTo>
                      <a:pt x="199" y="169"/>
                      <a:pt x="184" y="133"/>
                      <a:pt x="162" y="114"/>
                    </a:cubicBezTo>
                    <a:close/>
                    <a:moveTo>
                      <a:pt x="167" y="154"/>
                    </a:moveTo>
                    <a:cubicBezTo>
                      <a:pt x="158" y="206"/>
                      <a:pt x="158" y="206"/>
                      <a:pt x="158" y="206"/>
                    </a:cubicBezTo>
                    <a:cubicBezTo>
                      <a:pt x="157" y="211"/>
                      <a:pt x="152" y="216"/>
                      <a:pt x="147" y="216"/>
                    </a:cubicBezTo>
                    <a:cubicBezTo>
                      <a:pt x="53" y="216"/>
                      <a:pt x="53" y="216"/>
                      <a:pt x="53" y="216"/>
                    </a:cubicBezTo>
                    <a:cubicBezTo>
                      <a:pt x="47" y="216"/>
                      <a:pt x="42" y="211"/>
                      <a:pt x="41" y="206"/>
                    </a:cubicBezTo>
                    <a:cubicBezTo>
                      <a:pt x="33" y="154"/>
                      <a:pt x="33" y="154"/>
                      <a:pt x="33" y="154"/>
                    </a:cubicBezTo>
                    <a:cubicBezTo>
                      <a:pt x="32" y="149"/>
                      <a:pt x="36" y="144"/>
                      <a:pt x="41" y="144"/>
                    </a:cubicBezTo>
                    <a:cubicBezTo>
                      <a:pt x="158" y="144"/>
                      <a:pt x="158" y="144"/>
                      <a:pt x="158" y="144"/>
                    </a:cubicBezTo>
                    <a:cubicBezTo>
                      <a:pt x="164" y="144"/>
                      <a:pt x="168" y="149"/>
                      <a:pt x="167" y="154"/>
                    </a:cubicBezTo>
                    <a:close/>
                    <a:moveTo>
                      <a:pt x="100" y="172"/>
                    </a:moveTo>
                    <a:cubicBezTo>
                      <a:pt x="95" y="172"/>
                      <a:pt x="91" y="175"/>
                      <a:pt x="91" y="180"/>
                    </a:cubicBezTo>
                    <a:cubicBezTo>
                      <a:pt x="91" y="185"/>
                      <a:pt x="95" y="188"/>
                      <a:pt x="100" y="188"/>
                    </a:cubicBezTo>
                    <a:cubicBezTo>
                      <a:pt x="104" y="188"/>
                      <a:pt x="108" y="185"/>
                      <a:pt x="108" y="180"/>
                    </a:cubicBezTo>
                    <a:cubicBezTo>
                      <a:pt x="108" y="175"/>
                      <a:pt x="104" y="172"/>
                      <a:pt x="100" y="172"/>
                    </a:cubicBezTo>
                    <a:close/>
                  </a:path>
                </a:pathLst>
              </a:custGeom>
              <a:solidFill>
                <a:srgbClr val="333333"/>
              </a:solidFill>
              <a:ln>
                <a:noFill/>
              </a:ln>
              <a:extLst/>
            </p:spPr>
            <p:txBody>
              <a:bodyPr vert="horz" wrap="square" lIns="121920" tIns="60960" rIns="121920" bIns="60960" numCol="1" anchor="t" anchorCtr="0" compatLnSpc="1">
                <a:prstTxWarp prst="textNoShape">
                  <a:avLst/>
                </a:prstTxWarp>
              </a:bodyPr>
              <a:lstStyle/>
              <a:p>
                <a:pPr defTabSz="1219170">
                  <a:defRPr/>
                </a:pPr>
                <a:endParaRPr lang="en-GB" sz="1333" kern="0">
                  <a:solidFill>
                    <a:sysClr val="windowText" lastClr="000000"/>
                  </a:solidFill>
                  <a:latin typeface="Arial" panose="020B0604020202020204" pitchFamily="34" charset="0"/>
                  <a:cs typeface="Arial" panose="020B0604020202020204" pitchFamily="34" charset="0"/>
                </a:endParaRPr>
              </a:p>
            </p:txBody>
          </p:sp>
          <p:sp>
            <p:nvSpPr>
              <p:cNvPr id="25" name="Freeform 36"/>
              <p:cNvSpPr>
                <a:spLocks noChangeAspect="1" noEditPoints="1"/>
              </p:cNvSpPr>
              <p:nvPr/>
            </p:nvSpPr>
            <p:spPr bwMode="auto">
              <a:xfrm>
                <a:off x="6772438" y="3164866"/>
                <a:ext cx="221450" cy="296810"/>
              </a:xfrm>
              <a:custGeom>
                <a:avLst/>
                <a:gdLst>
                  <a:gd name="T0" fmla="*/ 162 w 199"/>
                  <a:gd name="T1" fmla="*/ 114 h 227"/>
                  <a:gd name="T2" fmla="*/ 127 w 199"/>
                  <a:gd name="T3" fmla="*/ 103 h 227"/>
                  <a:gd name="T4" fmla="*/ 118 w 199"/>
                  <a:gd name="T5" fmla="*/ 82 h 227"/>
                  <a:gd name="T6" fmla="*/ 120 w 199"/>
                  <a:gd name="T7" fmla="*/ 80 h 227"/>
                  <a:gd name="T8" fmla="*/ 100 w 199"/>
                  <a:gd name="T9" fmla="*/ 0 h 227"/>
                  <a:gd name="T10" fmla="*/ 80 w 199"/>
                  <a:gd name="T11" fmla="*/ 80 h 227"/>
                  <a:gd name="T12" fmla="*/ 81 w 199"/>
                  <a:gd name="T13" fmla="*/ 82 h 227"/>
                  <a:gd name="T14" fmla="*/ 72 w 199"/>
                  <a:gd name="T15" fmla="*/ 103 h 227"/>
                  <a:gd name="T16" fmla="*/ 37 w 199"/>
                  <a:gd name="T17" fmla="*/ 114 h 227"/>
                  <a:gd name="T18" fmla="*/ 2 w 199"/>
                  <a:gd name="T19" fmla="*/ 205 h 227"/>
                  <a:gd name="T20" fmla="*/ 43 w 199"/>
                  <a:gd name="T21" fmla="*/ 222 h 227"/>
                  <a:gd name="T22" fmla="*/ 53 w 199"/>
                  <a:gd name="T23" fmla="*/ 227 h 227"/>
                  <a:gd name="T24" fmla="*/ 147 w 199"/>
                  <a:gd name="T25" fmla="*/ 227 h 227"/>
                  <a:gd name="T26" fmla="*/ 157 w 199"/>
                  <a:gd name="T27" fmla="*/ 222 h 227"/>
                  <a:gd name="T28" fmla="*/ 197 w 199"/>
                  <a:gd name="T29" fmla="*/ 205 h 227"/>
                  <a:gd name="T30" fmla="*/ 162 w 199"/>
                  <a:gd name="T31" fmla="*/ 114 h 227"/>
                  <a:gd name="T32" fmla="*/ 167 w 199"/>
                  <a:gd name="T33" fmla="*/ 154 h 227"/>
                  <a:gd name="T34" fmla="*/ 158 w 199"/>
                  <a:gd name="T35" fmla="*/ 206 h 227"/>
                  <a:gd name="T36" fmla="*/ 147 w 199"/>
                  <a:gd name="T37" fmla="*/ 216 h 227"/>
                  <a:gd name="T38" fmla="*/ 53 w 199"/>
                  <a:gd name="T39" fmla="*/ 216 h 227"/>
                  <a:gd name="T40" fmla="*/ 41 w 199"/>
                  <a:gd name="T41" fmla="*/ 206 h 227"/>
                  <a:gd name="T42" fmla="*/ 33 w 199"/>
                  <a:gd name="T43" fmla="*/ 154 h 227"/>
                  <a:gd name="T44" fmla="*/ 41 w 199"/>
                  <a:gd name="T45" fmla="*/ 144 h 227"/>
                  <a:gd name="T46" fmla="*/ 158 w 199"/>
                  <a:gd name="T47" fmla="*/ 144 h 227"/>
                  <a:gd name="T48" fmla="*/ 167 w 199"/>
                  <a:gd name="T49" fmla="*/ 154 h 227"/>
                  <a:gd name="T50" fmla="*/ 100 w 199"/>
                  <a:gd name="T51" fmla="*/ 172 h 227"/>
                  <a:gd name="T52" fmla="*/ 91 w 199"/>
                  <a:gd name="T53" fmla="*/ 180 h 227"/>
                  <a:gd name="T54" fmla="*/ 100 w 199"/>
                  <a:gd name="T55" fmla="*/ 188 h 227"/>
                  <a:gd name="T56" fmla="*/ 108 w 199"/>
                  <a:gd name="T57" fmla="*/ 180 h 227"/>
                  <a:gd name="T58" fmla="*/ 100 w 199"/>
                  <a:gd name="T59" fmla="*/ 172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9" h="227">
                    <a:moveTo>
                      <a:pt x="162" y="114"/>
                    </a:moveTo>
                    <a:cubicBezTo>
                      <a:pt x="152" y="106"/>
                      <a:pt x="135" y="104"/>
                      <a:pt x="127" y="103"/>
                    </a:cubicBezTo>
                    <a:cubicBezTo>
                      <a:pt x="110" y="97"/>
                      <a:pt x="116" y="86"/>
                      <a:pt x="118" y="82"/>
                    </a:cubicBezTo>
                    <a:cubicBezTo>
                      <a:pt x="119" y="81"/>
                      <a:pt x="119" y="81"/>
                      <a:pt x="120" y="80"/>
                    </a:cubicBezTo>
                    <a:cubicBezTo>
                      <a:pt x="135" y="65"/>
                      <a:pt x="150" y="0"/>
                      <a:pt x="100" y="0"/>
                    </a:cubicBezTo>
                    <a:cubicBezTo>
                      <a:pt x="49" y="0"/>
                      <a:pt x="64" y="65"/>
                      <a:pt x="80" y="80"/>
                    </a:cubicBezTo>
                    <a:cubicBezTo>
                      <a:pt x="80" y="81"/>
                      <a:pt x="81" y="81"/>
                      <a:pt x="81" y="82"/>
                    </a:cubicBezTo>
                    <a:cubicBezTo>
                      <a:pt x="84" y="86"/>
                      <a:pt x="89" y="97"/>
                      <a:pt x="72" y="103"/>
                    </a:cubicBezTo>
                    <a:cubicBezTo>
                      <a:pt x="64" y="104"/>
                      <a:pt x="47" y="106"/>
                      <a:pt x="37" y="114"/>
                    </a:cubicBezTo>
                    <a:cubicBezTo>
                      <a:pt x="15" y="133"/>
                      <a:pt x="0" y="169"/>
                      <a:pt x="2" y="205"/>
                    </a:cubicBezTo>
                    <a:cubicBezTo>
                      <a:pt x="3" y="214"/>
                      <a:pt x="22" y="219"/>
                      <a:pt x="43" y="222"/>
                    </a:cubicBezTo>
                    <a:cubicBezTo>
                      <a:pt x="43" y="225"/>
                      <a:pt x="48" y="227"/>
                      <a:pt x="53" y="227"/>
                    </a:cubicBezTo>
                    <a:cubicBezTo>
                      <a:pt x="147" y="227"/>
                      <a:pt x="147" y="227"/>
                      <a:pt x="147" y="227"/>
                    </a:cubicBezTo>
                    <a:cubicBezTo>
                      <a:pt x="152" y="227"/>
                      <a:pt x="156" y="225"/>
                      <a:pt x="157" y="222"/>
                    </a:cubicBezTo>
                    <a:cubicBezTo>
                      <a:pt x="177" y="219"/>
                      <a:pt x="196" y="214"/>
                      <a:pt x="197" y="205"/>
                    </a:cubicBezTo>
                    <a:cubicBezTo>
                      <a:pt x="199" y="169"/>
                      <a:pt x="184" y="133"/>
                      <a:pt x="162" y="114"/>
                    </a:cubicBezTo>
                    <a:close/>
                    <a:moveTo>
                      <a:pt x="167" y="154"/>
                    </a:moveTo>
                    <a:cubicBezTo>
                      <a:pt x="158" y="206"/>
                      <a:pt x="158" y="206"/>
                      <a:pt x="158" y="206"/>
                    </a:cubicBezTo>
                    <a:cubicBezTo>
                      <a:pt x="157" y="211"/>
                      <a:pt x="152" y="216"/>
                      <a:pt x="147" y="216"/>
                    </a:cubicBezTo>
                    <a:cubicBezTo>
                      <a:pt x="53" y="216"/>
                      <a:pt x="53" y="216"/>
                      <a:pt x="53" y="216"/>
                    </a:cubicBezTo>
                    <a:cubicBezTo>
                      <a:pt x="47" y="216"/>
                      <a:pt x="42" y="211"/>
                      <a:pt x="41" y="206"/>
                    </a:cubicBezTo>
                    <a:cubicBezTo>
                      <a:pt x="33" y="154"/>
                      <a:pt x="33" y="154"/>
                      <a:pt x="33" y="154"/>
                    </a:cubicBezTo>
                    <a:cubicBezTo>
                      <a:pt x="32" y="149"/>
                      <a:pt x="36" y="144"/>
                      <a:pt x="41" y="144"/>
                    </a:cubicBezTo>
                    <a:cubicBezTo>
                      <a:pt x="158" y="144"/>
                      <a:pt x="158" y="144"/>
                      <a:pt x="158" y="144"/>
                    </a:cubicBezTo>
                    <a:cubicBezTo>
                      <a:pt x="164" y="144"/>
                      <a:pt x="168" y="149"/>
                      <a:pt x="167" y="154"/>
                    </a:cubicBezTo>
                    <a:close/>
                    <a:moveTo>
                      <a:pt x="100" y="172"/>
                    </a:moveTo>
                    <a:cubicBezTo>
                      <a:pt x="95" y="172"/>
                      <a:pt x="91" y="175"/>
                      <a:pt x="91" y="180"/>
                    </a:cubicBezTo>
                    <a:cubicBezTo>
                      <a:pt x="91" y="185"/>
                      <a:pt x="95" y="188"/>
                      <a:pt x="100" y="188"/>
                    </a:cubicBezTo>
                    <a:cubicBezTo>
                      <a:pt x="104" y="188"/>
                      <a:pt x="108" y="185"/>
                      <a:pt x="108" y="180"/>
                    </a:cubicBezTo>
                    <a:cubicBezTo>
                      <a:pt x="108" y="175"/>
                      <a:pt x="104" y="172"/>
                      <a:pt x="100" y="172"/>
                    </a:cubicBezTo>
                    <a:close/>
                  </a:path>
                </a:pathLst>
              </a:custGeom>
              <a:solidFill>
                <a:srgbClr val="333333"/>
              </a:solidFill>
              <a:ln>
                <a:noFill/>
              </a:ln>
              <a:extLst/>
            </p:spPr>
            <p:txBody>
              <a:bodyPr vert="horz" wrap="square" lIns="121920" tIns="60960" rIns="121920" bIns="60960" numCol="1" anchor="t" anchorCtr="0" compatLnSpc="1">
                <a:prstTxWarp prst="textNoShape">
                  <a:avLst/>
                </a:prstTxWarp>
              </a:bodyPr>
              <a:lstStyle/>
              <a:p>
                <a:pPr defTabSz="1219170">
                  <a:defRPr/>
                </a:pPr>
                <a:endParaRPr lang="en-GB" sz="1333" kern="0">
                  <a:solidFill>
                    <a:sysClr val="windowText" lastClr="000000"/>
                  </a:solidFill>
                  <a:latin typeface="Arial" panose="020B0604020202020204" pitchFamily="34" charset="0"/>
                  <a:cs typeface="Arial" panose="020B0604020202020204" pitchFamily="34" charset="0"/>
                </a:endParaRPr>
              </a:p>
            </p:txBody>
          </p:sp>
        </p:grpSp>
        <p:pic>
          <p:nvPicPr>
            <p:cNvPr id="64" name="Image 63"/>
            <p:cNvPicPr>
              <a:picLocks noChangeAspect="1"/>
            </p:cNvPicPr>
            <p:nvPr/>
          </p:nvPicPr>
          <p:blipFill>
            <a:blip r:embed="rId3"/>
            <a:stretch>
              <a:fillRect/>
            </a:stretch>
          </p:blipFill>
          <p:spPr>
            <a:xfrm>
              <a:off x="7516799" y="2822612"/>
              <a:ext cx="895577" cy="238822"/>
            </a:xfrm>
            <a:prstGeom prst="rect">
              <a:avLst/>
            </a:prstGeom>
            <a:ln>
              <a:solidFill>
                <a:schemeClr val="tx2"/>
              </a:solidFill>
            </a:ln>
          </p:spPr>
        </p:pic>
        <p:pic>
          <p:nvPicPr>
            <p:cNvPr id="68" name="Image 67"/>
            <p:cNvPicPr>
              <a:picLocks noChangeAspect="1"/>
            </p:cNvPicPr>
            <p:nvPr/>
          </p:nvPicPr>
          <p:blipFill>
            <a:blip r:embed="rId3"/>
            <a:stretch>
              <a:fillRect/>
            </a:stretch>
          </p:blipFill>
          <p:spPr>
            <a:xfrm>
              <a:off x="6305358" y="1726295"/>
              <a:ext cx="895577" cy="238822"/>
            </a:xfrm>
            <a:prstGeom prst="rect">
              <a:avLst/>
            </a:prstGeom>
            <a:ln>
              <a:solidFill>
                <a:schemeClr val="tx2"/>
              </a:solidFill>
            </a:ln>
          </p:spPr>
        </p:pic>
        <p:sp>
          <p:nvSpPr>
            <p:cNvPr id="69" name="TextBox 89"/>
            <p:cNvSpPr txBox="1"/>
            <p:nvPr/>
          </p:nvSpPr>
          <p:spPr>
            <a:xfrm>
              <a:off x="6458518" y="1978481"/>
              <a:ext cx="626977" cy="194361"/>
            </a:xfrm>
            <a:prstGeom prst="rect">
              <a:avLst/>
            </a:prstGeom>
            <a:noFill/>
          </p:spPr>
          <p:txBody>
            <a:bodyPr wrap="square" rtlCol="0" anchor="ctr">
              <a:noAutofit/>
            </a:bodyPr>
            <a:lstStyle/>
            <a:p>
              <a:pPr algn="ctr" defTabSz="1219170">
                <a:spcBef>
                  <a:spcPts val="800"/>
                </a:spcBef>
                <a:spcAft>
                  <a:spcPts val="800"/>
                </a:spcAft>
                <a:defRPr/>
              </a:pPr>
              <a:r>
                <a:rPr lang="en-GB" sz="1333" b="1" kern="0">
                  <a:solidFill>
                    <a:schemeClr val="bg1"/>
                  </a:solidFill>
                  <a:latin typeface="Arial" panose="020B0604020202020204" pitchFamily="34" charset="0"/>
                  <a:cs typeface="Arial" panose="020B0604020202020204" pitchFamily="34" charset="0"/>
                </a:rPr>
                <a:t>Ledger</a:t>
              </a:r>
            </a:p>
          </p:txBody>
        </p:sp>
        <p:sp>
          <p:nvSpPr>
            <p:cNvPr id="70" name="TextBox 89"/>
            <p:cNvSpPr txBox="1"/>
            <p:nvPr/>
          </p:nvSpPr>
          <p:spPr>
            <a:xfrm>
              <a:off x="7651099" y="3088826"/>
              <a:ext cx="626977" cy="194361"/>
            </a:xfrm>
            <a:prstGeom prst="rect">
              <a:avLst/>
            </a:prstGeom>
            <a:noFill/>
          </p:spPr>
          <p:txBody>
            <a:bodyPr wrap="square" rtlCol="0" anchor="ctr">
              <a:noAutofit/>
            </a:bodyPr>
            <a:lstStyle/>
            <a:p>
              <a:pPr algn="ctr" defTabSz="1219170">
                <a:spcBef>
                  <a:spcPts val="800"/>
                </a:spcBef>
                <a:spcAft>
                  <a:spcPts val="800"/>
                </a:spcAft>
                <a:defRPr/>
              </a:pPr>
              <a:r>
                <a:rPr lang="en-GB" sz="1333" b="1" kern="0">
                  <a:solidFill>
                    <a:schemeClr val="bg1"/>
                  </a:solidFill>
                  <a:latin typeface="Arial" panose="020B0604020202020204" pitchFamily="34" charset="0"/>
                  <a:cs typeface="Arial" panose="020B0604020202020204" pitchFamily="34" charset="0"/>
                </a:rPr>
                <a:t>Ledger</a:t>
              </a:r>
            </a:p>
          </p:txBody>
        </p:sp>
        <p:pic>
          <p:nvPicPr>
            <p:cNvPr id="75" name="Image 74"/>
            <p:cNvPicPr>
              <a:picLocks noChangeAspect="1"/>
            </p:cNvPicPr>
            <p:nvPr/>
          </p:nvPicPr>
          <p:blipFill>
            <a:blip r:embed="rId3"/>
            <a:stretch>
              <a:fillRect/>
            </a:stretch>
          </p:blipFill>
          <p:spPr>
            <a:xfrm>
              <a:off x="3530533" y="2822612"/>
              <a:ext cx="895577" cy="238822"/>
            </a:xfrm>
            <a:prstGeom prst="rect">
              <a:avLst/>
            </a:prstGeom>
            <a:ln>
              <a:solidFill>
                <a:schemeClr val="tx2"/>
              </a:solidFill>
            </a:ln>
          </p:spPr>
        </p:pic>
        <p:sp>
          <p:nvSpPr>
            <p:cNvPr id="76" name="TextBox 89"/>
            <p:cNvSpPr txBox="1"/>
            <p:nvPr/>
          </p:nvSpPr>
          <p:spPr>
            <a:xfrm>
              <a:off x="3664833" y="3088826"/>
              <a:ext cx="626977" cy="194361"/>
            </a:xfrm>
            <a:prstGeom prst="rect">
              <a:avLst/>
            </a:prstGeom>
            <a:noFill/>
          </p:spPr>
          <p:txBody>
            <a:bodyPr wrap="square" rtlCol="0" anchor="ctr">
              <a:noAutofit/>
            </a:bodyPr>
            <a:lstStyle/>
            <a:p>
              <a:pPr algn="ctr" defTabSz="1219170">
                <a:spcBef>
                  <a:spcPts val="800"/>
                </a:spcBef>
                <a:spcAft>
                  <a:spcPts val="800"/>
                </a:spcAft>
                <a:defRPr/>
              </a:pPr>
              <a:r>
                <a:rPr lang="en-GB" sz="1333" b="1" kern="0">
                  <a:solidFill>
                    <a:schemeClr val="bg1"/>
                  </a:solidFill>
                  <a:latin typeface="Arial" panose="020B0604020202020204" pitchFamily="34" charset="0"/>
                  <a:cs typeface="Arial" panose="020B0604020202020204" pitchFamily="34" charset="0"/>
                </a:rPr>
                <a:t>Ledger</a:t>
              </a:r>
            </a:p>
          </p:txBody>
        </p:sp>
        <p:sp>
          <p:nvSpPr>
            <p:cNvPr id="40" name="Freeform 9"/>
            <p:cNvSpPr>
              <a:spLocks noChangeAspect="1" noEditPoints="1"/>
            </p:cNvSpPr>
            <p:nvPr/>
          </p:nvSpPr>
          <p:spPr bwMode="auto">
            <a:xfrm>
              <a:off x="4127495" y="2426488"/>
              <a:ext cx="215895" cy="248772"/>
            </a:xfrm>
            <a:custGeom>
              <a:avLst/>
              <a:gdLst>
                <a:gd name="T0" fmla="*/ 89 w 197"/>
                <a:gd name="T1" fmla="*/ 49 h 227"/>
                <a:gd name="T2" fmla="*/ 99 w 197"/>
                <a:gd name="T3" fmla="*/ 57 h 227"/>
                <a:gd name="T4" fmla="*/ 108 w 197"/>
                <a:gd name="T5" fmla="*/ 66 h 227"/>
                <a:gd name="T6" fmla="*/ 119 w 197"/>
                <a:gd name="T7" fmla="*/ 58 h 227"/>
                <a:gd name="T8" fmla="*/ 130 w 197"/>
                <a:gd name="T9" fmla="*/ 51 h 227"/>
                <a:gd name="T10" fmla="*/ 141 w 197"/>
                <a:gd name="T11" fmla="*/ 46 h 227"/>
                <a:gd name="T12" fmla="*/ 137 w 197"/>
                <a:gd name="T13" fmla="*/ 33 h 227"/>
                <a:gd name="T14" fmla="*/ 133 w 197"/>
                <a:gd name="T15" fmla="*/ 20 h 227"/>
                <a:gd name="T16" fmla="*/ 132 w 197"/>
                <a:gd name="T17" fmla="*/ 8 h 227"/>
                <a:gd name="T18" fmla="*/ 119 w 197"/>
                <a:gd name="T19" fmla="*/ 8 h 227"/>
                <a:gd name="T20" fmla="*/ 105 w 197"/>
                <a:gd name="T21" fmla="*/ 7 h 227"/>
                <a:gd name="T22" fmla="*/ 94 w 197"/>
                <a:gd name="T23" fmla="*/ 5 h 227"/>
                <a:gd name="T24" fmla="*/ 89 w 197"/>
                <a:gd name="T25" fmla="*/ 18 h 227"/>
                <a:gd name="T26" fmla="*/ 84 w 197"/>
                <a:gd name="T27" fmla="*/ 30 h 227"/>
                <a:gd name="T28" fmla="*/ 78 w 197"/>
                <a:gd name="T29" fmla="*/ 40 h 227"/>
                <a:gd name="T30" fmla="*/ 107 w 197"/>
                <a:gd name="T31" fmla="*/ 30 h 227"/>
                <a:gd name="T32" fmla="*/ 112 w 197"/>
                <a:gd name="T33" fmla="*/ 29 h 227"/>
                <a:gd name="T34" fmla="*/ 115 w 197"/>
                <a:gd name="T35" fmla="*/ 33 h 227"/>
                <a:gd name="T36" fmla="*/ 112 w 197"/>
                <a:gd name="T37" fmla="*/ 38 h 227"/>
                <a:gd name="T38" fmla="*/ 107 w 197"/>
                <a:gd name="T39" fmla="*/ 36 h 227"/>
                <a:gd name="T40" fmla="*/ 197 w 197"/>
                <a:gd name="T41" fmla="*/ 102 h 227"/>
                <a:gd name="T42" fmla="*/ 187 w 197"/>
                <a:gd name="T43" fmla="*/ 87 h 227"/>
                <a:gd name="T44" fmla="*/ 179 w 197"/>
                <a:gd name="T45" fmla="*/ 71 h 227"/>
                <a:gd name="T46" fmla="*/ 172 w 197"/>
                <a:gd name="T47" fmla="*/ 56 h 227"/>
                <a:gd name="T48" fmla="*/ 155 w 197"/>
                <a:gd name="T49" fmla="*/ 60 h 227"/>
                <a:gd name="T50" fmla="*/ 138 w 197"/>
                <a:gd name="T51" fmla="*/ 64 h 227"/>
                <a:gd name="T52" fmla="*/ 121 w 197"/>
                <a:gd name="T53" fmla="*/ 65 h 227"/>
                <a:gd name="T54" fmla="*/ 120 w 197"/>
                <a:gd name="T55" fmla="*/ 83 h 227"/>
                <a:gd name="T56" fmla="*/ 118 w 197"/>
                <a:gd name="T57" fmla="*/ 101 h 227"/>
                <a:gd name="T58" fmla="*/ 114 w 197"/>
                <a:gd name="T59" fmla="*/ 117 h 227"/>
                <a:gd name="T60" fmla="*/ 131 w 197"/>
                <a:gd name="T61" fmla="*/ 124 h 227"/>
                <a:gd name="T62" fmla="*/ 147 w 197"/>
                <a:gd name="T63" fmla="*/ 131 h 227"/>
                <a:gd name="T64" fmla="*/ 160 w 197"/>
                <a:gd name="T65" fmla="*/ 140 h 227"/>
                <a:gd name="T66" fmla="*/ 172 w 197"/>
                <a:gd name="T67" fmla="*/ 126 h 227"/>
                <a:gd name="T68" fmla="*/ 184 w 197"/>
                <a:gd name="T69" fmla="*/ 113 h 227"/>
                <a:gd name="T70" fmla="*/ 156 w 197"/>
                <a:gd name="T71" fmla="*/ 101 h 227"/>
                <a:gd name="T72" fmla="*/ 149 w 197"/>
                <a:gd name="T73" fmla="*/ 101 h 227"/>
                <a:gd name="T74" fmla="*/ 147 w 197"/>
                <a:gd name="T75" fmla="*/ 94 h 227"/>
                <a:gd name="T76" fmla="*/ 154 w 197"/>
                <a:gd name="T77" fmla="*/ 90 h 227"/>
                <a:gd name="T78" fmla="*/ 159 w 197"/>
                <a:gd name="T79" fmla="*/ 94 h 227"/>
                <a:gd name="T80" fmla="*/ 113 w 197"/>
                <a:gd name="T81" fmla="*/ 132 h 227"/>
                <a:gd name="T82" fmla="*/ 110 w 197"/>
                <a:gd name="T83" fmla="*/ 107 h 227"/>
                <a:gd name="T84" fmla="*/ 83 w 197"/>
                <a:gd name="T85" fmla="*/ 107 h 227"/>
                <a:gd name="T86" fmla="*/ 55 w 197"/>
                <a:gd name="T87" fmla="*/ 105 h 227"/>
                <a:gd name="T88" fmla="*/ 31 w 197"/>
                <a:gd name="T89" fmla="*/ 100 h 227"/>
                <a:gd name="T90" fmla="*/ 22 w 197"/>
                <a:gd name="T91" fmla="*/ 127 h 227"/>
                <a:gd name="T92" fmla="*/ 12 w 197"/>
                <a:gd name="T93" fmla="*/ 152 h 227"/>
                <a:gd name="T94" fmla="*/ 0 w 197"/>
                <a:gd name="T95" fmla="*/ 174 h 227"/>
                <a:gd name="T96" fmla="*/ 22 w 197"/>
                <a:gd name="T97" fmla="*/ 191 h 227"/>
                <a:gd name="T98" fmla="*/ 43 w 197"/>
                <a:gd name="T99" fmla="*/ 208 h 227"/>
                <a:gd name="T100" fmla="*/ 60 w 197"/>
                <a:gd name="T101" fmla="*/ 227 h 227"/>
                <a:gd name="T102" fmla="*/ 83 w 197"/>
                <a:gd name="T103" fmla="*/ 210 h 227"/>
                <a:gd name="T104" fmla="*/ 106 w 197"/>
                <a:gd name="T105" fmla="*/ 196 h 227"/>
                <a:gd name="T106" fmla="*/ 129 w 197"/>
                <a:gd name="T107" fmla="*/ 185 h 227"/>
                <a:gd name="T108" fmla="*/ 120 w 197"/>
                <a:gd name="T109" fmla="*/ 159 h 227"/>
                <a:gd name="T110" fmla="*/ 75 w 197"/>
                <a:gd name="T111" fmla="*/ 159 h 227"/>
                <a:gd name="T112" fmla="*/ 69 w 197"/>
                <a:gd name="T113" fmla="*/ 168 h 227"/>
                <a:gd name="T114" fmla="*/ 59 w 197"/>
                <a:gd name="T115" fmla="*/ 164 h 227"/>
                <a:gd name="T116" fmla="*/ 59 w 197"/>
                <a:gd name="T117" fmla="*/ 153 h 227"/>
                <a:gd name="T118" fmla="*/ 69 w 197"/>
                <a:gd name="T119" fmla="*/ 15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7" h="227">
                  <a:moveTo>
                    <a:pt x="80" y="45"/>
                  </a:moveTo>
                  <a:cubicBezTo>
                    <a:pt x="83" y="46"/>
                    <a:pt x="85" y="46"/>
                    <a:pt x="87" y="46"/>
                  </a:cubicBezTo>
                  <a:cubicBezTo>
                    <a:pt x="88" y="47"/>
                    <a:pt x="89" y="48"/>
                    <a:pt x="89" y="49"/>
                  </a:cubicBezTo>
                  <a:cubicBezTo>
                    <a:pt x="89" y="49"/>
                    <a:pt x="89" y="49"/>
                    <a:pt x="89" y="49"/>
                  </a:cubicBezTo>
                  <a:cubicBezTo>
                    <a:pt x="90" y="50"/>
                    <a:pt x="91" y="50"/>
                    <a:pt x="91" y="51"/>
                  </a:cubicBezTo>
                  <a:cubicBezTo>
                    <a:pt x="90" y="53"/>
                    <a:pt x="90" y="56"/>
                    <a:pt x="89" y="58"/>
                  </a:cubicBezTo>
                  <a:cubicBezTo>
                    <a:pt x="90" y="59"/>
                    <a:pt x="92" y="60"/>
                    <a:pt x="93" y="61"/>
                  </a:cubicBezTo>
                  <a:cubicBezTo>
                    <a:pt x="95" y="60"/>
                    <a:pt x="98" y="59"/>
                    <a:pt x="99" y="57"/>
                  </a:cubicBezTo>
                  <a:cubicBezTo>
                    <a:pt x="100" y="58"/>
                    <a:pt x="101" y="58"/>
                    <a:pt x="102" y="58"/>
                  </a:cubicBezTo>
                  <a:cubicBezTo>
                    <a:pt x="102" y="58"/>
                    <a:pt x="102" y="58"/>
                    <a:pt x="102" y="58"/>
                  </a:cubicBezTo>
                  <a:cubicBezTo>
                    <a:pt x="103" y="59"/>
                    <a:pt x="105" y="59"/>
                    <a:pt x="106" y="59"/>
                  </a:cubicBezTo>
                  <a:cubicBezTo>
                    <a:pt x="106" y="61"/>
                    <a:pt x="107" y="64"/>
                    <a:pt x="108" y="66"/>
                  </a:cubicBezTo>
                  <a:cubicBezTo>
                    <a:pt x="109" y="66"/>
                    <a:pt x="111" y="66"/>
                    <a:pt x="113" y="66"/>
                  </a:cubicBezTo>
                  <a:cubicBezTo>
                    <a:pt x="114" y="64"/>
                    <a:pt x="115" y="61"/>
                    <a:pt x="116" y="59"/>
                  </a:cubicBezTo>
                  <a:cubicBezTo>
                    <a:pt x="117" y="59"/>
                    <a:pt x="118" y="59"/>
                    <a:pt x="119" y="58"/>
                  </a:cubicBezTo>
                  <a:cubicBezTo>
                    <a:pt x="119" y="58"/>
                    <a:pt x="119" y="58"/>
                    <a:pt x="119" y="58"/>
                  </a:cubicBezTo>
                  <a:cubicBezTo>
                    <a:pt x="120" y="58"/>
                    <a:pt x="121" y="57"/>
                    <a:pt x="122" y="57"/>
                  </a:cubicBezTo>
                  <a:cubicBezTo>
                    <a:pt x="123" y="59"/>
                    <a:pt x="125" y="60"/>
                    <a:pt x="127" y="61"/>
                  </a:cubicBezTo>
                  <a:cubicBezTo>
                    <a:pt x="129" y="61"/>
                    <a:pt x="130" y="59"/>
                    <a:pt x="132" y="58"/>
                  </a:cubicBezTo>
                  <a:cubicBezTo>
                    <a:pt x="131" y="56"/>
                    <a:pt x="131" y="53"/>
                    <a:pt x="130" y="51"/>
                  </a:cubicBezTo>
                  <a:cubicBezTo>
                    <a:pt x="130" y="50"/>
                    <a:pt x="131" y="49"/>
                    <a:pt x="132" y="49"/>
                  </a:cubicBezTo>
                  <a:cubicBezTo>
                    <a:pt x="132" y="49"/>
                    <a:pt x="132" y="49"/>
                    <a:pt x="132" y="49"/>
                  </a:cubicBezTo>
                  <a:cubicBezTo>
                    <a:pt x="132" y="48"/>
                    <a:pt x="133" y="47"/>
                    <a:pt x="133" y="46"/>
                  </a:cubicBezTo>
                  <a:cubicBezTo>
                    <a:pt x="136" y="46"/>
                    <a:pt x="138" y="46"/>
                    <a:pt x="141" y="46"/>
                  </a:cubicBezTo>
                  <a:cubicBezTo>
                    <a:pt x="141" y="44"/>
                    <a:pt x="142" y="43"/>
                    <a:pt x="142" y="41"/>
                  </a:cubicBezTo>
                  <a:cubicBezTo>
                    <a:pt x="141" y="39"/>
                    <a:pt x="139" y="38"/>
                    <a:pt x="137" y="36"/>
                  </a:cubicBezTo>
                  <a:cubicBezTo>
                    <a:pt x="137" y="35"/>
                    <a:pt x="137" y="34"/>
                    <a:pt x="137" y="33"/>
                  </a:cubicBezTo>
                  <a:cubicBezTo>
                    <a:pt x="137" y="33"/>
                    <a:pt x="137" y="33"/>
                    <a:pt x="137" y="33"/>
                  </a:cubicBezTo>
                  <a:cubicBezTo>
                    <a:pt x="137" y="32"/>
                    <a:pt x="137" y="31"/>
                    <a:pt x="137" y="30"/>
                  </a:cubicBezTo>
                  <a:cubicBezTo>
                    <a:pt x="139" y="29"/>
                    <a:pt x="141" y="27"/>
                    <a:pt x="143" y="26"/>
                  </a:cubicBezTo>
                  <a:cubicBezTo>
                    <a:pt x="142" y="24"/>
                    <a:pt x="142" y="22"/>
                    <a:pt x="141" y="21"/>
                  </a:cubicBezTo>
                  <a:cubicBezTo>
                    <a:pt x="138" y="20"/>
                    <a:pt x="136" y="20"/>
                    <a:pt x="133" y="20"/>
                  </a:cubicBezTo>
                  <a:cubicBezTo>
                    <a:pt x="133" y="19"/>
                    <a:pt x="132" y="18"/>
                    <a:pt x="132" y="18"/>
                  </a:cubicBezTo>
                  <a:cubicBezTo>
                    <a:pt x="132" y="18"/>
                    <a:pt x="132" y="18"/>
                    <a:pt x="132" y="18"/>
                  </a:cubicBezTo>
                  <a:cubicBezTo>
                    <a:pt x="131" y="17"/>
                    <a:pt x="130" y="16"/>
                    <a:pt x="130" y="15"/>
                  </a:cubicBezTo>
                  <a:cubicBezTo>
                    <a:pt x="131" y="13"/>
                    <a:pt x="131" y="11"/>
                    <a:pt x="132" y="8"/>
                  </a:cubicBezTo>
                  <a:cubicBezTo>
                    <a:pt x="131" y="7"/>
                    <a:pt x="129" y="6"/>
                    <a:pt x="128" y="5"/>
                  </a:cubicBezTo>
                  <a:cubicBezTo>
                    <a:pt x="126" y="6"/>
                    <a:pt x="123" y="8"/>
                    <a:pt x="122" y="9"/>
                  </a:cubicBezTo>
                  <a:cubicBezTo>
                    <a:pt x="121" y="9"/>
                    <a:pt x="120" y="8"/>
                    <a:pt x="118" y="8"/>
                  </a:cubicBezTo>
                  <a:cubicBezTo>
                    <a:pt x="119" y="8"/>
                    <a:pt x="119" y="8"/>
                    <a:pt x="119" y="8"/>
                  </a:cubicBezTo>
                  <a:cubicBezTo>
                    <a:pt x="117" y="8"/>
                    <a:pt x="116" y="7"/>
                    <a:pt x="115" y="7"/>
                  </a:cubicBezTo>
                  <a:cubicBezTo>
                    <a:pt x="115" y="5"/>
                    <a:pt x="114" y="2"/>
                    <a:pt x="113" y="0"/>
                  </a:cubicBezTo>
                  <a:cubicBezTo>
                    <a:pt x="111" y="0"/>
                    <a:pt x="110" y="0"/>
                    <a:pt x="108" y="0"/>
                  </a:cubicBezTo>
                  <a:cubicBezTo>
                    <a:pt x="107" y="2"/>
                    <a:pt x="106" y="5"/>
                    <a:pt x="105" y="7"/>
                  </a:cubicBezTo>
                  <a:cubicBezTo>
                    <a:pt x="104" y="7"/>
                    <a:pt x="103" y="8"/>
                    <a:pt x="102" y="8"/>
                  </a:cubicBezTo>
                  <a:cubicBezTo>
                    <a:pt x="102" y="8"/>
                    <a:pt x="102" y="8"/>
                    <a:pt x="102" y="8"/>
                  </a:cubicBezTo>
                  <a:cubicBezTo>
                    <a:pt x="101" y="8"/>
                    <a:pt x="100" y="9"/>
                    <a:pt x="99" y="9"/>
                  </a:cubicBezTo>
                  <a:cubicBezTo>
                    <a:pt x="98" y="7"/>
                    <a:pt x="96" y="6"/>
                    <a:pt x="94" y="5"/>
                  </a:cubicBezTo>
                  <a:cubicBezTo>
                    <a:pt x="92" y="6"/>
                    <a:pt x="91" y="7"/>
                    <a:pt x="89" y="8"/>
                  </a:cubicBezTo>
                  <a:cubicBezTo>
                    <a:pt x="90" y="10"/>
                    <a:pt x="90" y="13"/>
                    <a:pt x="91" y="15"/>
                  </a:cubicBezTo>
                  <a:cubicBezTo>
                    <a:pt x="91" y="16"/>
                    <a:pt x="90" y="17"/>
                    <a:pt x="89" y="18"/>
                  </a:cubicBezTo>
                  <a:cubicBezTo>
                    <a:pt x="89" y="18"/>
                    <a:pt x="89" y="18"/>
                    <a:pt x="89" y="18"/>
                  </a:cubicBezTo>
                  <a:cubicBezTo>
                    <a:pt x="89" y="18"/>
                    <a:pt x="88" y="19"/>
                    <a:pt x="87" y="20"/>
                  </a:cubicBezTo>
                  <a:cubicBezTo>
                    <a:pt x="85" y="20"/>
                    <a:pt x="83" y="20"/>
                    <a:pt x="80" y="20"/>
                  </a:cubicBezTo>
                  <a:cubicBezTo>
                    <a:pt x="80" y="22"/>
                    <a:pt x="79" y="23"/>
                    <a:pt x="79" y="25"/>
                  </a:cubicBezTo>
                  <a:cubicBezTo>
                    <a:pt x="80" y="27"/>
                    <a:pt x="82" y="28"/>
                    <a:pt x="84" y="30"/>
                  </a:cubicBezTo>
                  <a:cubicBezTo>
                    <a:pt x="84" y="31"/>
                    <a:pt x="84" y="32"/>
                    <a:pt x="84" y="33"/>
                  </a:cubicBezTo>
                  <a:cubicBezTo>
                    <a:pt x="84" y="33"/>
                    <a:pt x="84" y="33"/>
                    <a:pt x="84" y="33"/>
                  </a:cubicBezTo>
                  <a:cubicBezTo>
                    <a:pt x="84" y="34"/>
                    <a:pt x="84" y="35"/>
                    <a:pt x="84" y="36"/>
                  </a:cubicBezTo>
                  <a:cubicBezTo>
                    <a:pt x="82" y="37"/>
                    <a:pt x="80" y="39"/>
                    <a:pt x="78" y="40"/>
                  </a:cubicBezTo>
                  <a:cubicBezTo>
                    <a:pt x="79" y="42"/>
                    <a:pt x="79" y="44"/>
                    <a:pt x="80" y="45"/>
                  </a:cubicBezTo>
                  <a:close/>
                  <a:moveTo>
                    <a:pt x="106" y="33"/>
                  </a:moveTo>
                  <a:cubicBezTo>
                    <a:pt x="106" y="32"/>
                    <a:pt x="106" y="31"/>
                    <a:pt x="107" y="30"/>
                  </a:cubicBezTo>
                  <a:cubicBezTo>
                    <a:pt x="107" y="30"/>
                    <a:pt x="107" y="30"/>
                    <a:pt x="107" y="30"/>
                  </a:cubicBezTo>
                  <a:cubicBezTo>
                    <a:pt x="107" y="30"/>
                    <a:pt x="108" y="29"/>
                    <a:pt x="109" y="29"/>
                  </a:cubicBezTo>
                  <a:cubicBezTo>
                    <a:pt x="109" y="29"/>
                    <a:pt x="109" y="29"/>
                    <a:pt x="109" y="29"/>
                  </a:cubicBezTo>
                  <a:cubicBezTo>
                    <a:pt x="110" y="28"/>
                    <a:pt x="111" y="28"/>
                    <a:pt x="112" y="29"/>
                  </a:cubicBezTo>
                  <a:cubicBezTo>
                    <a:pt x="112" y="29"/>
                    <a:pt x="112" y="29"/>
                    <a:pt x="112" y="29"/>
                  </a:cubicBezTo>
                  <a:cubicBezTo>
                    <a:pt x="113" y="29"/>
                    <a:pt x="114" y="30"/>
                    <a:pt x="114" y="30"/>
                  </a:cubicBezTo>
                  <a:cubicBezTo>
                    <a:pt x="114" y="30"/>
                    <a:pt x="114" y="30"/>
                    <a:pt x="114" y="30"/>
                  </a:cubicBezTo>
                  <a:cubicBezTo>
                    <a:pt x="115" y="31"/>
                    <a:pt x="115" y="32"/>
                    <a:pt x="115" y="33"/>
                  </a:cubicBezTo>
                  <a:cubicBezTo>
                    <a:pt x="115" y="33"/>
                    <a:pt x="115" y="33"/>
                    <a:pt x="115" y="33"/>
                  </a:cubicBezTo>
                  <a:cubicBezTo>
                    <a:pt x="115" y="34"/>
                    <a:pt x="115" y="35"/>
                    <a:pt x="114" y="36"/>
                  </a:cubicBezTo>
                  <a:cubicBezTo>
                    <a:pt x="114" y="36"/>
                    <a:pt x="114" y="36"/>
                    <a:pt x="114" y="36"/>
                  </a:cubicBezTo>
                  <a:cubicBezTo>
                    <a:pt x="114" y="37"/>
                    <a:pt x="113" y="37"/>
                    <a:pt x="112" y="38"/>
                  </a:cubicBezTo>
                  <a:cubicBezTo>
                    <a:pt x="112" y="38"/>
                    <a:pt x="112" y="38"/>
                    <a:pt x="112" y="38"/>
                  </a:cubicBezTo>
                  <a:cubicBezTo>
                    <a:pt x="111" y="38"/>
                    <a:pt x="110" y="38"/>
                    <a:pt x="109" y="38"/>
                  </a:cubicBezTo>
                  <a:cubicBezTo>
                    <a:pt x="109" y="37"/>
                    <a:pt x="109" y="37"/>
                    <a:pt x="109" y="37"/>
                  </a:cubicBezTo>
                  <a:cubicBezTo>
                    <a:pt x="108" y="37"/>
                    <a:pt x="107" y="37"/>
                    <a:pt x="107" y="36"/>
                  </a:cubicBezTo>
                  <a:cubicBezTo>
                    <a:pt x="107" y="36"/>
                    <a:pt x="107" y="36"/>
                    <a:pt x="107" y="36"/>
                  </a:cubicBezTo>
                  <a:cubicBezTo>
                    <a:pt x="106" y="35"/>
                    <a:pt x="106" y="34"/>
                    <a:pt x="106" y="33"/>
                  </a:cubicBezTo>
                  <a:close/>
                  <a:moveTo>
                    <a:pt x="186" y="109"/>
                  </a:moveTo>
                  <a:cubicBezTo>
                    <a:pt x="186" y="107"/>
                    <a:pt x="187" y="106"/>
                    <a:pt x="187" y="104"/>
                  </a:cubicBezTo>
                  <a:cubicBezTo>
                    <a:pt x="190" y="104"/>
                    <a:pt x="194" y="103"/>
                    <a:pt x="197" y="102"/>
                  </a:cubicBezTo>
                  <a:cubicBezTo>
                    <a:pt x="197" y="100"/>
                    <a:pt x="197" y="98"/>
                    <a:pt x="197" y="95"/>
                  </a:cubicBezTo>
                  <a:cubicBezTo>
                    <a:pt x="194" y="93"/>
                    <a:pt x="191" y="92"/>
                    <a:pt x="188" y="91"/>
                  </a:cubicBezTo>
                  <a:cubicBezTo>
                    <a:pt x="188" y="90"/>
                    <a:pt x="188" y="88"/>
                    <a:pt x="187" y="87"/>
                  </a:cubicBezTo>
                  <a:cubicBezTo>
                    <a:pt x="187" y="87"/>
                    <a:pt x="187" y="87"/>
                    <a:pt x="187" y="87"/>
                  </a:cubicBezTo>
                  <a:cubicBezTo>
                    <a:pt x="187" y="85"/>
                    <a:pt x="186" y="84"/>
                    <a:pt x="186" y="83"/>
                  </a:cubicBezTo>
                  <a:cubicBezTo>
                    <a:pt x="188" y="80"/>
                    <a:pt x="190" y="78"/>
                    <a:pt x="192" y="75"/>
                  </a:cubicBezTo>
                  <a:cubicBezTo>
                    <a:pt x="191" y="73"/>
                    <a:pt x="190" y="71"/>
                    <a:pt x="188" y="69"/>
                  </a:cubicBezTo>
                  <a:cubicBezTo>
                    <a:pt x="185" y="69"/>
                    <a:pt x="182" y="70"/>
                    <a:pt x="179" y="71"/>
                  </a:cubicBezTo>
                  <a:cubicBezTo>
                    <a:pt x="178" y="70"/>
                    <a:pt x="176" y="69"/>
                    <a:pt x="175" y="68"/>
                  </a:cubicBezTo>
                  <a:cubicBezTo>
                    <a:pt x="175" y="68"/>
                    <a:pt x="175" y="68"/>
                    <a:pt x="175" y="68"/>
                  </a:cubicBezTo>
                  <a:cubicBezTo>
                    <a:pt x="174" y="67"/>
                    <a:pt x="173" y="66"/>
                    <a:pt x="172" y="66"/>
                  </a:cubicBezTo>
                  <a:cubicBezTo>
                    <a:pt x="172" y="62"/>
                    <a:pt x="172" y="59"/>
                    <a:pt x="172" y="56"/>
                  </a:cubicBezTo>
                  <a:cubicBezTo>
                    <a:pt x="170" y="55"/>
                    <a:pt x="168" y="54"/>
                    <a:pt x="166" y="53"/>
                  </a:cubicBezTo>
                  <a:cubicBezTo>
                    <a:pt x="163" y="56"/>
                    <a:pt x="161" y="58"/>
                    <a:pt x="159" y="61"/>
                  </a:cubicBezTo>
                  <a:cubicBezTo>
                    <a:pt x="158" y="60"/>
                    <a:pt x="156" y="60"/>
                    <a:pt x="155" y="60"/>
                  </a:cubicBezTo>
                  <a:cubicBezTo>
                    <a:pt x="155" y="60"/>
                    <a:pt x="155" y="60"/>
                    <a:pt x="155" y="60"/>
                  </a:cubicBezTo>
                  <a:cubicBezTo>
                    <a:pt x="153" y="60"/>
                    <a:pt x="152" y="60"/>
                    <a:pt x="151" y="60"/>
                  </a:cubicBezTo>
                  <a:cubicBezTo>
                    <a:pt x="149" y="58"/>
                    <a:pt x="148" y="55"/>
                    <a:pt x="146" y="52"/>
                  </a:cubicBezTo>
                  <a:cubicBezTo>
                    <a:pt x="143" y="52"/>
                    <a:pt x="141" y="53"/>
                    <a:pt x="139" y="54"/>
                  </a:cubicBezTo>
                  <a:cubicBezTo>
                    <a:pt x="138" y="57"/>
                    <a:pt x="138" y="60"/>
                    <a:pt x="138" y="64"/>
                  </a:cubicBezTo>
                  <a:cubicBezTo>
                    <a:pt x="136" y="64"/>
                    <a:pt x="135" y="65"/>
                    <a:pt x="134" y="66"/>
                  </a:cubicBezTo>
                  <a:cubicBezTo>
                    <a:pt x="134" y="66"/>
                    <a:pt x="134" y="66"/>
                    <a:pt x="134" y="66"/>
                  </a:cubicBezTo>
                  <a:cubicBezTo>
                    <a:pt x="133" y="67"/>
                    <a:pt x="131" y="68"/>
                    <a:pt x="130" y="69"/>
                  </a:cubicBezTo>
                  <a:cubicBezTo>
                    <a:pt x="128" y="67"/>
                    <a:pt x="124" y="66"/>
                    <a:pt x="121" y="65"/>
                  </a:cubicBezTo>
                  <a:cubicBezTo>
                    <a:pt x="120" y="67"/>
                    <a:pt x="118" y="68"/>
                    <a:pt x="117" y="70"/>
                  </a:cubicBezTo>
                  <a:cubicBezTo>
                    <a:pt x="118" y="73"/>
                    <a:pt x="120" y="76"/>
                    <a:pt x="122" y="79"/>
                  </a:cubicBezTo>
                  <a:cubicBezTo>
                    <a:pt x="121" y="80"/>
                    <a:pt x="121" y="82"/>
                    <a:pt x="120" y="83"/>
                  </a:cubicBezTo>
                  <a:cubicBezTo>
                    <a:pt x="120" y="83"/>
                    <a:pt x="120" y="83"/>
                    <a:pt x="120" y="83"/>
                  </a:cubicBezTo>
                  <a:cubicBezTo>
                    <a:pt x="119" y="84"/>
                    <a:pt x="119" y="86"/>
                    <a:pt x="119" y="87"/>
                  </a:cubicBezTo>
                  <a:cubicBezTo>
                    <a:pt x="116" y="88"/>
                    <a:pt x="112" y="88"/>
                    <a:pt x="109" y="90"/>
                  </a:cubicBezTo>
                  <a:cubicBezTo>
                    <a:pt x="109" y="92"/>
                    <a:pt x="109" y="94"/>
                    <a:pt x="109" y="97"/>
                  </a:cubicBezTo>
                  <a:cubicBezTo>
                    <a:pt x="112" y="98"/>
                    <a:pt x="115" y="100"/>
                    <a:pt x="118" y="101"/>
                  </a:cubicBezTo>
                  <a:cubicBezTo>
                    <a:pt x="118" y="102"/>
                    <a:pt x="118" y="104"/>
                    <a:pt x="119" y="105"/>
                  </a:cubicBezTo>
                  <a:cubicBezTo>
                    <a:pt x="119" y="105"/>
                    <a:pt x="119" y="105"/>
                    <a:pt x="119" y="105"/>
                  </a:cubicBezTo>
                  <a:cubicBezTo>
                    <a:pt x="119" y="106"/>
                    <a:pt x="120" y="108"/>
                    <a:pt x="120" y="109"/>
                  </a:cubicBezTo>
                  <a:cubicBezTo>
                    <a:pt x="118" y="111"/>
                    <a:pt x="116" y="114"/>
                    <a:pt x="114" y="117"/>
                  </a:cubicBezTo>
                  <a:cubicBezTo>
                    <a:pt x="115" y="119"/>
                    <a:pt x="116" y="121"/>
                    <a:pt x="118" y="123"/>
                  </a:cubicBezTo>
                  <a:cubicBezTo>
                    <a:pt x="121" y="122"/>
                    <a:pt x="124" y="122"/>
                    <a:pt x="127" y="121"/>
                  </a:cubicBezTo>
                  <a:cubicBezTo>
                    <a:pt x="128" y="122"/>
                    <a:pt x="130" y="123"/>
                    <a:pt x="131" y="123"/>
                  </a:cubicBezTo>
                  <a:cubicBezTo>
                    <a:pt x="131" y="124"/>
                    <a:pt x="131" y="124"/>
                    <a:pt x="131" y="124"/>
                  </a:cubicBezTo>
                  <a:cubicBezTo>
                    <a:pt x="132" y="124"/>
                    <a:pt x="133" y="125"/>
                    <a:pt x="134" y="126"/>
                  </a:cubicBezTo>
                  <a:cubicBezTo>
                    <a:pt x="134" y="129"/>
                    <a:pt x="133" y="133"/>
                    <a:pt x="134" y="136"/>
                  </a:cubicBezTo>
                  <a:cubicBezTo>
                    <a:pt x="136" y="137"/>
                    <a:pt x="138" y="138"/>
                    <a:pt x="140" y="138"/>
                  </a:cubicBezTo>
                  <a:cubicBezTo>
                    <a:pt x="143" y="136"/>
                    <a:pt x="145" y="134"/>
                    <a:pt x="147" y="131"/>
                  </a:cubicBezTo>
                  <a:cubicBezTo>
                    <a:pt x="148" y="131"/>
                    <a:pt x="150" y="131"/>
                    <a:pt x="151" y="131"/>
                  </a:cubicBezTo>
                  <a:cubicBezTo>
                    <a:pt x="151" y="131"/>
                    <a:pt x="151" y="131"/>
                    <a:pt x="151" y="131"/>
                  </a:cubicBezTo>
                  <a:cubicBezTo>
                    <a:pt x="152" y="131"/>
                    <a:pt x="154" y="131"/>
                    <a:pt x="155" y="131"/>
                  </a:cubicBezTo>
                  <a:cubicBezTo>
                    <a:pt x="157" y="134"/>
                    <a:pt x="158" y="137"/>
                    <a:pt x="160" y="140"/>
                  </a:cubicBezTo>
                  <a:cubicBezTo>
                    <a:pt x="163" y="139"/>
                    <a:pt x="165" y="139"/>
                    <a:pt x="167" y="138"/>
                  </a:cubicBezTo>
                  <a:cubicBezTo>
                    <a:pt x="168" y="134"/>
                    <a:pt x="168" y="131"/>
                    <a:pt x="168" y="128"/>
                  </a:cubicBezTo>
                  <a:cubicBezTo>
                    <a:pt x="170" y="127"/>
                    <a:pt x="171" y="126"/>
                    <a:pt x="172" y="126"/>
                  </a:cubicBezTo>
                  <a:cubicBezTo>
                    <a:pt x="172" y="126"/>
                    <a:pt x="172" y="126"/>
                    <a:pt x="172" y="126"/>
                  </a:cubicBezTo>
                  <a:cubicBezTo>
                    <a:pt x="173" y="125"/>
                    <a:pt x="174" y="124"/>
                    <a:pt x="176" y="123"/>
                  </a:cubicBezTo>
                  <a:cubicBezTo>
                    <a:pt x="178" y="125"/>
                    <a:pt x="181" y="126"/>
                    <a:pt x="185" y="127"/>
                  </a:cubicBezTo>
                  <a:cubicBezTo>
                    <a:pt x="186" y="125"/>
                    <a:pt x="188" y="123"/>
                    <a:pt x="189" y="121"/>
                  </a:cubicBezTo>
                  <a:cubicBezTo>
                    <a:pt x="188" y="118"/>
                    <a:pt x="186" y="115"/>
                    <a:pt x="184" y="113"/>
                  </a:cubicBezTo>
                  <a:cubicBezTo>
                    <a:pt x="185" y="111"/>
                    <a:pt x="185" y="110"/>
                    <a:pt x="186" y="109"/>
                  </a:cubicBezTo>
                  <a:close/>
                  <a:moveTo>
                    <a:pt x="159" y="98"/>
                  </a:moveTo>
                  <a:cubicBezTo>
                    <a:pt x="159" y="98"/>
                    <a:pt x="159" y="98"/>
                    <a:pt x="159" y="98"/>
                  </a:cubicBezTo>
                  <a:cubicBezTo>
                    <a:pt x="158" y="99"/>
                    <a:pt x="157" y="100"/>
                    <a:pt x="156" y="101"/>
                  </a:cubicBezTo>
                  <a:cubicBezTo>
                    <a:pt x="156" y="101"/>
                    <a:pt x="156" y="101"/>
                    <a:pt x="156" y="101"/>
                  </a:cubicBezTo>
                  <a:cubicBezTo>
                    <a:pt x="155" y="102"/>
                    <a:pt x="154" y="102"/>
                    <a:pt x="152" y="102"/>
                  </a:cubicBezTo>
                  <a:cubicBezTo>
                    <a:pt x="152" y="102"/>
                    <a:pt x="152" y="102"/>
                    <a:pt x="152" y="102"/>
                  </a:cubicBezTo>
                  <a:cubicBezTo>
                    <a:pt x="151" y="102"/>
                    <a:pt x="150" y="101"/>
                    <a:pt x="149" y="101"/>
                  </a:cubicBezTo>
                  <a:cubicBezTo>
                    <a:pt x="149" y="101"/>
                    <a:pt x="149" y="101"/>
                    <a:pt x="149" y="101"/>
                  </a:cubicBezTo>
                  <a:cubicBezTo>
                    <a:pt x="148" y="100"/>
                    <a:pt x="147" y="99"/>
                    <a:pt x="147" y="98"/>
                  </a:cubicBezTo>
                  <a:cubicBezTo>
                    <a:pt x="147" y="97"/>
                    <a:pt x="147" y="97"/>
                    <a:pt x="147" y="97"/>
                  </a:cubicBezTo>
                  <a:cubicBezTo>
                    <a:pt x="147" y="96"/>
                    <a:pt x="147" y="95"/>
                    <a:pt x="147" y="94"/>
                  </a:cubicBezTo>
                  <a:cubicBezTo>
                    <a:pt x="147" y="94"/>
                    <a:pt x="147" y="94"/>
                    <a:pt x="147" y="94"/>
                  </a:cubicBezTo>
                  <a:cubicBezTo>
                    <a:pt x="148" y="92"/>
                    <a:pt x="149" y="91"/>
                    <a:pt x="150" y="91"/>
                  </a:cubicBezTo>
                  <a:cubicBezTo>
                    <a:pt x="150" y="91"/>
                    <a:pt x="150" y="91"/>
                    <a:pt x="150" y="91"/>
                  </a:cubicBezTo>
                  <a:cubicBezTo>
                    <a:pt x="151" y="90"/>
                    <a:pt x="152" y="90"/>
                    <a:pt x="154" y="90"/>
                  </a:cubicBezTo>
                  <a:cubicBezTo>
                    <a:pt x="154" y="90"/>
                    <a:pt x="154" y="90"/>
                    <a:pt x="154" y="90"/>
                  </a:cubicBezTo>
                  <a:cubicBezTo>
                    <a:pt x="155" y="90"/>
                    <a:pt x="156" y="90"/>
                    <a:pt x="157" y="91"/>
                  </a:cubicBezTo>
                  <a:cubicBezTo>
                    <a:pt x="157" y="91"/>
                    <a:pt x="157" y="91"/>
                    <a:pt x="157" y="91"/>
                  </a:cubicBezTo>
                  <a:cubicBezTo>
                    <a:pt x="158" y="92"/>
                    <a:pt x="159" y="93"/>
                    <a:pt x="159" y="94"/>
                  </a:cubicBezTo>
                  <a:cubicBezTo>
                    <a:pt x="159" y="94"/>
                    <a:pt x="159" y="94"/>
                    <a:pt x="159" y="94"/>
                  </a:cubicBezTo>
                  <a:cubicBezTo>
                    <a:pt x="159" y="95"/>
                    <a:pt x="159" y="97"/>
                    <a:pt x="159" y="98"/>
                  </a:cubicBezTo>
                  <a:close/>
                  <a:moveTo>
                    <a:pt x="129" y="133"/>
                  </a:moveTo>
                  <a:cubicBezTo>
                    <a:pt x="124" y="132"/>
                    <a:pt x="118" y="132"/>
                    <a:pt x="113" y="132"/>
                  </a:cubicBezTo>
                  <a:cubicBezTo>
                    <a:pt x="112" y="130"/>
                    <a:pt x="111" y="128"/>
                    <a:pt x="110" y="127"/>
                  </a:cubicBezTo>
                  <a:cubicBezTo>
                    <a:pt x="110" y="127"/>
                    <a:pt x="110" y="127"/>
                    <a:pt x="110" y="127"/>
                  </a:cubicBezTo>
                  <a:cubicBezTo>
                    <a:pt x="109" y="125"/>
                    <a:pt x="107" y="123"/>
                    <a:pt x="106" y="121"/>
                  </a:cubicBezTo>
                  <a:cubicBezTo>
                    <a:pt x="108" y="117"/>
                    <a:pt x="109" y="112"/>
                    <a:pt x="110" y="107"/>
                  </a:cubicBezTo>
                  <a:cubicBezTo>
                    <a:pt x="108" y="105"/>
                    <a:pt x="105" y="103"/>
                    <a:pt x="102" y="101"/>
                  </a:cubicBezTo>
                  <a:cubicBezTo>
                    <a:pt x="97" y="103"/>
                    <a:pt x="93" y="106"/>
                    <a:pt x="89" y="109"/>
                  </a:cubicBezTo>
                  <a:cubicBezTo>
                    <a:pt x="87" y="108"/>
                    <a:pt x="85" y="108"/>
                    <a:pt x="83" y="107"/>
                  </a:cubicBezTo>
                  <a:cubicBezTo>
                    <a:pt x="83" y="107"/>
                    <a:pt x="83" y="107"/>
                    <a:pt x="83" y="107"/>
                  </a:cubicBezTo>
                  <a:cubicBezTo>
                    <a:pt x="80" y="106"/>
                    <a:pt x="78" y="105"/>
                    <a:pt x="76" y="105"/>
                  </a:cubicBezTo>
                  <a:cubicBezTo>
                    <a:pt x="75" y="100"/>
                    <a:pt x="74" y="95"/>
                    <a:pt x="72" y="91"/>
                  </a:cubicBezTo>
                  <a:cubicBezTo>
                    <a:pt x="68" y="90"/>
                    <a:pt x="65" y="90"/>
                    <a:pt x="61" y="91"/>
                  </a:cubicBezTo>
                  <a:cubicBezTo>
                    <a:pt x="59" y="95"/>
                    <a:pt x="57" y="100"/>
                    <a:pt x="55" y="105"/>
                  </a:cubicBezTo>
                  <a:cubicBezTo>
                    <a:pt x="53" y="105"/>
                    <a:pt x="51" y="106"/>
                    <a:pt x="49" y="107"/>
                  </a:cubicBezTo>
                  <a:cubicBezTo>
                    <a:pt x="49" y="107"/>
                    <a:pt x="49" y="107"/>
                    <a:pt x="49" y="107"/>
                  </a:cubicBezTo>
                  <a:cubicBezTo>
                    <a:pt x="47" y="108"/>
                    <a:pt x="45" y="108"/>
                    <a:pt x="43" y="109"/>
                  </a:cubicBezTo>
                  <a:cubicBezTo>
                    <a:pt x="40" y="106"/>
                    <a:pt x="36" y="103"/>
                    <a:pt x="31" y="100"/>
                  </a:cubicBezTo>
                  <a:cubicBezTo>
                    <a:pt x="28" y="102"/>
                    <a:pt x="25" y="104"/>
                    <a:pt x="23" y="106"/>
                  </a:cubicBezTo>
                  <a:cubicBezTo>
                    <a:pt x="23" y="112"/>
                    <a:pt x="25" y="117"/>
                    <a:pt x="26" y="121"/>
                  </a:cubicBezTo>
                  <a:cubicBezTo>
                    <a:pt x="25" y="123"/>
                    <a:pt x="24" y="125"/>
                    <a:pt x="22" y="127"/>
                  </a:cubicBezTo>
                  <a:cubicBezTo>
                    <a:pt x="22" y="127"/>
                    <a:pt x="22" y="127"/>
                    <a:pt x="22" y="127"/>
                  </a:cubicBezTo>
                  <a:cubicBezTo>
                    <a:pt x="21" y="128"/>
                    <a:pt x="20" y="130"/>
                    <a:pt x="19" y="132"/>
                  </a:cubicBezTo>
                  <a:cubicBezTo>
                    <a:pt x="14" y="132"/>
                    <a:pt x="9" y="132"/>
                    <a:pt x="4" y="132"/>
                  </a:cubicBezTo>
                  <a:cubicBezTo>
                    <a:pt x="2" y="135"/>
                    <a:pt x="1" y="139"/>
                    <a:pt x="0" y="142"/>
                  </a:cubicBezTo>
                  <a:cubicBezTo>
                    <a:pt x="4" y="146"/>
                    <a:pt x="8" y="149"/>
                    <a:pt x="12" y="152"/>
                  </a:cubicBezTo>
                  <a:cubicBezTo>
                    <a:pt x="12" y="154"/>
                    <a:pt x="12" y="156"/>
                    <a:pt x="12" y="159"/>
                  </a:cubicBezTo>
                  <a:cubicBezTo>
                    <a:pt x="12" y="159"/>
                    <a:pt x="12" y="159"/>
                    <a:pt x="12" y="159"/>
                  </a:cubicBezTo>
                  <a:cubicBezTo>
                    <a:pt x="12" y="161"/>
                    <a:pt x="12" y="163"/>
                    <a:pt x="12" y="165"/>
                  </a:cubicBezTo>
                  <a:cubicBezTo>
                    <a:pt x="8" y="168"/>
                    <a:pt x="4" y="171"/>
                    <a:pt x="0" y="174"/>
                  </a:cubicBezTo>
                  <a:cubicBezTo>
                    <a:pt x="1" y="177"/>
                    <a:pt x="2" y="181"/>
                    <a:pt x="3" y="184"/>
                  </a:cubicBezTo>
                  <a:cubicBezTo>
                    <a:pt x="8" y="185"/>
                    <a:pt x="14" y="185"/>
                    <a:pt x="19" y="185"/>
                  </a:cubicBezTo>
                  <a:cubicBezTo>
                    <a:pt x="20" y="187"/>
                    <a:pt x="21" y="189"/>
                    <a:pt x="22" y="191"/>
                  </a:cubicBezTo>
                  <a:cubicBezTo>
                    <a:pt x="22" y="191"/>
                    <a:pt x="22" y="191"/>
                    <a:pt x="22" y="191"/>
                  </a:cubicBezTo>
                  <a:cubicBezTo>
                    <a:pt x="23" y="193"/>
                    <a:pt x="25" y="194"/>
                    <a:pt x="26" y="196"/>
                  </a:cubicBezTo>
                  <a:cubicBezTo>
                    <a:pt x="24" y="200"/>
                    <a:pt x="23" y="205"/>
                    <a:pt x="22" y="210"/>
                  </a:cubicBezTo>
                  <a:cubicBezTo>
                    <a:pt x="24" y="212"/>
                    <a:pt x="27" y="215"/>
                    <a:pt x="30" y="216"/>
                  </a:cubicBezTo>
                  <a:cubicBezTo>
                    <a:pt x="35" y="214"/>
                    <a:pt x="39" y="211"/>
                    <a:pt x="43" y="208"/>
                  </a:cubicBezTo>
                  <a:cubicBezTo>
                    <a:pt x="45" y="209"/>
                    <a:pt x="47" y="210"/>
                    <a:pt x="50" y="210"/>
                  </a:cubicBezTo>
                  <a:cubicBezTo>
                    <a:pt x="49" y="211"/>
                    <a:pt x="49" y="211"/>
                    <a:pt x="49" y="211"/>
                  </a:cubicBezTo>
                  <a:cubicBezTo>
                    <a:pt x="52" y="211"/>
                    <a:pt x="54" y="212"/>
                    <a:pt x="56" y="212"/>
                  </a:cubicBezTo>
                  <a:cubicBezTo>
                    <a:pt x="57" y="217"/>
                    <a:pt x="58" y="222"/>
                    <a:pt x="60" y="227"/>
                  </a:cubicBezTo>
                  <a:cubicBezTo>
                    <a:pt x="64" y="227"/>
                    <a:pt x="67" y="227"/>
                    <a:pt x="71" y="227"/>
                  </a:cubicBezTo>
                  <a:cubicBezTo>
                    <a:pt x="73" y="222"/>
                    <a:pt x="75" y="217"/>
                    <a:pt x="77" y="212"/>
                  </a:cubicBezTo>
                  <a:cubicBezTo>
                    <a:pt x="79" y="212"/>
                    <a:pt x="81" y="211"/>
                    <a:pt x="83" y="210"/>
                  </a:cubicBezTo>
                  <a:cubicBezTo>
                    <a:pt x="83" y="210"/>
                    <a:pt x="83" y="210"/>
                    <a:pt x="83" y="210"/>
                  </a:cubicBezTo>
                  <a:cubicBezTo>
                    <a:pt x="85" y="210"/>
                    <a:pt x="87" y="209"/>
                    <a:pt x="89" y="208"/>
                  </a:cubicBezTo>
                  <a:cubicBezTo>
                    <a:pt x="92" y="211"/>
                    <a:pt x="96" y="214"/>
                    <a:pt x="101" y="217"/>
                  </a:cubicBezTo>
                  <a:cubicBezTo>
                    <a:pt x="104" y="215"/>
                    <a:pt x="107" y="213"/>
                    <a:pt x="110" y="211"/>
                  </a:cubicBezTo>
                  <a:cubicBezTo>
                    <a:pt x="109" y="206"/>
                    <a:pt x="107" y="201"/>
                    <a:pt x="106" y="196"/>
                  </a:cubicBezTo>
                  <a:cubicBezTo>
                    <a:pt x="107" y="194"/>
                    <a:pt x="108" y="192"/>
                    <a:pt x="110" y="191"/>
                  </a:cubicBezTo>
                  <a:cubicBezTo>
                    <a:pt x="110" y="191"/>
                    <a:pt x="110" y="191"/>
                    <a:pt x="110" y="191"/>
                  </a:cubicBezTo>
                  <a:cubicBezTo>
                    <a:pt x="111" y="189"/>
                    <a:pt x="112" y="187"/>
                    <a:pt x="113" y="185"/>
                  </a:cubicBezTo>
                  <a:cubicBezTo>
                    <a:pt x="118" y="186"/>
                    <a:pt x="123" y="186"/>
                    <a:pt x="129" y="185"/>
                  </a:cubicBezTo>
                  <a:cubicBezTo>
                    <a:pt x="130" y="182"/>
                    <a:pt x="131" y="179"/>
                    <a:pt x="132" y="175"/>
                  </a:cubicBezTo>
                  <a:cubicBezTo>
                    <a:pt x="128" y="171"/>
                    <a:pt x="124" y="168"/>
                    <a:pt x="120" y="165"/>
                  </a:cubicBezTo>
                  <a:cubicBezTo>
                    <a:pt x="120" y="163"/>
                    <a:pt x="120" y="161"/>
                    <a:pt x="120" y="159"/>
                  </a:cubicBezTo>
                  <a:cubicBezTo>
                    <a:pt x="120" y="159"/>
                    <a:pt x="120" y="159"/>
                    <a:pt x="120" y="159"/>
                  </a:cubicBezTo>
                  <a:cubicBezTo>
                    <a:pt x="120" y="156"/>
                    <a:pt x="120" y="154"/>
                    <a:pt x="120" y="152"/>
                  </a:cubicBezTo>
                  <a:cubicBezTo>
                    <a:pt x="124" y="150"/>
                    <a:pt x="128" y="147"/>
                    <a:pt x="132" y="143"/>
                  </a:cubicBezTo>
                  <a:cubicBezTo>
                    <a:pt x="131" y="140"/>
                    <a:pt x="130" y="136"/>
                    <a:pt x="129" y="133"/>
                  </a:cubicBezTo>
                  <a:close/>
                  <a:moveTo>
                    <a:pt x="75" y="159"/>
                  </a:moveTo>
                  <a:cubicBezTo>
                    <a:pt x="75" y="161"/>
                    <a:pt x="75" y="163"/>
                    <a:pt x="73" y="164"/>
                  </a:cubicBezTo>
                  <a:cubicBezTo>
                    <a:pt x="73" y="164"/>
                    <a:pt x="73" y="164"/>
                    <a:pt x="73" y="164"/>
                  </a:cubicBezTo>
                  <a:cubicBezTo>
                    <a:pt x="72" y="166"/>
                    <a:pt x="70" y="167"/>
                    <a:pt x="69" y="168"/>
                  </a:cubicBezTo>
                  <a:cubicBezTo>
                    <a:pt x="69" y="168"/>
                    <a:pt x="69" y="168"/>
                    <a:pt x="69" y="168"/>
                  </a:cubicBezTo>
                  <a:cubicBezTo>
                    <a:pt x="67" y="168"/>
                    <a:pt x="65" y="168"/>
                    <a:pt x="63" y="168"/>
                  </a:cubicBezTo>
                  <a:cubicBezTo>
                    <a:pt x="63" y="168"/>
                    <a:pt x="63" y="168"/>
                    <a:pt x="63" y="168"/>
                  </a:cubicBezTo>
                  <a:cubicBezTo>
                    <a:pt x="62" y="167"/>
                    <a:pt x="60" y="166"/>
                    <a:pt x="59" y="164"/>
                  </a:cubicBezTo>
                  <a:cubicBezTo>
                    <a:pt x="59" y="164"/>
                    <a:pt x="59" y="164"/>
                    <a:pt x="59" y="164"/>
                  </a:cubicBezTo>
                  <a:cubicBezTo>
                    <a:pt x="57" y="163"/>
                    <a:pt x="57" y="161"/>
                    <a:pt x="57" y="159"/>
                  </a:cubicBezTo>
                  <a:cubicBezTo>
                    <a:pt x="57" y="159"/>
                    <a:pt x="57" y="159"/>
                    <a:pt x="57" y="159"/>
                  </a:cubicBezTo>
                  <a:cubicBezTo>
                    <a:pt x="57" y="157"/>
                    <a:pt x="57" y="155"/>
                    <a:pt x="59" y="153"/>
                  </a:cubicBezTo>
                  <a:cubicBezTo>
                    <a:pt x="59" y="153"/>
                    <a:pt x="59" y="153"/>
                    <a:pt x="59" y="153"/>
                  </a:cubicBezTo>
                  <a:cubicBezTo>
                    <a:pt x="60" y="151"/>
                    <a:pt x="62" y="150"/>
                    <a:pt x="63" y="149"/>
                  </a:cubicBezTo>
                  <a:cubicBezTo>
                    <a:pt x="63" y="149"/>
                    <a:pt x="63" y="149"/>
                    <a:pt x="63" y="149"/>
                  </a:cubicBezTo>
                  <a:cubicBezTo>
                    <a:pt x="65" y="149"/>
                    <a:pt x="67" y="149"/>
                    <a:pt x="69" y="149"/>
                  </a:cubicBezTo>
                  <a:cubicBezTo>
                    <a:pt x="69" y="150"/>
                    <a:pt x="69" y="150"/>
                    <a:pt x="69" y="150"/>
                  </a:cubicBezTo>
                  <a:cubicBezTo>
                    <a:pt x="70" y="150"/>
                    <a:pt x="72" y="151"/>
                    <a:pt x="73" y="153"/>
                  </a:cubicBezTo>
                  <a:cubicBezTo>
                    <a:pt x="73" y="153"/>
                    <a:pt x="73" y="153"/>
                    <a:pt x="73" y="153"/>
                  </a:cubicBezTo>
                  <a:cubicBezTo>
                    <a:pt x="75" y="155"/>
                    <a:pt x="75" y="157"/>
                    <a:pt x="75" y="159"/>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en-GB" sz="2400"/>
            </a:p>
          </p:txBody>
        </p:sp>
        <p:sp>
          <p:nvSpPr>
            <p:cNvPr id="45" name="Rectangle 44"/>
            <p:cNvSpPr/>
            <p:nvPr/>
          </p:nvSpPr>
          <p:spPr>
            <a:xfrm>
              <a:off x="7236296" y="3718678"/>
              <a:ext cx="1051817" cy="99525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r>
                <a:rPr lang="en-GB" sz="1333" b="1"/>
                <a:t>If / Then </a:t>
              </a:r>
              <a:br>
                <a:rPr lang="en-GB" sz="1333" b="1"/>
              </a:br>
              <a:r>
                <a:rPr lang="en-GB" sz="1333" b="1"/>
                <a:t>program</a:t>
              </a:r>
            </a:p>
          </p:txBody>
        </p:sp>
        <p:sp>
          <p:nvSpPr>
            <p:cNvPr id="46" name="Freeform 9"/>
            <p:cNvSpPr>
              <a:spLocks noChangeAspect="1" noEditPoints="1"/>
            </p:cNvSpPr>
            <p:nvPr/>
          </p:nvSpPr>
          <p:spPr bwMode="auto">
            <a:xfrm>
              <a:off x="7921079" y="3794606"/>
              <a:ext cx="215895" cy="248772"/>
            </a:xfrm>
            <a:custGeom>
              <a:avLst/>
              <a:gdLst>
                <a:gd name="T0" fmla="*/ 89 w 197"/>
                <a:gd name="T1" fmla="*/ 49 h 227"/>
                <a:gd name="T2" fmla="*/ 99 w 197"/>
                <a:gd name="T3" fmla="*/ 57 h 227"/>
                <a:gd name="T4" fmla="*/ 108 w 197"/>
                <a:gd name="T5" fmla="*/ 66 h 227"/>
                <a:gd name="T6" fmla="*/ 119 w 197"/>
                <a:gd name="T7" fmla="*/ 58 h 227"/>
                <a:gd name="T8" fmla="*/ 130 w 197"/>
                <a:gd name="T9" fmla="*/ 51 h 227"/>
                <a:gd name="T10" fmla="*/ 141 w 197"/>
                <a:gd name="T11" fmla="*/ 46 h 227"/>
                <a:gd name="T12" fmla="*/ 137 w 197"/>
                <a:gd name="T13" fmla="*/ 33 h 227"/>
                <a:gd name="T14" fmla="*/ 133 w 197"/>
                <a:gd name="T15" fmla="*/ 20 h 227"/>
                <a:gd name="T16" fmla="*/ 132 w 197"/>
                <a:gd name="T17" fmla="*/ 8 h 227"/>
                <a:gd name="T18" fmla="*/ 119 w 197"/>
                <a:gd name="T19" fmla="*/ 8 h 227"/>
                <a:gd name="T20" fmla="*/ 105 w 197"/>
                <a:gd name="T21" fmla="*/ 7 h 227"/>
                <a:gd name="T22" fmla="*/ 94 w 197"/>
                <a:gd name="T23" fmla="*/ 5 h 227"/>
                <a:gd name="T24" fmla="*/ 89 w 197"/>
                <a:gd name="T25" fmla="*/ 18 h 227"/>
                <a:gd name="T26" fmla="*/ 84 w 197"/>
                <a:gd name="T27" fmla="*/ 30 h 227"/>
                <a:gd name="T28" fmla="*/ 78 w 197"/>
                <a:gd name="T29" fmla="*/ 40 h 227"/>
                <a:gd name="T30" fmla="*/ 107 w 197"/>
                <a:gd name="T31" fmla="*/ 30 h 227"/>
                <a:gd name="T32" fmla="*/ 112 w 197"/>
                <a:gd name="T33" fmla="*/ 29 h 227"/>
                <a:gd name="T34" fmla="*/ 115 w 197"/>
                <a:gd name="T35" fmla="*/ 33 h 227"/>
                <a:gd name="T36" fmla="*/ 112 w 197"/>
                <a:gd name="T37" fmla="*/ 38 h 227"/>
                <a:gd name="T38" fmla="*/ 107 w 197"/>
                <a:gd name="T39" fmla="*/ 36 h 227"/>
                <a:gd name="T40" fmla="*/ 197 w 197"/>
                <a:gd name="T41" fmla="*/ 102 h 227"/>
                <a:gd name="T42" fmla="*/ 187 w 197"/>
                <a:gd name="T43" fmla="*/ 87 h 227"/>
                <a:gd name="T44" fmla="*/ 179 w 197"/>
                <a:gd name="T45" fmla="*/ 71 h 227"/>
                <a:gd name="T46" fmla="*/ 172 w 197"/>
                <a:gd name="T47" fmla="*/ 56 h 227"/>
                <a:gd name="T48" fmla="*/ 155 w 197"/>
                <a:gd name="T49" fmla="*/ 60 h 227"/>
                <a:gd name="T50" fmla="*/ 138 w 197"/>
                <a:gd name="T51" fmla="*/ 64 h 227"/>
                <a:gd name="T52" fmla="*/ 121 w 197"/>
                <a:gd name="T53" fmla="*/ 65 h 227"/>
                <a:gd name="T54" fmla="*/ 120 w 197"/>
                <a:gd name="T55" fmla="*/ 83 h 227"/>
                <a:gd name="T56" fmla="*/ 118 w 197"/>
                <a:gd name="T57" fmla="*/ 101 h 227"/>
                <a:gd name="T58" fmla="*/ 114 w 197"/>
                <a:gd name="T59" fmla="*/ 117 h 227"/>
                <a:gd name="T60" fmla="*/ 131 w 197"/>
                <a:gd name="T61" fmla="*/ 124 h 227"/>
                <a:gd name="T62" fmla="*/ 147 w 197"/>
                <a:gd name="T63" fmla="*/ 131 h 227"/>
                <a:gd name="T64" fmla="*/ 160 w 197"/>
                <a:gd name="T65" fmla="*/ 140 h 227"/>
                <a:gd name="T66" fmla="*/ 172 w 197"/>
                <a:gd name="T67" fmla="*/ 126 h 227"/>
                <a:gd name="T68" fmla="*/ 184 w 197"/>
                <a:gd name="T69" fmla="*/ 113 h 227"/>
                <a:gd name="T70" fmla="*/ 156 w 197"/>
                <a:gd name="T71" fmla="*/ 101 h 227"/>
                <a:gd name="T72" fmla="*/ 149 w 197"/>
                <a:gd name="T73" fmla="*/ 101 h 227"/>
                <a:gd name="T74" fmla="*/ 147 w 197"/>
                <a:gd name="T75" fmla="*/ 94 h 227"/>
                <a:gd name="T76" fmla="*/ 154 w 197"/>
                <a:gd name="T77" fmla="*/ 90 h 227"/>
                <a:gd name="T78" fmla="*/ 159 w 197"/>
                <a:gd name="T79" fmla="*/ 94 h 227"/>
                <a:gd name="T80" fmla="*/ 113 w 197"/>
                <a:gd name="T81" fmla="*/ 132 h 227"/>
                <a:gd name="T82" fmla="*/ 110 w 197"/>
                <a:gd name="T83" fmla="*/ 107 h 227"/>
                <a:gd name="T84" fmla="*/ 83 w 197"/>
                <a:gd name="T85" fmla="*/ 107 h 227"/>
                <a:gd name="T86" fmla="*/ 55 w 197"/>
                <a:gd name="T87" fmla="*/ 105 h 227"/>
                <a:gd name="T88" fmla="*/ 31 w 197"/>
                <a:gd name="T89" fmla="*/ 100 h 227"/>
                <a:gd name="T90" fmla="*/ 22 w 197"/>
                <a:gd name="T91" fmla="*/ 127 h 227"/>
                <a:gd name="T92" fmla="*/ 12 w 197"/>
                <a:gd name="T93" fmla="*/ 152 h 227"/>
                <a:gd name="T94" fmla="*/ 0 w 197"/>
                <a:gd name="T95" fmla="*/ 174 h 227"/>
                <a:gd name="T96" fmla="*/ 22 w 197"/>
                <a:gd name="T97" fmla="*/ 191 h 227"/>
                <a:gd name="T98" fmla="*/ 43 w 197"/>
                <a:gd name="T99" fmla="*/ 208 h 227"/>
                <a:gd name="T100" fmla="*/ 60 w 197"/>
                <a:gd name="T101" fmla="*/ 227 h 227"/>
                <a:gd name="T102" fmla="*/ 83 w 197"/>
                <a:gd name="T103" fmla="*/ 210 h 227"/>
                <a:gd name="T104" fmla="*/ 106 w 197"/>
                <a:gd name="T105" fmla="*/ 196 h 227"/>
                <a:gd name="T106" fmla="*/ 129 w 197"/>
                <a:gd name="T107" fmla="*/ 185 h 227"/>
                <a:gd name="T108" fmla="*/ 120 w 197"/>
                <a:gd name="T109" fmla="*/ 159 h 227"/>
                <a:gd name="T110" fmla="*/ 75 w 197"/>
                <a:gd name="T111" fmla="*/ 159 h 227"/>
                <a:gd name="T112" fmla="*/ 69 w 197"/>
                <a:gd name="T113" fmla="*/ 168 h 227"/>
                <a:gd name="T114" fmla="*/ 59 w 197"/>
                <a:gd name="T115" fmla="*/ 164 h 227"/>
                <a:gd name="T116" fmla="*/ 59 w 197"/>
                <a:gd name="T117" fmla="*/ 153 h 227"/>
                <a:gd name="T118" fmla="*/ 69 w 197"/>
                <a:gd name="T119" fmla="*/ 15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7" h="227">
                  <a:moveTo>
                    <a:pt x="80" y="45"/>
                  </a:moveTo>
                  <a:cubicBezTo>
                    <a:pt x="83" y="46"/>
                    <a:pt x="85" y="46"/>
                    <a:pt x="87" y="46"/>
                  </a:cubicBezTo>
                  <a:cubicBezTo>
                    <a:pt x="88" y="47"/>
                    <a:pt x="89" y="48"/>
                    <a:pt x="89" y="49"/>
                  </a:cubicBezTo>
                  <a:cubicBezTo>
                    <a:pt x="89" y="49"/>
                    <a:pt x="89" y="49"/>
                    <a:pt x="89" y="49"/>
                  </a:cubicBezTo>
                  <a:cubicBezTo>
                    <a:pt x="90" y="50"/>
                    <a:pt x="91" y="50"/>
                    <a:pt x="91" y="51"/>
                  </a:cubicBezTo>
                  <a:cubicBezTo>
                    <a:pt x="90" y="53"/>
                    <a:pt x="90" y="56"/>
                    <a:pt x="89" y="58"/>
                  </a:cubicBezTo>
                  <a:cubicBezTo>
                    <a:pt x="90" y="59"/>
                    <a:pt x="92" y="60"/>
                    <a:pt x="93" y="61"/>
                  </a:cubicBezTo>
                  <a:cubicBezTo>
                    <a:pt x="95" y="60"/>
                    <a:pt x="98" y="59"/>
                    <a:pt x="99" y="57"/>
                  </a:cubicBezTo>
                  <a:cubicBezTo>
                    <a:pt x="100" y="58"/>
                    <a:pt x="101" y="58"/>
                    <a:pt x="102" y="58"/>
                  </a:cubicBezTo>
                  <a:cubicBezTo>
                    <a:pt x="102" y="58"/>
                    <a:pt x="102" y="58"/>
                    <a:pt x="102" y="58"/>
                  </a:cubicBezTo>
                  <a:cubicBezTo>
                    <a:pt x="103" y="59"/>
                    <a:pt x="105" y="59"/>
                    <a:pt x="106" y="59"/>
                  </a:cubicBezTo>
                  <a:cubicBezTo>
                    <a:pt x="106" y="61"/>
                    <a:pt x="107" y="64"/>
                    <a:pt x="108" y="66"/>
                  </a:cubicBezTo>
                  <a:cubicBezTo>
                    <a:pt x="109" y="66"/>
                    <a:pt x="111" y="66"/>
                    <a:pt x="113" y="66"/>
                  </a:cubicBezTo>
                  <a:cubicBezTo>
                    <a:pt x="114" y="64"/>
                    <a:pt x="115" y="61"/>
                    <a:pt x="116" y="59"/>
                  </a:cubicBezTo>
                  <a:cubicBezTo>
                    <a:pt x="117" y="59"/>
                    <a:pt x="118" y="59"/>
                    <a:pt x="119" y="58"/>
                  </a:cubicBezTo>
                  <a:cubicBezTo>
                    <a:pt x="119" y="58"/>
                    <a:pt x="119" y="58"/>
                    <a:pt x="119" y="58"/>
                  </a:cubicBezTo>
                  <a:cubicBezTo>
                    <a:pt x="120" y="58"/>
                    <a:pt x="121" y="57"/>
                    <a:pt x="122" y="57"/>
                  </a:cubicBezTo>
                  <a:cubicBezTo>
                    <a:pt x="123" y="59"/>
                    <a:pt x="125" y="60"/>
                    <a:pt x="127" y="61"/>
                  </a:cubicBezTo>
                  <a:cubicBezTo>
                    <a:pt x="129" y="61"/>
                    <a:pt x="130" y="59"/>
                    <a:pt x="132" y="58"/>
                  </a:cubicBezTo>
                  <a:cubicBezTo>
                    <a:pt x="131" y="56"/>
                    <a:pt x="131" y="53"/>
                    <a:pt x="130" y="51"/>
                  </a:cubicBezTo>
                  <a:cubicBezTo>
                    <a:pt x="130" y="50"/>
                    <a:pt x="131" y="49"/>
                    <a:pt x="132" y="49"/>
                  </a:cubicBezTo>
                  <a:cubicBezTo>
                    <a:pt x="132" y="49"/>
                    <a:pt x="132" y="49"/>
                    <a:pt x="132" y="49"/>
                  </a:cubicBezTo>
                  <a:cubicBezTo>
                    <a:pt x="132" y="48"/>
                    <a:pt x="133" y="47"/>
                    <a:pt x="133" y="46"/>
                  </a:cubicBezTo>
                  <a:cubicBezTo>
                    <a:pt x="136" y="46"/>
                    <a:pt x="138" y="46"/>
                    <a:pt x="141" y="46"/>
                  </a:cubicBezTo>
                  <a:cubicBezTo>
                    <a:pt x="141" y="44"/>
                    <a:pt x="142" y="43"/>
                    <a:pt x="142" y="41"/>
                  </a:cubicBezTo>
                  <a:cubicBezTo>
                    <a:pt x="141" y="39"/>
                    <a:pt x="139" y="38"/>
                    <a:pt x="137" y="36"/>
                  </a:cubicBezTo>
                  <a:cubicBezTo>
                    <a:pt x="137" y="35"/>
                    <a:pt x="137" y="34"/>
                    <a:pt x="137" y="33"/>
                  </a:cubicBezTo>
                  <a:cubicBezTo>
                    <a:pt x="137" y="33"/>
                    <a:pt x="137" y="33"/>
                    <a:pt x="137" y="33"/>
                  </a:cubicBezTo>
                  <a:cubicBezTo>
                    <a:pt x="137" y="32"/>
                    <a:pt x="137" y="31"/>
                    <a:pt x="137" y="30"/>
                  </a:cubicBezTo>
                  <a:cubicBezTo>
                    <a:pt x="139" y="29"/>
                    <a:pt x="141" y="27"/>
                    <a:pt x="143" y="26"/>
                  </a:cubicBezTo>
                  <a:cubicBezTo>
                    <a:pt x="142" y="24"/>
                    <a:pt x="142" y="22"/>
                    <a:pt x="141" y="21"/>
                  </a:cubicBezTo>
                  <a:cubicBezTo>
                    <a:pt x="138" y="20"/>
                    <a:pt x="136" y="20"/>
                    <a:pt x="133" y="20"/>
                  </a:cubicBezTo>
                  <a:cubicBezTo>
                    <a:pt x="133" y="19"/>
                    <a:pt x="132" y="18"/>
                    <a:pt x="132" y="18"/>
                  </a:cubicBezTo>
                  <a:cubicBezTo>
                    <a:pt x="132" y="18"/>
                    <a:pt x="132" y="18"/>
                    <a:pt x="132" y="18"/>
                  </a:cubicBezTo>
                  <a:cubicBezTo>
                    <a:pt x="131" y="17"/>
                    <a:pt x="130" y="16"/>
                    <a:pt x="130" y="15"/>
                  </a:cubicBezTo>
                  <a:cubicBezTo>
                    <a:pt x="131" y="13"/>
                    <a:pt x="131" y="11"/>
                    <a:pt x="132" y="8"/>
                  </a:cubicBezTo>
                  <a:cubicBezTo>
                    <a:pt x="131" y="7"/>
                    <a:pt x="129" y="6"/>
                    <a:pt x="128" y="5"/>
                  </a:cubicBezTo>
                  <a:cubicBezTo>
                    <a:pt x="126" y="6"/>
                    <a:pt x="123" y="8"/>
                    <a:pt x="122" y="9"/>
                  </a:cubicBezTo>
                  <a:cubicBezTo>
                    <a:pt x="121" y="9"/>
                    <a:pt x="120" y="8"/>
                    <a:pt x="118" y="8"/>
                  </a:cubicBezTo>
                  <a:cubicBezTo>
                    <a:pt x="119" y="8"/>
                    <a:pt x="119" y="8"/>
                    <a:pt x="119" y="8"/>
                  </a:cubicBezTo>
                  <a:cubicBezTo>
                    <a:pt x="117" y="8"/>
                    <a:pt x="116" y="7"/>
                    <a:pt x="115" y="7"/>
                  </a:cubicBezTo>
                  <a:cubicBezTo>
                    <a:pt x="115" y="5"/>
                    <a:pt x="114" y="2"/>
                    <a:pt x="113" y="0"/>
                  </a:cubicBezTo>
                  <a:cubicBezTo>
                    <a:pt x="111" y="0"/>
                    <a:pt x="110" y="0"/>
                    <a:pt x="108" y="0"/>
                  </a:cubicBezTo>
                  <a:cubicBezTo>
                    <a:pt x="107" y="2"/>
                    <a:pt x="106" y="5"/>
                    <a:pt x="105" y="7"/>
                  </a:cubicBezTo>
                  <a:cubicBezTo>
                    <a:pt x="104" y="7"/>
                    <a:pt x="103" y="8"/>
                    <a:pt x="102" y="8"/>
                  </a:cubicBezTo>
                  <a:cubicBezTo>
                    <a:pt x="102" y="8"/>
                    <a:pt x="102" y="8"/>
                    <a:pt x="102" y="8"/>
                  </a:cubicBezTo>
                  <a:cubicBezTo>
                    <a:pt x="101" y="8"/>
                    <a:pt x="100" y="9"/>
                    <a:pt x="99" y="9"/>
                  </a:cubicBezTo>
                  <a:cubicBezTo>
                    <a:pt x="98" y="7"/>
                    <a:pt x="96" y="6"/>
                    <a:pt x="94" y="5"/>
                  </a:cubicBezTo>
                  <a:cubicBezTo>
                    <a:pt x="92" y="6"/>
                    <a:pt x="91" y="7"/>
                    <a:pt x="89" y="8"/>
                  </a:cubicBezTo>
                  <a:cubicBezTo>
                    <a:pt x="90" y="10"/>
                    <a:pt x="90" y="13"/>
                    <a:pt x="91" y="15"/>
                  </a:cubicBezTo>
                  <a:cubicBezTo>
                    <a:pt x="91" y="16"/>
                    <a:pt x="90" y="17"/>
                    <a:pt x="89" y="18"/>
                  </a:cubicBezTo>
                  <a:cubicBezTo>
                    <a:pt x="89" y="18"/>
                    <a:pt x="89" y="18"/>
                    <a:pt x="89" y="18"/>
                  </a:cubicBezTo>
                  <a:cubicBezTo>
                    <a:pt x="89" y="18"/>
                    <a:pt x="88" y="19"/>
                    <a:pt x="87" y="20"/>
                  </a:cubicBezTo>
                  <a:cubicBezTo>
                    <a:pt x="85" y="20"/>
                    <a:pt x="83" y="20"/>
                    <a:pt x="80" y="20"/>
                  </a:cubicBezTo>
                  <a:cubicBezTo>
                    <a:pt x="80" y="22"/>
                    <a:pt x="79" y="23"/>
                    <a:pt x="79" y="25"/>
                  </a:cubicBezTo>
                  <a:cubicBezTo>
                    <a:pt x="80" y="27"/>
                    <a:pt x="82" y="28"/>
                    <a:pt x="84" y="30"/>
                  </a:cubicBezTo>
                  <a:cubicBezTo>
                    <a:pt x="84" y="31"/>
                    <a:pt x="84" y="32"/>
                    <a:pt x="84" y="33"/>
                  </a:cubicBezTo>
                  <a:cubicBezTo>
                    <a:pt x="84" y="33"/>
                    <a:pt x="84" y="33"/>
                    <a:pt x="84" y="33"/>
                  </a:cubicBezTo>
                  <a:cubicBezTo>
                    <a:pt x="84" y="34"/>
                    <a:pt x="84" y="35"/>
                    <a:pt x="84" y="36"/>
                  </a:cubicBezTo>
                  <a:cubicBezTo>
                    <a:pt x="82" y="37"/>
                    <a:pt x="80" y="39"/>
                    <a:pt x="78" y="40"/>
                  </a:cubicBezTo>
                  <a:cubicBezTo>
                    <a:pt x="79" y="42"/>
                    <a:pt x="79" y="44"/>
                    <a:pt x="80" y="45"/>
                  </a:cubicBezTo>
                  <a:close/>
                  <a:moveTo>
                    <a:pt x="106" y="33"/>
                  </a:moveTo>
                  <a:cubicBezTo>
                    <a:pt x="106" y="32"/>
                    <a:pt x="106" y="31"/>
                    <a:pt x="107" y="30"/>
                  </a:cubicBezTo>
                  <a:cubicBezTo>
                    <a:pt x="107" y="30"/>
                    <a:pt x="107" y="30"/>
                    <a:pt x="107" y="30"/>
                  </a:cubicBezTo>
                  <a:cubicBezTo>
                    <a:pt x="107" y="30"/>
                    <a:pt x="108" y="29"/>
                    <a:pt x="109" y="29"/>
                  </a:cubicBezTo>
                  <a:cubicBezTo>
                    <a:pt x="109" y="29"/>
                    <a:pt x="109" y="29"/>
                    <a:pt x="109" y="29"/>
                  </a:cubicBezTo>
                  <a:cubicBezTo>
                    <a:pt x="110" y="28"/>
                    <a:pt x="111" y="28"/>
                    <a:pt x="112" y="29"/>
                  </a:cubicBezTo>
                  <a:cubicBezTo>
                    <a:pt x="112" y="29"/>
                    <a:pt x="112" y="29"/>
                    <a:pt x="112" y="29"/>
                  </a:cubicBezTo>
                  <a:cubicBezTo>
                    <a:pt x="113" y="29"/>
                    <a:pt x="114" y="30"/>
                    <a:pt x="114" y="30"/>
                  </a:cubicBezTo>
                  <a:cubicBezTo>
                    <a:pt x="114" y="30"/>
                    <a:pt x="114" y="30"/>
                    <a:pt x="114" y="30"/>
                  </a:cubicBezTo>
                  <a:cubicBezTo>
                    <a:pt x="115" y="31"/>
                    <a:pt x="115" y="32"/>
                    <a:pt x="115" y="33"/>
                  </a:cubicBezTo>
                  <a:cubicBezTo>
                    <a:pt x="115" y="33"/>
                    <a:pt x="115" y="33"/>
                    <a:pt x="115" y="33"/>
                  </a:cubicBezTo>
                  <a:cubicBezTo>
                    <a:pt x="115" y="34"/>
                    <a:pt x="115" y="35"/>
                    <a:pt x="114" y="36"/>
                  </a:cubicBezTo>
                  <a:cubicBezTo>
                    <a:pt x="114" y="36"/>
                    <a:pt x="114" y="36"/>
                    <a:pt x="114" y="36"/>
                  </a:cubicBezTo>
                  <a:cubicBezTo>
                    <a:pt x="114" y="37"/>
                    <a:pt x="113" y="37"/>
                    <a:pt x="112" y="38"/>
                  </a:cubicBezTo>
                  <a:cubicBezTo>
                    <a:pt x="112" y="38"/>
                    <a:pt x="112" y="38"/>
                    <a:pt x="112" y="38"/>
                  </a:cubicBezTo>
                  <a:cubicBezTo>
                    <a:pt x="111" y="38"/>
                    <a:pt x="110" y="38"/>
                    <a:pt x="109" y="38"/>
                  </a:cubicBezTo>
                  <a:cubicBezTo>
                    <a:pt x="109" y="37"/>
                    <a:pt x="109" y="37"/>
                    <a:pt x="109" y="37"/>
                  </a:cubicBezTo>
                  <a:cubicBezTo>
                    <a:pt x="108" y="37"/>
                    <a:pt x="107" y="37"/>
                    <a:pt x="107" y="36"/>
                  </a:cubicBezTo>
                  <a:cubicBezTo>
                    <a:pt x="107" y="36"/>
                    <a:pt x="107" y="36"/>
                    <a:pt x="107" y="36"/>
                  </a:cubicBezTo>
                  <a:cubicBezTo>
                    <a:pt x="106" y="35"/>
                    <a:pt x="106" y="34"/>
                    <a:pt x="106" y="33"/>
                  </a:cubicBezTo>
                  <a:close/>
                  <a:moveTo>
                    <a:pt x="186" y="109"/>
                  </a:moveTo>
                  <a:cubicBezTo>
                    <a:pt x="186" y="107"/>
                    <a:pt x="187" y="106"/>
                    <a:pt x="187" y="104"/>
                  </a:cubicBezTo>
                  <a:cubicBezTo>
                    <a:pt x="190" y="104"/>
                    <a:pt x="194" y="103"/>
                    <a:pt x="197" y="102"/>
                  </a:cubicBezTo>
                  <a:cubicBezTo>
                    <a:pt x="197" y="100"/>
                    <a:pt x="197" y="98"/>
                    <a:pt x="197" y="95"/>
                  </a:cubicBezTo>
                  <a:cubicBezTo>
                    <a:pt x="194" y="93"/>
                    <a:pt x="191" y="92"/>
                    <a:pt x="188" y="91"/>
                  </a:cubicBezTo>
                  <a:cubicBezTo>
                    <a:pt x="188" y="90"/>
                    <a:pt x="188" y="88"/>
                    <a:pt x="187" y="87"/>
                  </a:cubicBezTo>
                  <a:cubicBezTo>
                    <a:pt x="187" y="87"/>
                    <a:pt x="187" y="87"/>
                    <a:pt x="187" y="87"/>
                  </a:cubicBezTo>
                  <a:cubicBezTo>
                    <a:pt x="187" y="85"/>
                    <a:pt x="186" y="84"/>
                    <a:pt x="186" y="83"/>
                  </a:cubicBezTo>
                  <a:cubicBezTo>
                    <a:pt x="188" y="80"/>
                    <a:pt x="190" y="78"/>
                    <a:pt x="192" y="75"/>
                  </a:cubicBezTo>
                  <a:cubicBezTo>
                    <a:pt x="191" y="73"/>
                    <a:pt x="190" y="71"/>
                    <a:pt x="188" y="69"/>
                  </a:cubicBezTo>
                  <a:cubicBezTo>
                    <a:pt x="185" y="69"/>
                    <a:pt x="182" y="70"/>
                    <a:pt x="179" y="71"/>
                  </a:cubicBezTo>
                  <a:cubicBezTo>
                    <a:pt x="178" y="70"/>
                    <a:pt x="176" y="69"/>
                    <a:pt x="175" y="68"/>
                  </a:cubicBezTo>
                  <a:cubicBezTo>
                    <a:pt x="175" y="68"/>
                    <a:pt x="175" y="68"/>
                    <a:pt x="175" y="68"/>
                  </a:cubicBezTo>
                  <a:cubicBezTo>
                    <a:pt x="174" y="67"/>
                    <a:pt x="173" y="66"/>
                    <a:pt x="172" y="66"/>
                  </a:cubicBezTo>
                  <a:cubicBezTo>
                    <a:pt x="172" y="62"/>
                    <a:pt x="172" y="59"/>
                    <a:pt x="172" y="56"/>
                  </a:cubicBezTo>
                  <a:cubicBezTo>
                    <a:pt x="170" y="55"/>
                    <a:pt x="168" y="54"/>
                    <a:pt x="166" y="53"/>
                  </a:cubicBezTo>
                  <a:cubicBezTo>
                    <a:pt x="163" y="56"/>
                    <a:pt x="161" y="58"/>
                    <a:pt x="159" y="61"/>
                  </a:cubicBezTo>
                  <a:cubicBezTo>
                    <a:pt x="158" y="60"/>
                    <a:pt x="156" y="60"/>
                    <a:pt x="155" y="60"/>
                  </a:cubicBezTo>
                  <a:cubicBezTo>
                    <a:pt x="155" y="60"/>
                    <a:pt x="155" y="60"/>
                    <a:pt x="155" y="60"/>
                  </a:cubicBezTo>
                  <a:cubicBezTo>
                    <a:pt x="153" y="60"/>
                    <a:pt x="152" y="60"/>
                    <a:pt x="151" y="60"/>
                  </a:cubicBezTo>
                  <a:cubicBezTo>
                    <a:pt x="149" y="58"/>
                    <a:pt x="148" y="55"/>
                    <a:pt x="146" y="52"/>
                  </a:cubicBezTo>
                  <a:cubicBezTo>
                    <a:pt x="143" y="52"/>
                    <a:pt x="141" y="53"/>
                    <a:pt x="139" y="54"/>
                  </a:cubicBezTo>
                  <a:cubicBezTo>
                    <a:pt x="138" y="57"/>
                    <a:pt x="138" y="60"/>
                    <a:pt x="138" y="64"/>
                  </a:cubicBezTo>
                  <a:cubicBezTo>
                    <a:pt x="136" y="64"/>
                    <a:pt x="135" y="65"/>
                    <a:pt x="134" y="66"/>
                  </a:cubicBezTo>
                  <a:cubicBezTo>
                    <a:pt x="134" y="66"/>
                    <a:pt x="134" y="66"/>
                    <a:pt x="134" y="66"/>
                  </a:cubicBezTo>
                  <a:cubicBezTo>
                    <a:pt x="133" y="67"/>
                    <a:pt x="131" y="68"/>
                    <a:pt x="130" y="69"/>
                  </a:cubicBezTo>
                  <a:cubicBezTo>
                    <a:pt x="128" y="67"/>
                    <a:pt x="124" y="66"/>
                    <a:pt x="121" y="65"/>
                  </a:cubicBezTo>
                  <a:cubicBezTo>
                    <a:pt x="120" y="67"/>
                    <a:pt x="118" y="68"/>
                    <a:pt x="117" y="70"/>
                  </a:cubicBezTo>
                  <a:cubicBezTo>
                    <a:pt x="118" y="73"/>
                    <a:pt x="120" y="76"/>
                    <a:pt x="122" y="79"/>
                  </a:cubicBezTo>
                  <a:cubicBezTo>
                    <a:pt x="121" y="80"/>
                    <a:pt x="121" y="82"/>
                    <a:pt x="120" y="83"/>
                  </a:cubicBezTo>
                  <a:cubicBezTo>
                    <a:pt x="120" y="83"/>
                    <a:pt x="120" y="83"/>
                    <a:pt x="120" y="83"/>
                  </a:cubicBezTo>
                  <a:cubicBezTo>
                    <a:pt x="119" y="84"/>
                    <a:pt x="119" y="86"/>
                    <a:pt x="119" y="87"/>
                  </a:cubicBezTo>
                  <a:cubicBezTo>
                    <a:pt x="116" y="88"/>
                    <a:pt x="112" y="88"/>
                    <a:pt x="109" y="90"/>
                  </a:cubicBezTo>
                  <a:cubicBezTo>
                    <a:pt x="109" y="92"/>
                    <a:pt x="109" y="94"/>
                    <a:pt x="109" y="97"/>
                  </a:cubicBezTo>
                  <a:cubicBezTo>
                    <a:pt x="112" y="98"/>
                    <a:pt x="115" y="100"/>
                    <a:pt x="118" y="101"/>
                  </a:cubicBezTo>
                  <a:cubicBezTo>
                    <a:pt x="118" y="102"/>
                    <a:pt x="118" y="104"/>
                    <a:pt x="119" y="105"/>
                  </a:cubicBezTo>
                  <a:cubicBezTo>
                    <a:pt x="119" y="105"/>
                    <a:pt x="119" y="105"/>
                    <a:pt x="119" y="105"/>
                  </a:cubicBezTo>
                  <a:cubicBezTo>
                    <a:pt x="119" y="106"/>
                    <a:pt x="120" y="108"/>
                    <a:pt x="120" y="109"/>
                  </a:cubicBezTo>
                  <a:cubicBezTo>
                    <a:pt x="118" y="111"/>
                    <a:pt x="116" y="114"/>
                    <a:pt x="114" y="117"/>
                  </a:cubicBezTo>
                  <a:cubicBezTo>
                    <a:pt x="115" y="119"/>
                    <a:pt x="116" y="121"/>
                    <a:pt x="118" y="123"/>
                  </a:cubicBezTo>
                  <a:cubicBezTo>
                    <a:pt x="121" y="122"/>
                    <a:pt x="124" y="122"/>
                    <a:pt x="127" y="121"/>
                  </a:cubicBezTo>
                  <a:cubicBezTo>
                    <a:pt x="128" y="122"/>
                    <a:pt x="130" y="123"/>
                    <a:pt x="131" y="123"/>
                  </a:cubicBezTo>
                  <a:cubicBezTo>
                    <a:pt x="131" y="124"/>
                    <a:pt x="131" y="124"/>
                    <a:pt x="131" y="124"/>
                  </a:cubicBezTo>
                  <a:cubicBezTo>
                    <a:pt x="132" y="124"/>
                    <a:pt x="133" y="125"/>
                    <a:pt x="134" y="126"/>
                  </a:cubicBezTo>
                  <a:cubicBezTo>
                    <a:pt x="134" y="129"/>
                    <a:pt x="133" y="133"/>
                    <a:pt x="134" y="136"/>
                  </a:cubicBezTo>
                  <a:cubicBezTo>
                    <a:pt x="136" y="137"/>
                    <a:pt x="138" y="138"/>
                    <a:pt x="140" y="138"/>
                  </a:cubicBezTo>
                  <a:cubicBezTo>
                    <a:pt x="143" y="136"/>
                    <a:pt x="145" y="134"/>
                    <a:pt x="147" y="131"/>
                  </a:cubicBezTo>
                  <a:cubicBezTo>
                    <a:pt x="148" y="131"/>
                    <a:pt x="150" y="131"/>
                    <a:pt x="151" y="131"/>
                  </a:cubicBezTo>
                  <a:cubicBezTo>
                    <a:pt x="151" y="131"/>
                    <a:pt x="151" y="131"/>
                    <a:pt x="151" y="131"/>
                  </a:cubicBezTo>
                  <a:cubicBezTo>
                    <a:pt x="152" y="131"/>
                    <a:pt x="154" y="131"/>
                    <a:pt x="155" y="131"/>
                  </a:cubicBezTo>
                  <a:cubicBezTo>
                    <a:pt x="157" y="134"/>
                    <a:pt x="158" y="137"/>
                    <a:pt x="160" y="140"/>
                  </a:cubicBezTo>
                  <a:cubicBezTo>
                    <a:pt x="163" y="139"/>
                    <a:pt x="165" y="139"/>
                    <a:pt x="167" y="138"/>
                  </a:cubicBezTo>
                  <a:cubicBezTo>
                    <a:pt x="168" y="134"/>
                    <a:pt x="168" y="131"/>
                    <a:pt x="168" y="128"/>
                  </a:cubicBezTo>
                  <a:cubicBezTo>
                    <a:pt x="170" y="127"/>
                    <a:pt x="171" y="126"/>
                    <a:pt x="172" y="126"/>
                  </a:cubicBezTo>
                  <a:cubicBezTo>
                    <a:pt x="172" y="126"/>
                    <a:pt x="172" y="126"/>
                    <a:pt x="172" y="126"/>
                  </a:cubicBezTo>
                  <a:cubicBezTo>
                    <a:pt x="173" y="125"/>
                    <a:pt x="174" y="124"/>
                    <a:pt x="176" y="123"/>
                  </a:cubicBezTo>
                  <a:cubicBezTo>
                    <a:pt x="178" y="125"/>
                    <a:pt x="181" y="126"/>
                    <a:pt x="185" y="127"/>
                  </a:cubicBezTo>
                  <a:cubicBezTo>
                    <a:pt x="186" y="125"/>
                    <a:pt x="188" y="123"/>
                    <a:pt x="189" y="121"/>
                  </a:cubicBezTo>
                  <a:cubicBezTo>
                    <a:pt x="188" y="118"/>
                    <a:pt x="186" y="115"/>
                    <a:pt x="184" y="113"/>
                  </a:cubicBezTo>
                  <a:cubicBezTo>
                    <a:pt x="185" y="111"/>
                    <a:pt x="185" y="110"/>
                    <a:pt x="186" y="109"/>
                  </a:cubicBezTo>
                  <a:close/>
                  <a:moveTo>
                    <a:pt x="159" y="98"/>
                  </a:moveTo>
                  <a:cubicBezTo>
                    <a:pt x="159" y="98"/>
                    <a:pt x="159" y="98"/>
                    <a:pt x="159" y="98"/>
                  </a:cubicBezTo>
                  <a:cubicBezTo>
                    <a:pt x="158" y="99"/>
                    <a:pt x="157" y="100"/>
                    <a:pt x="156" y="101"/>
                  </a:cubicBezTo>
                  <a:cubicBezTo>
                    <a:pt x="156" y="101"/>
                    <a:pt x="156" y="101"/>
                    <a:pt x="156" y="101"/>
                  </a:cubicBezTo>
                  <a:cubicBezTo>
                    <a:pt x="155" y="102"/>
                    <a:pt x="154" y="102"/>
                    <a:pt x="152" y="102"/>
                  </a:cubicBezTo>
                  <a:cubicBezTo>
                    <a:pt x="152" y="102"/>
                    <a:pt x="152" y="102"/>
                    <a:pt x="152" y="102"/>
                  </a:cubicBezTo>
                  <a:cubicBezTo>
                    <a:pt x="151" y="102"/>
                    <a:pt x="150" y="101"/>
                    <a:pt x="149" y="101"/>
                  </a:cubicBezTo>
                  <a:cubicBezTo>
                    <a:pt x="149" y="101"/>
                    <a:pt x="149" y="101"/>
                    <a:pt x="149" y="101"/>
                  </a:cubicBezTo>
                  <a:cubicBezTo>
                    <a:pt x="148" y="100"/>
                    <a:pt x="147" y="99"/>
                    <a:pt x="147" y="98"/>
                  </a:cubicBezTo>
                  <a:cubicBezTo>
                    <a:pt x="147" y="97"/>
                    <a:pt x="147" y="97"/>
                    <a:pt x="147" y="97"/>
                  </a:cubicBezTo>
                  <a:cubicBezTo>
                    <a:pt x="147" y="96"/>
                    <a:pt x="147" y="95"/>
                    <a:pt x="147" y="94"/>
                  </a:cubicBezTo>
                  <a:cubicBezTo>
                    <a:pt x="147" y="94"/>
                    <a:pt x="147" y="94"/>
                    <a:pt x="147" y="94"/>
                  </a:cubicBezTo>
                  <a:cubicBezTo>
                    <a:pt x="148" y="92"/>
                    <a:pt x="149" y="91"/>
                    <a:pt x="150" y="91"/>
                  </a:cubicBezTo>
                  <a:cubicBezTo>
                    <a:pt x="150" y="91"/>
                    <a:pt x="150" y="91"/>
                    <a:pt x="150" y="91"/>
                  </a:cubicBezTo>
                  <a:cubicBezTo>
                    <a:pt x="151" y="90"/>
                    <a:pt x="152" y="90"/>
                    <a:pt x="154" y="90"/>
                  </a:cubicBezTo>
                  <a:cubicBezTo>
                    <a:pt x="154" y="90"/>
                    <a:pt x="154" y="90"/>
                    <a:pt x="154" y="90"/>
                  </a:cubicBezTo>
                  <a:cubicBezTo>
                    <a:pt x="155" y="90"/>
                    <a:pt x="156" y="90"/>
                    <a:pt x="157" y="91"/>
                  </a:cubicBezTo>
                  <a:cubicBezTo>
                    <a:pt x="157" y="91"/>
                    <a:pt x="157" y="91"/>
                    <a:pt x="157" y="91"/>
                  </a:cubicBezTo>
                  <a:cubicBezTo>
                    <a:pt x="158" y="92"/>
                    <a:pt x="159" y="93"/>
                    <a:pt x="159" y="94"/>
                  </a:cubicBezTo>
                  <a:cubicBezTo>
                    <a:pt x="159" y="94"/>
                    <a:pt x="159" y="94"/>
                    <a:pt x="159" y="94"/>
                  </a:cubicBezTo>
                  <a:cubicBezTo>
                    <a:pt x="159" y="95"/>
                    <a:pt x="159" y="97"/>
                    <a:pt x="159" y="98"/>
                  </a:cubicBezTo>
                  <a:close/>
                  <a:moveTo>
                    <a:pt x="129" y="133"/>
                  </a:moveTo>
                  <a:cubicBezTo>
                    <a:pt x="124" y="132"/>
                    <a:pt x="118" y="132"/>
                    <a:pt x="113" y="132"/>
                  </a:cubicBezTo>
                  <a:cubicBezTo>
                    <a:pt x="112" y="130"/>
                    <a:pt x="111" y="128"/>
                    <a:pt x="110" y="127"/>
                  </a:cubicBezTo>
                  <a:cubicBezTo>
                    <a:pt x="110" y="127"/>
                    <a:pt x="110" y="127"/>
                    <a:pt x="110" y="127"/>
                  </a:cubicBezTo>
                  <a:cubicBezTo>
                    <a:pt x="109" y="125"/>
                    <a:pt x="107" y="123"/>
                    <a:pt x="106" y="121"/>
                  </a:cubicBezTo>
                  <a:cubicBezTo>
                    <a:pt x="108" y="117"/>
                    <a:pt x="109" y="112"/>
                    <a:pt x="110" y="107"/>
                  </a:cubicBezTo>
                  <a:cubicBezTo>
                    <a:pt x="108" y="105"/>
                    <a:pt x="105" y="103"/>
                    <a:pt x="102" y="101"/>
                  </a:cubicBezTo>
                  <a:cubicBezTo>
                    <a:pt x="97" y="103"/>
                    <a:pt x="93" y="106"/>
                    <a:pt x="89" y="109"/>
                  </a:cubicBezTo>
                  <a:cubicBezTo>
                    <a:pt x="87" y="108"/>
                    <a:pt x="85" y="108"/>
                    <a:pt x="83" y="107"/>
                  </a:cubicBezTo>
                  <a:cubicBezTo>
                    <a:pt x="83" y="107"/>
                    <a:pt x="83" y="107"/>
                    <a:pt x="83" y="107"/>
                  </a:cubicBezTo>
                  <a:cubicBezTo>
                    <a:pt x="80" y="106"/>
                    <a:pt x="78" y="105"/>
                    <a:pt x="76" y="105"/>
                  </a:cubicBezTo>
                  <a:cubicBezTo>
                    <a:pt x="75" y="100"/>
                    <a:pt x="74" y="95"/>
                    <a:pt x="72" y="91"/>
                  </a:cubicBezTo>
                  <a:cubicBezTo>
                    <a:pt x="68" y="90"/>
                    <a:pt x="65" y="90"/>
                    <a:pt x="61" y="91"/>
                  </a:cubicBezTo>
                  <a:cubicBezTo>
                    <a:pt x="59" y="95"/>
                    <a:pt x="57" y="100"/>
                    <a:pt x="55" y="105"/>
                  </a:cubicBezTo>
                  <a:cubicBezTo>
                    <a:pt x="53" y="105"/>
                    <a:pt x="51" y="106"/>
                    <a:pt x="49" y="107"/>
                  </a:cubicBezTo>
                  <a:cubicBezTo>
                    <a:pt x="49" y="107"/>
                    <a:pt x="49" y="107"/>
                    <a:pt x="49" y="107"/>
                  </a:cubicBezTo>
                  <a:cubicBezTo>
                    <a:pt x="47" y="108"/>
                    <a:pt x="45" y="108"/>
                    <a:pt x="43" y="109"/>
                  </a:cubicBezTo>
                  <a:cubicBezTo>
                    <a:pt x="40" y="106"/>
                    <a:pt x="36" y="103"/>
                    <a:pt x="31" y="100"/>
                  </a:cubicBezTo>
                  <a:cubicBezTo>
                    <a:pt x="28" y="102"/>
                    <a:pt x="25" y="104"/>
                    <a:pt x="23" y="106"/>
                  </a:cubicBezTo>
                  <a:cubicBezTo>
                    <a:pt x="23" y="112"/>
                    <a:pt x="25" y="117"/>
                    <a:pt x="26" y="121"/>
                  </a:cubicBezTo>
                  <a:cubicBezTo>
                    <a:pt x="25" y="123"/>
                    <a:pt x="24" y="125"/>
                    <a:pt x="22" y="127"/>
                  </a:cubicBezTo>
                  <a:cubicBezTo>
                    <a:pt x="22" y="127"/>
                    <a:pt x="22" y="127"/>
                    <a:pt x="22" y="127"/>
                  </a:cubicBezTo>
                  <a:cubicBezTo>
                    <a:pt x="21" y="128"/>
                    <a:pt x="20" y="130"/>
                    <a:pt x="19" y="132"/>
                  </a:cubicBezTo>
                  <a:cubicBezTo>
                    <a:pt x="14" y="132"/>
                    <a:pt x="9" y="132"/>
                    <a:pt x="4" y="132"/>
                  </a:cubicBezTo>
                  <a:cubicBezTo>
                    <a:pt x="2" y="135"/>
                    <a:pt x="1" y="139"/>
                    <a:pt x="0" y="142"/>
                  </a:cubicBezTo>
                  <a:cubicBezTo>
                    <a:pt x="4" y="146"/>
                    <a:pt x="8" y="149"/>
                    <a:pt x="12" y="152"/>
                  </a:cubicBezTo>
                  <a:cubicBezTo>
                    <a:pt x="12" y="154"/>
                    <a:pt x="12" y="156"/>
                    <a:pt x="12" y="159"/>
                  </a:cubicBezTo>
                  <a:cubicBezTo>
                    <a:pt x="12" y="159"/>
                    <a:pt x="12" y="159"/>
                    <a:pt x="12" y="159"/>
                  </a:cubicBezTo>
                  <a:cubicBezTo>
                    <a:pt x="12" y="161"/>
                    <a:pt x="12" y="163"/>
                    <a:pt x="12" y="165"/>
                  </a:cubicBezTo>
                  <a:cubicBezTo>
                    <a:pt x="8" y="168"/>
                    <a:pt x="4" y="171"/>
                    <a:pt x="0" y="174"/>
                  </a:cubicBezTo>
                  <a:cubicBezTo>
                    <a:pt x="1" y="177"/>
                    <a:pt x="2" y="181"/>
                    <a:pt x="3" y="184"/>
                  </a:cubicBezTo>
                  <a:cubicBezTo>
                    <a:pt x="8" y="185"/>
                    <a:pt x="14" y="185"/>
                    <a:pt x="19" y="185"/>
                  </a:cubicBezTo>
                  <a:cubicBezTo>
                    <a:pt x="20" y="187"/>
                    <a:pt x="21" y="189"/>
                    <a:pt x="22" y="191"/>
                  </a:cubicBezTo>
                  <a:cubicBezTo>
                    <a:pt x="22" y="191"/>
                    <a:pt x="22" y="191"/>
                    <a:pt x="22" y="191"/>
                  </a:cubicBezTo>
                  <a:cubicBezTo>
                    <a:pt x="23" y="193"/>
                    <a:pt x="25" y="194"/>
                    <a:pt x="26" y="196"/>
                  </a:cubicBezTo>
                  <a:cubicBezTo>
                    <a:pt x="24" y="200"/>
                    <a:pt x="23" y="205"/>
                    <a:pt x="22" y="210"/>
                  </a:cubicBezTo>
                  <a:cubicBezTo>
                    <a:pt x="24" y="212"/>
                    <a:pt x="27" y="215"/>
                    <a:pt x="30" y="216"/>
                  </a:cubicBezTo>
                  <a:cubicBezTo>
                    <a:pt x="35" y="214"/>
                    <a:pt x="39" y="211"/>
                    <a:pt x="43" y="208"/>
                  </a:cubicBezTo>
                  <a:cubicBezTo>
                    <a:pt x="45" y="209"/>
                    <a:pt x="47" y="210"/>
                    <a:pt x="50" y="210"/>
                  </a:cubicBezTo>
                  <a:cubicBezTo>
                    <a:pt x="49" y="211"/>
                    <a:pt x="49" y="211"/>
                    <a:pt x="49" y="211"/>
                  </a:cubicBezTo>
                  <a:cubicBezTo>
                    <a:pt x="52" y="211"/>
                    <a:pt x="54" y="212"/>
                    <a:pt x="56" y="212"/>
                  </a:cubicBezTo>
                  <a:cubicBezTo>
                    <a:pt x="57" y="217"/>
                    <a:pt x="58" y="222"/>
                    <a:pt x="60" y="227"/>
                  </a:cubicBezTo>
                  <a:cubicBezTo>
                    <a:pt x="64" y="227"/>
                    <a:pt x="67" y="227"/>
                    <a:pt x="71" y="227"/>
                  </a:cubicBezTo>
                  <a:cubicBezTo>
                    <a:pt x="73" y="222"/>
                    <a:pt x="75" y="217"/>
                    <a:pt x="77" y="212"/>
                  </a:cubicBezTo>
                  <a:cubicBezTo>
                    <a:pt x="79" y="212"/>
                    <a:pt x="81" y="211"/>
                    <a:pt x="83" y="210"/>
                  </a:cubicBezTo>
                  <a:cubicBezTo>
                    <a:pt x="83" y="210"/>
                    <a:pt x="83" y="210"/>
                    <a:pt x="83" y="210"/>
                  </a:cubicBezTo>
                  <a:cubicBezTo>
                    <a:pt x="85" y="210"/>
                    <a:pt x="87" y="209"/>
                    <a:pt x="89" y="208"/>
                  </a:cubicBezTo>
                  <a:cubicBezTo>
                    <a:pt x="92" y="211"/>
                    <a:pt x="96" y="214"/>
                    <a:pt x="101" y="217"/>
                  </a:cubicBezTo>
                  <a:cubicBezTo>
                    <a:pt x="104" y="215"/>
                    <a:pt x="107" y="213"/>
                    <a:pt x="110" y="211"/>
                  </a:cubicBezTo>
                  <a:cubicBezTo>
                    <a:pt x="109" y="206"/>
                    <a:pt x="107" y="201"/>
                    <a:pt x="106" y="196"/>
                  </a:cubicBezTo>
                  <a:cubicBezTo>
                    <a:pt x="107" y="194"/>
                    <a:pt x="108" y="192"/>
                    <a:pt x="110" y="191"/>
                  </a:cubicBezTo>
                  <a:cubicBezTo>
                    <a:pt x="110" y="191"/>
                    <a:pt x="110" y="191"/>
                    <a:pt x="110" y="191"/>
                  </a:cubicBezTo>
                  <a:cubicBezTo>
                    <a:pt x="111" y="189"/>
                    <a:pt x="112" y="187"/>
                    <a:pt x="113" y="185"/>
                  </a:cubicBezTo>
                  <a:cubicBezTo>
                    <a:pt x="118" y="186"/>
                    <a:pt x="123" y="186"/>
                    <a:pt x="129" y="185"/>
                  </a:cubicBezTo>
                  <a:cubicBezTo>
                    <a:pt x="130" y="182"/>
                    <a:pt x="131" y="179"/>
                    <a:pt x="132" y="175"/>
                  </a:cubicBezTo>
                  <a:cubicBezTo>
                    <a:pt x="128" y="171"/>
                    <a:pt x="124" y="168"/>
                    <a:pt x="120" y="165"/>
                  </a:cubicBezTo>
                  <a:cubicBezTo>
                    <a:pt x="120" y="163"/>
                    <a:pt x="120" y="161"/>
                    <a:pt x="120" y="159"/>
                  </a:cubicBezTo>
                  <a:cubicBezTo>
                    <a:pt x="120" y="159"/>
                    <a:pt x="120" y="159"/>
                    <a:pt x="120" y="159"/>
                  </a:cubicBezTo>
                  <a:cubicBezTo>
                    <a:pt x="120" y="156"/>
                    <a:pt x="120" y="154"/>
                    <a:pt x="120" y="152"/>
                  </a:cubicBezTo>
                  <a:cubicBezTo>
                    <a:pt x="124" y="150"/>
                    <a:pt x="128" y="147"/>
                    <a:pt x="132" y="143"/>
                  </a:cubicBezTo>
                  <a:cubicBezTo>
                    <a:pt x="131" y="140"/>
                    <a:pt x="130" y="136"/>
                    <a:pt x="129" y="133"/>
                  </a:cubicBezTo>
                  <a:close/>
                  <a:moveTo>
                    <a:pt x="75" y="159"/>
                  </a:moveTo>
                  <a:cubicBezTo>
                    <a:pt x="75" y="161"/>
                    <a:pt x="75" y="163"/>
                    <a:pt x="73" y="164"/>
                  </a:cubicBezTo>
                  <a:cubicBezTo>
                    <a:pt x="73" y="164"/>
                    <a:pt x="73" y="164"/>
                    <a:pt x="73" y="164"/>
                  </a:cubicBezTo>
                  <a:cubicBezTo>
                    <a:pt x="72" y="166"/>
                    <a:pt x="70" y="167"/>
                    <a:pt x="69" y="168"/>
                  </a:cubicBezTo>
                  <a:cubicBezTo>
                    <a:pt x="69" y="168"/>
                    <a:pt x="69" y="168"/>
                    <a:pt x="69" y="168"/>
                  </a:cubicBezTo>
                  <a:cubicBezTo>
                    <a:pt x="67" y="168"/>
                    <a:pt x="65" y="168"/>
                    <a:pt x="63" y="168"/>
                  </a:cubicBezTo>
                  <a:cubicBezTo>
                    <a:pt x="63" y="168"/>
                    <a:pt x="63" y="168"/>
                    <a:pt x="63" y="168"/>
                  </a:cubicBezTo>
                  <a:cubicBezTo>
                    <a:pt x="62" y="167"/>
                    <a:pt x="60" y="166"/>
                    <a:pt x="59" y="164"/>
                  </a:cubicBezTo>
                  <a:cubicBezTo>
                    <a:pt x="59" y="164"/>
                    <a:pt x="59" y="164"/>
                    <a:pt x="59" y="164"/>
                  </a:cubicBezTo>
                  <a:cubicBezTo>
                    <a:pt x="57" y="163"/>
                    <a:pt x="57" y="161"/>
                    <a:pt x="57" y="159"/>
                  </a:cubicBezTo>
                  <a:cubicBezTo>
                    <a:pt x="57" y="159"/>
                    <a:pt x="57" y="159"/>
                    <a:pt x="57" y="159"/>
                  </a:cubicBezTo>
                  <a:cubicBezTo>
                    <a:pt x="57" y="157"/>
                    <a:pt x="57" y="155"/>
                    <a:pt x="59" y="153"/>
                  </a:cubicBezTo>
                  <a:cubicBezTo>
                    <a:pt x="59" y="153"/>
                    <a:pt x="59" y="153"/>
                    <a:pt x="59" y="153"/>
                  </a:cubicBezTo>
                  <a:cubicBezTo>
                    <a:pt x="60" y="151"/>
                    <a:pt x="62" y="150"/>
                    <a:pt x="63" y="149"/>
                  </a:cubicBezTo>
                  <a:cubicBezTo>
                    <a:pt x="63" y="149"/>
                    <a:pt x="63" y="149"/>
                    <a:pt x="63" y="149"/>
                  </a:cubicBezTo>
                  <a:cubicBezTo>
                    <a:pt x="65" y="149"/>
                    <a:pt x="67" y="149"/>
                    <a:pt x="69" y="149"/>
                  </a:cubicBezTo>
                  <a:cubicBezTo>
                    <a:pt x="69" y="150"/>
                    <a:pt x="69" y="150"/>
                    <a:pt x="69" y="150"/>
                  </a:cubicBezTo>
                  <a:cubicBezTo>
                    <a:pt x="70" y="150"/>
                    <a:pt x="72" y="151"/>
                    <a:pt x="73" y="153"/>
                  </a:cubicBezTo>
                  <a:cubicBezTo>
                    <a:pt x="73" y="153"/>
                    <a:pt x="73" y="153"/>
                    <a:pt x="73" y="153"/>
                  </a:cubicBezTo>
                  <a:cubicBezTo>
                    <a:pt x="75" y="155"/>
                    <a:pt x="75" y="157"/>
                    <a:pt x="75" y="159"/>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en-GB" sz="2400"/>
            </a:p>
          </p:txBody>
        </p:sp>
        <p:pic>
          <p:nvPicPr>
            <p:cNvPr id="47" name="Image 46"/>
            <p:cNvPicPr>
              <a:picLocks noChangeAspect="1"/>
            </p:cNvPicPr>
            <p:nvPr/>
          </p:nvPicPr>
          <p:blipFill>
            <a:blip r:embed="rId3"/>
            <a:stretch>
              <a:fillRect/>
            </a:stretch>
          </p:blipFill>
          <p:spPr>
            <a:xfrm>
              <a:off x="7308318" y="4190730"/>
              <a:ext cx="895577" cy="238822"/>
            </a:xfrm>
            <a:prstGeom prst="rect">
              <a:avLst/>
            </a:prstGeom>
            <a:ln>
              <a:solidFill>
                <a:schemeClr val="tx2"/>
              </a:solidFill>
            </a:ln>
          </p:spPr>
        </p:pic>
        <p:sp>
          <p:nvSpPr>
            <p:cNvPr id="48" name="TextBox 89"/>
            <p:cNvSpPr txBox="1"/>
            <p:nvPr/>
          </p:nvSpPr>
          <p:spPr>
            <a:xfrm>
              <a:off x="7442618" y="4456944"/>
              <a:ext cx="626977" cy="194361"/>
            </a:xfrm>
            <a:prstGeom prst="rect">
              <a:avLst/>
            </a:prstGeom>
            <a:noFill/>
          </p:spPr>
          <p:txBody>
            <a:bodyPr wrap="square" rtlCol="0" anchor="ctr">
              <a:noAutofit/>
            </a:bodyPr>
            <a:lstStyle/>
            <a:p>
              <a:pPr algn="ctr" defTabSz="1219170">
                <a:spcBef>
                  <a:spcPts val="800"/>
                </a:spcBef>
                <a:spcAft>
                  <a:spcPts val="800"/>
                </a:spcAft>
                <a:defRPr/>
              </a:pPr>
              <a:r>
                <a:rPr lang="en-GB" sz="1333" b="1" kern="0">
                  <a:solidFill>
                    <a:schemeClr val="bg1"/>
                  </a:solidFill>
                  <a:latin typeface="Arial" panose="020B0604020202020204" pitchFamily="34" charset="0"/>
                  <a:cs typeface="Arial" panose="020B0604020202020204" pitchFamily="34" charset="0"/>
                </a:rPr>
                <a:t>Ledger</a:t>
              </a:r>
            </a:p>
          </p:txBody>
        </p:sp>
        <p:sp>
          <p:nvSpPr>
            <p:cNvPr id="49" name="Rectangle 48"/>
            <p:cNvSpPr/>
            <p:nvPr/>
          </p:nvSpPr>
          <p:spPr>
            <a:xfrm>
              <a:off x="3792710" y="3718678"/>
              <a:ext cx="1051817" cy="99525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t" anchorCtr="0" forceAA="0" compatLnSpc="1">
              <a:prstTxWarp prst="textNoShape">
                <a:avLst/>
              </a:prstTxWarp>
              <a:noAutofit/>
            </a:bodyPr>
            <a:lstStyle/>
            <a:p>
              <a:r>
                <a:rPr lang="en-GB" sz="1333" b="1"/>
                <a:t>If / Then </a:t>
              </a:r>
              <a:br>
                <a:rPr lang="en-GB" sz="1333" b="1"/>
              </a:br>
              <a:r>
                <a:rPr lang="en-GB" sz="1333" b="1"/>
                <a:t>program</a:t>
              </a:r>
            </a:p>
          </p:txBody>
        </p:sp>
        <p:sp>
          <p:nvSpPr>
            <p:cNvPr id="50" name="Freeform 9"/>
            <p:cNvSpPr>
              <a:spLocks noChangeAspect="1" noEditPoints="1"/>
            </p:cNvSpPr>
            <p:nvPr/>
          </p:nvSpPr>
          <p:spPr bwMode="auto">
            <a:xfrm>
              <a:off x="4477493" y="3794606"/>
              <a:ext cx="215895" cy="248772"/>
            </a:xfrm>
            <a:custGeom>
              <a:avLst/>
              <a:gdLst>
                <a:gd name="T0" fmla="*/ 89 w 197"/>
                <a:gd name="T1" fmla="*/ 49 h 227"/>
                <a:gd name="T2" fmla="*/ 99 w 197"/>
                <a:gd name="T3" fmla="*/ 57 h 227"/>
                <a:gd name="T4" fmla="*/ 108 w 197"/>
                <a:gd name="T5" fmla="*/ 66 h 227"/>
                <a:gd name="T6" fmla="*/ 119 w 197"/>
                <a:gd name="T7" fmla="*/ 58 h 227"/>
                <a:gd name="T8" fmla="*/ 130 w 197"/>
                <a:gd name="T9" fmla="*/ 51 h 227"/>
                <a:gd name="T10" fmla="*/ 141 w 197"/>
                <a:gd name="T11" fmla="*/ 46 h 227"/>
                <a:gd name="T12" fmla="*/ 137 w 197"/>
                <a:gd name="T13" fmla="*/ 33 h 227"/>
                <a:gd name="T14" fmla="*/ 133 w 197"/>
                <a:gd name="T15" fmla="*/ 20 h 227"/>
                <a:gd name="T16" fmla="*/ 132 w 197"/>
                <a:gd name="T17" fmla="*/ 8 h 227"/>
                <a:gd name="T18" fmla="*/ 119 w 197"/>
                <a:gd name="T19" fmla="*/ 8 h 227"/>
                <a:gd name="T20" fmla="*/ 105 w 197"/>
                <a:gd name="T21" fmla="*/ 7 h 227"/>
                <a:gd name="T22" fmla="*/ 94 w 197"/>
                <a:gd name="T23" fmla="*/ 5 h 227"/>
                <a:gd name="T24" fmla="*/ 89 w 197"/>
                <a:gd name="T25" fmla="*/ 18 h 227"/>
                <a:gd name="T26" fmla="*/ 84 w 197"/>
                <a:gd name="T27" fmla="*/ 30 h 227"/>
                <a:gd name="T28" fmla="*/ 78 w 197"/>
                <a:gd name="T29" fmla="*/ 40 h 227"/>
                <a:gd name="T30" fmla="*/ 107 w 197"/>
                <a:gd name="T31" fmla="*/ 30 h 227"/>
                <a:gd name="T32" fmla="*/ 112 w 197"/>
                <a:gd name="T33" fmla="*/ 29 h 227"/>
                <a:gd name="T34" fmla="*/ 115 w 197"/>
                <a:gd name="T35" fmla="*/ 33 h 227"/>
                <a:gd name="T36" fmla="*/ 112 w 197"/>
                <a:gd name="T37" fmla="*/ 38 h 227"/>
                <a:gd name="T38" fmla="*/ 107 w 197"/>
                <a:gd name="T39" fmla="*/ 36 h 227"/>
                <a:gd name="T40" fmla="*/ 197 w 197"/>
                <a:gd name="T41" fmla="*/ 102 h 227"/>
                <a:gd name="T42" fmla="*/ 187 w 197"/>
                <a:gd name="T43" fmla="*/ 87 h 227"/>
                <a:gd name="T44" fmla="*/ 179 w 197"/>
                <a:gd name="T45" fmla="*/ 71 h 227"/>
                <a:gd name="T46" fmla="*/ 172 w 197"/>
                <a:gd name="T47" fmla="*/ 56 h 227"/>
                <a:gd name="T48" fmla="*/ 155 w 197"/>
                <a:gd name="T49" fmla="*/ 60 h 227"/>
                <a:gd name="T50" fmla="*/ 138 w 197"/>
                <a:gd name="T51" fmla="*/ 64 h 227"/>
                <a:gd name="T52" fmla="*/ 121 w 197"/>
                <a:gd name="T53" fmla="*/ 65 h 227"/>
                <a:gd name="T54" fmla="*/ 120 w 197"/>
                <a:gd name="T55" fmla="*/ 83 h 227"/>
                <a:gd name="T56" fmla="*/ 118 w 197"/>
                <a:gd name="T57" fmla="*/ 101 h 227"/>
                <a:gd name="T58" fmla="*/ 114 w 197"/>
                <a:gd name="T59" fmla="*/ 117 h 227"/>
                <a:gd name="T60" fmla="*/ 131 w 197"/>
                <a:gd name="T61" fmla="*/ 124 h 227"/>
                <a:gd name="T62" fmla="*/ 147 w 197"/>
                <a:gd name="T63" fmla="*/ 131 h 227"/>
                <a:gd name="T64" fmla="*/ 160 w 197"/>
                <a:gd name="T65" fmla="*/ 140 h 227"/>
                <a:gd name="T66" fmla="*/ 172 w 197"/>
                <a:gd name="T67" fmla="*/ 126 h 227"/>
                <a:gd name="T68" fmla="*/ 184 w 197"/>
                <a:gd name="T69" fmla="*/ 113 h 227"/>
                <a:gd name="T70" fmla="*/ 156 w 197"/>
                <a:gd name="T71" fmla="*/ 101 h 227"/>
                <a:gd name="T72" fmla="*/ 149 w 197"/>
                <a:gd name="T73" fmla="*/ 101 h 227"/>
                <a:gd name="T74" fmla="*/ 147 w 197"/>
                <a:gd name="T75" fmla="*/ 94 h 227"/>
                <a:gd name="T76" fmla="*/ 154 w 197"/>
                <a:gd name="T77" fmla="*/ 90 h 227"/>
                <a:gd name="T78" fmla="*/ 159 w 197"/>
                <a:gd name="T79" fmla="*/ 94 h 227"/>
                <a:gd name="T80" fmla="*/ 113 w 197"/>
                <a:gd name="T81" fmla="*/ 132 h 227"/>
                <a:gd name="T82" fmla="*/ 110 w 197"/>
                <a:gd name="T83" fmla="*/ 107 h 227"/>
                <a:gd name="T84" fmla="*/ 83 w 197"/>
                <a:gd name="T85" fmla="*/ 107 h 227"/>
                <a:gd name="T86" fmla="*/ 55 w 197"/>
                <a:gd name="T87" fmla="*/ 105 h 227"/>
                <a:gd name="T88" fmla="*/ 31 w 197"/>
                <a:gd name="T89" fmla="*/ 100 h 227"/>
                <a:gd name="T90" fmla="*/ 22 w 197"/>
                <a:gd name="T91" fmla="*/ 127 h 227"/>
                <a:gd name="T92" fmla="*/ 12 w 197"/>
                <a:gd name="T93" fmla="*/ 152 h 227"/>
                <a:gd name="T94" fmla="*/ 0 w 197"/>
                <a:gd name="T95" fmla="*/ 174 h 227"/>
                <a:gd name="T96" fmla="*/ 22 w 197"/>
                <a:gd name="T97" fmla="*/ 191 h 227"/>
                <a:gd name="T98" fmla="*/ 43 w 197"/>
                <a:gd name="T99" fmla="*/ 208 h 227"/>
                <a:gd name="T100" fmla="*/ 60 w 197"/>
                <a:gd name="T101" fmla="*/ 227 h 227"/>
                <a:gd name="T102" fmla="*/ 83 w 197"/>
                <a:gd name="T103" fmla="*/ 210 h 227"/>
                <a:gd name="T104" fmla="*/ 106 w 197"/>
                <a:gd name="T105" fmla="*/ 196 h 227"/>
                <a:gd name="T106" fmla="*/ 129 w 197"/>
                <a:gd name="T107" fmla="*/ 185 h 227"/>
                <a:gd name="T108" fmla="*/ 120 w 197"/>
                <a:gd name="T109" fmla="*/ 159 h 227"/>
                <a:gd name="T110" fmla="*/ 75 w 197"/>
                <a:gd name="T111" fmla="*/ 159 h 227"/>
                <a:gd name="T112" fmla="*/ 69 w 197"/>
                <a:gd name="T113" fmla="*/ 168 h 227"/>
                <a:gd name="T114" fmla="*/ 59 w 197"/>
                <a:gd name="T115" fmla="*/ 164 h 227"/>
                <a:gd name="T116" fmla="*/ 59 w 197"/>
                <a:gd name="T117" fmla="*/ 153 h 227"/>
                <a:gd name="T118" fmla="*/ 69 w 197"/>
                <a:gd name="T119" fmla="*/ 15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7" h="227">
                  <a:moveTo>
                    <a:pt x="80" y="45"/>
                  </a:moveTo>
                  <a:cubicBezTo>
                    <a:pt x="83" y="46"/>
                    <a:pt x="85" y="46"/>
                    <a:pt x="87" y="46"/>
                  </a:cubicBezTo>
                  <a:cubicBezTo>
                    <a:pt x="88" y="47"/>
                    <a:pt x="89" y="48"/>
                    <a:pt x="89" y="49"/>
                  </a:cubicBezTo>
                  <a:cubicBezTo>
                    <a:pt x="89" y="49"/>
                    <a:pt x="89" y="49"/>
                    <a:pt x="89" y="49"/>
                  </a:cubicBezTo>
                  <a:cubicBezTo>
                    <a:pt x="90" y="50"/>
                    <a:pt x="91" y="50"/>
                    <a:pt x="91" y="51"/>
                  </a:cubicBezTo>
                  <a:cubicBezTo>
                    <a:pt x="90" y="53"/>
                    <a:pt x="90" y="56"/>
                    <a:pt x="89" y="58"/>
                  </a:cubicBezTo>
                  <a:cubicBezTo>
                    <a:pt x="90" y="59"/>
                    <a:pt x="92" y="60"/>
                    <a:pt x="93" y="61"/>
                  </a:cubicBezTo>
                  <a:cubicBezTo>
                    <a:pt x="95" y="60"/>
                    <a:pt x="98" y="59"/>
                    <a:pt x="99" y="57"/>
                  </a:cubicBezTo>
                  <a:cubicBezTo>
                    <a:pt x="100" y="58"/>
                    <a:pt x="101" y="58"/>
                    <a:pt x="102" y="58"/>
                  </a:cubicBezTo>
                  <a:cubicBezTo>
                    <a:pt x="102" y="58"/>
                    <a:pt x="102" y="58"/>
                    <a:pt x="102" y="58"/>
                  </a:cubicBezTo>
                  <a:cubicBezTo>
                    <a:pt x="103" y="59"/>
                    <a:pt x="105" y="59"/>
                    <a:pt x="106" y="59"/>
                  </a:cubicBezTo>
                  <a:cubicBezTo>
                    <a:pt x="106" y="61"/>
                    <a:pt x="107" y="64"/>
                    <a:pt x="108" y="66"/>
                  </a:cubicBezTo>
                  <a:cubicBezTo>
                    <a:pt x="109" y="66"/>
                    <a:pt x="111" y="66"/>
                    <a:pt x="113" y="66"/>
                  </a:cubicBezTo>
                  <a:cubicBezTo>
                    <a:pt x="114" y="64"/>
                    <a:pt x="115" y="61"/>
                    <a:pt x="116" y="59"/>
                  </a:cubicBezTo>
                  <a:cubicBezTo>
                    <a:pt x="117" y="59"/>
                    <a:pt x="118" y="59"/>
                    <a:pt x="119" y="58"/>
                  </a:cubicBezTo>
                  <a:cubicBezTo>
                    <a:pt x="119" y="58"/>
                    <a:pt x="119" y="58"/>
                    <a:pt x="119" y="58"/>
                  </a:cubicBezTo>
                  <a:cubicBezTo>
                    <a:pt x="120" y="58"/>
                    <a:pt x="121" y="57"/>
                    <a:pt x="122" y="57"/>
                  </a:cubicBezTo>
                  <a:cubicBezTo>
                    <a:pt x="123" y="59"/>
                    <a:pt x="125" y="60"/>
                    <a:pt x="127" y="61"/>
                  </a:cubicBezTo>
                  <a:cubicBezTo>
                    <a:pt x="129" y="61"/>
                    <a:pt x="130" y="59"/>
                    <a:pt x="132" y="58"/>
                  </a:cubicBezTo>
                  <a:cubicBezTo>
                    <a:pt x="131" y="56"/>
                    <a:pt x="131" y="53"/>
                    <a:pt x="130" y="51"/>
                  </a:cubicBezTo>
                  <a:cubicBezTo>
                    <a:pt x="130" y="50"/>
                    <a:pt x="131" y="49"/>
                    <a:pt x="132" y="49"/>
                  </a:cubicBezTo>
                  <a:cubicBezTo>
                    <a:pt x="132" y="49"/>
                    <a:pt x="132" y="49"/>
                    <a:pt x="132" y="49"/>
                  </a:cubicBezTo>
                  <a:cubicBezTo>
                    <a:pt x="132" y="48"/>
                    <a:pt x="133" y="47"/>
                    <a:pt x="133" y="46"/>
                  </a:cubicBezTo>
                  <a:cubicBezTo>
                    <a:pt x="136" y="46"/>
                    <a:pt x="138" y="46"/>
                    <a:pt x="141" y="46"/>
                  </a:cubicBezTo>
                  <a:cubicBezTo>
                    <a:pt x="141" y="44"/>
                    <a:pt x="142" y="43"/>
                    <a:pt x="142" y="41"/>
                  </a:cubicBezTo>
                  <a:cubicBezTo>
                    <a:pt x="141" y="39"/>
                    <a:pt x="139" y="38"/>
                    <a:pt x="137" y="36"/>
                  </a:cubicBezTo>
                  <a:cubicBezTo>
                    <a:pt x="137" y="35"/>
                    <a:pt x="137" y="34"/>
                    <a:pt x="137" y="33"/>
                  </a:cubicBezTo>
                  <a:cubicBezTo>
                    <a:pt x="137" y="33"/>
                    <a:pt x="137" y="33"/>
                    <a:pt x="137" y="33"/>
                  </a:cubicBezTo>
                  <a:cubicBezTo>
                    <a:pt x="137" y="32"/>
                    <a:pt x="137" y="31"/>
                    <a:pt x="137" y="30"/>
                  </a:cubicBezTo>
                  <a:cubicBezTo>
                    <a:pt x="139" y="29"/>
                    <a:pt x="141" y="27"/>
                    <a:pt x="143" y="26"/>
                  </a:cubicBezTo>
                  <a:cubicBezTo>
                    <a:pt x="142" y="24"/>
                    <a:pt x="142" y="22"/>
                    <a:pt x="141" y="21"/>
                  </a:cubicBezTo>
                  <a:cubicBezTo>
                    <a:pt x="138" y="20"/>
                    <a:pt x="136" y="20"/>
                    <a:pt x="133" y="20"/>
                  </a:cubicBezTo>
                  <a:cubicBezTo>
                    <a:pt x="133" y="19"/>
                    <a:pt x="132" y="18"/>
                    <a:pt x="132" y="18"/>
                  </a:cubicBezTo>
                  <a:cubicBezTo>
                    <a:pt x="132" y="18"/>
                    <a:pt x="132" y="18"/>
                    <a:pt x="132" y="18"/>
                  </a:cubicBezTo>
                  <a:cubicBezTo>
                    <a:pt x="131" y="17"/>
                    <a:pt x="130" y="16"/>
                    <a:pt x="130" y="15"/>
                  </a:cubicBezTo>
                  <a:cubicBezTo>
                    <a:pt x="131" y="13"/>
                    <a:pt x="131" y="11"/>
                    <a:pt x="132" y="8"/>
                  </a:cubicBezTo>
                  <a:cubicBezTo>
                    <a:pt x="131" y="7"/>
                    <a:pt x="129" y="6"/>
                    <a:pt x="128" y="5"/>
                  </a:cubicBezTo>
                  <a:cubicBezTo>
                    <a:pt x="126" y="6"/>
                    <a:pt x="123" y="8"/>
                    <a:pt x="122" y="9"/>
                  </a:cubicBezTo>
                  <a:cubicBezTo>
                    <a:pt x="121" y="9"/>
                    <a:pt x="120" y="8"/>
                    <a:pt x="118" y="8"/>
                  </a:cubicBezTo>
                  <a:cubicBezTo>
                    <a:pt x="119" y="8"/>
                    <a:pt x="119" y="8"/>
                    <a:pt x="119" y="8"/>
                  </a:cubicBezTo>
                  <a:cubicBezTo>
                    <a:pt x="117" y="8"/>
                    <a:pt x="116" y="7"/>
                    <a:pt x="115" y="7"/>
                  </a:cubicBezTo>
                  <a:cubicBezTo>
                    <a:pt x="115" y="5"/>
                    <a:pt x="114" y="2"/>
                    <a:pt x="113" y="0"/>
                  </a:cubicBezTo>
                  <a:cubicBezTo>
                    <a:pt x="111" y="0"/>
                    <a:pt x="110" y="0"/>
                    <a:pt x="108" y="0"/>
                  </a:cubicBezTo>
                  <a:cubicBezTo>
                    <a:pt x="107" y="2"/>
                    <a:pt x="106" y="5"/>
                    <a:pt x="105" y="7"/>
                  </a:cubicBezTo>
                  <a:cubicBezTo>
                    <a:pt x="104" y="7"/>
                    <a:pt x="103" y="8"/>
                    <a:pt x="102" y="8"/>
                  </a:cubicBezTo>
                  <a:cubicBezTo>
                    <a:pt x="102" y="8"/>
                    <a:pt x="102" y="8"/>
                    <a:pt x="102" y="8"/>
                  </a:cubicBezTo>
                  <a:cubicBezTo>
                    <a:pt x="101" y="8"/>
                    <a:pt x="100" y="9"/>
                    <a:pt x="99" y="9"/>
                  </a:cubicBezTo>
                  <a:cubicBezTo>
                    <a:pt x="98" y="7"/>
                    <a:pt x="96" y="6"/>
                    <a:pt x="94" y="5"/>
                  </a:cubicBezTo>
                  <a:cubicBezTo>
                    <a:pt x="92" y="6"/>
                    <a:pt x="91" y="7"/>
                    <a:pt x="89" y="8"/>
                  </a:cubicBezTo>
                  <a:cubicBezTo>
                    <a:pt x="90" y="10"/>
                    <a:pt x="90" y="13"/>
                    <a:pt x="91" y="15"/>
                  </a:cubicBezTo>
                  <a:cubicBezTo>
                    <a:pt x="91" y="16"/>
                    <a:pt x="90" y="17"/>
                    <a:pt x="89" y="18"/>
                  </a:cubicBezTo>
                  <a:cubicBezTo>
                    <a:pt x="89" y="18"/>
                    <a:pt x="89" y="18"/>
                    <a:pt x="89" y="18"/>
                  </a:cubicBezTo>
                  <a:cubicBezTo>
                    <a:pt x="89" y="18"/>
                    <a:pt x="88" y="19"/>
                    <a:pt x="87" y="20"/>
                  </a:cubicBezTo>
                  <a:cubicBezTo>
                    <a:pt x="85" y="20"/>
                    <a:pt x="83" y="20"/>
                    <a:pt x="80" y="20"/>
                  </a:cubicBezTo>
                  <a:cubicBezTo>
                    <a:pt x="80" y="22"/>
                    <a:pt x="79" y="23"/>
                    <a:pt x="79" y="25"/>
                  </a:cubicBezTo>
                  <a:cubicBezTo>
                    <a:pt x="80" y="27"/>
                    <a:pt x="82" y="28"/>
                    <a:pt x="84" y="30"/>
                  </a:cubicBezTo>
                  <a:cubicBezTo>
                    <a:pt x="84" y="31"/>
                    <a:pt x="84" y="32"/>
                    <a:pt x="84" y="33"/>
                  </a:cubicBezTo>
                  <a:cubicBezTo>
                    <a:pt x="84" y="33"/>
                    <a:pt x="84" y="33"/>
                    <a:pt x="84" y="33"/>
                  </a:cubicBezTo>
                  <a:cubicBezTo>
                    <a:pt x="84" y="34"/>
                    <a:pt x="84" y="35"/>
                    <a:pt x="84" y="36"/>
                  </a:cubicBezTo>
                  <a:cubicBezTo>
                    <a:pt x="82" y="37"/>
                    <a:pt x="80" y="39"/>
                    <a:pt x="78" y="40"/>
                  </a:cubicBezTo>
                  <a:cubicBezTo>
                    <a:pt x="79" y="42"/>
                    <a:pt x="79" y="44"/>
                    <a:pt x="80" y="45"/>
                  </a:cubicBezTo>
                  <a:close/>
                  <a:moveTo>
                    <a:pt x="106" y="33"/>
                  </a:moveTo>
                  <a:cubicBezTo>
                    <a:pt x="106" y="32"/>
                    <a:pt x="106" y="31"/>
                    <a:pt x="107" y="30"/>
                  </a:cubicBezTo>
                  <a:cubicBezTo>
                    <a:pt x="107" y="30"/>
                    <a:pt x="107" y="30"/>
                    <a:pt x="107" y="30"/>
                  </a:cubicBezTo>
                  <a:cubicBezTo>
                    <a:pt x="107" y="30"/>
                    <a:pt x="108" y="29"/>
                    <a:pt x="109" y="29"/>
                  </a:cubicBezTo>
                  <a:cubicBezTo>
                    <a:pt x="109" y="29"/>
                    <a:pt x="109" y="29"/>
                    <a:pt x="109" y="29"/>
                  </a:cubicBezTo>
                  <a:cubicBezTo>
                    <a:pt x="110" y="28"/>
                    <a:pt x="111" y="28"/>
                    <a:pt x="112" y="29"/>
                  </a:cubicBezTo>
                  <a:cubicBezTo>
                    <a:pt x="112" y="29"/>
                    <a:pt x="112" y="29"/>
                    <a:pt x="112" y="29"/>
                  </a:cubicBezTo>
                  <a:cubicBezTo>
                    <a:pt x="113" y="29"/>
                    <a:pt x="114" y="30"/>
                    <a:pt x="114" y="30"/>
                  </a:cubicBezTo>
                  <a:cubicBezTo>
                    <a:pt x="114" y="30"/>
                    <a:pt x="114" y="30"/>
                    <a:pt x="114" y="30"/>
                  </a:cubicBezTo>
                  <a:cubicBezTo>
                    <a:pt x="115" y="31"/>
                    <a:pt x="115" y="32"/>
                    <a:pt x="115" y="33"/>
                  </a:cubicBezTo>
                  <a:cubicBezTo>
                    <a:pt x="115" y="33"/>
                    <a:pt x="115" y="33"/>
                    <a:pt x="115" y="33"/>
                  </a:cubicBezTo>
                  <a:cubicBezTo>
                    <a:pt x="115" y="34"/>
                    <a:pt x="115" y="35"/>
                    <a:pt x="114" y="36"/>
                  </a:cubicBezTo>
                  <a:cubicBezTo>
                    <a:pt x="114" y="36"/>
                    <a:pt x="114" y="36"/>
                    <a:pt x="114" y="36"/>
                  </a:cubicBezTo>
                  <a:cubicBezTo>
                    <a:pt x="114" y="37"/>
                    <a:pt x="113" y="37"/>
                    <a:pt x="112" y="38"/>
                  </a:cubicBezTo>
                  <a:cubicBezTo>
                    <a:pt x="112" y="38"/>
                    <a:pt x="112" y="38"/>
                    <a:pt x="112" y="38"/>
                  </a:cubicBezTo>
                  <a:cubicBezTo>
                    <a:pt x="111" y="38"/>
                    <a:pt x="110" y="38"/>
                    <a:pt x="109" y="38"/>
                  </a:cubicBezTo>
                  <a:cubicBezTo>
                    <a:pt x="109" y="37"/>
                    <a:pt x="109" y="37"/>
                    <a:pt x="109" y="37"/>
                  </a:cubicBezTo>
                  <a:cubicBezTo>
                    <a:pt x="108" y="37"/>
                    <a:pt x="107" y="37"/>
                    <a:pt x="107" y="36"/>
                  </a:cubicBezTo>
                  <a:cubicBezTo>
                    <a:pt x="107" y="36"/>
                    <a:pt x="107" y="36"/>
                    <a:pt x="107" y="36"/>
                  </a:cubicBezTo>
                  <a:cubicBezTo>
                    <a:pt x="106" y="35"/>
                    <a:pt x="106" y="34"/>
                    <a:pt x="106" y="33"/>
                  </a:cubicBezTo>
                  <a:close/>
                  <a:moveTo>
                    <a:pt x="186" y="109"/>
                  </a:moveTo>
                  <a:cubicBezTo>
                    <a:pt x="186" y="107"/>
                    <a:pt x="187" y="106"/>
                    <a:pt x="187" y="104"/>
                  </a:cubicBezTo>
                  <a:cubicBezTo>
                    <a:pt x="190" y="104"/>
                    <a:pt x="194" y="103"/>
                    <a:pt x="197" y="102"/>
                  </a:cubicBezTo>
                  <a:cubicBezTo>
                    <a:pt x="197" y="100"/>
                    <a:pt x="197" y="98"/>
                    <a:pt x="197" y="95"/>
                  </a:cubicBezTo>
                  <a:cubicBezTo>
                    <a:pt x="194" y="93"/>
                    <a:pt x="191" y="92"/>
                    <a:pt x="188" y="91"/>
                  </a:cubicBezTo>
                  <a:cubicBezTo>
                    <a:pt x="188" y="90"/>
                    <a:pt x="188" y="88"/>
                    <a:pt x="187" y="87"/>
                  </a:cubicBezTo>
                  <a:cubicBezTo>
                    <a:pt x="187" y="87"/>
                    <a:pt x="187" y="87"/>
                    <a:pt x="187" y="87"/>
                  </a:cubicBezTo>
                  <a:cubicBezTo>
                    <a:pt x="187" y="85"/>
                    <a:pt x="186" y="84"/>
                    <a:pt x="186" y="83"/>
                  </a:cubicBezTo>
                  <a:cubicBezTo>
                    <a:pt x="188" y="80"/>
                    <a:pt x="190" y="78"/>
                    <a:pt x="192" y="75"/>
                  </a:cubicBezTo>
                  <a:cubicBezTo>
                    <a:pt x="191" y="73"/>
                    <a:pt x="190" y="71"/>
                    <a:pt x="188" y="69"/>
                  </a:cubicBezTo>
                  <a:cubicBezTo>
                    <a:pt x="185" y="69"/>
                    <a:pt x="182" y="70"/>
                    <a:pt x="179" y="71"/>
                  </a:cubicBezTo>
                  <a:cubicBezTo>
                    <a:pt x="178" y="70"/>
                    <a:pt x="176" y="69"/>
                    <a:pt x="175" y="68"/>
                  </a:cubicBezTo>
                  <a:cubicBezTo>
                    <a:pt x="175" y="68"/>
                    <a:pt x="175" y="68"/>
                    <a:pt x="175" y="68"/>
                  </a:cubicBezTo>
                  <a:cubicBezTo>
                    <a:pt x="174" y="67"/>
                    <a:pt x="173" y="66"/>
                    <a:pt x="172" y="66"/>
                  </a:cubicBezTo>
                  <a:cubicBezTo>
                    <a:pt x="172" y="62"/>
                    <a:pt x="172" y="59"/>
                    <a:pt x="172" y="56"/>
                  </a:cubicBezTo>
                  <a:cubicBezTo>
                    <a:pt x="170" y="55"/>
                    <a:pt x="168" y="54"/>
                    <a:pt x="166" y="53"/>
                  </a:cubicBezTo>
                  <a:cubicBezTo>
                    <a:pt x="163" y="56"/>
                    <a:pt x="161" y="58"/>
                    <a:pt x="159" y="61"/>
                  </a:cubicBezTo>
                  <a:cubicBezTo>
                    <a:pt x="158" y="60"/>
                    <a:pt x="156" y="60"/>
                    <a:pt x="155" y="60"/>
                  </a:cubicBezTo>
                  <a:cubicBezTo>
                    <a:pt x="155" y="60"/>
                    <a:pt x="155" y="60"/>
                    <a:pt x="155" y="60"/>
                  </a:cubicBezTo>
                  <a:cubicBezTo>
                    <a:pt x="153" y="60"/>
                    <a:pt x="152" y="60"/>
                    <a:pt x="151" y="60"/>
                  </a:cubicBezTo>
                  <a:cubicBezTo>
                    <a:pt x="149" y="58"/>
                    <a:pt x="148" y="55"/>
                    <a:pt x="146" y="52"/>
                  </a:cubicBezTo>
                  <a:cubicBezTo>
                    <a:pt x="143" y="52"/>
                    <a:pt x="141" y="53"/>
                    <a:pt x="139" y="54"/>
                  </a:cubicBezTo>
                  <a:cubicBezTo>
                    <a:pt x="138" y="57"/>
                    <a:pt x="138" y="60"/>
                    <a:pt x="138" y="64"/>
                  </a:cubicBezTo>
                  <a:cubicBezTo>
                    <a:pt x="136" y="64"/>
                    <a:pt x="135" y="65"/>
                    <a:pt x="134" y="66"/>
                  </a:cubicBezTo>
                  <a:cubicBezTo>
                    <a:pt x="134" y="66"/>
                    <a:pt x="134" y="66"/>
                    <a:pt x="134" y="66"/>
                  </a:cubicBezTo>
                  <a:cubicBezTo>
                    <a:pt x="133" y="67"/>
                    <a:pt x="131" y="68"/>
                    <a:pt x="130" y="69"/>
                  </a:cubicBezTo>
                  <a:cubicBezTo>
                    <a:pt x="128" y="67"/>
                    <a:pt x="124" y="66"/>
                    <a:pt x="121" y="65"/>
                  </a:cubicBezTo>
                  <a:cubicBezTo>
                    <a:pt x="120" y="67"/>
                    <a:pt x="118" y="68"/>
                    <a:pt x="117" y="70"/>
                  </a:cubicBezTo>
                  <a:cubicBezTo>
                    <a:pt x="118" y="73"/>
                    <a:pt x="120" y="76"/>
                    <a:pt x="122" y="79"/>
                  </a:cubicBezTo>
                  <a:cubicBezTo>
                    <a:pt x="121" y="80"/>
                    <a:pt x="121" y="82"/>
                    <a:pt x="120" y="83"/>
                  </a:cubicBezTo>
                  <a:cubicBezTo>
                    <a:pt x="120" y="83"/>
                    <a:pt x="120" y="83"/>
                    <a:pt x="120" y="83"/>
                  </a:cubicBezTo>
                  <a:cubicBezTo>
                    <a:pt x="119" y="84"/>
                    <a:pt x="119" y="86"/>
                    <a:pt x="119" y="87"/>
                  </a:cubicBezTo>
                  <a:cubicBezTo>
                    <a:pt x="116" y="88"/>
                    <a:pt x="112" y="88"/>
                    <a:pt x="109" y="90"/>
                  </a:cubicBezTo>
                  <a:cubicBezTo>
                    <a:pt x="109" y="92"/>
                    <a:pt x="109" y="94"/>
                    <a:pt x="109" y="97"/>
                  </a:cubicBezTo>
                  <a:cubicBezTo>
                    <a:pt x="112" y="98"/>
                    <a:pt x="115" y="100"/>
                    <a:pt x="118" y="101"/>
                  </a:cubicBezTo>
                  <a:cubicBezTo>
                    <a:pt x="118" y="102"/>
                    <a:pt x="118" y="104"/>
                    <a:pt x="119" y="105"/>
                  </a:cubicBezTo>
                  <a:cubicBezTo>
                    <a:pt x="119" y="105"/>
                    <a:pt x="119" y="105"/>
                    <a:pt x="119" y="105"/>
                  </a:cubicBezTo>
                  <a:cubicBezTo>
                    <a:pt x="119" y="106"/>
                    <a:pt x="120" y="108"/>
                    <a:pt x="120" y="109"/>
                  </a:cubicBezTo>
                  <a:cubicBezTo>
                    <a:pt x="118" y="111"/>
                    <a:pt x="116" y="114"/>
                    <a:pt x="114" y="117"/>
                  </a:cubicBezTo>
                  <a:cubicBezTo>
                    <a:pt x="115" y="119"/>
                    <a:pt x="116" y="121"/>
                    <a:pt x="118" y="123"/>
                  </a:cubicBezTo>
                  <a:cubicBezTo>
                    <a:pt x="121" y="122"/>
                    <a:pt x="124" y="122"/>
                    <a:pt x="127" y="121"/>
                  </a:cubicBezTo>
                  <a:cubicBezTo>
                    <a:pt x="128" y="122"/>
                    <a:pt x="130" y="123"/>
                    <a:pt x="131" y="123"/>
                  </a:cubicBezTo>
                  <a:cubicBezTo>
                    <a:pt x="131" y="124"/>
                    <a:pt x="131" y="124"/>
                    <a:pt x="131" y="124"/>
                  </a:cubicBezTo>
                  <a:cubicBezTo>
                    <a:pt x="132" y="124"/>
                    <a:pt x="133" y="125"/>
                    <a:pt x="134" y="126"/>
                  </a:cubicBezTo>
                  <a:cubicBezTo>
                    <a:pt x="134" y="129"/>
                    <a:pt x="133" y="133"/>
                    <a:pt x="134" y="136"/>
                  </a:cubicBezTo>
                  <a:cubicBezTo>
                    <a:pt x="136" y="137"/>
                    <a:pt x="138" y="138"/>
                    <a:pt x="140" y="138"/>
                  </a:cubicBezTo>
                  <a:cubicBezTo>
                    <a:pt x="143" y="136"/>
                    <a:pt x="145" y="134"/>
                    <a:pt x="147" y="131"/>
                  </a:cubicBezTo>
                  <a:cubicBezTo>
                    <a:pt x="148" y="131"/>
                    <a:pt x="150" y="131"/>
                    <a:pt x="151" y="131"/>
                  </a:cubicBezTo>
                  <a:cubicBezTo>
                    <a:pt x="151" y="131"/>
                    <a:pt x="151" y="131"/>
                    <a:pt x="151" y="131"/>
                  </a:cubicBezTo>
                  <a:cubicBezTo>
                    <a:pt x="152" y="131"/>
                    <a:pt x="154" y="131"/>
                    <a:pt x="155" y="131"/>
                  </a:cubicBezTo>
                  <a:cubicBezTo>
                    <a:pt x="157" y="134"/>
                    <a:pt x="158" y="137"/>
                    <a:pt x="160" y="140"/>
                  </a:cubicBezTo>
                  <a:cubicBezTo>
                    <a:pt x="163" y="139"/>
                    <a:pt x="165" y="139"/>
                    <a:pt x="167" y="138"/>
                  </a:cubicBezTo>
                  <a:cubicBezTo>
                    <a:pt x="168" y="134"/>
                    <a:pt x="168" y="131"/>
                    <a:pt x="168" y="128"/>
                  </a:cubicBezTo>
                  <a:cubicBezTo>
                    <a:pt x="170" y="127"/>
                    <a:pt x="171" y="126"/>
                    <a:pt x="172" y="126"/>
                  </a:cubicBezTo>
                  <a:cubicBezTo>
                    <a:pt x="172" y="126"/>
                    <a:pt x="172" y="126"/>
                    <a:pt x="172" y="126"/>
                  </a:cubicBezTo>
                  <a:cubicBezTo>
                    <a:pt x="173" y="125"/>
                    <a:pt x="174" y="124"/>
                    <a:pt x="176" y="123"/>
                  </a:cubicBezTo>
                  <a:cubicBezTo>
                    <a:pt x="178" y="125"/>
                    <a:pt x="181" y="126"/>
                    <a:pt x="185" y="127"/>
                  </a:cubicBezTo>
                  <a:cubicBezTo>
                    <a:pt x="186" y="125"/>
                    <a:pt x="188" y="123"/>
                    <a:pt x="189" y="121"/>
                  </a:cubicBezTo>
                  <a:cubicBezTo>
                    <a:pt x="188" y="118"/>
                    <a:pt x="186" y="115"/>
                    <a:pt x="184" y="113"/>
                  </a:cubicBezTo>
                  <a:cubicBezTo>
                    <a:pt x="185" y="111"/>
                    <a:pt x="185" y="110"/>
                    <a:pt x="186" y="109"/>
                  </a:cubicBezTo>
                  <a:close/>
                  <a:moveTo>
                    <a:pt x="159" y="98"/>
                  </a:moveTo>
                  <a:cubicBezTo>
                    <a:pt x="159" y="98"/>
                    <a:pt x="159" y="98"/>
                    <a:pt x="159" y="98"/>
                  </a:cubicBezTo>
                  <a:cubicBezTo>
                    <a:pt x="158" y="99"/>
                    <a:pt x="157" y="100"/>
                    <a:pt x="156" y="101"/>
                  </a:cubicBezTo>
                  <a:cubicBezTo>
                    <a:pt x="156" y="101"/>
                    <a:pt x="156" y="101"/>
                    <a:pt x="156" y="101"/>
                  </a:cubicBezTo>
                  <a:cubicBezTo>
                    <a:pt x="155" y="102"/>
                    <a:pt x="154" y="102"/>
                    <a:pt x="152" y="102"/>
                  </a:cubicBezTo>
                  <a:cubicBezTo>
                    <a:pt x="152" y="102"/>
                    <a:pt x="152" y="102"/>
                    <a:pt x="152" y="102"/>
                  </a:cubicBezTo>
                  <a:cubicBezTo>
                    <a:pt x="151" y="102"/>
                    <a:pt x="150" y="101"/>
                    <a:pt x="149" y="101"/>
                  </a:cubicBezTo>
                  <a:cubicBezTo>
                    <a:pt x="149" y="101"/>
                    <a:pt x="149" y="101"/>
                    <a:pt x="149" y="101"/>
                  </a:cubicBezTo>
                  <a:cubicBezTo>
                    <a:pt x="148" y="100"/>
                    <a:pt x="147" y="99"/>
                    <a:pt x="147" y="98"/>
                  </a:cubicBezTo>
                  <a:cubicBezTo>
                    <a:pt x="147" y="97"/>
                    <a:pt x="147" y="97"/>
                    <a:pt x="147" y="97"/>
                  </a:cubicBezTo>
                  <a:cubicBezTo>
                    <a:pt x="147" y="96"/>
                    <a:pt x="147" y="95"/>
                    <a:pt x="147" y="94"/>
                  </a:cubicBezTo>
                  <a:cubicBezTo>
                    <a:pt x="147" y="94"/>
                    <a:pt x="147" y="94"/>
                    <a:pt x="147" y="94"/>
                  </a:cubicBezTo>
                  <a:cubicBezTo>
                    <a:pt x="148" y="92"/>
                    <a:pt x="149" y="91"/>
                    <a:pt x="150" y="91"/>
                  </a:cubicBezTo>
                  <a:cubicBezTo>
                    <a:pt x="150" y="91"/>
                    <a:pt x="150" y="91"/>
                    <a:pt x="150" y="91"/>
                  </a:cubicBezTo>
                  <a:cubicBezTo>
                    <a:pt x="151" y="90"/>
                    <a:pt x="152" y="90"/>
                    <a:pt x="154" y="90"/>
                  </a:cubicBezTo>
                  <a:cubicBezTo>
                    <a:pt x="154" y="90"/>
                    <a:pt x="154" y="90"/>
                    <a:pt x="154" y="90"/>
                  </a:cubicBezTo>
                  <a:cubicBezTo>
                    <a:pt x="155" y="90"/>
                    <a:pt x="156" y="90"/>
                    <a:pt x="157" y="91"/>
                  </a:cubicBezTo>
                  <a:cubicBezTo>
                    <a:pt x="157" y="91"/>
                    <a:pt x="157" y="91"/>
                    <a:pt x="157" y="91"/>
                  </a:cubicBezTo>
                  <a:cubicBezTo>
                    <a:pt x="158" y="92"/>
                    <a:pt x="159" y="93"/>
                    <a:pt x="159" y="94"/>
                  </a:cubicBezTo>
                  <a:cubicBezTo>
                    <a:pt x="159" y="94"/>
                    <a:pt x="159" y="94"/>
                    <a:pt x="159" y="94"/>
                  </a:cubicBezTo>
                  <a:cubicBezTo>
                    <a:pt x="159" y="95"/>
                    <a:pt x="159" y="97"/>
                    <a:pt x="159" y="98"/>
                  </a:cubicBezTo>
                  <a:close/>
                  <a:moveTo>
                    <a:pt x="129" y="133"/>
                  </a:moveTo>
                  <a:cubicBezTo>
                    <a:pt x="124" y="132"/>
                    <a:pt x="118" y="132"/>
                    <a:pt x="113" y="132"/>
                  </a:cubicBezTo>
                  <a:cubicBezTo>
                    <a:pt x="112" y="130"/>
                    <a:pt x="111" y="128"/>
                    <a:pt x="110" y="127"/>
                  </a:cubicBezTo>
                  <a:cubicBezTo>
                    <a:pt x="110" y="127"/>
                    <a:pt x="110" y="127"/>
                    <a:pt x="110" y="127"/>
                  </a:cubicBezTo>
                  <a:cubicBezTo>
                    <a:pt x="109" y="125"/>
                    <a:pt x="107" y="123"/>
                    <a:pt x="106" y="121"/>
                  </a:cubicBezTo>
                  <a:cubicBezTo>
                    <a:pt x="108" y="117"/>
                    <a:pt x="109" y="112"/>
                    <a:pt x="110" y="107"/>
                  </a:cubicBezTo>
                  <a:cubicBezTo>
                    <a:pt x="108" y="105"/>
                    <a:pt x="105" y="103"/>
                    <a:pt x="102" y="101"/>
                  </a:cubicBezTo>
                  <a:cubicBezTo>
                    <a:pt x="97" y="103"/>
                    <a:pt x="93" y="106"/>
                    <a:pt x="89" y="109"/>
                  </a:cubicBezTo>
                  <a:cubicBezTo>
                    <a:pt x="87" y="108"/>
                    <a:pt x="85" y="108"/>
                    <a:pt x="83" y="107"/>
                  </a:cubicBezTo>
                  <a:cubicBezTo>
                    <a:pt x="83" y="107"/>
                    <a:pt x="83" y="107"/>
                    <a:pt x="83" y="107"/>
                  </a:cubicBezTo>
                  <a:cubicBezTo>
                    <a:pt x="80" y="106"/>
                    <a:pt x="78" y="105"/>
                    <a:pt x="76" y="105"/>
                  </a:cubicBezTo>
                  <a:cubicBezTo>
                    <a:pt x="75" y="100"/>
                    <a:pt x="74" y="95"/>
                    <a:pt x="72" y="91"/>
                  </a:cubicBezTo>
                  <a:cubicBezTo>
                    <a:pt x="68" y="90"/>
                    <a:pt x="65" y="90"/>
                    <a:pt x="61" y="91"/>
                  </a:cubicBezTo>
                  <a:cubicBezTo>
                    <a:pt x="59" y="95"/>
                    <a:pt x="57" y="100"/>
                    <a:pt x="55" y="105"/>
                  </a:cubicBezTo>
                  <a:cubicBezTo>
                    <a:pt x="53" y="105"/>
                    <a:pt x="51" y="106"/>
                    <a:pt x="49" y="107"/>
                  </a:cubicBezTo>
                  <a:cubicBezTo>
                    <a:pt x="49" y="107"/>
                    <a:pt x="49" y="107"/>
                    <a:pt x="49" y="107"/>
                  </a:cubicBezTo>
                  <a:cubicBezTo>
                    <a:pt x="47" y="108"/>
                    <a:pt x="45" y="108"/>
                    <a:pt x="43" y="109"/>
                  </a:cubicBezTo>
                  <a:cubicBezTo>
                    <a:pt x="40" y="106"/>
                    <a:pt x="36" y="103"/>
                    <a:pt x="31" y="100"/>
                  </a:cubicBezTo>
                  <a:cubicBezTo>
                    <a:pt x="28" y="102"/>
                    <a:pt x="25" y="104"/>
                    <a:pt x="23" y="106"/>
                  </a:cubicBezTo>
                  <a:cubicBezTo>
                    <a:pt x="23" y="112"/>
                    <a:pt x="25" y="117"/>
                    <a:pt x="26" y="121"/>
                  </a:cubicBezTo>
                  <a:cubicBezTo>
                    <a:pt x="25" y="123"/>
                    <a:pt x="24" y="125"/>
                    <a:pt x="22" y="127"/>
                  </a:cubicBezTo>
                  <a:cubicBezTo>
                    <a:pt x="22" y="127"/>
                    <a:pt x="22" y="127"/>
                    <a:pt x="22" y="127"/>
                  </a:cubicBezTo>
                  <a:cubicBezTo>
                    <a:pt x="21" y="128"/>
                    <a:pt x="20" y="130"/>
                    <a:pt x="19" y="132"/>
                  </a:cubicBezTo>
                  <a:cubicBezTo>
                    <a:pt x="14" y="132"/>
                    <a:pt x="9" y="132"/>
                    <a:pt x="4" y="132"/>
                  </a:cubicBezTo>
                  <a:cubicBezTo>
                    <a:pt x="2" y="135"/>
                    <a:pt x="1" y="139"/>
                    <a:pt x="0" y="142"/>
                  </a:cubicBezTo>
                  <a:cubicBezTo>
                    <a:pt x="4" y="146"/>
                    <a:pt x="8" y="149"/>
                    <a:pt x="12" y="152"/>
                  </a:cubicBezTo>
                  <a:cubicBezTo>
                    <a:pt x="12" y="154"/>
                    <a:pt x="12" y="156"/>
                    <a:pt x="12" y="159"/>
                  </a:cubicBezTo>
                  <a:cubicBezTo>
                    <a:pt x="12" y="159"/>
                    <a:pt x="12" y="159"/>
                    <a:pt x="12" y="159"/>
                  </a:cubicBezTo>
                  <a:cubicBezTo>
                    <a:pt x="12" y="161"/>
                    <a:pt x="12" y="163"/>
                    <a:pt x="12" y="165"/>
                  </a:cubicBezTo>
                  <a:cubicBezTo>
                    <a:pt x="8" y="168"/>
                    <a:pt x="4" y="171"/>
                    <a:pt x="0" y="174"/>
                  </a:cubicBezTo>
                  <a:cubicBezTo>
                    <a:pt x="1" y="177"/>
                    <a:pt x="2" y="181"/>
                    <a:pt x="3" y="184"/>
                  </a:cubicBezTo>
                  <a:cubicBezTo>
                    <a:pt x="8" y="185"/>
                    <a:pt x="14" y="185"/>
                    <a:pt x="19" y="185"/>
                  </a:cubicBezTo>
                  <a:cubicBezTo>
                    <a:pt x="20" y="187"/>
                    <a:pt x="21" y="189"/>
                    <a:pt x="22" y="191"/>
                  </a:cubicBezTo>
                  <a:cubicBezTo>
                    <a:pt x="22" y="191"/>
                    <a:pt x="22" y="191"/>
                    <a:pt x="22" y="191"/>
                  </a:cubicBezTo>
                  <a:cubicBezTo>
                    <a:pt x="23" y="193"/>
                    <a:pt x="25" y="194"/>
                    <a:pt x="26" y="196"/>
                  </a:cubicBezTo>
                  <a:cubicBezTo>
                    <a:pt x="24" y="200"/>
                    <a:pt x="23" y="205"/>
                    <a:pt x="22" y="210"/>
                  </a:cubicBezTo>
                  <a:cubicBezTo>
                    <a:pt x="24" y="212"/>
                    <a:pt x="27" y="215"/>
                    <a:pt x="30" y="216"/>
                  </a:cubicBezTo>
                  <a:cubicBezTo>
                    <a:pt x="35" y="214"/>
                    <a:pt x="39" y="211"/>
                    <a:pt x="43" y="208"/>
                  </a:cubicBezTo>
                  <a:cubicBezTo>
                    <a:pt x="45" y="209"/>
                    <a:pt x="47" y="210"/>
                    <a:pt x="50" y="210"/>
                  </a:cubicBezTo>
                  <a:cubicBezTo>
                    <a:pt x="49" y="211"/>
                    <a:pt x="49" y="211"/>
                    <a:pt x="49" y="211"/>
                  </a:cubicBezTo>
                  <a:cubicBezTo>
                    <a:pt x="52" y="211"/>
                    <a:pt x="54" y="212"/>
                    <a:pt x="56" y="212"/>
                  </a:cubicBezTo>
                  <a:cubicBezTo>
                    <a:pt x="57" y="217"/>
                    <a:pt x="58" y="222"/>
                    <a:pt x="60" y="227"/>
                  </a:cubicBezTo>
                  <a:cubicBezTo>
                    <a:pt x="64" y="227"/>
                    <a:pt x="67" y="227"/>
                    <a:pt x="71" y="227"/>
                  </a:cubicBezTo>
                  <a:cubicBezTo>
                    <a:pt x="73" y="222"/>
                    <a:pt x="75" y="217"/>
                    <a:pt x="77" y="212"/>
                  </a:cubicBezTo>
                  <a:cubicBezTo>
                    <a:pt x="79" y="212"/>
                    <a:pt x="81" y="211"/>
                    <a:pt x="83" y="210"/>
                  </a:cubicBezTo>
                  <a:cubicBezTo>
                    <a:pt x="83" y="210"/>
                    <a:pt x="83" y="210"/>
                    <a:pt x="83" y="210"/>
                  </a:cubicBezTo>
                  <a:cubicBezTo>
                    <a:pt x="85" y="210"/>
                    <a:pt x="87" y="209"/>
                    <a:pt x="89" y="208"/>
                  </a:cubicBezTo>
                  <a:cubicBezTo>
                    <a:pt x="92" y="211"/>
                    <a:pt x="96" y="214"/>
                    <a:pt x="101" y="217"/>
                  </a:cubicBezTo>
                  <a:cubicBezTo>
                    <a:pt x="104" y="215"/>
                    <a:pt x="107" y="213"/>
                    <a:pt x="110" y="211"/>
                  </a:cubicBezTo>
                  <a:cubicBezTo>
                    <a:pt x="109" y="206"/>
                    <a:pt x="107" y="201"/>
                    <a:pt x="106" y="196"/>
                  </a:cubicBezTo>
                  <a:cubicBezTo>
                    <a:pt x="107" y="194"/>
                    <a:pt x="108" y="192"/>
                    <a:pt x="110" y="191"/>
                  </a:cubicBezTo>
                  <a:cubicBezTo>
                    <a:pt x="110" y="191"/>
                    <a:pt x="110" y="191"/>
                    <a:pt x="110" y="191"/>
                  </a:cubicBezTo>
                  <a:cubicBezTo>
                    <a:pt x="111" y="189"/>
                    <a:pt x="112" y="187"/>
                    <a:pt x="113" y="185"/>
                  </a:cubicBezTo>
                  <a:cubicBezTo>
                    <a:pt x="118" y="186"/>
                    <a:pt x="123" y="186"/>
                    <a:pt x="129" y="185"/>
                  </a:cubicBezTo>
                  <a:cubicBezTo>
                    <a:pt x="130" y="182"/>
                    <a:pt x="131" y="179"/>
                    <a:pt x="132" y="175"/>
                  </a:cubicBezTo>
                  <a:cubicBezTo>
                    <a:pt x="128" y="171"/>
                    <a:pt x="124" y="168"/>
                    <a:pt x="120" y="165"/>
                  </a:cubicBezTo>
                  <a:cubicBezTo>
                    <a:pt x="120" y="163"/>
                    <a:pt x="120" y="161"/>
                    <a:pt x="120" y="159"/>
                  </a:cubicBezTo>
                  <a:cubicBezTo>
                    <a:pt x="120" y="159"/>
                    <a:pt x="120" y="159"/>
                    <a:pt x="120" y="159"/>
                  </a:cubicBezTo>
                  <a:cubicBezTo>
                    <a:pt x="120" y="156"/>
                    <a:pt x="120" y="154"/>
                    <a:pt x="120" y="152"/>
                  </a:cubicBezTo>
                  <a:cubicBezTo>
                    <a:pt x="124" y="150"/>
                    <a:pt x="128" y="147"/>
                    <a:pt x="132" y="143"/>
                  </a:cubicBezTo>
                  <a:cubicBezTo>
                    <a:pt x="131" y="140"/>
                    <a:pt x="130" y="136"/>
                    <a:pt x="129" y="133"/>
                  </a:cubicBezTo>
                  <a:close/>
                  <a:moveTo>
                    <a:pt x="75" y="159"/>
                  </a:moveTo>
                  <a:cubicBezTo>
                    <a:pt x="75" y="161"/>
                    <a:pt x="75" y="163"/>
                    <a:pt x="73" y="164"/>
                  </a:cubicBezTo>
                  <a:cubicBezTo>
                    <a:pt x="73" y="164"/>
                    <a:pt x="73" y="164"/>
                    <a:pt x="73" y="164"/>
                  </a:cubicBezTo>
                  <a:cubicBezTo>
                    <a:pt x="72" y="166"/>
                    <a:pt x="70" y="167"/>
                    <a:pt x="69" y="168"/>
                  </a:cubicBezTo>
                  <a:cubicBezTo>
                    <a:pt x="69" y="168"/>
                    <a:pt x="69" y="168"/>
                    <a:pt x="69" y="168"/>
                  </a:cubicBezTo>
                  <a:cubicBezTo>
                    <a:pt x="67" y="168"/>
                    <a:pt x="65" y="168"/>
                    <a:pt x="63" y="168"/>
                  </a:cubicBezTo>
                  <a:cubicBezTo>
                    <a:pt x="63" y="168"/>
                    <a:pt x="63" y="168"/>
                    <a:pt x="63" y="168"/>
                  </a:cubicBezTo>
                  <a:cubicBezTo>
                    <a:pt x="62" y="167"/>
                    <a:pt x="60" y="166"/>
                    <a:pt x="59" y="164"/>
                  </a:cubicBezTo>
                  <a:cubicBezTo>
                    <a:pt x="59" y="164"/>
                    <a:pt x="59" y="164"/>
                    <a:pt x="59" y="164"/>
                  </a:cubicBezTo>
                  <a:cubicBezTo>
                    <a:pt x="57" y="163"/>
                    <a:pt x="57" y="161"/>
                    <a:pt x="57" y="159"/>
                  </a:cubicBezTo>
                  <a:cubicBezTo>
                    <a:pt x="57" y="159"/>
                    <a:pt x="57" y="159"/>
                    <a:pt x="57" y="159"/>
                  </a:cubicBezTo>
                  <a:cubicBezTo>
                    <a:pt x="57" y="157"/>
                    <a:pt x="57" y="155"/>
                    <a:pt x="59" y="153"/>
                  </a:cubicBezTo>
                  <a:cubicBezTo>
                    <a:pt x="59" y="153"/>
                    <a:pt x="59" y="153"/>
                    <a:pt x="59" y="153"/>
                  </a:cubicBezTo>
                  <a:cubicBezTo>
                    <a:pt x="60" y="151"/>
                    <a:pt x="62" y="150"/>
                    <a:pt x="63" y="149"/>
                  </a:cubicBezTo>
                  <a:cubicBezTo>
                    <a:pt x="63" y="149"/>
                    <a:pt x="63" y="149"/>
                    <a:pt x="63" y="149"/>
                  </a:cubicBezTo>
                  <a:cubicBezTo>
                    <a:pt x="65" y="149"/>
                    <a:pt x="67" y="149"/>
                    <a:pt x="69" y="149"/>
                  </a:cubicBezTo>
                  <a:cubicBezTo>
                    <a:pt x="69" y="150"/>
                    <a:pt x="69" y="150"/>
                    <a:pt x="69" y="150"/>
                  </a:cubicBezTo>
                  <a:cubicBezTo>
                    <a:pt x="70" y="150"/>
                    <a:pt x="72" y="151"/>
                    <a:pt x="73" y="153"/>
                  </a:cubicBezTo>
                  <a:cubicBezTo>
                    <a:pt x="73" y="153"/>
                    <a:pt x="73" y="153"/>
                    <a:pt x="73" y="153"/>
                  </a:cubicBezTo>
                  <a:cubicBezTo>
                    <a:pt x="75" y="155"/>
                    <a:pt x="75" y="157"/>
                    <a:pt x="75" y="159"/>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en-GB" sz="2400"/>
            </a:p>
          </p:txBody>
        </p:sp>
        <p:pic>
          <p:nvPicPr>
            <p:cNvPr id="51" name="Image 50"/>
            <p:cNvPicPr>
              <a:picLocks noChangeAspect="1"/>
            </p:cNvPicPr>
            <p:nvPr/>
          </p:nvPicPr>
          <p:blipFill>
            <a:blip r:embed="rId3"/>
            <a:stretch>
              <a:fillRect/>
            </a:stretch>
          </p:blipFill>
          <p:spPr>
            <a:xfrm>
              <a:off x="3864732" y="4190730"/>
              <a:ext cx="895577" cy="238822"/>
            </a:xfrm>
            <a:prstGeom prst="rect">
              <a:avLst/>
            </a:prstGeom>
            <a:ln>
              <a:solidFill>
                <a:schemeClr val="tx2"/>
              </a:solidFill>
            </a:ln>
          </p:spPr>
        </p:pic>
        <p:sp>
          <p:nvSpPr>
            <p:cNvPr id="52" name="TextBox 89"/>
            <p:cNvSpPr txBox="1"/>
            <p:nvPr/>
          </p:nvSpPr>
          <p:spPr>
            <a:xfrm>
              <a:off x="3999032" y="4456944"/>
              <a:ext cx="626977" cy="194361"/>
            </a:xfrm>
            <a:prstGeom prst="rect">
              <a:avLst/>
            </a:prstGeom>
            <a:noFill/>
          </p:spPr>
          <p:txBody>
            <a:bodyPr wrap="square" rtlCol="0" anchor="ctr">
              <a:noAutofit/>
            </a:bodyPr>
            <a:lstStyle/>
            <a:p>
              <a:pPr algn="ctr" defTabSz="1219170">
                <a:spcBef>
                  <a:spcPts val="800"/>
                </a:spcBef>
                <a:spcAft>
                  <a:spcPts val="800"/>
                </a:spcAft>
                <a:defRPr/>
              </a:pPr>
              <a:r>
                <a:rPr lang="en-GB" sz="1333" b="1" kern="0">
                  <a:solidFill>
                    <a:schemeClr val="bg1"/>
                  </a:solidFill>
                  <a:latin typeface="Arial" panose="020B0604020202020204" pitchFamily="34" charset="0"/>
                  <a:cs typeface="Arial" panose="020B0604020202020204" pitchFamily="34" charset="0"/>
                </a:rPr>
                <a:t>Ledger</a:t>
              </a:r>
            </a:p>
          </p:txBody>
        </p:sp>
      </p:grpSp>
      <p:sp>
        <p:nvSpPr>
          <p:cNvPr id="55" name="TextBox 89"/>
          <p:cNvSpPr txBox="1"/>
          <p:nvPr/>
        </p:nvSpPr>
        <p:spPr>
          <a:xfrm>
            <a:off x="316788" y="1539379"/>
            <a:ext cx="3952696" cy="4865952"/>
          </a:xfrm>
          <a:prstGeom prst="rect">
            <a:avLst/>
          </a:prstGeom>
          <a:noFill/>
        </p:spPr>
        <p:txBody>
          <a:bodyPr wrap="square" rtlCol="0" anchor="ctr">
            <a:noAutofit/>
          </a:bodyPr>
          <a:lstStyle/>
          <a:p>
            <a:pPr marL="241294" indent="-241294" fontAlgn="base">
              <a:lnSpc>
                <a:spcPct val="120000"/>
              </a:lnSpc>
              <a:spcBef>
                <a:spcPct val="0"/>
              </a:spcBef>
              <a:spcAft>
                <a:spcPts val="800"/>
              </a:spcAft>
              <a:buClr>
                <a:schemeClr val="bg1">
                  <a:lumMod val="50000"/>
                </a:schemeClr>
              </a:buClr>
              <a:buFont typeface="Arial" panose="020B0604020202020204" pitchFamily="34" charset="0"/>
              <a:buChar char="•"/>
            </a:pPr>
            <a:r>
              <a:rPr lang="en-US" altLang="fr-FR" sz="1600" b="1" dirty="0" smtClean="0">
                <a:solidFill>
                  <a:schemeClr val="tx2"/>
                </a:solidFill>
                <a:latin typeface="Times New Roman" panose="02020603050405020304" pitchFamily="18" charset="0"/>
                <a:cs typeface="Times New Roman" panose="02020603050405020304" pitchFamily="18" charset="0"/>
              </a:rPr>
              <a:t>A </a:t>
            </a:r>
            <a:r>
              <a:rPr lang="en-US" altLang="fr-FR" sz="1600" b="1" dirty="0">
                <a:solidFill>
                  <a:schemeClr val="tx2"/>
                </a:solidFill>
                <a:latin typeface="Times New Roman" panose="02020603050405020304" pitchFamily="18" charset="0"/>
                <a:cs typeface="Times New Roman" panose="02020603050405020304" pitchFamily="18" charset="0"/>
              </a:rPr>
              <a:t>Smart Contract is a computer program that automatically executes the preset terms of a contract when conditions are met</a:t>
            </a:r>
          </a:p>
          <a:p>
            <a:pPr marL="241294" indent="-241294" fontAlgn="base">
              <a:lnSpc>
                <a:spcPct val="120000"/>
              </a:lnSpc>
              <a:spcBef>
                <a:spcPct val="0"/>
              </a:spcBef>
              <a:spcAft>
                <a:spcPts val="800"/>
              </a:spcAft>
              <a:buClr>
                <a:schemeClr val="bg1">
                  <a:lumMod val="50000"/>
                </a:schemeClr>
              </a:buClr>
              <a:buFont typeface="Arial" panose="020B0604020202020204" pitchFamily="34" charset="0"/>
              <a:buChar char="•"/>
            </a:pPr>
            <a:r>
              <a:rPr lang="en-US" altLang="fr-FR" sz="1600" b="1" dirty="0">
                <a:solidFill>
                  <a:schemeClr val="tx2"/>
                </a:solidFill>
                <a:latin typeface="Times New Roman" panose="02020603050405020304" pitchFamily="18" charset="0"/>
                <a:cs typeface="Times New Roman" panose="02020603050405020304" pitchFamily="18" charset="0"/>
              </a:rPr>
              <a:t>Neither smart nor a contract, it is a code element containing conditions triggering actions to execute</a:t>
            </a:r>
          </a:p>
          <a:p>
            <a:pPr marL="241294" indent="-241294" fontAlgn="base">
              <a:lnSpc>
                <a:spcPct val="120000"/>
              </a:lnSpc>
              <a:spcBef>
                <a:spcPct val="0"/>
              </a:spcBef>
              <a:spcAft>
                <a:spcPts val="800"/>
              </a:spcAft>
              <a:buClr>
                <a:schemeClr val="bg1">
                  <a:lumMod val="50000"/>
                </a:schemeClr>
              </a:buClr>
              <a:buFont typeface="Arial" panose="020B0604020202020204" pitchFamily="34" charset="0"/>
              <a:buChar char="•"/>
            </a:pPr>
            <a:r>
              <a:rPr lang="en-US" altLang="fr-FR" sz="1600" b="1" dirty="0">
                <a:solidFill>
                  <a:schemeClr val="tx2"/>
                </a:solidFill>
                <a:latin typeface="Times New Roman" panose="02020603050405020304" pitchFamily="18" charset="0"/>
                <a:cs typeface="Times New Roman" panose="02020603050405020304" pitchFamily="18" charset="0"/>
              </a:rPr>
              <a:t>It is an effective way of implementing “straight-through-processing”</a:t>
            </a:r>
          </a:p>
          <a:p>
            <a:pPr marL="241294" indent="-241294" fontAlgn="base">
              <a:lnSpc>
                <a:spcPct val="120000"/>
              </a:lnSpc>
              <a:spcBef>
                <a:spcPct val="0"/>
              </a:spcBef>
              <a:spcAft>
                <a:spcPts val="800"/>
              </a:spcAft>
              <a:buClr>
                <a:schemeClr val="bg1">
                  <a:lumMod val="50000"/>
                </a:schemeClr>
              </a:buClr>
              <a:buFont typeface="Arial" panose="020B0604020202020204" pitchFamily="34" charset="0"/>
              <a:buChar char="•"/>
            </a:pPr>
            <a:endParaRPr lang="en-US" altLang="fr-FR" sz="1600" dirty="0" smtClean="0">
              <a:latin typeface="Times New Roman" panose="02020603050405020304" pitchFamily="18" charset="0"/>
              <a:cs typeface="Times New Roman" panose="02020603050405020304" pitchFamily="18" charset="0"/>
            </a:endParaRPr>
          </a:p>
          <a:p>
            <a:pPr marL="241294" indent="-241294" fontAlgn="base">
              <a:lnSpc>
                <a:spcPct val="120000"/>
              </a:lnSpc>
              <a:spcBef>
                <a:spcPct val="0"/>
              </a:spcBef>
              <a:spcAft>
                <a:spcPts val="800"/>
              </a:spcAft>
              <a:buClr>
                <a:schemeClr val="bg1">
                  <a:lumMod val="50000"/>
                </a:schemeClr>
              </a:buClr>
              <a:buFont typeface="Arial" panose="020B0604020202020204" pitchFamily="34" charset="0"/>
              <a:buChar char="•"/>
            </a:pPr>
            <a:r>
              <a:rPr lang="en-US" altLang="fr-FR" sz="1600" b="1" dirty="0" smtClean="0">
                <a:solidFill>
                  <a:schemeClr val="tx2"/>
                </a:solidFill>
                <a:latin typeface="Times New Roman" panose="02020603050405020304" pitchFamily="18" charset="0"/>
                <a:cs typeface="Times New Roman" panose="02020603050405020304" pitchFamily="18" charset="0"/>
              </a:rPr>
              <a:t>Increase </a:t>
            </a:r>
            <a:r>
              <a:rPr lang="en-US" altLang="fr-FR" sz="1600" b="1" dirty="0">
                <a:solidFill>
                  <a:schemeClr val="tx2"/>
                </a:solidFill>
                <a:latin typeface="Times New Roman" panose="02020603050405020304" pitchFamily="18" charset="0"/>
                <a:cs typeface="Times New Roman" panose="02020603050405020304" pitchFamily="18" charset="0"/>
              </a:rPr>
              <a:t>speed / time-to-market</a:t>
            </a:r>
          </a:p>
          <a:p>
            <a:pPr marL="241294" indent="-241294" fontAlgn="base">
              <a:lnSpc>
                <a:spcPct val="120000"/>
              </a:lnSpc>
              <a:spcBef>
                <a:spcPct val="0"/>
              </a:spcBef>
              <a:spcAft>
                <a:spcPts val="800"/>
              </a:spcAft>
              <a:buClr>
                <a:schemeClr val="bg1">
                  <a:lumMod val="50000"/>
                </a:schemeClr>
              </a:buClr>
              <a:buFont typeface="Arial" panose="020B0604020202020204" pitchFamily="34" charset="0"/>
              <a:buChar char="•"/>
            </a:pPr>
            <a:r>
              <a:rPr lang="en-US" altLang="fr-FR" sz="1600" b="1" dirty="0">
                <a:solidFill>
                  <a:schemeClr val="tx2"/>
                </a:solidFill>
                <a:latin typeface="Times New Roman" panose="02020603050405020304" pitchFamily="18" charset="0"/>
                <a:cs typeface="Times New Roman" panose="02020603050405020304" pitchFamily="18" charset="0"/>
              </a:rPr>
              <a:t>Better efficiency of business processes</a:t>
            </a:r>
          </a:p>
          <a:p>
            <a:pPr marL="241294" indent="-241294" fontAlgn="base">
              <a:lnSpc>
                <a:spcPct val="120000"/>
              </a:lnSpc>
              <a:spcBef>
                <a:spcPct val="0"/>
              </a:spcBef>
              <a:spcAft>
                <a:spcPts val="800"/>
              </a:spcAft>
              <a:buClr>
                <a:schemeClr val="bg1">
                  <a:lumMod val="50000"/>
                </a:schemeClr>
              </a:buClr>
              <a:buFont typeface="Arial" panose="020B0604020202020204" pitchFamily="34" charset="0"/>
              <a:buChar char="•"/>
            </a:pPr>
            <a:r>
              <a:rPr lang="en-US" altLang="fr-FR" sz="1600" b="1" dirty="0">
                <a:solidFill>
                  <a:schemeClr val="tx2"/>
                </a:solidFill>
                <a:latin typeface="Times New Roman" panose="02020603050405020304" pitchFamily="18" charset="0"/>
                <a:cs typeface="Times New Roman" panose="02020603050405020304" pitchFamily="18" charset="0"/>
              </a:rPr>
              <a:t>Certainty that the contract will be executed as agreed</a:t>
            </a:r>
          </a:p>
        </p:txBody>
      </p:sp>
      <p:sp>
        <p:nvSpPr>
          <p:cNvPr id="56" name="Triangle isocèle 55"/>
          <p:cNvSpPr/>
          <p:nvPr/>
        </p:nvSpPr>
        <p:spPr>
          <a:xfrm rot="10800000">
            <a:off x="1624043" y="4664949"/>
            <a:ext cx="1248139" cy="174565"/>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fr-FR" sz="1600" dirty="0" err="1"/>
          </a:p>
        </p:txBody>
      </p:sp>
    </p:spTree>
    <p:extLst>
      <p:ext uri="{BB962C8B-B14F-4D97-AF65-F5344CB8AC3E}">
        <p14:creationId xmlns:p14="http://schemas.microsoft.com/office/powerpoint/2010/main" val="360751515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081538"/>
          </a:xfrm>
        </p:spPr>
        <p:txBody>
          <a:bodyPr/>
          <a:lstStyle/>
          <a:p>
            <a:pPr algn="ctr"/>
            <a:r>
              <a:rPr lang="en-US" sz="4000" b="1" dirty="0" err="1" smtClean="0">
                <a:latin typeface="Times New Roman" panose="02020603050405020304" pitchFamily="18" charset="0"/>
                <a:cs typeface="Times New Roman" panose="02020603050405020304" pitchFamily="18" charset="0"/>
              </a:rPr>
              <a:t>Blockchain</a:t>
            </a:r>
            <a:r>
              <a:rPr lang="en-US" sz="4000" b="1" dirty="0" smtClean="0">
                <a:latin typeface="Times New Roman" panose="02020603050405020304" pitchFamily="18" charset="0"/>
                <a:cs typeface="Times New Roman" panose="02020603050405020304" pitchFamily="18" charset="0"/>
              </a:rPr>
              <a:t> is based on three pillars</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446664"/>
            <a:ext cx="10515600" cy="4730299"/>
          </a:xfrm>
        </p:spPr>
        <p:txBody>
          <a:bodyPr>
            <a:normAutofit lnSpcReduction="10000"/>
          </a:bodyPr>
          <a:lstStyle/>
          <a:p>
            <a:pPr algn="just"/>
            <a:r>
              <a:rPr lang="en-US" sz="3200" b="1" dirty="0" smtClean="0">
                <a:latin typeface="Times New Roman" panose="02020603050405020304" pitchFamily="18" charset="0"/>
                <a:cs typeface="Times New Roman" panose="02020603050405020304" pitchFamily="18" charset="0"/>
              </a:rPr>
              <a:t>Decentralization</a:t>
            </a:r>
            <a:r>
              <a:rPr lang="en-US" sz="3200" dirty="0" smtClean="0">
                <a:latin typeface="Times New Roman" panose="02020603050405020304" pitchFamily="18" charset="0"/>
                <a:cs typeface="Times New Roman" panose="02020603050405020304" pitchFamily="18" charset="0"/>
              </a:rPr>
              <a:t>: as mentioned above, the data is stored inside the </a:t>
            </a:r>
            <a:r>
              <a:rPr lang="en-US" sz="3200" dirty="0" err="1" smtClean="0">
                <a:latin typeface="Times New Roman" panose="02020603050405020304" pitchFamily="18" charset="0"/>
                <a:cs typeface="Times New Roman" panose="02020603050405020304" pitchFamily="18" charset="0"/>
              </a:rPr>
              <a:t>blockchain</a:t>
            </a:r>
            <a:r>
              <a:rPr lang="en-US" sz="3200" dirty="0" smtClean="0">
                <a:latin typeface="Times New Roman" panose="02020603050405020304" pitchFamily="18" charset="0"/>
                <a:cs typeface="Times New Roman" panose="02020603050405020304" pitchFamily="18" charset="0"/>
              </a:rPr>
              <a:t> and shared by all of the networks. Nobody owns the records.</a:t>
            </a:r>
          </a:p>
          <a:p>
            <a:pPr algn="just"/>
            <a:r>
              <a:rPr lang="en-US" sz="3200" b="1" dirty="0" smtClean="0">
                <a:latin typeface="Times New Roman" panose="02020603050405020304" pitchFamily="18" charset="0"/>
                <a:cs typeface="Times New Roman" panose="02020603050405020304" pitchFamily="18" charset="0"/>
              </a:rPr>
              <a:t>Immutability</a:t>
            </a:r>
            <a:r>
              <a:rPr lang="en-US" sz="3200" dirty="0" smtClean="0">
                <a:latin typeface="Times New Roman" panose="02020603050405020304" pitchFamily="18" charset="0"/>
                <a:cs typeface="Times New Roman" panose="02020603050405020304" pitchFamily="18" charset="0"/>
              </a:rPr>
              <a:t>: all the data is non-</a:t>
            </a:r>
            <a:r>
              <a:rPr lang="en-US" sz="3200" dirty="0" err="1" smtClean="0">
                <a:latin typeface="Times New Roman" panose="02020603050405020304" pitchFamily="18" charset="0"/>
                <a:cs typeface="Times New Roman" panose="02020603050405020304" pitchFamily="18" charset="0"/>
              </a:rPr>
              <a:t>tamperable</a:t>
            </a:r>
            <a:r>
              <a:rPr lang="en-US" sz="3200" dirty="0" smtClean="0">
                <a:latin typeface="Times New Roman" panose="02020603050405020304" pitchFamily="18" charset="0"/>
                <a:cs typeface="Times New Roman" panose="02020603050405020304" pitchFamily="18" charset="0"/>
              </a:rPr>
              <a:t>, through cryptography, ensuring </a:t>
            </a:r>
            <a:r>
              <a:rPr lang="en-US" sz="3200" dirty="0" err="1" smtClean="0">
                <a:latin typeface="Times New Roman" panose="02020603050405020304" pitchFamily="18" charset="0"/>
                <a:cs typeface="Times New Roman" panose="02020603050405020304" pitchFamily="18" charset="0"/>
              </a:rPr>
              <a:t>cybersecurity</a:t>
            </a:r>
            <a:r>
              <a:rPr lang="en-US" sz="3200" dirty="0" smtClean="0">
                <a:latin typeface="Times New Roman" panose="02020603050405020304" pitchFamily="18" charset="0"/>
                <a:cs typeface="Times New Roman" panose="02020603050405020304" pitchFamily="18" charset="0"/>
              </a:rPr>
              <a:t>.</a:t>
            </a:r>
          </a:p>
          <a:p>
            <a:pPr algn="just"/>
            <a:r>
              <a:rPr lang="en-US" sz="3200" b="1" dirty="0" smtClean="0">
                <a:latin typeface="Times New Roman" panose="02020603050405020304" pitchFamily="18" charset="0"/>
                <a:cs typeface="Times New Roman" panose="02020603050405020304" pitchFamily="18" charset="0"/>
              </a:rPr>
              <a:t>Transparency</a:t>
            </a:r>
            <a:r>
              <a:rPr lang="en-US" sz="3200" dirty="0" smtClean="0">
                <a:latin typeface="Times New Roman" panose="02020603050405020304" pitchFamily="18" charset="0"/>
                <a:cs typeface="Times New Roman" panose="02020603050405020304" pitchFamily="18" charset="0"/>
              </a:rPr>
              <a:t>: the identity is hidden via complex cryptography and represented by their public address. So, although the person’s real identity is secure, all the transactions that were done by their public address can still be seen. This level of transparency has never existed before.</a:t>
            </a:r>
          </a:p>
          <a:p>
            <a:endParaRPr lang="ru-RU" dirty="0"/>
          </a:p>
        </p:txBody>
      </p:sp>
    </p:spTree>
    <p:extLst>
      <p:ext uri="{BB962C8B-B14F-4D97-AF65-F5344CB8AC3E}">
        <p14:creationId xmlns:p14="http://schemas.microsoft.com/office/powerpoint/2010/main" val="311018306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5" name="Rectangle 24"/>
          <p:cNvSpPr/>
          <p:nvPr/>
        </p:nvSpPr>
        <p:spPr>
          <a:xfrm>
            <a:off x="467781" y="1316766"/>
            <a:ext cx="11256436" cy="379656"/>
          </a:xfrm>
          <a:prstGeom prst="rect">
            <a:avLst/>
          </a:prstGeom>
          <a:noFill/>
        </p:spPr>
        <p:txBody>
          <a:bodyPr wrap="square">
            <a:spAutoFit/>
          </a:bodyPr>
          <a:lstStyle/>
          <a:p>
            <a:pPr algn="ctr"/>
            <a:r>
              <a:rPr lang="en-US" sz="1867" b="1" dirty="0">
                <a:solidFill>
                  <a:schemeClr val="tx2"/>
                </a:solidFill>
              </a:rPr>
              <a:t>Blockchain enables secured peer-to-peer transactions without “trusted central authority”</a:t>
            </a:r>
          </a:p>
        </p:txBody>
      </p:sp>
      <p:sp>
        <p:nvSpPr>
          <p:cNvPr id="26" name="TextBox 89"/>
          <p:cNvSpPr txBox="1"/>
          <p:nvPr/>
        </p:nvSpPr>
        <p:spPr>
          <a:xfrm>
            <a:off x="9456320" y="2139960"/>
            <a:ext cx="2256000" cy="575637"/>
          </a:xfrm>
          <a:prstGeom prst="rect">
            <a:avLst/>
          </a:prstGeom>
          <a:noFill/>
        </p:spPr>
        <p:txBody>
          <a:bodyPr wrap="square" rtlCol="0" anchor="ctr">
            <a:noAutofit/>
          </a:bodyPr>
          <a:lstStyle/>
          <a:p>
            <a:pPr>
              <a:spcBef>
                <a:spcPts val="800"/>
              </a:spcBef>
              <a:spcAft>
                <a:spcPts val="800"/>
              </a:spcAft>
              <a:defRPr/>
            </a:pPr>
            <a:r>
              <a:rPr lang="en-US" sz="1467" b="1" kern="0" dirty="0">
                <a:solidFill>
                  <a:schemeClr val="tx2"/>
                </a:solidFill>
                <a:latin typeface="Arial" panose="020B0604020202020204" pitchFamily="34" charset="0"/>
                <a:cs typeface="Arial" panose="020B0604020202020204" pitchFamily="34" charset="0"/>
              </a:rPr>
              <a:t>Disintermediation</a:t>
            </a:r>
            <a:endParaRPr lang="en-US" sz="1200" kern="0" dirty="0">
              <a:latin typeface="Arial" panose="020B0604020202020204" pitchFamily="34" charset="0"/>
              <a:cs typeface="Arial" panose="020B0604020202020204" pitchFamily="34" charset="0"/>
            </a:endParaRPr>
          </a:p>
        </p:txBody>
      </p:sp>
      <p:grpSp>
        <p:nvGrpSpPr>
          <p:cNvPr id="27" name="Groupe 26"/>
          <p:cNvGrpSpPr/>
          <p:nvPr/>
        </p:nvGrpSpPr>
        <p:grpSpPr>
          <a:xfrm>
            <a:off x="8976320" y="2187779"/>
            <a:ext cx="480000" cy="480000"/>
            <a:chOff x="6505090" y="2358265"/>
            <a:chExt cx="360000" cy="360000"/>
          </a:xfrm>
        </p:grpSpPr>
        <p:sp>
          <p:nvSpPr>
            <p:cNvPr id="28" name="Ellipse 27"/>
            <p:cNvSpPr/>
            <p:nvPr/>
          </p:nvSpPr>
          <p:spPr>
            <a:xfrm>
              <a:off x="6505090" y="2358265"/>
              <a:ext cx="360000" cy="360000"/>
            </a:xfrm>
            <a:prstGeom prst="ellipse">
              <a:avLst/>
            </a:prstGeom>
            <a:solidFill>
              <a:schemeClr val="tx2"/>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endParaRPr lang="fr-FR" sz="1867" b="1" i="1" dirty="0">
                <a:solidFill>
                  <a:schemeClr val="bg1">
                    <a:lumMod val="50000"/>
                  </a:schemeClr>
                </a:solidFill>
                <a:latin typeface="Arial" panose="020B0604020202020204" pitchFamily="34" charset="0"/>
                <a:cs typeface="Arial" panose="020B0604020202020204" pitchFamily="34" charset="0"/>
              </a:endParaRPr>
            </a:p>
          </p:txBody>
        </p:sp>
        <p:sp>
          <p:nvSpPr>
            <p:cNvPr id="29" name="Freeform 12"/>
            <p:cNvSpPr>
              <a:spLocks noChangeAspect="1" noEditPoints="1"/>
            </p:cNvSpPr>
            <p:nvPr/>
          </p:nvSpPr>
          <p:spPr bwMode="auto">
            <a:xfrm>
              <a:off x="6546155" y="2409735"/>
              <a:ext cx="277871" cy="257061"/>
            </a:xfrm>
            <a:custGeom>
              <a:avLst/>
              <a:gdLst>
                <a:gd name="T0" fmla="*/ 177 w 227"/>
                <a:gd name="T1" fmla="*/ 17 h 210"/>
                <a:gd name="T2" fmla="*/ 151 w 227"/>
                <a:gd name="T3" fmla="*/ 17 h 210"/>
                <a:gd name="T4" fmla="*/ 39 w 227"/>
                <a:gd name="T5" fmla="*/ 115 h 210"/>
                <a:gd name="T6" fmla="*/ 39 w 227"/>
                <a:gd name="T7" fmla="*/ 140 h 210"/>
                <a:gd name="T8" fmla="*/ 39 w 227"/>
                <a:gd name="T9" fmla="*/ 115 h 210"/>
                <a:gd name="T10" fmla="*/ 179 w 227"/>
                <a:gd name="T11" fmla="*/ 31 h 210"/>
                <a:gd name="T12" fmla="*/ 162 w 227"/>
                <a:gd name="T13" fmla="*/ 70 h 210"/>
                <a:gd name="T14" fmla="*/ 117 w 227"/>
                <a:gd name="T15" fmla="*/ 43 h 210"/>
                <a:gd name="T16" fmla="*/ 144 w 227"/>
                <a:gd name="T17" fmla="*/ 17 h 210"/>
                <a:gd name="T18" fmla="*/ 113 w 227"/>
                <a:gd name="T19" fmla="*/ 39 h 210"/>
                <a:gd name="T20" fmla="*/ 56 w 227"/>
                <a:gd name="T21" fmla="*/ 72 h 210"/>
                <a:gd name="T22" fmla="*/ 18 w 227"/>
                <a:gd name="T23" fmla="*/ 126 h 210"/>
                <a:gd name="T24" fmla="*/ 22 w 227"/>
                <a:gd name="T25" fmla="*/ 103 h 210"/>
                <a:gd name="T26" fmla="*/ 70 w 227"/>
                <a:gd name="T27" fmla="*/ 105 h 210"/>
                <a:gd name="T28" fmla="*/ 113 w 227"/>
                <a:gd name="T29" fmla="*/ 171 h 210"/>
                <a:gd name="T30" fmla="*/ 179 w 227"/>
                <a:gd name="T31" fmla="*/ 177 h 210"/>
                <a:gd name="T32" fmla="*/ 166 w 227"/>
                <a:gd name="T33" fmla="*/ 178 h 210"/>
                <a:gd name="T34" fmla="*/ 119 w 227"/>
                <a:gd name="T35" fmla="*/ 164 h 210"/>
                <a:gd name="T36" fmla="*/ 227 w 227"/>
                <a:gd name="T37" fmla="*/ 105 h 210"/>
                <a:gd name="T38" fmla="*/ 160 w 227"/>
                <a:gd name="T39" fmla="*/ 75 h 210"/>
                <a:gd name="T40" fmla="*/ 146 w 227"/>
                <a:gd name="T41" fmla="*/ 86 h 210"/>
                <a:gd name="T42" fmla="*/ 160 w 227"/>
                <a:gd name="T43" fmla="*/ 75 h 210"/>
                <a:gd name="T44" fmla="*/ 113 w 227"/>
                <a:gd name="T45" fmla="*/ 67 h 210"/>
                <a:gd name="T46" fmla="*/ 113 w 227"/>
                <a:gd name="T47" fmla="*/ 46 h 210"/>
                <a:gd name="T48" fmla="*/ 69 w 227"/>
                <a:gd name="T49" fmla="*/ 25 h 210"/>
                <a:gd name="T50" fmla="*/ 92 w 227"/>
                <a:gd name="T51" fmla="*/ 67 h 210"/>
                <a:gd name="T52" fmla="*/ 69 w 227"/>
                <a:gd name="T53" fmla="*/ 25 h 210"/>
                <a:gd name="T54" fmla="*/ 89 w 227"/>
                <a:gd name="T55" fmla="*/ 72 h 210"/>
                <a:gd name="T56" fmla="*/ 74 w 227"/>
                <a:gd name="T57" fmla="*/ 96 h 210"/>
                <a:gd name="T58" fmla="*/ 72 w 227"/>
                <a:gd name="T59" fmla="*/ 109 h 210"/>
                <a:gd name="T60" fmla="*/ 86 w 227"/>
                <a:gd name="T61" fmla="*/ 134 h 210"/>
                <a:gd name="T62" fmla="*/ 72 w 227"/>
                <a:gd name="T63" fmla="*/ 109 h 210"/>
                <a:gd name="T64" fmla="*/ 61 w 227"/>
                <a:gd name="T65" fmla="*/ 139 h 210"/>
                <a:gd name="T66" fmla="*/ 107 w 227"/>
                <a:gd name="T67" fmla="*/ 164 h 210"/>
                <a:gd name="T68" fmla="*/ 113 w 227"/>
                <a:gd name="T69" fmla="*/ 158 h 210"/>
                <a:gd name="T70" fmla="*/ 113 w 227"/>
                <a:gd name="T71" fmla="*/ 143 h 210"/>
                <a:gd name="T72" fmla="*/ 113 w 227"/>
                <a:gd name="T73" fmla="*/ 158 h 210"/>
                <a:gd name="T74" fmla="*/ 114 w 227"/>
                <a:gd name="T75" fmla="*/ 136 h 210"/>
                <a:gd name="T76" fmla="*/ 87 w 227"/>
                <a:gd name="T77" fmla="*/ 121 h 210"/>
                <a:gd name="T78" fmla="*/ 84 w 227"/>
                <a:gd name="T79" fmla="*/ 87 h 210"/>
                <a:gd name="T80" fmla="*/ 114 w 227"/>
                <a:gd name="T81" fmla="*/ 70 h 210"/>
                <a:gd name="T82" fmla="*/ 143 w 227"/>
                <a:gd name="T83" fmla="*/ 88 h 210"/>
                <a:gd name="T84" fmla="*/ 140 w 227"/>
                <a:gd name="T85" fmla="*/ 120 h 210"/>
                <a:gd name="T86" fmla="*/ 140 w 227"/>
                <a:gd name="T87" fmla="*/ 134 h 210"/>
                <a:gd name="T88" fmla="*/ 154 w 227"/>
                <a:gd name="T89" fmla="*/ 109 h 210"/>
                <a:gd name="T90" fmla="*/ 140 w 227"/>
                <a:gd name="T91" fmla="*/ 134 h 210"/>
                <a:gd name="T92" fmla="*/ 157 w 227"/>
                <a:gd name="T93" fmla="*/ 105 h 210"/>
                <a:gd name="T94" fmla="*/ 205 w 227"/>
                <a:gd name="T95" fmla="*/ 103 h 210"/>
                <a:gd name="T96" fmla="*/ 171 w 227"/>
                <a:gd name="T97" fmla="*/ 146 h 210"/>
                <a:gd name="T98" fmla="*/ 171 w 227"/>
                <a:gd name="T99" fmla="*/ 171 h 210"/>
                <a:gd name="T100" fmla="*/ 171 w 227"/>
                <a:gd name="T101" fmla="*/ 146 h 210"/>
                <a:gd name="T102" fmla="*/ 94 w 227"/>
                <a:gd name="T103" fmla="*/ 103 h 210"/>
                <a:gd name="T104" fmla="*/ 136 w 227"/>
                <a:gd name="T105" fmla="*/ 10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7" h="210">
                  <a:moveTo>
                    <a:pt x="164" y="30"/>
                  </a:moveTo>
                  <a:cubicBezTo>
                    <a:pt x="171" y="30"/>
                    <a:pt x="177" y="24"/>
                    <a:pt x="177" y="17"/>
                  </a:cubicBezTo>
                  <a:cubicBezTo>
                    <a:pt x="177" y="10"/>
                    <a:pt x="171" y="5"/>
                    <a:pt x="164" y="5"/>
                  </a:cubicBezTo>
                  <a:cubicBezTo>
                    <a:pt x="157" y="5"/>
                    <a:pt x="151" y="10"/>
                    <a:pt x="151" y="17"/>
                  </a:cubicBezTo>
                  <a:cubicBezTo>
                    <a:pt x="151" y="24"/>
                    <a:pt x="157" y="30"/>
                    <a:pt x="164" y="30"/>
                  </a:cubicBezTo>
                  <a:close/>
                  <a:moveTo>
                    <a:pt x="39" y="115"/>
                  </a:moveTo>
                  <a:cubicBezTo>
                    <a:pt x="32" y="115"/>
                    <a:pt x="26" y="120"/>
                    <a:pt x="26" y="127"/>
                  </a:cubicBezTo>
                  <a:cubicBezTo>
                    <a:pt x="26" y="134"/>
                    <a:pt x="32" y="140"/>
                    <a:pt x="39" y="140"/>
                  </a:cubicBezTo>
                  <a:cubicBezTo>
                    <a:pt x="46" y="140"/>
                    <a:pt x="51" y="134"/>
                    <a:pt x="51" y="127"/>
                  </a:cubicBezTo>
                  <a:cubicBezTo>
                    <a:pt x="51" y="120"/>
                    <a:pt x="46" y="115"/>
                    <a:pt x="39" y="115"/>
                  </a:cubicBezTo>
                  <a:close/>
                  <a:moveTo>
                    <a:pt x="170" y="72"/>
                  </a:moveTo>
                  <a:cubicBezTo>
                    <a:pt x="176" y="56"/>
                    <a:pt x="179" y="42"/>
                    <a:pt x="179" y="31"/>
                  </a:cubicBezTo>
                  <a:cubicBezTo>
                    <a:pt x="175" y="35"/>
                    <a:pt x="170" y="37"/>
                    <a:pt x="165" y="37"/>
                  </a:cubicBezTo>
                  <a:cubicBezTo>
                    <a:pt x="167" y="46"/>
                    <a:pt x="165" y="57"/>
                    <a:pt x="162" y="70"/>
                  </a:cubicBezTo>
                  <a:cubicBezTo>
                    <a:pt x="153" y="69"/>
                    <a:pt x="144" y="68"/>
                    <a:pt x="135" y="67"/>
                  </a:cubicBezTo>
                  <a:cubicBezTo>
                    <a:pt x="129" y="58"/>
                    <a:pt x="123" y="50"/>
                    <a:pt x="117" y="43"/>
                  </a:cubicBezTo>
                  <a:cubicBezTo>
                    <a:pt x="127" y="32"/>
                    <a:pt x="137" y="26"/>
                    <a:pt x="145" y="24"/>
                  </a:cubicBezTo>
                  <a:cubicBezTo>
                    <a:pt x="144" y="22"/>
                    <a:pt x="144" y="19"/>
                    <a:pt x="144" y="17"/>
                  </a:cubicBezTo>
                  <a:cubicBezTo>
                    <a:pt x="144" y="15"/>
                    <a:pt x="144" y="13"/>
                    <a:pt x="145" y="11"/>
                  </a:cubicBezTo>
                  <a:cubicBezTo>
                    <a:pt x="135" y="16"/>
                    <a:pt x="124" y="26"/>
                    <a:pt x="113" y="39"/>
                  </a:cubicBezTo>
                  <a:cubicBezTo>
                    <a:pt x="91" y="13"/>
                    <a:pt x="69" y="0"/>
                    <a:pt x="57" y="7"/>
                  </a:cubicBezTo>
                  <a:cubicBezTo>
                    <a:pt x="44" y="14"/>
                    <a:pt x="45" y="39"/>
                    <a:pt x="56" y="72"/>
                  </a:cubicBezTo>
                  <a:cubicBezTo>
                    <a:pt x="22" y="78"/>
                    <a:pt x="0" y="91"/>
                    <a:pt x="0" y="105"/>
                  </a:cubicBezTo>
                  <a:cubicBezTo>
                    <a:pt x="0" y="113"/>
                    <a:pt x="7" y="120"/>
                    <a:pt x="18" y="126"/>
                  </a:cubicBezTo>
                  <a:cubicBezTo>
                    <a:pt x="19" y="120"/>
                    <a:pt x="21" y="116"/>
                    <a:pt x="25" y="112"/>
                  </a:cubicBezTo>
                  <a:cubicBezTo>
                    <a:pt x="23" y="109"/>
                    <a:pt x="22" y="106"/>
                    <a:pt x="22" y="103"/>
                  </a:cubicBezTo>
                  <a:cubicBezTo>
                    <a:pt x="22" y="92"/>
                    <a:pt x="36" y="83"/>
                    <a:pt x="58" y="77"/>
                  </a:cubicBezTo>
                  <a:cubicBezTo>
                    <a:pt x="61" y="86"/>
                    <a:pt x="65" y="95"/>
                    <a:pt x="70" y="105"/>
                  </a:cubicBezTo>
                  <a:cubicBezTo>
                    <a:pt x="47" y="152"/>
                    <a:pt x="40" y="194"/>
                    <a:pt x="57" y="203"/>
                  </a:cubicBezTo>
                  <a:cubicBezTo>
                    <a:pt x="69" y="210"/>
                    <a:pt x="91" y="197"/>
                    <a:pt x="113" y="171"/>
                  </a:cubicBezTo>
                  <a:cubicBezTo>
                    <a:pt x="136" y="197"/>
                    <a:pt x="158" y="210"/>
                    <a:pt x="170" y="203"/>
                  </a:cubicBezTo>
                  <a:cubicBezTo>
                    <a:pt x="177" y="199"/>
                    <a:pt x="179" y="190"/>
                    <a:pt x="179" y="177"/>
                  </a:cubicBezTo>
                  <a:cubicBezTo>
                    <a:pt x="177" y="178"/>
                    <a:pt x="174" y="178"/>
                    <a:pt x="171" y="178"/>
                  </a:cubicBezTo>
                  <a:cubicBezTo>
                    <a:pt x="170" y="178"/>
                    <a:pt x="168" y="178"/>
                    <a:pt x="166" y="178"/>
                  </a:cubicBezTo>
                  <a:cubicBezTo>
                    <a:pt x="165" y="180"/>
                    <a:pt x="163" y="182"/>
                    <a:pt x="161" y="183"/>
                  </a:cubicBezTo>
                  <a:cubicBezTo>
                    <a:pt x="151" y="189"/>
                    <a:pt x="136" y="181"/>
                    <a:pt x="119" y="164"/>
                  </a:cubicBezTo>
                  <a:cubicBezTo>
                    <a:pt x="124" y="158"/>
                    <a:pt x="130" y="150"/>
                    <a:pt x="135" y="143"/>
                  </a:cubicBezTo>
                  <a:cubicBezTo>
                    <a:pt x="187" y="139"/>
                    <a:pt x="227" y="124"/>
                    <a:pt x="227" y="105"/>
                  </a:cubicBezTo>
                  <a:cubicBezTo>
                    <a:pt x="227" y="91"/>
                    <a:pt x="204" y="78"/>
                    <a:pt x="170" y="72"/>
                  </a:cubicBezTo>
                  <a:close/>
                  <a:moveTo>
                    <a:pt x="160" y="75"/>
                  </a:moveTo>
                  <a:cubicBezTo>
                    <a:pt x="158" y="81"/>
                    <a:pt x="155" y="89"/>
                    <a:pt x="152" y="96"/>
                  </a:cubicBezTo>
                  <a:cubicBezTo>
                    <a:pt x="150" y="93"/>
                    <a:pt x="148" y="89"/>
                    <a:pt x="146" y="86"/>
                  </a:cubicBezTo>
                  <a:cubicBezTo>
                    <a:pt x="144" y="81"/>
                    <a:pt x="141" y="76"/>
                    <a:pt x="138" y="71"/>
                  </a:cubicBezTo>
                  <a:cubicBezTo>
                    <a:pt x="146" y="72"/>
                    <a:pt x="153" y="73"/>
                    <a:pt x="160" y="75"/>
                  </a:cubicBezTo>
                  <a:close/>
                  <a:moveTo>
                    <a:pt x="130" y="67"/>
                  </a:moveTo>
                  <a:cubicBezTo>
                    <a:pt x="124" y="67"/>
                    <a:pt x="119" y="67"/>
                    <a:pt x="113" y="67"/>
                  </a:cubicBezTo>
                  <a:cubicBezTo>
                    <a:pt x="108" y="67"/>
                    <a:pt x="102" y="67"/>
                    <a:pt x="96" y="67"/>
                  </a:cubicBezTo>
                  <a:cubicBezTo>
                    <a:pt x="102" y="59"/>
                    <a:pt x="108" y="52"/>
                    <a:pt x="113" y="46"/>
                  </a:cubicBezTo>
                  <a:cubicBezTo>
                    <a:pt x="119" y="52"/>
                    <a:pt x="124" y="59"/>
                    <a:pt x="130" y="67"/>
                  </a:cubicBezTo>
                  <a:close/>
                  <a:moveTo>
                    <a:pt x="69" y="25"/>
                  </a:moveTo>
                  <a:cubicBezTo>
                    <a:pt x="78" y="19"/>
                    <a:pt x="94" y="27"/>
                    <a:pt x="110" y="43"/>
                  </a:cubicBezTo>
                  <a:cubicBezTo>
                    <a:pt x="104" y="50"/>
                    <a:pt x="97" y="58"/>
                    <a:pt x="92" y="67"/>
                  </a:cubicBezTo>
                  <a:cubicBezTo>
                    <a:pt x="82" y="68"/>
                    <a:pt x="73" y="69"/>
                    <a:pt x="65" y="70"/>
                  </a:cubicBezTo>
                  <a:cubicBezTo>
                    <a:pt x="59" y="47"/>
                    <a:pt x="60" y="30"/>
                    <a:pt x="69" y="25"/>
                  </a:cubicBezTo>
                  <a:close/>
                  <a:moveTo>
                    <a:pt x="66" y="75"/>
                  </a:moveTo>
                  <a:cubicBezTo>
                    <a:pt x="73" y="73"/>
                    <a:pt x="81" y="72"/>
                    <a:pt x="89" y="72"/>
                  </a:cubicBezTo>
                  <a:cubicBezTo>
                    <a:pt x="86" y="76"/>
                    <a:pt x="83" y="81"/>
                    <a:pt x="80" y="86"/>
                  </a:cubicBezTo>
                  <a:cubicBezTo>
                    <a:pt x="78" y="89"/>
                    <a:pt x="76" y="93"/>
                    <a:pt x="74" y="96"/>
                  </a:cubicBezTo>
                  <a:cubicBezTo>
                    <a:pt x="71" y="89"/>
                    <a:pt x="68" y="82"/>
                    <a:pt x="66" y="75"/>
                  </a:cubicBezTo>
                  <a:close/>
                  <a:moveTo>
                    <a:pt x="72" y="109"/>
                  </a:moveTo>
                  <a:cubicBezTo>
                    <a:pt x="75" y="114"/>
                    <a:pt x="77" y="119"/>
                    <a:pt x="80" y="124"/>
                  </a:cubicBezTo>
                  <a:cubicBezTo>
                    <a:pt x="82" y="128"/>
                    <a:pt x="84" y="131"/>
                    <a:pt x="86" y="134"/>
                  </a:cubicBezTo>
                  <a:cubicBezTo>
                    <a:pt x="78" y="133"/>
                    <a:pt x="71" y="132"/>
                    <a:pt x="64" y="130"/>
                  </a:cubicBezTo>
                  <a:cubicBezTo>
                    <a:pt x="66" y="124"/>
                    <a:pt x="69" y="117"/>
                    <a:pt x="72" y="109"/>
                  </a:cubicBezTo>
                  <a:close/>
                  <a:moveTo>
                    <a:pt x="66" y="183"/>
                  </a:moveTo>
                  <a:cubicBezTo>
                    <a:pt x="57" y="178"/>
                    <a:pt x="55" y="161"/>
                    <a:pt x="61" y="139"/>
                  </a:cubicBezTo>
                  <a:cubicBezTo>
                    <a:pt x="71" y="141"/>
                    <a:pt x="81" y="142"/>
                    <a:pt x="91" y="142"/>
                  </a:cubicBezTo>
                  <a:cubicBezTo>
                    <a:pt x="97" y="150"/>
                    <a:pt x="102" y="157"/>
                    <a:pt x="107" y="164"/>
                  </a:cubicBezTo>
                  <a:cubicBezTo>
                    <a:pt x="91" y="181"/>
                    <a:pt x="75" y="189"/>
                    <a:pt x="66" y="183"/>
                  </a:cubicBezTo>
                  <a:close/>
                  <a:moveTo>
                    <a:pt x="113" y="158"/>
                  </a:moveTo>
                  <a:cubicBezTo>
                    <a:pt x="109" y="153"/>
                    <a:pt x="105" y="148"/>
                    <a:pt x="101" y="143"/>
                  </a:cubicBezTo>
                  <a:cubicBezTo>
                    <a:pt x="105" y="143"/>
                    <a:pt x="109" y="143"/>
                    <a:pt x="113" y="143"/>
                  </a:cubicBezTo>
                  <a:cubicBezTo>
                    <a:pt x="117" y="143"/>
                    <a:pt x="121" y="143"/>
                    <a:pt x="125" y="143"/>
                  </a:cubicBezTo>
                  <a:cubicBezTo>
                    <a:pt x="121" y="148"/>
                    <a:pt x="117" y="153"/>
                    <a:pt x="113" y="158"/>
                  </a:cubicBezTo>
                  <a:close/>
                  <a:moveTo>
                    <a:pt x="131" y="135"/>
                  </a:moveTo>
                  <a:cubicBezTo>
                    <a:pt x="125" y="135"/>
                    <a:pt x="120" y="136"/>
                    <a:pt x="114" y="136"/>
                  </a:cubicBezTo>
                  <a:cubicBezTo>
                    <a:pt x="108" y="136"/>
                    <a:pt x="102" y="135"/>
                    <a:pt x="96" y="135"/>
                  </a:cubicBezTo>
                  <a:cubicBezTo>
                    <a:pt x="93" y="130"/>
                    <a:pt x="90" y="126"/>
                    <a:pt x="87" y="121"/>
                  </a:cubicBezTo>
                  <a:cubicBezTo>
                    <a:pt x="83" y="114"/>
                    <a:pt x="79" y="107"/>
                    <a:pt x="76" y="100"/>
                  </a:cubicBezTo>
                  <a:cubicBezTo>
                    <a:pt x="79" y="96"/>
                    <a:pt x="81" y="92"/>
                    <a:pt x="84" y="87"/>
                  </a:cubicBezTo>
                  <a:cubicBezTo>
                    <a:pt x="87" y="81"/>
                    <a:pt x="90" y="76"/>
                    <a:pt x="94" y="71"/>
                  </a:cubicBezTo>
                  <a:cubicBezTo>
                    <a:pt x="100" y="71"/>
                    <a:pt x="107" y="70"/>
                    <a:pt x="114" y="70"/>
                  </a:cubicBezTo>
                  <a:cubicBezTo>
                    <a:pt x="120" y="70"/>
                    <a:pt x="127" y="71"/>
                    <a:pt x="133" y="71"/>
                  </a:cubicBezTo>
                  <a:cubicBezTo>
                    <a:pt x="136" y="76"/>
                    <a:pt x="140" y="82"/>
                    <a:pt x="143" y="88"/>
                  </a:cubicBezTo>
                  <a:cubicBezTo>
                    <a:pt x="146" y="92"/>
                    <a:pt x="148" y="96"/>
                    <a:pt x="150" y="100"/>
                  </a:cubicBezTo>
                  <a:cubicBezTo>
                    <a:pt x="147" y="107"/>
                    <a:pt x="144" y="113"/>
                    <a:pt x="140" y="120"/>
                  </a:cubicBezTo>
                  <a:cubicBezTo>
                    <a:pt x="137" y="125"/>
                    <a:pt x="134" y="130"/>
                    <a:pt x="131" y="135"/>
                  </a:cubicBezTo>
                  <a:close/>
                  <a:moveTo>
                    <a:pt x="140" y="134"/>
                  </a:moveTo>
                  <a:cubicBezTo>
                    <a:pt x="142" y="131"/>
                    <a:pt x="144" y="128"/>
                    <a:pt x="146" y="124"/>
                  </a:cubicBezTo>
                  <a:cubicBezTo>
                    <a:pt x="149" y="119"/>
                    <a:pt x="152" y="114"/>
                    <a:pt x="154" y="109"/>
                  </a:cubicBezTo>
                  <a:cubicBezTo>
                    <a:pt x="158" y="117"/>
                    <a:pt x="161" y="124"/>
                    <a:pt x="163" y="131"/>
                  </a:cubicBezTo>
                  <a:cubicBezTo>
                    <a:pt x="156" y="132"/>
                    <a:pt x="148" y="133"/>
                    <a:pt x="140" y="134"/>
                  </a:cubicBezTo>
                  <a:close/>
                  <a:moveTo>
                    <a:pt x="167" y="130"/>
                  </a:moveTo>
                  <a:cubicBezTo>
                    <a:pt x="164" y="122"/>
                    <a:pt x="161" y="113"/>
                    <a:pt x="157" y="105"/>
                  </a:cubicBezTo>
                  <a:cubicBezTo>
                    <a:pt x="161" y="95"/>
                    <a:pt x="165" y="86"/>
                    <a:pt x="169" y="77"/>
                  </a:cubicBezTo>
                  <a:cubicBezTo>
                    <a:pt x="191" y="83"/>
                    <a:pt x="205" y="92"/>
                    <a:pt x="205" y="103"/>
                  </a:cubicBezTo>
                  <a:cubicBezTo>
                    <a:pt x="205" y="114"/>
                    <a:pt x="190" y="124"/>
                    <a:pt x="167" y="130"/>
                  </a:cubicBezTo>
                  <a:close/>
                  <a:moveTo>
                    <a:pt x="171" y="146"/>
                  </a:moveTo>
                  <a:cubicBezTo>
                    <a:pt x="164" y="146"/>
                    <a:pt x="159" y="151"/>
                    <a:pt x="159" y="158"/>
                  </a:cubicBezTo>
                  <a:cubicBezTo>
                    <a:pt x="159" y="165"/>
                    <a:pt x="164" y="171"/>
                    <a:pt x="171" y="171"/>
                  </a:cubicBezTo>
                  <a:cubicBezTo>
                    <a:pt x="178" y="171"/>
                    <a:pt x="184" y="165"/>
                    <a:pt x="184" y="158"/>
                  </a:cubicBezTo>
                  <a:cubicBezTo>
                    <a:pt x="184" y="151"/>
                    <a:pt x="178" y="146"/>
                    <a:pt x="171" y="146"/>
                  </a:cubicBezTo>
                  <a:close/>
                  <a:moveTo>
                    <a:pt x="115" y="82"/>
                  </a:moveTo>
                  <a:cubicBezTo>
                    <a:pt x="104" y="82"/>
                    <a:pt x="94" y="92"/>
                    <a:pt x="94" y="103"/>
                  </a:cubicBezTo>
                  <a:cubicBezTo>
                    <a:pt x="94" y="114"/>
                    <a:pt x="104" y="124"/>
                    <a:pt x="115" y="124"/>
                  </a:cubicBezTo>
                  <a:cubicBezTo>
                    <a:pt x="126" y="124"/>
                    <a:pt x="136" y="114"/>
                    <a:pt x="136" y="103"/>
                  </a:cubicBezTo>
                  <a:cubicBezTo>
                    <a:pt x="136" y="92"/>
                    <a:pt x="126" y="82"/>
                    <a:pt x="115" y="82"/>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fr-FR" sz="2400"/>
            </a:p>
          </p:txBody>
        </p:sp>
      </p:grpSp>
      <p:sp>
        <p:nvSpPr>
          <p:cNvPr id="30" name="TextBox 89"/>
          <p:cNvSpPr txBox="1"/>
          <p:nvPr/>
        </p:nvSpPr>
        <p:spPr>
          <a:xfrm>
            <a:off x="959680" y="2139960"/>
            <a:ext cx="2256000" cy="575637"/>
          </a:xfrm>
          <a:prstGeom prst="rect">
            <a:avLst/>
          </a:prstGeom>
          <a:noFill/>
        </p:spPr>
        <p:txBody>
          <a:bodyPr wrap="square" rtlCol="0" anchor="ctr">
            <a:noAutofit/>
          </a:bodyPr>
          <a:lstStyle/>
          <a:p>
            <a:pPr>
              <a:spcBef>
                <a:spcPts val="800"/>
              </a:spcBef>
              <a:spcAft>
                <a:spcPts val="800"/>
              </a:spcAft>
              <a:defRPr/>
            </a:pPr>
            <a:r>
              <a:rPr lang="en-US" sz="1467" b="1" kern="0" dirty="0">
                <a:solidFill>
                  <a:schemeClr val="tx2"/>
                </a:solidFill>
                <a:latin typeface="Arial" panose="020B0604020202020204" pitchFamily="34" charset="0"/>
                <a:cs typeface="Arial" panose="020B0604020202020204" pitchFamily="34" charset="0"/>
              </a:rPr>
              <a:t>Peer-to-Peer relationship</a:t>
            </a:r>
            <a:endParaRPr lang="en-US" sz="1200" kern="0" dirty="0">
              <a:latin typeface="Arial" panose="020B0604020202020204" pitchFamily="34" charset="0"/>
              <a:cs typeface="Arial" panose="020B0604020202020204" pitchFamily="34" charset="0"/>
            </a:endParaRPr>
          </a:p>
        </p:txBody>
      </p:sp>
      <p:grpSp>
        <p:nvGrpSpPr>
          <p:cNvPr id="32" name="Groupe 31"/>
          <p:cNvGrpSpPr/>
          <p:nvPr/>
        </p:nvGrpSpPr>
        <p:grpSpPr>
          <a:xfrm>
            <a:off x="479680" y="2187779"/>
            <a:ext cx="480000" cy="480000"/>
            <a:chOff x="369940" y="2377451"/>
            <a:chExt cx="360000" cy="360000"/>
          </a:xfrm>
        </p:grpSpPr>
        <p:sp>
          <p:nvSpPr>
            <p:cNvPr id="33" name="Ellipse 32"/>
            <p:cNvSpPr/>
            <p:nvPr/>
          </p:nvSpPr>
          <p:spPr>
            <a:xfrm>
              <a:off x="369940" y="2377451"/>
              <a:ext cx="360000" cy="360000"/>
            </a:xfrm>
            <a:prstGeom prst="ellipse">
              <a:avLst/>
            </a:prstGeom>
            <a:solidFill>
              <a:schemeClr val="tx2"/>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endParaRPr lang="fr-FR" sz="1867" b="1" i="1" dirty="0">
                <a:solidFill>
                  <a:schemeClr val="bg1">
                    <a:lumMod val="50000"/>
                  </a:schemeClr>
                </a:solidFill>
                <a:latin typeface="Arial" panose="020B0604020202020204" pitchFamily="34" charset="0"/>
                <a:cs typeface="Arial" panose="020B0604020202020204" pitchFamily="34" charset="0"/>
              </a:endParaRPr>
            </a:p>
          </p:txBody>
        </p:sp>
        <p:sp>
          <p:nvSpPr>
            <p:cNvPr id="34" name="Freeform 20"/>
            <p:cNvSpPr>
              <a:spLocks noChangeAspect="1" noEditPoints="1"/>
            </p:cNvSpPr>
            <p:nvPr/>
          </p:nvSpPr>
          <p:spPr bwMode="auto">
            <a:xfrm>
              <a:off x="434787" y="2464111"/>
              <a:ext cx="230307" cy="186680"/>
            </a:xfrm>
            <a:custGeom>
              <a:avLst/>
              <a:gdLst>
                <a:gd name="T0" fmla="*/ 91 w 227"/>
                <a:gd name="T1" fmla="*/ 66 h 184"/>
                <a:gd name="T2" fmla="*/ 98 w 227"/>
                <a:gd name="T3" fmla="*/ 7 h 184"/>
                <a:gd name="T4" fmla="*/ 8 w 227"/>
                <a:gd name="T5" fmla="*/ 0 h 184"/>
                <a:gd name="T6" fmla="*/ 1 w 227"/>
                <a:gd name="T7" fmla="*/ 59 h 184"/>
                <a:gd name="T8" fmla="*/ 7 w 227"/>
                <a:gd name="T9" fmla="*/ 9 h 184"/>
                <a:gd name="T10" fmla="*/ 88 w 227"/>
                <a:gd name="T11" fmla="*/ 6 h 184"/>
                <a:gd name="T12" fmla="*/ 91 w 227"/>
                <a:gd name="T13" fmla="*/ 55 h 184"/>
                <a:gd name="T14" fmla="*/ 11 w 227"/>
                <a:gd name="T15" fmla="*/ 58 h 184"/>
                <a:gd name="T16" fmla="*/ 7 w 227"/>
                <a:gd name="T17" fmla="*/ 9 h 184"/>
                <a:gd name="T18" fmla="*/ 215 w 227"/>
                <a:gd name="T19" fmla="*/ 142 h 184"/>
                <a:gd name="T20" fmla="*/ 216 w 227"/>
                <a:gd name="T21" fmla="*/ 98 h 184"/>
                <a:gd name="T22" fmla="*/ 141 w 227"/>
                <a:gd name="T23" fmla="*/ 96 h 184"/>
                <a:gd name="T24" fmla="*/ 139 w 227"/>
                <a:gd name="T25" fmla="*/ 141 h 184"/>
                <a:gd name="T26" fmla="*/ 13 w 227"/>
                <a:gd name="T27" fmla="*/ 55 h 184"/>
                <a:gd name="T28" fmla="*/ 88 w 227"/>
                <a:gd name="T29" fmla="*/ 53 h 184"/>
                <a:gd name="T30" fmla="*/ 86 w 227"/>
                <a:gd name="T31" fmla="*/ 9 h 184"/>
                <a:gd name="T32" fmla="*/ 11 w 227"/>
                <a:gd name="T33" fmla="*/ 11 h 184"/>
                <a:gd name="T34" fmla="*/ 13 w 227"/>
                <a:gd name="T35" fmla="*/ 55 h 184"/>
                <a:gd name="T36" fmla="*/ 219 w 227"/>
                <a:gd name="T37" fmla="*/ 153 h 184"/>
                <a:gd name="T38" fmla="*/ 226 w 227"/>
                <a:gd name="T39" fmla="*/ 94 h 184"/>
                <a:gd name="T40" fmla="*/ 137 w 227"/>
                <a:gd name="T41" fmla="*/ 87 h 184"/>
                <a:gd name="T42" fmla="*/ 130 w 227"/>
                <a:gd name="T43" fmla="*/ 146 h 184"/>
                <a:gd name="T44" fmla="*/ 136 w 227"/>
                <a:gd name="T45" fmla="*/ 96 h 184"/>
                <a:gd name="T46" fmla="*/ 216 w 227"/>
                <a:gd name="T47" fmla="*/ 93 h 184"/>
                <a:gd name="T48" fmla="*/ 220 w 227"/>
                <a:gd name="T49" fmla="*/ 142 h 184"/>
                <a:gd name="T50" fmla="*/ 139 w 227"/>
                <a:gd name="T51" fmla="*/ 146 h 184"/>
                <a:gd name="T52" fmla="*/ 136 w 227"/>
                <a:gd name="T53" fmla="*/ 96 h 184"/>
                <a:gd name="T54" fmla="*/ 44 w 227"/>
                <a:gd name="T55" fmla="*/ 172 h 184"/>
                <a:gd name="T56" fmla="*/ 59 w 227"/>
                <a:gd name="T57" fmla="*/ 172 h 184"/>
                <a:gd name="T58" fmla="*/ 85 w 227"/>
                <a:gd name="T59" fmla="*/ 70 h 184"/>
                <a:gd name="T60" fmla="*/ 0 w 227"/>
                <a:gd name="T61" fmla="*/ 81 h 184"/>
                <a:gd name="T62" fmla="*/ 13 w 227"/>
                <a:gd name="T63" fmla="*/ 96 h 184"/>
                <a:gd name="T64" fmla="*/ 98 w 227"/>
                <a:gd name="T65" fmla="*/ 85 h 184"/>
                <a:gd name="T66" fmla="*/ 85 w 227"/>
                <a:gd name="T67" fmla="*/ 70 h 184"/>
                <a:gd name="T68" fmla="*/ 78 w 227"/>
                <a:gd name="T69" fmla="*/ 83 h 184"/>
                <a:gd name="T70" fmla="*/ 88 w 227"/>
                <a:gd name="T71" fmla="*/ 83 h 184"/>
                <a:gd name="T72" fmla="*/ 52 w 227"/>
                <a:gd name="T73" fmla="*/ 152 h 184"/>
                <a:gd name="T74" fmla="*/ 52 w 227"/>
                <a:gd name="T75" fmla="*/ 136 h 184"/>
                <a:gd name="T76" fmla="*/ 52 w 227"/>
                <a:gd name="T77" fmla="*/ 152 h 184"/>
                <a:gd name="T78" fmla="*/ 142 w 227"/>
                <a:gd name="T79" fmla="*/ 158 h 184"/>
                <a:gd name="T80" fmla="*/ 129 w 227"/>
                <a:gd name="T81" fmla="*/ 173 h 184"/>
                <a:gd name="T82" fmla="*/ 214 w 227"/>
                <a:gd name="T83" fmla="*/ 184 h 184"/>
                <a:gd name="T84" fmla="*/ 227 w 227"/>
                <a:gd name="T85" fmla="*/ 168 h 184"/>
                <a:gd name="T86" fmla="*/ 211 w 227"/>
                <a:gd name="T87" fmla="*/ 175 h 184"/>
                <a:gd name="T88" fmla="*/ 211 w 227"/>
                <a:gd name="T89" fmla="*/ 165 h 184"/>
                <a:gd name="T90" fmla="*/ 211 w 227"/>
                <a:gd name="T91" fmla="*/ 175 h 184"/>
                <a:gd name="T92" fmla="*/ 101 w 227"/>
                <a:gd name="T93" fmla="*/ 172 h 184"/>
                <a:gd name="T94" fmla="*/ 116 w 227"/>
                <a:gd name="T95" fmla="*/ 172 h 184"/>
                <a:gd name="T96" fmla="*/ 80 w 227"/>
                <a:gd name="T97" fmla="*/ 164 h 184"/>
                <a:gd name="T98" fmla="*/ 80 w 227"/>
                <a:gd name="T99" fmla="*/ 179 h 184"/>
                <a:gd name="T100" fmla="*/ 80 w 227"/>
                <a:gd name="T101" fmla="*/ 164 h 184"/>
                <a:gd name="T102" fmla="*/ 59 w 227"/>
                <a:gd name="T103" fmla="*/ 116 h 184"/>
                <a:gd name="T104" fmla="*/ 44 w 227"/>
                <a:gd name="T105" fmla="*/ 1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7" h="184">
                  <a:moveTo>
                    <a:pt x="8" y="66"/>
                  </a:moveTo>
                  <a:cubicBezTo>
                    <a:pt x="91" y="66"/>
                    <a:pt x="91" y="66"/>
                    <a:pt x="91" y="66"/>
                  </a:cubicBezTo>
                  <a:cubicBezTo>
                    <a:pt x="95" y="66"/>
                    <a:pt x="98" y="63"/>
                    <a:pt x="98" y="59"/>
                  </a:cubicBezTo>
                  <a:cubicBezTo>
                    <a:pt x="98" y="7"/>
                    <a:pt x="98" y="7"/>
                    <a:pt x="98" y="7"/>
                  </a:cubicBezTo>
                  <a:cubicBezTo>
                    <a:pt x="98" y="3"/>
                    <a:pt x="95" y="0"/>
                    <a:pt x="91" y="0"/>
                  </a:cubicBezTo>
                  <a:cubicBezTo>
                    <a:pt x="8" y="0"/>
                    <a:pt x="8" y="0"/>
                    <a:pt x="8" y="0"/>
                  </a:cubicBezTo>
                  <a:cubicBezTo>
                    <a:pt x="4" y="0"/>
                    <a:pt x="1" y="3"/>
                    <a:pt x="1" y="7"/>
                  </a:cubicBezTo>
                  <a:cubicBezTo>
                    <a:pt x="1" y="59"/>
                    <a:pt x="1" y="59"/>
                    <a:pt x="1" y="59"/>
                  </a:cubicBezTo>
                  <a:cubicBezTo>
                    <a:pt x="1" y="63"/>
                    <a:pt x="4" y="66"/>
                    <a:pt x="8" y="66"/>
                  </a:cubicBezTo>
                  <a:close/>
                  <a:moveTo>
                    <a:pt x="7" y="9"/>
                  </a:moveTo>
                  <a:cubicBezTo>
                    <a:pt x="7" y="7"/>
                    <a:pt x="9" y="6"/>
                    <a:pt x="11" y="6"/>
                  </a:cubicBezTo>
                  <a:cubicBezTo>
                    <a:pt x="88" y="6"/>
                    <a:pt x="88" y="6"/>
                    <a:pt x="88" y="6"/>
                  </a:cubicBezTo>
                  <a:cubicBezTo>
                    <a:pt x="90" y="6"/>
                    <a:pt x="91" y="7"/>
                    <a:pt x="91" y="9"/>
                  </a:cubicBezTo>
                  <a:cubicBezTo>
                    <a:pt x="91" y="55"/>
                    <a:pt x="91" y="55"/>
                    <a:pt x="91" y="55"/>
                  </a:cubicBezTo>
                  <a:cubicBezTo>
                    <a:pt x="91" y="57"/>
                    <a:pt x="90" y="58"/>
                    <a:pt x="88" y="58"/>
                  </a:cubicBezTo>
                  <a:cubicBezTo>
                    <a:pt x="11" y="58"/>
                    <a:pt x="11" y="58"/>
                    <a:pt x="11" y="58"/>
                  </a:cubicBezTo>
                  <a:cubicBezTo>
                    <a:pt x="9" y="58"/>
                    <a:pt x="7" y="57"/>
                    <a:pt x="7" y="55"/>
                  </a:cubicBezTo>
                  <a:lnTo>
                    <a:pt x="7" y="9"/>
                  </a:lnTo>
                  <a:close/>
                  <a:moveTo>
                    <a:pt x="141" y="142"/>
                  </a:moveTo>
                  <a:cubicBezTo>
                    <a:pt x="215" y="142"/>
                    <a:pt x="215" y="142"/>
                    <a:pt x="215" y="142"/>
                  </a:cubicBezTo>
                  <a:cubicBezTo>
                    <a:pt x="216" y="142"/>
                    <a:pt x="216" y="142"/>
                    <a:pt x="216" y="141"/>
                  </a:cubicBezTo>
                  <a:cubicBezTo>
                    <a:pt x="216" y="98"/>
                    <a:pt x="216" y="98"/>
                    <a:pt x="216" y="98"/>
                  </a:cubicBezTo>
                  <a:cubicBezTo>
                    <a:pt x="216" y="97"/>
                    <a:pt x="216" y="96"/>
                    <a:pt x="215" y="96"/>
                  </a:cubicBezTo>
                  <a:cubicBezTo>
                    <a:pt x="141" y="96"/>
                    <a:pt x="141" y="96"/>
                    <a:pt x="141" y="96"/>
                  </a:cubicBezTo>
                  <a:cubicBezTo>
                    <a:pt x="140" y="96"/>
                    <a:pt x="139" y="97"/>
                    <a:pt x="139" y="98"/>
                  </a:cubicBezTo>
                  <a:cubicBezTo>
                    <a:pt x="139" y="141"/>
                    <a:pt x="139" y="141"/>
                    <a:pt x="139" y="141"/>
                  </a:cubicBezTo>
                  <a:cubicBezTo>
                    <a:pt x="139" y="142"/>
                    <a:pt x="140" y="142"/>
                    <a:pt x="141" y="142"/>
                  </a:cubicBezTo>
                  <a:close/>
                  <a:moveTo>
                    <a:pt x="13" y="55"/>
                  </a:moveTo>
                  <a:cubicBezTo>
                    <a:pt x="86" y="55"/>
                    <a:pt x="86" y="55"/>
                    <a:pt x="86" y="55"/>
                  </a:cubicBezTo>
                  <a:cubicBezTo>
                    <a:pt x="87" y="55"/>
                    <a:pt x="88" y="54"/>
                    <a:pt x="88" y="53"/>
                  </a:cubicBezTo>
                  <a:cubicBezTo>
                    <a:pt x="88" y="11"/>
                    <a:pt x="88" y="11"/>
                    <a:pt x="88" y="11"/>
                  </a:cubicBezTo>
                  <a:cubicBezTo>
                    <a:pt x="88" y="10"/>
                    <a:pt x="87" y="9"/>
                    <a:pt x="86" y="9"/>
                  </a:cubicBezTo>
                  <a:cubicBezTo>
                    <a:pt x="13" y="9"/>
                    <a:pt x="13" y="9"/>
                    <a:pt x="13" y="9"/>
                  </a:cubicBezTo>
                  <a:cubicBezTo>
                    <a:pt x="11" y="9"/>
                    <a:pt x="11" y="10"/>
                    <a:pt x="11" y="11"/>
                  </a:cubicBezTo>
                  <a:cubicBezTo>
                    <a:pt x="11" y="53"/>
                    <a:pt x="11" y="53"/>
                    <a:pt x="11" y="53"/>
                  </a:cubicBezTo>
                  <a:cubicBezTo>
                    <a:pt x="11" y="54"/>
                    <a:pt x="11" y="55"/>
                    <a:pt x="13" y="55"/>
                  </a:cubicBezTo>
                  <a:close/>
                  <a:moveTo>
                    <a:pt x="137" y="153"/>
                  </a:moveTo>
                  <a:cubicBezTo>
                    <a:pt x="219" y="153"/>
                    <a:pt x="219" y="153"/>
                    <a:pt x="219" y="153"/>
                  </a:cubicBezTo>
                  <a:cubicBezTo>
                    <a:pt x="223" y="153"/>
                    <a:pt x="226" y="150"/>
                    <a:pt x="226" y="146"/>
                  </a:cubicBezTo>
                  <a:cubicBezTo>
                    <a:pt x="226" y="94"/>
                    <a:pt x="226" y="94"/>
                    <a:pt x="226" y="94"/>
                  </a:cubicBezTo>
                  <a:cubicBezTo>
                    <a:pt x="226" y="90"/>
                    <a:pt x="223" y="87"/>
                    <a:pt x="219" y="87"/>
                  </a:cubicBezTo>
                  <a:cubicBezTo>
                    <a:pt x="137" y="87"/>
                    <a:pt x="137" y="87"/>
                    <a:pt x="137" y="87"/>
                  </a:cubicBezTo>
                  <a:cubicBezTo>
                    <a:pt x="133" y="87"/>
                    <a:pt x="130" y="90"/>
                    <a:pt x="130" y="94"/>
                  </a:cubicBezTo>
                  <a:cubicBezTo>
                    <a:pt x="130" y="146"/>
                    <a:pt x="130" y="146"/>
                    <a:pt x="130" y="146"/>
                  </a:cubicBezTo>
                  <a:cubicBezTo>
                    <a:pt x="130" y="150"/>
                    <a:pt x="133" y="153"/>
                    <a:pt x="137" y="153"/>
                  </a:cubicBezTo>
                  <a:close/>
                  <a:moveTo>
                    <a:pt x="136" y="96"/>
                  </a:moveTo>
                  <a:cubicBezTo>
                    <a:pt x="136" y="95"/>
                    <a:pt x="137" y="93"/>
                    <a:pt x="139" y="93"/>
                  </a:cubicBezTo>
                  <a:cubicBezTo>
                    <a:pt x="216" y="93"/>
                    <a:pt x="216" y="93"/>
                    <a:pt x="216" y="93"/>
                  </a:cubicBezTo>
                  <a:cubicBezTo>
                    <a:pt x="218" y="93"/>
                    <a:pt x="220" y="95"/>
                    <a:pt x="220" y="96"/>
                  </a:cubicBezTo>
                  <a:cubicBezTo>
                    <a:pt x="220" y="142"/>
                    <a:pt x="220" y="142"/>
                    <a:pt x="220" y="142"/>
                  </a:cubicBezTo>
                  <a:cubicBezTo>
                    <a:pt x="220" y="144"/>
                    <a:pt x="218" y="146"/>
                    <a:pt x="216" y="146"/>
                  </a:cubicBezTo>
                  <a:cubicBezTo>
                    <a:pt x="139" y="146"/>
                    <a:pt x="139" y="146"/>
                    <a:pt x="139" y="146"/>
                  </a:cubicBezTo>
                  <a:cubicBezTo>
                    <a:pt x="137" y="146"/>
                    <a:pt x="136" y="144"/>
                    <a:pt x="136" y="142"/>
                  </a:cubicBezTo>
                  <a:lnTo>
                    <a:pt x="136" y="96"/>
                  </a:lnTo>
                  <a:close/>
                  <a:moveTo>
                    <a:pt x="52" y="164"/>
                  </a:moveTo>
                  <a:cubicBezTo>
                    <a:pt x="47" y="164"/>
                    <a:pt x="44" y="167"/>
                    <a:pt x="44" y="172"/>
                  </a:cubicBezTo>
                  <a:cubicBezTo>
                    <a:pt x="44" y="176"/>
                    <a:pt x="47" y="179"/>
                    <a:pt x="52" y="179"/>
                  </a:cubicBezTo>
                  <a:cubicBezTo>
                    <a:pt x="56" y="179"/>
                    <a:pt x="59" y="176"/>
                    <a:pt x="59" y="172"/>
                  </a:cubicBezTo>
                  <a:cubicBezTo>
                    <a:pt x="59" y="167"/>
                    <a:pt x="56" y="164"/>
                    <a:pt x="52" y="164"/>
                  </a:cubicBezTo>
                  <a:close/>
                  <a:moveTo>
                    <a:pt x="85" y="70"/>
                  </a:moveTo>
                  <a:cubicBezTo>
                    <a:pt x="13" y="70"/>
                    <a:pt x="13" y="70"/>
                    <a:pt x="13" y="70"/>
                  </a:cubicBezTo>
                  <a:cubicBezTo>
                    <a:pt x="6" y="70"/>
                    <a:pt x="0" y="75"/>
                    <a:pt x="0" y="81"/>
                  </a:cubicBezTo>
                  <a:cubicBezTo>
                    <a:pt x="0" y="85"/>
                    <a:pt x="0" y="85"/>
                    <a:pt x="0" y="85"/>
                  </a:cubicBezTo>
                  <a:cubicBezTo>
                    <a:pt x="0" y="91"/>
                    <a:pt x="6" y="96"/>
                    <a:pt x="13" y="96"/>
                  </a:cubicBezTo>
                  <a:cubicBezTo>
                    <a:pt x="85" y="96"/>
                    <a:pt x="85" y="96"/>
                    <a:pt x="85" y="96"/>
                  </a:cubicBezTo>
                  <a:cubicBezTo>
                    <a:pt x="93" y="96"/>
                    <a:pt x="98" y="91"/>
                    <a:pt x="98" y="85"/>
                  </a:cubicBezTo>
                  <a:cubicBezTo>
                    <a:pt x="98" y="81"/>
                    <a:pt x="98" y="81"/>
                    <a:pt x="98" y="81"/>
                  </a:cubicBezTo>
                  <a:cubicBezTo>
                    <a:pt x="98" y="75"/>
                    <a:pt x="93" y="70"/>
                    <a:pt x="85" y="70"/>
                  </a:cubicBezTo>
                  <a:close/>
                  <a:moveTo>
                    <a:pt x="83" y="88"/>
                  </a:moveTo>
                  <a:cubicBezTo>
                    <a:pt x="80" y="88"/>
                    <a:pt x="78" y="86"/>
                    <a:pt x="78" y="83"/>
                  </a:cubicBezTo>
                  <a:cubicBezTo>
                    <a:pt x="78" y="80"/>
                    <a:pt x="80" y="77"/>
                    <a:pt x="83" y="77"/>
                  </a:cubicBezTo>
                  <a:cubicBezTo>
                    <a:pt x="86" y="77"/>
                    <a:pt x="88" y="80"/>
                    <a:pt x="88" y="83"/>
                  </a:cubicBezTo>
                  <a:cubicBezTo>
                    <a:pt x="88" y="86"/>
                    <a:pt x="86" y="88"/>
                    <a:pt x="83" y="88"/>
                  </a:cubicBezTo>
                  <a:close/>
                  <a:moveTo>
                    <a:pt x="52" y="152"/>
                  </a:moveTo>
                  <a:cubicBezTo>
                    <a:pt x="56" y="152"/>
                    <a:pt x="59" y="148"/>
                    <a:pt x="59" y="144"/>
                  </a:cubicBezTo>
                  <a:cubicBezTo>
                    <a:pt x="59" y="140"/>
                    <a:pt x="56" y="136"/>
                    <a:pt x="52" y="136"/>
                  </a:cubicBezTo>
                  <a:cubicBezTo>
                    <a:pt x="47" y="136"/>
                    <a:pt x="44" y="140"/>
                    <a:pt x="44" y="144"/>
                  </a:cubicBezTo>
                  <a:cubicBezTo>
                    <a:pt x="44" y="148"/>
                    <a:pt x="47" y="152"/>
                    <a:pt x="52" y="152"/>
                  </a:cubicBezTo>
                  <a:close/>
                  <a:moveTo>
                    <a:pt x="214" y="158"/>
                  </a:moveTo>
                  <a:cubicBezTo>
                    <a:pt x="142" y="158"/>
                    <a:pt x="142" y="158"/>
                    <a:pt x="142" y="158"/>
                  </a:cubicBezTo>
                  <a:cubicBezTo>
                    <a:pt x="135" y="158"/>
                    <a:pt x="129" y="162"/>
                    <a:pt x="129" y="168"/>
                  </a:cubicBezTo>
                  <a:cubicBezTo>
                    <a:pt x="129" y="173"/>
                    <a:pt x="129" y="173"/>
                    <a:pt x="129" y="173"/>
                  </a:cubicBezTo>
                  <a:cubicBezTo>
                    <a:pt x="129" y="179"/>
                    <a:pt x="135" y="184"/>
                    <a:pt x="142" y="184"/>
                  </a:cubicBezTo>
                  <a:cubicBezTo>
                    <a:pt x="214" y="184"/>
                    <a:pt x="214" y="184"/>
                    <a:pt x="214" y="184"/>
                  </a:cubicBezTo>
                  <a:cubicBezTo>
                    <a:pt x="221" y="184"/>
                    <a:pt x="227" y="179"/>
                    <a:pt x="227" y="173"/>
                  </a:cubicBezTo>
                  <a:cubicBezTo>
                    <a:pt x="227" y="168"/>
                    <a:pt x="227" y="168"/>
                    <a:pt x="227" y="168"/>
                  </a:cubicBezTo>
                  <a:cubicBezTo>
                    <a:pt x="227" y="162"/>
                    <a:pt x="221" y="158"/>
                    <a:pt x="214" y="158"/>
                  </a:cubicBezTo>
                  <a:close/>
                  <a:moveTo>
                    <a:pt x="211" y="175"/>
                  </a:moveTo>
                  <a:cubicBezTo>
                    <a:pt x="209" y="175"/>
                    <a:pt x="206" y="173"/>
                    <a:pt x="206" y="170"/>
                  </a:cubicBezTo>
                  <a:cubicBezTo>
                    <a:pt x="206" y="167"/>
                    <a:pt x="209" y="165"/>
                    <a:pt x="211" y="165"/>
                  </a:cubicBezTo>
                  <a:cubicBezTo>
                    <a:pt x="214" y="165"/>
                    <a:pt x="217" y="167"/>
                    <a:pt x="217" y="170"/>
                  </a:cubicBezTo>
                  <a:cubicBezTo>
                    <a:pt x="217" y="173"/>
                    <a:pt x="214" y="175"/>
                    <a:pt x="211" y="175"/>
                  </a:cubicBezTo>
                  <a:close/>
                  <a:moveTo>
                    <a:pt x="109" y="164"/>
                  </a:moveTo>
                  <a:cubicBezTo>
                    <a:pt x="104" y="164"/>
                    <a:pt x="101" y="167"/>
                    <a:pt x="101" y="172"/>
                  </a:cubicBezTo>
                  <a:cubicBezTo>
                    <a:pt x="101" y="176"/>
                    <a:pt x="104" y="179"/>
                    <a:pt x="109" y="179"/>
                  </a:cubicBezTo>
                  <a:cubicBezTo>
                    <a:pt x="113" y="179"/>
                    <a:pt x="116" y="176"/>
                    <a:pt x="116" y="172"/>
                  </a:cubicBezTo>
                  <a:cubicBezTo>
                    <a:pt x="116" y="167"/>
                    <a:pt x="113" y="164"/>
                    <a:pt x="109" y="164"/>
                  </a:cubicBezTo>
                  <a:close/>
                  <a:moveTo>
                    <a:pt x="80" y="164"/>
                  </a:moveTo>
                  <a:cubicBezTo>
                    <a:pt x="76" y="164"/>
                    <a:pt x="72" y="167"/>
                    <a:pt x="72" y="172"/>
                  </a:cubicBezTo>
                  <a:cubicBezTo>
                    <a:pt x="72" y="176"/>
                    <a:pt x="76" y="179"/>
                    <a:pt x="80" y="179"/>
                  </a:cubicBezTo>
                  <a:cubicBezTo>
                    <a:pt x="84" y="179"/>
                    <a:pt x="88" y="176"/>
                    <a:pt x="88" y="172"/>
                  </a:cubicBezTo>
                  <a:cubicBezTo>
                    <a:pt x="88" y="167"/>
                    <a:pt x="84" y="164"/>
                    <a:pt x="80" y="164"/>
                  </a:cubicBezTo>
                  <a:close/>
                  <a:moveTo>
                    <a:pt x="52" y="123"/>
                  </a:moveTo>
                  <a:cubicBezTo>
                    <a:pt x="56" y="123"/>
                    <a:pt x="59" y="120"/>
                    <a:pt x="59" y="116"/>
                  </a:cubicBezTo>
                  <a:cubicBezTo>
                    <a:pt x="59" y="111"/>
                    <a:pt x="56" y="108"/>
                    <a:pt x="52" y="108"/>
                  </a:cubicBezTo>
                  <a:cubicBezTo>
                    <a:pt x="47" y="108"/>
                    <a:pt x="44" y="111"/>
                    <a:pt x="44" y="116"/>
                  </a:cubicBezTo>
                  <a:cubicBezTo>
                    <a:pt x="44" y="120"/>
                    <a:pt x="47" y="123"/>
                    <a:pt x="52" y="123"/>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fr-FR" sz="2400"/>
            </a:p>
          </p:txBody>
        </p:sp>
      </p:grpSp>
      <p:sp>
        <p:nvSpPr>
          <p:cNvPr id="41" name="TextBox 89"/>
          <p:cNvSpPr txBox="1"/>
          <p:nvPr/>
        </p:nvSpPr>
        <p:spPr>
          <a:xfrm>
            <a:off x="3791893" y="2139960"/>
            <a:ext cx="2256000" cy="575637"/>
          </a:xfrm>
          <a:prstGeom prst="rect">
            <a:avLst/>
          </a:prstGeom>
          <a:noFill/>
        </p:spPr>
        <p:txBody>
          <a:bodyPr wrap="square" rtlCol="0" anchor="ctr">
            <a:noAutofit/>
          </a:bodyPr>
          <a:lstStyle/>
          <a:p>
            <a:pPr>
              <a:spcBef>
                <a:spcPts val="800"/>
              </a:spcBef>
              <a:spcAft>
                <a:spcPts val="800"/>
              </a:spcAft>
              <a:defRPr/>
            </a:pPr>
            <a:r>
              <a:rPr lang="en-US" sz="1467" b="1" kern="0" dirty="0">
                <a:solidFill>
                  <a:schemeClr val="tx2"/>
                </a:solidFill>
                <a:latin typeface="Arial" panose="020B0604020202020204" pitchFamily="34" charset="0"/>
                <a:cs typeface="Arial" panose="020B0604020202020204" pitchFamily="34" charset="0"/>
              </a:rPr>
              <a:t>Transparency</a:t>
            </a:r>
            <a:endParaRPr lang="en-US" sz="1200" kern="0" dirty="0">
              <a:latin typeface="Arial" panose="020B0604020202020204" pitchFamily="34" charset="0"/>
              <a:cs typeface="Arial" panose="020B0604020202020204" pitchFamily="34" charset="0"/>
            </a:endParaRPr>
          </a:p>
        </p:txBody>
      </p:sp>
      <p:grpSp>
        <p:nvGrpSpPr>
          <p:cNvPr id="42" name="Groupe 41"/>
          <p:cNvGrpSpPr/>
          <p:nvPr/>
        </p:nvGrpSpPr>
        <p:grpSpPr>
          <a:xfrm>
            <a:off x="3311893" y="2187779"/>
            <a:ext cx="480000" cy="480000"/>
            <a:chOff x="2918685" y="2358265"/>
            <a:chExt cx="360000" cy="360000"/>
          </a:xfrm>
        </p:grpSpPr>
        <p:sp>
          <p:nvSpPr>
            <p:cNvPr id="43" name="Ellipse 42"/>
            <p:cNvSpPr/>
            <p:nvPr/>
          </p:nvSpPr>
          <p:spPr>
            <a:xfrm>
              <a:off x="2918685" y="2358265"/>
              <a:ext cx="360000" cy="360000"/>
            </a:xfrm>
            <a:prstGeom prst="ellipse">
              <a:avLst/>
            </a:prstGeom>
            <a:solidFill>
              <a:schemeClr val="tx2"/>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endParaRPr lang="fr-FR" sz="1867" b="1" i="1" dirty="0">
                <a:solidFill>
                  <a:schemeClr val="bg1">
                    <a:lumMod val="50000"/>
                  </a:schemeClr>
                </a:solidFill>
                <a:latin typeface="Arial" panose="020B0604020202020204" pitchFamily="34" charset="0"/>
                <a:cs typeface="Arial" panose="020B0604020202020204" pitchFamily="34" charset="0"/>
              </a:endParaRPr>
            </a:p>
          </p:txBody>
        </p:sp>
        <p:sp>
          <p:nvSpPr>
            <p:cNvPr id="44" name="Freeform 24"/>
            <p:cNvSpPr>
              <a:spLocks noChangeAspect="1" noEditPoints="1"/>
            </p:cNvSpPr>
            <p:nvPr/>
          </p:nvSpPr>
          <p:spPr bwMode="auto">
            <a:xfrm>
              <a:off x="2970424" y="2410567"/>
              <a:ext cx="256522" cy="255397"/>
            </a:xfrm>
            <a:custGeom>
              <a:avLst/>
              <a:gdLst>
                <a:gd name="T0" fmla="*/ 151 w 228"/>
                <a:gd name="T1" fmla="*/ 63 h 227"/>
                <a:gd name="T2" fmla="*/ 135 w 228"/>
                <a:gd name="T3" fmla="*/ 54 h 227"/>
                <a:gd name="T4" fmla="*/ 91 w 228"/>
                <a:gd name="T5" fmla="*/ 68 h 227"/>
                <a:gd name="T6" fmla="*/ 78 w 228"/>
                <a:gd name="T7" fmla="*/ 81 h 227"/>
                <a:gd name="T8" fmla="*/ 87 w 228"/>
                <a:gd name="T9" fmla="*/ 144 h 227"/>
                <a:gd name="T10" fmla="*/ 103 w 228"/>
                <a:gd name="T11" fmla="*/ 150 h 227"/>
                <a:gd name="T12" fmla="*/ 117 w 228"/>
                <a:gd name="T13" fmla="*/ 92 h 227"/>
                <a:gd name="T14" fmla="*/ 80 w 228"/>
                <a:gd name="T15" fmla="*/ 155 h 227"/>
                <a:gd name="T16" fmla="*/ 108 w 228"/>
                <a:gd name="T17" fmla="*/ 165 h 227"/>
                <a:gd name="T18" fmla="*/ 85 w 228"/>
                <a:gd name="T19" fmla="*/ 151 h 227"/>
                <a:gd name="T20" fmla="*/ 156 w 228"/>
                <a:gd name="T21" fmla="*/ 61 h 227"/>
                <a:gd name="T22" fmla="*/ 163 w 228"/>
                <a:gd name="T23" fmla="*/ 68 h 227"/>
                <a:gd name="T24" fmla="*/ 213 w 228"/>
                <a:gd name="T25" fmla="*/ 84 h 227"/>
                <a:gd name="T26" fmla="*/ 161 w 228"/>
                <a:gd name="T27" fmla="*/ 52 h 227"/>
                <a:gd name="T28" fmla="*/ 148 w 228"/>
                <a:gd name="T29" fmla="*/ 37 h 227"/>
                <a:gd name="T30" fmla="*/ 200 w 228"/>
                <a:gd name="T31" fmla="*/ 52 h 227"/>
                <a:gd name="T32" fmla="*/ 121 w 228"/>
                <a:gd name="T33" fmla="*/ 1 h 227"/>
                <a:gd name="T34" fmla="*/ 148 w 228"/>
                <a:gd name="T35" fmla="*/ 37 h 227"/>
                <a:gd name="T36" fmla="*/ 89 w 228"/>
                <a:gd name="T37" fmla="*/ 60 h 227"/>
                <a:gd name="T38" fmla="*/ 141 w 228"/>
                <a:gd name="T39" fmla="*/ 39 h 227"/>
                <a:gd name="T40" fmla="*/ 85 w 228"/>
                <a:gd name="T41" fmla="*/ 55 h 227"/>
                <a:gd name="T42" fmla="*/ 74 w 228"/>
                <a:gd name="T43" fmla="*/ 157 h 227"/>
                <a:gd name="T44" fmla="*/ 62 w 228"/>
                <a:gd name="T45" fmla="*/ 141 h 227"/>
                <a:gd name="T46" fmla="*/ 22 w 228"/>
                <a:gd name="T47" fmla="*/ 124 h 227"/>
                <a:gd name="T48" fmla="*/ 5 w 228"/>
                <a:gd name="T49" fmla="*/ 138 h 227"/>
                <a:gd name="T50" fmla="*/ 80 w 228"/>
                <a:gd name="T51" fmla="*/ 211 h 227"/>
                <a:gd name="T52" fmla="*/ 86 w 228"/>
                <a:gd name="T53" fmla="*/ 190 h 227"/>
                <a:gd name="T54" fmla="*/ 75 w 228"/>
                <a:gd name="T55" fmla="*/ 157 h 227"/>
                <a:gd name="T56" fmla="*/ 22 w 228"/>
                <a:gd name="T57" fmla="*/ 98 h 227"/>
                <a:gd name="T58" fmla="*/ 66 w 228"/>
                <a:gd name="T59" fmla="*/ 72 h 227"/>
                <a:gd name="T60" fmla="*/ 78 w 228"/>
                <a:gd name="T61" fmla="*/ 55 h 227"/>
                <a:gd name="T62" fmla="*/ 80 w 228"/>
                <a:gd name="T63" fmla="*/ 53 h 227"/>
                <a:gd name="T64" fmla="*/ 108 w 228"/>
                <a:gd name="T65" fmla="*/ 0 h 227"/>
                <a:gd name="T66" fmla="*/ 15 w 228"/>
                <a:gd name="T67" fmla="*/ 101 h 227"/>
                <a:gd name="T68" fmla="*/ 169 w 228"/>
                <a:gd name="T69" fmla="*/ 100 h 227"/>
                <a:gd name="T70" fmla="*/ 143 w 228"/>
                <a:gd name="T71" fmla="*/ 112 h 227"/>
                <a:gd name="T72" fmla="*/ 148 w 228"/>
                <a:gd name="T73" fmla="*/ 116 h 227"/>
                <a:gd name="T74" fmla="*/ 169 w 228"/>
                <a:gd name="T75" fmla="*/ 107 h 227"/>
                <a:gd name="T76" fmla="*/ 191 w 228"/>
                <a:gd name="T77" fmla="*/ 112 h 227"/>
                <a:gd name="T78" fmla="*/ 169 w 228"/>
                <a:gd name="T79" fmla="*/ 100 h 227"/>
                <a:gd name="T80" fmla="*/ 164 w 228"/>
                <a:gd name="T81" fmla="*/ 78 h 227"/>
                <a:gd name="T82" fmla="*/ 112 w 228"/>
                <a:gd name="T83" fmla="*/ 141 h 227"/>
                <a:gd name="T84" fmla="*/ 94 w 228"/>
                <a:gd name="T85" fmla="*/ 197 h 227"/>
                <a:gd name="T86" fmla="*/ 109 w 228"/>
                <a:gd name="T87" fmla="*/ 226 h 227"/>
                <a:gd name="T88" fmla="*/ 149 w 228"/>
                <a:gd name="T89" fmla="*/ 190 h 227"/>
                <a:gd name="T90" fmla="*/ 214 w 228"/>
                <a:gd name="T91" fmla="*/ 173 h 227"/>
                <a:gd name="T92" fmla="*/ 173 w 228"/>
                <a:gd name="T93" fmla="*/ 179 h 227"/>
                <a:gd name="T94" fmla="*/ 166 w 228"/>
                <a:gd name="T95" fmla="*/ 93 h 227"/>
                <a:gd name="T96" fmla="*/ 173 w 228"/>
                <a:gd name="T97" fmla="*/ 179 h 227"/>
                <a:gd name="T98" fmla="*/ 33 w 228"/>
                <a:gd name="T99" fmla="*/ 104 h 227"/>
                <a:gd name="T100" fmla="*/ 34 w 228"/>
                <a:gd name="T101" fmla="*/ 118 h 227"/>
                <a:gd name="T102" fmla="*/ 70 w 228"/>
                <a:gd name="T103" fmla="*/ 132 h 227"/>
                <a:gd name="T104" fmla="*/ 69 w 228"/>
                <a:gd name="T105" fmla="*/ 76 h 227"/>
                <a:gd name="T106" fmla="*/ 11 w 228"/>
                <a:gd name="T107" fmla="*/ 105 h 227"/>
                <a:gd name="T108" fmla="*/ 0 w 228"/>
                <a:gd name="T109" fmla="*/ 107 h 227"/>
                <a:gd name="T110" fmla="*/ 3 w 228"/>
                <a:gd name="T111" fmla="*/ 132 h 227"/>
                <a:gd name="T112" fmla="*/ 10 w 228"/>
                <a:gd name="T113"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8" h="227">
                  <a:moveTo>
                    <a:pt x="152" y="70"/>
                  </a:moveTo>
                  <a:cubicBezTo>
                    <a:pt x="151" y="65"/>
                    <a:pt x="151" y="63"/>
                    <a:pt x="151" y="63"/>
                  </a:cubicBezTo>
                  <a:cubicBezTo>
                    <a:pt x="150" y="63"/>
                    <a:pt x="149" y="63"/>
                    <a:pt x="148" y="63"/>
                  </a:cubicBezTo>
                  <a:cubicBezTo>
                    <a:pt x="142" y="63"/>
                    <a:pt x="137" y="59"/>
                    <a:pt x="135" y="54"/>
                  </a:cubicBezTo>
                  <a:cubicBezTo>
                    <a:pt x="120" y="56"/>
                    <a:pt x="105" y="60"/>
                    <a:pt x="91" y="65"/>
                  </a:cubicBezTo>
                  <a:cubicBezTo>
                    <a:pt x="91" y="66"/>
                    <a:pt x="91" y="67"/>
                    <a:pt x="91" y="68"/>
                  </a:cubicBezTo>
                  <a:cubicBezTo>
                    <a:pt x="91" y="75"/>
                    <a:pt x="86" y="81"/>
                    <a:pt x="78" y="81"/>
                  </a:cubicBezTo>
                  <a:cubicBezTo>
                    <a:pt x="78" y="81"/>
                    <a:pt x="78" y="81"/>
                    <a:pt x="78" y="81"/>
                  </a:cubicBezTo>
                  <a:cubicBezTo>
                    <a:pt x="75" y="97"/>
                    <a:pt x="74" y="114"/>
                    <a:pt x="75" y="131"/>
                  </a:cubicBezTo>
                  <a:cubicBezTo>
                    <a:pt x="82" y="132"/>
                    <a:pt x="87" y="137"/>
                    <a:pt x="87" y="144"/>
                  </a:cubicBezTo>
                  <a:cubicBezTo>
                    <a:pt x="87" y="145"/>
                    <a:pt x="87" y="145"/>
                    <a:pt x="87" y="146"/>
                  </a:cubicBezTo>
                  <a:cubicBezTo>
                    <a:pt x="92" y="148"/>
                    <a:pt x="98" y="149"/>
                    <a:pt x="103" y="150"/>
                  </a:cubicBezTo>
                  <a:cubicBezTo>
                    <a:pt x="102" y="147"/>
                    <a:pt x="102" y="144"/>
                    <a:pt x="101" y="142"/>
                  </a:cubicBezTo>
                  <a:cubicBezTo>
                    <a:pt x="100" y="123"/>
                    <a:pt x="105" y="106"/>
                    <a:pt x="117" y="92"/>
                  </a:cubicBezTo>
                  <a:cubicBezTo>
                    <a:pt x="126" y="81"/>
                    <a:pt x="139" y="73"/>
                    <a:pt x="152" y="70"/>
                  </a:cubicBezTo>
                  <a:close/>
                  <a:moveTo>
                    <a:pt x="80" y="155"/>
                  </a:moveTo>
                  <a:cubicBezTo>
                    <a:pt x="84" y="167"/>
                    <a:pt x="88" y="176"/>
                    <a:pt x="91" y="184"/>
                  </a:cubicBezTo>
                  <a:cubicBezTo>
                    <a:pt x="108" y="165"/>
                    <a:pt x="108" y="165"/>
                    <a:pt x="108" y="165"/>
                  </a:cubicBezTo>
                  <a:cubicBezTo>
                    <a:pt x="106" y="162"/>
                    <a:pt x="105" y="159"/>
                    <a:pt x="104" y="156"/>
                  </a:cubicBezTo>
                  <a:cubicBezTo>
                    <a:pt x="96" y="154"/>
                    <a:pt x="90" y="153"/>
                    <a:pt x="85" y="151"/>
                  </a:cubicBezTo>
                  <a:cubicBezTo>
                    <a:pt x="84" y="153"/>
                    <a:pt x="82" y="154"/>
                    <a:pt x="80" y="155"/>
                  </a:cubicBezTo>
                  <a:close/>
                  <a:moveTo>
                    <a:pt x="156" y="61"/>
                  </a:moveTo>
                  <a:cubicBezTo>
                    <a:pt x="156" y="61"/>
                    <a:pt x="156" y="64"/>
                    <a:pt x="157" y="68"/>
                  </a:cubicBezTo>
                  <a:cubicBezTo>
                    <a:pt x="159" y="68"/>
                    <a:pt x="161" y="68"/>
                    <a:pt x="163" y="68"/>
                  </a:cubicBezTo>
                  <a:cubicBezTo>
                    <a:pt x="165" y="67"/>
                    <a:pt x="167" y="67"/>
                    <a:pt x="169" y="67"/>
                  </a:cubicBezTo>
                  <a:cubicBezTo>
                    <a:pt x="186" y="67"/>
                    <a:pt x="201" y="73"/>
                    <a:pt x="213" y="84"/>
                  </a:cubicBezTo>
                  <a:cubicBezTo>
                    <a:pt x="211" y="74"/>
                    <a:pt x="204" y="58"/>
                    <a:pt x="204" y="58"/>
                  </a:cubicBezTo>
                  <a:cubicBezTo>
                    <a:pt x="190" y="55"/>
                    <a:pt x="175" y="53"/>
                    <a:pt x="161" y="52"/>
                  </a:cubicBezTo>
                  <a:cubicBezTo>
                    <a:pt x="160" y="56"/>
                    <a:pt x="158" y="59"/>
                    <a:pt x="156" y="61"/>
                  </a:cubicBezTo>
                  <a:close/>
                  <a:moveTo>
                    <a:pt x="148" y="37"/>
                  </a:moveTo>
                  <a:cubicBezTo>
                    <a:pt x="154" y="37"/>
                    <a:pt x="160" y="41"/>
                    <a:pt x="161" y="47"/>
                  </a:cubicBezTo>
                  <a:cubicBezTo>
                    <a:pt x="174" y="47"/>
                    <a:pt x="187" y="49"/>
                    <a:pt x="200" y="52"/>
                  </a:cubicBezTo>
                  <a:cubicBezTo>
                    <a:pt x="201" y="52"/>
                    <a:pt x="201" y="53"/>
                    <a:pt x="201" y="53"/>
                  </a:cubicBezTo>
                  <a:cubicBezTo>
                    <a:pt x="184" y="25"/>
                    <a:pt x="155" y="5"/>
                    <a:pt x="121" y="1"/>
                  </a:cubicBezTo>
                  <a:cubicBezTo>
                    <a:pt x="131" y="12"/>
                    <a:pt x="139" y="24"/>
                    <a:pt x="146" y="37"/>
                  </a:cubicBezTo>
                  <a:cubicBezTo>
                    <a:pt x="146" y="37"/>
                    <a:pt x="147" y="37"/>
                    <a:pt x="148" y="37"/>
                  </a:cubicBezTo>
                  <a:close/>
                  <a:moveTo>
                    <a:pt x="84" y="56"/>
                  </a:moveTo>
                  <a:cubicBezTo>
                    <a:pt x="86" y="57"/>
                    <a:pt x="88" y="59"/>
                    <a:pt x="89" y="60"/>
                  </a:cubicBezTo>
                  <a:cubicBezTo>
                    <a:pt x="104" y="55"/>
                    <a:pt x="119" y="51"/>
                    <a:pt x="135" y="49"/>
                  </a:cubicBezTo>
                  <a:cubicBezTo>
                    <a:pt x="135" y="45"/>
                    <a:pt x="137" y="41"/>
                    <a:pt x="141" y="39"/>
                  </a:cubicBezTo>
                  <a:cubicBezTo>
                    <a:pt x="134" y="25"/>
                    <a:pt x="125" y="13"/>
                    <a:pt x="115" y="1"/>
                  </a:cubicBezTo>
                  <a:cubicBezTo>
                    <a:pt x="102" y="17"/>
                    <a:pt x="92" y="35"/>
                    <a:pt x="85" y="55"/>
                  </a:cubicBezTo>
                  <a:cubicBezTo>
                    <a:pt x="85" y="55"/>
                    <a:pt x="85" y="56"/>
                    <a:pt x="84" y="56"/>
                  </a:cubicBezTo>
                  <a:close/>
                  <a:moveTo>
                    <a:pt x="74" y="157"/>
                  </a:moveTo>
                  <a:cubicBezTo>
                    <a:pt x="67" y="157"/>
                    <a:pt x="61" y="151"/>
                    <a:pt x="61" y="144"/>
                  </a:cubicBezTo>
                  <a:cubicBezTo>
                    <a:pt x="61" y="143"/>
                    <a:pt x="62" y="142"/>
                    <a:pt x="62" y="141"/>
                  </a:cubicBezTo>
                  <a:cubicBezTo>
                    <a:pt x="51" y="136"/>
                    <a:pt x="40" y="129"/>
                    <a:pt x="30" y="122"/>
                  </a:cubicBezTo>
                  <a:cubicBezTo>
                    <a:pt x="28" y="123"/>
                    <a:pt x="25" y="124"/>
                    <a:pt x="22" y="124"/>
                  </a:cubicBezTo>
                  <a:cubicBezTo>
                    <a:pt x="20" y="124"/>
                    <a:pt x="18" y="123"/>
                    <a:pt x="16" y="122"/>
                  </a:cubicBezTo>
                  <a:cubicBezTo>
                    <a:pt x="12" y="127"/>
                    <a:pt x="8" y="133"/>
                    <a:pt x="5" y="138"/>
                  </a:cubicBezTo>
                  <a:cubicBezTo>
                    <a:pt x="5" y="138"/>
                    <a:pt x="5" y="138"/>
                    <a:pt x="5" y="138"/>
                  </a:cubicBezTo>
                  <a:cubicBezTo>
                    <a:pt x="15" y="174"/>
                    <a:pt x="44" y="201"/>
                    <a:pt x="80" y="211"/>
                  </a:cubicBezTo>
                  <a:cubicBezTo>
                    <a:pt x="80" y="211"/>
                    <a:pt x="79" y="211"/>
                    <a:pt x="79" y="211"/>
                  </a:cubicBezTo>
                  <a:cubicBezTo>
                    <a:pt x="79" y="203"/>
                    <a:pt x="81" y="196"/>
                    <a:pt x="86" y="190"/>
                  </a:cubicBezTo>
                  <a:cubicBezTo>
                    <a:pt x="87" y="189"/>
                    <a:pt x="87" y="189"/>
                    <a:pt x="87" y="189"/>
                  </a:cubicBezTo>
                  <a:cubicBezTo>
                    <a:pt x="82" y="175"/>
                    <a:pt x="76" y="162"/>
                    <a:pt x="75" y="157"/>
                  </a:cubicBezTo>
                  <a:cubicBezTo>
                    <a:pt x="75" y="157"/>
                    <a:pt x="75" y="157"/>
                    <a:pt x="74" y="157"/>
                  </a:cubicBezTo>
                  <a:close/>
                  <a:moveTo>
                    <a:pt x="22" y="98"/>
                  </a:moveTo>
                  <a:cubicBezTo>
                    <a:pt x="25" y="98"/>
                    <a:pt x="27" y="99"/>
                    <a:pt x="29" y="100"/>
                  </a:cubicBezTo>
                  <a:cubicBezTo>
                    <a:pt x="40" y="89"/>
                    <a:pt x="52" y="79"/>
                    <a:pt x="66" y="72"/>
                  </a:cubicBezTo>
                  <a:cubicBezTo>
                    <a:pt x="66" y="70"/>
                    <a:pt x="66" y="69"/>
                    <a:pt x="66" y="68"/>
                  </a:cubicBezTo>
                  <a:cubicBezTo>
                    <a:pt x="66" y="61"/>
                    <a:pt x="71" y="55"/>
                    <a:pt x="78" y="55"/>
                  </a:cubicBezTo>
                  <a:cubicBezTo>
                    <a:pt x="79" y="55"/>
                    <a:pt x="79" y="55"/>
                    <a:pt x="79" y="55"/>
                  </a:cubicBezTo>
                  <a:cubicBezTo>
                    <a:pt x="80" y="54"/>
                    <a:pt x="80" y="54"/>
                    <a:pt x="80" y="53"/>
                  </a:cubicBezTo>
                  <a:cubicBezTo>
                    <a:pt x="87" y="34"/>
                    <a:pt x="97" y="16"/>
                    <a:pt x="110" y="0"/>
                  </a:cubicBezTo>
                  <a:cubicBezTo>
                    <a:pt x="109" y="0"/>
                    <a:pt x="109" y="0"/>
                    <a:pt x="108" y="0"/>
                  </a:cubicBezTo>
                  <a:cubicBezTo>
                    <a:pt x="56" y="0"/>
                    <a:pt x="12" y="37"/>
                    <a:pt x="2" y="87"/>
                  </a:cubicBezTo>
                  <a:cubicBezTo>
                    <a:pt x="6" y="92"/>
                    <a:pt x="10" y="97"/>
                    <a:pt x="15" y="101"/>
                  </a:cubicBezTo>
                  <a:cubicBezTo>
                    <a:pt x="17" y="99"/>
                    <a:pt x="20" y="98"/>
                    <a:pt x="22" y="98"/>
                  </a:cubicBezTo>
                  <a:close/>
                  <a:moveTo>
                    <a:pt x="169" y="100"/>
                  </a:moveTo>
                  <a:cubicBezTo>
                    <a:pt x="168" y="100"/>
                    <a:pt x="167" y="100"/>
                    <a:pt x="166" y="100"/>
                  </a:cubicBezTo>
                  <a:cubicBezTo>
                    <a:pt x="157" y="101"/>
                    <a:pt x="149" y="105"/>
                    <a:pt x="143" y="112"/>
                  </a:cubicBezTo>
                  <a:cubicBezTo>
                    <a:pt x="142" y="113"/>
                    <a:pt x="142" y="115"/>
                    <a:pt x="144" y="117"/>
                  </a:cubicBezTo>
                  <a:cubicBezTo>
                    <a:pt x="144" y="117"/>
                    <a:pt x="147" y="118"/>
                    <a:pt x="148" y="116"/>
                  </a:cubicBezTo>
                  <a:cubicBezTo>
                    <a:pt x="153" y="111"/>
                    <a:pt x="159" y="108"/>
                    <a:pt x="167" y="107"/>
                  </a:cubicBezTo>
                  <a:cubicBezTo>
                    <a:pt x="168" y="107"/>
                    <a:pt x="168" y="107"/>
                    <a:pt x="169" y="107"/>
                  </a:cubicBezTo>
                  <a:cubicBezTo>
                    <a:pt x="175" y="107"/>
                    <a:pt x="181" y="109"/>
                    <a:pt x="186" y="113"/>
                  </a:cubicBezTo>
                  <a:cubicBezTo>
                    <a:pt x="188" y="114"/>
                    <a:pt x="190" y="114"/>
                    <a:pt x="191" y="112"/>
                  </a:cubicBezTo>
                  <a:cubicBezTo>
                    <a:pt x="192" y="111"/>
                    <a:pt x="192" y="108"/>
                    <a:pt x="190" y="107"/>
                  </a:cubicBezTo>
                  <a:cubicBezTo>
                    <a:pt x="184" y="103"/>
                    <a:pt x="177" y="100"/>
                    <a:pt x="169" y="100"/>
                  </a:cubicBezTo>
                  <a:close/>
                  <a:moveTo>
                    <a:pt x="227" y="131"/>
                  </a:moveTo>
                  <a:cubicBezTo>
                    <a:pt x="224" y="99"/>
                    <a:pt x="196" y="75"/>
                    <a:pt x="164" y="78"/>
                  </a:cubicBezTo>
                  <a:cubicBezTo>
                    <a:pt x="149" y="79"/>
                    <a:pt x="135" y="87"/>
                    <a:pt x="125" y="98"/>
                  </a:cubicBezTo>
                  <a:cubicBezTo>
                    <a:pt x="115" y="110"/>
                    <a:pt x="110" y="125"/>
                    <a:pt x="112" y="141"/>
                  </a:cubicBezTo>
                  <a:cubicBezTo>
                    <a:pt x="113" y="150"/>
                    <a:pt x="116" y="159"/>
                    <a:pt x="121" y="167"/>
                  </a:cubicBezTo>
                  <a:cubicBezTo>
                    <a:pt x="94" y="197"/>
                    <a:pt x="94" y="197"/>
                    <a:pt x="94" y="197"/>
                  </a:cubicBezTo>
                  <a:cubicBezTo>
                    <a:pt x="88" y="204"/>
                    <a:pt x="89" y="216"/>
                    <a:pt x="96" y="222"/>
                  </a:cubicBezTo>
                  <a:cubicBezTo>
                    <a:pt x="100" y="225"/>
                    <a:pt x="105" y="227"/>
                    <a:pt x="109" y="226"/>
                  </a:cubicBezTo>
                  <a:cubicBezTo>
                    <a:pt x="114" y="226"/>
                    <a:pt x="119" y="224"/>
                    <a:pt x="122" y="220"/>
                  </a:cubicBezTo>
                  <a:cubicBezTo>
                    <a:pt x="149" y="190"/>
                    <a:pt x="149" y="190"/>
                    <a:pt x="149" y="190"/>
                  </a:cubicBezTo>
                  <a:cubicBezTo>
                    <a:pt x="157" y="193"/>
                    <a:pt x="165" y="194"/>
                    <a:pt x="174" y="193"/>
                  </a:cubicBezTo>
                  <a:cubicBezTo>
                    <a:pt x="190" y="192"/>
                    <a:pt x="204" y="185"/>
                    <a:pt x="214" y="173"/>
                  </a:cubicBezTo>
                  <a:cubicBezTo>
                    <a:pt x="224" y="161"/>
                    <a:pt x="228" y="146"/>
                    <a:pt x="227" y="131"/>
                  </a:cubicBezTo>
                  <a:close/>
                  <a:moveTo>
                    <a:pt x="173" y="179"/>
                  </a:moveTo>
                  <a:cubicBezTo>
                    <a:pt x="149" y="181"/>
                    <a:pt x="128" y="163"/>
                    <a:pt x="126" y="139"/>
                  </a:cubicBezTo>
                  <a:cubicBezTo>
                    <a:pt x="124" y="116"/>
                    <a:pt x="142" y="95"/>
                    <a:pt x="166" y="93"/>
                  </a:cubicBezTo>
                  <a:cubicBezTo>
                    <a:pt x="189" y="91"/>
                    <a:pt x="210" y="108"/>
                    <a:pt x="212" y="132"/>
                  </a:cubicBezTo>
                  <a:cubicBezTo>
                    <a:pt x="214" y="156"/>
                    <a:pt x="197" y="177"/>
                    <a:pt x="173" y="179"/>
                  </a:cubicBezTo>
                  <a:close/>
                  <a:moveTo>
                    <a:pt x="69" y="76"/>
                  </a:moveTo>
                  <a:cubicBezTo>
                    <a:pt x="56" y="84"/>
                    <a:pt x="43" y="93"/>
                    <a:pt x="33" y="104"/>
                  </a:cubicBezTo>
                  <a:cubicBezTo>
                    <a:pt x="34" y="106"/>
                    <a:pt x="35" y="108"/>
                    <a:pt x="35" y="111"/>
                  </a:cubicBezTo>
                  <a:cubicBezTo>
                    <a:pt x="35" y="114"/>
                    <a:pt x="35" y="116"/>
                    <a:pt x="34" y="118"/>
                  </a:cubicBezTo>
                  <a:cubicBezTo>
                    <a:pt x="43" y="125"/>
                    <a:pt x="53" y="131"/>
                    <a:pt x="64" y="137"/>
                  </a:cubicBezTo>
                  <a:cubicBezTo>
                    <a:pt x="65" y="134"/>
                    <a:pt x="68" y="133"/>
                    <a:pt x="70" y="132"/>
                  </a:cubicBezTo>
                  <a:cubicBezTo>
                    <a:pt x="69" y="114"/>
                    <a:pt x="69" y="97"/>
                    <a:pt x="73" y="79"/>
                  </a:cubicBezTo>
                  <a:cubicBezTo>
                    <a:pt x="71" y="79"/>
                    <a:pt x="70" y="77"/>
                    <a:pt x="69" y="76"/>
                  </a:cubicBezTo>
                  <a:close/>
                  <a:moveTo>
                    <a:pt x="10" y="111"/>
                  </a:moveTo>
                  <a:cubicBezTo>
                    <a:pt x="10" y="109"/>
                    <a:pt x="10" y="107"/>
                    <a:pt x="11" y="105"/>
                  </a:cubicBezTo>
                  <a:cubicBezTo>
                    <a:pt x="8" y="102"/>
                    <a:pt x="5" y="98"/>
                    <a:pt x="1" y="94"/>
                  </a:cubicBezTo>
                  <a:cubicBezTo>
                    <a:pt x="1" y="99"/>
                    <a:pt x="0" y="103"/>
                    <a:pt x="0" y="107"/>
                  </a:cubicBezTo>
                  <a:cubicBezTo>
                    <a:pt x="0" y="116"/>
                    <a:pt x="1" y="124"/>
                    <a:pt x="3" y="132"/>
                  </a:cubicBezTo>
                  <a:cubicBezTo>
                    <a:pt x="3" y="132"/>
                    <a:pt x="3" y="132"/>
                    <a:pt x="3" y="132"/>
                  </a:cubicBezTo>
                  <a:cubicBezTo>
                    <a:pt x="6" y="127"/>
                    <a:pt x="9" y="123"/>
                    <a:pt x="12" y="119"/>
                  </a:cubicBezTo>
                  <a:cubicBezTo>
                    <a:pt x="11" y="117"/>
                    <a:pt x="10" y="114"/>
                    <a:pt x="10" y="111"/>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fr-FR" sz="2400"/>
            </a:p>
          </p:txBody>
        </p:sp>
      </p:grpSp>
      <p:sp>
        <p:nvSpPr>
          <p:cNvPr id="45" name="TextBox 89"/>
          <p:cNvSpPr txBox="1"/>
          <p:nvPr/>
        </p:nvSpPr>
        <p:spPr>
          <a:xfrm>
            <a:off x="6624107" y="2139960"/>
            <a:ext cx="2256000" cy="575637"/>
          </a:xfrm>
          <a:prstGeom prst="rect">
            <a:avLst/>
          </a:prstGeom>
          <a:noFill/>
        </p:spPr>
        <p:txBody>
          <a:bodyPr wrap="square" rtlCol="0" anchor="ctr">
            <a:noAutofit/>
          </a:bodyPr>
          <a:lstStyle/>
          <a:p>
            <a:pPr>
              <a:spcBef>
                <a:spcPts val="800"/>
              </a:spcBef>
              <a:spcAft>
                <a:spcPts val="800"/>
              </a:spcAft>
              <a:defRPr/>
            </a:pPr>
            <a:r>
              <a:rPr lang="en-US" sz="1467" b="1" kern="0" dirty="0">
                <a:solidFill>
                  <a:schemeClr val="tx2"/>
                </a:solidFill>
                <a:latin typeface="Arial" panose="020B0604020202020204" pitchFamily="34" charset="0"/>
                <a:cs typeface="Arial" panose="020B0604020202020204" pitchFamily="34" charset="0"/>
              </a:rPr>
              <a:t>Security</a:t>
            </a:r>
            <a:endParaRPr lang="en-US" sz="1200" kern="0" dirty="0">
              <a:latin typeface="Arial" panose="020B0604020202020204" pitchFamily="34" charset="0"/>
              <a:cs typeface="Arial" panose="020B0604020202020204" pitchFamily="34" charset="0"/>
            </a:endParaRPr>
          </a:p>
        </p:txBody>
      </p:sp>
      <p:grpSp>
        <p:nvGrpSpPr>
          <p:cNvPr id="46" name="Groupe 45"/>
          <p:cNvGrpSpPr/>
          <p:nvPr/>
        </p:nvGrpSpPr>
        <p:grpSpPr>
          <a:xfrm>
            <a:off x="6144107" y="2187779"/>
            <a:ext cx="480000" cy="480000"/>
            <a:chOff x="4926515" y="2358265"/>
            <a:chExt cx="360000" cy="360000"/>
          </a:xfrm>
        </p:grpSpPr>
        <p:sp>
          <p:nvSpPr>
            <p:cNvPr id="47" name="Ellipse 46"/>
            <p:cNvSpPr/>
            <p:nvPr/>
          </p:nvSpPr>
          <p:spPr>
            <a:xfrm>
              <a:off x="4926515" y="2358265"/>
              <a:ext cx="360000" cy="360000"/>
            </a:xfrm>
            <a:prstGeom prst="ellipse">
              <a:avLst/>
            </a:prstGeom>
            <a:solidFill>
              <a:schemeClr val="tx2"/>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endParaRPr lang="fr-FR" sz="1867" b="1" i="1" dirty="0">
                <a:solidFill>
                  <a:schemeClr val="bg1">
                    <a:lumMod val="50000"/>
                  </a:schemeClr>
                </a:solidFill>
                <a:latin typeface="Arial" panose="020B0604020202020204" pitchFamily="34" charset="0"/>
                <a:cs typeface="Arial" panose="020B0604020202020204" pitchFamily="34" charset="0"/>
              </a:endParaRPr>
            </a:p>
          </p:txBody>
        </p:sp>
        <p:sp>
          <p:nvSpPr>
            <p:cNvPr id="48" name="Freeform 21"/>
            <p:cNvSpPr>
              <a:spLocks noChangeAspect="1" noEditPoints="1"/>
            </p:cNvSpPr>
            <p:nvPr/>
          </p:nvSpPr>
          <p:spPr bwMode="auto">
            <a:xfrm>
              <a:off x="5012040" y="2392566"/>
              <a:ext cx="188950" cy="251192"/>
            </a:xfrm>
            <a:custGeom>
              <a:avLst/>
              <a:gdLst>
                <a:gd name="T0" fmla="*/ 148 w 170"/>
                <a:gd name="T1" fmla="*/ 102 h 226"/>
                <a:gd name="T2" fmla="*/ 141 w 170"/>
                <a:gd name="T3" fmla="*/ 102 h 226"/>
                <a:gd name="T4" fmla="*/ 141 w 170"/>
                <a:gd name="T5" fmla="*/ 59 h 226"/>
                <a:gd name="T6" fmla="*/ 85 w 170"/>
                <a:gd name="T7" fmla="*/ 0 h 226"/>
                <a:gd name="T8" fmla="*/ 28 w 170"/>
                <a:gd name="T9" fmla="*/ 59 h 226"/>
                <a:gd name="T10" fmla="*/ 28 w 170"/>
                <a:gd name="T11" fmla="*/ 102 h 226"/>
                <a:gd name="T12" fmla="*/ 21 w 170"/>
                <a:gd name="T13" fmla="*/ 102 h 226"/>
                <a:gd name="T14" fmla="*/ 0 w 170"/>
                <a:gd name="T15" fmla="*/ 124 h 226"/>
                <a:gd name="T16" fmla="*/ 0 w 170"/>
                <a:gd name="T17" fmla="*/ 204 h 226"/>
                <a:gd name="T18" fmla="*/ 21 w 170"/>
                <a:gd name="T19" fmla="*/ 226 h 226"/>
                <a:gd name="T20" fmla="*/ 148 w 170"/>
                <a:gd name="T21" fmla="*/ 226 h 226"/>
                <a:gd name="T22" fmla="*/ 170 w 170"/>
                <a:gd name="T23" fmla="*/ 204 h 226"/>
                <a:gd name="T24" fmla="*/ 170 w 170"/>
                <a:gd name="T25" fmla="*/ 124 h 226"/>
                <a:gd name="T26" fmla="*/ 148 w 170"/>
                <a:gd name="T27" fmla="*/ 102 h 226"/>
                <a:gd name="T28" fmla="*/ 72 w 170"/>
                <a:gd name="T29" fmla="*/ 59 h 226"/>
                <a:gd name="T30" fmla="*/ 85 w 170"/>
                <a:gd name="T31" fmla="*/ 46 h 226"/>
                <a:gd name="T32" fmla="*/ 98 w 170"/>
                <a:gd name="T33" fmla="*/ 59 h 226"/>
                <a:gd name="T34" fmla="*/ 98 w 170"/>
                <a:gd name="T35" fmla="*/ 102 h 226"/>
                <a:gd name="T36" fmla="*/ 72 w 170"/>
                <a:gd name="T37" fmla="*/ 102 h 226"/>
                <a:gd name="T38" fmla="*/ 72 w 170"/>
                <a:gd name="T39" fmla="*/ 59 h 226"/>
                <a:gd name="T40" fmla="*/ 97 w 170"/>
                <a:gd name="T41" fmla="*/ 164 h 226"/>
                <a:gd name="T42" fmla="*/ 97 w 170"/>
                <a:gd name="T43" fmla="*/ 188 h 226"/>
                <a:gd name="T44" fmla="*/ 85 w 170"/>
                <a:gd name="T45" fmla="*/ 200 h 226"/>
                <a:gd name="T46" fmla="*/ 72 w 170"/>
                <a:gd name="T47" fmla="*/ 188 h 226"/>
                <a:gd name="T48" fmla="*/ 72 w 170"/>
                <a:gd name="T49" fmla="*/ 164 h 226"/>
                <a:gd name="T50" fmla="*/ 65 w 170"/>
                <a:gd name="T51" fmla="*/ 148 h 226"/>
                <a:gd name="T52" fmla="*/ 85 w 170"/>
                <a:gd name="T53" fmla="*/ 127 h 226"/>
                <a:gd name="T54" fmla="*/ 104 w 170"/>
                <a:gd name="T55" fmla="*/ 148 h 226"/>
                <a:gd name="T56" fmla="*/ 97 w 170"/>
                <a:gd name="T57" fmla="*/ 16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0" h="226">
                  <a:moveTo>
                    <a:pt x="148" y="102"/>
                  </a:moveTo>
                  <a:cubicBezTo>
                    <a:pt x="141" y="102"/>
                    <a:pt x="141" y="102"/>
                    <a:pt x="141" y="102"/>
                  </a:cubicBezTo>
                  <a:cubicBezTo>
                    <a:pt x="141" y="59"/>
                    <a:pt x="141" y="59"/>
                    <a:pt x="141" y="59"/>
                  </a:cubicBezTo>
                  <a:cubicBezTo>
                    <a:pt x="141" y="26"/>
                    <a:pt x="116" y="0"/>
                    <a:pt x="85" y="0"/>
                  </a:cubicBezTo>
                  <a:cubicBezTo>
                    <a:pt x="53" y="0"/>
                    <a:pt x="28" y="26"/>
                    <a:pt x="28" y="59"/>
                  </a:cubicBezTo>
                  <a:cubicBezTo>
                    <a:pt x="28" y="102"/>
                    <a:pt x="28" y="102"/>
                    <a:pt x="28" y="102"/>
                  </a:cubicBezTo>
                  <a:cubicBezTo>
                    <a:pt x="21" y="102"/>
                    <a:pt x="21" y="102"/>
                    <a:pt x="21" y="102"/>
                  </a:cubicBezTo>
                  <a:cubicBezTo>
                    <a:pt x="9" y="102"/>
                    <a:pt x="0" y="112"/>
                    <a:pt x="0" y="124"/>
                  </a:cubicBezTo>
                  <a:cubicBezTo>
                    <a:pt x="0" y="204"/>
                    <a:pt x="0" y="204"/>
                    <a:pt x="0" y="204"/>
                  </a:cubicBezTo>
                  <a:cubicBezTo>
                    <a:pt x="0" y="216"/>
                    <a:pt x="9" y="226"/>
                    <a:pt x="21" y="226"/>
                  </a:cubicBezTo>
                  <a:cubicBezTo>
                    <a:pt x="148" y="226"/>
                    <a:pt x="148" y="226"/>
                    <a:pt x="148" y="226"/>
                  </a:cubicBezTo>
                  <a:cubicBezTo>
                    <a:pt x="160" y="226"/>
                    <a:pt x="170" y="216"/>
                    <a:pt x="170" y="204"/>
                  </a:cubicBezTo>
                  <a:cubicBezTo>
                    <a:pt x="170" y="124"/>
                    <a:pt x="170" y="124"/>
                    <a:pt x="170" y="124"/>
                  </a:cubicBezTo>
                  <a:cubicBezTo>
                    <a:pt x="170" y="112"/>
                    <a:pt x="160" y="102"/>
                    <a:pt x="148" y="102"/>
                  </a:cubicBezTo>
                  <a:close/>
                  <a:moveTo>
                    <a:pt x="72" y="59"/>
                  </a:moveTo>
                  <a:cubicBezTo>
                    <a:pt x="72" y="52"/>
                    <a:pt x="77" y="46"/>
                    <a:pt x="85" y="46"/>
                  </a:cubicBezTo>
                  <a:cubicBezTo>
                    <a:pt x="92" y="46"/>
                    <a:pt x="98" y="52"/>
                    <a:pt x="98" y="59"/>
                  </a:cubicBezTo>
                  <a:cubicBezTo>
                    <a:pt x="98" y="102"/>
                    <a:pt x="98" y="102"/>
                    <a:pt x="98" y="102"/>
                  </a:cubicBezTo>
                  <a:cubicBezTo>
                    <a:pt x="72" y="102"/>
                    <a:pt x="72" y="102"/>
                    <a:pt x="72" y="102"/>
                  </a:cubicBezTo>
                  <a:lnTo>
                    <a:pt x="72" y="59"/>
                  </a:lnTo>
                  <a:close/>
                  <a:moveTo>
                    <a:pt x="97" y="164"/>
                  </a:moveTo>
                  <a:cubicBezTo>
                    <a:pt x="97" y="188"/>
                    <a:pt x="97" y="188"/>
                    <a:pt x="97" y="188"/>
                  </a:cubicBezTo>
                  <a:cubicBezTo>
                    <a:pt x="97" y="195"/>
                    <a:pt x="91" y="200"/>
                    <a:pt x="85" y="200"/>
                  </a:cubicBezTo>
                  <a:cubicBezTo>
                    <a:pt x="78" y="200"/>
                    <a:pt x="72" y="195"/>
                    <a:pt x="72" y="188"/>
                  </a:cubicBezTo>
                  <a:cubicBezTo>
                    <a:pt x="72" y="164"/>
                    <a:pt x="72" y="164"/>
                    <a:pt x="72" y="164"/>
                  </a:cubicBezTo>
                  <a:cubicBezTo>
                    <a:pt x="68" y="160"/>
                    <a:pt x="65" y="154"/>
                    <a:pt x="65" y="148"/>
                  </a:cubicBezTo>
                  <a:cubicBezTo>
                    <a:pt x="65" y="136"/>
                    <a:pt x="74" y="127"/>
                    <a:pt x="85" y="127"/>
                  </a:cubicBezTo>
                  <a:cubicBezTo>
                    <a:pt x="95" y="127"/>
                    <a:pt x="104" y="136"/>
                    <a:pt x="104" y="148"/>
                  </a:cubicBezTo>
                  <a:cubicBezTo>
                    <a:pt x="104" y="154"/>
                    <a:pt x="101" y="160"/>
                    <a:pt x="97" y="164"/>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fr-FR" sz="2400"/>
            </a:p>
          </p:txBody>
        </p:sp>
      </p:grpSp>
      <p:sp>
        <p:nvSpPr>
          <p:cNvPr id="49" name="TextBox 89"/>
          <p:cNvSpPr txBox="1"/>
          <p:nvPr/>
        </p:nvSpPr>
        <p:spPr>
          <a:xfrm>
            <a:off x="9456320" y="2825811"/>
            <a:ext cx="2256000" cy="3359947"/>
          </a:xfrm>
          <a:prstGeom prst="rect">
            <a:avLst/>
          </a:prstGeom>
          <a:noFill/>
        </p:spPr>
        <p:txBody>
          <a:bodyPr wrap="square" rtlCol="0" anchor="t">
            <a:noAutofit/>
          </a:bodyPr>
          <a:lstStyle/>
          <a:p>
            <a:pPr>
              <a:spcBef>
                <a:spcPts val="800"/>
              </a:spcBef>
              <a:spcAft>
                <a:spcPts val="800"/>
              </a:spcAft>
              <a:defRPr/>
            </a:pPr>
            <a:r>
              <a:rPr lang="en-US" sz="1400" kern="0" dirty="0">
                <a:latin typeface="Arial" panose="020B0604020202020204" pitchFamily="34" charset="0"/>
                <a:cs typeface="Arial" panose="020B0604020202020204" pitchFamily="34" charset="0"/>
              </a:rPr>
              <a:t>A </a:t>
            </a:r>
            <a:r>
              <a:rPr lang="en-US" sz="1400" kern="0" dirty="0" err="1">
                <a:latin typeface="Arial" panose="020B0604020202020204" pitchFamily="34" charset="0"/>
                <a:cs typeface="Arial" panose="020B0604020202020204" pitchFamily="34" charset="0"/>
              </a:rPr>
              <a:t>blockchain</a:t>
            </a:r>
            <a:r>
              <a:rPr lang="en-US" sz="1400" kern="0" dirty="0">
                <a:latin typeface="Arial" panose="020B0604020202020204" pitchFamily="34" charset="0"/>
                <a:cs typeface="Arial" panose="020B0604020202020204" pitchFamily="34" charset="0"/>
              </a:rPr>
              <a:t> implementation can be disruptive by removing the cost of “trusted central authority” recordkeeper intermediary and thus redefining the traditional boarders of organizations and markets </a:t>
            </a:r>
          </a:p>
        </p:txBody>
      </p:sp>
      <p:sp>
        <p:nvSpPr>
          <p:cNvPr id="50" name="TextBox 89"/>
          <p:cNvSpPr txBox="1"/>
          <p:nvPr/>
        </p:nvSpPr>
        <p:spPr>
          <a:xfrm>
            <a:off x="959680" y="2825811"/>
            <a:ext cx="2256000" cy="3359947"/>
          </a:xfrm>
          <a:prstGeom prst="rect">
            <a:avLst/>
          </a:prstGeom>
          <a:noFill/>
        </p:spPr>
        <p:txBody>
          <a:bodyPr wrap="square" rtlCol="0" anchor="t">
            <a:noAutofit/>
          </a:bodyPr>
          <a:lstStyle/>
          <a:p>
            <a:pPr>
              <a:spcBef>
                <a:spcPts val="800"/>
              </a:spcBef>
              <a:spcAft>
                <a:spcPts val="800"/>
              </a:spcAft>
              <a:defRPr/>
            </a:pPr>
            <a:r>
              <a:rPr lang="en-US" sz="1400" kern="0" dirty="0">
                <a:latin typeface="Arial" panose="020B0604020202020204" pitchFamily="34" charset="0"/>
                <a:cs typeface="Arial" panose="020B0604020202020204" pitchFamily="34" charset="0"/>
              </a:rPr>
              <a:t>The focus shifts from information held by individual entities to information saved in a secured book shared across all verified members of the network</a:t>
            </a:r>
          </a:p>
          <a:p>
            <a:pPr>
              <a:spcBef>
                <a:spcPts val="800"/>
              </a:spcBef>
              <a:spcAft>
                <a:spcPts val="800"/>
              </a:spcAft>
              <a:defRPr/>
            </a:pPr>
            <a:r>
              <a:rPr lang="en-US" sz="1400" kern="0" dirty="0">
                <a:latin typeface="Arial" panose="020B0604020202020204" pitchFamily="34" charset="0"/>
                <a:cs typeface="Arial" panose="020B0604020202020204" pitchFamily="34" charset="0"/>
              </a:rPr>
              <a:t>The trust generated by the </a:t>
            </a:r>
            <a:r>
              <a:rPr lang="en-US" sz="1400" kern="0" dirty="0" err="1">
                <a:latin typeface="Arial" panose="020B0604020202020204" pitchFamily="34" charset="0"/>
                <a:cs typeface="Arial" panose="020B0604020202020204" pitchFamily="34" charset="0"/>
              </a:rPr>
              <a:t>blockchain</a:t>
            </a:r>
            <a:r>
              <a:rPr lang="en-US" sz="1400" kern="0" dirty="0">
                <a:latin typeface="Arial" panose="020B0604020202020204" pitchFamily="34" charset="0"/>
                <a:cs typeface="Arial" panose="020B0604020202020204" pitchFamily="34" charset="0"/>
              </a:rPr>
              <a:t> process allows to achieve cross-organizational transactions without “trusted central authority”</a:t>
            </a:r>
          </a:p>
        </p:txBody>
      </p:sp>
      <p:sp>
        <p:nvSpPr>
          <p:cNvPr id="51" name="TextBox 89"/>
          <p:cNvSpPr txBox="1"/>
          <p:nvPr/>
        </p:nvSpPr>
        <p:spPr>
          <a:xfrm>
            <a:off x="3791893" y="2825811"/>
            <a:ext cx="2256000" cy="3359947"/>
          </a:xfrm>
          <a:prstGeom prst="rect">
            <a:avLst/>
          </a:prstGeom>
          <a:noFill/>
        </p:spPr>
        <p:txBody>
          <a:bodyPr wrap="square" rtlCol="0" anchor="t">
            <a:noAutofit/>
          </a:bodyPr>
          <a:lstStyle/>
          <a:p>
            <a:pPr>
              <a:spcBef>
                <a:spcPts val="800"/>
              </a:spcBef>
              <a:spcAft>
                <a:spcPts val="800"/>
              </a:spcAft>
              <a:defRPr/>
            </a:pPr>
            <a:r>
              <a:rPr lang="en-US" sz="1400" kern="0" dirty="0">
                <a:latin typeface="Arial" panose="020B0604020202020204" pitchFamily="34" charset="0"/>
                <a:cs typeface="Arial" panose="020B0604020202020204" pitchFamily="34" charset="0"/>
              </a:rPr>
              <a:t>All verified members of a </a:t>
            </a:r>
            <a:r>
              <a:rPr lang="en-US" sz="1400" kern="0" dirty="0" err="1">
                <a:latin typeface="Arial" panose="020B0604020202020204" pitchFamily="34" charset="0"/>
                <a:cs typeface="Arial" panose="020B0604020202020204" pitchFamily="34" charset="0"/>
              </a:rPr>
              <a:t>blockchain</a:t>
            </a:r>
            <a:r>
              <a:rPr lang="en-US" sz="1400" kern="0" dirty="0">
                <a:latin typeface="Arial" panose="020B0604020202020204" pitchFamily="34" charset="0"/>
                <a:cs typeface="Arial" panose="020B0604020202020204" pitchFamily="34" charset="0"/>
              </a:rPr>
              <a:t> network can have an access to the whole set of transactions that occurred since the </a:t>
            </a:r>
            <a:r>
              <a:rPr lang="en-US" sz="1400" kern="0" dirty="0" err="1">
                <a:latin typeface="Arial" panose="020B0604020202020204" pitchFamily="34" charset="0"/>
                <a:cs typeface="Arial" panose="020B0604020202020204" pitchFamily="34" charset="0"/>
              </a:rPr>
              <a:t>blockchain</a:t>
            </a:r>
            <a:r>
              <a:rPr lang="en-US" sz="1400" kern="0" dirty="0">
                <a:latin typeface="Arial" panose="020B0604020202020204" pitchFamily="34" charset="0"/>
                <a:cs typeface="Arial" panose="020B0604020202020204" pitchFamily="34" charset="0"/>
              </a:rPr>
              <a:t> creation</a:t>
            </a:r>
          </a:p>
          <a:p>
            <a:pPr>
              <a:spcBef>
                <a:spcPts val="800"/>
              </a:spcBef>
              <a:spcAft>
                <a:spcPts val="800"/>
              </a:spcAft>
              <a:defRPr/>
            </a:pPr>
            <a:r>
              <a:rPr lang="en-US" sz="1400" kern="0" dirty="0">
                <a:latin typeface="Arial" panose="020B0604020202020204" pitchFamily="34" charset="0"/>
                <a:cs typeface="Arial" panose="020B0604020202020204" pitchFamily="34" charset="0"/>
              </a:rPr>
              <a:t>Since the </a:t>
            </a:r>
            <a:r>
              <a:rPr lang="en-US" sz="1400" kern="0" dirty="0" err="1">
                <a:latin typeface="Arial" panose="020B0604020202020204" pitchFamily="34" charset="0"/>
                <a:cs typeface="Arial" panose="020B0604020202020204" pitchFamily="34" charset="0"/>
              </a:rPr>
              <a:t>blockchain</a:t>
            </a:r>
            <a:r>
              <a:rPr lang="en-US" sz="1400" kern="0" dirty="0">
                <a:latin typeface="Arial" panose="020B0604020202020204" pitchFamily="34" charset="0"/>
                <a:cs typeface="Arial" panose="020B0604020202020204" pitchFamily="34" charset="0"/>
              </a:rPr>
              <a:t> is also immutable, this transparency property makes it easily auditable</a:t>
            </a:r>
          </a:p>
        </p:txBody>
      </p:sp>
      <p:sp>
        <p:nvSpPr>
          <p:cNvPr id="52" name="TextBox 89"/>
          <p:cNvSpPr txBox="1"/>
          <p:nvPr/>
        </p:nvSpPr>
        <p:spPr>
          <a:xfrm>
            <a:off x="6624106" y="2791436"/>
            <a:ext cx="2256000" cy="3359947"/>
          </a:xfrm>
          <a:prstGeom prst="rect">
            <a:avLst/>
          </a:prstGeom>
          <a:noFill/>
        </p:spPr>
        <p:txBody>
          <a:bodyPr wrap="square" rtlCol="0" anchor="t">
            <a:noAutofit/>
          </a:bodyPr>
          <a:lstStyle/>
          <a:p>
            <a:pPr>
              <a:spcBef>
                <a:spcPts val="800"/>
              </a:spcBef>
              <a:spcAft>
                <a:spcPts val="800"/>
              </a:spcAft>
              <a:defRPr/>
            </a:pPr>
            <a:r>
              <a:rPr lang="en-US" sz="1400" kern="0" dirty="0">
                <a:latin typeface="Arial" panose="020B0604020202020204" pitchFamily="34" charset="0"/>
                <a:cs typeface="Arial" panose="020B0604020202020204" pitchFamily="34" charset="0"/>
              </a:rPr>
              <a:t>The transaction validation process is based on cryptographic methods</a:t>
            </a:r>
          </a:p>
          <a:p>
            <a:pPr>
              <a:spcBef>
                <a:spcPts val="800"/>
              </a:spcBef>
              <a:spcAft>
                <a:spcPts val="800"/>
              </a:spcAft>
              <a:defRPr/>
            </a:pPr>
            <a:r>
              <a:rPr lang="en-US" sz="1400" kern="0" dirty="0">
                <a:latin typeface="Arial" panose="020B0604020202020204" pitchFamily="34" charset="0"/>
                <a:cs typeface="Arial" panose="020B0604020202020204" pitchFamily="34" charset="0"/>
              </a:rPr>
              <a:t>The decentralized architecture is a security since every transaction needs to be validated by more than half of the </a:t>
            </a:r>
            <a:r>
              <a:rPr lang="en-US" sz="1400" kern="0" dirty="0" err="1">
                <a:latin typeface="Arial" panose="020B0604020202020204" pitchFamily="34" charset="0"/>
                <a:cs typeface="Arial" panose="020B0604020202020204" pitchFamily="34" charset="0"/>
              </a:rPr>
              <a:t>blockchain</a:t>
            </a:r>
            <a:r>
              <a:rPr lang="en-US" sz="1400" kern="0" dirty="0">
                <a:latin typeface="Arial" panose="020B0604020202020204" pitchFamily="34" charset="0"/>
                <a:cs typeface="Arial" panose="020B0604020202020204" pitchFamily="34" charset="0"/>
              </a:rPr>
              <a:t> network</a:t>
            </a:r>
          </a:p>
          <a:p>
            <a:pPr>
              <a:spcBef>
                <a:spcPts val="800"/>
              </a:spcBef>
              <a:spcAft>
                <a:spcPts val="800"/>
              </a:spcAft>
              <a:defRPr/>
            </a:pPr>
            <a:r>
              <a:rPr lang="en-US" sz="1400" kern="0" dirty="0">
                <a:latin typeface="Arial" panose="020B0604020202020204" pitchFamily="34" charset="0"/>
                <a:cs typeface="Arial" panose="020B0604020202020204" pitchFamily="34" charset="0"/>
              </a:rPr>
              <a:t>Every slightest modification on the </a:t>
            </a:r>
            <a:r>
              <a:rPr lang="en-US" sz="1400" kern="0" dirty="0" err="1">
                <a:latin typeface="Arial" panose="020B0604020202020204" pitchFamily="34" charset="0"/>
                <a:cs typeface="Arial" panose="020B0604020202020204" pitchFamily="34" charset="0"/>
              </a:rPr>
              <a:t>blockchain</a:t>
            </a:r>
            <a:r>
              <a:rPr lang="en-US" sz="1400" kern="0" dirty="0">
                <a:latin typeface="Arial" panose="020B0604020202020204" pitchFamily="34" charset="0"/>
                <a:cs typeface="Arial" panose="020B0604020202020204" pitchFamily="34" charset="0"/>
              </a:rPr>
              <a:t> enhances the modification of all the following elements (blocks) of the </a:t>
            </a:r>
            <a:r>
              <a:rPr lang="en-US" sz="1400" kern="0" dirty="0" err="1">
                <a:latin typeface="Arial" panose="020B0604020202020204" pitchFamily="34" charset="0"/>
                <a:cs typeface="Arial" panose="020B0604020202020204" pitchFamily="34" charset="0"/>
              </a:rPr>
              <a:t>blockchain</a:t>
            </a:r>
            <a:r>
              <a:rPr lang="en-US" sz="1400" kern="0" dirty="0">
                <a:latin typeface="Arial" panose="020B0604020202020204" pitchFamily="34" charset="0"/>
                <a:cs typeface="Arial" panose="020B0604020202020204" pitchFamily="34" charset="0"/>
              </a:rPr>
              <a:t>, thus making it instantly detectable</a:t>
            </a:r>
          </a:p>
        </p:txBody>
      </p:sp>
      <p:sp>
        <p:nvSpPr>
          <p:cNvPr id="7" name="Titre 6"/>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Why (re)insurers care about </a:t>
            </a:r>
            <a:r>
              <a:rPr lang="en-US" sz="4000" b="1" dirty="0" err="1" smtClean="0">
                <a:latin typeface="Times New Roman" panose="02020603050405020304" pitchFamily="18" charset="0"/>
                <a:cs typeface="Times New Roman" panose="02020603050405020304" pitchFamily="18" charset="0"/>
              </a:rPr>
              <a:t>blockchain</a:t>
            </a:r>
            <a:r>
              <a:rPr lang="en-US" sz="4000" b="1" dirty="0">
                <a:latin typeface="Times New Roman" panose="02020603050405020304" pitchFamily="18" charset="0"/>
                <a:cs typeface="Times New Roman" panose="02020603050405020304" pitchFamily="18" charset="0"/>
              </a:rPr>
              <a:t>?</a:t>
            </a:r>
            <a:endParaRPr lang="fr-FR" sz="4000" b="1" dirty="0">
              <a:latin typeface="Times New Roman" panose="02020603050405020304" pitchFamily="18" charset="0"/>
              <a:cs typeface="Times New Roman" panose="02020603050405020304" pitchFamily="18" charset="0"/>
            </a:endParaRPr>
          </a:p>
        </p:txBody>
      </p:sp>
      <p:sp>
        <p:nvSpPr>
          <p:cNvPr id="24" name="Slide Number Placeholder 5"/>
          <p:cNvSpPr txBox="1">
            <a:spLocks/>
          </p:cNvSpPr>
          <p:nvPr/>
        </p:nvSpPr>
        <p:spPr>
          <a:xfrm>
            <a:off x="11369512" y="6513638"/>
            <a:ext cx="480000" cy="184665"/>
          </a:xfrm>
          <a:prstGeom prst="rect">
            <a:avLst/>
          </a:prstGeom>
        </p:spPr>
        <p:txBody>
          <a:bodyPr vert="horz" lIns="0" tIns="0" rIns="0" bIns="0" rtlCol="0" anchor="ctr"/>
          <a:lstStyle>
            <a:defPPr>
              <a:defRPr lang="en-US"/>
            </a:defPPr>
            <a:lvl1pPr marL="0" algn="ctr" defTabSz="457200" rtl="0" eaLnBrk="1" latinLnBrk="0" hangingPunct="1">
              <a:defRPr sz="9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EB99C4E-4C2F-4FAC-9585-2BCE7E79DDB0}" type="slidenum">
              <a:rPr lang="en-US" sz="1200"/>
              <a:pPr/>
              <a:t>16</a:t>
            </a:fld>
            <a:endParaRPr lang="en-US" sz="1200" dirty="0"/>
          </a:p>
        </p:txBody>
      </p:sp>
    </p:spTree>
    <p:extLst>
      <p:ext uri="{BB962C8B-B14F-4D97-AF65-F5344CB8AC3E}">
        <p14:creationId xmlns:p14="http://schemas.microsoft.com/office/powerpoint/2010/main" val="145650528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08582"/>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Advantages </a:t>
            </a:r>
            <a:r>
              <a:rPr lang="en-US" sz="4000" b="1" dirty="0">
                <a:latin typeface="Times New Roman" panose="02020603050405020304" pitchFamily="18" charset="0"/>
                <a:cs typeface="Times New Roman" panose="02020603050405020304" pitchFamily="18" charset="0"/>
              </a:rPr>
              <a:t>of </a:t>
            </a:r>
            <a:r>
              <a:rPr lang="en-US" sz="4000" b="1" dirty="0" err="1" smtClean="0">
                <a:latin typeface="Times New Roman" panose="02020603050405020304" pitchFamily="18" charset="0"/>
                <a:cs typeface="Times New Roman" panose="02020603050405020304" pitchFamily="18" charset="0"/>
              </a:rPr>
              <a:t>Blockchain</a:t>
            </a: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42490" y="1310185"/>
            <a:ext cx="11507021" cy="5404513"/>
          </a:xfrm>
        </p:spPr>
        <p:txBody>
          <a:bodyPr>
            <a:normAutofit fontScale="92500" lnSpcReduction="10000"/>
          </a:bodyPr>
          <a:lstStyle/>
          <a:p>
            <a:pPr algn="just"/>
            <a:r>
              <a:rPr lang="en-US" sz="3000" dirty="0" smtClean="0">
                <a:latin typeface="Times New Roman" panose="02020603050405020304" pitchFamily="18" charset="0"/>
                <a:cs typeface="Times New Roman" panose="02020603050405020304" pitchFamily="18" charset="0"/>
              </a:rPr>
              <a:t>Security </a:t>
            </a:r>
            <a:r>
              <a:rPr lang="en-US" sz="3000" dirty="0">
                <a:latin typeface="Times New Roman" panose="02020603050405020304" pitchFamily="18" charset="0"/>
                <a:cs typeface="Times New Roman" panose="02020603050405020304" pitchFamily="18" charset="0"/>
              </a:rPr>
              <a:t>is probably the most significant advantage. It is almost impossible to corrupt a </a:t>
            </a:r>
            <a:r>
              <a:rPr lang="en-US" sz="3000" dirty="0" err="1">
                <a:latin typeface="Times New Roman" panose="02020603050405020304" pitchFamily="18" charset="0"/>
                <a:cs typeface="Times New Roman" panose="02020603050405020304" pitchFamily="18" charset="0"/>
              </a:rPr>
              <a:t>blockchain</a:t>
            </a:r>
            <a:r>
              <a:rPr lang="en-US" sz="3000" dirty="0">
                <a:latin typeface="Times New Roman" panose="02020603050405020304" pitchFamily="18" charset="0"/>
                <a:cs typeface="Times New Roman" panose="02020603050405020304" pitchFamily="18" charset="0"/>
              </a:rPr>
              <a:t> because the information is shared and continually reconciled by thousands, even millions, of computers. </a:t>
            </a:r>
            <a:r>
              <a:rPr lang="en-US" sz="3000" dirty="0" err="1">
                <a:latin typeface="Times New Roman" panose="02020603050405020304" pitchFamily="18" charset="0"/>
                <a:cs typeface="Times New Roman" panose="02020603050405020304" pitchFamily="18" charset="0"/>
              </a:rPr>
              <a:t>Blockchain</a:t>
            </a:r>
            <a:r>
              <a:rPr lang="en-US" sz="3000" dirty="0">
                <a:latin typeface="Times New Roman" panose="02020603050405020304" pitchFamily="18" charset="0"/>
                <a:cs typeface="Times New Roman" panose="02020603050405020304" pitchFamily="18" charset="0"/>
              </a:rPr>
              <a:t> also has no single point of failure.</a:t>
            </a:r>
          </a:p>
          <a:p>
            <a:pPr algn="just"/>
            <a:r>
              <a:rPr lang="en-US" sz="3000" dirty="0">
                <a:latin typeface="Times New Roman" panose="02020603050405020304" pitchFamily="18" charset="0"/>
                <a:cs typeface="Times New Roman" panose="02020603050405020304" pitchFamily="18" charset="0"/>
              </a:rPr>
              <a:t>Transactions can be more efficient than in non-DLT-based transactional systems, though public </a:t>
            </a:r>
            <a:r>
              <a:rPr lang="en-US" sz="3000" dirty="0" err="1">
                <a:latin typeface="Times New Roman" panose="02020603050405020304" pitchFamily="18" charset="0"/>
                <a:cs typeface="Times New Roman" panose="02020603050405020304" pitchFamily="18" charset="0"/>
              </a:rPr>
              <a:t>blockchains</a:t>
            </a:r>
            <a:r>
              <a:rPr lang="en-US" sz="3000" dirty="0">
                <a:latin typeface="Times New Roman" panose="02020603050405020304" pitchFamily="18" charset="0"/>
                <a:cs typeface="Times New Roman" panose="02020603050405020304" pitchFamily="18" charset="0"/>
              </a:rPr>
              <a:t> can sometimes suffer from slow speed and inefficiency</a:t>
            </a:r>
            <a:r>
              <a:rPr lang="en-US" sz="3000" dirty="0" smtClean="0">
                <a:latin typeface="Times New Roman" panose="02020603050405020304" pitchFamily="18" charset="0"/>
                <a:cs typeface="Times New Roman" panose="02020603050405020304" pitchFamily="18" charset="0"/>
              </a:rPr>
              <a:t>.</a:t>
            </a:r>
          </a:p>
          <a:p>
            <a:pPr algn="just"/>
            <a:r>
              <a:rPr lang="en-US" sz="3000" dirty="0">
                <a:latin typeface="Times New Roman" panose="02020603050405020304" pitchFamily="18" charset="0"/>
                <a:cs typeface="Times New Roman" panose="02020603050405020304" pitchFamily="18" charset="0"/>
              </a:rPr>
              <a:t>It's resilient: There is no problem if one node goes down because all the other nodes have a copy of the ledger.</a:t>
            </a:r>
          </a:p>
          <a:p>
            <a:pPr algn="just"/>
            <a:r>
              <a:rPr lang="en-US" sz="3000" dirty="0">
                <a:latin typeface="Times New Roman" panose="02020603050405020304" pitchFamily="18" charset="0"/>
                <a:cs typeface="Times New Roman" panose="02020603050405020304" pitchFamily="18" charset="0"/>
              </a:rPr>
              <a:t>It provides trust between participants on a network. Confirmed blocks are very difficult to reverse, which means data is difficult to remove or change.</a:t>
            </a:r>
          </a:p>
          <a:p>
            <a:pPr algn="just"/>
            <a:r>
              <a:rPr lang="en-US" sz="3000" dirty="0">
                <a:latin typeface="Times New Roman" panose="02020603050405020304" pitchFamily="18" charset="0"/>
                <a:cs typeface="Times New Roman" panose="02020603050405020304" pitchFamily="18" charset="0"/>
              </a:rPr>
              <a:t>It can be cost effective because it often reduces the expense associated with transactions by eliminating middlemen and third parties.</a:t>
            </a:r>
          </a:p>
          <a:p>
            <a:endParaRPr lang="ru-RU" dirty="0"/>
          </a:p>
        </p:txBody>
      </p:sp>
    </p:spTree>
    <p:extLst>
      <p:ext uri="{BB962C8B-B14F-4D97-AF65-F5344CB8AC3E}">
        <p14:creationId xmlns:p14="http://schemas.microsoft.com/office/powerpoint/2010/main" val="100859429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Disadvantages of </a:t>
            </a:r>
            <a:r>
              <a:rPr lang="en-US" sz="4000" b="1" dirty="0" err="1">
                <a:latin typeface="Times New Roman" panose="02020603050405020304" pitchFamily="18" charset="0"/>
                <a:cs typeface="Times New Roman" panose="02020603050405020304" pitchFamily="18" charset="0"/>
              </a:rPr>
              <a:t>blockchain</a:t>
            </a: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42490" y="1173707"/>
            <a:ext cx="11507021" cy="5172501"/>
          </a:xfrm>
        </p:spPr>
        <p:txBody>
          <a:bodyPr>
            <a:normAutofit/>
          </a:bodyPr>
          <a:lstStyle/>
          <a:p>
            <a:pPr algn="just"/>
            <a:r>
              <a:rPr lang="en-US" dirty="0">
                <a:latin typeface="Times New Roman" panose="02020603050405020304" pitchFamily="18" charset="0"/>
                <a:cs typeface="Times New Roman" panose="02020603050405020304" pitchFamily="18" charset="0"/>
              </a:rPr>
              <a:t>With public </a:t>
            </a:r>
            <a:r>
              <a:rPr lang="en-US" dirty="0" err="1">
                <a:latin typeface="Times New Roman" panose="02020603050405020304" pitchFamily="18" charset="0"/>
                <a:cs typeface="Times New Roman" panose="02020603050405020304" pitchFamily="18" charset="0"/>
              </a:rPr>
              <a:t>blockchains</a:t>
            </a:r>
            <a:r>
              <a:rPr lang="en-US" dirty="0">
                <a:latin typeface="Times New Roman" panose="02020603050405020304" pitchFamily="18" charset="0"/>
                <a:cs typeface="Times New Roman" panose="02020603050405020304" pitchFamily="18" charset="0"/>
              </a:rPr>
              <a:t>, there are questions about ownership and who is responsible when problems arise.</a:t>
            </a:r>
          </a:p>
          <a:p>
            <a:pPr algn="just"/>
            <a:r>
              <a:rPr lang="en-US" dirty="0">
                <a:latin typeface="Times New Roman" panose="02020603050405020304" pitchFamily="18" charset="0"/>
                <a:cs typeface="Times New Roman" panose="02020603050405020304" pitchFamily="18" charset="0"/>
              </a:rPr>
              <a:t>There are also questions about whether organizations are capable of or willing to invest in the infrastructure needed to build, participate and maintain a </a:t>
            </a:r>
            <a:r>
              <a:rPr lang="en-US" dirty="0" err="1">
                <a:latin typeface="Times New Roman" panose="02020603050405020304" pitchFamily="18" charset="0"/>
                <a:cs typeface="Times New Roman" panose="02020603050405020304" pitchFamily="18" charset="0"/>
              </a:rPr>
              <a:t>blockchain</a:t>
            </a:r>
            <a:r>
              <a:rPr lang="en-US" dirty="0">
                <a:latin typeface="Times New Roman" panose="02020603050405020304" pitchFamily="18" charset="0"/>
                <a:cs typeface="Times New Roman" panose="02020603050405020304" pitchFamily="18" charset="0"/>
              </a:rPr>
              <a:t>-based network.</a:t>
            </a:r>
          </a:p>
          <a:p>
            <a:pPr algn="just"/>
            <a:r>
              <a:rPr lang="en-US" dirty="0">
                <a:latin typeface="Times New Roman" panose="02020603050405020304" pitchFamily="18" charset="0"/>
                <a:cs typeface="Times New Roman" panose="02020603050405020304" pitchFamily="18" charset="0"/>
              </a:rPr>
              <a:t>Changing data in a </a:t>
            </a:r>
            <a:r>
              <a:rPr lang="en-US" dirty="0" err="1">
                <a:latin typeface="Times New Roman" panose="02020603050405020304" pitchFamily="18" charset="0"/>
                <a:cs typeface="Times New Roman" panose="02020603050405020304" pitchFamily="18" charset="0"/>
              </a:rPr>
              <a:t>blockchain</a:t>
            </a:r>
            <a:r>
              <a:rPr lang="en-US" dirty="0">
                <a:latin typeface="Times New Roman" panose="02020603050405020304" pitchFamily="18" charset="0"/>
                <a:cs typeface="Times New Roman" panose="02020603050405020304" pitchFamily="18" charset="0"/>
              </a:rPr>
              <a:t> typically takes a lot of work.</a:t>
            </a:r>
          </a:p>
          <a:p>
            <a:pPr algn="just"/>
            <a:r>
              <a:rPr lang="en-US" dirty="0">
                <a:latin typeface="Times New Roman" panose="02020603050405020304" pitchFamily="18" charset="0"/>
                <a:cs typeface="Times New Roman" panose="02020603050405020304" pitchFamily="18" charset="0"/>
              </a:rPr>
              <a:t>Users have to keep track of their private keys to avoid losing their money.</a:t>
            </a:r>
          </a:p>
          <a:p>
            <a:pPr algn="just"/>
            <a:r>
              <a:rPr lang="en-US" dirty="0">
                <a:latin typeface="Times New Roman" panose="02020603050405020304" pitchFamily="18" charset="0"/>
                <a:cs typeface="Times New Roman" panose="02020603050405020304" pitchFamily="18" charset="0"/>
              </a:rPr>
              <a:t>Storage can grow to be very large over time, which risks the loss of nodes if the ledger becomes too large for users to download</a:t>
            </a:r>
            <a:r>
              <a:rPr lang="en-US" dirty="0" smtClean="0">
                <a:latin typeface="Times New Roman" panose="02020603050405020304" pitchFamily="18" charset="0"/>
                <a:cs typeface="Times New Roman" panose="02020603050405020304" pitchFamily="18" charset="0"/>
              </a:rPr>
              <a:t>.</a:t>
            </a:r>
          </a:p>
          <a:p>
            <a:pPr algn="just">
              <a:lnSpc>
                <a:spcPct val="100000"/>
              </a:lnSpc>
            </a:pPr>
            <a:r>
              <a:rPr lang="en-US" dirty="0" err="1">
                <a:latin typeface="Times New Roman" panose="02020603050405020304" pitchFamily="18" charset="0"/>
                <a:cs typeface="Times New Roman" panose="02020603050405020304" pitchFamily="18" charset="0"/>
              </a:rPr>
              <a:t>Blockchain</a:t>
            </a:r>
            <a:r>
              <a:rPr lang="en-US" dirty="0">
                <a:latin typeface="Times New Roman" panose="02020603050405020304" pitchFamily="18" charset="0"/>
                <a:cs typeface="Times New Roman" panose="02020603050405020304" pitchFamily="18" charset="0"/>
              </a:rPr>
              <a:t> is susceptible to 51% attacks, which is a specific attack designed to overwhelm other participants in the network and change blocks.</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65548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342490" y="477672"/>
            <a:ext cx="11507021" cy="5543617"/>
          </a:xfrm>
        </p:spPr>
        <p:txBody>
          <a:bodyPr>
            <a:normAutofit/>
          </a:bodyPr>
          <a:lstStyle/>
          <a:p>
            <a:pPr marL="0" indent="0" algn="ctr">
              <a:buNone/>
            </a:pPr>
            <a:endParaRPr lang="en-US" sz="5400" b="1" dirty="0" smtClean="0">
              <a:latin typeface="Times New Roman" panose="02020603050405020304" pitchFamily="18" charset="0"/>
              <a:cs typeface="Times New Roman" panose="02020603050405020304" pitchFamily="18" charset="0"/>
            </a:endParaRPr>
          </a:p>
          <a:p>
            <a:pPr marL="0" indent="0" algn="ctr">
              <a:buNone/>
            </a:pPr>
            <a:r>
              <a:rPr lang="en-US" sz="5400" b="1" dirty="0" smtClean="0">
                <a:latin typeface="Times New Roman" panose="02020603050405020304" pitchFamily="18" charset="0"/>
                <a:cs typeface="Times New Roman" panose="02020603050405020304" pitchFamily="18" charset="0"/>
              </a:rPr>
              <a:t>What </a:t>
            </a:r>
            <a:r>
              <a:rPr lang="en-US" sz="5400" b="1" dirty="0">
                <a:latin typeface="Times New Roman" panose="02020603050405020304" pitchFamily="18" charset="0"/>
                <a:cs typeface="Times New Roman" panose="02020603050405020304" pitchFamily="18" charset="0"/>
              </a:rPr>
              <a:t>is the </a:t>
            </a:r>
            <a:r>
              <a:rPr lang="en-US" sz="5400" b="1" dirty="0" err="1">
                <a:latin typeface="Times New Roman" panose="02020603050405020304" pitchFamily="18" charset="0"/>
                <a:cs typeface="Times New Roman" panose="02020603050405020304" pitchFamily="18" charset="0"/>
              </a:rPr>
              <a:t>Blockchain</a:t>
            </a:r>
            <a:r>
              <a:rPr lang="en-US" sz="5400" b="1" dirty="0">
                <a:latin typeface="Times New Roman" panose="02020603050405020304" pitchFamily="18" charset="0"/>
                <a:cs typeface="Times New Roman" panose="02020603050405020304" pitchFamily="18" charset="0"/>
              </a:rPr>
              <a:t> </a:t>
            </a:r>
            <a:endParaRPr lang="en-US" sz="5400" b="1" dirty="0" smtClean="0">
              <a:latin typeface="Times New Roman" panose="02020603050405020304" pitchFamily="18" charset="0"/>
              <a:cs typeface="Times New Roman" panose="02020603050405020304" pitchFamily="18" charset="0"/>
            </a:endParaRPr>
          </a:p>
          <a:p>
            <a:pPr marL="0" indent="0" algn="ctr">
              <a:buNone/>
            </a:pPr>
            <a:r>
              <a:rPr lang="en-US" sz="5400" b="1" dirty="0" smtClean="0">
                <a:latin typeface="Times New Roman" panose="02020603050405020304" pitchFamily="18" charset="0"/>
                <a:cs typeface="Times New Roman" panose="02020603050405020304" pitchFamily="18" charset="0"/>
              </a:rPr>
              <a:t>Business </a:t>
            </a:r>
            <a:r>
              <a:rPr lang="en-US" sz="5400" b="1" dirty="0">
                <a:latin typeface="Times New Roman" panose="02020603050405020304" pitchFamily="18" charset="0"/>
                <a:cs typeface="Times New Roman" panose="02020603050405020304" pitchFamily="18" charset="0"/>
              </a:rPr>
              <a:t>Model ?</a:t>
            </a:r>
          </a:p>
        </p:txBody>
      </p:sp>
    </p:spTree>
    <p:extLst>
      <p:ext uri="{BB962C8B-B14F-4D97-AF65-F5344CB8AC3E}">
        <p14:creationId xmlns:p14="http://schemas.microsoft.com/office/powerpoint/2010/main" val="307919722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122481"/>
          </a:xfrm>
        </p:spPr>
        <p:txBody>
          <a:bodyPr>
            <a:normAutofit fontScale="90000"/>
          </a:bodyPr>
          <a:lstStyle/>
          <a:p>
            <a:pPr algn="ctr"/>
            <a:r>
              <a:rPr lang="en-US" sz="4000" b="1" dirty="0" err="1">
                <a:latin typeface="Times New Roman" panose="02020603050405020304" pitchFamily="18" charset="0"/>
                <a:cs typeface="Times New Roman" panose="02020603050405020304" pitchFamily="18" charset="0"/>
              </a:rPr>
              <a:t>Blockchain</a:t>
            </a:r>
            <a:r>
              <a:rPr lang="en-US" sz="4000" b="1" dirty="0">
                <a:latin typeface="Times New Roman" panose="02020603050405020304" pitchFamily="18" charset="0"/>
                <a:cs typeface="Times New Roman" panose="02020603050405020304" pitchFamily="18" charset="0"/>
              </a:rPr>
              <a:t> technology is transforming business </a:t>
            </a:r>
            <a:br>
              <a:rPr lang="en-US" sz="4000" b="1"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487606"/>
            <a:ext cx="10515600" cy="4689357"/>
          </a:xfrm>
        </p:spPr>
        <p:txBody>
          <a:bodyPr/>
          <a:lstStyle/>
          <a:p>
            <a:pPr marL="0" indent="0" algn="just">
              <a:buNone/>
            </a:pPr>
            <a:r>
              <a:rPr lang="en-US" sz="3200" dirty="0" smtClean="0">
                <a:latin typeface="Times New Roman" panose="02020603050405020304" pitchFamily="18" charset="0"/>
                <a:cs typeface="Times New Roman" panose="02020603050405020304" pitchFamily="18" charset="0"/>
              </a:rPr>
              <a:t>Although the </a:t>
            </a:r>
            <a:r>
              <a:rPr lang="en-US" sz="3200" dirty="0" err="1" smtClean="0">
                <a:latin typeface="Times New Roman" panose="02020603050405020304" pitchFamily="18" charset="0"/>
                <a:cs typeface="Times New Roman" panose="02020603050405020304" pitchFamily="18" charset="0"/>
              </a:rPr>
              <a:t>blockchain</a:t>
            </a:r>
            <a:r>
              <a:rPr lang="en-US" sz="3200" dirty="0" smtClean="0">
                <a:latin typeface="Times New Roman" panose="02020603050405020304" pitchFamily="18" charset="0"/>
                <a:cs typeface="Times New Roman" panose="02020603050405020304" pitchFamily="18" charset="0"/>
              </a:rPr>
              <a:t> technology landscape can be confusing and is constantly changing, it is a technology that is almost certain to impact the business of most IT leaders in the next five years. Whether due to the adoption of </a:t>
            </a:r>
            <a:r>
              <a:rPr lang="en-US" sz="3200" dirty="0" err="1" smtClean="0">
                <a:latin typeface="Times New Roman" panose="02020603050405020304" pitchFamily="18" charset="0"/>
                <a:cs typeface="Times New Roman" panose="02020603050405020304" pitchFamily="18" charset="0"/>
              </a:rPr>
              <a:t>blockchain</a:t>
            </a:r>
            <a:r>
              <a:rPr lang="en-US" sz="3200" dirty="0" smtClean="0">
                <a:latin typeface="Times New Roman" panose="02020603050405020304" pitchFamily="18" charset="0"/>
                <a:cs typeface="Times New Roman" panose="02020603050405020304" pitchFamily="18" charset="0"/>
              </a:rPr>
              <a:t> by a competitor or the necessity to participate in a </a:t>
            </a:r>
            <a:r>
              <a:rPr lang="en-US" sz="3200" dirty="0" err="1" smtClean="0">
                <a:latin typeface="Times New Roman" panose="02020603050405020304" pitchFamily="18" charset="0"/>
                <a:cs typeface="Times New Roman" panose="02020603050405020304" pitchFamily="18" charset="0"/>
              </a:rPr>
              <a:t>blockchain</a:t>
            </a:r>
            <a:r>
              <a:rPr lang="en-US" sz="3200" dirty="0" smtClean="0">
                <a:latin typeface="Times New Roman" panose="02020603050405020304" pitchFamily="18" charset="0"/>
                <a:cs typeface="Times New Roman" panose="02020603050405020304" pitchFamily="18" charset="0"/>
              </a:rPr>
              <a:t> network, you can’t afford to ignore this powerful technology.</a:t>
            </a:r>
          </a:p>
          <a:p>
            <a:endParaRPr lang="ru-RU" dirty="0"/>
          </a:p>
        </p:txBody>
      </p:sp>
    </p:spTree>
    <p:extLst>
      <p:ext uri="{BB962C8B-B14F-4D97-AF65-F5344CB8AC3E}">
        <p14:creationId xmlns:p14="http://schemas.microsoft.com/office/powerpoint/2010/main" val="319611501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53991"/>
          </a:xfrm>
        </p:spPr>
        <p:txBody>
          <a:bodyPr>
            <a:normAutofit fontScale="90000"/>
          </a:bodyPr>
          <a:lstStyle/>
          <a:p>
            <a:pPr algn="ctr"/>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err="1" smtClean="0">
                <a:latin typeface="Times New Roman" panose="02020603050405020304" pitchFamily="18" charset="0"/>
                <a:cs typeface="Times New Roman" panose="02020603050405020304" pitchFamily="18" charset="0"/>
              </a:rPr>
              <a:t>Blockchain</a:t>
            </a:r>
            <a:r>
              <a:rPr lang="en-US" b="1" dirty="0" smtClean="0">
                <a:latin typeface="Times New Roman" panose="02020603050405020304" pitchFamily="18" charset="0"/>
                <a:cs typeface="Times New Roman" panose="02020603050405020304" pitchFamily="18" charset="0"/>
              </a:rPr>
              <a:t> Model</a:t>
            </a:r>
            <a:br>
              <a:rPr lang="en-US" b="1" dirty="0" smtClean="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119116"/>
            <a:ext cx="10515600" cy="5513696"/>
          </a:xfrm>
        </p:spPr>
        <p:txBody>
          <a:bodyPr>
            <a:normAutofit fontScale="92500"/>
          </a:bodyPr>
          <a:lstStyle/>
          <a:p>
            <a:pPr algn="just"/>
            <a:r>
              <a:rPr lang="en-US" dirty="0" err="1" smtClean="0">
                <a:latin typeface="Times New Roman" panose="02020603050405020304" pitchFamily="18" charset="0"/>
                <a:cs typeface="Times New Roman" panose="02020603050405020304" pitchFamily="18" charset="0"/>
              </a:rPr>
              <a:t>Blockchain</a:t>
            </a:r>
            <a:r>
              <a:rPr lang="en-US" dirty="0" smtClean="0">
                <a:latin typeface="Times New Roman" panose="02020603050405020304" pitchFamily="18" charset="0"/>
                <a:cs typeface="Times New Roman" panose="02020603050405020304" pitchFamily="18" charset="0"/>
              </a:rPr>
              <a:t> has the potential to reshape industries by enabling trust, providing transparency and enabling value exchange across business ecosystems. There is a huge potential to lower costs, reduce transaction settlement times and improve cash flow. digital business models</a:t>
            </a:r>
          </a:p>
          <a:p>
            <a:pPr algn="just"/>
            <a:r>
              <a:rPr lang="en-US" dirty="0" smtClean="0">
                <a:latin typeface="Times New Roman" panose="02020603050405020304" pitchFamily="18" charset="0"/>
                <a:cs typeface="Times New Roman" panose="02020603050405020304" pitchFamily="18" charset="0"/>
              </a:rPr>
              <a:t>Moreover, in combination with IOT technologies, assets can be traced and tracked from their origin to the point of production or purchase. Often it is the combination of </a:t>
            </a:r>
            <a:r>
              <a:rPr lang="en-US" dirty="0" err="1" smtClean="0">
                <a:latin typeface="Times New Roman" panose="02020603050405020304" pitchFamily="18" charset="0"/>
                <a:cs typeface="Times New Roman" panose="02020603050405020304" pitchFamily="18" charset="0"/>
              </a:rPr>
              <a:t>blockchain</a:t>
            </a:r>
            <a:r>
              <a:rPr lang="en-US" dirty="0" smtClean="0">
                <a:latin typeface="Times New Roman" panose="02020603050405020304" pitchFamily="18" charset="0"/>
                <a:cs typeface="Times New Roman" panose="02020603050405020304" pitchFamily="18" charset="0"/>
              </a:rPr>
              <a:t> and other digital technologies that produces more radical digital business models.</a:t>
            </a:r>
          </a:p>
          <a:p>
            <a:pPr algn="just"/>
            <a:r>
              <a:rPr lang="en-US" dirty="0" smtClean="0">
                <a:latin typeface="Times New Roman" panose="02020603050405020304" pitchFamily="18" charset="0"/>
                <a:cs typeface="Times New Roman" panose="02020603050405020304" pitchFamily="18" charset="0"/>
              </a:rPr>
              <a:t>As a result, </a:t>
            </a:r>
            <a:r>
              <a:rPr lang="en-US" dirty="0" err="1" smtClean="0">
                <a:latin typeface="Times New Roman" panose="02020603050405020304" pitchFamily="18" charset="0"/>
                <a:cs typeface="Times New Roman" panose="02020603050405020304" pitchFamily="18" charset="0"/>
              </a:rPr>
              <a:t>blockchain</a:t>
            </a:r>
            <a:r>
              <a:rPr lang="en-US" dirty="0" smtClean="0">
                <a:latin typeface="Times New Roman" panose="02020603050405020304" pitchFamily="18" charset="0"/>
                <a:cs typeface="Times New Roman" panose="02020603050405020304" pitchFamily="18" charset="0"/>
              </a:rPr>
              <a:t> significantly improves supply logistics and reduces risks associated with counterfeit goods.</a:t>
            </a:r>
          </a:p>
          <a:p>
            <a:pPr algn="just"/>
            <a:r>
              <a:rPr lang="en-US" dirty="0" smtClean="0">
                <a:latin typeface="Times New Roman" panose="02020603050405020304" pitchFamily="18" charset="0"/>
                <a:cs typeface="Times New Roman" panose="02020603050405020304" pitchFamily="18" charset="0"/>
              </a:rPr>
              <a:t>Another area in which </a:t>
            </a:r>
            <a:r>
              <a:rPr lang="en-US" dirty="0" err="1" smtClean="0">
                <a:latin typeface="Times New Roman" panose="02020603050405020304" pitchFamily="18" charset="0"/>
                <a:cs typeface="Times New Roman" panose="02020603050405020304" pitchFamily="18" charset="0"/>
              </a:rPr>
              <a:t>blockchain</a:t>
            </a:r>
            <a:r>
              <a:rPr lang="en-US" dirty="0" smtClean="0">
                <a:latin typeface="Times New Roman" panose="02020603050405020304" pitchFamily="18" charset="0"/>
                <a:cs typeface="Times New Roman" panose="02020603050405020304" pitchFamily="18" charset="0"/>
              </a:rPr>
              <a:t> has potential is identity management. Smart contracts can be programmed into the </a:t>
            </a:r>
            <a:r>
              <a:rPr lang="en-US" dirty="0" err="1" smtClean="0">
                <a:latin typeface="Times New Roman" panose="02020603050405020304" pitchFamily="18" charset="0"/>
                <a:cs typeface="Times New Roman" panose="02020603050405020304" pitchFamily="18" charset="0"/>
              </a:rPr>
              <a:t>blockchain</a:t>
            </a:r>
            <a:r>
              <a:rPr lang="en-US" dirty="0" smtClean="0">
                <a:latin typeface="Times New Roman" panose="02020603050405020304" pitchFamily="18" charset="0"/>
                <a:cs typeface="Times New Roman" panose="02020603050405020304" pitchFamily="18" charset="0"/>
              </a:rPr>
              <a:t> where events can trigger actions; for example, payment is released when goods are received. </a:t>
            </a:r>
          </a:p>
          <a:p>
            <a:endParaRPr lang="ru-RU" dirty="0"/>
          </a:p>
        </p:txBody>
      </p:sp>
    </p:spTree>
    <p:extLst>
      <p:ext uri="{BB962C8B-B14F-4D97-AF65-F5344CB8AC3E}">
        <p14:creationId xmlns:p14="http://schemas.microsoft.com/office/powerpoint/2010/main" val="375731356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945060"/>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What is a </a:t>
            </a:r>
            <a:r>
              <a:rPr lang="en-US" sz="4000" b="1" dirty="0" err="1" smtClean="0">
                <a:latin typeface="Times New Roman" panose="02020603050405020304" pitchFamily="18" charset="0"/>
                <a:cs typeface="Times New Roman" panose="02020603050405020304" pitchFamily="18" charset="0"/>
              </a:rPr>
              <a:t>Blockchain</a:t>
            </a:r>
            <a:r>
              <a:rPr lang="en-US" sz="4000" b="1" dirty="0" smtClean="0">
                <a:latin typeface="Times New Roman" panose="02020603050405020304" pitchFamily="18" charset="0"/>
                <a:cs typeface="Times New Roman" panose="02020603050405020304" pitchFamily="18" charset="0"/>
              </a:rPr>
              <a:t> Business Model ?</a:t>
            </a:r>
            <a:br>
              <a:rPr lang="en-US" sz="4000" b="1" dirty="0" smtClean="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10186"/>
            <a:ext cx="10515600" cy="4866777"/>
          </a:xfrm>
        </p:spPr>
        <p:txBody>
          <a:bodyPr>
            <a:normAutofit/>
          </a:bodyPr>
          <a:lstStyle/>
          <a:p>
            <a:pPr marL="0" indent="0" algn="just">
              <a:buNone/>
            </a:pPr>
            <a:r>
              <a:rPr lang="en-US" sz="3200" dirty="0" smtClean="0">
                <a:latin typeface="Times New Roman" panose="02020603050405020304" pitchFamily="18" charset="0"/>
                <a:cs typeface="Times New Roman" panose="02020603050405020304" pitchFamily="18" charset="0"/>
              </a:rPr>
              <a:t>Well, in short, a </a:t>
            </a:r>
            <a:r>
              <a:rPr lang="en-US" sz="3200" dirty="0">
                <a:latin typeface="Times New Roman" panose="02020603050405020304" pitchFamily="18" charset="0"/>
                <a:cs typeface="Times New Roman" panose="02020603050405020304" pitchFamily="18" charset="0"/>
              </a:rPr>
              <a:t>business model </a:t>
            </a:r>
            <a:r>
              <a:rPr lang="en-US" sz="3200" dirty="0" smtClean="0">
                <a:latin typeface="Times New Roman" panose="02020603050405020304" pitchFamily="18" charset="0"/>
                <a:cs typeface="Times New Roman" panose="02020603050405020304" pitchFamily="18" charset="0"/>
              </a:rPr>
              <a:t>describes </a:t>
            </a:r>
            <a:r>
              <a:rPr lang="en-US" sz="3200" dirty="0" smtClean="0">
                <a:latin typeface="Times New Roman" panose="02020603050405020304" pitchFamily="18" charset="0"/>
                <a:cs typeface="Times New Roman" panose="02020603050405020304" pitchFamily="18" charset="0"/>
              </a:rPr>
              <a:t>a plan or strategy of a company to sell a product or service and earn profit from there. Each company will create their ways of handling business. However, there is a centralized model, composed of the owners or the shareholders, the organization, the customers, and the employees. A </a:t>
            </a:r>
            <a:r>
              <a:rPr lang="en-US" sz="3200" dirty="0" err="1" smtClean="0">
                <a:latin typeface="Times New Roman" panose="02020603050405020304" pitchFamily="18" charset="0"/>
                <a:cs typeface="Times New Roman" panose="02020603050405020304" pitchFamily="18" charset="0"/>
              </a:rPr>
              <a:t>blockchain</a:t>
            </a:r>
            <a:r>
              <a:rPr lang="en-US" sz="3200" dirty="0" smtClean="0">
                <a:latin typeface="Times New Roman" panose="02020603050405020304" pitchFamily="18" charset="0"/>
                <a:cs typeface="Times New Roman" panose="02020603050405020304" pitchFamily="18" charset="0"/>
              </a:rPr>
              <a:t> business model has all the three main characteristics of </a:t>
            </a:r>
            <a:r>
              <a:rPr lang="en-US" sz="3200" dirty="0" err="1" smtClean="0">
                <a:latin typeface="Times New Roman" panose="02020603050405020304" pitchFamily="18" charset="0"/>
                <a:cs typeface="Times New Roman" panose="02020603050405020304" pitchFamily="18" charset="0"/>
              </a:rPr>
              <a:t>blockchain</a:t>
            </a:r>
            <a:r>
              <a:rPr lang="en-US" sz="3200" dirty="0" smtClean="0">
                <a:latin typeface="Times New Roman" panose="02020603050405020304" pitchFamily="18" charset="0"/>
                <a:cs typeface="Times New Roman" panose="02020603050405020304" pitchFamily="18" charset="0"/>
              </a:rPr>
              <a:t> technology: it is decentralized, based on peer-to-peer transactions, within a trusted and reliable network.</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195212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58457"/>
          </a:xfrm>
        </p:spPr>
        <p:txBody>
          <a:bodyPr>
            <a:normAutofit fontScale="90000"/>
          </a:bodyPr>
          <a:lstStyle/>
          <a:p>
            <a:pPr algn="ct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The Value Proposition of the </a:t>
            </a:r>
            <a:r>
              <a:rPr lang="en-US" sz="4000" b="1" dirty="0" err="1">
                <a:latin typeface="Times New Roman" panose="02020603050405020304" pitchFamily="18" charset="0"/>
                <a:cs typeface="Times New Roman" panose="02020603050405020304" pitchFamily="18" charset="0"/>
              </a:rPr>
              <a:t>Blockchain</a:t>
            </a:r>
            <a:r>
              <a:rPr lang="en-US" sz="4000" b="1" dirty="0">
                <a:latin typeface="Times New Roman" panose="02020603050405020304" pitchFamily="18" charset="0"/>
                <a:cs typeface="Times New Roman" panose="02020603050405020304" pitchFamily="18" charset="0"/>
              </a:rPr>
              <a:t> models</a:t>
            </a:r>
            <a:r>
              <a:rPr lang="en-US" sz="4000" b="1" dirty="0" smtClean="0"/>
              <a:t/>
            </a:r>
            <a:br>
              <a:rPr lang="en-US" sz="4000" b="1" dirty="0" smtClean="0"/>
            </a:br>
            <a:endParaRPr lang="ru-RU" sz="4000" dirty="0"/>
          </a:p>
        </p:txBody>
      </p:sp>
      <p:sp>
        <p:nvSpPr>
          <p:cNvPr id="3" name="Объект 2"/>
          <p:cNvSpPr>
            <a:spLocks noGrp="1"/>
          </p:cNvSpPr>
          <p:nvPr>
            <p:ph idx="1"/>
          </p:nvPr>
        </p:nvSpPr>
        <p:spPr>
          <a:xfrm>
            <a:off x="838200" y="1160060"/>
            <a:ext cx="10515600" cy="5459104"/>
          </a:xfrm>
        </p:spPr>
        <p:txBody>
          <a:bodyPr>
            <a:noAutofit/>
          </a:bodyPr>
          <a:lstStyle/>
          <a:p>
            <a:pPr algn="just"/>
            <a:r>
              <a:rPr lang="en-US" dirty="0" smtClean="0">
                <a:latin typeface="Times New Roman" panose="02020603050405020304" pitchFamily="18" charset="0"/>
                <a:cs typeface="Times New Roman" panose="02020603050405020304" pitchFamily="18" charset="0"/>
              </a:rPr>
              <a:t>A key component of digital business models is the realization of value. </a:t>
            </a:r>
            <a:r>
              <a:rPr lang="en-US" dirty="0" err="1" smtClean="0">
                <a:latin typeface="Times New Roman" panose="02020603050405020304" pitchFamily="18" charset="0"/>
                <a:cs typeface="Times New Roman" panose="02020603050405020304" pitchFamily="18" charset="0"/>
              </a:rPr>
              <a:t>Blockchain</a:t>
            </a:r>
            <a:r>
              <a:rPr lang="en-US" dirty="0" smtClean="0">
                <a:latin typeface="Times New Roman" panose="02020603050405020304" pitchFamily="18" charset="0"/>
                <a:cs typeface="Times New Roman" panose="02020603050405020304" pitchFamily="18" charset="0"/>
              </a:rPr>
              <a:t> potentially drives value in a number of different ways:</a:t>
            </a:r>
          </a:p>
          <a:p>
            <a:pPr algn="just"/>
            <a:r>
              <a:rPr lang="en-US" dirty="0" err="1" smtClean="0">
                <a:latin typeface="Times New Roman" panose="02020603050405020304" pitchFamily="18" charset="0"/>
                <a:cs typeface="Times New Roman" panose="02020603050405020304" pitchFamily="18" charset="0"/>
              </a:rPr>
              <a:t>Blockchain</a:t>
            </a:r>
            <a:r>
              <a:rPr lang="en-US" dirty="0" smtClean="0">
                <a:latin typeface="Times New Roman" panose="02020603050405020304" pitchFamily="18" charset="0"/>
                <a:cs typeface="Times New Roman" panose="02020603050405020304" pitchFamily="18" charset="0"/>
              </a:rPr>
              <a:t> removes business and technical friction by making the ledger independent of individual applications and participants and replicating the ledger across a distributed network to create an authoritative record of significant events. Everyone with permission access sees the same information, and integration is simplified by having a single shared </a:t>
            </a:r>
            <a:r>
              <a:rPr lang="en-US" dirty="0" err="1" smtClean="0">
                <a:latin typeface="Times New Roman" panose="02020603050405020304" pitchFamily="18" charset="0"/>
                <a:cs typeface="Times New Roman" panose="02020603050405020304" pitchFamily="18" charset="0"/>
              </a:rPr>
              <a:t>blockchain</a:t>
            </a:r>
            <a:r>
              <a:rPr lang="en-US" dirty="0" smtClean="0">
                <a:latin typeface="Times New Roman" panose="02020603050405020304" pitchFamily="18" charset="0"/>
                <a:cs typeface="Times New Roman" panose="02020603050405020304" pitchFamily="18" charset="0"/>
              </a:rPr>
              <a:t> model.</a:t>
            </a:r>
          </a:p>
          <a:p>
            <a:pPr algn="just"/>
            <a:r>
              <a:rPr lang="en-US" dirty="0" err="1" smtClean="0">
                <a:latin typeface="Times New Roman" panose="02020603050405020304" pitchFamily="18" charset="0"/>
                <a:cs typeface="Times New Roman" panose="02020603050405020304" pitchFamily="18" charset="0"/>
              </a:rPr>
              <a:t>Blockchain</a:t>
            </a:r>
            <a:r>
              <a:rPr lang="en-US" dirty="0" smtClean="0">
                <a:latin typeface="Times New Roman" panose="02020603050405020304" pitchFamily="18" charset="0"/>
                <a:cs typeface="Times New Roman" panose="02020603050405020304" pitchFamily="18" charset="0"/>
              </a:rPr>
              <a:t> also enables a distributed trust architecture that allows parties that do not know or inherently trust one another to create and exchange value using a diverse range of assets.</a:t>
            </a:r>
          </a:p>
          <a:p>
            <a:pPr algn="just"/>
            <a:r>
              <a:rPr lang="en-US" dirty="0" smtClean="0">
                <a:latin typeface="Times New Roman" panose="02020603050405020304" pitchFamily="18" charset="0"/>
                <a:cs typeface="Times New Roman" panose="02020603050405020304" pitchFamily="18" charset="0"/>
              </a:rPr>
              <a:t>With the use of smart contracts as part of the </a:t>
            </a:r>
            <a:r>
              <a:rPr lang="en-US" dirty="0" err="1" smtClean="0">
                <a:latin typeface="Times New Roman" panose="02020603050405020304" pitchFamily="18" charset="0"/>
                <a:cs typeface="Times New Roman" panose="02020603050405020304" pitchFamily="18" charset="0"/>
              </a:rPr>
              <a:t>blockchain</a:t>
            </a:r>
            <a:r>
              <a:rPr lang="en-US" dirty="0" smtClean="0">
                <a:latin typeface="Times New Roman" panose="02020603050405020304" pitchFamily="18" charset="0"/>
                <a:cs typeface="Times New Roman" panose="02020603050405020304" pitchFamily="18" charset="0"/>
              </a:rPr>
              <a:t>, actions can be codified such that changes in the </a:t>
            </a:r>
            <a:r>
              <a:rPr lang="en-US" dirty="0" err="1" smtClean="0">
                <a:latin typeface="Times New Roman" panose="02020603050405020304" pitchFamily="18" charset="0"/>
                <a:cs typeface="Times New Roman" panose="02020603050405020304" pitchFamily="18" charset="0"/>
              </a:rPr>
              <a:t>blockchain</a:t>
            </a:r>
            <a:r>
              <a:rPr lang="en-US" dirty="0" smtClean="0">
                <a:latin typeface="Times New Roman" panose="02020603050405020304" pitchFamily="18" charset="0"/>
                <a:cs typeface="Times New Roman" panose="02020603050405020304" pitchFamily="18" charset="0"/>
              </a:rPr>
              <a:t> trigger other actions.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881525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35878"/>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err="1" smtClean="0">
                <a:latin typeface="Times New Roman" panose="02020603050405020304" pitchFamily="18" charset="0"/>
                <a:cs typeface="Times New Roman" panose="02020603050405020304" pitchFamily="18" charset="0"/>
              </a:rPr>
              <a:t>Blockchain</a:t>
            </a:r>
            <a:r>
              <a:rPr lang="uz-Cyrl-UZ" sz="4000" b="1" dirty="0" smtClean="0">
                <a:latin typeface="Times New Roman" panose="02020603050405020304" pitchFamily="18" charset="0"/>
                <a:cs typeface="Times New Roman" panose="02020603050405020304" pitchFamily="18" charset="0"/>
              </a:rPr>
              <a:t> </a:t>
            </a:r>
            <a:r>
              <a:rPr lang="en-US" sz="4000" b="1" dirty="0" smtClean="0">
                <a:latin typeface="Times New Roman" panose="02020603050405020304" pitchFamily="18" charset="0"/>
                <a:cs typeface="Times New Roman" panose="02020603050405020304" pitchFamily="18" charset="0"/>
              </a:rPr>
              <a:t>on Development Platforms</a:t>
            </a:r>
            <a:br>
              <a:rPr lang="en-US" sz="4000" b="1" dirty="0" smtClean="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433015"/>
            <a:ext cx="10515600" cy="4743948"/>
          </a:xfrm>
        </p:spPr>
        <p:txBody>
          <a:bodyPr>
            <a:normAutofit/>
          </a:bodyPr>
          <a:lstStyle/>
          <a:p>
            <a:pPr marL="0" indent="0" algn="just">
              <a:buNone/>
            </a:pPr>
            <a:r>
              <a:rPr lang="en-US" sz="3200" dirty="0" smtClean="0">
                <a:latin typeface="Times New Roman" panose="02020603050405020304" pitchFamily="18" charset="0"/>
                <a:cs typeface="Times New Roman" panose="02020603050405020304" pitchFamily="18" charset="0"/>
              </a:rPr>
              <a:t>As </a:t>
            </a:r>
            <a:r>
              <a:rPr lang="en-US" sz="3200" dirty="0" err="1" smtClean="0">
                <a:latin typeface="Times New Roman" panose="02020603050405020304" pitchFamily="18" charset="0"/>
                <a:cs typeface="Times New Roman" panose="02020603050405020304" pitchFamily="18" charset="0"/>
              </a:rPr>
              <a:t>blockchain</a:t>
            </a:r>
            <a:r>
              <a:rPr lang="en-US" sz="3200" dirty="0" smtClean="0">
                <a:latin typeface="Times New Roman" panose="02020603050405020304" pitchFamily="18" charset="0"/>
                <a:cs typeface="Times New Roman" panose="02020603050405020304" pitchFamily="18" charset="0"/>
              </a:rPr>
              <a:t> technology and ecosystem is still recent, for it to grow, more developers are needed to enter the environment. Therefore, a lot of startups are creating decentralized applications (</a:t>
            </a:r>
            <a:r>
              <a:rPr lang="en-US" sz="3200" dirty="0" err="1" smtClean="0">
                <a:latin typeface="Times New Roman" panose="02020603050405020304" pitchFamily="18" charset="0"/>
                <a:cs typeface="Times New Roman" panose="02020603050405020304" pitchFamily="18" charset="0"/>
              </a:rPr>
              <a:t>Dapps</a:t>
            </a:r>
            <a:r>
              <a:rPr lang="en-US" sz="3200" dirty="0" smtClean="0">
                <a:latin typeface="Times New Roman" panose="02020603050405020304" pitchFamily="18" charset="0"/>
                <a:cs typeface="Times New Roman" panose="02020603050405020304" pitchFamily="18" charset="0"/>
              </a:rPr>
              <a:t>) on development platforms. To understand the relationship between development and the value of the network, we can refer to Metcalfe’s Law. According to this theory, the effect of a network is proportional to the square of the number of users connected to the system. In simple words, the more people involved, the more valuable the network is.</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699905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28648"/>
            <a:ext cx="10515600" cy="521979"/>
          </a:xfrm>
        </p:spPr>
        <p:txBody>
          <a:bodyPr>
            <a:normAutofit fontScale="90000"/>
          </a:bodyPr>
          <a:lstStyle/>
          <a:p>
            <a:pPr algn="ctr"/>
            <a:r>
              <a:rPr lang="en-US" b="1" dirty="0" err="1">
                <a:latin typeface="Times New Roman" panose="02020603050405020304" pitchFamily="18" charset="0"/>
                <a:cs typeface="Times New Roman" panose="02020603050405020304" pitchFamily="18" charset="0"/>
              </a:rPr>
              <a:t>Blockchain</a:t>
            </a:r>
            <a:r>
              <a:rPr lang="uz-Cyrl-UZ"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on Development Platforms</a:t>
            </a:r>
            <a:endParaRPr lang="ru-RU" dirty="0"/>
          </a:p>
        </p:txBody>
      </p:sp>
      <p:sp>
        <p:nvSpPr>
          <p:cNvPr id="3" name="Объект 2"/>
          <p:cNvSpPr>
            <a:spLocks noGrp="1"/>
          </p:cNvSpPr>
          <p:nvPr>
            <p:ph idx="1"/>
          </p:nvPr>
        </p:nvSpPr>
        <p:spPr>
          <a:xfrm>
            <a:off x="838200" y="1050878"/>
            <a:ext cx="10515600" cy="5126085"/>
          </a:xfrm>
        </p:spPr>
        <p:txBody>
          <a:bodyPr>
            <a:normAutofit fontScale="77500" lnSpcReduction="20000"/>
          </a:bodyPr>
          <a:lstStyle/>
          <a:p>
            <a:pPr algn="just"/>
            <a:r>
              <a:rPr lang="en-US" sz="3600" b="1" dirty="0" smtClean="0">
                <a:latin typeface="Times New Roman" panose="02020603050405020304" pitchFamily="18" charset="0"/>
                <a:cs typeface="Times New Roman" panose="02020603050405020304" pitchFamily="18" charset="0"/>
              </a:rPr>
              <a:t>Network Fee: </a:t>
            </a:r>
            <a:r>
              <a:rPr lang="en-US" sz="3600" dirty="0" smtClean="0">
                <a:latin typeface="Times New Roman" panose="02020603050405020304" pitchFamily="18" charset="0"/>
                <a:cs typeface="Times New Roman" panose="02020603050405020304" pitchFamily="18" charset="0"/>
              </a:rPr>
              <a:t>In this case, there is a network fee associated with the </a:t>
            </a:r>
            <a:r>
              <a:rPr lang="en-US" sz="3600" dirty="0" err="1" smtClean="0">
                <a:latin typeface="Times New Roman" panose="02020603050405020304" pitchFamily="18" charset="0"/>
                <a:cs typeface="Times New Roman" panose="02020603050405020304" pitchFamily="18" charset="0"/>
              </a:rPr>
              <a:t>blockchain</a:t>
            </a:r>
            <a:r>
              <a:rPr lang="en-US" sz="3600" dirty="0" smtClean="0">
                <a:latin typeface="Times New Roman" panose="02020603050405020304" pitchFamily="18" charset="0"/>
                <a:cs typeface="Times New Roman" panose="02020603050405020304" pitchFamily="18" charset="0"/>
              </a:rPr>
              <a:t> itself. They charge a small amount for the user for different activities on the network. For example, the </a:t>
            </a:r>
            <a:r>
              <a:rPr lang="en-US" sz="3600" dirty="0" err="1" smtClean="0">
                <a:latin typeface="Times New Roman" panose="02020603050405020304" pitchFamily="18" charset="0"/>
                <a:cs typeface="Times New Roman" panose="02020603050405020304" pitchFamily="18" charset="0"/>
              </a:rPr>
              <a:t>Ethereum</a:t>
            </a:r>
            <a:r>
              <a:rPr lang="en-US" sz="3600" dirty="0" smtClean="0">
                <a:latin typeface="Times New Roman" panose="02020603050405020304" pitchFamily="18" charset="0"/>
                <a:cs typeface="Times New Roman" panose="02020603050405020304" pitchFamily="18" charset="0"/>
              </a:rPr>
              <a:t> network charges </a:t>
            </a:r>
            <a:r>
              <a:rPr lang="en-US" sz="3600" dirty="0" smtClean="0">
                <a:latin typeface="Times New Roman" panose="02020603050405020304" pitchFamily="18" charset="0"/>
                <a:cs typeface="Times New Roman" panose="02020603050405020304" pitchFamily="18" charset="0"/>
                <a:hlinkClick r:id="rId3"/>
              </a:rPr>
              <a:t>gas fees</a:t>
            </a:r>
            <a:r>
              <a:rPr lang="en-US" sz="3600" dirty="0" smtClean="0">
                <a:latin typeface="Times New Roman" panose="02020603050405020304" pitchFamily="18" charset="0"/>
                <a:cs typeface="Times New Roman" panose="02020603050405020304" pitchFamily="18" charset="0"/>
              </a:rPr>
              <a:t> for the use of the platform., NEO charges GAS tokens, Golem asks for golem tokens, and so on.</a:t>
            </a:r>
          </a:p>
          <a:p>
            <a:pPr algn="just"/>
            <a:r>
              <a:rPr lang="en-US" sz="3600" b="1" dirty="0" smtClean="0">
                <a:latin typeface="Times New Roman" panose="02020603050405020304" pitchFamily="18" charset="0"/>
                <a:cs typeface="Times New Roman" panose="02020603050405020304" pitchFamily="18" charset="0"/>
              </a:rPr>
              <a:t>Auditing: </a:t>
            </a:r>
            <a:r>
              <a:rPr lang="en-US" sz="3600" dirty="0" smtClean="0">
                <a:latin typeface="Times New Roman" panose="02020603050405020304" pitchFamily="18" charset="0"/>
                <a:cs typeface="Times New Roman" panose="02020603050405020304" pitchFamily="18" charset="0"/>
              </a:rPr>
              <a:t>This model works in two ways: either the developers hire an auditing company to look over the smart contract for them or put up a bounty on their contract and several independent auditors and developers look up the code and search for flaws. That works out because </a:t>
            </a:r>
            <a:r>
              <a:rPr lang="en-US" sz="3600" dirty="0" err="1" smtClean="0">
                <a:latin typeface="Times New Roman" panose="02020603050405020304" pitchFamily="18" charset="0"/>
                <a:cs typeface="Times New Roman" panose="02020603050405020304" pitchFamily="18" charset="0"/>
              </a:rPr>
              <a:t>Dapps</a:t>
            </a:r>
            <a:r>
              <a:rPr lang="en-US" sz="3600" dirty="0" smtClean="0">
                <a:latin typeface="Times New Roman" panose="02020603050405020304" pitchFamily="18" charset="0"/>
                <a:cs typeface="Times New Roman" panose="02020603050405020304" pitchFamily="18" charset="0"/>
              </a:rPr>
              <a:t> deal with a lot of money, so it is imperative for their code to work correctly. Any little bug can lead to a large catastrophe.</a:t>
            </a:r>
          </a:p>
          <a:p>
            <a:pPr algn="just"/>
            <a:r>
              <a:rPr lang="en-US" sz="3600" b="1" dirty="0" smtClean="0">
                <a:latin typeface="Times New Roman" panose="02020603050405020304" pitchFamily="18" charset="0"/>
                <a:cs typeface="Times New Roman" panose="02020603050405020304" pitchFamily="18" charset="0"/>
              </a:rPr>
              <a:t>Other Services</a:t>
            </a:r>
            <a:r>
              <a:rPr lang="en-US" sz="3600" dirty="0" smtClean="0">
                <a:latin typeface="Times New Roman" panose="02020603050405020304" pitchFamily="18" charset="0"/>
                <a:cs typeface="Times New Roman" panose="02020603050405020304" pitchFamily="18" charset="0"/>
              </a:rPr>
              <a:t>: As a </a:t>
            </a:r>
            <a:r>
              <a:rPr lang="en-US" sz="3600" dirty="0" err="1" smtClean="0">
                <a:latin typeface="Times New Roman" panose="02020603050405020304" pitchFamily="18" charset="0"/>
                <a:cs typeface="Times New Roman" panose="02020603050405020304" pitchFamily="18" charset="0"/>
              </a:rPr>
              <a:t>blockchain</a:t>
            </a:r>
            <a:r>
              <a:rPr lang="en-US" sz="3600" dirty="0" smtClean="0">
                <a:latin typeface="Times New Roman" panose="02020603050405020304" pitchFamily="18" charset="0"/>
                <a:cs typeface="Times New Roman" panose="02020603050405020304" pitchFamily="18" charset="0"/>
              </a:rPr>
              <a:t> business requires a lot of work, such as website, content, and frameworks, the startups may save money and time by hiring freelancers of agencies to deal with these services. It is a nice </a:t>
            </a:r>
            <a:r>
              <a:rPr lang="en-US" sz="3600" dirty="0" err="1" smtClean="0">
                <a:latin typeface="Times New Roman" panose="02020603050405020304" pitchFamily="18" charset="0"/>
                <a:cs typeface="Times New Roman" panose="02020603050405020304" pitchFamily="18" charset="0"/>
              </a:rPr>
              <a:t>blockchain</a:t>
            </a:r>
            <a:r>
              <a:rPr lang="en-US" sz="3600" dirty="0" smtClean="0">
                <a:latin typeface="Times New Roman" panose="02020603050405020304" pitchFamily="18" charset="0"/>
                <a:cs typeface="Times New Roman" panose="02020603050405020304" pitchFamily="18" charset="0"/>
              </a:rPr>
              <a:t> business model for talented professionals who want to use their skills to do business.</a:t>
            </a:r>
          </a:p>
          <a:p>
            <a:endParaRPr lang="ru-RU" dirty="0"/>
          </a:p>
        </p:txBody>
      </p:sp>
    </p:spTree>
    <p:extLst>
      <p:ext uri="{BB962C8B-B14F-4D97-AF65-F5344CB8AC3E}">
        <p14:creationId xmlns:p14="http://schemas.microsoft.com/office/powerpoint/2010/main" val="186927193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54841" y="109182"/>
            <a:ext cx="11245755" cy="6067781"/>
          </a:xfrm>
        </p:spPr>
      </p:pic>
    </p:spTree>
    <p:extLst>
      <p:ext uri="{BB962C8B-B14F-4D97-AF65-F5344CB8AC3E}">
        <p14:creationId xmlns:p14="http://schemas.microsoft.com/office/powerpoint/2010/main" val="295941830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55943"/>
            <a:ext cx="10515600" cy="753991"/>
          </a:xfrm>
        </p:spPr>
        <p:txBody>
          <a:bodyPr>
            <a:noAutofit/>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Tokens</a:t>
            </a: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009934"/>
            <a:ext cx="10515600" cy="5636526"/>
          </a:xfrm>
        </p:spPr>
        <p:txBody>
          <a:bodyPr>
            <a:normAutofit fontScale="85000" lnSpcReduction="20000"/>
          </a:bodyPr>
          <a:lstStyle/>
          <a:p>
            <a:pPr algn="just"/>
            <a:r>
              <a:rPr lang="en-US" sz="2900" dirty="0" err="1" smtClean="0">
                <a:latin typeface="Times New Roman" panose="02020603050405020304" pitchFamily="18" charset="0"/>
                <a:cs typeface="Times New Roman" panose="02020603050405020304" pitchFamily="18" charset="0"/>
              </a:rPr>
              <a:t>Ethereum</a:t>
            </a:r>
            <a:r>
              <a:rPr lang="en-US" sz="2900" dirty="0" smtClean="0">
                <a:latin typeface="Times New Roman" panose="02020603050405020304" pitchFamily="18" charset="0"/>
                <a:cs typeface="Times New Roman" panose="02020603050405020304" pitchFamily="18" charset="0"/>
              </a:rPr>
              <a:t> </a:t>
            </a:r>
            <a:r>
              <a:rPr lang="en-US" sz="2900" dirty="0">
                <a:latin typeface="Times New Roman" panose="02020603050405020304" pitchFamily="18" charset="0"/>
                <a:cs typeface="Times New Roman" panose="02020603050405020304" pitchFamily="18" charset="0"/>
              </a:rPr>
              <a:t>programmers can create tokens to represent any kind of digital asset, track its ownership and execute its functionality according to a set of programming instructions.</a:t>
            </a:r>
          </a:p>
          <a:p>
            <a:pPr algn="just"/>
            <a:r>
              <a:rPr lang="en-US" sz="2900" dirty="0">
                <a:latin typeface="Times New Roman" panose="02020603050405020304" pitchFamily="18" charset="0"/>
                <a:cs typeface="Times New Roman" panose="02020603050405020304" pitchFamily="18" charset="0"/>
              </a:rPr>
              <a:t>Tokens can be music files, contracts, concert tickets or even a patient's medical records. Most recently, </a:t>
            </a:r>
            <a:r>
              <a:rPr lang="en-US" sz="2900" dirty="0" smtClean="0">
                <a:latin typeface="Times New Roman" panose="02020603050405020304" pitchFamily="18" charset="0"/>
                <a:cs typeface="Times New Roman" panose="02020603050405020304" pitchFamily="18" charset="0"/>
              </a:rPr>
              <a:t>Non-Fungible Tokens (NFTs) </a:t>
            </a:r>
            <a:r>
              <a:rPr lang="en-US" sz="2900" dirty="0">
                <a:latin typeface="Times New Roman" panose="02020603050405020304" pitchFamily="18" charset="0"/>
                <a:cs typeface="Times New Roman" panose="02020603050405020304" pitchFamily="18" charset="0"/>
              </a:rPr>
              <a:t>have become all the rage. NFTs are unique </a:t>
            </a:r>
            <a:r>
              <a:rPr lang="en-US" sz="2900" dirty="0" err="1">
                <a:latin typeface="Times New Roman" panose="02020603050405020304" pitchFamily="18" charset="0"/>
                <a:cs typeface="Times New Roman" panose="02020603050405020304" pitchFamily="18" charset="0"/>
              </a:rPr>
              <a:t>blockchain</a:t>
            </a:r>
            <a:r>
              <a:rPr lang="en-US" sz="2900" dirty="0">
                <a:latin typeface="Times New Roman" panose="02020603050405020304" pitchFamily="18" charset="0"/>
                <a:cs typeface="Times New Roman" panose="02020603050405020304" pitchFamily="18" charset="0"/>
              </a:rPr>
              <a:t>-based tokens that store digital media (like a video, music or art). Each NFT has the ability to verify authenticity, past history and sole ownership of the piece of digital media. NFTs have become wildly popular because they offer a new wave of digital creators the ability to buy and sell their creations, while getting proper credit and a fair share of profits.</a:t>
            </a:r>
          </a:p>
          <a:p>
            <a:pPr algn="just"/>
            <a:r>
              <a:rPr lang="en-US" sz="2900" dirty="0">
                <a:latin typeface="Times New Roman" panose="02020603050405020304" pitchFamily="18" charset="0"/>
                <a:cs typeface="Times New Roman" panose="02020603050405020304" pitchFamily="18" charset="0"/>
              </a:rPr>
              <a:t>Newfound uses for </a:t>
            </a:r>
            <a:r>
              <a:rPr lang="en-US" sz="2900" dirty="0" err="1">
                <a:latin typeface="Times New Roman" panose="02020603050405020304" pitchFamily="18" charset="0"/>
                <a:cs typeface="Times New Roman" panose="02020603050405020304" pitchFamily="18" charset="0"/>
              </a:rPr>
              <a:t>blockchain</a:t>
            </a:r>
            <a:r>
              <a:rPr lang="en-US" sz="2900" dirty="0">
                <a:latin typeface="Times New Roman" panose="02020603050405020304" pitchFamily="18" charset="0"/>
                <a:cs typeface="Times New Roman" panose="02020603050405020304" pitchFamily="18" charset="0"/>
              </a:rPr>
              <a:t> have broadened the potential of the ledger technology to permeate other sectors like media, government and identity security. Thousands of companies are currently researching and developing products and ecosystems that run entirely on the burgeoning technology.</a:t>
            </a:r>
          </a:p>
          <a:p>
            <a:pPr algn="just"/>
            <a:r>
              <a:rPr lang="en-US" sz="2900" dirty="0" err="1">
                <a:latin typeface="Times New Roman" panose="02020603050405020304" pitchFamily="18" charset="0"/>
                <a:cs typeface="Times New Roman" panose="02020603050405020304" pitchFamily="18" charset="0"/>
              </a:rPr>
              <a:t>Blockchain</a:t>
            </a:r>
            <a:r>
              <a:rPr lang="en-US" sz="2900" dirty="0">
                <a:latin typeface="Times New Roman" panose="02020603050405020304" pitchFamily="18" charset="0"/>
                <a:cs typeface="Times New Roman" panose="02020603050405020304" pitchFamily="18" charset="0"/>
              </a:rPr>
              <a:t> is challenging the current status quo of innovation by letting companies experiment with groundbreaking technology like peer-to-peer energy distribution or decentralized forms for news media. Much like the definition of </a:t>
            </a:r>
            <a:r>
              <a:rPr lang="en-US" sz="2900" dirty="0" err="1">
                <a:latin typeface="Times New Roman" panose="02020603050405020304" pitchFamily="18" charset="0"/>
                <a:cs typeface="Times New Roman" panose="02020603050405020304" pitchFamily="18" charset="0"/>
              </a:rPr>
              <a:t>blockchain</a:t>
            </a:r>
            <a:r>
              <a:rPr lang="en-US" sz="2900" dirty="0">
                <a:latin typeface="Times New Roman" panose="02020603050405020304" pitchFamily="18" charset="0"/>
                <a:cs typeface="Times New Roman" panose="02020603050405020304" pitchFamily="18" charset="0"/>
              </a:rPr>
              <a:t>, the uses for the ledger system will only evolve as technology evolves.</a:t>
            </a:r>
          </a:p>
          <a:p>
            <a:endParaRPr lang="ru-RU" dirty="0"/>
          </a:p>
        </p:txBody>
      </p:sp>
    </p:spTree>
    <p:extLst>
      <p:ext uri="{BB962C8B-B14F-4D97-AF65-F5344CB8AC3E}">
        <p14:creationId xmlns:p14="http://schemas.microsoft.com/office/powerpoint/2010/main" val="379384102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7" name="Rectangle 6"/>
          <p:cNvSpPr>
            <a:spLocks noChangeArrowheads="1"/>
          </p:cNvSpPr>
          <p:nvPr/>
        </p:nvSpPr>
        <p:spPr bwMode="auto">
          <a:xfrm>
            <a:off x="4273659" y="1124746"/>
            <a:ext cx="3626885" cy="4792085"/>
          </a:xfrm>
          <a:prstGeom prst="rect">
            <a:avLst/>
          </a:prstGeom>
          <a:solidFill>
            <a:schemeClr val="bg1"/>
          </a:solidFill>
          <a:ln w="12700">
            <a:solidFill>
              <a:schemeClr val="bg1">
                <a:lumMod val="75000"/>
              </a:schemeClr>
            </a:solidFill>
            <a:miter lim="800000"/>
            <a:headEnd/>
            <a:tailEnd/>
          </a:ln>
        </p:spPr>
        <p:txBody>
          <a:bodyPr vert="horz" wrap="square" lIns="117987" tIns="58992" rIns="117987" bIns="58992" numCol="1" anchor="ctr" anchorCtr="0" compatLnSpc="1">
            <a:prstTxWarp prst="textNoShape">
              <a:avLst/>
            </a:prstTxWarp>
          </a:bodyPr>
          <a:lstStyle/>
          <a:p>
            <a:pPr algn="just">
              <a:buClr>
                <a:srgbClr val="F08A00"/>
              </a:buClr>
            </a:pPr>
            <a:endParaRPr lang="fr-FR" altLang="fr-FR" sz="1467" b="1" dirty="0">
              <a:solidFill>
                <a:schemeClr val="bg1">
                  <a:lumMod val="50000"/>
                </a:schemeClr>
              </a:solidFill>
            </a:endParaRPr>
          </a:p>
        </p:txBody>
      </p:sp>
      <p:sp>
        <p:nvSpPr>
          <p:cNvPr id="12" name="Rectangle 11"/>
          <p:cNvSpPr>
            <a:spLocks noChangeArrowheads="1"/>
          </p:cNvSpPr>
          <p:nvPr/>
        </p:nvSpPr>
        <p:spPr bwMode="auto">
          <a:xfrm>
            <a:off x="8204828" y="1124746"/>
            <a:ext cx="3626885" cy="4792085"/>
          </a:xfrm>
          <a:prstGeom prst="rect">
            <a:avLst/>
          </a:prstGeom>
          <a:solidFill>
            <a:schemeClr val="bg1"/>
          </a:solidFill>
          <a:ln w="12700">
            <a:solidFill>
              <a:schemeClr val="bg1">
                <a:lumMod val="75000"/>
              </a:schemeClr>
            </a:solidFill>
            <a:miter lim="800000"/>
            <a:headEnd/>
            <a:tailEnd/>
          </a:ln>
        </p:spPr>
        <p:txBody>
          <a:bodyPr vert="horz" wrap="square" lIns="117987" tIns="58992" rIns="117987" bIns="58992" numCol="1" anchor="ctr" anchorCtr="0" compatLnSpc="1">
            <a:prstTxWarp prst="textNoShape">
              <a:avLst/>
            </a:prstTxWarp>
          </a:bodyPr>
          <a:lstStyle/>
          <a:p>
            <a:pPr algn="just">
              <a:buClr>
                <a:srgbClr val="F08A00"/>
              </a:buClr>
            </a:pPr>
            <a:endParaRPr lang="fr-FR" altLang="fr-FR" sz="1467" b="1" dirty="0">
              <a:solidFill>
                <a:schemeClr val="bg1">
                  <a:lumMod val="50000"/>
                </a:schemeClr>
              </a:solidFill>
            </a:endParaRPr>
          </a:p>
        </p:txBody>
      </p:sp>
      <p:sp>
        <p:nvSpPr>
          <p:cNvPr id="74" name="Rectangle 73"/>
          <p:cNvSpPr>
            <a:spLocks noChangeArrowheads="1"/>
          </p:cNvSpPr>
          <p:nvPr/>
        </p:nvSpPr>
        <p:spPr bwMode="auto">
          <a:xfrm>
            <a:off x="342490" y="1124746"/>
            <a:ext cx="3626885" cy="4792085"/>
          </a:xfrm>
          <a:prstGeom prst="rect">
            <a:avLst/>
          </a:prstGeom>
          <a:solidFill>
            <a:schemeClr val="bg1"/>
          </a:solidFill>
          <a:ln w="12700">
            <a:solidFill>
              <a:schemeClr val="bg1">
                <a:lumMod val="75000"/>
              </a:schemeClr>
            </a:solidFill>
            <a:miter lim="800000"/>
            <a:headEnd/>
            <a:tailEnd/>
          </a:ln>
        </p:spPr>
        <p:txBody>
          <a:bodyPr vert="horz" wrap="square" lIns="117987" tIns="58992" rIns="117987" bIns="58992" numCol="1" anchor="ctr" anchorCtr="0" compatLnSpc="1">
            <a:prstTxWarp prst="textNoShape">
              <a:avLst/>
            </a:prstTxWarp>
          </a:bodyPr>
          <a:lstStyle/>
          <a:p>
            <a:pPr algn="just">
              <a:buClr>
                <a:srgbClr val="F08A00"/>
              </a:buClr>
            </a:pPr>
            <a:endParaRPr lang="fr-FR" altLang="fr-FR" sz="1467" b="1" dirty="0">
              <a:solidFill>
                <a:schemeClr val="bg1">
                  <a:lumMod val="50000"/>
                </a:schemeClr>
              </a:solidFill>
            </a:endParaRPr>
          </a:p>
        </p:txBody>
      </p:sp>
      <p:sp>
        <p:nvSpPr>
          <p:cNvPr id="8" name="Rectangle 9"/>
          <p:cNvSpPr>
            <a:spLocks noChangeArrowheads="1"/>
          </p:cNvSpPr>
          <p:nvPr/>
        </p:nvSpPr>
        <p:spPr bwMode="auto">
          <a:xfrm>
            <a:off x="4381494" y="1892829"/>
            <a:ext cx="3429013" cy="576675"/>
          </a:xfrm>
          <a:prstGeom prst="rect">
            <a:avLst/>
          </a:prstGeom>
          <a:noFill/>
          <a:ln w="12700">
            <a:noFill/>
            <a:miter lim="800000"/>
            <a:headEnd/>
            <a:tailEnd/>
          </a:ln>
        </p:spPr>
        <p:txBody>
          <a:bodyPr vert="horz" wrap="square" lIns="117987" tIns="58992" rIns="117987" bIns="58992" numCol="1" anchor="ctr" anchorCtr="0" compatLnSpc="1">
            <a:prstTxWarp prst="textNoShape">
              <a:avLst/>
            </a:prstTxWarp>
          </a:bodyPr>
          <a:lstStyle/>
          <a:p>
            <a:pPr algn="ctr">
              <a:buClr>
                <a:srgbClr val="F08A00"/>
              </a:buClr>
            </a:pPr>
            <a:r>
              <a:rPr lang="en-GB" altLang="fr-FR" sz="1333" b="1" dirty="0">
                <a:solidFill>
                  <a:schemeClr val="tx2"/>
                </a:solidFill>
              </a:rPr>
              <a:t>Speed-up market initiative</a:t>
            </a:r>
            <a:br>
              <a:rPr lang="en-GB" altLang="fr-FR" sz="1333" b="1" dirty="0">
                <a:solidFill>
                  <a:schemeClr val="tx2"/>
                </a:solidFill>
              </a:rPr>
            </a:br>
            <a:r>
              <a:rPr lang="en-GB" altLang="fr-FR" sz="1333" b="1" dirty="0">
                <a:solidFill>
                  <a:schemeClr val="tx2"/>
                </a:solidFill>
              </a:rPr>
              <a:t>regarding information exchange</a:t>
            </a:r>
          </a:p>
        </p:txBody>
      </p:sp>
      <p:sp>
        <p:nvSpPr>
          <p:cNvPr id="13" name="TextBox 89"/>
          <p:cNvSpPr txBox="1"/>
          <p:nvPr/>
        </p:nvSpPr>
        <p:spPr>
          <a:xfrm>
            <a:off x="4273659" y="2626476"/>
            <a:ext cx="3644683" cy="1158049"/>
          </a:xfrm>
          <a:prstGeom prst="rect">
            <a:avLst/>
          </a:prstGeom>
          <a:noFill/>
        </p:spPr>
        <p:txBody>
          <a:bodyPr wrap="square" rtlCol="0" anchor="t">
            <a:noAutofit/>
          </a:bodyPr>
          <a:lstStyle/>
          <a:p>
            <a:pPr>
              <a:lnSpc>
                <a:spcPct val="120000"/>
              </a:lnSpc>
            </a:pPr>
            <a:r>
              <a:rPr lang="en-US" sz="1133" b="1" dirty="0">
                <a:solidFill>
                  <a:schemeClr val="tx2"/>
                </a:solidFill>
                <a:latin typeface="Arial" panose="020B0604020202020204" pitchFamily="34" charset="0"/>
                <a:cs typeface="Arial" panose="020B0604020202020204" pitchFamily="34" charset="0"/>
              </a:rPr>
              <a:t>Managing large commercial insurance programs </a:t>
            </a:r>
            <a:r>
              <a:rPr lang="en-US" sz="1133" dirty="0">
                <a:solidFill>
                  <a:schemeClr val="bg1">
                    <a:lumMod val="50000"/>
                  </a:schemeClr>
                </a:solidFill>
                <a:latin typeface="Arial" panose="020B0604020202020204" pitchFamily="34" charset="0"/>
                <a:cs typeface="Arial" panose="020B0604020202020204" pitchFamily="34" charset="0"/>
              </a:rPr>
              <a:t>where </a:t>
            </a:r>
            <a:r>
              <a:rPr lang="en-US" sz="1133" b="1" dirty="0">
                <a:solidFill>
                  <a:schemeClr val="tx2"/>
                </a:solidFill>
                <a:latin typeface="Arial" panose="020B0604020202020204" pitchFamily="34" charset="0"/>
                <a:cs typeface="Arial" panose="020B0604020202020204" pitchFamily="34" charset="0"/>
              </a:rPr>
              <a:t>different organizations assume separate layers of risks </a:t>
            </a:r>
            <a:r>
              <a:rPr lang="en-US" sz="1133" dirty="0">
                <a:solidFill>
                  <a:schemeClr val="bg1">
                    <a:lumMod val="50000"/>
                  </a:schemeClr>
                </a:solidFill>
                <a:latin typeface="Arial" panose="020B0604020202020204" pitchFamily="34" charset="0"/>
                <a:cs typeface="Arial" panose="020B0604020202020204" pitchFamily="34" charset="0"/>
              </a:rPr>
              <a:t>(incl. Insured-Insurer-Broker-Reinsurer transactions)</a:t>
            </a:r>
          </a:p>
        </p:txBody>
      </p:sp>
      <p:cxnSp>
        <p:nvCxnSpPr>
          <p:cNvPr id="15" name="Connecteur droit avec flèche 14"/>
          <p:cNvCxnSpPr>
            <a:stCxn id="34" idx="6"/>
            <a:endCxn id="21" idx="2"/>
          </p:cNvCxnSpPr>
          <p:nvPr/>
        </p:nvCxnSpPr>
        <p:spPr>
          <a:xfrm>
            <a:off x="6751684" y="4572815"/>
            <a:ext cx="481545"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4473817" y="4221734"/>
            <a:ext cx="722603" cy="1442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b="1" dirty="0">
                <a:solidFill>
                  <a:schemeClr val="bg1">
                    <a:lumMod val="50000"/>
                  </a:schemeClr>
                </a:solidFill>
                <a:latin typeface="Arial Narrow" panose="020B0606020202030204" pitchFamily="34" charset="0"/>
              </a:rPr>
              <a:t>Insured</a:t>
            </a:r>
          </a:p>
        </p:txBody>
      </p:sp>
      <p:sp>
        <p:nvSpPr>
          <p:cNvPr id="17" name="Ellipse 16"/>
          <p:cNvSpPr/>
          <p:nvPr/>
        </p:nvSpPr>
        <p:spPr>
          <a:xfrm>
            <a:off x="4749648" y="4492054"/>
            <a:ext cx="170941" cy="161521"/>
          </a:xfrm>
          <a:prstGeom prst="ellipse">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18" name="Rectangle 17"/>
          <p:cNvSpPr/>
          <p:nvPr/>
        </p:nvSpPr>
        <p:spPr>
          <a:xfrm>
            <a:off x="5286579" y="4221734"/>
            <a:ext cx="722603" cy="1442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b="1" dirty="0">
                <a:solidFill>
                  <a:schemeClr val="bg1">
                    <a:lumMod val="50000"/>
                  </a:schemeClr>
                </a:solidFill>
                <a:latin typeface="Arial Narrow" panose="020B0606020202030204" pitchFamily="34" charset="0"/>
              </a:rPr>
              <a:t>Insurer</a:t>
            </a:r>
          </a:p>
        </p:txBody>
      </p:sp>
      <p:sp>
        <p:nvSpPr>
          <p:cNvPr id="19" name="Rectangle 18"/>
          <p:cNvSpPr/>
          <p:nvPr/>
        </p:nvSpPr>
        <p:spPr>
          <a:xfrm>
            <a:off x="6304911" y="4221734"/>
            <a:ext cx="722603" cy="1442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b="1" dirty="0">
                <a:solidFill>
                  <a:schemeClr val="bg1">
                    <a:lumMod val="50000"/>
                  </a:schemeClr>
                </a:solidFill>
                <a:latin typeface="Arial Narrow" panose="020B0606020202030204" pitchFamily="34" charset="0"/>
              </a:rPr>
              <a:t>Reinsurer</a:t>
            </a:r>
          </a:p>
        </p:txBody>
      </p:sp>
      <p:sp>
        <p:nvSpPr>
          <p:cNvPr id="20" name="Rectangle 19"/>
          <p:cNvSpPr/>
          <p:nvPr/>
        </p:nvSpPr>
        <p:spPr>
          <a:xfrm>
            <a:off x="6957397" y="4221734"/>
            <a:ext cx="722603" cy="1442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b="1" dirty="0">
                <a:solidFill>
                  <a:schemeClr val="bg1">
                    <a:lumMod val="50000"/>
                  </a:schemeClr>
                </a:solidFill>
                <a:latin typeface="Arial Narrow" panose="020B0606020202030204" pitchFamily="34" charset="0"/>
              </a:rPr>
              <a:t>Capital Market</a:t>
            </a:r>
          </a:p>
        </p:txBody>
      </p:sp>
      <p:sp>
        <p:nvSpPr>
          <p:cNvPr id="21" name="Ellipse 20"/>
          <p:cNvSpPr/>
          <p:nvPr/>
        </p:nvSpPr>
        <p:spPr>
          <a:xfrm>
            <a:off x="7233228" y="4492054"/>
            <a:ext cx="170941" cy="161521"/>
          </a:xfrm>
          <a:prstGeom prst="ellipse">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22" name="Ellipse 21"/>
          <p:cNvSpPr/>
          <p:nvPr/>
        </p:nvSpPr>
        <p:spPr>
          <a:xfrm>
            <a:off x="5180383" y="4803728"/>
            <a:ext cx="170941" cy="161521"/>
          </a:xfrm>
          <a:prstGeom prst="ellipse">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23" name="Rectangle 22"/>
          <p:cNvSpPr/>
          <p:nvPr/>
        </p:nvSpPr>
        <p:spPr>
          <a:xfrm>
            <a:off x="4895493" y="5243709"/>
            <a:ext cx="722603" cy="2811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b="1" dirty="0">
                <a:solidFill>
                  <a:schemeClr val="bg1">
                    <a:lumMod val="50000"/>
                  </a:schemeClr>
                </a:solidFill>
                <a:latin typeface="Arial Narrow" panose="020B0606020202030204" pitchFamily="34" charset="0"/>
              </a:rPr>
              <a:t>Insurance</a:t>
            </a:r>
            <a:br>
              <a:rPr lang="en-GB" sz="800" b="1" dirty="0">
                <a:solidFill>
                  <a:schemeClr val="bg1">
                    <a:lumMod val="50000"/>
                  </a:schemeClr>
                </a:solidFill>
                <a:latin typeface="Arial Narrow" panose="020B0606020202030204" pitchFamily="34" charset="0"/>
              </a:rPr>
            </a:br>
            <a:r>
              <a:rPr lang="en-GB" sz="800" b="1" dirty="0">
                <a:solidFill>
                  <a:schemeClr val="bg1">
                    <a:lumMod val="50000"/>
                  </a:schemeClr>
                </a:solidFill>
                <a:latin typeface="Arial Narrow" panose="020B0606020202030204" pitchFamily="34" charset="0"/>
              </a:rPr>
              <a:t>Intermediaries</a:t>
            </a:r>
          </a:p>
        </p:txBody>
      </p:sp>
      <p:sp>
        <p:nvSpPr>
          <p:cNvPr id="24" name="Ellipse 23"/>
          <p:cNvSpPr/>
          <p:nvPr/>
        </p:nvSpPr>
        <p:spPr>
          <a:xfrm>
            <a:off x="6096490" y="4803728"/>
            <a:ext cx="170941" cy="161521"/>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25" name="Rectangle 24"/>
          <p:cNvSpPr/>
          <p:nvPr/>
        </p:nvSpPr>
        <p:spPr>
          <a:xfrm>
            <a:off x="5811600" y="5243709"/>
            <a:ext cx="722603" cy="2811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b="1" dirty="0">
                <a:solidFill>
                  <a:schemeClr val="bg1">
                    <a:lumMod val="50000"/>
                  </a:schemeClr>
                </a:solidFill>
                <a:latin typeface="Arial Narrow" panose="020B0606020202030204" pitchFamily="34" charset="0"/>
              </a:rPr>
              <a:t>Reinsurance</a:t>
            </a:r>
            <a:br>
              <a:rPr lang="en-GB" sz="800" b="1" dirty="0">
                <a:solidFill>
                  <a:schemeClr val="bg1">
                    <a:lumMod val="50000"/>
                  </a:schemeClr>
                </a:solidFill>
                <a:latin typeface="Arial Narrow" panose="020B0606020202030204" pitchFamily="34" charset="0"/>
              </a:rPr>
            </a:br>
            <a:r>
              <a:rPr lang="en-GB" sz="800" b="1" dirty="0">
                <a:solidFill>
                  <a:schemeClr val="bg1">
                    <a:lumMod val="50000"/>
                  </a:schemeClr>
                </a:solidFill>
                <a:latin typeface="Arial Narrow" panose="020B0606020202030204" pitchFamily="34" charset="0"/>
              </a:rPr>
              <a:t>Brokers</a:t>
            </a:r>
          </a:p>
        </p:txBody>
      </p:sp>
      <p:cxnSp>
        <p:nvCxnSpPr>
          <p:cNvPr id="26" name="Connecteur droit avec flèche 25"/>
          <p:cNvCxnSpPr>
            <a:stCxn id="17" idx="6"/>
            <a:endCxn id="33" idx="2"/>
          </p:cNvCxnSpPr>
          <p:nvPr/>
        </p:nvCxnSpPr>
        <p:spPr>
          <a:xfrm>
            <a:off x="4920590" y="4572815"/>
            <a:ext cx="641820"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Connecteur droit avec flèche 26"/>
          <p:cNvCxnSpPr>
            <a:stCxn id="33" idx="6"/>
            <a:endCxn id="34" idx="2"/>
          </p:cNvCxnSpPr>
          <p:nvPr/>
        </p:nvCxnSpPr>
        <p:spPr>
          <a:xfrm>
            <a:off x="5733351" y="4572815"/>
            <a:ext cx="847391" cy="0"/>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28" name="Connecteur en angle 134"/>
          <p:cNvCxnSpPr>
            <a:stCxn id="17" idx="4"/>
            <a:endCxn id="22" idx="2"/>
          </p:cNvCxnSpPr>
          <p:nvPr/>
        </p:nvCxnSpPr>
        <p:spPr>
          <a:xfrm rot="16200000" flipH="1">
            <a:off x="4892296" y="4596399"/>
            <a:ext cx="230913" cy="345264"/>
          </a:xfrm>
          <a:prstGeom prst="bentConnector2">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 name="Connecteur en angle 135"/>
          <p:cNvCxnSpPr>
            <a:stCxn id="22" idx="6"/>
            <a:endCxn id="33" idx="4"/>
          </p:cNvCxnSpPr>
          <p:nvPr/>
        </p:nvCxnSpPr>
        <p:spPr>
          <a:xfrm flipV="1">
            <a:off x="5351325" y="4653576"/>
            <a:ext cx="296556" cy="230913"/>
          </a:xfrm>
          <a:prstGeom prst="bentConnector2">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0" name="Connecteur en angle 136"/>
          <p:cNvCxnSpPr>
            <a:stCxn id="33" idx="5"/>
            <a:endCxn id="24" idx="2"/>
          </p:cNvCxnSpPr>
          <p:nvPr/>
        </p:nvCxnSpPr>
        <p:spPr>
          <a:xfrm rot="16200000" flipH="1">
            <a:off x="5775119" y="4563118"/>
            <a:ext cx="254568" cy="388172"/>
          </a:xfrm>
          <a:prstGeom prst="bentConnector2">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31" name="Connecteur en angle 139"/>
          <p:cNvCxnSpPr>
            <a:stCxn id="22" idx="4"/>
            <a:endCxn id="34" idx="5"/>
          </p:cNvCxnSpPr>
          <p:nvPr/>
        </p:nvCxnSpPr>
        <p:spPr>
          <a:xfrm rot="5400000" flipH="1" flipV="1">
            <a:off x="5828587" y="4067186"/>
            <a:ext cx="335328" cy="1460796"/>
          </a:xfrm>
          <a:prstGeom prst="bentConnector3">
            <a:avLst>
              <a:gd name="adj1" fmla="val -5809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2" name="Connecteur en angle 140"/>
          <p:cNvCxnSpPr>
            <a:stCxn id="24" idx="6"/>
            <a:endCxn id="34" idx="5"/>
          </p:cNvCxnSpPr>
          <p:nvPr/>
        </p:nvCxnSpPr>
        <p:spPr>
          <a:xfrm flipV="1">
            <a:off x="6267431" y="4629920"/>
            <a:ext cx="459219" cy="254568"/>
          </a:xfrm>
          <a:prstGeom prst="bentConnector2">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33" name="Ellipse 32"/>
          <p:cNvSpPr/>
          <p:nvPr/>
        </p:nvSpPr>
        <p:spPr>
          <a:xfrm>
            <a:off x="5562410" y="4492054"/>
            <a:ext cx="170941" cy="161521"/>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34" name="Ellipse 33"/>
          <p:cNvSpPr/>
          <p:nvPr/>
        </p:nvSpPr>
        <p:spPr>
          <a:xfrm>
            <a:off x="6580742" y="4492054"/>
            <a:ext cx="170941" cy="161521"/>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70" name="Rectangle 200"/>
          <p:cNvSpPr/>
          <p:nvPr/>
        </p:nvSpPr>
        <p:spPr>
          <a:xfrm>
            <a:off x="6927582" y="4883174"/>
            <a:ext cx="817447" cy="524663"/>
          </a:xfrm>
          <a:prstGeom prst="wedgeRectCallout">
            <a:avLst>
              <a:gd name="adj1" fmla="val -57529"/>
              <a:gd name="adj2" fmla="val -78550"/>
            </a:avLst>
          </a:prstGeom>
          <a:solidFill>
            <a:schemeClr val="bg2"/>
          </a:solidFill>
          <a:ln w="63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a:r>
              <a:rPr lang="fr-FR" sz="933" dirty="0">
                <a:solidFill>
                  <a:schemeClr val="tx1"/>
                </a:solidFill>
              </a:rPr>
              <a:t>Information exchange automation</a:t>
            </a:r>
          </a:p>
        </p:txBody>
      </p:sp>
      <p:sp>
        <p:nvSpPr>
          <p:cNvPr id="9" name="Rectangle 9"/>
          <p:cNvSpPr>
            <a:spLocks noChangeArrowheads="1"/>
          </p:cNvSpPr>
          <p:nvPr/>
        </p:nvSpPr>
        <p:spPr bwMode="auto">
          <a:xfrm>
            <a:off x="8204828" y="1892829"/>
            <a:ext cx="3626885" cy="576675"/>
          </a:xfrm>
          <a:prstGeom prst="rect">
            <a:avLst/>
          </a:prstGeom>
          <a:noFill/>
          <a:ln w="12700">
            <a:noFill/>
            <a:miter lim="800000"/>
            <a:headEnd/>
            <a:tailEnd/>
          </a:ln>
        </p:spPr>
        <p:txBody>
          <a:bodyPr vert="horz" wrap="square" lIns="117987" tIns="58992" rIns="117987" bIns="58992" numCol="1" anchor="ctr" anchorCtr="0" compatLnSpc="1">
            <a:prstTxWarp prst="textNoShape">
              <a:avLst/>
            </a:prstTxWarp>
          </a:bodyPr>
          <a:lstStyle/>
          <a:p>
            <a:pPr algn="ctr">
              <a:buClr>
                <a:srgbClr val="F08A00"/>
              </a:buClr>
            </a:pPr>
            <a:r>
              <a:rPr lang="en-GB" altLang="fr-FR" sz="1333" b="1" dirty="0">
                <a:solidFill>
                  <a:schemeClr val="tx2"/>
                </a:solidFill>
              </a:rPr>
              <a:t>Create new near-autonomous </a:t>
            </a:r>
            <a:br>
              <a:rPr lang="en-GB" altLang="fr-FR" sz="1333" b="1" dirty="0">
                <a:solidFill>
                  <a:schemeClr val="tx2"/>
                </a:solidFill>
              </a:rPr>
            </a:br>
            <a:r>
              <a:rPr lang="en-GB" altLang="fr-FR" sz="1333" b="1" dirty="0">
                <a:solidFill>
                  <a:schemeClr val="tx2"/>
                </a:solidFill>
              </a:rPr>
              <a:t>self-regulated insurance business model</a:t>
            </a:r>
          </a:p>
        </p:txBody>
      </p:sp>
      <p:sp>
        <p:nvSpPr>
          <p:cNvPr id="14" name="TextBox 89"/>
          <p:cNvSpPr txBox="1"/>
          <p:nvPr/>
        </p:nvSpPr>
        <p:spPr>
          <a:xfrm>
            <a:off x="8204828" y="2626476"/>
            <a:ext cx="3644683" cy="1158049"/>
          </a:xfrm>
          <a:prstGeom prst="rect">
            <a:avLst/>
          </a:prstGeom>
          <a:noFill/>
        </p:spPr>
        <p:txBody>
          <a:bodyPr wrap="square" rtlCol="0" anchor="t">
            <a:noAutofit/>
          </a:bodyPr>
          <a:lstStyle/>
          <a:p>
            <a:pPr>
              <a:lnSpc>
                <a:spcPct val="120000"/>
              </a:lnSpc>
            </a:pPr>
            <a:r>
              <a:rPr lang="en-US" sz="1133" b="1" dirty="0">
                <a:solidFill>
                  <a:schemeClr val="tx2"/>
                </a:solidFill>
                <a:latin typeface="Arial" panose="020B0604020202020204" pitchFamily="34" charset="0"/>
                <a:cs typeface="Arial" panose="020B0604020202020204" pitchFamily="34" charset="0"/>
              </a:rPr>
              <a:t>Development of a new disruptive player </a:t>
            </a:r>
            <a:r>
              <a:rPr lang="en-US" sz="1133" dirty="0">
                <a:solidFill>
                  <a:schemeClr val="bg1">
                    <a:lumMod val="50000"/>
                  </a:schemeClr>
                </a:solidFill>
                <a:latin typeface="Arial" panose="020B0604020202020204" pitchFamily="34" charset="0"/>
                <a:cs typeface="Arial" panose="020B0604020202020204" pitchFamily="34" charset="0"/>
              </a:rPr>
              <a:t>that leverage</a:t>
            </a:r>
            <a:r>
              <a:rPr lang="en-US" sz="1133" b="1" dirty="0">
                <a:solidFill>
                  <a:schemeClr val="tx2"/>
                </a:solidFill>
                <a:latin typeface="Arial" panose="020B0604020202020204" pitchFamily="34" charset="0"/>
                <a:cs typeface="Arial" panose="020B0604020202020204" pitchFamily="34" charset="0"/>
              </a:rPr>
              <a:t> affinity group </a:t>
            </a:r>
            <a:r>
              <a:rPr lang="en-US" sz="1133" dirty="0">
                <a:solidFill>
                  <a:schemeClr val="bg1">
                    <a:lumMod val="50000"/>
                  </a:schemeClr>
                </a:solidFill>
                <a:latin typeface="Arial" panose="020B0604020202020204" pitchFamily="34" charset="0"/>
                <a:cs typeface="Arial" panose="020B0604020202020204" pitchFamily="34" charset="0"/>
              </a:rPr>
              <a:t>or </a:t>
            </a:r>
            <a:r>
              <a:rPr lang="en-US" sz="1133" b="1" dirty="0">
                <a:solidFill>
                  <a:schemeClr val="tx2"/>
                </a:solidFill>
                <a:latin typeface="Arial" panose="020B0604020202020204" pitchFamily="34" charset="0"/>
                <a:cs typeface="Arial" panose="020B0604020202020204" pitchFamily="34" charset="0"/>
              </a:rPr>
              <a:t>peer-to-peer social insurance mechanisms </a:t>
            </a:r>
            <a:r>
              <a:rPr lang="en-US" sz="1133" dirty="0">
                <a:solidFill>
                  <a:schemeClr val="bg1">
                    <a:lumMod val="50000"/>
                  </a:schemeClr>
                </a:solidFill>
                <a:latin typeface="Arial" panose="020B0604020202020204" pitchFamily="34" charset="0"/>
                <a:cs typeface="Arial" panose="020B0604020202020204" pitchFamily="34" charset="0"/>
              </a:rPr>
              <a:t>to take advantage of Blockchain Smart Contracts and fund their own coverage pool</a:t>
            </a:r>
          </a:p>
        </p:txBody>
      </p:sp>
      <p:sp>
        <p:nvSpPr>
          <p:cNvPr id="35" name="Rectangle 34"/>
          <p:cNvSpPr/>
          <p:nvPr/>
        </p:nvSpPr>
        <p:spPr>
          <a:xfrm>
            <a:off x="8485546" y="4071888"/>
            <a:ext cx="1280135" cy="1920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33" b="1" dirty="0">
                <a:solidFill>
                  <a:schemeClr val="bg1">
                    <a:lumMod val="50000"/>
                  </a:schemeClr>
                </a:solidFill>
                <a:latin typeface="Arial" panose="020B0604020202020204" pitchFamily="34" charset="0"/>
                <a:cs typeface="Arial" panose="020B0604020202020204" pitchFamily="34" charset="0"/>
              </a:rPr>
              <a:t>Traditional model</a:t>
            </a:r>
          </a:p>
        </p:txBody>
      </p:sp>
      <p:sp>
        <p:nvSpPr>
          <p:cNvPr id="36" name="Triangle isocèle 35"/>
          <p:cNvSpPr/>
          <p:nvPr/>
        </p:nvSpPr>
        <p:spPr>
          <a:xfrm rot="5400000">
            <a:off x="9548653" y="4902973"/>
            <a:ext cx="946552" cy="130868"/>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2400" dirty="0"/>
          </a:p>
        </p:txBody>
      </p:sp>
      <p:sp>
        <p:nvSpPr>
          <p:cNvPr id="37" name="Rectangle 36"/>
          <p:cNvSpPr/>
          <p:nvPr/>
        </p:nvSpPr>
        <p:spPr>
          <a:xfrm>
            <a:off x="10313725" y="4071888"/>
            <a:ext cx="1280135" cy="1920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33" b="1" dirty="0">
                <a:solidFill>
                  <a:schemeClr val="bg1">
                    <a:lumMod val="50000"/>
                  </a:schemeClr>
                </a:solidFill>
                <a:latin typeface="Arial" panose="020B0604020202020204" pitchFamily="34" charset="0"/>
                <a:cs typeface="Arial" panose="020B0604020202020204" pitchFamily="34" charset="0"/>
              </a:rPr>
              <a:t>New model</a:t>
            </a:r>
          </a:p>
        </p:txBody>
      </p:sp>
      <p:sp>
        <p:nvSpPr>
          <p:cNvPr id="38" name="Ellipse 37"/>
          <p:cNvSpPr/>
          <p:nvPr/>
        </p:nvSpPr>
        <p:spPr>
          <a:xfrm>
            <a:off x="8444332" y="4583044"/>
            <a:ext cx="170941" cy="161521"/>
          </a:xfrm>
          <a:prstGeom prst="ellipse">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39" name="Rectangle 38"/>
          <p:cNvSpPr/>
          <p:nvPr/>
        </p:nvSpPr>
        <p:spPr>
          <a:xfrm>
            <a:off x="8283030" y="4379442"/>
            <a:ext cx="493548" cy="1442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b="1" dirty="0">
                <a:solidFill>
                  <a:schemeClr val="bg1">
                    <a:lumMod val="50000"/>
                  </a:schemeClr>
                </a:solidFill>
                <a:latin typeface="Arial Narrow" panose="020B0606020202030204" pitchFamily="34" charset="0"/>
              </a:rPr>
              <a:t>Insured</a:t>
            </a:r>
          </a:p>
        </p:txBody>
      </p:sp>
      <p:sp>
        <p:nvSpPr>
          <p:cNvPr id="40" name="Ellipse 39"/>
          <p:cNvSpPr/>
          <p:nvPr/>
        </p:nvSpPr>
        <p:spPr>
          <a:xfrm>
            <a:off x="8444332" y="4833401"/>
            <a:ext cx="170941" cy="161521"/>
          </a:xfrm>
          <a:prstGeom prst="ellipse">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41" name="Ellipse 40"/>
          <p:cNvSpPr/>
          <p:nvPr/>
        </p:nvSpPr>
        <p:spPr>
          <a:xfrm>
            <a:off x="8444332" y="5085722"/>
            <a:ext cx="170941" cy="161521"/>
          </a:xfrm>
          <a:prstGeom prst="ellipse">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42" name="Ellipse 41"/>
          <p:cNvSpPr/>
          <p:nvPr/>
        </p:nvSpPr>
        <p:spPr>
          <a:xfrm>
            <a:off x="8444332" y="5345885"/>
            <a:ext cx="170941" cy="161521"/>
          </a:xfrm>
          <a:prstGeom prst="ellipse">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43" name="Rectangle 42"/>
          <p:cNvSpPr/>
          <p:nvPr/>
        </p:nvSpPr>
        <p:spPr>
          <a:xfrm>
            <a:off x="8788026" y="4379442"/>
            <a:ext cx="493548" cy="1442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b="1" dirty="0">
                <a:solidFill>
                  <a:schemeClr val="bg1">
                    <a:lumMod val="50000"/>
                  </a:schemeClr>
                </a:solidFill>
                <a:latin typeface="Arial Narrow" panose="020B0606020202030204" pitchFamily="34" charset="0"/>
              </a:rPr>
              <a:t>Insurer</a:t>
            </a:r>
          </a:p>
        </p:txBody>
      </p:sp>
      <p:sp>
        <p:nvSpPr>
          <p:cNvPr id="44" name="Rectangle 43"/>
          <p:cNvSpPr/>
          <p:nvPr/>
        </p:nvSpPr>
        <p:spPr>
          <a:xfrm>
            <a:off x="9367695" y="4379442"/>
            <a:ext cx="493548" cy="1442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b="1" dirty="0">
                <a:solidFill>
                  <a:schemeClr val="bg1">
                    <a:lumMod val="50000"/>
                  </a:schemeClr>
                </a:solidFill>
                <a:latin typeface="Arial Narrow" panose="020B0606020202030204" pitchFamily="34" charset="0"/>
              </a:rPr>
              <a:t>Reinsurer</a:t>
            </a:r>
          </a:p>
        </p:txBody>
      </p:sp>
      <p:sp>
        <p:nvSpPr>
          <p:cNvPr id="45" name="Ellipse 44"/>
          <p:cNvSpPr/>
          <p:nvPr/>
        </p:nvSpPr>
        <p:spPr>
          <a:xfrm>
            <a:off x="8961039" y="4583044"/>
            <a:ext cx="170941" cy="161521"/>
          </a:xfrm>
          <a:prstGeom prst="ellipse">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46" name="Ellipse 45"/>
          <p:cNvSpPr/>
          <p:nvPr/>
        </p:nvSpPr>
        <p:spPr>
          <a:xfrm>
            <a:off x="8961039" y="5085722"/>
            <a:ext cx="170941" cy="161521"/>
          </a:xfrm>
          <a:prstGeom prst="ellipse">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47" name="Ellipse 46"/>
          <p:cNvSpPr/>
          <p:nvPr/>
        </p:nvSpPr>
        <p:spPr>
          <a:xfrm>
            <a:off x="9542426" y="4833401"/>
            <a:ext cx="170941" cy="161521"/>
          </a:xfrm>
          <a:prstGeom prst="ellipse">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cxnSp>
        <p:nvCxnSpPr>
          <p:cNvPr id="48" name="Connecteur droit avec flèche 47"/>
          <p:cNvCxnSpPr>
            <a:stCxn id="38" idx="6"/>
            <a:endCxn id="45" idx="2"/>
          </p:cNvCxnSpPr>
          <p:nvPr/>
        </p:nvCxnSpPr>
        <p:spPr>
          <a:xfrm>
            <a:off x="8615274" y="4663804"/>
            <a:ext cx="345765"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9" name="Connecteur droit avec flèche 48"/>
          <p:cNvCxnSpPr>
            <a:stCxn id="40" idx="6"/>
            <a:endCxn id="45" idx="2"/>
          </p:cNvCxnSpPr>
          <p:nvPr/>
        </p:nvCxnSpPr>
        <p:spPr>
          <a:xfrm flipV="1">
            <a:off x="8615274" y="4663804"/>
            <a:ext cx="345765" cy="250357"/>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0" name="Connecteur droit avec flèche 49"/>
          <p:cNvCxnSpPr>
            <a:stCxn id="41" idx="6"/>
            <a:endCxn id="46" idx="2"/>
          </p:cNvCxnSpPr>
          <p:nvPr/>
        </p:nvCxnSpPr>
        <p:spPr>
          <a:xfrm>
            <a:off x="8615274" y="5166483"/>
            <a:ext cx="345765"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1" name="Connecteur droit avec flèche 50"/>
          <p:cNvCxnSpPr>
            <a:stCxn id="42" idx="6"/>
            <a:endCxn id="46" idx="2"/>
          </p:cNvCxnSpPr>
          <p:nvPr/>
        </p:nvCxnSpPr>
        <p:spPr>
          <a:xfrm flipV="1">
            <a:off x="8615274" y="5166483"/>
            <a:ext cx="345765" cy="260163"/>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2" name="Connecteur droit avec flèche 51"/>
          <p:cNvCxnSpPr>
            <a:stCxn id="45" idx="6"/>
            <a:endCxn id="47" idx="2"/>
          </p:cNvCxnSpPr>
          <p:nvPr/>
        </p:nvCxnSpPr>
        <p:spPr>
          <a:xfrm>
            <a:off x="9131980" y="4663804"/>
            <a:ext cx="410445" cy="250357"/>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3" name="Connecteur droit avec flèche 52"/>
          <p:cNvCxnSpPr>
            <a:stCxn id="46" idx="6"/>
            <a:endCxn id="47" idx="3"/>
          </p:cNvCxnSpPr>
          <p:nvPr/>
        </p:nvCxnSpPr>
        <p:spPr>
          <a:xfrm flipV="1">
            <a:off x="9131981" y="4971267"/>
            <a:ext cx="435479" cy="195216"/>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54" name="Ellipse 53"/>
          <p:cNvSpPr/>
          <p:nvPr/>
        </p:nvSpPr>
        <p:spPr>
          <a:xfrm>
            <a:off x="10356454" y="4583044"/>
            <a:ext cx="170941" cy="161521"/>
          </a:xfrm>
          <a:prstGeom prst="ellipse">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55" name="Rectangle 54"/>
          <p:cNvSpPr/>
          <p:nvPr/>
        </p:nvSpPr>
        <p:spPr>
          <a:xfrm>
            <a:off x="10198089" y="4379442"/>
            <a:ext cx="493548" cy="1442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b="1" dirty="0">
                <a:solidFill>
                  <a:schemeClr val="bg1">
                    <a:lumMod val="50000"/>
                  </a:schemeClr>
                </a:solidFill>
                <a:latin typeface="Arial Narrow" panose="020B0606020202030204" pitchFamily="34" charset="0"/>
              </a:rPr>
              <a:t>Insured</a:t>
            </a:r>
          </a:p>
        </p:txBody>
      </p:sp>
      <p:sp>
        <p:nvSpPr>
          <p:cNvPr id="56" name="Ellipse 55"/>
          <p:cNvSpPr/>
          <p:nvPr/>
        </p:nvSpPr>
        <p:spPr>
          <a:xfrm>
            <a:off x="10356454" y="4833401"/>
            <a:ext cx="170941" cy="161521"/>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57" name="Rectangle 56"/>
          <p:cNvSpPr/>
          <p:nvPr/>
        </p:nvSpPr>
        <p:spPr>
          <a:xfrm>
            <a:off x="10703085" y="4379442"/>
            <a:ext cx="493548" cy="1442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b="1" dirty="0">
                <a:solidFill>
                  <a:schemeClr val="bg1">
                    <a:lumMod val="50000"/>
                  </a:schemeClr>
                </a:solidFill>
                <a:latin typeface="Arial Narrow" panose="020B0606020202030204" pitchFamily="34" charset="0"/>
              </a:rPr>
              <a:t>Insurer</a:t>
            </a:r>
          </a:p>
        </p:txBody>
      </p:sp>
      <p:sp>
        <p:nvSpPr>
          <p:cNvPr id="58" name="Rectangle 57"/>
          <p:cNvSpPr/>
          <p:nvPr/>
        </p:nvSpPr>
        <p:spPr>
          <a:xfrm>
            <a:off x="11282754" y="4379442"/>
            <a:ext cx="493548" cy="1442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800" b="1" dirty="0">
                <a:solidFill>
                  <a:schemeClr val="bg1">
                    <a:lumMod val="50000"/>
                  </a:schemeClr>
                </a:solidFill>
                <a:latin typeface="Arial Narrow" panose="020B0606020202030204" pitchFamily="34" charset="0"/>
              </a:rPr>
              <a:t>Reinsurer</a:t>
            </a:r>
          </a:p>
        </p:txBody>
      </p:sp>
      <p:sp>
        <p:nvSpPr>
          <p:cNvPr id="59" name="Ellipse 58"/>
          <p:cNvSpPr/>
          <p:nvPr/>
        </p:nvSpPr>
        <p:spPr>
          <a:xfrm>
            <a:off x="10876098" y="4583044"/>
            <a:ext cx="170941" cy="161521"/>
          </a:xfrm>
          <a:prstGeom prst="ellipse">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60" name="Ellipse 59"/>
          <p:cNvSpPr/>
          <p:nvPr/>
        </p:nvSpPr>
        <p:spPr>
          <a:xfrm>
            <a:off x="11457484" y="4833401"/>
            <a:ext cx="170941" cy="161521"/>
          </a:xfrm>
          <a:prstGeom prst="ellipse">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cxnSp>
        <p:nvCxnSpPr>
          <p:cNvPr id="61" name="Connecteur droit avec flèche 60"/>
          <p:cNvCxnSpPr/>
          <p:nvPr/>
        </p:nvCxnSpPr>
        <p:spPr>
          <a:xfrm>
            <a:off x="10560824" y="4663804"/>
            <a:ext cx="345765"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2" name="Connecteur droit avec flèche 61"/>
          <p:cNvCxnSpPr/>
          <p:nvPr/>
        </p:nvCxnSpPr>
        <p:spPr>
          <a:xfrm>
            <a:off x="11077531" y="4663804"/>
            <a:ext cx="410445" cy="250357"/>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63" name="Ellipse 62"/>
          <p:cNvSpPr/>
          <p:nvPr/>
        </p:nvSpPr>
        <p:spPr>
          <a:xfrm>
            <a:off x="10535294" y="5128180"/>
            <a:ext cx="170941" cy="161521"/>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64" name="Ellipse 63"/>
          <p:cNvSpPr/>
          <p:nvPr/>
        </p:nvSpPr>
        <p:spPr>
          <a:xfrm>
            <a:off x="10153140" y="5128180"/>
            <a:ext cx="170941" cy="161521"/>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65" name="Ellipse 64"/>
          <p:cNvSpPr/>
          <p:nvPr/>
        </p:nvSpPr>
        <p:spPr>
          <a:xfrm>
            <a:off x="10356454" y="5455061"/>
            <a:ext cx="170941" cy="161521"/>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cxnSp>
        <p:nvCxnSpPr>
          <p:cNvPr id="66" name="Connecteur en arc 196"/>
          <p:cNvCxnSpPr>
            <a:stCxn id="56" idx="6"/>
            <a:endCxn id="63" idx="7"/>
          </p:cNvCxnSpPr>
          <p:nvPr/>
        </p:nvCxnSpPr>
        <p:spPr>
          <a:xfrm>
            <a:off x="10527395" y="4914161"/>
            <a:ext cx="153807" cy="237672"/>
          </a:xfrm>
          <a:prstGeom prst="curvedConnector2">
            <a:avLst/>
          </a:prstGeom>
          <a:ln>
            <a:solidFill>
              <a:schemeClr val="tx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7" name="Connecteur en arc 197"/>
          <p:cNvCxnSpPr>
            <a:stCxn id="63" idx="4"/>
            <a:endCxn id="65" idx="6"/>
          </p:cNvCxnSpPr>
          <p:nvPr/>
        </p:nvCxnSpPr>
        <p:spPr>
          <a:xfrm rot="5400000">
            <a:off x="10451021" y="5366077"/>
            <a:ext cx="246121" cy="93369"/>
          </a:xfrm>
          <a:prstGeom prst="curvedConnector2">
            <a:avLst/>
          </a:prstGeom>
          <a:ln>
            <a:solidFill>
              <a:schemeClr val="tx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8" name="Connecteur en arc 198"/>
          <p:cNvCxnSpPr>
            <a:stCxn id="64" idx="4"/>
            <a:endCxn id="65" idx="2"/>
          </p:cNvCxnSpPr>
          <p:nvPr/>
        </p:nvCxnSpPr>
        <p:spPr>
          <a:xfrm rot="16200000" flipH="1">
            <a:off x="10174473" y="5353839"/>
            <a:ext cx="246121" cy="117843"/>
          </a:xfrm>
          <a:prstGeom prst="curvedConnector2">
            <a:avLst/>
          </a:prstGeom>
          <a:ln>
            <a:solidFill>
              <a:schemeClr val="tx2"/>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9" name="Connecteur en arc 199"/>
          <p:cNvCxnSpPr>
            <a:stCxn id="56" idx="2"/>
            <a:endCxn id="64" idx="0"/>
          </p:cNvCxnSpPr>
          <p:nvPr/>
        </p:nvCxnSpPr>
        <p:spPr>
          <a:xfrm rot="10800000" flipV="1">
            <a:off x="10238611" y="4914161"/>
            <a:ext cx="117843" cy="214017"/>
          </a:xfrm>
          <a:prstGeom prst="curvedConnector2">
            <a:avLst/>
          </a:prstGeom>
          <a:ln>
            <a:solidFill>
              <a:schemeClr val="tx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71" name="Rectangle 202"/>
          <p:cNvSpPr/>
          <p:nvPr/>
        </p:nvSpPr>
        <p:spPr>
          <a:xfrm>
            <a:off x="10858558" y="5169361"/>
            <a:ext cx="817447" cy="433607"/>
          </a:xfrm>
          <a:prstGeom prst="wedgeRectCallout">
            <a:avLst>
              <a:gd name="adj1" fmla="val -64466"/>
              <a:gd name="adj2" fmla="val -17303"/>
            </a:avLst>
          </a:prstGeom>
          <a:solidFill>
            <a:schemeClr val="bg2"/>
          </a:solidFill>
          <a:ln w="63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a:r>
              <a:rPr lang="en-GB" sz="933" dirty="0">
                <a:solidFill>
                  <a:schemeClr val="tx1"/>
                </a:solidFill>
              </a:rPr>
              <a:t>Automated P2P Insurance</a:t>
            </a:r>
          </a:p>
        </p:txBody>
      </p:sp>
      <p:sp>
        <p:nvSpPr>
          <p:cNvPr id="72" name="Rectangle 9"/>
          <p:cNvSpPr>
            <a:spLocks noChangeArrowheads="1"/>
          </p:cNvSpPr>
          <p:nvPr/>
        </p:nvSpPr>
        <p:spPr bwMode="auto">
          <a:xfrm>
            <a:off x="450324" y="1892829"/>
            <a:ext cx="3429013" cy="576675"/>
          </a:xfrm>
          <a:prstGeom prst="rect">
            <a:avLst/>
          </a:prstGeom>
          <a:noFill/>
          <a:ln w="12700">
            <a:noFill/>
            <a:miter lim="800000"/>
            <a:headEnd/>
            <a:tailEnd/>
          </a:ln>
        </p:spPr>
        <p:txBody>
          <a:bodyPr vert="horz" wrap="square" lIns="117987" tIns="58992" rIns="117987" bIns="58992" numCol="1" anchor="ctr" anchorCtr="0" compatLnSpc="1">
            <a:prstTxWarp prst="textNoShape">
              <a:avLst/>
            </a:prstTxWarp>
          </a:bodyPr>
          <a:lstStyle/>
          <a:p>
            <a:pPr algn="ctr">
              <a:buClr>
                <a:srgbClr val="F08A00"/>
              </a:buClr>
            </a:pPr>
            <a:r>
              <a:rPr lang="en-GB" altLang="fr-FR" sz="1333" b="1" dirty="0">
                <a:solidFill>
                  <a:schemeClr val="tx2"/>
                </a:solidFill>
              </a:rPr>
              <a:t>Enhance efficiency of core (re)insurance business processes</a:t>
            </a:r>
          </a:p>
        </p:txBody>
      </p:sp>
      <p:sp>
        <p:nvSpPr>
          <p:cNvPr id="75" name="TextBox 89"/>
          <p:cNvSpPr txBox="1"/>
          <p:nvPr/>
        </p:nvSpPr>
        <p:spPr>
          <a:xfrm>
            <a:off x="342489" y="2626476"/>
            <a:ext cx="3644683" cy="1158049"/>
          </a:xfrm>
          <a:prstGeom prst="rect">
            <a:avLst/>
          </a:prstGeom>
          <a:noFill/>
        </p:spPr>
        <p:txBody>
          <a:bodyPr wrap="square" rtlCol="0" anchor="t">
            <a:noAutofit/>
          </a:bodyPr>
          <a:lstStyle/>
          <a:p>
            <a:pPr>
              <a:lnSpc>
                <a:spcPct val="120000"/>
              </a:lnSpc>
            </a:pPr>
            <a:r>
              <a:rPr lang="en-GB" sz="1133" b="1" dirty="0">
                <a:solidFill>
                  <a:schemeClr val="tx2"/>
                </a:solidFill>
                <a:latin typeface="Arial" panose="020B0604020202020204" pitchFamily="34" charset="0"/>
                <a:cs typeface="Arial" panose="020B0604020202020204" pitchFamily="34" charset="0"/>
              </a:rPr>
              <a:t>Increases speed of exchange between business units/divisions</a:t>
            </a:r>
            <a:r>
              <a:rPr lang="en-GB" sz="1133" dirty="0">
                <a:solidFill>
                  <a:schemeClr val="bg1">
                    <a:lumMod val="50000"/>
                  </a:schemeClr>
                </a:solidFill>
                <a:latin typeface="Arial" panose="020B0604020202020204" pitchFamily="34" charset="0"/>
                <a:cs typeface="Arial" panose="020B0604020202020204" pitchFamily="34" charset="0"/>
              </a:rPr>
              <a:t>, reducing overall operational costs</a:t>
            </a:r>
          </a:p>
          <a:p>
            <a:pPr>
              <a:lnSpc>
                <a:spcPct val="120000"/>
              </a:lnSpc>
            </a:pPr>
            <a:endParaRPr lang="en-GB" sz="1133" b="1" dirty="0">
              <a:solidFill>
                <a:schemeClr val="tx2"/>
              </a:solidFill>
              <a:latin typeface="Arial" panose="020B0604020202020204" pitchFamily="34" charset="0"/>
              <a:cs typeface="Arial" panose="020B0604020202020204" pitchFamily="34" charset="0"/>
            </a:endParaRPr>
          </a:p>
          <a:p>
            <a:pPr>
              <a:lnSpc>
                <a:spcPct val="120000"/>
              </a:lnSpc>
            </a:pPr>
            <a:r>
              <a:rPr lang="en-GB" sz="1133" b="1" dirty="0">
                <a:solidFill>
                  <a:schemeClr val="tx2"/>
                </a:solidFill>
                <a:latin typeface="Arial" panose="020B0604020202020204" pitchFamily="34" charset="0"/>
                <a:cs typeface="Arial" panose="020B0604020202020204" pitchFamily="34" charset="0"/>
              </a:rPr>
              <a:t>Enables new capabilities </a:t>
            </a:r>
            <a:r>
              <a:rPr lang="en-GB" sz="1133" dirty="0">
                <a:solidFill>
                  <a:schemeClr val="bg1">
                    <a:lumMod val="50000"/>
                  </a:schemeClr>
                </a:solidFill>
                <a:latin typeface="Arial" panose="020B0604020202020204" pitchFamily="34" charset="0"/>
                <a:cs typeface="Arial" panose="020B0604020202020204" pitchFamily="34" charset="0"/>
              </a:rPr>
              <a:t>to be added to </a:t>
            </a:r>
            <a:r>
              <a:rPr lang="en-GB" sz="1133" b="1" dirty="0">
                <a:solidFill>
                  <a:schemeClr val="tx2"/>
                </a:solidFill>
                <a:latin typeface="Arial" panose="020B0604020202020204" pitchFamily="34" charset="0"/>
                <a:cs typeface="Arial" panose="020B0604020202020204" pitchFamily="34" charset="0"/>
              </a:rPr>
              <a:t>existing services </a:t>
            </a:r>
            <a:r>
              <a:rPr lang="en-GB" sz="1133" dirty="0">
                <a:solidFill>
                  <a:schemeClr val="bg1">
                    <a:lumMod val="50000"/>
                  </a:schemeClr>
                </a:solidFill>
                <a:latin typeface="Arial" panose="020B0604020202020204" pitchFamily="34" charset="0"/>
                <a:cs typeface="Arial" panose="020B0604020202020204" pitchFamily="34" charset="0"/>
              </a:rPr>
              <a:t>and </a:t>
            </a:r>
            <a:r>
              <a:rPr lang="en-GB" sz="1133" b="1" dirty="0">
                <a:solidFill>
                  <a:schemeClr val="tx2"/>
                </a:solidFill>
                <a:latin typeface="Arial" panose="020B0604020202020204" pitchFamily="34" charset="0"/>
                <a:cs typeface="Arial" panose="020B0604020202020204" pitchFamily="34" charset="0"/>
              </a:rPr>
              <a:t>business processes</a:t>
            </a:r>
          </a:p>
        </p:txBody>
      </p:sp>
      <p:sp>
        <p:nvSpPr>
          <p:cNvPr id="85" name="Rectangle 201"/>
          <p:cNvSpPr/>
          <p:nvPr/>
        </p:nvSpPr>
        <p:spPr>
          <a:xfrm>
            <a:off x="897817" y="5061182"/>
            <a:ext cx="2413188" cy="235607"/>
          </a:xfrm>
          <a:prstGeom prst="wedgeRectCallout">
            <a:avLst>
              <a:gd name="adj1" fmla="val -12901"/>
              <a:gd name="adj2" fmla="val -132900"/>
            </a:avLst>
          </a:prstGeom>
          <a:solidFill>
            <a:schemeClr val="bg2"/>
          </a:solidFill>
          <a:ln w="63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a:r>
              <a:rPr lang="en-GB" sz="933" dirty="0">
                <a:solidFill>
                  <a:schemeClr val="tx1"/>
                </a:solidFill>
              </a:rPr>
              <a:t>Core business process enhancement</a:t>
            </a:r>
          </a:p>
        </p:txBody>
      </p:sp>
      <p:sp>
        <p:nvSpPr>
          <p:cNvPr id="86" name="Rectangle 9"/>
          <p:cNvSpPr>
            <a:spLocks noChangeArrowheads="1"/>
          </p:cNvSpPr>
          <p:nvPr/>
        </p:nvSpPr>
        <p:spPr bwMode="auto">
          <a:xfrm>
            <a:off x="4381494" y="1252742"/>
            <a:ext cx="3429013" cy="461421"/>
          </a:xfrm>
          <a:prstGeom prst="rect">
            <a:avLst/>
          </a:prstGeom>
          <a:noFill/>
          <a:ln w="12700">
            <a:noFill/>
            <a:miter lim="800000"/>
            <a:headEnd/>
            <a:tailEnd/>
          </a:ln>
        </p:spPr>
        <p:txBody>
          <a:bodyPr vert="horz" wrap="square" lIns="117987" tIns="58992" rIns="117987" bIns="58992" numCol="1" anchor="ctr" anchorCtr="0" compatLnSpc="1">
            <a:prstTxWarp prst="textNoShape">
              <a:avLst/>
            </a:prstTxWarp>
          </a:bodyPr>
          <a:lstStyle/>
          <a:p>
            <a:pPr algn="ctr">
              <a:buClr>
                <a:srgbClr val="F08A00"/>
              </a:buClr>
            </a:pPr>
            <a:r>
              <a:rPr lang="en-GB" altLang="fr-FR" sz="1867" b="1" i="1" dirty="0">
                <a:solidFill>
                  <a:schemeClr val="tx2"/>
                </a:solidFill>
              </a:rPr>
              <a:t>Inter-Organizations</a:t>
            </a:r>
          </a:p>
        </p:txBody>
      </p:sp>
      <p:sp>
        <p:nvSpPr>
          <p:cNvPr id="87" name="Rectangle 9"/>
          <p:cNvSpPr>
            <a:spLocks noChangeArrowheads="1"/>
          </p:cNvSpPr>
          <p:nvPr/>
        </p:nvSpPr>
        <p:spPr bwMode="auto">
          <a:xfrm>
            <a:off x="8192001" y="1252742"/>
            <a:ext cx="3549675" cy="461421"/>
          </a:xfrm>
          <a:prstGeom prst="rect">
            <a:avLst/>
          </a:prstGeom>
          <a:noFill/>
          <a:ln w="12700">
            <a:noFill/>
            <a:miter lim="800000"/>
            <a:headEnd/>
            <a:tailEnd/>
          </a:ln>
        </p:spPr>
        <p:txBody>
          <a:bodyPr vert="horz" wrap="square" lIns="117987" tIns="58992" rIns="117987" bIns="58992" numCol="1" anchor="ctr" anchorCtr="0" compatLnSpc="1">
            <a:prstTxWarp prst="textNoShape">
              <a:avLst/>
            </a:prstTxWarp>
          </a:bodyPr>
          <a:lstStyle/>
          <a:p>
            <a:pPr algn="ctr">
              <a:buClr>
                <a:srgbClr val="F08A00"/>
              </a:buClr>
            </a:pPr>
            <a:r>
              <a:rPr lang="en-GB" altLang="fr-FR" sz="1867" b="1" i="1" dirty="0">
                <a:solidFill>
                  <a:schemeClr val="tx2"/>
                </a:solidFill>
              </a:rPr>
              <a:t>Disruption</a:t>
            </a:r>
            <a:endParaRPr lang="en-GB" altLang="fr-FR" sz="1400" b="1" dirty="0">
              <a:solidFill>
                <a:schemeClr val="tx2"/>
              </a:solidFill>
            </a:endParaRPr>
          </a:p>
        </p:txBody>
      </p:sp>
      <p:sp>
        <p:nvSpPr>
          <p:cNvPr id="88" name="Rectangle 9"/>
          <p:cNvSpPr>
            <a:spLocks noChangeArrowheads="1"/>
          </p:cNvSpPr>
          <p:nvPr/>
        </p:nvSpPr>
        <p:spPr bwMode="auto">
          <a:xfrm>
            <a:off x="450324" y="1252742"/>
            <a:ext cx="3429013" cy="461421"/>
          </a:xfrm>
          <a:prstGeom prst="rect">
            <a:avLst/>
          </a:prstGeom>
          <a:noFill/>
          <a:ln w="12700">
            <a:noFill/>
            <a:miter lim="800000"/>
            <a:headEnd/>
            <a:tailEnd/>
          </a:ln>
        </p:spPr>
        <p:txBody>
          <a:bodyPr vert="horz" wrap="square" lIns="117987" tIns="58992" rIns="117987" bIns="58992" numCol="1" anchor="ctr" anchorCtr="0" compatLnSpc="1">
            <a:prstTxWarp prst="textNoShape">
              <a:avLst/>
            </a:prstTxWarp>
          </a:bodyPr>
          <a:lstStyle/>
          <a:p>
            <a:pPr algn="ctr">
              <a:buClr>
                <a:srgbClr val="F08A00"/>
              </a:buClr>
            </a:pPr>
            <a:r>
              <a:rPr lang="en-GB" altLang="fr-FR" sz="1867" b="1" i="1" dirty="0">
                <a:solidFill>
                  <a:schemeClr val="tx2"/>
                </a:solidFill>
              </a:rPr>
              <a:t>Internal Processes</a:t>
            </a:r>
          </a:p>
        </p:txBody>
      </p:sp>
      <p:sp>
        <p:nvSpPr>
          <p:cNvPr id="89" name="Text Placeholder 62"/>
          <p:cNvSpPr txBox="1">
            <a:spLocks/>
          </p:cNvSpPr>
          <p:nvPr/>
        </p:nvSpPr>
        <p:spPr>
          <a:xfrm>
            <a:off x="594205" y="1308243"/>
            <a:ext cx="377024" cy="377024"/>
          </a:xfrm>
          <a:prstGeom prst="diamond">
            <a:avLst/>
          </a:prstGeom>
          <a:solidFill>
            <a:schemeClr val="tx2"/>
          </a:solidFill>
        </p:spPr>
        <p:txBody>
          <a:bodyPr anchor="ctr"/>
          <a:lstStyle>
            <a:lvl1pPr marL="0" indent="0" algn="l" defTabSz="914400" rtl="0" eaLnBrk="1" latinLnBrk="0" hangingPunct="1">
              <a:spcBef>
                <a:spcPts val="0"/>
              </a:spcBef>
              <a:buFont typeface="Arial" panose="020B0604020202020204" pitchFamily="34" charset="0"/>
              <a:buNone/>
              <a:defRPr sz="1400" b="1" kern="1200">
                <a:solidFill>
                  <a:schemeClr val="tx2"/>
                </a:solidFill>
                <a:latin typeface="Arial" panose="020B0604020202020204" pitchFamily="34" charset="0"/>
                <a:ea typeface="+mn-ea"/>
                <a:cs typeface="Arial" panose="020B0604020202020204" pitchFamily="34" charset="0"/>
              </a:defRPr>
            </a:lvl1pPr>
            <a:lvl2pPr marL="0" indent="0" algn="l" defTabSz="914400" rtl="0" eaLnBrk="1" latinLnBrk="0" hangingPunct="1">
              <a:spcBef>
                <a:spcPts val="0"/>
              </a:spcBef>
              <a:buFontTx/>
              <a:buNone/>
              <a:defRPr sz="1400" kern="1200">
                <a:solidFill>
                  <a:schemeClr val="tx2"/>
                </a:solidFill>
                <a:latin typeface="Arial" panose="020B0604020202020204" pitchFamily="34" charset="0"/>
                <a:ea typeface="+mn-ea"/>
                <a:cs typeface="Arial" panose="020B0604020202020204" pitchFamily="34" charset="0"/>
              </a:defRPr>
            </a:lvl2pPr>
            <a:lvl3pPr marL="180000" indent="0" algn="l" defTabSz="914400" rtl="0" eaLnBrk="1" latinLnBrk="0" hangingPunct="1">
              <a:spcBef>
                <a:spcPts val="0"/>
              </a:spcBef>
              <a:buFontTx/>
              <a:buNone/>
              <a:defRPr sz="1200" b="1" kern="1200">
                <a:solidFill>
                  <a:schemeClr val="bg1">
                    <a:lumMod val="50000"/>
                  </a:schemeClr>
                </a:solidFill>
                <a:latin typeface="Arial" panose="020B0604020202020204" pitchFamily="34" charset="0"/>
                <a:ea typeface="+mn-ea"/>
                <a:cs typeface="Arial" panose="020B0604020202020204" pitchFamily="34" charset="0"/>
              </a:defRPr>
            </a:lvl3pPr>
            <a:lvl4pPr marL="180000" indent="0" algn="l" defTabSz="914400" rtl="0" eaLnBrk="1" latinLnBrk="0" hangingPunct="1">
              <a:spcBef>
                <a:spcPts val="0"/>
              </a:spcBef>
              <a:buFontTx/>
              <a:buNone/>
              <a:defRPr sz="1200" b="0" kern="1200">
                <a:solidFill>
                  <a:schemeClr val="bg1">
                    <a:lumMod val="50000"/>
                  </a:schemeClr>
                </a:solidFill>
                <a:latin typeface="Arial" panose="020B0604020202020204" pitchFamily="34" charset="0"/>
                <a:ea typeface="+mn-ea"/>
                <a:cs typeface="Arial" panose="020B0604020202020204" pitchFamily="34" charset="0"/>
              </a:defRPr>
            </a:lvl4pPr>
            <a:lvl5pPr marL="180000" indent="0" algn="l" defTabSz="914400" rtl="0" eaLnBrk="1" latinLnBrk="0" hangingPunct="1">
              <a:spcBef>
                <a:spcPts val="0"/>
              </a:spcBef>
              <a:buFontTx/>
              <a:buNone/>
              <a:defRPr sz="1200" kern="1200">
                <a:solidFill>
                  <a:schemeClr val="bg2"/>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spcBef>
                <a:spcPts val="0"/>
              </a:spcBef>
              <a:buClr>
                <a:schemeClr val="tx2"/>
              </a:buClr>
              <a:buFont typeface="Wingdings 2" panose="05020102010507070707" pitchFamily="18" charset="2"/>
              <a:buChar char=""/>
              <a:defRPr sz="1200" kern="1200">
                <a:solidFill>
                  <a:schemeClr val="bg2"/>
                </a:solidFill>
                <a:latin typeface="Arial" panose="020B0604020202020204" pitchFamily="34" charset="0"/>
                <a:ea typeface="+mn-ea"/>
                <a:cs typeface="Arial" panose="020B0604020202020204" pitchFamily="34" charset="0"/>
              </a:defRPr>
            </a:lvl6pPr>
            <a:lvl7pPr marL="900000" indent="-144000" algn="l" defTabSz="914400" rtl="0" eaLnBrk="1" latinLnBrk="0" hangingPunct="1">
              <a:spcBef>
                <a:spcPts val="0"/>
              </a:spcBef>
              <a:buClr>
                <a:schemeClr val="bg2"/>
              </a:buClr>
              <a:buSzPct val="100000"/>
              <a:buFont typeface="Arial" panose="020B0604020202020204" pitchFamily="34" charset="0"/>
              <a:buChar char="−"/>
              <a:defRPr sz="1200" kern="1200" baseline="0">
                <a:solidFill>
                  <a:schemeClr val="bg2"/>
                </a:solidFill>
                <a:latin typeface="Arial" panose="020B0604020202020204" pitchFamily="34" charset="0"/>
                <a:ea typeface="+mn-ea"/>
                <a:cs typeface="Arial" panose="020B0604020202020204" pitchFamily="34" charset="0"/>
              </a:defRPr>
            </a:lvl7pPr>
            <a:lvl8pPr marL="1044000" indent="-144000" algn="l" defTabSz="914400" rtl="0" eaLnBrk="1" latinLnBrk="0" hangingPunct="1">
              <a:spcBef>
                <a:spcPts val="0"/>
              </a:spcBef>
              <a:buClr>
                <a:schemeClr val="bg2"/>
              </a:buClr>
              <a:buFont typeface="Arial" panose="020B0604020202020204" pitchFamily="34" charset="0"/>
              <a:buChar char="−"/>
              <a:defRPr sz="1200" kern="1200">
                <a:solidFill>
                  <a:schemeClr val="bg2"/>
                </a:solidFill>
                <a:latin typeface="+mn-lt"/>
                <a:ea typeface="+mn-ea"/>
                <a:cs typeface="+mn-cs"/>
              </a:defRPr>
            </a:lvl8pPr>
            <a:lvl9pPr marL="1188000" indent="-144000" algn="l" defTabSz="914400" rtl="0" eaLnBrk="1" latinLnBrk="0" hangingPunct="1">
              <a:spcBef>
                <a:spcPts val="0"/>
              </a:spcBef>
              <a:buClr>
                <a:schemeClr val="bg2"/>
              </a:buClr>
              <a:buFont typeface="Arial" panose="020B0604020202020204" pitchFamily="34" charset="0"/>
              <a:buChar char="−"/>
              <a:defRPr sz="1200" kern="1200">
                <a:solidFill>
                  <a:schemeClr val="bg2"/>
                </a:solidFill>
                <a:latin typeface="+mn-lt"/>
                <a:ea typeface="+mn-ea"/>
                <a:cs typeface="+mn-cs"/>
              </a:defRPr>
            </a:lvl9pPr>
          </a:lstStyle>
          <a:p>
            <a:pPr algn="ctr"/>
            <a:r>
              <a:rPr lang="en-US" sz="1333">
                <a:solidFill>
                  <a:schemeClr val="bg1"/>
                </a:solidFill>
              </a:rPr>
              <a:t>1</a:t>
            </a:r>
          </a:p>
        </p:txBody>
      </p:sp>
      <p:sp>
        <p:nvSpPr>
          <p:cNvPr id="90" name="Text Placeholder 62"/>
          <p:cNvSpPr txBox="1">
            <a:spLocks/>
          </p:cNvSpPr>
          <p:nvPr/>
        </p:nvSpPr>
        <p:spPr>
          <a:xfrm>
            <a:off x="4503977" y="1308243"/>
            <a:ext cx="377024" cy="377024"/>
          </a:xfrm>
          <a:prstGeom prst="diamond">
            <a:avLst/>
          </a:prstGeom>
          <a:solidFill>
            <a:schemeClr val="tx2"/>
          </a:solidFill>
        </p:spPr>
        <p:txBody>
          <a:bodyPr anchor="ctr"/>
          <a:lstStyle>
            <a:lvl1pPr marL="0" indent="0" algn="l" defTabSz="914400" rtl="0" eaLnBrk="1" latinLnBrk="0" hangingPunct="1">
              <a:spcBef>
                <a:spcPts val="0"/>
              </a:spcBef>
              <a:buFont typeface="Arial" panose="020B0604020202020204" pitchFamily="34" charset="0"/>
              <a:buNone/>
              <a:defRPr sz="1400" b="1" kern="1200">
                <a:solidFill>
                  <a:schemeClr val="tx2"/>
                </a:solidFill>
                <a:latin typeface="Arial" panose="020B0604020202020204" pitchFamily="34" charset="0"/>
                <a:ea typeface="+mn-ea"/>
                <a:cs typeface="Arial" panose="020B0604020202020204" pitchFamily="34" charset="0"/>
              </a:defRPr>
            </a:lvl1pPr>
            <a:lvl2pPr marL="0" indent="0" algn="l" defTabSz="914400" rtl="0" eaLnBrk="1" latinLnBrk="0" hangingPunct="1">
              <a:spcBef>
                <a:spcPts val="0"/>
              </a:spcBef>
              <a:buFontTx/>
              <a:buNone/>
              <a:defRPr sz="1400" kern="1200">
                <a:solidFill>
                  <a:schemeClr val="tx2"/>
                </a:solidFill>
                <a:latin typeface="Arial" panose="020B0604020202020204" pitchFamily="34" charset="0"/>
                <a:ea typeface="+mn-ea"/>
                <a:cs typeface="Arial" panose="020B0604020202020204" pitchFamily="34" charset="0"/>
              </a:defRPr>
            </a:lvl2pPr>
            <a:lvl3pPr marL="180000" indent="0" algn="l" defTabSz="914400" rtl="0" eaLnBrk="1" latinLnBrk="0" hangingPunct="1">
              <a:spcBef>
                <a:spcPts val="0"/>
              </a:spcBef>
              <a:buFontTx/>
              <a:buNone/>
              <a:defRPr sz="1200" b="1" kern="1200">
                <a:solidFill>
                  <a:schemeClr val="bg1">
                    <a:lumMod val="50000"/>
                  </a:schemeClr>
                </a:solidFill>
                <a:latin typeface="Arial" panose="020B0604020202020204" pitchFamily="34" charset="0"/>
                <a:ea typeface="+mn-ea"/>
                <a:cs typeface="Arial" panose="020B0604020202020204" pitchFamily="34" charset="0"/>
              </a:defRPr>
            </a:lvl3pPr>
            <a:lvl4pPr marL="180000" indent="0" algn="l" defTabSz="914400" rtl="0" eaLnBrk="1" latinLnBrk="0" hangingPunct="1">
              <a:spcBef>
                <a:spcPts val="0"/>
              </a:spcBef>
              <a:buFontTx/>
              <a:buNone/>
              <a:defRPr sz="1200" b="0" kern="1200">
                <a:solidFill>
                  <a:schemeClr val="bg1">
                    <a:lumMod val="50000"/>
                  </a:schemeClr>
                </a:solidFill>
                <a:latin typeface="Arial" panose="020B0604020202020204" pitchFamily="34" charset="0"/>
                <a:ea typeface="+mn-ea"/>
                <a:cs typeface="Arial" panose="020B0604020202020204" pitchFamily="34" charset="0"/>
              </a:defRPr>
            </a:lvl4pPr>
            <a:lvl5pPr marL="180000" indent="0" algn="l" defTabSz="914400" rtl="0" eaLnBrk="1" latinLnBrk="0" hangingPunct="1">
              <a:spcBef>
                <a:spcPts val="0"/>
              </a:spcBef>
              <a:buFontTx/>
              <a:buNone/>
              <a:defRPr sz="1200" kern="1200">
                <a:solidFill>
                  <a:schemeClr val="bg2"/>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spcBef>
                <a:spcPts val="0"/>
              </a:spcBef>
              <a:buClr>
                <a:schemeClr val="tx2"/>
              </a:buClr>
              <a:buFont typeface="Wingdings 2" panose="05020102010507070707" pitchFamily="18" charset="2"/>
              <a:buChar char=""/>
              <a:defRPr sz="1200" kern="1200">
                <a:solidFill>
                  <a:schemeClr val="bg2"/>
                </a:solidFill>
                <a:latin typeface="Arial" panose="020B0604020202020204" pitchFamily="34" charset="0"/>
                <a:ea typeface="+mn-ea"/>
                <a:cs typeface="Arial" panose="020B0604020202020204" pitchFamily="34" charset="0"/>
              </a:defRPr>
            </a:lvl6pPr>
            <a:lvl7pPr marL="900000" indent="-144000" algn="l" defTabSz="914400" rtl="0" eaLnBrk="1" latinLnBrk="0" hangingPunct="1">
              <a:spcBef>
                <a:spcPts val="0"/>
              </a:spcBef>
              <a:buClr>
                <a:schemeClr val="bg2"/>
              </a:buClr>
              <a:buSzPct val="100000"/>
              <a:buFont typeface="Arial" panose="020B0604020202020204" pitchFamily="34" charset="0"/>
              <a:buChar char="−"/>
              <a:defRPr sz="1200" kern="1200" baseline="0">
                <a:solidFill>
                  <a:schemeClr val="bg2"/>
                </a:solidFill>
                <a:latin typeface="Arial" panose="020B0604020202020204" pitchFamily="34" charset="0"/>
                <a:ea typeface="+mn-ea"/>
                <a:cs typeface="Arial" panose="020B0604020202020204" pitchFamily="34" charset="0"/>
              </a:defRPr>
            </a:lvl7pPr>
            <a:lvl8pPr marL="1044000" indent="-144000" algn="l" defTabSz="914400" rtl="0" eaLnBrk="1" latinLnBrk="0" hangingPunct="1">
              <a:spcBef>
                <a:spcPts val="0"/>
              </a:spcBef>
              <a:buClr>
                <a:schemeClr val="bg2"/>
              </a:buClr>
              <a:buFont typeface="Arial" panose="020B0604020202020204" pitchFamily="34" charset="0"/>
              <a:buChar char="−"/>
              <a:defRPr sz="1200" kern="1200">
                <a:solidFill>
                  <a:schemeClr val="bg2"/>
                </a:solidFill>
                <a:latin typeface="+mn-lt"/>
                <a:ea typeface="+mn-ea"/>
                <a:cs typeface="+mn-cs"/>
              </a:defRPr>
            </a:lvl8pPr>
            <a:lvl9pPr marL="1188000" indent="-144000" algn="l" defTabSz="914400" rtl="0" eaLnBrk="1" latinLnBrk="0" hangingPunct="1">
              <a:spcBef>
                <a:spcPts val="0"/>
              </a:spcBef>
              <a:buClr>
                <a:schemeClr val="bg2"/>
              </a:buClr>
              <a:buFont typeface="Arial" panose="020B0604020202020204" pitchFamily="34" charset="0"/>
              <a:buChar char="−"/>
              <a:defRPr sz="1200" kern="1200">
                <a:solidFill>
                  <a:schemeClr val="bg2"/>
                </a:solidFill>
                <a:latin typeface="+mn-lt"/>
                <a:ea typeface="+mn-ea"/>
                <a:cs typeface="+mn-cs"/>
              </a:defRPr>
            </a:lvl9pPr>
          </a:lstStyle>
          <a:p>
            <a:pPr algn="ctr"/>
            <a:r>
              <a:rPr lang="en-US" sz="1333" dirty="0">
                <a:solidFill>
                  <a:schemeClr val="bg1"/>
                </a:solidFill>
              </a:rPr>
              <a:t>2</a:t>
            </a:r>
          </a:p>
        </p:txBody>
      </p:sp>
      <p:sp>
        <p:nvSpPr>
          <p:cNvPr id="91" name="Text Placeholder 62"/>
          <p:cNvSpPr txBox="1">
            <a:spLocks/>
          </p:cNvSpPr>
          <p:nvPr/>
        </p:nvSpPr>
        <p:spPr>
          <a:xfrm>
            <a:off x="8827355" y="1308243"/>
            <a:ext cx="377024" cy="377024"/>
          </a:xfrm>
          <a:prstGeom prst="diamond">
            <a:avLst/>
          </a:prstGeom>
          <a:solidFill>
            <a:schemeClr val="tx2"/>
          </a:solidFill>
        </p:spPr>
        <p:txBody>
          <a:bodyPr anchor="ctr"/>
          <a:lstStyle>
            <a:lvl1pPr marL="0" indent="0" algn="l" defTabSz="914400" rtl="0" eaLnBrk="1" latinLnBrk="0" hangingPunct="1">
              <a:spcBef>
                <a:spcPts val="0"/>
              </a:spcBef>
              <a:buFont typeface="Arial" panose="020B0604020202020204" pitchFamily="34" charset="0"/>
              <a:buNone/>
              <a:defRPr sz="1400" b="1" kern="1200">
                <a:solidFill>
                  <a:schemeClr val="tx2"/>
                </a:solidFill>
                <a:latin typeface="Arial" panose="020B0604020202020204" pitchFamily="34" charset="0"/>
                <a:ea typeface="+mn-ea"/>
                <a:cs typeface="Arial" panose="020B0604020202020204" pitchFamily="34" charset="0"/>
              </a:defRPr>
            </a:lvl1pPr>
            <a:lvl2pPr marL="0" indent="0" algn="l" defTabSz="914400" rtl="0" eaLnBrk="1" latinLnBrk="0" hangingPunct="1">
              <a:spcBef>
                <a:spcPts val="0"/>
              </a:spcBef>
              <a:buFontTx/>
              <a:buNone/>
              <a:defRPr sz="1400" kern="1200">
                <a:solidFill>
                  <a:schemeClr val="tx2"/>
                </a:solidFill>
                <a:latin typeface="Arial" panose="020B0604020202020204" pitchFamily="34" charset="0"/>
                <a:ea typeface="+mn-ea"/>
                <a:cs typeface="Arial" panose="020B0604020202020204" pitchFamily="34" charset="0"/>
              </a:defRPr>
            </a:lvl2pPr>
            <a:lvl3pPr marL="180000" indent="0" algn="l" defTabSz="914400" rtl="0" eaLnBrk="1" latinLnBrk="0" hangingPunct="1">
              <a:spcBef>
                <a:spcPts val="0"/>
              </a:spcBef>
              <a:buFontTx/>
              <a:buNone/>
              <a:defRPr sz="1200" b="1" kern="1200">
                <a:solidFill>
                  <a:schemeClr val="bg1">
                    <a:lumMod val="50000"/>
                  </a:schemeClr>
                </a:solidFill>
                <a:latin typeface="Arial" panose="020B0604020202020204" pitchFamily="34" charset="0"/>
                <a:ea typeface="+mn-ea"/>
                <a:cs typeface="Arial" panose="020B0604020202020204" pitchFamily="34" charset="0"/>
              </a:defRPr>
            </a:lvl3pPr>
            <a:lvl4pPr marL="180000" indent="0" algn="l" defTabSz="914400" rtl="0" eaLnBrk="1" latinLnBrk="0" hangingPunct="1">
              <a:spcBef>
                <a:spcPts val="0"/>
              </a:spcBef>
              <a:buFontTx/>
              <a:buNone/>
              <a:defRPr sz="1200" b="0" kern="1200">
                <a:solidFill>
                  <a:schemeClr val="bg1">
                    <a:lumMod val="50000"/>
                  </a:schemeClr>
                </a:solidFill>
                <a:latin typeface="Arial" panose="020B0604020202020204" pitchFamily="34" charset="0"/>
                <a:ea typeface="+mn-ea"/>
                <a:cs typeface="Arial" panose="020B0604020202020204" pitchFamily="34" charset="0"/>
              </a:defRPr>
            </a:lvl4pPr>
            <a:lvl5pPr marL="180000" indent="0" algn="l" defTabSz="914400" rtl="0" eaLnBrk="1" latinLnBrk="0" hangingPunct="1">
              <a:spcBef>
                <a:spcPts val="0"/>
              </a:spcBef>
              <a:buFontTx/>
              <a:buNone/>
              <a:defRPr sz="1200" kern="1200">
                <a:solidFill>
                  <a:schemeClr val="bg2"/>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spcBef>
                <a:spcPts val="0"/>
              </a:spcBef>
              <a:buClr>
                <a:schemeClr val="tx2"/>
              </a:buClr>
              <a:buFont typeface="Wingdings 2" panose="05020102010507070707" pitchFamily="18" charset="2"/>
              <a:buChar char=""/>
              <a:defRPr sz="1200" kern="1200">
                <a:solidFill>
                  <a:schemeClr val="bg2"/>
                </a:solidFill>
                <a:latin typeface="Arial" panose="020B0604020202020204" pitchFamily="34" charset="0"/>
                <a:ea typeface="+mn-ea"/>
                <a:cs typeface="Arial" panose="020B0604020202020204" pitchFamily="34" charset="0"/>
              </a:defRPr>
            </a:lvl6pPr>
            <a:lvl7pPr marL="900000" indent="-144000" algn="l" defTabSz="914400" rtl="0" eaLnBrk="1" latinLnBrk="0" hangingPunct="1">
              <a:spcBef>
                <a:spcPts val="0"/>
              </a:spcBef>
              <a:buClr>
                <a:schemeClr val="bg2"/>
              </a:buClr>
              <a:buSzPct val="100000"/>
              <a:buFont typeface="Arial" panose="020B0604020202020204" pitchFamily="34" charset="0"/>
              <a:buChar char="−"/>
              <a:defRPr sz="1200" kern="1200" baseline="0">
                <a:solidFill>
                  <a:schemeClr val="bg2"/>
                </a:solidFill>
                <a:latin typeface="Arial" panose="020B0604020202020204" pitchFamily="34" charset="0"/>
                <a:ea typeface="+mn-ea"/>
                <a:cs typeface="Arial" panose="020B0604020202020204" pitchFamily="34" charset="0"/>
              </a:defRPr>
            </a:lvl7pPr>
            <a:lvl8pPr marL="1044000" indent="-144000" algn="l" defTabSz="914400" rtl="0" eaLnBrk="1" latinLnBrk="0" hangingPunct="1">
              <a:spcBef>
                <a:spcPts val="0"/>
              </a:spcBef>
              <a:buClr>
                <a:schemeClr val="bg2"/>
              </a:buClr>
              <a:buFont typeface="Arial" panose="020B0604020202020204" pitchFamily="34" charset="0"/>
              <a:buChar char="−"/>
              <a:defRPr sz="1200" kern="1200">
                <a:solidFill>
                  <a:schemeClr val="bg2"/>
                </a:solidFill>
                <a:latin typeface="+mn-lt"/>
                <a:ea typeface="+mn-ea"/>
                <a:cs typeface="+mn-cs"/>
              </a:defRPr>
            </a:lvl8pPr>
            <a:lvl9pPr marL="1188000" indent="-144000" algn="l" defTabSz="914400" rtl="0" eaLnBrk="1" latinLnBrk="0" hangingPunct="1">
              <a:spcBef>
                <a:spcPts val="0"/>
              </a:spcBef>
              <a:buClr>
                <a:schemeClr val="bg2"/>
              </a:buClr>
              <a:buFont typeface="Arial" panose="020B0604020202020204" pitchFamily="34" charset="0"/>
              <a:buChar char="−"/>
              <a:defRPr sz="1200" kern="1200">
                <a:solidFill>
                  <a:schemeClr val="bg2"/>
                </a:solidFill>
                <a:latin typeface="+mn-lt"/>
                <a:ea typeface="+mn-ea"/>
                <a:cs typeface="+mn-cs"/>
              </a:defRPr>
            </a:lvl9pPr>
          </a:lstStyle>
          <a:p>
            <a:pPr algn="ctr"/>
            <a:r>
              <a:rPr lang="en-US" sz="1333" dirty="0">
                <a:solidFill>
                  <a:schemeClr val="bg1"/>
                </a:solidFill>
              </a:rPr>
              <a:t>3</a:t>
            </a:r>
          </a:p>
        </p:txBody>
      </p:sp>
      <p:sp>
        <p:nvSpPr>
          <p:cNvPr id="76" name="Titre 75"/>
          <p:cNvSpPr>
            <a:spLocks noGrp="1"/>
          </p:cNvSpPr>
          <p:nvPr>
            <p:ph type="title"/>
          </p:nvPr>
        </p:nvSpPr>
        <p:spPr>
          <a:xfrm>
            <a:off x="342489" y="365125"/>
            <a:ext cx="11433813" cy="334825"/>
          </a:xfrm>
        </p:spPr>
        <p:txBody>
          <a:bodyPr>
            <a:noAutofit/>
          </a:bodyPr>
          <a:lstStyle/>
          <a:p>
            <a:pPr algn="ctr"/>
            <a:r>
              <a:rPr lang="en-US" sz="3200" b="1" dirty="0">
                <a:latin typeface="Times New Roman" panose="02020603050405020304" pitchFamily="18" charset="0"/>
                <a:cs typeface="Times New Roman" panose="02020603050405020304" pitchFamily="18" charset="0"/>
              </a:rPr>
              <a:t>3 major </a:t>
            </a:r>
            <a:r>
              <a:rPr lang="en-US" sz="3200" b="1" dirty="0" smtClean="0">
                <a:latin typeface="Times New Roman" panose="02020603050405020304" pitchFamily="18" charset="0"/>
                <a:cs typeface="Times New Roman" panose="02020603050405020304" pitchFamily="18" charset="0"/>
              </a:rPr>
              <a:t>models </a:t>
            </a:r>
            <a:r>
              <a:rPr lang="en-US" sz="3200" b="1" dirty="0">
                <a:latin typeface="Times New Roman" panose="02020603050405020304" pitchFamily="18" charset="0"/>
                <a:cs typeface="Times New Roman" panose="02020603050405020304" pitchFamily="18" charset="0"/>
              </a:rPr>
              <a:t>can be applied for the (re)insurance industry</a:t>
            </a:r>
            <a:endParaRPr lang="fr-FR" sz="3200" b="1" dirty="0">
              <a:latin typeface="Times New Roman" panose="02020603050405020304" pitchFamily="18" charset="0"/>
              <a:cs typeface="Times New Roman" panose="02020603050405020304" pitchFamily="18" charset="0"/>
            </a:endParaRPr>
          </a:p>
        </p:txBody>
      </p:sp>
      <p:sp>
        <p:nvSpPr>
          <p:cNvPr id="92" name="Slide Number Placeholder 5"/>
          <p:cNvSpPr txBox="1">
            <a:spLocks/>
          </p:cNvSpPr>
          <p:nvPr/>
        </p:nvSpPr>
        <p:spPr>
          <a:xfrm>
            <a:off x="11369512" y="6513638"/>
            <a:ext cx="480000" cy="184665"/>
          </a:xfrm>
          <a:prstGeom prst="rect">
            <a:avLst/>
          </a:prstGeom>
        </p:spPr>
        <p:txBody>
          <a:bodyPr vert="horz" lIns="0" tIns="0" rIns="0" bIns="0" rtlCol="0" anchor="ctr"/>
          <a:lstStyle>
            <a:defPPr>
              <a:defRPr lang="en-US"/>
            </a:defPPr>
            <a:lvl1pPr marL="0" algn="ctr" defTabSz="457200" rtl="0" eaLnBrk="1" latinLnBrk="0" hangingPunct="1">
              <a:defRPr sz="9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EB99C4E-4C2F-4FAC-9585-2BCE7E79DDB0}" type="slidenum">
              <a:rPr lang="en-US" sz="1200"/>
              <a:pPr/>
              <a:t>28</a:t>
            </a:fld>
            <a:endParaRPr lang="en-US" sz="1200" dirty="0"/>
          </a:p>
        </p:txBody>
      </p:sp>
      <p:sp>
        <p:nvSpPr>
          <p:cNvPr id="78" name="Chevron 142"/>
          <p:cNvSpPr/>
          <p:nvPr/>
        </p:nvSpPr>
        <p:spPr>
          <a:xfrm>
            <a:off x="522965" y="4281755"/>
            <a:ext cx="691809" cy="395384"/>
          </a:xfrm>
          <a:prstGeom prst="rect">
            <a:avLst/>
          </a:prstGeom>
          <a:solidFill>
            <a:schemeClr val="bg1"/>
          </a:solid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8000" tIns="48000" rIns="48000" bIns="48000" numCol="1" spcCol="0" rtlCol="0" fromWordArt="0" anchor="ctr" anchorCtr="0" forceAA="0" compatLnSpc="1">
            <a:prstTxWarp prst="textNoShape">
              <a:avLst/>
            </a:prstTxWarp>
            <a:noAutofit/>
          </a:bodyPr>
          <a:lstStyle/>
          <a:p>
            <a:pPr algn="ctr"/>
            <a:r>
              <a:rPr lang="en-GB" sz="800" b="1" dirty="0">
                <a:solidFill>
                  <a:schemeClr val="bg1">
                    <a:lumMod val="50000"/>
                  </a:schemeClr>
                </a:solidFill>
                <a:latin typeface="Arial Narrow" panose="020B0606020202030204" pitchFamily="34" charset="0"/>
              </a:rPr>
              <a:t>Distribution / UW</a:t>
            </a:r>
          </a:p>
        </p:txBody>
      </p:sp>
      <p:sp>
        <p:nvSpPr>
          <p:cNvPr id="93" name="Chevron 142"/>
          <p:cNvSpPr/>
          <p:nvPr/>
        </p:nvSpPr>
        <p:spPr>
          <a:xfrm>
            <a:off x="1356530" y="4281755"/>
            <a:ext cx="691809" cy="395384"/>
          </a:xfrm>
          <a:prstGeom prst="rect">
            <a:avLst/>
          </a:prstGeom>
          <a:solidFill>
            <a:schemeClr val="bg1"/>
          </a:solid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8000" tIns="48000" rIns="48000" bIns="48000" numCol="1" spcCol="0" rtlCol="0" fromWordArt="0" anchor="ctr" anchorCtr="0" forceAA="0" compatLnSpc="1">
            <a:prstTxWarp prst="textNoShape">
              <a:avLst/>
            </a:prstTxWarp>
            <a:noAutofit/>
          </a:bodyPr>
          <a:lstStyle/>
          <a:p>
            <a:pPr lvl="0" algn="ctr"/>
            <a:r>
              <a:rPr lang="en-GB" sz="800" b="1" dirty="0">
                <a:solidFill>
                  <a:srgbClr val="FFFFFF">
                    <a:lumMod val="50000"/>
                  </a:srgbClr>
                </a:solidFill>
                <a:latin typeface="Arial Narrow" panose="020B0606020202030204" pitchFamily="34" charset="0"/>
              </a:rPr>
              <a:t>Claims </a:t>
            </a:r>
            <a:br>
              <a:rPr lang="en-GB" sz="800" b="1" dirty="0">
                <a:solidFill>
                  <a:srgbClr val="FFFFFF">
                    <a:lumMod val="50000"/>
                  </a:srgbClr>
                </a:solidFill>
                <a:latin typeface="Arial Narrow" panose="020B0606020202030204" pitchFamily="34" charset="0"/>
              </a:rPr>
            </a:br>
            <a:r>
              <a:rPr lang="en-GB" sz="800" b="1" dirty="0">
                <a:solidFill>
                  <a:srgbClr val="FFFFFF">
                    <a:lumMod val="50000"/>
                  </a:srgbClr>
                </a:solidFill>
                <a:latin typeface="Arial Narrow" panose="020B0606020202030204" pitchFamily="34" charset="0"/>
              </a:rPr>
              <a:t>Handling</a:t>
            </a:r>
          </a:p>
        </p:txBody>
      </p:sp>
      <p:sp>
        <p:nvSpPr>
          <p:cNvPr id="94" name="Chevron 142"/>
          <p:cNvSpPr/>
          <p:nvPr/>
        </p:nvSpPr>
        <p:spPr>
          <a:xfrm>
            <a:off x="2190096" y="4281755"/>
            <a:ext cx="691809" cy="395384"/>
          </a:xfrm>
          <a:prstGeom prst="rect">
            <a:avLst/>
          </a:prstGeom>
          <a:solidFill>
            <a:schemeClr val="bg1"/>
          </a:solid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8000" tIns="48000" rIns="48000" bIns="48000" numCol="1" spcCol="0" rtlCol="0" fromWordArt="0" anchor="ctr" anchorCtr="0" forceAA="0" compatLnSpc="1">
            <a:prstTxWarp prst="textNoShape">
              <a:avLst/>
            </a:prstTxWarp>
            <a:noAutofit/>
          </a:bodyPr>
          <a:lstStyle/>
          <a:p>
            <a:pPr lvl="0" algn="ctr"/>
            <a:r>
              <a:rPr lang="en-GB" sz="800" b="1" dirty="0">
                <a:solidFill>
                  <a:srgbClr val="FFFFFF">
                    <a:lumMod val="50000"/>
                  </a:srgbClr>
                </a:solidFill>
                <a:latin typeface="Arial Narrow" panose="020B0606020202030204" pitchFamily="34" charset="0"/>
              </a:rPr>
              <a:t>Administration</a:t>
            </a:r>
          </a:p>
        </p:txBody>
      </p:sp>
      <p:sp>
        <p:nvSpPr>
          <p:cNvPr id="84" name="Chevron 142"/>
          <p:cNvSpPr/>
          <p:nvPr/>
        </p:nvSpPr>
        <p:spPr>
          <a:xfrm>
            <a:off x="3023660" y="4281755"/>
            <a:ext cx="691809" cy="395384"/>
          </a:xfrm>
          <a:prstGeom prst="rect">
            <a:avLst/>
          </a:prstGeom>
          <a:solidFill>
            <a:schemeClr val="bg1"/>
          </a:solid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8000" tIns="48000" rIns="48000" bIns="48000" numCol="1" spcCol="0" rtlCol="0" fromWordArt="0" anchor="ctr" anchorCtr="0" forceAA="0" compatLnSpc="1">
            <a:prstTxWarp prst="textNoShape">
              <a:avLst/>
            </a:prstTxWarp>
            <a:noAutofit/>
          </a:bodyPr>
          <a:lstStyle/>
          <a:p>
            <a:pPr lvl="0" algn="ctr"/>
            <a:r>
              <a:rPr lang="en-GB" sz="800" b="1" dirty="0">
                <a:solidFill>
                  <a:srgbClr val="FFFFFF">
                    <a:lumMod val="50000"/>
                  </a:srgbClr>
                </a:solidFill>
                <a:latin typeface="Arial Narrow" panose="020B0606020202030204" pitchFamily="34" charset="0"/>
              </a:rPr>
              <a:t>Fraud Detection / Risk Prevent°</a:t>
            </a:r>
          </a:p>
        </p:txBody>
      </p:sp>
    </p:spTree>
    <p:extLst>
      <p:ext uri="{BB962C8B-B14F-4D97-AF65-F5344CB8AC3E}">
        <p14:creationId xmlns:p14="http://schemas.microsoft.com/office/powerpoint/2010/main" val="331658961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627797"/>
            <a:ext cx="10515600" cy="5549166"/>
          </a:xfrm>
        </p:spPr>
        <p:txBody>
          <a:bodyPr/>
          <a:lstStyle/>
          <a:p>
            <a:pPr marL="0" indent="0" algn="ctr">
              <a:buNone/>
            </a:pPr>
            <a:endParaRPr lang="en-US" b="1" dirty="0" smtClean="0">
              <a:latin typeface="Times New Roman" panose="02020603050405020304" pitchFamily="18" charset="0"/>
              <a:cs typeface="Times New Roman" panose="02020603050405020304" pitchFamily="18" charset="0"/>
            </a:endParaRPr>
          </a:p>
          <a:p>
            <a:pPr marL="0" indent="0" algn="ctr">
              <a:buNone/>
            </a:pPr>
            <a:endParaRPr lang="en-US" b="1" dirty="0">
              <a:latin typeface="Times New Roman" panose="02020603050405020304" pitchFamily="18" charset="0"/>
              <a:cs typeface="Times New Roman" panose="02020603050405020304" pitchFamily="18" charset="0"/>
            </a:endParaRPr>
          </a:p>
          <a:p>
            <a:pPr marL="0" indent="0" algn="ctr">
              <a:buNone/>
            </a:pPr>
            <a:r>
              <a:rPr lang="en-US" sz="4800" b="1" dirty="0" smtClean="0">
                <a:latin typeface="Times New Roman" panose="02020603050405020304" pitchFamily="18" charset="0"/>
                <a:cs typeface="Times New Roman" panose="02020603050405020304" pitchFamily="18" charset="0"/>
              </a:rPr>
              <a:t>The </a:t>
            </a:r>
            <a:r>
              <a:rPr lang="en-US" sz="4800" b="1" dirty="0">
                <a:latin typeface="Times New Roman" panose="02020603050405020304" pitchFamily="18" charset="0"/>
                <a:cs typeface="Times New Roman" panose="02020603050405020304" pitchFamily="18" charset="0"/>
              </a:rPr>
              <a:t>types of </a:t>
            </a:r>
            <a:r>
              <a:rPr lang="en-US" sz="4800" b="1" dirty="0" err="1">
                <a:latin typeface="Times New Roman" panose="02020603050405020304" pitchFamily="18" charset="0"/>
                <a:cs typeface="Times New Roman" panose="02020603050405020304" pitchFamily="18" charset="0"/>
              </a:rPr>
              <a:t>Blockchain</a:t>
            </a:r>
            <a:r>
              <a:rPr lang="en-US" sz="4800" b="1" dirty="0">
                <a:latin typeface="Times New Roman" panose="02020603050405020304" pitchFamily="18" charset="0"/>
                <a:cs typeface="Times New Roman" panose="02020603050405020304" pitchFamily="18" charset="0"/>
              </a:rPr>
              <a:t> </a:t>
            </a:r>
            <a:endParaRPr lang="en-US" sz="4800" b="1" dirty="0" smtClean="0">
              <a:latin typeface="Times New Roman" panose="02020603050405020304" pitchFamily="18" charset="0"/>
              <a:cs typeface="Times New Roman" panose="02020603050405020304" pitchFamily="18" charset="0"/>
            </a:endParaRPr>
          </a:p>
          <a:p>
            <a:pPr marL="0" indent="0" algn="ctr">
              <a:buNone/>
            </a:pPr>
            <a:r>
              <a:rPr lang="en-US" sz="4800" b="1" dirty="0" smtClean="0">
                <a:latin typeface="Times New Roman" panose="02020603050405020304" pitchFamily="18" charset="0"/>
                <a:cs typeface="Times New Roman" panose="02020603050405020304" pitchFamily="18" charset="0"/>
              </a:rPr>
              <a:t>Business Models</a:t>
            </a:r>
            <a:endParaRPr lang="ru-RU" sz="4800" dirty="0"/>
          </a:p>
        </p:txBody>
      </p:sp>
    </p:spTree>
    <p:extLst>
      <p:ext uri="{BB962C8B-B14F-4D97-AF65-F5344CB8AC3E}">
        <p14:creationId xmlns:p14="http://schemas.microsoft.com/office/powerpoint/2010/main" val="87408245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38200" y="365125"/>
            <a:ext cx="10515600" cy="6349574"/>
          </a:xfrm>
        </p:spPr>
      </p:pic>
    </p:spTree>
    <p:extLst>
      <p:ext uri="{BB962C8B-B14F-4D97-AF65-F5344CB8AC3E}">
        <p14:creationId xmlns:p14="http://schemas.microsoft.com/office/powerpoint/2010/main" val="342360309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67639"/>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P2P </a:t>
            </a:r>
            <a:r>
              <a:rPr lang="en-US" sz="4000" b="1" dirty="0" err="1" smtClean="0">
                <a:latin typeface="Times New Roman" panose="02020603050405020304" pitchFamily="18" charset="0"/>
                <a:cs typeface="Times New Roman" panose="02020603050405020304" pitchFamily="18" charset="0"/>
              </a:rPr>
              <a:t>Blockchain</a:t>
            </a:r>
            <a:r>
              <a:rPr lang="en-US" sz="4000" b="1" dirty="0" smtClean="0">
                <a:latin typeface="Times New Roman" panose="02020603050405020304" pitchFamily="18" charset="0"/>
                <a:cs typeface="Times New Roman" panose="02020603050405020304" pitchFamily="18" charset="0"/>
              </a:rPr>
              <a:t> Business Model</a:t>
            </a:r>
            <a:br>
              <a:rPr lang="en-US" sz="4000" b="1" dirty="0" smtClean="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015621" y="1405718"/>
            <a:ext cx="10515600" cy="4612945"/>
          </a:xfrm>
        </p:spPr>
        <p:txBody>
          <a:bodyPr>
            <a:normAutofit/>
          </a:bodyPr>
          <a:lstStyle/>
          <a:p>
            <a:pPr marL="0" indent="0" algn="just">
              <a:buNone/>
            </a:pPr>
            <a:r>
              <a:rPr lang="en-US" sz="3200" dirty="0" smtClean="0">
                <a:latin typeface="Times New Roman" panose="02020603050405020304" pitchFamily="18" charset="0"/>
                <a:cs typeface="Times New Roman" panose="02020603050405020304" pitchFamily="18" charset="0"/>
              </a:rPr>
              <a:t>As said before, </a:t>
            </a:r>
            <a:r>
              <a:rPr lang="en-US" sz="3200" dirty="0" err="1" smtClean="0">
                <a:latin typeface="Times New Roman" panose="02020603050405020304" pitchFamily="18" charset="0"/>
                <a:cs typeface="Times New Roman" panose="02020603050405020304" pitchFamily="18" charset="0"/>
              </a:rPr>
              <a:t>blockchain</a:t>
            </a:r>
            <a:r>
              <a:rPr lang="en-US" sz="3200" dirty="0" smtClean="0">
                <a:latin typeface="Times New Roman" panose="02020603050405020304" pitchFamily="18" charset="0"/>
                <a:cs typeface="Times New Roman" panose="02020603050405020304" pitchFamily="18" charset="0"/>
              </a:rPr>
              <a:t> technology has always been peer to peer, allowing end-users to interact with each other. The profit may be made here via tokens, </a:t>
            </a:r>
            <a:r>
              <a:rPr lang="en-US" sz="3200" dirty="0" err="1" smtClean="0">
                <a:latin typeface="Times New Roman" panose="02020603050405020304" pitchFamily="18" charset="0"/>
                <a:cs typeface="Times New Roman" panose="02020603050405020304" pitchFamily="18" charset="0"/>
              </a:rPr>
              <a:t>BaaS</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Blockchain</a:t>
            </a:r>
            <a:r>
              <a:rPr lang="en-US" sz="3200" dirty="0" smtClean="0">
                <a:latin typeface="Times New Roman" panose="02020603050405020304" pitchFamily="18" charset="0"/>
                <a:cs typeface="Times New Roman" panose="02020603050405020304" pitchFamily="18" charset="0"/>
              </a:rPr>
              <a:t> as a Service), transaction fees, and others. </a:t>
            </a:r>
            <a:r>
              <a:rPr lang="en-US" sz="3200" dirty="0" err="1" smtClean="0">
                <a:latin typeface="Times New Roman" panose="02020603050405020304" pitchFamily="18" charset="0"/>
                <a:cs typeface="Times New Roman" panose="02020603050405020304" pitchFamily="18" charset="0"/>
              </a:rPr>
              <a:t>Filecoin</a:t>
            </a:r>
            <a:r>
              <a:rPr lang="en-US" sz="3200" dirty="0" smtClean="0">
                <a:latin typeface="Times New Roman" panose="02020603050405020304" pitchFamily="18" charset="0"/>
                <a:cs typeface="Times New Roman" panose="02020603050405020304" pitchFamily="18" charset="0"/>
              </a:rPr>
              <a:t> and IPFS are popular examples that use this business model, by providing a platform for data storage and sharing</a:t>
            </a:r>
            <a:r>
              <a:rPr lang="en-US" dirty="0" smtClean="0"/>
              <a:t>.</a:t>
            </a:r>
          </a:p>
        </p:txBody>
      </p:sp>
    </p:spTree>
    <p:extLst>
      <p:ext uri="{BB962C8B-B14F-4D97-AF65-F5344CB8AC3E}">
        <p14:creationId xmlns:p14="http://schemas.microsoft.com/office/powerpoint/2010/main" val="349359454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040594"/>
          </a:xfrm>
        </p:spPr>
        <p:txBody>
          <a:bodyPr>
            <a:normAutofit fontScale="90000"/>
          </a:bodyPr>
          <a:lstStyle/>
          <a:p>
            <a:pPr algn="ctr"/>
            <a:r>
              <a:rPr lang="en-US" sz="4000" b="1" dirty="0" err="1" smtClean="0">
                <a:latin typeface="Times New Roman" panose="02020603050405020304" pitchFamily="18" charset="0"/>
                <a:cs typeface="Times New Roman" panose="02020603050405020304" pitchFamily="18" charset="0"/>
              </a:rPr>
              <a:t>Blockchain</a:t>
            </a:r>
            <a:r>
              <a:rPr lang="en-US" sz="4000" b="1" dirty="0" smtClean="0">
                <a:latin typeface="Times New Roman" panose="02020603050405020304" pitchFamily="18" charset="0"/>
                <a:cs typeface="Times New Roman" panose="02020603050405020304" pitchFamily="18" charset="0"/>
              </a:rPr>
              <a:t> as a Service Business Model (</a:t>
            </a:r>
            <a:r>
              <a:rPr lang="en-US" sz="4000" b="1" dirty="0" err="1" smtClean="0">
                <a:latin typeface="Times New Roman" panose="02020603050405020304" pitchFamily="18" charset="0"/>
                <a:cs typeface="Times New Roman" panose="02020603050405020304" pitchFamily="18" charset="0"/>
              </a:rPr>
              <a:t>BaaS</a:t>
            </a:r>
            <a:r>
              <a:rPr lang="en-US" sz="4000" b="1" dirty="0" smtClean="0">
                <a:latin typeface="Times New Roman" panose="02020603050405020304" pitchFamily="18" charset="0"/>
                <a:cs typeface="Times New Roman" panose="02020603050405020304" pitchFamily="18" charset="0"/>
              </a:rPr>
              <a:t>)</a:t>
            </a:r>
            <a:br>
              <a:rPr lang="en-US" sz="4000" b="1" dirty="0" smtClean="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28299"/>
            <a:ext cx="10515600" cy="5117910"/>
          </a:xfrm>
        </p:spPr>
        <p:txBody>
          <a:bodyPr>
            <a:normAutofit fontScale="77500" lnSpcReduction="20000"/>
          </a:bodyPr>
          <a:lstStyle/>
          <a:p>
            <a:pPr marL="0" indent="0" algn="just">
              <a:buNone/>
            </a:pPr>
            <a:r>
              <a:rPr lang="en-US" sz="3800" dirty="0" err="1" smtClean="0">
                <a:latin typeface="Times New Roman" panose="02020603050405020304" pitchFamily="18" charset="0"/>
                <a:cs typeface="Times New Roman" panose="02020603050405020304" pitchFamily="18" charset="0"/>
              </a:rPr>
              <a:t>Blockchain</a:t>
            </a:r>
            <a:r>
              <a:rPr lang="en-US" sz="3800" dirty="0" smtClean="0">
                <a:latin typeface="Times New Roman" panose="02020603050405020304" pitchFamily="18" charset="0"/>
                <a:cs typeface="Times New Roman" panose="02020603050405020304" pitchFamily="18" charset="0"/>
              </a:rPr>
              <a:t> technology and ecosystem can be pretty intimidating for people in general. Nevertheless, this </a:t>
            </a:r>
            <a:r>
              <a:rPr lang="en-US" sz="3800" dirty="0" err="1" smtClean="0">
                <a:latin typeface="Times New Roman" panose="02020603050405020304" pitchFamily="18" charset="0"/>
                <a:cs typeface="Times New Roman" panose="02020603050405020304" pitchFamily="18" charset="0"/>
              </a:rPr>
              <a:t>Blockchain</a:t>
            </a:r>
            <a:r>
              <a:rPr lang="en-US" sz="3800" dirty="0" smtClean="0">
                <a:latin typeface="Times New Roman" panose="02020603050405020304" pitchFamily="18" charset="0"/>
                <a:cs typeface="Times New Roman" panose="02020603050405020304" pitchFamily="18" charset="0"/>
              </a:rPr>
              <a:t>-as-a-Service (</a:t>
            </a:r>
            <a:r>
              <a:rPr lang="en-US" sz="3800" dirty="0" err="1" smtClean="0">
                <a:latin typeface="Times New Roman" panose="02020603050405020304" pitchFamily="18" charset="0"/>
                <a:cs typeface="Times New Roman" panose="02020603050405020304" pitchFamily="18" charset="0"/>
              </a:rPr>
              <a:t>BaaS</a:t>
            </a:r>
            <a:r>
              <a:rPr lang="en-US" sz="3800" dirty="0" smtClean="0">
                <a:latin typeface="Times New Roman" panose="02020603050405020304" pitchFamily="18" charset="0"/>
                <a:cs typeface="Times New Roman" panose="02020603050405020304" pitchFamily="18" charset="0"/>
              </a:rPr>
              <a:t>) business model permits the clients to outsource all the backend structure and focus only on the frontend. </a:t>
            </a:r>
            <a:r>
              <a:rPr lang="en-US" sz="3800" dirty="0" err="1" smtClean="0">
                <a:latin typeface="Times New Roman" panose="02020603050405020304" pitchFamily="18" charset="0"/>
                <a:cs typeface="Times New Roman" panose="02020603050405020304" pitchFamily="18" charset="0"/>
              </a:rPr>
              <a:t>Blockchain</a:t>
            </a:r>
            <a:r>
              <a:rPr lang="en-US" sz="3800" dirty="0" smtClean="0">
                <a:latin typeface="Times New Roman" panose="02020603050405020304" pitchFamily="18" charset="0"/>
                <a:cs typeface="Times New Roman" panose="02020603050405020304" pitchFamily="18" charset="0"/>
              </a:rPr>
              <a:t> Business Models - Front-End Back-End.</a:t>
            </a:r>
          </a:p>
          <a:p>
            <a:pPr marL="0" indent="0" algn="just">
              <a:buNone/>
            </a:pPr>
            <a:r>
              <a:rPr lang="en-US" sz="3800" dirty="0" err="1">
                <a:latin typeface="Times New Roman" panose="02020603050405020304" pitchFamily="18" charset="0"/>
                <a:cs typeface="Times New Roman" panose="02020603050405020304" pitchFamily="18" charset="0"/>
              </a:rPr>
              <a:t>BaaS</a:t>
            </a:r>
            <a:r>
              <a:rPr lang="en-US" sz="3800" dirty="0">
                <a:latin typeface="Times New Roman" panose="02020603050405020304" pitchFamily="18" charset="0"/>
                <a:cs typeface="Times New Roman" panose="02020603050405020304" pitchFamily="18" charset="0"/>
              </a:rPr>
              <a:t> companies usually provide services such as user authentication, database management, remote updating, push notifications (for smartphone apps), cloud storage, and hosting. It is, therefore, one of the most popular </a:t>
            </a:r>
            <a:r>
              <a:rPr lang="en-US" sz="3800" dirty="0" err="1">
                <a:latin typeface="Times New Roman" panose="02020603050405020304" pitchFamily="18" charset="0"/>
                <a:cs typeface="Times New Roman" panose="02020603050405020304" pitchFamily="18" charset="0"/>
              </a:rPr>
              <a:t>blockchain</a:t>
            </a:r>
            <a:r>
              <a:rPr lang="en-US" sz="3800" dirty="0">
                <a:latin typeface="Times New Roman" panose="02020603050405020304" pitchFamily="18" charset="0"/>
                <a:cs typeface="Times New Roman" panose="02020603050405020304" pitchFamily="18" charset="0"/>
              </a:rPr>
              <a:t> business models, with famous operators such as Microsoft (Azure), Amazon (AWS), and IBM (</a:t>
            </a:r>
            <a:r>
              <a:rPr lang="en-US" sz="3800" dirty="0" err="1">
                <a:latin typeface="Times New Roman" panose="02020603050405020304" pitchFamily="18" charset="0"/>
                <a:cs typeface="Times New Roman" panose="02020603050405020304" pitchFamily="18" charset="0"/>
              </a:rPr>
              <a:t>BlueMix</a:t>
            </a:r>
            <a:r>
              <a:rPr lang="en-US" sz="3800" dirty="0">
                <a:latin typeface="Times New Roman" panose="02020603050405020304" pitchFamily="18" charset="0"/>
                <a:cs typeface="Times New Roman" panose="02020603050405020304" pitchFamily="18" charset="0"/>
              </a:rPr>
              <a:t>). The end-users, in this case, are not usually people, but other businesses and organizations. And they don’t have to worry about how </a:t>
            </a:r>
            <a:r>
              <a:rPr lang="en-US" sz="3800" dirty="0" err="1">
                <a:latin typeface="Times New Roman" panose="02020603050405020304" pitchFamily="18" charset="0"/>
                <a:cs typeface="Times New Roman" panose="02020603050405020304" pitchFamily="18" charset="0"/>
              </a:rPr>
              <a:t>blockchain</a:t>
            </a:r>
            <a:r>
              <a:rPr lang="en-US" sz="3800" dirty="0">
                <a:latin typeface="Times New Roman" panose="02020603050405020304" pitchFamily="18" charset="0"/>
                <a:cs typeface="Times New Roman" panose="02020603050405020304" pitchFamily="18" charset="0"/>
              </a:rPr>
              <a:t> works nor hardware infrastructure, thus allowing them to experiment, test, and conduct research. </a:t>
            </a:r>
          </a:p>
          <a:p>
            <a:pPr marL="0" indent="0" algn="just">
              <a:buNone/>
            </a:pPr>
            <a:endParaRPr lang="ru-RU" sz="3200" dirty="0" smtClean="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8584949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423081"/>
            <a:ext cx="10515600" cy="1091821"/>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Token Economy – Utility Token Business Model</a:t>
            </a:r>
            <a:r>
              <a:rPr lang="en-US" sz="4000" dirty="0" smtClean="0"/>
              <a:t/>
            </a:r>
            <a:br>
              <a:rPr lang="en-US" sz="4000" dirty="0" smtClean="0"/>
            </a:br>
            <a:endParaRPr lang="ru-RU" sz="4000" dirty="0"/>
          </a:p>
        </p:txBody>
      </p:sp>
      <p:sp>
        <p:nvSpPr>
          <p:cNvPr id="3" name="Объект 2"/>
          <p:cNvSpPr>
            <a:spLocks noGrp="1"/>
          </p:cNvSpPr>
          <p:nvPr>
            <p:ph idx="1"/>
          </p:nvPr>
        </p:nvSpPr>
        <p:spPr>
          <a:xfrm>
            <a:off x="838200" y="1733266"/>
            <a:ext cx="10515600" cy="4899546"/>
          </a:xfrm>
        </p:spPr>
        <p:txBody>
          <a:bodyPr>
            <a:normAutofit/>
          </a:bodyPr>
          <a:lstStyle/>
          <a:p>
            <a:pPr marL="0" indent="0" algn="just">
              <a:buNone/>
            </a:pPr>
            <a:r>
              <a:rPr lang="en-US" sz="3200" dirty="0" smtClean="0">
                <a:latin typeface="Times New Roman" panose="02020603050405020304" pitchFamily="18" charset="0"/>
                <a:cs typeface="Times New Roman" panose="02020603050405020304" pitchFamily="18" charset="0"/>
              </a:rPr>
              <a:t>The utility toke business model drives functionality into business via the use of tokens, which facilitate the network activities. Nowadays, there is plenty of startups, companies, and e-commerce websites that use the utility token business model. The token utility has three important properties: role, feature, and purpose. Utility Token Business Model Each role has its own set of features and purpose:</a:t>
            </a:r>
          </a:p>
          <a:p>
            <a:pPr marL="0" indent="0">
              <a:buNone/>
            </a:pPr>
            <a:r>
              <a:rPr lang="en-US" sz="3100" dirty="0" smtClean="0">
                <a:latin typeface="Times New Roman" panose="02020603050405020304" pitchFamily="18" charset="0"/>
                <a:cs typeface="Times New Roman" panose="02020603050405020304" pitchFamily="18" charset="0"/>
              </a:rPr>
              <a:t> </a:t>
            </a:r>
            <a:endParaRPr lang="ru-RU" dirty="0"/>
          </a:p>
        </p:txBody>
      </p:sp>
    </p:spTree>
    <p:extLst>
      <p:ext uri="{BB962C8B-B14F-4D97-AF65-F5344CB8AC3E}">
        <p14:creationId xmlns:p14="http://schemas.microsoft.com/office/powerpoint/2010/main" val="133143584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3600" b="1" dirty="0" smtClean="0">
                <a:latin typeface="Times New Roman" panose="02020603050405020304" pitchFamily="18" charset="0"/>
                <a:cs typeface="Times New Roman" panose="02020603050405020304" pitchFamily="18" charset="0"/>
              </a:rPr>
              <a:t>Token Economy – Utility Token Business Model</a:t>
            </a:r>
            <a:endParaRPr lang="ru-RU" sz="3600" dirty="0"/>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501253" y="1473958"/>
            <a:ext cx="9321421" cy="5049672"/>
          </a:xfrm>
        </p:spPr>
      </p:pic>
    </p:spTree>
    <p:extLst>
      <p:ext uri="{BB962C8B-B14F-4D97-AF65-F5344CB8AC3E}">
        <p14:creationId xmlns:p14="http://schemas.microsoft.com/office/powerpoint/2010/main" val="259633908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smtClean="0">
                <a:latin typeface="Times New Roman" panose="02020603050405020304" pitchFamily="18" charset="0"/>
                <a:cs typeface="Times New Roman" panose="02020603050405020304" pitchFamily="18" charset="0"/>
              </a:rPr>
              <a:t>The rules of token business model </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64776"/>
            <a:ext cx="10515600" cy="5158854"/>
          </a:xfrm>
        </p:spPr>
        <p:txBody>
          <a:bodyPr>
            <a:normAutofit lnSpcReduction="10000"/>
          </a:bodyPr>
          <a:lstStyle/>
          <a:p>
            <a:pPr algn="just"/>
            <a:r>
              <a:rPr lang="en-US" dirty="0">
                <a:latin typeface="Times New Roman" panose="02020603050405020304" pitchFamily="18" charset="0"/>
                <a:cs typeface="Times New Roman" panose="02020603050405020304" pitchFamily="18" charset="0"/>
              </a:rPr>
              <a:t>Right: with a particular token, the holder gets a certain amount of rights within the ecosystem.</a:t>
            </a:r>
          </a:p>
          <a:p>
            <a:pPr algn="just"/>
            <a:r>
              <a:rPr lang="en-US" dirty="0" smtClean="0">
                <a:latin typeface="Times New Roman" panose="02020603050405020304" pitchFamily="18" charset="0"/>
                <a:cs typeface="Times New Roman" panose="02020603050405020304" pitchFamily="18" charset="0"/>
              </a:rPr>
              <a:t>Value </a:t>
            </a:r>
            <a:r>
              <a:rPr lang="en-US" dirty="0">
                <a:latin typeface="Times New Roman" panose="02020603050405020304" pitchFamily="18" charset="0"/>
                <a:cs typeface="Times New Roman" panose="02020603050405020304" pitchFamily="18" charset="0"/>
              </a:rPr>
              <a:t>Exchange: the tokens create an internal economic system that can help the buyers and sellers trade value within the ecosystem.</a:t>
            </a:r>
          </a:p>
          <a:p>
            <a:pPr algn="just"/>
            <a:r>
              <a:rPr lang="en-US" dirty="0" smtClean="0">
                <a:latin typeface="Times New Roman" panose="02020603050405020304" pitchFamily="18" charset="0"/>
                <a:cs typeface="Times New Roman" panose="02020603050405020304" pitchFamily="18" charset="0"/>
              </a:rPr>
              <a:t>Toll</a:t>
            </a:r>
            <a:r>
              <a:rPr lang="en-US" dirty="0">
                <a:latin typeface="Times New Roman" panose="02020603050405020304" pitchFamily="18" charset="0"/>
                <a:cs typeface="Times New Roman" panose="02020603050405020304" pitchFamily="18" charset="0"/>
              </a:rPr>
              <a:t>: it acts as a toll gateway to use specific functionalities of a particular system.</a:t>
            </a:r>
          </a:p>
          <a:p>
            <a:pPr algn="just"/>
            <a:r>
              <a:rPr lang="en-US" dirty="0" smtClean="0">
                <a:latin typeface="Times New Roman" panose="02020603050405020304" pitchFamily="18" charset="0"/>
                <a:cs typeface="Times New Roman" panose="02020603050405020304" pitchFamily="18" charset="0"/>
              </a:rPr>
              <a:t>Function</a:t>
            </a:r>
            <a:r>
              <a:rPr lang="en-US" dirty="0">
                <a:latin typeface="Times New Roman" panose="02020603050405020304" pitchFamily="18" charset="0"/>
                <a:cs typeface="Times New Roman" panose="02020603050405020304" pitchFamily="18" charset="0"/>
              </a:rPr>
              <a:t>: the token enables the holder to enrich the user experience inside a particular environment.</a:t>
            </a:r>
          </a:p>
          <a:p>
            <a:pPr algn="just"/>
            <a:r>
              <a:rPr lang="en-US" dirty="0" smtClean="0">
                <a:latin typeface="Times New Roman" panose="02020603050405020304" pitchFamily="18" charset="0"/>
                <a:cs typeface="Times New Roman" panose="02020603050405020304" pitchFamily="18" charset="0"/>
              </a:rPr>
              <a:t>Currency</a:t>
            </a:r>
            <a:r>
              <a:rPr lang="en-US" dirty="0">
                <a:latin typeface="Times New Roman" panose="02020603050405020304" pitchFamily="18" charset="0"/>
                <a:cs typeface="Times New Roman" panose="02020603050405020304" pitchFamily="18" charset="0"/>
              </a:rPr>
              <a:t>: it is a store of value that can be used to conduct transactions both inside and outside the given ecosystem.</a:t>
            </a:r>
          </a:p>
          <a:p>
            <a:pPr algn="just"/>
            <a:r>
              <a:rPr lang="en-US" dirty="0" smtClean="0">
                <a:latin typeface="Times New Roman" panose="02020603050405020304" pitchFamily="18" charset="0"/>
                <a:cs typeface="Times New Roman" panose="02020603050405020304" pitchFamily="18" charset="0"/>
              </a:rPr>
              <a:t>Earnings</a:t>
            </a:r>
            <a:r>
              <a:rPr lang="en-US" dirty="0">
                <a:latin typeface="Times New Roman" panose="02020603050405020304" pitchFamily="18" charset="0"/>
                <a:cs typeface="Times New Roman" panose="02020603050405020304" pitchFamily="18" charset="0"/>
              </a:rPr>
              <a:t>: it allows an equitable distribution of profits and benefits among investors in a particular project.</a:t>
            </a:r>
          </a:p>
          <a:p>
            <a:endParaRPr lang="ru-RU" dirty="0"/>
          </a:p>
        </p:txBody>
      </p:sp>
    </p:spTree>
    <p:extLst>
      <p:ext uri="{BB962C8B-B14F-4D97-AF65-F5344CB8AC3E}">
        <p14:creationId xmlns:p14="http://schemas.microsoft.com/office/powerpoint/2010/main" val="118288722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76821"/>
          </a:xfrm>
        </p:spPr>
        <p:txBody>
          <a:bodyPr>
            <a:normAutofit fontScale="90000"/>
          </a:bodyPr>
          <a:lstStyle/>
          <a:p>
            <a:pPr algn="ctr"/>
            <a:r>
              <a:rPr lang="en-US" sz="4000" b="1" dirty="0" err="1" smtClean="0">
                <a:latin typeface="Times New Roman" panose="02020603050405020304" pitchFamily="18" charset="0"/>
                <a:cs typeface="Times New Roman" panose="02020603050405020304" pitchFamily="18" charset="0"/>
              </a:rPr>
              <a:t>Blockchain</a:t>
            </a:r>
            <a:r>
              <a:rPr lang="en-US" sz="4000" b="1" dirty="0" smtClean="0">
                <a:latin typeface="Times New Roman" panose="02020603050405020304" pitchFamily="18" charset="0"/>
                <a:cs typeface="Times New Roman" panose="02020603050405020304" pitchFamily="18" charset="0"/>
              </a:rPr>
              <a:t>-Based Software Products</a:t>
            </a:r>
            <a:br>
              <a:rPr lang="en-US" sz="4000" b="1" dirty="0" smtClean="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41946"/>
            <a:ext cx="10515600" cy="4935017"/>
          </a:xfrm>
        </p:spPr>
        <p:txBody>
          <a:bodyPr>
            <a:normAutofit/>
          </a:bodyPr>
          <a:lstStyle/>
          <a:p>
            <a:pPr marL="0" indent="0" algn="just">
              <a:buNone/>
            </a:pPr>
            <a:r>
              <a:rPr lang="en-US" sz="3200" dirty="0" smtClean="0">
                <a:latin typeface="Times New Roman" panose="02020603050405020304" pitchFamily="18" charset="0"/>
                <a:cs typeface="Times New Roman" panose="02020603050405020304" pitchFamily="18" charset="0"/>
              </a:rPr>
              <a:t>There are </a:t>
            </a:r>
            <a:r>
              <a:rPr lang="en-US" sz="3200" dirty="0" err="1" smtClean="0">
                <a:latin typeface="Times New Roman" panose="02020603050405020304" pitchFamily="18" charset="0"/>
                <a:cs typeface="Times New Roman" panose="02020603050405020304" pitchFamily="18" charset="0"/>
              </a:rPr>
              <a:t>blockchain</a:t>
            </a:r>
            <a:r>
              <a:rPr lang="en-US" sz="3200" dirty="0" smtClean="0">
                <a:latin typeface="Times New Roman" panose="02020603050405020304" pitchFamily="18" charset="0"/>
                <a:cs typeface="Times New Roman" panose="02020603050405020304" pitchFamily="18" charset="0"/>
              </a:rPr>
              <a:t> companies that create solutions to be sold to bigger companies and organizations, as well as support after implementation. That usually works out fine, because the big companies don’t want to go through the process of selecting and hiring talent. It is much easier to buy a ready-made </a:t>
            </a:r>
            <a:r>
              <a:rPr lang="en-US" sz="3200" dirty="0" err="1" smtClean="0">
                <a:latin typeface="Times New Roman" panose="02020603050405020304" pitchFamily="18" charset="0"/>
                <a:cs typeface="Times New Roman" panose="02020603050405020304" pitchFamily="18" charset="0"/>
              </a:rPr>
              <a:t>blockchain</a:t>
            </a:r>
            <a:r>
              <a:rPr lang="en-US" sz="3200" dirty="0" smtClean="0">
                <a:latin typeface="Times New Roman" panose="02020603050405020304" pitchFamily="18" charset="0"/>
                <a:cs typeface="Times New Roman" panose="02020603050405020304" pitchFamily="18" charset="0"/>
              </a:rPr>
              <a:t> solution. Proving </a:t>
            </a:r>
            <a:r>
              <a:rPr lang="en-US" sz="3200" dirty="0" err="1" smtClean="0">
                <a:latin typeface="Times New Roman" panose="02020603050405020304" pitchFamily="18" charset="0"/>
                <a:cs typeface="Times New Roman" panose="02020603050405020304" pitchFamily="18" charset="0"/>
              </a:rPr>
              <a:t>blockchain</a:t>
            </a:r>
            <a:r>
              <a:rPr lang="en-US" sz="3200" dirty="0" smtClean="0">
                <a:latin typeface="Times New Roman" panose="02020603050405020304" pitchFamily="18" charset="0"/>
                <a:cs typeface="Times New Roman" panose="02020603050405020304" pitchFamily="18" charset="0"/>
              </a:rPr>
              <a:t> technology to organizations can be extremely profitable. The best example of this is the </a:t>
            </a:r>
            <a:r>
              <a:rPr lang="en-US" sz="3200" dirty="0" err="1" smtClean="0">
                <a:latin typeface="Times New Roman" panose="02020603050405020304" pitchFamily="18" charset="0"/>
                <a:cs typeface="Times New Roman" panose="02020603050405020304" pitchFamily="18" charset="0"/>
              </a:rPr>
              <a:t>MediaChain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blockchain</a:t>
            </a:r>
            <a:r>
              <a:rPr lang="en-US" sz="3200" dirty="0" smtClean="0">
                <a:latin typeface="Times New Roman" panose="02020603050405020304" pitchFamily="18" charset="0"/>
                <a:cs typeface="Times New Roman" panose="02020603050405020304" pitchFamily="18" charset="0"/>
              </a:rPr>
              <a:t> being sold to </a:t>
            </a:r>
            <a:r>
              <a:rPr lang="en-US" sz="3200" dirty="0" err="1" smtClean="0">
                <a:latin typeface="Times New Roman" panose="02020603050405020304" pitchFamily="18" charset="0"/>
                <a:cs typeface="Times New Roman" panose="02020603050405020304" pitchFamily="18" charset="0"/>
              </a:rPr>
              <a:t>Spotify</a:t>
            </a:r>
            <a:r>
              <a:rPr lang="en-US" sz="3200" dirty="0" smtClean="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29428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342490" y="641446"/>
            <a:ext cx="11507021" cy="5379844"/>
          </a:xfrm>
        </p:spPr>
        <p:txBody>
          <a:bodyPr/>
          <a:lstStyle/>
          <a:p>
            <a:pPr marL="0" lvl="0" indent="0" algn="ctr">
              <a:buNone/>
            </a:pPr>
            <a:endParaRPr lang="en-US" sz="4800" b="1" dirty="0" smtClean="0">
              <a:solidFill>
                <a:prstClr val="black"/>
              </a:solidFill>
              <a:latin typeface="Times New Roman" panose="02020603050405020304" pitchFamily="18" charset="0"/>
              <a:cs typeface="Times New Roman" panose="02020603050405020304" pitchFamily="18" charset="0"/>
            </a:endParaRPr>
          </a:p>
          <a:p>
            <a:pPr marL="0" lvl="0" indent="0" algn="ctr">
              <a:buNone/>
            </a:pPr>
            <a:endParaRPr lang="en-US" sz="4800" b="1" dirty="0">
              <a:solidFill>
                <a:prstClr val="black"/>
              </a:solidFill>
              <a:latin typeface="Times New Roman" panose="02020603050405020304" pitchFamily="18" charset="0"/>
              <a:cs typeface="Times New Roman" panose="02020603050405020304" pitchFamily="18" charset="0"/>
            </a:endParaRPr>
          </a:p>
          <a:p>
            <a:pPr marL="0" lvl="0" indent="0" algn="ctr">
              <a:buNone/>
            </a:pPr>
            <a:r>
              <a:rPr lang="en-US" sz="4800" b="1" dirty="0" smtClean="0">
                <a:solidFill>
                  <a:prstClr val="black"/>
                </a:solidFill>
                <a:latin typeface="Times New Roman" panose="02020603050405020304" pitchFamily="18" charset="0"/>
                <a:cs typeface="Times New Roman" panose="02020603050405020304" pitchFamily="18" charset="0"/>
              </a:rPr>
              <a:t>Key </a:t>
            </a:r>
            <a:r>
              <a:rPr lang="en-US" sz="4800" b="1" dirty="0">
                <a:solidFill>
                  <a:prstClr val="black"/>
                </a:solidFill>
                <a:latin typeface="Times New Roman" panose="02020603050405020304" pitchFamily="18" charset="0"/>
                <a:cs typeface="Times New Roman" panose="02020603050405020304" pitchFamily="18" charset="0"/>
              </a:rPr>
              <a:t>characteristics of </a:t>
            </a:r>
            <a:r>
              <a:rPr lang="en-US" sz="4800" b="1" dirty="0" err="1">
                <a:solidFill>
                  <a:prstClr val="black"/>
                </a:solidFill>
                <a:latin typeface="Times New Roman" panose="02020603050405020304" pitchFamily="18" charset="0"/>
                <a:cs typeface="Times New Roman" panose="02020603050405020304" pitchFamily="18" charset="0"/>
              </a:rPr>
              <a:t>Blockchain</a:t>
            </a:r>
            <a:endParaRPr lang="en-US" sz="4800" b="1" dirty="0">
              <a:solidFill>
                <a:prstClr val="black"/>
              </a:solidFill>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318307276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ctr"/>
            <a:r>
              <a:rPr lang="en-US" sz="3600" b="1" dirty="0" err="1" smtClean="0">
                <a:latin typeface="Times New Roman" panose="02020603050405020304" pitchFamily="18" charset="0"/>
                <a:cs typeface="Times New Roman" panose="02020603050405020304" pitchFamily="18" charset="0"/>
              </a:rPr>
              <a:t>Blockchain</a:t>
            </a:r>
            <a:r>
              <a:rPr lang="en-US" sz="3600" b="1" dirty="0" smtClean="0">
                <a:latin typeface="Times New Roman" panose="02020603050405020304" pitchFamily="18" charset="0"/>
                <a:cs typeface="Times New Roman" panose="02020603050405020304" pitchFamily="18" charset="0"/>
              </a:rPr>
              <a:t> </a:t>
            </a:r>
            <a:r>
              <a:rPr lang="en-US" sz="3600" b="1" dirty="0">
                <a:latin typeface="Times New Roman" panose="02020603050405020304" pitchFamily="18" charset="0"/>
                <a:cs typeface="Times New Roman" panose="02020603050405020304" pitchFamily="18" charset="0"/>
              </a:rPr>
              <a:t>characteristics</a:t>
            </a:r>
          </a:p>
        </p:txBody>
      </p:sp>
      <p:sp>
        <p:nvSpPr>
          <p:cNvPr id="3" name="Espace réservé du contenu 2"/>
          <p:cNvSpPr>
            <a:spLocks noGrp="1"/>
          </p:cNvSpPr>
          <p:nvPr>
            <p:ph idx="1"/>
          </p:nvPr>
        </p:nvSpPr>
        <p:spPr>
          <a:xfrm>
            <a:off x="838200" y="1514900"/>
            <a:ext cx="10515600" cy="5008729"/>
          </a:xfrm>
        </p:spPr>
        <p:txBody>
          <a:bodyPr>
            <a:normAutofit/>
          </a:bodyPr>
          <a:lstStyle/>
          <a:p>
            <a:pPr algn="just"/>
            <a:r>
              <a:rPr lang="en-US" dirty="0" smtClean="0">
                <a:latin typeface="Times New Roman" panose="02020603050405020304" pitchFamily="18" charset="0"/>
                <a:cs typeface="Times New Roman" panose="02020603050405020304" pitchFamily="18" charset="0"/>
              </a:rPr>
              <a:t>Digital and distributed ledgers storing signed transactions</a:t>
            </a:r>
          </a:p>
          <a:p>
            <a:pPr lvl="1" algn="just"/>
            <a:r>
              <a:rPr lang="en-US" sz="2800" dirty="0" smtClean="0">
                <a:latin typeface="Times New Roman" panose="02020603050405020304" pitchFamily="18" charset="0"/>
                <a:cs typeface="Times New Roman" panose="02020603050405020304" pitchFamily="18" charset="0"/>
              </a:rPr>
              <a:t>Transactions are stored in blocks and blocks are chained</a:t>
            </a:r>
          </a:p>
          <a:p>
            <a:pPr lvl="1" algn="just"/>
            <a:r>
              <a:rPr lang="en-US" sz="2800" dirty="0" smtClean="0">
                <a:latin typeface="Times New Roman" panose="02020603050405020304" pitchFamily="18" charset="0"/>
                <a:cs typeface="Times New Roman" panose="02020603050405020304" pitchFamily="18" charset="0"/>
              </a:rPr>
              <a:t>Double-spending mechanism</a:t>
            </a:r>
          </a:p>
          <a:p>
            <a:pPr lvl="1" algn="just"/>
            <a:r>
              <a:rPr lang="en-US" sz="2800" dirty="0" smtClean="0">
                <a:latin typeface="Times New Roman" panose="02020603050405020304" pitchFamily="18" charset="0"/>
                <a:cs typeface="Times New Roman" panose="02020603050405020304" pitchFamily="18" charset="0"/>
              </a:rPr>
              <a:t>Shared ledgers increase availability and reduce fraud risks</a:t>
            </a:r>
          </a:p>
          <a:p>
            <a:pPr lvl="1" algn="just"/>
            <a:r>
              <a:rPr lang="en-US" sz="2800" dirty="0" smtClean="0">
                <a:latin typeface="Times New Roman" panose="02020603050405020304" pitchFamily="18" charset="0"/>
                <a:cs typeface="Times New Roman" panose="02020603050405020304" pitchFamily="18" charset="0"/>
              </a:rPr>
              <a:t>Digital signature provides integrity and </a:t>
            </a:r>
            <a:r>
              <a:rPr lang="en-US" sz="2800" dirty="0" err="1" smtClean="0">
                <a:latin typeface="Times New Roman" panose="02020603050405020304" pitchFamily="18" charset="0"/>
                <a:cs typeface="Times New Roman" panose="02020603050405020304" pitchFamily="18" charset="0"/>
              </a:rPr>
              <a:t>imputability</a:t>
            </a:r>
            <a:endParaRPr lang="en-US" sz="2800" dirty="0" smtClean="0">
              <a:latin typeface="Times New Roman" panose="02020603050405020304" pitchFamily="18" charset="0"/>
              <a:cs typeface="Times New Roman" panose="02020603050405020304" pitchFamily="18" charset="0"/>
            </a:endParaRPr>
          </a:p>
          <a:p>
            <a:pPr lvl="1" algn="just"/>
            <a:r>
              <a:rPr lang="en-US" sz="2800" dirty="0" smtClean="0">
                <a:latin typeface="Times New Roman" panose="02020603050405020304" pitchFamily="18" charset="0"/>
                <a:cs typeface="Times New Roman" panose="02020603050405020304" pitchFamily="18" charset="0"/>
              </a:rPr>
              <a:t>Increased transparency (but no confidentiality)</a:t>
            </a:r>
          </a:p>
          <a:p>
            <a:pPr algn="just"/>
            <a:r>
              <a:rPr lang="en-US" dirty="0" smtClean="0">
                <a:latin typeface="Times New Roman" panose="02020603050405020304" pitchFamily="18" charset="0"/>
                <a:cs typeface="Times New Roman" panose="02020603050405020304" pitchFamily="18" charset="0"/>
              </a:rPr>
              <a:t>Extra services</a:t>
            </a:r>
          </a:p>
          <a:p>
            <a:pPr lvl="1" algn="just"/>
            <a:r>
              <a:rPr lang="en-US" sz="2800" dirty="0" smtClean="0">
                <a:latin typeface="Times New Roman" panose="02020603050405020304" pitchFamily="18" charset="0"/>
                <a:cs typeface="Times New Roman" panose="02020603050405020304" pitchFamily="18" charset="0"/>
              </a:rPr>
              <a:t>Smart contract allowing event-based process organization</a:t>
            </a:r>
          </a:p>
          <a:p>
            <a:pPr lvl="1" algn="just"/>
            <a:r>
              <a:rPr lang="en-US" sz="2800" dirty="0" smtClean="0">
                <a:latin typeface="Times New Roman" panose="02020603050405020304" pitchFamily="18" charset="0"/>
                <a:cs typeface="Times New Roman" panose="02020603050405020304" pitchFamily="18" charset="0"/>
              </a:rPr>
              <a:t>Digital identity providing certified authentication process</a:t>
            </a:r>
          </a:p>
          <a:p>
            <a:pPr lvl="1" algn="just"/>
            <a:r>
              <a:rPr lang="en-US" sz="2800" dirty="0" smtClean="0">
                <a:latin typeface="Times New Roman" panose="02020603050405020304" pitchFamily="18" charset="0"/>
                <a:cs typeface="Times New Roman" panose="02020603050405020304" pitchFamily="18" charset="0"/>
              </a:rPr>
              <a:t>Multiple signature mechanisms</a:t>
            </a:r>
            <a:endParaRPr lang="en-US" sz="2800" dirty="0">
              <a:latin typeface="Times New Roman" panose="02020603050405020304" pitchFamily="18" charset="0"/>
              <a:cs typeface="Times New Roman" panose="02020603050405020304" pitchFamily="18" charset="0"/>
            </a:endParaRPr>
          </a:p>
        </p:txBody>
      </p:sp>
      <p:sp>
        <p:nvSpPr>
          <p:cNvPr id="4" name="Espace réservé du numéro de diapositive 3"/>
          <p:cNvSpPr>
            <a:spLocks noGrp="1"/>
          </p:cNvSpPr>
          <p:nvPr>
            <p:ph type="sldNum" sz="quarter" idx="12"/>
          </p:nvPr>
        </p:nvSpPr>
        <p:spPr/>
        <p:txBody>
          <a:bodyPr/>
          <a:lstStyle/>
          <a:p>
            <a:fld id="{C76AC1E0-C26F-9342-B12D-91A82B11C8DD}" type="slidenum">
              <a:rPr lang="fr-FR" smtClean="0"/>
              <a:t>38</a:t>
            </a:fld>
            <a:endParaRPr lang="fr-FR"/>
          </a:p>
        </p:txBody>
      </p:sp>
    </p:spTree>
    <p:extLst>
      <p:ext uri="{BB962C8B-B14F-4D97-AF65-F5344CB8AC3E}">
        <p14:creationId xmlns:p14="http://schemas.microsoft.com/office/powerpoint/2010/main" val="119340198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5"/>
            <a:ext cx="10515600" cy="965579"/>
          </a:xfrm>
        </p:spPr>
        <p:txBody>
          <a:bodyPr>
            <a:normAutofit/>
          </a:bodyPr>
          <a:lstStyle/>
          <a:p>
            <a:pPr algn="ctr"/>
            <a:r>
              <a:rPr lang="en-US" sz="4000" b="1" dirty="0" smtClean="0">
                <a:latin typeface="Times New Roman" panose="02020603050405020304" pitchFamily="18" charset="0"/>
                <a:cs typeface="Times New Roman" panose="02020603050405020304" pitchFamily="18" charset="0"/>
              </a:rPr>
              <a:t>Benefits of </a:t>
            </a:r>
            <a:r>
              <a:rPr lang="en-US" sz="4000" b="1" dirty="0">
                <a:latin typeface="Times New Roman" panose="02020603050405020304" pitchFamily="18" charset="0"/>
                <a:cs typeface="Times New Roman" panose="02020603050405020304" pitchFamily="18" charset="0"/>
              </a:rPr>
              <a:t>use </a:t>
            </a:r>
            <a:r>
              <a:rPr lang="en-US" sz="4000" b="1" dirty="0" err="1" smtClean="0">
                <a:latin typeface="Times New Roman" panose="02020603050405020304" pitchFamily="18" charset="0"/>
                <a:cs typeface="Times New Roman" panose="02020603050405020304" pitchFamily="18" charset="0"/>
              </a:rPr>
              <a:t>Blockchain</a:t>
            </a:r>
            <a:r>
              <a:rPr lang="en-US" sz="4000" b="1" dirty="0" smtClean="0">
                <a:latin typeface="Times New Roman" panose="02020603050405020304" pitchFamily="18" charset="0"/>
                <a:cs typeface="Times New Roman" panose="02020603050405020304" pitchFamily="18" charset="0"/>
              </a:rPr>
              <a:t> </a:t>
            </a:r>
            <a:endParaRPr lang="en-US" sz="4000" b="1" dirty="0">
              <a:latin typeface="Times New Roman" panose="02020603050405020304" pitchFamily="18" charset="0"/>
              <a:cs typeface="Times New Roman" panose="02020603050405020304" pitchFamily="18" charset="0"/>
            </a:endParaRPr>
          </a:p>
        </p:txBody>
      </p:sp>
      <p:sp>
        <p:nvSpPr>
          <p:cNvPr id="3" name="Espace réservé du contenu 2"/>
          <p:cNvSpPr>
            <a:spLocks noGrp="1"/>
          </p:cNvSpPr>
          <p:nvPr>
            <p:ph idx="1"/>
          </p:nvPr>
        </p:nvSpPr>
        <p:spPr>
          <a:xfrm>
            <a:off x="838200" y="1330704"/>
            <a:ext cx="10515600" cy="5138335"/>
          </a:xfrm>
        </p:spPr>
        <p:txBody>
          <a:bodyPr>
            <a:noAutofit/>
          </a:bodyPr>
          <a:lstStyle/>
          <a:p>
            <a:r>
              <a:rPr lang="en-US" sz="3200" dirty="0" smtClean="0">
                <a:latin typeface="Times New Roman" panose="02020603050405020304" pitchFamily="18" charset="0"/>
                <a:cs typeface="Times New Roman" panose="02020603050405020304" pitchFamily="18" charset="0"/>
              </a:rPr>
              <a:t>Transparency</a:t>
            </a:r>
          </a:p>
          <a:p>
            <a:pPr lvl="1"/>
            <a:r>
              <a:rPr lang="en-US" sz="3200" dirty="0" smtClean="0">
                <a:latin typeface="Times New Roman" panose="02020603050405020304" pitchFamily="18" charset="0"/>
                <a:cs typeface="Times New Roman" panose="02020603050405020304" pitchFamily="18" charset="0"/>
              </a:rPr>
              <a:t>Recorded transactions</a:t>
            </a:r>
          </a:p>
          <a:p>
            <a:pPr lvl="1"/>
            <a:r>
              <a:rPr lang="en-US" sz="3200" dirty="0" smtClean="0">
                <a:latin typeface="Times New Roman" panose="02020603050405020304" pitchFamily="18" charset="0"/>
                <a:cs typeface="Times New Roman" panose="02020603050405020304" pitchFamily="18" charset="0"/>
              </a:rPr>
              <a:t>Need to define precisely the transaction information</a:t>
            </a:r>
          </a:p>
          <a:p>
            <a:r>
              <a:rPr lang="en-US" sz="3200" dirty="0" smtClean="0">
                <a:latin typeface="Times New Roman" panose="02020603050405020304" pitchFamily="18" charset="0"/>
                <a:cs typeface="Times New Roman" panose="02020603050405020304" pitchFamily="18" charset="0"/>
              </a:rPr>
              <a:t>Collaborative network management</a:t>
            </a:r>
          </a:p>
          <a:p>
            <a:pPr lvl="1"/>
            <a:r>
              <a:rPr lang="en-US" sz="3200" dirty="0" smtClean="0">
                <a:latin typeface="Times New Roman" panose="02020603050405020304" pitchFamily="18" charset="0"/>
                <a:cs typeface="Times New Roman" panose="02020603050405020304" pitchFamily="18" charset="0"/>
              </a:rPr>
              <a:t>Identity certification</a:t>
            </a:r>
          </a:p>
          <a:p>
            <a:pPr lvl="1"/>
            <a:r>
              <a:rPr lang="en-US" sz="3200" dirty="0" smtClean="0">
                <a:latin typeface="Times New Roman" panose="02020603050405020304" pitchFamily="18" charset="0"/>
                <a:cs typeface="Times New Roman" panose="02020603050405020304" pitchFamily="18" charset="0"/>
              </a:rPr>
              <a:t>Cooptation process registering</a:t>
            </a:r>
          </a:p>
          <a:p>
            <a:r>
              <a:rPr lang="en-US" sz="3200" dirty="0" smtClean="0">
                <a:latin typeface="Times New Roman" panose="02020603050405020304" pitchFamily="18" charset="0"/>
                <a:cs typeface="Times New Roman" panose="02020603050405020304" pitchFamily="18" charset="0"/>
              </a:rPr>
              <a:t>Distributed BP</a:t>
            </a:r>
          </a:p>
          <a:p>
            <a:pPr lvl="1"/>
            <a:r>
              <a:rPr lang="en-US" sz="3200" dirty="0" smtClean="0">
                <a:latin typeface="Times New Roman" panose="02020603050405020304" pitchFamily="18" charset="0"/>
                <a:cs typeface="Times New Roman" panose="02020603050405020304" pitchFamily="18" charset="0"/>
              </a:rPr>
              <a:t>Record processes interactions</a:t>
            </a:r>
          </a:p>
          <a:p>
            <a:pPr lvl="1"/>
            <a:r>
              <a:rPr lang="en-US" sz="3200" dirty="0" smtClean="0">
                <a:latin typeface="Times New Roman" panose="02020603050405020304" pitchFamily="18" charset="0"/>
                <a:cs typeface="Times New Roman" panose="02020603050405020304" pitchFamily="18" charset="0"/>
              </a:rPr>
              <a:t>Identify “launching conditions” for each sub-process </a:t>
            </a:r>
            <a:endParaRPr lang="en-US" sz="3200" dirty="0">
              <a:latin typeface="Times New Roman" panose="02020603050405020304" pitchFamily="18" charset="0"/>
              <a:cs typeface="Times New Roman" panose="02020603050405020304" pitchFamily="18" charset="0"/>
            </a:endParaRPr>
          </a:p>
        </p:txBody>
      </p:sp>
      <p:sp>
        <p:nvSpPr>
          <p:cNvPr id="4" name="Espace réservé du numéro de diapositive 3"/>
          <p:cNvSpPr>
            <a:spLocks noGrp="1"/>
          </p:cNvSpPr>
          <p:nvPr>
            <p:ph type="sldNum" sz="quarter" idx="12"/>
          </p:nvPr>
        </p:nvSpPr>
        <p:spPr/>
        <p:txBody>
          <a:bodyPr/>
          <a:lstStyle/>
          <a:p>
            <a:fld id="{C76AC1E0-C26F-9342-B12D-91A82B11C8DD}" type="slidenum">
              <a:rPr lang="fr-FR" smtClean="0"/>
              <a:t>39</a:t>
            </a:fld>
            <a:endParaRPr lang="fr-FR"/>
          </a:p>
        </p:txBody>
      </p:sp>
    </p:spTree>
    <p:extLst>
      <p:ext uri="{BB962C8B-B14F-4D97-AF65-F5344CB8AC3E}">
        <p14:creationId xmlns:p14="http://schemas.microsoft.com/office/powerpoint/2010/main" val="227420126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769153" y="377589"/>
            <a:ext cx="8968111" cy="895927"/>
          </a:xfrm>
        </p:spPr>
        <p:txBody>
          <a:bodyPr>
            <a:normAutofit/>
          </a:bodyPr>
          <a:lstStyle/>
          <a:p>
            <a:pPr algn="ctr"/>
            <a:r>
              <a:rPr lang="en-US" b="1" dirty="0">
                <a:latin typeface="Times New Roman" panose="02020603050405020304" pitchFamily="18" charset="0"/>
                <a:cs typeface="Times New Roman" panose="02020603050405020304" pitchFamily="18" charset="0"/>
              </a:rPr>
              <a:t> </a:t>
            </a:r>
            <a:r>
              <a:rPr lang="en-US" sz="4000" b="1" dirty="0">
                <a:latin typeface="Times New Roman" panose="02020603050405020304" pitchFamily="18" charset="0"/>
                <a:cs typeface="Times New Roman" panose="02020603050405020304" pitchFamily="18" charset="0"/>
              </a:rPr>
              <a:t>Access control in </a:t>
            </a:r>
            <a:r>
              <a:rPr lang="en-US" sz="4000" b="1" dirty="0" err="1">
                <a:latin typeface="Times New Roman" panose="02020603050405020304" pitchFamily="18" charset="0"/>
                <a:cs typeface="Times New Roman" panose="02020603050405020304" pitchFamily="18" charset="0"/>
              </a:rPr>
              <a:t>Blockchain</a:t>
            </a:r>
            <a:r>
              <a:rPr lang="en-US" sz="4000" b="1" dirty="0">
                <a:latin typeface="Times New Roman" panose="02020603050405020304" pitchFamily="18" charset="0"/>
                <a:cs typeface="Times New Roman" panose="02020603050405020304" pitchFamily="18" charset="0"/>
              </a:rPr>
              <a:t> </a:t>
            </a:r>
          </a:p>
        </p:txBody>
      </p:sp>
      <p:sp>
        <p:nvSpPr>
          <p:cNvPr id="3" name="Espace réservé du contenu 2"/>
          <p:cNvSpPr>
            <a:spLocks noGrp="1"/>
          </p:cNvSpPr>
          <p:nvPr>
            <p:ph idx="1"/>
          </p:nvPr>
        </p:nvSpPr>
        <p:spPr>
          <a:xfrm>
            <a:off x="838200" y="1273516"/>
            <a:ext cx="10515600" cy="5447959"/>
          </a:xfrm>
        </p:spPr>
        <p:txBody>
          <a:bodyPr>
            <a:noAutofit/>
          </a:bodyPr>
          <a:lstStyle/>
          <a:p>
            <a:r>
              <a:rPr lang="en-US" sz="3200" dirty="0" err="1">
                <a:latin typeface="Times New Roman" panose="02020603050405020304" pitchFamily="18" charset="0"/>
                <a:cs typeface="Times New Roman" panose="02020603050405020304" pitchFamily="18" charset="0"/>
              </a:rPr>
              <a:t>Permissionless</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blockchain</a:t>
            </a:r>
            <a:endParaRPr lang="en-US" sz="3200" dirty="0">
              <a:latin typeface="Times New Roman" panose="02020603050405020304" pitchFamily="18" charset="0"/>
              <a:cs typeface="Times New Roman" panose="02020603050405020304" pitchFamily="18" charset="0"/>
            </a:endParaRPr>
          </a:p>
          <a:p>
            <a:pPr lvl="1"/>
            <a:r>
              <a:rPr lang="en-US" sz="3200" dirty="0">
                <a:latin typeface="Times New Roman" panose="02020603050405020304" pitchFamily="18" charset="0"/>
                <a:cs typeface="Times New Roman" panose="02020603050405020304" pitchFamily="18" charset="0"/>
              </a:rPr>
              <a:t>Opened and shared ledgers</a:t>
            </a:r>
          </a:p>
          <a:p>
            <a:pPr lvl="1"/>
            <a:r>
              <a:rPr lang="en-US" sz="3200" dirty="0">
                <a:latin typeface="Times New Roman" panose="02020603050405020304" pitchFamily="18" charset="0"/>
                <a:cs typeface="Times New Roman" panose="02020603050405020304" pitchFamily="18" charset="0"/>
              </a:rPr>
              <a:t>Free access for validators</a:t>
            </a:r>
          </a:p>
          <a:p>
            <a:pPr lvl="1"/>
            <a:r>
              <a:rPr lang="en-US" sz="3200" dirty="0">
                <a:latin typeface="Times New Roman" panose="02020603050405020304" pitchFamily="18" charset="0"/>
                <a:cs typeface="Times New Roman" panose="02020603050405020304" pitchFamily="18" charset="0"/>
              </a:rPr>
              <a:t>Users are identified by their avatar</a:t>
            </a:r>
          </a:p>
          <a:p>
            <a:pPr lvl="1"/>
            <a:r>
              <a:rPr lang="en-US" sz="3200" dirty="0">
                <a:latin typeface="Times New Roman" panose="02020603050405020304" pitchFamily="18" charset="0"/>
                <a:cs typeface="Times New Roman" panose="02020603050405020304" pitchFamily="18" charset="0"/>
              </a:rPr>
              <a:t>Public </a:t>
            </a:r>
            <a:r>
              <a:rPr lang="en-US" sz="3200" dirty="0" err="1">
                <a:latin typeface="Times New Roman" panose="02020603050405020304" pitchFamily="18" charset="0"/>
                <a:cs typeface="Times New Roman" panose="02020603050405020304" pitchFamily="18" charset="0"/>
              </a:rPr>
              <a:t>blockchain</a:t>
            </a:r>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Permissioned </a:t>
            </a:r>
            <a:r>
              <a:rPr lang="en-US" sz="3200" dirty="0" err="1">
                <a:latin typeface="Times New Roman" panose="02020603050405020304" pitchFamily="18" charset="0"/>
                <a:cs typeface="Times New Roman" panose="02020603050405020304" pitchFamily="18" charset="0"/>
              </a:rPr>
              <a:t>blockchain</a:t>
            </a:r>
            <a:endParaRPr lang="en-US" sz="3200" dirty="0">
              <a:latin typeface="Times New Roman" panose="02020603050405020304" pitchFamily="18" charset="0"/>
              <a:cs typeface="Times New Roman" panose="02020603050405020304" pitchFamily="18" charset="0"/>
            </a:endParaRPr>
          </a:p>
          <a:p>
            <a:pPr lvl="1"/>
            <a:r>
              <a:rPr lang="en-US" sz="3200" dirty="0">
                <a:latin typeface="Times New Roman" panose="02020603050405020304" pitchFamily="18" charset="0"/>
                <a:cs typeface="Times New Roman" panose="02020603050405020304" pitchFamily="18" charset="0"/>
              </a:rPr>
              <a:t>Authorized validators</a:t>
            </a:r>
          </a:p>
          <a:p>
            <a:pPr lvl="1"/>
            <a:r>
              <a:rPr lang="en-US" sz="3200" dirty="0">
                <a:latin typeface="Times New Roman" panose="02020603050405020304" pitchFamily="18" charset="0"/>
                <a:cs typeface="Times New Roman" panose="02020603050405020304" pitchFamily="18" charset="0"/>
              </a:rPr>
              <a:t>Restricted access to the ledgers</a:t>
            </a:r>
          </a:p>
          <a:p>
            <a:pPr lvl="1"/>
            <a:r>
              <a:rPr lang="en-US" sz="3200" dirty="0">
                <a:latin typeface="Times New Roman" panose="02020603050405020304" pitchFamily="18" charset="0"/>
                <a:cs typeface="Times New Roman" panose="02020603050405020304" pitchFamily="18" charset="0"/>
              </a:rPr>
              <a:t>Users are associated to well known identities</a:t>
            </a:r>
          </a:p>
          <a:p>
            <a:pPr lvl="1"/>
            <a:r>
              <a:rPr lang="en-US" sz="3200" dirty="0">
                <a:latin typeface="Times New Roman" panose="02020603050405020304" pitchFamily="18" charset="0"/>
                <a:cs typeface="Times New Roman" panose="02020603050405020304" pitchFamily="18" charset="0"/>
              </a:rPr>
              <a:t>Used for private </a:t>
            </a:r>
            <a:r>
              <a:rPr lang="en-US" sz="3200" dirty="0" err="1">
                <a:latin typeface="Times New Roman" panose="02020603050405020304" pitchFamily="18" charset="0"/>
                <a:cs typeface="Times New Roman" panose="02020603050405020304" pitchFamily="18" charset="0"/>
              </a:rPr>
              <a:t>blockchain</a:t>
            </a:r>
            <a:r>
              <a:rPr lang="en-US" sz="3200" dirty="0">
                <a:latin typeface="Times New Roman" panose="02020603050405020304" pitchFamily="18" charset="0"/>
                <a:cs typeface="Times New Roman" panose="02020603050405020304" pitchFamily="18" charset="0"/>
              </a:rPr>
              <a:t> / consortium </a:t>
            </a:r>
            <a:r>
              <a:rPr lang="en-US" sz="3200" dirty="0" err="1">
                <a:latin typeface="Times New Roman" panose="02020603050405020304" pitchFamily="18" charset="0"/>
                <a:cs typeface="Times New Roman" panose="02020603050405020304" pitchFamily="18" charset="0"/>
              </a:rPr>
              <a:t>blockchain</a:t>
            </a:r>
            <a:endParaRPr lang="en-US" sz="3200" dirty="0">
              <a:latin typeface="Times New Roman" panose="02020603050405020304" pitchFamily="18" charset="0"/>
              <a:cs typeface="Times New Roman" panose="02020603050405020304" pitchFamily="18" charset="0"/>
            </a:endParaRPr>
          </a:p>
        </p:txBody>
      </p:sp>
      <p:sp>
        <p:nvSpPr>
          <p:cNvPr id="4" name="Espace réservé du numéro de diapositive 3"/>
          <p:cNvSpPr>
            <a:spLocks noGrp="1"/>
          </p:cNvSpPr>
          <p:nvPr>
            <p:ph type="sldNum" sz="quarter" idx="12"/>
          </p:nvPr>
        </p:nvSpPr>
        <p:spPr/>
        <p:txBody>
          <a:bodyPr/>
          <a:lstStyle/>
          <a:p>
            <a:fld id="{C76AC1E0-C26F-9342-B12D-91A82B11C8DD}" type="slidenum">
              <a:rPr lang="fr-FR" smtClean="0"/>
              <a:t>40</a:t>
            </a:fld>
            <a:endParaRPr lang="fr-FR"/>
          </a:p>
        </p:txBody>
      </p:sp>
    </p:spTree>
    <p:extLst>
      <p:ext uri="{BB962C8B-B14F-4D97-AF65-F5344CB8AC3E}">
        <p14:creationId xmlns:p14="http://schemas.microsoft.com/office/powerpoint/2010/main" val="199925710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410436" y="423331"/>
            <a:ext cx="9263080" cy="895927"/>
          </a:xfrm>
        </p:spPr>
        <p:txBody>
          <a:bodyPr>
            <a:noAutofit/>
          </a:bodyPr>
          <a:lstStyle/>
          <a:p>
            <a:pPr algn="ctr"/>
            <a:r>
              <a:rPr lang="en-US" sz="4000" b="1" dirty="0">
                <a:latin typeface="Times New Roman" panose="02020603050405020304" pitchFamily="18" charset="0"/>
                <a:cs typeface="Times New Roman" panose="02020603050405020304" pitchFamily="18" charset="0"/>
              </a:rPr>
              <a:t>Architecture of </a:t>
            </a:r>
            <a:r>
              <a:rPr lang="en-US" sz="4000" b="1" dirty="0" err="1">
                <a:latin typeface="Times New Roman" panose="02020603050405020304" pitchFamily="18" charset="0"/>
                <a:cs typeface="Times New Roman" panose="02020603050405020304" pitchFamily="18" charset="0"/>
              </a:rPr>
              <a:t>Blockchain</a:t>
            </a:r>
            <a:endParaRPr lang="en-US" sz="4000" b="1" dirty="0">
              <a:latin typeface="Times New Roman" panose="02020603050405020304" pitchFamily="18" charset="0"/>
              <a:cs typeface="Times New Roman" panose="02020603050405020304" pitchFamily="18" charset="0"/>
            </a:endParaRPr>
          </a:p>
        </p:txBody>
      </p:sp>
      <p:sp>
        <p:nvSpPr>
          <p:cNvPr id="3" name="Espace réservé du contenu 2"/>
          <p:cNvSpPr>
            <a:spLocks noGrp="1"/>
          </p:cNvSpPr>
          <p:nvPr>
            <p:ph idx="1"/>
          </p:nvPr>
        </p:nvSpPr>
        <p:spPr>
          <a:xfrm>
            <a:off x="838200" y="1528222"/>
            <a:ext cx="10515600" cy="4648741"/>
          </a:xfrm>
        </p:spPr>
        <p:txBody>
          <a:bodyPr/>
          <a:lstStyle/>
          <a:p>
            <a:pPr marL="0" indent="0">
              <a:buNone/>
            </a:pPr>
            <a:r>
              <a:rPr lang="en-US" sz="1800" dirty="0" smtClean="0">
                <a:latin typeface="Times New Roman" panose="02020603050405020304" pitchFamily="18" charset="0"/>
                <a:cs typeface="Times New Roman" panose="02020603050405020304" pitchFamily="18" charset="0"/>
              </a:rPr>
              <a:t>Similar to the Cloud stack model  . </a:t>
            </a:r>
            <a:r>
              <a:rPr lang="en-US" sz="1800" dirty="0">
                <a:latin typeface="Times New Roman" panose="02020603050405020304" pitchFamily="18" charset="0"/>
                <a:cs typeface="Times New Roman" panose="02020603050405020304" pitchFamily="18" charset="0"/>
              </a:rPr>
              <a:t>May lead to </a:t>
            </a:r>
            <a:r>
              <a:rPr lang="en-US" sz="1800" dirty="0" err="1">
                <a:latin typeface="Times New Roman" panose="02020603050405020304" pitchFamily="18" charset="0"/>
                <a:cs typeface="Times New Roman" panose="02020603050405020304" pitchFamily="18" charset="0"/>
              </a:rPr>
              <a:t>Blockchain</a:t>
            </a:r>
            <a:r>
              <a:rPr lang="en-US" sz="1800" dirty="0">
                <a:latin typeface="Times New Roman" panose="02020603050405020304" pitchFamily="18" charset="0"/>
                <a:cs typeface="Times New Roman" panose="02020603050405020304" pitchFamily="18" charset="0"/>
              </a:rPr>
              <a:t> as a Service </a:t>
            </a:r>
            <a:r>
              <a:rPr lang="en-US" sz="1800" dirty="0" err="1">
                <a:latin typeface="Times New Roman" panose="02020603050405020304" pitchFamily="18" charset="0"/>
                <a:cs typeface="Times New Roman" panose="02020603050405020304" pitchFamily="18" charset="0"/>
              </a:rPr>
              <a:t>organisation</a:t>
            </a:r>
            <a:endParaRPr lang="en-US" sz="1800" dirty="0">
              <a:latin typeface="Times New Roman" panose="02020603050405020304" pitchFamily="18" charset="0"/>
              <a:cs typeface="Times New Roman" panose="02020603050405020304" pitchFamily="18" charset="0"/>
            </a:endParaRPr>
          </a:p>
          <a:p>
            <a:endParaRPr lang="en-US" sz="1500" dirty="0" smtClean="0">
              <a:latin typeface="Times New Roman" panose="02020603050405020304" pitchFamily="18" charset="0"/>
              <a:cs typeface="Times New Roman" panose="02020603050405020304" pitchFamily="18" charset="0"/>
            </a:endParaRPr>
          </a:p>
          <a:p>
            <a:endParaRPr lang="en-US" sz="1500" dirty="0"/>
          </a:p>
          <a:p>
            <a:endParaRPr lang="en-US" sz="1500" dirty="0" smtClean="0"/>
          </a:p>
          <a:p>
            <a:endParaRPr lang="en-US" sz="1500" dirty="0"/>
          </a:p>
          <a:p>
            <a:endParaRPr lang="en-US" sz="1500" dirty="0" smtClean="0"/>
          </a:p>
          <a:p>
            <a:endParaRPr lang="en-US" sz="1500" dirty="0"/>
          </a:p>
          <a:p>
            <a:endParaRPr lang="en-US" sz="1500" dirty="0" smtClean="0"/>
          </a:p>
          <a:p>
            <a:endParaRPr lang="en-US" sz="1500" dirty="0"/>
          </a:p>
          <a:p>
            <a:endParaRPr lang="en-US" sz="1500" dirty="0" smtClean="0"/>
          </a:p>
          <a:p>
            <a:endParaRPr lang="en-US" sz="1500" dirty="0"/>
          </a:p>
          <a:p>
            <a:pPr marL="0" indent="0">
              <a:buNone/>
            </a:pPr>
            <a:endParaRPr lang="en-US" sz="1500" dirty="0" smtClean="0"/>
          </a:p>
        </p:txBody>
      </p:sp>
      <p:sp>
        <p:nvSpPr>
          <p:cNvPr id="4" name="Espace réservé du numéro de diapositive 3"/>
          <p:cNvSpPr>
            <a:spLocks noGrp="1"/>
          </p:cNvSpPr>
          <p:nvPr>
            <p:ph type="sldNum" sz="quarter" idx="12"/>
          </p:nvPr>
        </p:nvSpPr>
        <p:spPr/>
        <p:txBody>
          <a:bodyPr/>
          <a:lstStyle/>
          <a:p>
            <a:fld id="{C76AC1E0-C26F-9342-B12D-91A82B11C8DD}" type="slidenum">
              <a:rPr lang="fr-FR" smtClean="0"/>
              <a:t>41</a:t>
            </a:fld>
            <a:endParaRPr lang="fr-FR"/>
          </a:p>
        </p:txBody>
      </p:sp>
      <p:sp>
        <p:nvSpPr>
          <p:cNvPr id="5"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25" name="Imag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199" y="2006221"/>
            <a:ext cx="10407555" cy="4302701"/>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p:cNvSpPr>
            <a:spLocks noChangeArrowheads="1"/>
          </p:cNvSpPr>
          <p:nvPr/>
        </p:nvSpPr>
        <p:spPr bwMode="auto">
          <a:xfrm>
            <a:off x="838199" y="6488309"/>
            <a:ext cx="10407555"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Source: https://www2.deloitte.com/content/dam/Deloitte/in/Documents/industries/in-convergence-blockchain-tech-stack-noexp.pdf</a:t>
            </a:r>
            <a:r>
              <a:rPr kumimoji="0" lang="fr-FR" altLang="fr-FR" sz="800" b="0" i="0" u="none" strike="noStrike" cap="none" normalizeH="0" baseline="0" dirty="0" smtClean="0">
                <a:ln>
                  <a:noFill/>
                </a:ln>
                <a:solidFill>
                  <a:schemeClr val="tx1"/>
                </a:solidFill>
                <a:effectLst/>
                <a:latin typeface="Arial" panose="020B0604020202020204" pitchFamily="34" charset="0"/>
              </a:rPr>
              <a:t> </a:t>
            </a: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5511141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427948" y="555009"/>
            <a:ext cx="9263080" cy="895927"/>
          </a:xfrm>
        </p:spPr>
        <p:txBody>
          <a:bodyPr>
            <a:normAutofit/>
          </a:bodyPr>
          <a:lstStyle/>
          <a:p>
            <a:pPr algn="ctr"/>
            <a:r>
              <a:rPr lang="en-US" sz="4000" b="1" dirty="0">
                <a:latin typeface="Times New Roman" panose="02020603050405020304" pitchFamily="18" charset="0"/>
                <a:cs typeface="Times New Roman" panose="02020603050405020304" pitchFamily="18" charset="0"/>
              </a:rPr>
              <a:t>What is Architecture of </a:t>
            </a:r>
            <a:r>
              <a:rPr lang="en-US" sz="4000" b="1" dirty="0" err="1">
                <a:latin typeface="Times New Roman" panose="02020603050405020304" pitchFamily="18" charset="0"/>
                <a:cs typeface="Times New Roman" panose="02020603050405020304" pitchFamily="18" charset="0"/>
              </a:rPr>
              <a:t>Blockchain</a:t>
            </a:r>
            <a:r>
              <a:rPr lang="en-US" sz="4000" b="1" dirty="0">
                <a:latin typeface="Times New Roman" panose="02020603050405020304" pitchFamily="18" charset="0"/>
                <a:cs typeface="Times New Roman" panose="02020603050405020304" pitchFamily="18" charset="0"/>
              </a:rPr>
              <a:t> ?</a:t>
            </a:r>
          </a:p>
        </p:txBody>
      </p:sp>
      <p:sp>
        <p:nvSpPr>
          <p:cNvPr id="3" name="Espace réservé du contenu 2"/>
          <p:cNvSpPr>
            <a:spLocks noGrp="1"/>
          </p:cNvSpPr>
          <p:nvPr>
            <p:ph idx="1"/>
          </p:nvPr>
        </p:nvSpPr>
        <p:spPr>
          <a:xfrm>
            <a:off x="838200" y="1450935"/>
            <a:ext cx="10515600" cy="5270539"/>
          </a:xfrm>
        </p:spPr>
        <p:txBody>
          <a:bodyPr>
            <a:noAutofit/>
          </a:bodyPr>
          <a:lstStyle/>
          <a:p>
            <a:r>
              <a:rPr lang="en-US" sz="2400" dirty="0" smtClean="0">
                <a:latin typeface="Times New Roman" panose="02020603050405020304" pitchFamily="18" charset="0"/>
                <a:cs typeface="Times New Roman" panose="02020603050405020304" pitchFamily="18" charset="0"/>
              </a:rPr>
              <a:t>Infrastructure</a:t>
            </a:r>
          </a:p>
          <a:p>
            <a:pPr lvl="1"/>
            <a:r>
              <a:rPr lang="en-US" dirty="0" smtClean="0">
                <a:latin typeface="Times New Roman" panose="02020603050405020304" pitchFamily="18" charset="0"/>
                <a:cs typeface="Times New Roman" panose="02020603050405020304" pitchFamily="18" charset="0"/>
              </a:rPr>
              <a:t>Computing, communication and storage features</a:t>
            </a:r>
          </a:p>
          <a:p>
            <a:pPr lvl="1"/>
            <a:r>
              <a:rPr lang="en-US" dirty="0" smtClean="0">
                <a:latin typeface="Times New Roman" panose="02020603050405020304" pitchFamily="18" charset="0"/>
                <a:cs typeface="Times New Roman" panose="02020603050405020304" pitchFamily="18" charset="0"/>
              </a:rPr>
              <a:t>Mining process</a:t>
            </a:r>
          </a:p>
          <a:p>
            <a:pPr lvl="2"/>
            <a:r>
              <a:rPr lang="en-US" sz="2400" dirty="0">
                <a:latin typeface="Times New Roman" panose="02020603050405020304" pitchFamily="18" charset="0"/>
                <a:cs typeface="Times New Roman" panose="02020603050405020304" pitchFamily="18" charset="0"/>
              </a:rPr>
              <a:t>A</a:t>
            </a:r>
            <a:r>
              <a:rPr lang="en-US" sz="2400" dirty="0" smtClean="0">
                <a:latin typeface="Times New Roman" panose="02020603050405020304" pitchFamily="18" charset="0"/>
                <a:cs typeface="Times New Roman" panose="02020603050405020304" pitchFamily="18" charset="0"/>
              </a:rPr>
              <a:t>dapted hardware</a:t>
            </a:r>
          </a:p>
          <a:p>
            <a:pPr lvl="2"/>
            <a:r>
              <a:rPr lang="en-US" sz="2400" dirty="0" smtClean="0">
                <a:latin typeface="Times New Roman" panose="02020603050405020304" pitchFamily="18" charset="0"/>
                <a:cs typeface="Times New Roman" panose="02020603050405020304" pitchFamily="18" charset="0"/>
              </a:rPr>
              <a:t>Optimized cryptographic computation</a:t>
            </a:r>
          </a:p>
          <a:p>
            <a:r>
              <a:rPr lang="en-US" sz="2400" dirty="0" err="1" smtClean="0">
                <a:latin typeface="Times New Roman" panose="02020603050405020304" pitchFamily="18" charset="0"/>
                <a:cs typeface="Times New Roman" panose="02020603050405020304" pitchFamily="18" charset="0"/>
              </a:rPr>
              <a:t>Organisation</a:t>
            </a:r>
            <a:r>
              <a:rPr lang="en-US" sz="2400" dirty="0" smtClean="0">
                <a:latin typeface="Times New Roman" panose="02020603050405020304" pitchFamily="18" charset="0"/>
                <a:cs typeface="Times New Roman" panose="02020603050405020304" pitchFamily="18" charset="0"/>
              </a:rPr>
              <a:t> and protocols</a:t>
            </a:r>
          </a:p>
          <a:p>
            <a:pPr lvl="1"/>
            <a:r>
              <a:rPr lang="en-US" dirty="0" err="1" smtClean="0">
                <a:latin typeface="Times New Roman" panose="02020603050405020304" pitchFamily="18" charset="0"/>
                <a:cs typeface="Times New Roman" panose="02020603050405020304" pitchFamily="18" charset="0"/>
              </a:rPr>
              <a:t>Blockchain</a:t>
            </a:r>
            <a:r>
              <a:rPr lang="en-US" dirty="0" smtClean="0">
                <a:latin typeface="Times New Roman" panose="02020603050405020304" pitchFamily="18" charset="0"/>
                <a:cs typeface="Times New Roman" panose="02020603050405020304" pitchFamily="18" charset="0"/>
              </a:rPr>
              <a:t> platform</a:t>
            </a:r>
          </a:p>
          <a:p>
            <a:pPr lvl="1"/>
            <a:r>
              <a:rPr lang="en-US" dirty="0" smtClean="0">
                <a:latin typeface="Times New Roman" panose="02020603050405020304" pitchFamily="18" charset="0"/>
                <a:cs typeface="Times New Roman" panose="02020603050405020304" pitchFamily="18" charset="0"/>
              </a:rPr>
              <a:t>Validation strategy</a:t>
            </a:r>
          </a:p>
          <a:p>
            <a:pPr lvl="1"/>
            <a:r>
              <a:rPr lang="en-US" dirty="0" smtClean="0">
                <a:latin typeface="Times New Roman" panose="02020603050405020304" pitchFamily="18" charset="0"/>
                <a:cs typeface="Times New Roman" panose="02020603050405020304" pitchFamily="18" charset="0"/>
              </a:rPr>
              <a:t>Consensus method</a:t>
            </a:r>
          </a:p>
          <a:p>
            <a:r>
              <a:rPr lang="en-US" sz="2400" dirty="0" smtClean="0">
                <a:latin typeface="Times New Roman" panose="02020603050405020304" pitchFamily="18" charset="0"/>
                <a:cs typeface="Times New Roman" panose="02020603050405020304" pitchFamily="18" charset="0"/>
              </a:rPr>
              <a:t>Services</a:t>
            </a:r>
          </a:p>
          <a:p>
            <a:pPr lvl="1"/>
            <a:r>
              <a:rPr lang="en-US" dirty="0" smtClean="0">
                <a:latin typeface="Times New Roman" panose="02020603050405020304" pitchFamily="18" charset="0"/>
                <a:cs typeface="Times New Roman" panose="02020603050405020304" pitchFamily="18" charset="0"/>
              </a:rPr>
              <a:t>End user wallet system</a:t>
            </a:r>
          </a:p>
          <a:p>
            <a:pPr lvl="1"/>
            <a:r>
              <a:rPr lang="en-US" dirty="0" smtClean="0">
                <a:latin typeface="Times New Roman" panose="02020603050405020304" pitchFamily="18" charset="0"/>
                <a:cs typeface="Times New Roman" panose="02020603050405020304" pitchFamily="18" charset="0"/>
              </a:rPr>
              <a:t>Trusted services: identity management, distributed files/DB, event manager, digital asset management…</a:t>
            </a:r>
          </a:p>
        </p:txBody>
      </p:sp>
      <p:sp>
        <p:nvSpPr>
          <p:cNvPr id="4" name="Espace réservé du numéro de diapositive 3"/>
          <p:cNvSpPr>
            <a:spLocks noGrp="1"/>
          </p:cNvSpPr>
          <p:nvPr>
            <p:ph type="sldNum" sz="quarter" idx="12"/>
          </p:nvPr>
        </p:nvSpPr>
        <p:spPr/>
        <p:txBody>
          <a:bodyPr/>
          <a:lstStyle/>
          <a:p>
            <a:fld id="{C76AC1E0-C26F-9342-B12D-91A82B11C8DD}" type="slidenum">
              <a:rPr lang="fr-FR" smtClean="0"/>
              <a:t>42</a:t>
            </a:fld>
            <a:endParaRPr lang="fr-FR"/>
          </a:p>
        </p:txBody>
      </p:sp>
    </p:spTree>
    <p:extLst>
      <p:ext uri="{BB962C8B-B14F-4D97-AF65-F5344CB8AC3E}">
        <p14:creationId xmlns:p14="http://schemas.microsoft.com/office/powerpoint/2010/main" val="341966498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677332" y="609600"/>
            <a:ext cx="10281819" cy="895927"/>
          </a:xfrm>
        </p:spPr>
        <p:txBody>
          <a:bodyPr>
            <a:normAutofit/>
          </a:bodyPr>
          <a:lstStyle/>
          <a:p>
            <a:pPr algn="ctr"/>
            <a:r>
              <a:rPr lang="en-US" sz="4000" b="1" dirty="0">
                <a:latin typeface="Times New Roman" panose="02020603050405020304" pitchFamily="18" charset="0"/>
                <a:cs typeface="Times New Roman" panose="02020603050405020304" pitchFamily="18" charset="0"/>
              </a:rPr>
              <a:t>Evolution of </a:t>
            </a:r>
            <a:r>
              <a:rPr lang="en-US" sz="4000" b="1" dirty="0" err="1">
                <a:latin typeface="Times New Roman" panose="02020603050405020304" pitchFamily="18" charset="0"/>
                <a:cs typeface="Times New Roman" panose="02020603050405020304" pitchFamily="18" charset="0"/>
              </a:rPr>
              <a:t>blockchain</a:t>
            </a:r>
            <a:r>
              <a:rPr lang="en-US" sz="4000" b="1" dirty="0">
                <a:latin typeface="Times New Roman" panose="02020603050405020304" pitchFamily="18" charset="0"/>
                <a:cs typeface="Times New Roman" panose="02020603050405020304" pitchFamily="18" charset="0"/>
              </a:rPr>
              <a:t> development</a:t>
            </a:r>
          </a:p>
        </p:txBody>
      </p:sp>
      <p:graphicFrame>
        <p:nvGraphicFramePr>
          <p:cNvPr id="5" name="Espace réservé du contenu 4"/>
          <p:cNvGraphicFramePr>
            <a:graphicFrameLocks noGrp="1"/>
          </p:cNvGraphicFramePr>
          <p:nvPr>
            <p:ph idx="1"/>
            <p:extLst>
              <p:ext uri="{D42A27DB-BD31-4B8C-83A1-F6EECF244321}">
                <p14:modId xmlns:p14="http://schemas.microsoft.com/office/powerpoint/2010/main" val="4028491952"/>
              </p:ext>
            </p:extLst>
          </p:nvPr>
        </p:nvGraphicFramePr>
        <p:xfrm>
          <a:off x="838200" y="1505527"/>
          <a:ext cx="10515600" cy="48508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space réservé du numéro de diapositive 3"/>
          <p:cNvSpPr>
            <a:spLocks noGrp="1"/>
          </p:cNvSpPr>
          <p:nvPr>
            <p:ph type="sldNum" sz="quarter" idx="12"/>
          </p:nvPr>
        </p:nvSpPr>
        <p:spPr/>
        <p:txBody>
          <a:bodyPr/>
          <a:lstStyle/>
          <a:p>
            <a:fld id="{C76AC1E0-C26F-9342-B12D-91A82B11C8DD}" type="slidenum">
              <a:rPr lang="fr-FR" smtClean="0"/>
              <a:t>43</a:t>
            </a:fld>
            <a:endParaRPr lang="fr-FR"/>
          </a:p>
        </p:txBody>
      </p:sp>
    </p:spTree>
    <p:extLst>
      <p:ext uri="{BB962C8B-B14F-4D97-AF65-F5344CB8AC3E}">
        <p14:creationId xmlns:p14="http://schemas.microsoft.com/office/powerpoint/2010/main" val="82703940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13" name="Titre 1"/>
          <p:cNvSpPr>
            <a:spLocks noGrp="1"/>
          </p:cNvSpPr>
          <p:nvPr>
            <p:ph type="title"/>
          </p:nvPr>
        </p:nvSpPr>
        <p:spPr>
          <a:xfrm>
            <a:off x="838200" y="365125"/>
            <a:ext cx="10515600" cy="1095185"/>
          </a:xfrm>
        </p:spPr>
        <p:txBody>
          <a:bodyPr>
            <a:normAutofit/>
          </a:bodyPr>
          <a:lstStyle/>
          <a:p>
            <a:pPr algn="ctr"/>
            <a:r>
              <a:rPr lang="fr-FR" sz="4000" b="1" dirty="0">
                <a:latin typeface="Times New Roman" panose="02020603050405020304" pitchFamily="18" charset="0"/>
                <a:cs typeface="Times New Roman" panose="02020603050405020304" pitchFamily="18" charset="0"/>
              </a:rPr>
              <a:t>Blockchain 1.0</a:t>
            </a:r>
          </a:p>
        </p:txBody>
      </p:sp>
      <p:sp>
        <p:nvSpPr>
          <p:cNvPr id="2" name="Espace réservé du contenu 1"/>
          <p:cNvSpPr>
            <a:spLocks noGrp="1"/>
          </p:cNvSpPr>
          <p:nvPr>
            <p:ph idx="1"/>
          </p:nvPr>
        </p:nvSpPr>
        <p:spPr>
          <a:xfrm>
            <a:off x="1056565" y="1460310"/>
            <a:ext cx="9752462" cy="5104263"/>
          </a:xfrm>
        </p:spPr>
        <p:txBody>
          <a:bodyPr>
            <a:normAutofit/>
          </a:bodyPr>
          <a:lstStyle/>
          <a:p>
            <a:pPr marL="285750" indent="-285750" algn="just">
              <a:buBlip>
                <a:blip r:embed="rId4"/>
              </a:buBlip>
            </a:pPr>
            <a:r>
              <a:rPr lang="en-US" sz="3200" dirty="0">
                <a:latin typeface="Times New Roman" panose="02020603050405020304" pitchFamily="18" charset="0"/>
                <a:cs typeface="Times New Roman" panose="02020603050405020304" pitchFamily="18" charset="0"/>
              </a:rPr>
              <a:t>Easy to pay without taking care of the currency type of the country </a:t>
            </a:r>
          </a:p>
          <a:p>
            <a:pPr marL="285750" indent="-285750" algn="just">
              <a:buBlip>
                <a:blip r:embed="rId4"/>
              </a:buBlip>
            </a:pPr>
            <a:r>
              <a:rPr lang="en-US" sz="3200" dirty="0">
                <a:latin typeface="Times New Roman" panose="02020603050405020304" pitchFamily="18" charset="0"/>
                <a:cs typeface="Times New Roman" panose="02020603050405020304" pitchFamily="18" charset="0"/>
              </a:rPr>
              <a:t>trusted exchange</a:t>
            </a:r>
          </a:p>
          <a:p>
            <a:pPr marL="285750" indent="-285750" algn="just">
              <a:buBlip>
                <a:blip r:embed="rId4"/>
              </a:buBlip>
            </a:pPr>
            <a:r>
              <a:rPr lang="en-US" sz="3200" dirty="0">
                <a:latin typeface="Times New Roman" panose="02020603050405020304" pitchFamily="18" charset="0"/>
                <a:cs typeface="Times New Roman" panose="02020603050405020304" pitchFamily="18" charset="0"/>
              </a:rPr>
              <a:t>« no charge »</a:t>
            </a:r>
          </a:p>
          <a:p>
            <a:pPr marL="285750" indent="-285750" algn="just">
              <a:buBlip>
                <a:blip r:embed="rId5"/>
              </a:buBlip>
            </a:pPr>
            <a:r>
              <a:rPr lang="en-US" sz="3200" dirty="0">
                <a:latin typeface="Times New Roman" panose="02020603050405020304" pitchFamily="18" charset="0"/>
                <a:cs typeface="Times New Roman" panose="02020603050405020304" pitchFamily="18" charset="0"/>
              </a:rPr>
              <a:t>Heavy Carbon cost ! </a:t>
            </a:r>
          </a:p>
          <a:p>
            <a:pPr marL="285750" indent="-285750" algn="just">
              <a:buBlip>
                <a:blip r:embed="rId5"/>
              </a:buBlip>
            </a:pPr>
            <a:r>
              <a:rPr lang="en-US" sz="3200" dirty="0">
                <a:latin typeface="Times New Roman" panose="02020603050405020304" pitchFamily="18" charset="0"/>
                <a:cs typeface="Times New Roman" panose="02020603050405020304" pitchFamily="18" charset="0"/>
              </a:rPr>
              <a:t>Various real price depending on the cryptocurrency rate</a:t>
            </a:r>
          </a:p>
          <a:p>
            <a:pPr marL="285750" indent="-285750" algn="just">
              <a:buBlip>
                <a:blip r:embed="rId5"/>
              </a:buBlip>
            </a:pPr>
            <a:r>
              <a:rPr lang="en-US" sz="3200" dirty="0">
                <a:latin typeface="Times New Roman" panose="02020603050405020304" pitchFamily="18" charset="0"/>
                <a:cs typeface="Times New Roman" panose="02020603050405020304" pitchFamily="18" charset="0"/>
              </a:rPr>
              <a:t>Require adding the cryptocurrency as a payment mean in the reseller information system</a:t>
            </a:r>
          </a:p>
          <a:p>
            <a:endParaRPr lang="en-US" dirty="0"/>
          </a:p>
        </p:txBody>
      </p:sp>
    </p:spTree>
    <p:extLst>
      <p:ext uri="{BB962C8B-B14F-4D97-AF65-F5344CB8AC3E}">
        <p14:creationId xmlns:p14="http://schemas.microsoft.com/office/powerpoint/2010/main" val="208529001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6"/>
            <a:ext cx="10515600" cy="713048"/>
          </a:xfrm>
        </p:spPr>
        <p:txBody>
          <a:bodyPr>
            <a:normAutofit/>
          </a:bodyPr>
          <a:lstStyle/>
          <a:p>
            <a:pPr algn="ctr"/>
            <a:r>
              <a:rPr lang="en-US" sz="4000" b="1" dirty="0">
                <a:latin typeface="Times New Roman" panose="02020603050405020304" pitchFamily="18" charset="0"/>
                <a:cs typeface="Times New Roman" panose="02020603050405020304" pitchFamily="18" charset="0"/>
              </a:rPr>
              <a:t>Key elements of </a:t>
            </a:r>
            <a:r>
              <a:rPr lang="en-US" sz="4000" b="1" dirty="0" err="1">
                <a:latin typeface="Times New Roman" panose="02020603050405020304" pitchFamily="18" charset="0"/>
                <a:cs typeface="Times New Roman" panose="02020603050405020304" pitchFamily="18" charset="0"/>
              </a:rPr>
              <a:t>Blockchain</a:t>
            </a:r>
            <a:r>
              <a:rPr lang="en-US" sz="4000" b="1" dirty="0">
                <a:latin typeface="Times New Roman" panose="02020603050405020304" pitchFamily="18" charset="0"/>
                <a:cs typeface="Times New Roman" panose="02020603050405020304" pitchFamily="18" charset="0"/>
              </a:rPr>
              <a:t> 1.0 </a:t>
            </a:r>
          </a:p>
        </p:txBody>
      </p:sp>
      <p:sp>
        <p:nvSpPr>
          <p:cNvPr id="3" name="Espace réservé du contenu 2"/>
          <p:cNvSpPr>
            <a:spLocks noGrp="1"/>
          </p:cNvSpPr>
          <p:nvPr>
            <p:ph idx="1"/>
          </p:nvPr>
        </p:nvSpPr>
        <p:spPr>
          <a:xfrm>
            <a:off x="838200" y="1282890"/>
            <a:ext cx="10515600" cy="5438585"/>
          </a:xfrm>
        </p:spPr>
        <p:txBody>
          <a:bodyPr>
            <a:noAutofit/>
          </a:bodyPr>
          <a:lstStyle/>
          <a:p>
            <a:r>
              <a:rPr lang="en-US" dirty="0" smtClean="0">
                <a:latin typeface="Times New Roman" panose="02020603050405020304" pitchFamily="18" charset="0"/>
                <a:cs typeface="Times New Roman" panose="02020603050405020304" pitchFamily="18" charset="0"/>
              </a:rPr>
              <a:t>First introduced as Bitcoin</a:t>
            </a:r>
          </a:p>
          <a:p>
            <a:r>
              <a:rPr lang="en-US" dirty="0" smtClean="0">
                <a:latin typeface="Times New Roman" panose="02020603050405020304" pitchFamily="18" charset="0"/>
                <a:cs typeface="Times New Roman" panose="02020603050405020304" pitchFamily="18" charset="0"/>
              </a:rPr>
              <a:t>Fiat currency</a:t>
            </a:r>
          </a:p>
          <a:p>
            <a:pPr lvl="1"/>
            <a:r>
              <a:rPr lang="en-US" sz="2800" dirty="0" smtClean="0">
                <a:latin typeface="Times New Roman" panose="02020603050405020304" pitchFamily="18" charset="0"/>
                <a:cs typeface="Times New Roman" panose="02020603050405020304" pitchFamily="18" charset="0"/>
              </a:rPr>
              <a:t>P2P currency transfer without intermediaries</a:t>
            </a:r>
          </a:p>
          <a:p>
            <a:pPr lvl="2"/>
            <a:r>
              <a:rPr lang="en-US" sz="2800" dirty="0" smtClean="0">
                <a:latin typeface="Times New Roman" panose="02020603050405020304" pitchFamily="18" charset="0"/>
                <a:cs typeface="Times New Roman" panose="02020603050405020304" pitchFamily="18" charset="0"/>
              </a:rPr>
              <a:t>But it requires miners!</a:t>
            </a:r>
          </a:p>
          <a:p>
            <a:pPr lvl="1"/>
            <a:r>
              <a:rPr lang="en-US" sz="2800" dirty="0" smtClean="0">
                <a:latin typeface="Times New Roman" panose="02020603050405020304" pitchFamily="18" charset="0"/>
                <a:cs typeface="Times New Roman" panose="02020603050405020304" pitchFamily="18" charset="0"/>
              </a:rPr>
              <a:t>No valuable good exchange to support the crypto-currency</a:t>
            </a:r>
          </a:p>
          <a:p>
            <a:r>
              <a:rPr lang="en-US" dirty="0" smtClean="0">
                <a:latin typeface="Times New Roman" panose="02020603050405020304" pitchFamily="18" charset="0"/>
                <a:cs typeface="Times New Roman" panose="02020603050405020304" pitchFamily="18" charset="0"/>
              </a:rPr>
              <a:t>Transaction validation</a:t>
            </a:r>
          </a:p>
          <a:p>
            <a:pPr lvl="1"/>
            <a:r>
              <a:rPr lang="en-US" sz="2800" dirty="0" smtClean="0">
                <a:latin typeface="Times New Roman" panose="02020603050405020304" pitchFamily="18" charset="0"/>
                <a:cs typeface="Times New Roman" panose="02020603050405020304" pitchFamily="18" charset="0"/>
              </a:rPr>
              <a:t>Solve the double spending problem</a:t>
            </a:r>
          </a:p>
          <a:p>
            <a:pPr lvl="1"/>
            <a:r>
              <a:rPr lang="en-US" sz="2800" dirty="0" smtClean="0">
                <a:latin typeface="Times New Roman" panose="02020603050405020304" pitchFamily="18" charset="0"/>
                <a:cs typeface="Times New Roman" panose="02020603050405020304" pitchFamily="18" charset="0"/>
              </a:rPr>
              <a:t>Fees </a:t>
            </a:r>
          </a:p>
          <a:p>
            <a:pPr lvl="2"/>
            <a:r>
              <a:rPr lang="en-US" sz="2800" dirty="0" smtClean="0">
                <a:latin typeface="Times New Roman" panose="02020603050405020304" pitchFamily="18" charset="0"/>
                <a:cs typeface="Times New Roman" panose="02020603050405020304" pitchFamily="18" charset="0"/>
              </a:rPr>
              <a:t>Use the </a:t>
            </a:r>
            <a:r>
              <a:rPr lang="en-US" sz="2800" dirty="0" err="1" smtClean="0">
                <a:latin typeface="Times New Roman" panose="02020603050405020304" pitchFamily="18" charset="0"/>
                <a:cs typeface="Times New Roman" panose="02020603050405020304" pitchFamily="18" charset="0"/>
              </a:rPr>
              <a:t>blockchain</a:t>
            </a:r>
            <a:r>
              <a:rPr lang="en-US" sz="2800" dirty="0" smtClean="0">
                <a:latin typeface="Times New Roman" panose="02020603050405020304" pitchFamily="18" charset="0"/>
                <a:cs typeface="Times New Roman" panose="02020603050405020304" pitchFamily="18" charset="0"/>
              </a:rPr>
              <a:t> token</a:t>
            </a:r>
          </a:p>
          <a:p>
            <a:pPr lvl="2"/>
            <a:r>
              <a:rPr lang="en-US" sz="2800" dirty="0" smtClean="0">
                <a:latin typeface="Times New Roman" panose="02020603050405020304" pitchFamily="18" charset="0"/>
                <a:cs typeface="Times New Roman" panose="02020603050405020304" pitchFamily="18" charset="0"/>
              </a:rPr>
              <a:t>Miners choose “the best transactions” to integrate into blocks</a:t>
            </a:r>
          </a:p>
          <a:p>
            <a:pPr lvl="2"/>
            <a:r>
              <a:rPr lang="en-US" sz="2800" dirty="0" smtClean="0">
                <a:latin typeface="Times New Roman" panose="02020603050405020304" pitchFamily="18" charset="0"/>
                <a:cs typeface="Times New Roman" panose="02020603050405020304" pitchFamily="18" charset="0"/>
              </a:rPr>
              <a:t>Paid only if the block is validated</a:t>
            </a:r>
          </a:p>
        </p:txBody>
      </p:sp>
      <p:sp>
        <p:nvSpPr>
          <p:cNvPr id="4" name="Espace réservé du numéro de diapositive 3"/>
          <p:cNvSpPr>
            <a:spLocks noGrp="1"/>
          </p:cNvSpPr>
          <p:nvPr>
            <p:ph type="sldNum" sz="quarter" idx="12"/>
          </p:nvPr>
        </p:nvSpPr>
        <p:spPr/>
        <p:txBody>
          <a:bodyPr/>
          <a:lstStyle/>
          <a:p>
            <a:fld id="{C76AC1E0-C26F-9342-B12D-91A82B11C8DD}" type="slidenum">
              <a:rPr lang="fr-FR" smtClean="0"/>
              <a:t>45</a:t>
            </a:fld>
            <a:endParaRPr lang="fr-FR"/>
          </a:p>
        </p:txBody>
      </p:sp>
    </p:spTree>
    <p:extLst>
      <p:ext uri="{BB962C8B-B14F-4D97-AF65-F5344CB8AC3E}">
        <p14:creationId xmlns:p14="http://schemas.microsoft.com/office/powerpoint/2010/main" val="234258032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5"/>
            <a:ext cx="10515600" cy="890469"/>
          </a:xfrm>
        </p:spPr>
        <p:txBody>
          <a:bodyPr>
            <a:normAutofit/>
          </a:bodyPr>
          <a:lstStyle/>
          <a:p>
            <a:pPr algn="ctr"/>
            <a:r>
              <a:rPr lang="en-US" sz="4000" b="1" dirty="0">
                <a:latin typeface="Times New Roman" panose="02020603050405020304" pitchFamily="18" charset="0"/>
                <a:cs typeface="Times New Roman" panose="02020603050405020304" pitchFamily="18" charset="0"/>
              </a:rPr>
              <a:t>Key elements of </a:t>
            </a:r>
            <a:r>
              <a:rPr lang="en-US" sz="4000" b="1" dirty="0" err="1">
                <a:latin typeface="Times New Roman" panose="02020603050405020304" pitchFamily="18" charset="0"/>
                <a:cs typeface="Times New Roman" panose="02020603050405020304" pitchFamily="18" charset="0"/>
              </a:rPr>
              <a:t>Blockchain</a:t>
            </a:r>
            <a:r>
              <a:rPr lang="en-US" sz="4000" b="1" dirty="0">
                <a:latin typeface="Times New Roman" panose="02020603050405020304" pitchFamily="18" charset="0"/>
                <a:cs typeface="Times New Roman" panose="02020603050405020304" pitchFamily="18" charset="0"/>
              </a:rPr>
              <a:t> 1.0 limits</a:t>
            </a:r>
          </a:p>
        </p:txBody>
      </p:sp>
      <p:sp>
        <p:nvSpPr>
          <p:cNvPr id="3" name="Espace réservé du contenu 2"/>
          <p:cNvSpPr>
            <a:spLocks noGrp="1"/>
          </p:cNvSpPr>
          <p:nvPr>
            <p:ph idx="1"/>
          </p:nvPr>
        </p:nvSpPr>
        <p:spPr>
          <a:xfrm>
            <a:off x="838200" y="1255594"/>
            <a:ext cx="10515600" cy="5336275"/>
          </a:xfrm>
        </p:spPr>
        <p:txBody>
          <a:bodyPr>
            <a:normAutofit lnSpcReduction="10000"/>
          </a:bodyPr>
          <a:lstStyle/>
          <a:p>
            <a:r>
              <a:rPr lang="en-US" dirty="0" smtClean="0">
                <a:latin typeface="Times New Roman" panose="02020603050405020304" pitchFamily="18" charset="0"/>
                <a:cs typeface="Times New Roman" panose="02020603050405020304" pitchFamily="18" charset="0"/>
              </a:rPr>
              <a:t>Long delay (10 minutes for a bitcoin block validation)</a:t>
            </a:r>
          </a:p>
          <a:p>
            <a:pPr lvl="1"/>
            <a:r>
              <a:rPr lang="en-US" dirty="0" smtClean="0">
                <a:latin typeface="Times New Roman" panose="02020603050405020304" pitchFamily="18" charset="0"/>
                <a:cs typeface="Times New Roman" panose="02020603050405020304" pitchFamily="18" charset="0"/>
              </a:rPr>
              <a:t>Scalability problem</a:t>
            </a:r>
          </a:p>
          <a:p>
            <a:r>
              <a:rPr lang="en-US" dirty="0">
                <a:latin typeface="Times New Roman" panose="02020603050405020304" pitchFamily="18" charset="0"/>
                <a:cs typeface="Times New Roman" panose="02020603050405020304" pitchFamily="18" charset="0"/>
              </a:rPr>
              <a:t>Identity management</a:t>
            </a:r>
          </a:p>
          <a:p>
            <a:pPr lvl="1"/>
            <a:r>
              <a:rPr lang="en-US" dirty="0">
                <a:latin typeface="Times New Roman" panose="02020603050405020304" pitchFamily="18" charset="0"/>
                <a:cs typeface="Times New Roman" panose="02020603050405020304" pitchFamily="18" charset="0"/>
              </a:rPr>
              <a:t>Identity related to a key </a:t>
            </a:r>
          </a:p>
          <a:p>
            <a:pPr lvl="1"/>
            <a:r>
              <a:rPr lang="en-US" dirty="0">
                <a:latin typeface="Times New Roman" panose="02020603050405020304" pitchFamily="18" charset="0"/>
                <a:cs typeface="Times New Roman" panose="02020603050405020304" pitchFamily="18" charset="0"/>
              </a:rPr>
              <a:t>No proven links between the real identity and the avatar</a:t>
            </a:r>
          </a:p>
          <a:p>
            <a:r>
              <a:rPr lang="en-US" dirty="0">
                <a:latin typeface="Times New Roman" panose="02020603050405020304" pitchFamily="18" charset="0"/>
                <a:cs typeface="Times New Roman" panose="02020603050405020304" pitchFamily="18" charset="0"/>
              </a:rPr>
              <a:t>Security risks</a:t>
            </a:r>
          </a:p>
          <a:p>
            <a:pPr lvl="1"/>
            <a:r>
              <a:rPr lang="en-US" dirty="0">
                <a:latin typeface="Times New Roman" panose="02020603050405020304" pitchFamily="18" charset="0"/>
                <a:cs typeface="Times New Roman" panose="02020603050405020304" pitchFamily="18" charset="0"/>
              </a:rPr>
              <a:t>Internal byzantine fault</a:t>
            </a:r>
          </a:p>
          <a:p>
            <a:pPr lvl="1"/>
            <a:r>
              <a:rPr lang="en-US" dirty="0" err="1">
                <a:latin typeface="Times New Roman" panose="02020603050405020304" pitchFamily="18" charset="0"/>
                <a:cs typeface="Times New Roman" panose="02020603050405020304" pitchFamily="18" charset="0"/>
              </a:rPr>
              <a:t>Lossing</a:t>
            </a:r>
            <a:r>
              <a:rPr lang="en-US" dirty="0">
                <a:latin typeface="Times New Roman" panose="02020603050405020304" pitchFamily="18" charset="0"/>
                <a:cs typeface="Times New Roman" panose="02020603050405020304" pitchFamily="18" charset="0"/>
              </a:rPr>
              <a:t> private key </a:t>
            </a:r>
          </a:p>
          <a:p>
            <a:r>
              <a:rPr lang="en-US" dirty="0" smtClean="0">
                <a:latin typeface="Times New Roman" panose="02020603050405020304" pitchFamily="18" charset="0"/>
                <a:cs typeface="Times New Roman" panose="02020603050405020304" pitchFamily="18" charset="0"/>
              </a:rPr>
              <a:t>Crypto-currency </a:t>
            </a:r>
          </a:p>
          <a:p>
            <a:pPr lvl="1"/>
            <a:r>
              <a:rPr lang="en-US" dirty="0" smtClean="0">
                <a:latin typeface="Times New Roman" panose="02020603050405020304" pitchFamily="18" charset="0"/>
                <a:cs typeface="Times New Roman" panose="02020603050405020304" pitchFamily="18" charset="0"/>
              </a:rPr>
              <a:t>No </a:t>
            </a:r>
            <a:r>
              <a:rPr lang="en-US" dirty="0">
                <a:latin typeface="Times New Roman" panose="02020603050405020304" pitchFamily="18" charset="0"/>
                <a:cs typeface="Times New Roman" panose="02020603050405020304" pitchFamily="18" charset="0"/>
              </a:rPr>
              <a:t>legal status for the </a:t>
            </a:r>
            <a:r>
              <a:rPr lang="en-US" dirty="0" smtClean="0">
                <a:latin typeface="Times New Roman" panose="02020603050405020304" pitchFamily="18" charset="0"/>
                <a:cs typeface="Times New Roman" panose="02020603050405020304" pitchFamily="18" charset="0"/>
              </a:rPr>
              <a:t>tokens</a:t>
            </a:r>
          </a:p>
          <a:p>
            <a:pPr lvl="1"/>
            <a:r>
              <a:rPr lang="en-US" dirty="0" smtClean="0">
                <a:latin typeface="Times New Roman" panose="02020603050405020304" pitchFamily="18" charset="0"/>
                <a:cs typeface="Times New Roman" panose="02020603050405020304" pitchFamily="18" charset="0"/>
              </a:rPr>
              <a:t>Crypto-currency isolation: no exchange mechanisms between different currencies</a:t>
            </a:r>
          </a:p>
          <a:p>
            <a:pPr lvl="1"/>
            <a:r>
              <a:rPr lang="en-US" dirty="0" smtClean="0">
                <a:latin typeface="Times New Roman" panose="02020603050405020304" pitchFamily="18" charset="0"/>
                <a:cs typeface="Times New Roman" panose="02020603050405020304" pitchFamily="18" charset="0"/>
              </a:rPr>
              <a:t>Highly volatile value due to speculation of the main actors</a:t>
            </a:r>
          </a:p>
          <a:p>
            <a:pPr lvl="2"/>
            <a:endParaRPr lang="en-US" dirty="0"/>
          </a:p>
        </p:txBody>
      </p:sp>
      <p:sp>
        <p:nvSpPr>
          <p:cNvPr id="4" name="Espace réservé du numéro de diapositive 3"/>
          <p:cNvSpPr>
            <a:spLocks noGrp="1"/>
          </p:cNvSpPr>
          <p:nvPr>
            <p:ph type="sldNum" sz="quarter" idx="12"/>
          </p:nvPr>
        </p:nvSpPr>
        <p:spPr/>
        <p:txBody>
          <a:bodyPr/>
          <a:lstStyle/>
          <a:p>
            <a:fld id="{C76AC1E0-C26F-9342-B12D-91A82B11C8DD}" type="slidenum">
              <a:rPr lang="fr-FR" smtClean="0"/>
              <a:t>46</a:t>
            </a:fld>
            <a:endParaRPr lang="fr-FR"/>
          </a:p>
        </p:txBody>
      </p:sp>
    </p:spTree>
    <p:extLst>
      <p:ext uri="{BB962C8B-B14F-4D97-AF65-F5344CB8AC3E}">
        <p14:creationId xmlns:p14="http://schemas.microsoft.com/office/powerpoint/2010/main" val="43390607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6"/>
            <a:ext cx="10515600" cy="1040594"/>
          </a:xfrm>
        </p:spPr>
        <p:txBody>
          <a:bodyPr>
            <a:normAutofit/>
          </a:bodyPr>
          <a:lstStyle/>
          <a:p>
            <a:pPr algn="ctr"/>
            <a:r>
              <a:rPr lang="fr-FR" sz="4000" b="1" dirty="0">
                <a:latin typeface="Times New Roman" panose="02020603050405020304" pitchFamily="18" charset="0"/>
                <a:cs typeface="Times New Roman" panose="02020603050405020304" pitchFamily="18" charset="0"/>
              </a:rPr>
              <a:t>Blockchain </a:t>
            </a:r>
            <a:r>
              <a:rPr lang="fr-FR" sz="4000" b="1" dirty="0" smtClean="0">
                <a:latin typeface="Times New Roman" panose="02020603050405020304" pitchFamily="18" charset="0"/>
                <a:cs typeface="Times New Roman" panose="02020603050405020304" pitchFamily="18" charset="0"/>
              </a:rPr>
              <a:t>2.0</a:t>
            </a:r>
            <a:endParaRPr lang="fr-FR" sz="4000" b="1" dirty="0">
              <a:latin typeface="Times New Roman" panose="02020603050405020304" pitchFamily="18" charset="0"/>
              <a:cs typeface="Times New Roman" panose="02020603050405020304" pitchFamily="18" charset="0"/>
            </a:endParaRPr>
          </a:p>
        </p:txBody>
      </p:sp>
      <p:sp>
        <p:nvSpPr>
          <p:cNvPr id="3" name="Espace réservé du contenu 2"/>
          <p:cNvSpPr>
            <a:spLocks noGrp="1"/>
          </p:cNvSpPr>
          <p:nvPr>
            <p:ph idx="1"/>
          </p:nvPr>
        </p:nvSpPr>
        <p:spPr>
          <a:xfrm>
            <a:off x="838200" y="1405720"/>
            <a:ext cx="10515600" cy="4995080"/>
          </a:xfrm>
        </p:spPr>
        <p:txBody>
          <a:bodyPr/>
          <a:lstStyle/>
          <a:p>
            <a:pPr marL="285750" lvl="0" indent="-285750" algn="just">
              <a:spcBef>
                <a:spcPts val="0"/>
              </a:spcBef>
              <a:buClrTx/>
              <a:buSzTx/>
              <a:buBlip>
                <a:blip r:embed="rId4"/>
              </a:buBlip>
              <a:defRPr/>
            </a:pPr>
            <a:r>
              <a:rPr lang="en-US" kern="1200" dirty="0">
                <a:latin typeface="Times New Roman" panose="02020603050405020304" pitchFamily="18" charset="0"/>
                <a:cs typeface="Times New Roman" panose="02020603050405020304" pitchFamily="18" charset="0"/>
              </a:rPr>
              <a:t>Define once the ordering conditions and do not take care after that</a:t>
            </a:r>
          </a:p>
          <a:p>
            <a:pPr marL="285750" lvl="0" indent="-285750" algn="just">
              <a:spcBef>
                <a:spcPts val="0"/>
              </a:spcBef>
              <a:buClrTx/>
              <a:buSzTx/>
              <a:buBlip>
                <a:blip r:embed="rId4"/>
              </a:buBlip>
              <a:defRPr/>
            </a:pPr>
            <a:r>
              <a:rPr lang="en-US" kern="1200" dirty="0">
                <a:latin typeface="Times New Roman" panose="02020603050405020304" pitchFamily="18" charset="0"/>
                <a:cs typeface="Times New Roman" panose="02020603050405020304" pitchFamily="18" charset="0"/>
              </a:rPr>
              <a:t>Choose your own trusted sources to define the contract launching conditions</a:t>
            </a:r>
          </a:p>
          <a:p>
            <a:pPr marL="285750" lvl="0" indent="-285750" algn="just">
              <a:spcBef>
                <a:spcPts val="0"/>
              </a:spcBef>
              <a:buClrTx/>
              <a:buSzTx/>
              <a:buBlip>
                <a:blip r:embed="rId4"/>
              </a:buBlip>
              <a:defRPr/>
            </a:pPr>
            <a:r>
              <a:rPr lang="en-US" kern="1200" dirty="0">
                <a:latin typeface="Times New Roman" panose="02020603050405020304" pitchFamily="18" charset="0"/>
                <a:cs typeface="Times New Roman" panose="02020603050405020304" pitchFamily="18" charset="0"/>
              </a:rPr>
              <a:t>The contract will be automatically launch depending on external context</a:t>
            </a:r>
          </a:p>
          <a:p>
            <a:pPr marL="285750" lvl="0" indent="-285750" algn="just">
              <a:spcBef>
                <a:spcPts val="0"/>
              </a:spcBef>
              <a:buClrTx/>
              <a:buSzTx/>
              <a:buBlip>
                <a:blip r:embed="rId5"/>
              </a:buBlip>
              <a:defRPr/>
            </a:pPr>
            <a:r>
              <a:rPr lang="en-US" kern="1200" dirty="0">
                <a:latin typeface="Times New Roman" panose="02020603050405020304" pitchFamily="18" charset="0"/>
                <a:cs typeface="Times New Roman" panose="02020603050405020304" pitchFamily="18" charset="0"/>
              </a:rPr>
              <a:t>Only 1 shot contract</a:t>
            </a:r>
          </a:p>
          <a:p>
            <a:pPr marL="285750" lvl="0" indent="-285750" algn="just">
              <a:spcBef>
                <a:spcPts val="0"/>
              </a:spcBef>
              <a:buClrTx/>
              <a:buSzTx/>
              <a:buBlip>
                <a:blip r:embed="rId5"/>
              </a:buBlip>
              <a:defRPr/>
            </a:pPr>
            <a:r>
              <a:rPr lang="en-US" kern="1200" dirty="0">
                <a:latin typeface="Times New Roman" panose="02020603050405020304" pitchFamily="18" charset="0"/>
                <a:cs typeface="Times New Roman" panose="02020603050405020304" pitchFamily="18" charset="0"/>
              </a:rPr>
              <a:t>Your reseller will have to establish the contract and its connection with its IS</a:t>
            </a:r>
          </a:p>
          <a:p>
            <a:pPr marL="285750" lvl="0" indent="-285750" algn="just">
              <a:spcBef>
                <a:spcPts val="0"/>
              </a:spcBef>
              <a:buClrTx/>
              <a:buSzTx/>
              <a:buBlip>
                <a:blip r:embed="rId5"/>
              </a:buBlip>
              <a:defRPr/>
            </a:pPr>
            <a:r>
              <a:rPr lang="en-US" kern="1200" dirty="0">
                <a:latin typeface="Times New Roman" panose="02020603050405020304" pitchFamily="18" charset="0"/>
                <a:cs typeface="Times New Roman" panose="02020603050405020304" pitchFamily="18" charset="0"/>
              </a:rPr>
              <a:t>The smart contract has a registration cost and the carbon cost may be heavy</a:t>
            </a:r>
          </a:p>
          <a:p>
            <a:pPr marL="285750" lvl="0" indent="-285750" algn="just">
              <a:spcBef>
                <a:spcPts val="0"/>
              </a:spcBef>
              <a:buClrTx/>
              <a:buSzTx/>
              <a:buBlip>
                <a:blip r:embed="rId5"/>
              </a:buBlip>
              <a:defRPr/>
            </a:pPr>
            <a:r>
              <a:rPr lang="en-US" kern="1200" dirty="0">
                <a:latin typeface="Times New Roman" panose="02020603050405020304" pitchFamily="18" charset="0"/>
                <a:cs typeface="Times New Roman" panose="02020603050405020304" pitchFamily="18" charset="0"/>
              </a:rPr>
              <a:t>P2P trusted organization which does not allow multi-tenant contract</a:t>
            </a:r>
          </a:p>
        </p:txBody>
      </p:sp>
      <p:cxnSp>
        <p:nvCxnSpPr>
          <p:cNvPr id="25" name="Connecteur droit avec flèche 24"/>
          <p:cNvCxnSpPr/>
          <p:nvPr/>
        </p:nvCxnSpPr>
        <p:spPr>
          <a:xfrm>
            <a:off x="2537752" y="5188195"/>
            <a:ext cx="633435" cy="122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Connecteur droit avec flèche 26"/>
          <p:cNvCxnSpPr/>
          <p:nvPr/>
        </p:nvCxnSpPr>
        <p:spPr>
          <a:xfrm flipV="1">
            <a:off x="4993820" y="5199757"/>
            <a:ext cx="870133" cy="7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Connecteur droit avec flèche 35"/>
          <p:cNvCxnSpPr/>
          <p:nvPr/>
        </p:nvCxnSpPr>
        <p:spPr>
          <a:xfrm flipV="1">
            <a:off x="7380099" y="5188195"/>
            <a:ext cx="429357" cy="115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108664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6"/>
            <a:ext cx="10515600" cy="904116"/>
          </a:xfrm>
        </p:spPr>
        <p:txBody>
          <a:bodyPr>
            <a:normAutofit/>
          </a:bodyPr>
          <a:lstStyle/>
          <a:p>
            <a:pPr algn="ctr"/>
            <a:r>
              <a:rPr lang="en-US" sz="4000" b="1" dirty="0">
                <a:latin typeface="Times New Roman" panose="02020603050405020304" pitchFamily="18" charset="0"/>
                <a:cs typeface="Times New Roman" panose="02020603050405020304" pitchFamily="18" charset="0"/>
              </a:rPr>
              <a:t>Key elements of </a:t>
            </a:r>
            <a:r>
              <a:rPr lang="en-US" sz="4000" b="1" dirty="0" err="1">
                <a:latin typeface="Times New Roman" panose="02020603050405020304" pitchFamily="18" charset="0"/>
                <a:cs typeface="Times New Roman" panose="02020603050405020304" pitchFamily="18" charset="0"/>
              </a:rPr>
              <a:t>Blockchain</a:t>
            </a:r>
            <a:r>
              <a:rPr lang="en-US" sz="4000" b="1" dirty="0">
                <a:latin typeface="Times New Roman" panose="02020603050405020304" pitchFamily="18" charset="0"/>
                <a:cs typeface="Times New Roman" panose="02020603050405020304" pitchFamily="18" charset="0"/>
              </a:rPr>
              <a:t> 2.0 </a:t>
            </a:r>
          </a:p>
        </p:txBody>
      </p:sp>
      <p:sp>
        <p:nvSpPr>
          <p:cNvPr id="3" name="Espace réservé du contenu 2"/>
          <p:cNvSpPr>
            <a:spLocks noGrp="1"/>
          </p:cNvSpPr>
          <p:nvPr>
            <p:ph idx="1"/>
          </p:nvPr>
        </p:nvSpPr>
        <p:spPr>
          <a:xfrm>
            <a:off x="838200" y="1269242"/>
            <a:ext cx="10515600" cy="5268036"/>
          </a:xfrm>
        </p:spPr>
        <p:txBody>
          <a:bodyPr>
            <a:normAutofit/>
          </a:bodyPr>
          <a:lstStyle/>
          <a:p>
            <a:r>
              <a:rPr lang="en-US" dirty="0" smtClean="0">
                <a:latin typeface="Times New Roman" panose="02020603050405020304" pitchFamily="18" charset="0"/>
                <a:cs typeface="Times New Roman" panose="02020603050405020304" pitchFamily="18" charset="0"/>
              </a:rPr>
              <a:t>First implementation in </a:t>
            </a:r>
            <a:r>
              <a:rPr lang="en-US" dirty="0" err="1" smtClean="0">
                <a:latin typeface="Times New Roman" panose="02020603050405020304" pitchFamily="18" charset="0"/>
                <a:cs typeface="Times New Roman" panose="02020603050405020304" pitchFamily="18" charset="0"/>
              </a:rPr>
              <a:t>Ethereum</a:t>
            </a:r>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Smart contracts</a:t>
            </a:r>
          </a:p>
          <a:p>
            <a:pPr lvl="1"/>
            <a:r>
              <a:rPr lang="en-US" sz="2800" dirty="0" smtClean="0">
                <a:latin typeface="Times New Roman" panose="02020603050405020304" pitchFamily="18" charset="0"/>
                <a:cs typeface="Times New Roman" panose="02020603050405020304" pitchFamily="18" charset="0"/>
              </a:rPr>
              <a:t>Distributed application</a:t>
            </a:r>
          </a:p>
          <a:p>
            <a:pPr lvl="1"/>
            <a:r>
              <a:rPr lang="en-US" sz="2800" dirty="0" smtClean="0">
                <a:latin typeface="Times New Roman" panose="02020603050405020304" pitchFamily="18" charset="0"/>
                <a:cs typeface="Times New Roman" panose="02020603050405020304" pitchFamily="18" charset="0"/>
              </a:rPr>
              <a:t>Contract based organization</a:t>
            </a:r>
          </a:p>
          <a:p>
            <a:pPr lvl="1"/>
            <a:r>
              <a:rPr lang="en-US" sz="2800" dirty="0" smtClean="0">
                <a:latin typeface="Times New Roman" panose="02020603050405020304" pitchFamily="18" charset="0"/>
                <a:cs typeface="Times New Roman" panose="02020603050405020304" pitchFamily="18" charset="0"/>
              </a:rPr>
              <a:t>Event driven</a:t>
            </a:r>
          </a:p>
          <a:p>
            <a:pPr lvl="1"/>
            <a:r>
              <a:rPr lang="en-US" sz="2800" dirty="0">
                <a:latin typeface="Times New Roman" panose="02020603050405020304" pitchFamily="18" charset="0"/>
                <a:cs typeface="Times New Roman" panose="02020603050405020304" pitchFamily="18" charset="0"/>
              </a:rPr>
              <a:t>Integrates the transaction payment</a:t>
            </a:r>
          </a:p>
          <a:p>
            <a:r>
              <a:rPr lang="en-US" dirty="0" smtClean="0">
                <a:latin typeface="Times New Roman" panose="02020603050405020304" pitchFamily="18" charset="0"/>
                <a:cs typeface="Times New Roman" panose="02020603050405020304" pitchFamily="18" charset="0"/>
              </a:rPr>
              <a:t>Distributed application</a:t>
            </a:r>
          </a:p>
          <a:p>
            <a:pPr lvl="1"/>
            <a:r>
              <a:rPr lang="en-US" sz="2800" dirty="0" smtClean="0">
                <a:latin typeface="Times New Roman" panose="02020603050405020304" pitchFamily="18" charset="0"/>
                <a:cs typeface="Times New Roman" panose="02020603050405020304" pitchFamily="18" charset="0"/>
              </a:rPr>
              <a:t>Open-source</a:t>
            </a:r>
          </a:p>
          <a:p>
            <a:pPr lvl="1"/>
            <a:r>
              <a:rPr lang="en-US" sz="2800" dirty="0" smtClean="0">
                <a:latin typeface="Times New Roman" panose="02020603050405020304" pitchFamily="18" charset="0"/>
                <a:cs typeface="Times New Roman" panose="02020603050405020304" pitchFamily="18" charset="0"/>
              </a:rPr>
              <a:t>Manage its own tokens</a:t>
            </a:r>
          </a:p>
          <a:p>
            <a:pPr lvl="1"/>
            <a:r>
              <a:rPr lang="en-US" sz="2800" dirty="0">
                <a:latin typeface="Times New Roman" panose="02020603050405020304" pitchFamily="18" charset="0"/>
                <a:cs typeface="Times New Roman" panose="02020603050405020304" pitchFamily="18" charset="0"/>
              </a:rPr>
              <a:t>Automated transaction execution </a:t>
            </a:r>
            <a:endParaRPr lang="en-US" sz="2800" dirty="0" smtClean="0">
              <a:latin typeface="Times New Roman" panose="02020603050405020304" pitchFamily="18" charset="0"/>
              <a:cs typeface="Times New Roman" panose="02020603050405020304" pitchFamily="18" charset="0"/>
            </a:endParaRPr>
          </a:p>
          <a:p>
            <a:pPr lvl="1"/>
            <a:r>
              <a:rPr lang="en-US" sz="2800" dirty="0" smtClean="0">
                <a:latin typeface="Times New Roman" panose="02020603050405020304" pitchFamily="18" charset="0"/>
                <a:cs typeface="Times New Roman" panose="02020603050405020304" pitchFamily="18" charset="0"/>
              </a:rPr>
              <a:t>Data and operations are stored in the </a:t>
            </a:r>
            <a:r>
              <a:rPr lang="en-US" sz="2800" dirty="0" err="1" smtClean="0">
                <a:latin typeface="Times New Roman" panose="02020603050405020304" pitchFamily="18" charset="0"/>
                <a:cs typeface="Times New Roman" panose="02020603050405020304" pitchFamily="18" charset="0"/>
              </a:rPr>
              <a:t>blockchain</a:t>
            </a:r>
            <a:endParaRPr lang="en-US" sz="2800" dirty="0" smtClean="0">
              <a:latin typeface="Times New Roman" panose="02020603050405020304" pitchFamily="18" charset="0"/>
              <a:cs typeface="Times New Roman" panose="02020603050405020304" pitchFamily="18" charset="0"/>
            </a:endParaRPr>
          </a:p>
          <a:p>
            <a:pPr marL="137160" indent="0">
              <a:buNone/>
            </a:pPr>
            <a:endParaRPr lang="en-US" dirty="0" smtClean="0"/>
          </a:p>
        </p:txBody>
      </p:sp>
      <p:sp>
        <p:nvSpPr>
          <p:cNvPr id="4" name="Espace réservé du numéro de diapositive 3"/>
          <p:cNvSpPr>
            <a:spLocks noGrp="1"/>
          </p:cNvSpPr>
          <p:nvPr>
            <p:ph type="sldNum" sz="quarter" idx="12"/>
          </p:nvPr>
        </p:nvSpPr>
        <p:spPr/>
        <p:txBody>
          <a:bodyPr/>
          <a:lstStyle/>
          <a:p>
            <a:fld id="{C76AC1E0-C26F-9342-B12D-91A82B11C8DD}" type="slidenum">
              <a:rPr lang="fr-FR" smtClean="0"/>
              <a:t>48</a:t>
            </a:fld>
            <a:endParaRPr lang="fr-FR"/>
          </a:p>
        </p:txBody>
      </p:sp>
    </p:spTree>
    <p:extLst>
      <p:ext uri="{BB962C8B-B14F-4D97-AF65-F5344CB8AC3E}">
        <p14:creationId xmlns:p14="http://schemas.microsoft.com/office/powerpoint/2010/main" val="216754575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5"/>
            <a:ext cx="10515600" cy="753991"/>
          </a:xfrm>
        </p:spPr>
        <p:txBody>
          <a:bodyPr/>
          <a:lstStyle/>
          <a:p>
            <a:pPr algn="ctr"/>
            <a:r>
              <a:rPr lang="en-US" sz="4000" b="1" dirty="0">
                <a:solidFill>
                  <a:prstClr val="black"/>
                </a:solidFill>
                <a:latin typeface="Times New Roman" panose="02020603050405020304" pitchFamily="18" charset="0"/>
                <a:cs typeface="Times New Roman" panose="02020603050405020304" pitchFamily="18" charset="0"/>
              </a:rPr>
              <a:t>Key elements of </a:t>
            </a:r>
            <a:r>
              <a:rPr lang="en-US" sz="4000" b="1" dirty="0" err="1">
                <a:solidFill>
                  <a:prstClr val="black"/>
                </a:solidFill>
                <a:latin typeface="Times New Roman" panose="02020603050405020304" pitchFamily="18" charset="0"/>
                <a:cs typeface="Times New Roman" panose="02020603050405020304" pitchFamily="18" charset="0"/>
              </a:rPr>
              <a:t>Blockchain</a:t>
            </a:r>
            <a:r>
              <a:rPr lang="en-US" sz="4000" b="1" dirty="0">
                <a:solidFill>
                  <a:prstClr val="black"/>
                </a:solidFill>
                <a:latin typeface="Times New Roman" panose="02020603050405020304" pitchFamily="18" charset="0"/>
                <a:cs typeface="Times New Roman" panose="02020603050405020304" pitchFamily="18" charset="0"/>
              </a:rPr>
              <a:t> </a:t>
            </a:r>
            <a:r>
              <a:rPr lang="en-US" sz="4000" b="1" dirty="0" smtClean="0">
                <a:solidFill>
                  <a:prstClr val="black"/>
                </a:solidFill>
                <a:latin typeface="Times New Roman" panose="02020603050405020304" pitchFamily="18" charset="0"/>
                <a:cs typeface="Times New Roman" panose="02020603050405020304" pitchFamily="18" charset="0"/>
              </a:rPr>
              <a:t>2.0 </a:t>
            </a:r>
            <a:r>
              <a:rPr lang="en-US" sz="4000" b="1" dirty="0">
                <a:solidFill>
                  <a:prstClr val="black"/>
                </a:solidFill>
                <a:latin typeface="Times New Roman" panose="02020603050405020304" pitchFamily="18" charset="0"/>
                <a:cs typeface="Times New Roman" panose="02020603050405020304" pitchFamily="18" charset="0"/>
              </a:rPr>
              <a:t>limits</a:t>
            </a:r>
          </a:p>
        </p:txBody>
      </p:sp>
      <p:sp>
        <p:nvSpPr>
          <p:cNvPr id="3" name="Espace réservé du contenu 2"/>
          <p:cNvSpPr>
            <a:spLocks noGrp="1"/>
          </p:cNvSpPr>
          <p:nvPr>
            <p:ph idx="1"/>
          </p:nvPr>
        </p:nvSpPr>
        <p:spPr>
          <a:xfrm>
            <a:off x="838200" y="1119116"/>
            <a:ext cx="10515600" cy="5602359"/>
          </a:xfrm>
        </p:spPr>
        <p:txBody>
          <a:bodyPr>
            <a:normAutofit/>
          </a:bodyPr>
          <a:lstStyle/>
          <a:p>
            <a:r>
              <a:rPr lang="en-US" dirty="0" smtClean="0">
                <a:latin typeface="Times New Roman" panose="02020603050405020304" pitchFamily="18" charset="0"/>
                <a:cs typeface="Times New Roman" panose="02020603050405020304" pitchFamily="18" charset="0"/>
              </a:rPr>
              <a:t>Smart contract legal status</a:t>
            </a:r>
          </a:p>
          <a:p>
            <a:pPr lvl="1"/>
            <a:r>
              <a:rPr lang="en-US" sz="2800" dirty="0" err="1" smtClean="0">
                <a:latin typeface="Times New Roman" panose="02020603050405020304" pitchFamily="18" charset="0"/>
                <a:cs typeface="Times New Roman" panose="02020603050405020304" pitchFamily="18" charset="0"/>
              </a:rPr>
              <a:t>Computarized</a:t>
            </a:r>
            <a:r>
              <a:rPr lang="en-US" sz="2800" dirty="0" smtClean="0">
                <a:latin typeface="Times New Roman" panose="02020603050405020304" pitchFamily="18" charset="0"/>
                <a:cs typeface="Times New Roman" panose="02020603050405020304" pitchFamily="18" charset="0"/>
              </a:rPr>
              <a:t> transaction and not a contract</a:t>
            </a:r>
          </a:p>
          <a:p>
            <a:pPr lvl="1"/>
            <a:r>
              <a:rPr lang="en-US" sz="2800" dirty="0" smtClean="0">
                <a:latin typeface="Times New Roman" panose="02020603050405020304" pitchFamily="18" charset="0"/>
                <a:cs typeface="Times New Roman" panose="02020603050405020304" pitchFamily="18" charset="0"/>
              </a:rPr>
              <a:t>How parties identity can be proven?</a:t>
            </a:r>
          </a:p>
          <a:p>
            <a:pPr lvl="1"/>
            <a:r>
              <a:rPr lang="en-US" sz="2800" dirty="0" smtClean="0">
                <a:latin typeface="Times New Roman" panose="02020603050405020304" pitchFamily="18" charset="0"/>
                <a:cs typeface="Times New Roman" panose="02020603050405020304" pitchFamily="18" charset="0"/>
              </a:rPr>
              <a:t>How to be sure of the capacity of the contracting parties?</a:t>
            </a:r>
          </a:p>
          <a:p>
            <a:pPr lvl="1"/>
            <a:r>
              <a:rPr lang="en-US" sz="2800" dirty="0" smtClean="0">
                <a:latin typeface="Times New Roman" panose="02020603050405020304" pitchFamily="18" charset="0"/>
                <a:cs typeface="Times New Roman" panose="02020603050405020304" pitchFamily="18" charset="0"/>
              </a:rPr>
              <a:t>Different regulations depending on the hosting countries</a:t>
            </a:r>
          </a:p>
          <a:p>
            <a:r>
              <a:rPr lang="en-US" dirty="0" smtClean="0">
                <a:latin typeface="Times New Roman" panose="02020603050405020304" pitchFamily="18" charset="0"/>
                <a:cs typeface="Times New Roman" panose="02020603050405020304" pitchFamily="18" charset="0"/>
              </a:rPr>
              <a:t>Event driven organization</a:t>
            </a:r>
          </a:p>
          <a:p>
            <a:pPr lvl="1"/>
            <a:r>
              <a:rPr lang="en-US" sz="2800" dirty="0" smtClean="0">
                <a:latin typeface="Times New Roman" panose="02020603050405020304" pitchFamily="18" charset="0"/>
                <a:cs typeface="Times New Roman" panose="02020603050405020304" pitchFamily="18" charset="0"/>
              </a:rPr>
              <a:t>Allows reactivity</a:t>
            </a:r>
          </a:p>
          <a:p>
            <a:pPr lvl="1"/>
            <a:r>
              <a:rPr lang="en-US" sz="2800" dirty="0" smtClean="0">
                <a:latin typeface="Times New Roman" panose="02020603050405020304" pitchFamily="18" charset="0"/>
                <a:cs typeface="Times New Roman" panose="02020603050405020304" pitchFamily="18" charset="0"/>
              </a:rPr>
              <a:t>Different organization than the traditional control driven logic</a:t>
            </a:r>
          </a:p>
          <a:p>
            <a:r>
              <a:rPr lang="en-US" dirty="0" smtClean="0">
                <a:latin typeface="Times New Roman" panose="02020603050405020304" pitchFamily="18" charset="0"/>
                <a:cs typeface="Times New Roman" panose="02020603050405020304" pitchFamily="18" charset="0"/>
              </a:rPr>
              <a:t>“Code is law”</a:t>
            </a:r>
          </a:p>
          <a:p>
            <a:pPr lvl="1"/>
            <a:r>
              <a:rPr lang="en-US" sz="2800" dirty="0" smtClean="0">
                <a:latin typeface="Times New Roman" panose="02020603050405020304" pitchFamily="18" charset="0"/>
                <a:cs typeface="Times New Roman" panose="02020603050405020304" pitchFamily="18" charset="0"/>
              </a:rPr>
              <a:t>Code cannot be adapted even in case of failure</a:t>
            </a:r>
          </a:p>
          <a:p>
            <a:pPr lvl="1"/>
            <a:r>
              <a:rPr lang="en-US" sz="2800" dirty="0" smtClean="0">
                <a:latin typeface="Times New Roman" panose="02020603050405020304" pitchFamily="18" charset="0"/>
                <a:cs typeface="Times New Roman" panose="02020603050405020304" pitchFamily="18" charset="0"/>
              </a:rPr>
              <a:t>Increased security risks</a:t>
            </a:r>
          </a:p>
          <a:p>
            <a:r>
              <a:rPr lang="en-US" dirty="0" err="1" smtClean="0">
                <a:latin typeface="Times New Roman" panose="02020603050405020304" pitchFamily="18" charset="0"/>
                <a:cs typeface="Times New Roman" panose="02020603050405020304" pitchFamily="18" charset="0"/>
              </a:rPr>
              <a:t>Blockchain</a:t>
            </a:r>
            <a:r>
              <a:rPr lang="en-US" dirty="0" smtClean="0">
                <a:latin typeface="Times New Roman" panose="02020603050405020304" pitchFamily="18" charset="0"/>
                <a:cs typeface="Times New Roman" panose="02020603050405020304" pitchFamily="18" charset="0"/>
              </a:rPr>
              <a:t> delay and scalability?</a:t>
            </a:r>
          </a:p>
          <a:p>
            <a:pPr lvl="1"/>
            <a:endParaRPr lang="en-US" dirty="0" smtClean="0"/>
          </a:p>
        </p:txBody>
      </p:sp>
      <p:sp>
        <p:nvSpPr>
          <p:cNvPr id="4" name="Espace réservé du numéro de diapositive 3"/>
          <p:cNvSpPr>
            <a:spLocks noGrp="1"/>
          </p:cNvSpPr>
          <p:nvPr>
            <p:ph type="sldNum" sz="quarter" idx="12"/>
          </p:nvPr>
        </p:nvSpPr>
        <p:spPr/>
        <p:txBody>
          <a:bodyPr/>
          <a:lstStyle/>
          <a:p>
            <a:fld id="{C76AC1E0-C26F-9342-B12D-91A82B11C8DD}" type="slidenum">
              <a:rPr lang="fr-FR" smtClean="0"/>
              <a:t>49</a:t>
            </a:fld>
            <a:endParaRPr lang="fr-FR"/>
          </a:p>
        </p:txBody>
      </p:sp>
    </p:spTree>
    <p:extLst>
      <p:ext uri="{BB962C8B-B14F-4D97-AF65-F5344CB8AC3E}">
        <p14:creationId xmlns:p14="http://schemas.microsoft.com/office/powerpoint/2010/main" val="246918318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6"/>
            <a:ext cx="10515600" cy="972356"/>
          </a:xfrm>
        </p:spPr>
        <p:txBody>
          <a:bodyPr>
            <a:normAutofit/>
          </a:bodyPr>
          <a:lstStyle/>
          <a:p>
            <a:pPr algn="ctr"/>
            <a:r>
              <a:rPr lang="fr-FR" sz="4000" b="1" dirty="0" err="1">
                <a:solidFill>
                  <a:prstClr val="black"/>
                </a:solidFill>
                <a:latin typeface="Times New Roman" panose="02020603050405020304" pitchFamily="18" charset="0"/>
                <a:cs typeface="Times New Roman" panose="02020603050405020304" pitchFamily="18" charset="0"/>
              </a:rPr>
              <a:t>Blockchain</a:t>
            </a:r>
            <a:r>
              <a:rPr lang="fr-FR" sz="4000" b="1" dirty="0">
                <a:solidFill>
                  <a:prstClr val="black"/>
                </a:solidFill>
                <a:latin typeface="Times New Roman" panose="02020603050405020304" pitchFamily="18" charset="0"/>
                <a:cs typeface="Times New Roman" panose="02020603050405020304" pitchFamily="18" charset="0"/>
              </a:rPr>
              <a:t> 3.0</a:t>
            </a:r>
          </a:p>
        </p:txBody>
      </p:sp>
      <p:sp>
        <p:nvSpPr>
          <p:cNvPr id="3" name="Espace réservé du contenu 2"/>
          <p:cNvSpPr>
            <a:spLocks noGrp="1"/>
          </p:cNvSpPr>
          <p:nvPr>
            <p:ph idx="1"/>
          </p:nvPr>
        </p:nvSpPr>
        <p:spPr>
          <a:xfrm>
            <a:off x="838200" y="1460310"/>
            <a:ext cx="10515600" cy="4716653"/>
          </a:xfrm>
        </p:spPr>
        <p:txBody>
          <a:bodyPr>
            <a:normAutofit/>
          </a:bodyPr>
          <a:lstStyle/>
          <a:p>
            <a:pPr marL="285750" lvl="0" indent="-285750" algn="just">
              <a:spcBef>
                <a:spcPts val="0"/>
              </a:spcBef>
              <a:buClrTx/>
              <a:buSzTx/>
              <a:buBlip>
                <a:blip r:embed="rId4"/>
              </a:buBlip>
              <a:defRPr/>
            </a:pPr>
            <a:r>
              <a:rPr lang="en-US" sz="3200" kern="1200" dirty="0">
                <a:latin typeface="Times New Roman" panose="02020603050405020304" pitchFamily="18" charset="0"/>
                <a:cs typeface="Times New Roman" panose="02020603050405020304" pitchFamily="18" charset="0"/>
              </a:rPr>
              <a:t>Fully trusted and distributed process organization</a:t>
            </a:r>
          </a:p>
          <a:p>
            <a:pPr marL="285750" lvl="0" indent="-285750" algn="just">
              <a:spcBef>
                <a:spcPts val="0"/>
              </a:spcBef>
              <a:buClrTx/>
              <a:buSzTx/>
              <a:buBlip>
                <a:blip r:embed="rId4"/>
              </a:buBlip>
              <a:defRPr/>
            </a:pPr>
            <a:r>
              <a:rPr lang="en-US" sz="3200" kern="1200" dirty="0">
                <a:latin typeface="Times New Roman" panose="02020603050405020304" pitchFamily="18" charset="0"/>
                <a:cs typeface="Times New Roman" panose="02020603050405020304" pitchFamily="18" charset="0"/>
              </a:rPr>
              <a:t>Totally new and distributed collaborative and trusted organization</a:t>
            </a:r>
          </a:p>
          <a:p>
            <a:pPr marL="285750" lvl="0" indent="-285750" algn="just">
              <a:spcBef>
                <a:spcPts val="0"/>
              </a:spcBef>
              <a:buClrTx/>
              <a:buSzTx/>
              <a:buBlip>
                <a:blip r:embed="rId5"/>
              </a:buBlip>
              <a:defRPr/>
            </a:pPr>
            <a:r>
              <a:rPr lang="en-US" sz="3200" kern="1200" dirty="0">
                <a:latin typeface="Times New Roman" panose="02020603050405020304" pitchFamily="18" charset="0"/>
                <a:cs typeface="Times New Roman" panose="02020603050405020304" pitchFamily="18" charset="0"/>
              </a:rPr>
              <a:t>Block registration cost, carbon impact </a:t>
            </a:r>
          </a:p>
          <a:p>
            <a:pPr marL="285750" lvl="0" indent="-285750" algn="just">
              <a:spcBef>
                <a:spcPts val="0"/>
              </a:spcBef>
              <a:buClrTx/>
              <a:buSzTx/>
              <a:buBlip>
                <a:blip r:embed="rId5"/>
              </a:buBlip>
              <a:defRPr/>
            </a:pPr>
            <a:r>
              <a:rPr lang="en-US" sz="3200" kern="1200" dirty="0">
                <a:latin typeface="Times New Roman" panose="02020603050405020304" pitchFamily="18" charset="0"/>
                <a:cs typeface="Times New Roman" panose="02020603050405020304" pitchFamily="18" charset="0"/>
              </a:rPr>
              <a:t>Change the application design model</a:t>
            </a:r>
          </a:p>
          <a:p>
            <a:pPr marL="285750" lvl="0" indent="-285750" algn="just">
              <a:spcBef>
                <a:spcPts val="0"/>
              </a:spcBef>
              <a:buClrTx/>
              <a:buSzTx/>
              <a:buBlip>
                <a:blip r:embed="rId5"/>
              </a:buBlip>
              <a:defRPr/>
            </a:pPr>
            <a:r>
              <a:rPr lang="en-US" sz="3200" kern="1200" dirty="0">
                <a:latin typeface="Times New Roman" panose="02020603050405020304" pitchFamily="18" charset="0"/>
                <a:cs typeface="Times New Roman" panose="02020603050405020304" pitchFamily="18" charset="0"/>
              </a:rPr>
              <a:t>Limited to P2P organizations and requires to set the collaboration chain separately</a:t>
            </a:r>
          </a:p>
        </p:txBody>
      </p:sp>
    </p:spTree>
    <p:extLst>
      <p:ext uri="{BB962C8B-B14F-4D97-AF65-F5344CB8AC3E}">
        <p14:creationId xmlns:p14="http://schemas.microsoft.com/office/powerpoint/2010/main" val="250132285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5"/>
            <a:ext cx="10515600" cy="917765"/>
          </a:xfrm>
        </p:spPr>
        <p:txBody>
          <a:bodyPr>
            <a:normAutofit/>
          </a:bodyPr>
          <a:lstStyle/>
          <a:p>
            <a:pPr algn="ctr"/>
            <a:r>
              <a:rPr lang="en-US" sz="4000" b="1" dirty="0">
                <a:solidFill>
                  <a:prstClr val="black"/>
                </a:solidFill>
                <a:latin typeface="Times New Roman" panose="02020603050405020304" pitchFamily="18" charset="0"/>
                <a:cs typeface="Times New Roman" panose="02020603050405020304" pitchFamily="18" charset="0"/>
              </a:rPr>
              <a:t>Key elements of </a:t>
            </a:r>
            <a:r>
              <a:rPr lang="en-US" sz="4000" b="1" dirty="0" err="1">
                <a:solidFill>
                  <a:prstClr val="black"/>
                </a:solidFill>
                <a:latin typeface="Times New Roman" panose="02020603050405020304" pitchFamily="18" charset="0"/>
                <a:cs typeface="Times New Roman" panose="02020603050405020304" pitchFamily="18" charset="0"/>
              </a:rPr>
              <a:t>Blockchain</a:t>
            </a:r>
            <a:r>
              <a:rPr lang="en-US" sz="4000" b="1" dirty="0">
                <a:solidFill>
                  <a:prstClr val="black"/>
                </a:solidFill>
                <a:latin typeface="Times New Roman" panose="02020603050405020304" pitchFamily="18" charset="0"/>
                <a:cs typeface="Times New Roman" panose="02020603050405020304" pitchFamily="18" charset="0"/>
              </a:rPr>
              <a:t> 3.0 </a:t>
            </a:r>
          </a:p>
        </p:txBody>
      </p:sp>
      <p:sp>
        <p:nvSpPr>
          <p:cNvPr id="3" name="Espace réservé du contenu 2"/>
          <p:cNvSpPr>
            <a:spLocks noGrp="1"/>
          </p:cNvSpPr>
          <p:nvPr>
            <p:ph idx="1"/>
          </p:nvPr>
        </p:nvSpPr>
        <p:spPr>
          <a:xfrm>
            <a:off x="838200" y="1282890"/>
            <a:ext cx="10515600" cy="5438585"/>
          </a:xfrm>
        </p:spPr>
        <p:txBody>
          <a:bodyPr>
            <a:noAutofit/>
          </a:bodyPr>
          <a:lstStyle/>
          <a:p>
            <a:r>
              <a:rPr lang="en-US" dirty="0" smtClean="0">
                <a:latin typeface="Times New Roman" panose="02020603050405020304" pitchFamily="18" charset="0"/>
                <a:cs typeface="Times New Roman" panose="02020603050405020304" pitchFamily="18" charset="0"/>
              </a:rPr>
              <a:t>Designed to overcome </a:t>
            </a:r>
            <a:r>
              <a:rPr lang="en-US" dirty="0" err="1" smtClean="0">
                <a:latin typeface="Times New Roman" panose="02020603050405020304" pitchFamily="18" charset="0"/>
                <a:cs typeface="Times New Roman" panose="02020603050405020304" pitchFamily="18" charset="0"/>
              </a:rPr>
              <a:t>Blockchain</a:t>
            </a:r>
            <a:r>
              <a:rPr lang="en-US" dirty="0" smtClean="0">
                <a:latin typeface="Times New Roman" panose="02020603050405020304" pitchFamily="18" charset="0"/>
                <a:cs typeface="Times New Roman" panose="02020603050405020304" pitchFamily="18" charset="0"/>
              </a:rPr>
              <a:t> 1.0 and 2.0 main limits</a:t>
            </a:r>
          </a:p>
          <a:p>
            <a:pPr lvl="1"/>
            <a:r>
              <a:rPr lang="en-US" sz="2800" dirty="0" smtClean="0">
                <a:latin typeface="Times New Roman" panose="02020603050405020304" pitchFamily="18" charset="0"/>
                <a:cs typeface="Times New Roman" panose="02020603050405020304" pitchFamily="18" charset="0"/>
              </a:rPr>
              <a:t>Lack of scalability</a:t>
            </a:r>
          </a:p>
          <a:p>
            <a:pPr lvl="1"/>
            <a:r>
              <a:rPr lang="en-US" sz="2800" dirty="0" smtClean="0">
                <a:latin typeface="Times New Roman" panose="02020603050405020304" pitchFamily="18" charset="0"/>
                <a:cs typeface="Times New Roman" panose="02020603050405020304" pitchFamily="18" charset="0"/>
              </a:rPr>
              <a:t>Lack of interoperability</a:t>
            </a:r>
          </a:p>
          <a:p>
            <a:pPr lvl="1"/>
            <a:r>
              <a:rPr lang="en-US" sz="2800" dirty="0" smtClean="0">
                <a:latin typeface="Times New Roman" panose="02020603050405020304" pitchFamily="18" charset="0"/>
                <a:cs typeface="Times New Roman" panose="02020603050405020304" pitchFamily="18" charset="0"/>
              </a:rPr>
              <a:t>Lack of sustainability</a:t>
            </a:r>
          </a:p>
          <a:p>
            <a:pPr lvl="1"/>
            <a:r>
              <a:rPr lang="en-US" sz="2800" dirty="0" smtClean="0">
                <a:latin typeface="Times New Roman" panose="02020603050405020304" pitchFamily="18" charset="0"/>
                <a:cs typeface="Times New Roman" panose="02020603050405020304" pitchFamily="18" charset="0"/>
              </a:rPr>
              <a:t>Off-line </a:t>
            </a:r>
            <a:r>
              <a:rPr lang="en-US" sz="2800" dirty="0">
                <a:latin typeface="Times New Roman" panose="02020603050405020304" pitchFamily="18" charset="0"/>
                <a:cs typeface="Times New Roman" panose="02020603050405020304" pitchFamily="18" charset="0"/>
              </a:rPr>
              <a:t>g</a:t>
            </a:r>
            <a:r>
              <a:rPr lang="en-US" sz="2800" dirty="0" smtClean="0">
                <a:latin typeface="Times New Roman" panose="02020603050405020304" pitchFamily="18" charset="0"/>
                <a:cs typeface="Times New Roman" panose="02020603050405020304" pitchFamily="18" charset="0"/>
              </a:rPr>
              <a:t>overnance strategy lack of transparency</a:t>
            </a:r>
          </a:p>
          <a:p>
            <a:r>
              <a:rPr lang="en-US" dirty="0" smtClean="0">
                <a:latin typeface="Times New Roman" panose="02020603050405020304" pitchFamily="18" charset="0"/>
                <a:cs typeface="Times New Roman" panose="02020603050405020304" pitchFamily="18" charset="0"/>
              </a:rPr>
              <a:t>Main characteristics</a:t>
            </a:r>
          </a:p>
          <a:p>
            <a:pPr lvl="1"/>
            <a:r>
              <a:rPr lang="en-US" sz="2800" dirty="0" err="1" smtClean="0">
                <a:latin typeface="Times New Roman" panose="02020603050405020304" pitchFamily="18" charset="0"/>
                <a:cs typeface="Times New Roman" panose="02020603050405020304" pitchFamily="18" charset="0"/>
              </a:rPr>
              <a:t>Blockchain</a:t>
            </a:r>
            <a:r>
              <a:rPr lang="en-US" sz="2800" dirty="0" smtClean="0">
                <a:latin typeface="Times New Roman" panose="02020603050405020304" pitchFamily="18" charset="0"/>
                <a:cs typeface="Times New Roman" panose="02020603050405020304" pitchFamily="18" charset="0"/>
              </a:rPr>
              <a:t> middleware approach</a:t>
            </a:r>
          </a:p>
          <a:p>
            <a:pPr lvl="1"/>
            <a:r>
              <a:rPr lang="en-US" sz="2800" dirty="0" smtClean="0">
                <a:latin typeface="Times New Roman" panose="02020603050405020304" pitchFamily="18" charset="0"/>
                <a:cs typeface="Times New Roman" panose="02020603050405020304" pitchFamily="18" charset="0"/>
              </a:rPr>
              <a:t>New on line governance strategy</a:t>
            </a:r>
          </a:p>
          <a:p>
            <a:pPr lvl="2"/>
            <a:r>
              <a:rPr lang="en-US" sz="2800" dirty="0" smtClean="0">
                <a:latin typeface="Times New Roman" panose="02020603050405020304" pitchFamily="18" charset="0"/>
                <a:cs typeface="Times New Roman" panose="02020603050405020304" pitchFamily="18" charset="0"/>
              </a:rPr>
              <a:t>Scalable validation processes</a:t>
            </a:r>
          </a:p>
          <a:p>
            <a:pPr lvl="1"/>
            <a:r>
              <a:rPr lang="en-US" sz="2800" dirty="0" smtClean="0">
                <a:latin typeface="Times New Roman" panose="02020603050405020304" pitchFamily="18" charset="0"/>
                <a:cs typeface="Times New Roman" panose="02020603050405020304" pitchFamily="18" charset="0"/>
              </a:rPr>
              <a:t>Integration of private </a:t>
            </a:r>
            <a:r>
              <a:rPr lang="en-US" sz="2800" dirty="0" err="1" smtClean="0">
                <a:latin typeface="Times New Roman" panose="02020603050405020304" pitchFamily="18" charset="0"/>
                <a:cs typeface="Times New Roman" panose="02020603050405020304" pitchFamily="18" charset="0"/>
              </a:rPr>
              <a:t>blockchain</a:t>
            </a:r>
            <a:r>
              <a:rPr lang="en-US" sz="2800" dirty="0" smtClean="0">
                <a:latin typeface="Times New Roman" panose="02020603050405020304" pitchFamily="18" charset="0"/>
                <a:cs typeface="Times New Roman" panose="02020603050405020304" pitchFamily="18" charset="0"/>
              </a:rPr>
              <a:t> requirements and characteristics</a:t>
            </a:r>
          </a:p>
          <a:p>
            <a:pPr lvl="1"/>
            <a:r>
              <a:rPr lang="en-US" sz="2800" dirty="0" smtClean="0">
                <a:latin typeface="Times New Roman" panose="02020603050405020304" pitchFamily="18" charset="0"/>
                <a:cs typeface="Times New Roman" panose="02020603050405020304" pitchFamily="18" charset="0"/>
              </a:rPr>
              <a:t>Sustainable block management</a:t>
            </a:r>
          </a:p>
          <a:p>
            <a:pPr lvl="1"/>
            <a:r>
              <a:rPr lang="en-US" sz="2800" dirty="0" err="1" smtClean="0">
                <a:latin typeface="Times New Roman" panose="02020603050405020304" pitchFamily="18" charset="0"/>
                <a:cs typeface="Times New Roman" panose="02020603050405020304" pitchFamily="18" charset="0"/>
              </a:rPr>
              <a:t>IoT</a:t>
            </a:r>
            <a:r>
              <a:rPr lang="en-US" sz="2800" dirty="0" smtClean="0">
                <a:latin typeface="Times New Roman" panose="02020603050405020304" pitchFamily="18" charset="0"/>
                <a:cs typeface="Times New Roman" panose="02020603050405020304" pitchFamily="18" charset="0"/>
              </a:rPr>
              <a:t> integration</a:t>
            </a:r>
          </a:p>
        </p:txBody>
      </p:sp>
      <p:sp>
        <p:nvSpPr>
          <p:cNvPr id="4" name="Espace réservé du numéro de diapositive 3"/>
          <p:cNvSpPr>
            <a:spLocks noGrp="1"/>
          </p:cNvSpPr>
          <p:nvPr>
            <p:ph type="sldNum" sz="quarter" idx="12"/>
          </p:nvPr>
        </p:nvSpPr>
        <p:spPr/>
        <p:txBody>
          <a:bodyPr/>
          <a:lstStyle/>
          <a:p>
            <a:fld id="{C76AC1E0-C26F-9342-B12D-91A82B11C8DD}" type="slidenum">
              <a:rPr lang="fr-FR" smtClean="0"/>
              <a:t>51</a:t>
            </a:fld>
            <a:endParaRPr lang="fr-FR"/>
          </a:p>
        </p:txBody>
      </p:sp>
    </p:spTree>
    <p:extLst>
      <p:ext uri="{BB962C8B-B14F-4D97-AF65-F5344CB8AC3E}">
        <p14:creationId xmlns:p14="http://schemas.microsoft.com/office/powerpoint/2010/main" val="259077454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418116" y="395469"/>
            <a:ext cx="9282743" cy="895927"/>
          </a:xfrm>
        </p:spPr>
        <p:txBody>
          <a:bodyPr>
            <a:normAutofit/>
          </a:bodyPr>
          <a:lstStyle/>
          <a:p>
            <a:pPr algn="ctr"/>
            <a:r>
              <a:rPr lang="en-US" sz="3600" b="1" dirty="0" err="1">
                <a:latin typeface="Times New Roman" panose="02020603050405020304" pitchFamily="18" charset="0"/>
                <a:cs typeface="Times New Roman" panose="02020603050405020304" pitchFamily="18" charset="0"/>
              </a:rPr>
              <a:t>Blockchain</a:t>
            </a:r>
            <a:r>
              <a:rPr lang="en-US" sz="3600" b="1" dirty="0">
                <a:latin typeface="Times New Roman" panose="02020603050405020304" pitchFamily="18" charset="0"/>
                <a:cs typeface="Times New Roman" panose="02020603050405020304" pitchFamily="18" charset="0"/>
              </a:rPr>
              <a:t> hype </a:t>
            </a:r>
            <a:r>
              <a:rPr lang="en-US" sz="3600" b="1" dirty="0" smtClean="0">
                <a:latin typeface="Times New Roman" panose="02020603050405020304" pitchFamily="18" charset="0"/>
                <a:cs typeface="Times New Roman" panose="02020603050405020304" pitchFamily="18" charset="0"/>
              </a:rPr>
              <a:t>cycle: Reduced community</a:t>
            </a:r>
            <a:endParaRPr lang="en-US" sz="3600" b="1" dirty="0">
              <a:latin typeface="Times New Roman" panose="02020603050405020304" pitchFamily="18" charset="0"/>
              <a:cs typeface="Times New Roman" panose="02020603050405020304" pitchFamily="18" charset="0"/>
            </a:endParaRPr>
          </a:p>
        </p:txBody>
      </p:sp>
      <p:sp>
        <p:nvSpPr>
          <p:cNvPr id="3" name="Espace réservé du contenu 2"/>
          <p:cNvSpPr>
            <a:spLocks noGrp="1"/>
          </p:cNvSpPr>
          <p:nvPr>
            <p:ph idx="1"/>
          </p:nvPr>
        </p:nvSpPr>
        <p:spPr>
          <a:xfrm>
            <a:off x="838200" y="1291396"/>
            <a:ext cx="10515600" cy="5232233"/>
          </a:xfrm>
        </p:spPr>
        <p:txBody>
          <a:bodyPr>
            <a:noAutofit/>
          </a:bodyPr>
          <a:lstStyle/>
          <a:p>
            <a:pPr algn="just"/>
            <a:r>
              <a:rPr lang="en-US" dirty="0" smtClean="0">
                <a:latin typeface="Times New Roman" panose="02020603050405020304" pitchFamily="18" charset="0"/>
                <a:cs typeface="Times New Roman" panose="02020603050405020304" pitchFamily="18" charset="0"/>
              </a:rPr>
              <a:t>Single use</a:t>
            </a:r>
          </a:p>
          <a:p>
            <a:pPr lvl="1" algn="just"/>
            <a:r>
              <a:rPr lang="en-US" sz="2800" dirty="0" err="1" smtClean="0">
                <a:latin typeface="Times New Roman" panose="02020603050405020304" pitchFamily="18" charset="0"/>
                <a:cs typeface="Times New Roman" panose="02020603050405020304" pitchFamily="18" charset="0"/>
              </a:rPr>
              <a:t>Blockchain</a:t>
            </a:r>
            <a:r>
              <a:rPr lang="en-US" sz="2800" dirty="0" smtClean="0">
                <a:latin typeface="Times New Roman" panose="02020603050405020304" pitchFamily="18" charset="0"/>
                <a:cs typeface="Times New Roman" panose="02020603050405020304" pitchFamily="18" charset="0"/>
              </a:rPr>
              <a:t> provides a less expensive solution</a:t>
            </a:r>
          </a:p>
          <a:p>
            <a:pPr lvl="1" algn="just"/>
            <a:r>
              <a:rPr lang="en-US" sz="2800" dirty="0" smtClean="0">
                <a:latin typeface="Times New Roman" panose="02020603050405020304" pitchFamily="18" charset="0"/>
                <a:cs typeface="Times New Roman" panose="02020603050405020304" pitchFamily="18" charset="0"/>
              </a:rPr>
              <a:t>Focused solution</a:t>
            </a:r>
          </a:p>
          <a:p>
            <a:pPr lvl="1" algn="just"/>
            <a:r>
              <a:rPr lang="en-US" sz="2800" dirty="0" smtClean="0">
                <a:latin typeface="Times New Roman" panose="02020603050405020304" pitchFamily="18" charset="0"/>
                <a:cs typeface="Times New Roman" panose="02020603050405020304" pitchFamily="18" charset="0"/>
              </a:rPr>
              <a:t>Used to certify and store transactions in a distributed ledger</a:t>
            </a:r>
          </a:p>
          <a:p>
            <a:pPr lvl="1" algn="just"/>
            <a:r>
              <a:rPr lang="en-US" sz="2800" dirty="0" smtClean="0">
                <a:latin typeface="Times New Roman" panose="02020603050405020304" pitchFamily="18" charset="0"/>
                <a:cs typeface="Times New Roman" panose="02020603050405020304" pitchFamily="18" charset="0"/>
              </a:rPr>
              <a:t>Example: micro-payment</a:t>
            </a:r>
          </a:p>
          <a:p>
            <a:pPr algn="just"/>
            <a:r>
              <a:rPr lang="en-US" dirty="0" err="1" smtClean="0">
                <a:latin typeface="Times New Roman" panose="02020603050405020304" pitchFamily="18" charset="0"/>
                <a:cs typeface="Times New Roman" panose="02020603050405020304" pitchFamily="18" charset="0"/>
              </a:rPr>
              <a:t>Localisation</a:t>
            </a:r>
            <a:endParaRPr lang="en-US" dirty="0" smtClean="0">
              <a:latin typeface="Times New Roman" panose="02020603050405020304" pitchFamily="18" charset="0"/>
              <a:cs typeface="Times New Roman" panose="02020603050405020304" pitchFamily="18" charset="0"/>
            </a:endParaRPr>
          </a:p>
          <a:p>
            <a:pPr lvl="1" algn="just"/>
            <a:r>
              <a:rPr lang="en-US" sz="2800" dirty="0" smtClean="0">
                <a:latin typeface="Times New Roman" panose="02020603050405020304" pitchFamily="18" charset="0"/>
                <a:cs typeface="Times New Roman" panose="02020603050405020304" pitchFamily="18" charset="0"/>
              </a:rPr>
              <a:t>Reduced business community</a:t>
            </a:r>
          </a:p>
          <a:p>
            <a:pPr lvl="1" algn="just"/>
            <a:r>
              <a:rPr lang="en-US" sz="2800" dirty="0" smtClean="0">
                <a:latin typeface="Times New Roman" panose="02020603050405020304" pitchFamily="18" charset="0"/>
                <a:cs typeface="Times New Roman" panose="02020603050405020304" pitchFamily="18" charset="0"/>
              </a:rPr>
              <a:t>High novelty</a:t>
            </a:r>
          </a:p>
          <a:p>
            <a:pPr lvl="1" algn="just"/>
            <a:r>
              <a:rPr lang="en-US" sz="2800" dirty="0" smtClean="0">
                <a:latin typeface="Times New Roman" panose="02020603050405020304" pitchFamily="18" charset="0"/>
                <a:cs typeface="Times New Roman" panose="02020603050405020304" pitchFamily="18" charset="0"/>
              </a:rPr>
              <a:t>Mostly </a:t>
            </a:r>
            <a:r>
              <a:rPr lang="en-US" sz="2800" dirty="0" err="1" smtClean="0">
                <a:latin typeface="Times New Roman" panose="02020603050405020304" pitchFamily="18" charset="0"/>
                <a:cs typeface="Times New Roman" panose="02020603050405020304" pitchFamily="18" charset="0"/>
              </a:rPr>
              <a:t>FinTech</a:t>
            </a:r>
            <a:r>
              <a:rPr lang="en-US" sz="2800" dirty="0" smtClean="0">
                <a:latin typeface="Times New Roman" panose="02020603050405020304" pitchFamily="18" charset="0"/>
                <a:cs typeface="Times New Roman" panose="02020603050405020304" pitchFamily="18" charset="0"/>
              </a:rPr>
              <a:t> applications</a:t>
            </a:r>
          </a:p>
          <a:p>
            <a:pPr lvl="1" algn="just"/>
            <a:r>
              <a:rPr lang="en-US" sz="2800" dirty="0" smtClean="0">
                <a:latin typeface="Times New Roman" panose="02020603050405020304" pitchFamily="18" charset="0"/>
                <a:cs typeface="Times New Roman" panose="02020603050405020304" pitchFamily="18" charset="0"/>
              </a:rPr>
              <a:t>Example: NASDAQ management</a:t>
            </a:r>
          </a:p>
        </p:txBody>
      </p:sp>
      <p:sp>
        <p:nvSpPr>
          <p:cNvPr id="4" name="Espace réservé du numéro de diapositive 3"/>
          <p:cNvSpPr>
            <a:spLocks noGrp="1"/>
          </p:cNvSpPr>
          <p:nvPr>
            <p:ph type="sldNum" sz="quarter" idx="12"/>
          </p:nvPr>
        </p:nvSpPr>
        <p:spPr/>
        <p:txBody>
          <a:bodyPr/>
          <a:lstStyle/>
          <a:p>
            <a:fld id="{C76AC1E0-C26F-9342-B12D-91A82B11C8DD}" type="slidenum">
              <a:rPr lang="fr-FR" smtClean="0"/>
              <a:t>52</a:t>
            </a:fld>
            <a:endParaRPr lang="fr-FR"/>
          </a:p>
        </p:txBody>
      </p:sp>
    </p:spTree>
    <p:extLst>
      <p:ext uri="{BB962C8B-B14F-4D97-AF65-F5344CB8AC3E}">
        <p14:creationId xmlns:p14="http://schemas.microsoft.com/office/powerpoint/2010/main" val="230696285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632677" y="650543"/>
            <a:ext cx="9282743" cy="895927"/>
          </a:xfrm>
        </p:spPr>
        <p:txBody>
          <a:bodyPr>
            <a:normAutofit/>
          </a:bodyPr>
          <a:lstStyle/>
          <a:p>
            <a:pPr algn="ctr"/>
            <a:r>
              <a:rPr lang="en-US" sz="3600" b="1" dirty="0" err="1">
                <a:latin typeface="Times New Roman" panose="02020603050405020304" pitchFamily="18" charset="0"/>
                <a:cs typeface="Times New Roman" panose="02020603050405020304" pitchFamily="18" charset="0"/>
              </a:rPr>
              <a:t>Blockchain</a:t>
            </a:r>
            <a:r>
              <a:rPr lang="en-US" sz="3600" b="1" dirty="0">
                <a:latin typeface="Times New Roman" panose="02020603050405020304" pitchFamily="18" charset="0"/>
                <a:cs typeface="Times New Roman" panose="02020603050405020304" pitchFamily="18" charset="0"/>
              </a:rPr>
              <a:t> hype cycle: large community</a:t>
            </a:r>
          </a:p>
        </p:txBody>
      </p:sp>
      <p:sp>
        <p:nvSpPr>
          <p:cNvPr id="3" name="Espace réservé du contenu 2"/>
          <p:cNvSpPr>
            <a:spLocks noGrp="1"/>
          </p:cNvSpPr>
          <p:nvPr>
            <p:ph idx="1"/>
          </p:nvPr>
        </p:nvSpPr>
        <p:spPr>
          <a:xfrm>
            <a:off x="838200" y="1546470"/>
            <a:ext cx="10515600" cy="4990808"/>
          </a:xfrm>
        </p:spPr>
        <p:txBody>
          <a:bodyPr>
            <a:noAutofit/>
          </a:bodyPr>
          <a:lstStyle/>
          <a:p>
            <a:r>
              <a:rPr lang="en-US" sz="2400" dirty="0" smtClean="0">
                <a:latin typeface="Times New Roman" panose="02020603050405020304" pitchFamily="18" charset="0"/>
                <a:cs typeface="Times New Roman" panose="02020603050405020304" pitchFamily="18" charset="0"/>
              </a:rPr>
              <a:t>Substitution</a:t>
            </a:r>
          </a:p>
          <a:p>
            <a:pPr lvl="1"/>
            <a:r>
              <a:rPr lang="en-US" dirty="0" err="1" smtClean="0">
                <a:latin typeface="Times New Roman" panose="02020603050405020304" pitchFamily="18" charset="0"/>
                <a:cs typeface="Times New Roman" panose="02020603050405020304" pitchFamily="18" charset="0"/>
              </a:rPr>
              <a:t>Blockchain</a:t>
            </a:r>
            <a:r>
              <a:rPr lang="en-US" dirty="0" smtClean="0">
                <a:latin typeface="Times New Roman" panose="02020603050405020304" pitchFamily="18" charset="0"/>
                <a:cs typeface="Times New Roman" panose="02020603050405020304" pitchFamily="18" charset="0"/>
              </a:rPr>
              <a:t> technology replaces traditional ones</a:t>
            </a:r>
          </a:p>
          <a:p>
            <a:pPr lvl="1"/>
            <a:r>
              <a:rPr lang="en-US" dirty="0" smtClean="0">
                <a:latin typeface="Times New Roman" panose="02020603050405020304" pitchFamily="18" charset="0"/>
                <a:cs typeface="Times New Roman" panose="02020603050405020304" pitchFamily="18" charset="0"/>
              </a:rPr>
              <a:t>Use basic </a:t>
            </a:r>
            <a:r>
              <a:rPr lang="en-US" dirty="0" err="1" smtClean="0">
                <a:latin typeface="Times New Roman" panose="02020603050405020304" pitchFamily="18" charset="0"/>
                <a:cs typeface="Times New Roman" panose="02020603050405020304" pitchFamily="18" charset="0"/>
              </a:rPr>
              <a:t>blockchain</a:t>
            </a:r>
            <a:r>
              <a:rPr lang="en-US" dirty="0" smtClean="0">
                <a:latin typeface="Times New Roman" panose="02020603050405020304" pitchFamily="18" charset="0"/>
                <a:cs typeface="Times New Roman" panose="02020603050405020304" pitchFamily="18" charset="0"/>
              </a:rPr>
              <a:t> characteristics</a:t>
            </a:r>
          </a:p>
          <a:p>
            <a:pPr lvl="2"/>
            <a:r>
              <a:rPr lang="en-US" sz="2400" dirty="0" smtClean="0">
                <a:latin typeface="Times New Roman" panose="02020603050405020304" pitchFamily="18" charset="0"/>
                <a:cs typeface="Times New Roman" panose="02020603050405020304" pitchFamily="18" charset="0"/>
              </a:rPr>
              <a:t>Immutability</a:t>
            </a:r>
          </a:p>
          <a:p>
            <a:pPr lvl="2"/>
            <a:r>
              <a:rPr lang="en-US" sz="2400" dirty="0" smtClean="0">
                <a:latin typeface="Times New Roman" panose="02020603050405020304" pitchFamily="18" charset="0"/>
                <a:cs typeface="Times New Roman" panose="02020603050405020304" pitchFamily="18" charset="0"/>
              </a:rPr>
              <a:t>Availability</a:t>
            </a:r>
          </a:p>
          <a:p>
            <a:pPr lvl="1"/>
            <a:r>
              <a:rPr lang="en-US" dirty="0" smtClean="0">
                <a:latin typeface="Times New Roman" panose="02020603050405020304" pitchFamily="18" charset="0"/>
                <a:cs typeface="Times New Roman" panose="02020603050405020304" pitchFamily="18" charset="0"/>
              </a:rPr>
              <a:t>Most applications are related to</a:t>
            </a:r>
          </a:p>
          <a:p>
            <a:pPr lvl="2"/>
            <a:r>
              <a:rPr lang="en-US" sz="2400" dirty="0" smtClean="0">
                <a:latin typeface="Times New Roman" panose="02020603050405020304" pitchFamily="18" charset="0"/>
                <a:cs typeface="Times New Roman" panose="02020603050405020304" pitchFamily="18" charset="0"/>
              </a:rPr>
              <a:t>Certification (diploma, shipment documents…)</a:t>
            </a:r>
          </a:p>
          <a:p>
            <a:pPr lvl="2"/>
            <a:r>
              <a:rPr lang="en-US" sz="2400" dirty="0" smtClean="0">
                <a:latin typeface="Times New Roman" panose="02020603050405020304" pitchFamily="18" charset="0"/>
                <a:cs typeface="Times New Roman" panose="02020603050405020304" pitchFamily="18" charset="0"/>
              </a:rPr>
              <a:t>Exchange (gift cards…)</a:t>
            </a:r>
          </a:p>
          <a:p>
            <a:r>
              <a:rPr lang="en-US" sz="2400" dirty="0" smtClean="0">
                <a:latin typeface="Times New Roman" panose="02020603050405020304" pitchFamily="18" charset="0"/>
                <a:cs typeface="Times New Roman" panose="02020603050405020304" pitchFamily="18" charset="0"/>
              </a:rPr>
              <a:t>Transformation</a:t>
            </a:r>
          </a:p>
          <a:p>
            <a:pPr lvl="1"/>
            <a:r>
              <a:rPr lang="en-US" dirty="0" smtClean="0">
                <a:latin typeface="Times New Roman" panose="02020603050405020304" pitchFamily="18" charset="0"/>
                <a:cs typeface="Times New Roman" panose="02020603050405020304" pitchFamily="18" charset="0"/>
              </a:rPr>
              <a:t>Rethink applications to fit the digital transformation</a:t>
            </a:r>
          </a:p>
          <a:p>
            <a:pPr lvl="1"/>
            <a:r>
              <a:rPr lang="en-US" dirty="0" smtClean="0">
                <a:latin typeface="Times New Roman" panose="02020603050405020304" pitchFamily="18" charset="0"/>
                <a:cs typeface="Times New Roman" panose="02020603050405020304" pitchFamily="18" charset="0"/>
              </a:rPr>
              <a:t>Heavy use of smart contracts</a:t>
            </a:r>
          </a:p>
          <a:p>
            <a:pPr lvl="1"/>
            <a:r>
              <a:rPr lang="en-US" dirty="0" smtClean="0">
                <a:latin typeface="Times New Roman" panose="02020603050405020304" pitchFamily="18" charset="0"/>
                <a:cs typeface="Times New Roman" panose="02020603050405020304" pitchFamily="18" charset="0"/>
              </a:rPr>
              <a:t>Example: collaborative and shared economy (energy P2P exchange…)</a:t>
            </a:r>
          </a:p>
        </p:txBody>
      </p:sp>
      <p:sp>
        <p:nvSpPr>
          <p:cNvPr id="4" name="Espace réservé du numéro de diapositive 3"/>
          <p:cNvSpPr>
            <a:spLocks noGrp="1"/>
          </p:cNvSpPr>
          <p:nvPr>
            <p:ph type="sldNum" sz="quarter" idx="12"/>
          </p:nvPr>
        </p:nvSpPr>
        <p:spPr/>
        <p:txBody>
          <a:bodyPr/>
          <a:lstStyle/>
          <a:p>
            <a:fld id="{C76AC1E0-C26F-9342-B12D-91A82B11C8DD}" type="slidenum">
              <a:rPr lang="fr-FR" smtClean="0"/>
              <a:t>53</a:t>
            </a:fld>
            <a:endParaRPr lang="fr-FR"/>
          </a:p>
        </p:txBody>
      </p:sp>
    </p:spTree>
    <p:extLst>
      <p:ext uri="{BB962C8B-B14F-4D97-AF65-F5344CB8AC3E}">
        <p14:creationId xmlns:p14="http://schemas.microsoft.com/office/powerpoint/2010/main" val="317891679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636525" y="514066"/>
            <a:ext cx="8918950" cy="895927"/>
          </a:xfrm>
        </p:spPr>
        <p:txBody>
          <a:bodyPr>
            <a:normAutofit/>
          </a:bodyPr>
          <a:lstStyle/>
          <a:p>
            <a:pPr algn="ctr"/>
            <a:r>
              <a:rPr lang="en-US" sz="3600" b="1" dirty="0" err="1">
                <a:latin typeface="Times New Roman" panose="02020603050405020304" pitchFamily="18" charset="0"/>
                <a:cs typeface="Times New Roman" panose="02020603050405020304" pitchFamily="18" charset="0"/>
              </a:rPr>
              <a:t>Blockchain</a:t>
            </a:r>
            <a:r>
              <a:rPr lang="en-US" sz="3600" b="1" dirty="0">
                <a:latin typeface="Times New Roman" panose="02020603050405020304" pitchFamily="18" charset="0"/>
                <a:cs typeface="Times New Roman" panose="02020603050405020304" pitchFamily="18" charset="0"/>
              </a:rPr>
              <a:t> key principles: Previous works</a:t>
            </a:r>
          </a:p>
        </p:txBody>
      </p:sp>
      <p:sp>
        <p:nvSpPr>
          <p:cNvPr id="3" name="Espace réservé du contenu 2"/>
          <p:cNvSpPr>
            <a:spLocks noGrp="1"/>
          </p:cNvSpPr>
          <p:nvPr>
            <p:ph idx="1"/>
          </p:nvPr>
        </p:nvSpPr>
        <p:spPr>
          <a:xfrm>
            <a:off x="801688" y="1514901"/>
            <a:ext cx="10515600" cy="5206573"/>
          </a:xfrm>
        </p:spPr>
        <p:txBody>
          <a:bodyPr>
            <a:noAutofit/>
          </a:bodyPr>
          <a:lstStyle/>
          <a:p>
            <a:r>
              <a:rPr lang="en-US" dirty="0" smtClean="0">
                <a:latin typeface="Times New Roman" panose="02020603050405020304" pitchFamily="18" charset="0"/>
                <a:cs typeface="Times New Roman" panose="02020603050405020304" pitchFamily="18" charset="0"/>
              </a:rPr>
              <a:t>Time-stamped information</a:t>
            </a:r>
          </a:p>
          <a:p>
            <a:pPr lvl="1"/>
            <a:r>
              <a:rPr lang="en-US" sz="2800" dirty="0" smtClean="0">
                <a:latin typeface="Times New Roman" panose="02020603050405020304" pitchFamily="18" charset="0"/>
                <a:cs typeface="Times New Roman" panose="02020603050405020304" pitchFamily="18" charset="0"/>
              </a:rPr>
              <a:t>Digital signature including a time-stamp (1991)</a:t>
            </a:r>
          </a:p>
          <a:p>
            <a:pPr lvl="1"/>
            <a:r>
              <a:rPr lang="en-US" sz="2800" dirty="0" smtClean="0">
                <a:latin typeface="Times New Roman" panose="02020603050405020304" pitchFamily="18" charset="0"/>
                <a:cs typeface="Times New Roman" panose="02020603050405020304" pitchFamily="18" charset="0"/>
              </a:rPr>
              <a:t>Use hashing techniques</a:t>
            </a:r>
          </a:p>
          <a:p>
            <a:r>
              <a:rPr lang="en-US" dirty="0" err="1" smtClean="0">
                <a:latin typeface="Times New Roman" panose="02020603050405020304" pitchFamily="18" charset="0"/>
                <a:cs typeface="Times New Roman" panose="02020603050405020304" pitchFamily="18" charset="0"/>
              </a:rPr>
              <a:t>Merkle</a:t>
            </a:r>
            <a:r>
              <a:rPr lang="en-US" dirty="0" smtClean="0">
                <a:latin typeface="Times New Roman" panose="02020603050405020304" pitchFamily="18" charset="0"/>
                <a:cs typeface="Times New Roman" panose="02020603050405020304" pitchFamily="18" charset="0"/>
              </a:rPr>
              <a:t> tree (1979)</a:t>
            </a:r>
          </a:p>
          <a:p>
            <a:pPr lvl="1"/>
            <a:r>
              <a:rPr lang="en-US" sz="2800" dirty="0" smtClean="0">
                <a:latin typeface="Times New Roman" panose="02020603050405020304" pitchFamily="18" charset="0"/>
                <a:cs typeface="Times New Roman" panose="02020603050405020304" pitchFamily="18" charset="0"/>
              </a:rPr>
              <a:t>Store hashed information</a:t>
            </a:r>
          </a:p>
          <a:p>
            <a:pPr lvl="1"/>
            <a:r>
              <a:rPr lang="en-US" sz="2800" dirty="0" smtClean="0">
                <a:latin typeface="Times New Roman" panose="02020603050405020304" pitchFamily="18" charset="0"/>
                <a:cs typeface="Times New Roman" panose="02020603050405020304" pitchFamily="18" charset="0"/>
              </a:rPr>
              <a:t>Binary tree organization</a:t>
            </a:r>
          </a:p>
          <a:p>
            <a:pPr lvl="1"/>
            <a:r>
              <a:rPr lang="en-US" sz="2800" dirty="0" smtClean="0">
                <a:latin typeface="Times New Roman" panose="02020603050405020304" pitchFamily="18" charset="0"/>
                <a:cs typeface="Times New Roman" panose="02020603050405020304" pitchFamily="18" charset="0"/>
              </a:rPr>
              <a:t>Merging blocks involves computing new hash associated to the “father node”</a:t>
            </a:r>
          </a:p>
          <a:p>
            <a:r>
              <a:rPr lang="en-US" dirty="0" smtClean="0">
                <a:latin typeface="Times New Roman" panose="02020603050405020304" pitchFamily="18" charset="0"/>
                <a:cs typeface="Times New Roman" panose="02020603050405020304" pitchFamily="18" charset="0"/>
              </a:rPr>
              <a:t>Strong cryptographic foundation but</a:t>
            </a:r>
          </a:p>
          <a:p>
            <a:pPr lvl="1"/>
            <a:r>
              <a:rPr lang="en-US" sz="2800" dirty="0" smtClean="0">
                <a:latin typeface="Times New Roman" panose="02020603050405020304" pitchFamily="18" charset="0"/>
                <a:cs typeface="Times New Roman" panose="02020603050405020304" pitchFamily="18" charset="0"/>
              </a:rPr>
              <a:t>How can the </a:t>
            </a:r>
            <a:r>
              <a:rPr lang="en-US" sz="2800" dirty="0" err="1" smtClean="0">
                <a:latin typeface="Times New Roman" panose="02020603050405020304" pitchFamily="18" charset="0"/>
                <a:cs typeface="Times New Roman" panose="02020603050405020304" pitchFamily="18" charset="0"/>
              </a:rPr>
              <a:t>Merkle</a:t>
            </a:r>
            <a:r>
              <a:rPr lang="en-US" sz="2800" dirty="0" smtClean="0">
                <a:latin typeface="Times New Roman" panose="02020603050405020304" pitchFamily="18" charset="0"/>
                <a:cs typeface="Times New Roman" panose="02020603050405020304" pitchFamily="18" charset="0"/>
              </a:rPr>
              <a:t> tree be stored</a:t>
            </a:r>
          </a:p>
          <a:p>
            <a:pPr lvl="1"/>
            <a:r>
              <a:rPr lang="en-US" sz="2800" dirty="0" smtClean="0">
                <a:latin typeface="Times New Roman" panose="02020603050405020304" pitchFamily="18" charset="0"/>
                <a:cs typeface="Times New Roman" panose="02020603050405020304" pitchFamily="18" charset="0"/>
              </a:rPr>
              <a:t>How to protect it from attacks</a:t>
            </a:r>
            <a:endParaRPr lang="en-US" sz="2800" dirty="0">
              <a:latin typeface="Times New Roman" panose="02020603050405020304" pitchFamily="18" charset="0"/>
              <a:cs typeface="Times New Roman" panose="02020603050405020304" pitchFamily="18" charset="0"/>
            </a:endParaRPr>
          </a:p>
        </p:txBody>
      </p:sp>
      <p:sp>
        <p:nvSpPr>
          <p:cNvPr id="4" name="Espace réservé du numéro de diapositive 3"/>
          <p:cNvSpPr>
            <a:spLocks noGrp="1"/>
          </p:cNvSpPr>
          <p:nvPr>
            <p:ph type="sldNum" sz="quarter" idx="12"/>
          </p:nvPr>
        </p:nvSpPr>
        <p:spPr/>
        <p:txBody>
          <a:bodyPr/>
          <a:lstStyle/>
          <a:p>
            <a:fld id="{C76AC1E0-C26F-9342-B12D-91A82B11C8DD}" type="slidenum">
              <a:rPr lang="fr-FR" smtClean="0"/>
              <a:t>54</a:t>
            </a:fld>
            <a:endParaRPr lang="fr-FR"/>
          </a:p>
        </p:txBody>
      </p:sp>
    </p:spTree>
    <p:extLst>
      <p:ext uri="{BB962C8B-B14F-4D97-AF65-F5344CB8AC3E}">
        <p14:creationId xmlns:p14="http://schemas.microsoft.com/office/powerpoint/2010/main" val="121949924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420215" y="636896"/>
            <a:ext cx="9351569" cy="895927"/>
          </a:xfrm>
        </p:spPr>
        <p:txBody>
          <a:bodyPr>
            <a:normAutofit/>
          </a:bodyPr>
          <a:lstStyle/>
          <a:p>
            <a:pPr algn="ctr"/>
            <a:r>
              <a:rPr lang="en-US" sz="3600" b="1" dirty="0" err="1">
                <a:latin typeface="Times New Roman" panose="02020603050405020304" pitchFamily="18" charset="0"/>
                <a:cs typeface="Times New Roman" panose="02020603050405020304" pitchFamily="18" charset="0"/>
              </a:rPr>
              <a:t>Blockchain</a:t>
            </a:r>
            <a:r>
              <a:rPr lang="en-US" sz="3600" b="1" dirty="0">
                <a:latin typeface="Times New Roman" panose="02020603050405020304" pitchFamily="18" charset="0"/>
                <a:cs typeface="Times New Roman" panose="02020603050405020304" pitchFamily="18" charset="0"/>
              </a:rPr>
              <a:t> key principles: characteristics</a:t>
            </a:r>
          </a:p>
        </p:txBody>
      </p:sp>
      <p:sp>
        <p:nvSpPr>
          <p:cNvPr id="3" name="Espace réservé du contenu 2"/>
          <p:cNvSpPr>
            <a:spLocks noGrp="1"/>
          </p:cNvSpPr>
          <p:nvPr>
            <p:ph idx="1"/>
          </p:nvPr>
        </p:nvSpPr>
        <p:spPr>
          <a:xfrm>
            <a:off x="838200" y="1532823"/>
            <a:ext cx="10515600" cy="5188652"/>
          </a:xfrm>
        </p:spPr>
        <p:txBody>
          <a:bodyPr>
            <a:noAutofit/>
          </a:bodyPr>
          <a:lstStyle/>
          <a:p>
            <a:r>
              <a:rPr lang="en-US" dirty="0" smtClean="0">
                <a:latin typeface="Times New Roman" panose="02020603050405020304" pitchFamily="18" charset="0"/>
                <a:cs typeface="Times New Roman" panose="02020603050405020304" pitchFamily="18" charset="0"/>
              </a:rPr>
              <a:t>From transaction to </a:t>
            </a:r>
            <a:r>
              <a:rPr lang="en-US" dirty="0" err="1" smtClean="0">
                <a:latin typeface="Times New Roman" panose="02020603050405020304" pitchFamily="18" charset="0"/>
                <a:cs typeface="Times New Roman" panose="02020603050405020304" pitchFamily="18" charset="0"/>
              </a:rPr>
              <a:t>blockchain</a:t>
            </a:r>
            <a:endParaRPr lang="en-US" dirty="0" smtClean="0">
              <a:latin typeface="Times New Roman" panose="02020603050405020304" pitchFamily="18" charset="0"/>
              <a:cs typeface="Times New Roman" panose="02020603050405020304" pitchFamily="18" charset="0"/>
            </a:endParaRPr>
          </a:p>
          <a:p>
            <a:pPr lvl="1"/>
            <a:r>
              <a:rPr lang="en-US" sz="2800" dirty="0" smtClean="0">
                <a:latin typeface="Times New Roman" panose="02020603050405020304" pitchFamily="18" charset="0"/>
                <a:cs typeface="Times New Roman" panose="02020603050405020304" pitchFamily="18" charset="0"/>
              </a:rPr>
              <a:t>A block stores </a:t>
            </a:r>
          </a:p>
          <a:p>
            <a:pPr lvl="2"/>
            <a:r>
              <a:rPr lang="en-US" sz="2800" dirty="0" smtClean="0">
                <a:latin typeface="Times New Roman" panose="02020603050405020304" pitchFamily="18" charset="0"/>
                <a:cs typeface="Times New Roman" panose="02020603050405020304" pitchFamily="18" charset="0"/>
              </a:rPr>
              <a:t>transactions data</a:t>
            </a:r>
          </a:p>
          <a:p>
            <a:pPr lvl="2"/>
            <a:r>
              <a:rPr lang="en-US" sz="2800" dirty="0" smtClean="0">
                <a:latin typeface="Times New Roman" panose="02020603050405020304" pitchFamily="18" charset="0"/>
                <a:cs typeface="Times New Roman" panose="02020603050405020304" pitchFamily="18" charset="0"/>
              </a:rPr>
              <a:t>The previous block hash</a:t>
            </a:r>
          </a:p>
          <a:p>
            <a:pPr lvl="1"/>
            <a:r>
              <a:rPr lang="en-US" sz="2800" dirty="0" smtClean="0">
                <a:latin typeface="Times New Roman" panose="02020603050405020304" pitchFamily="18" charset="0"/>
                <a:cs typeface="Times New Roman" panose="02020603050405020304" pitchFamily="18" charset="0"/>
              </a:rPr>
              <a:t>A </a:t>
            </a:r>
            <a:r>
              <a:rPr lang="en-US" sz="2800" dirty="0" err="1" smtClean="0">
                <a:latin typeface="Times New Roman" panose="02020603050405020304" pitchFamily="18" charset="0"/>
                <a:cs typeface="Times New Roman" panose="02020603050405020304" pitchFamily="18" charset="0"/>
              </a:rPr>
              <a:t>Merkle</a:t>
            </a:r>
            <a:r>
              <a:rPr lang="en-US" sz="2800" dirty="0" smtClean="0">
                <a:latin typeface="Times New Roman" panose="02020603050405020304" pitchFamily="18" charset="0"/>
                <a:cs typeface="Times New Roman" panose="02020603050405020304" pitchFamily="18" charset="0"/>
              </a:rPr>
              <a:t> tree stores the blocks</a:t>
            </a:r>
          </a:p>
          <a:p>
            <a:pPr lvl="2"/>
            <a:r>
              <a:rPr lang="en-US" sz="2800" dirty="0" smtClean="0">
                <a:latin typeface="Times New Roman" panose="02020603050405020304" pitchFamily="18" charset="0"/>
                <a:cs typeface="Times New Roman" panose="02020603050405020304" pitchFamily="18" charset="0"/>
              </a:rPr>
              <a:t>Each block is signed with a hash</a:t>
            </a:r>
          </a:p>
          <a:p>
            <a:r>
              <a:rPr lang="en-US" dirty="0" smtClean="0">
                <a:latin typeface="Times New Roman" panose="02020603050405020304" pitchFamily="18" charset="0"/>
                <a:cs typeface="Times New Roman" panose="02020603050405020304" pitchFamily="18" charset="0"/>
              </a:rPr>
              <a:t>Decentralized storage of the </a:t>
            </a:r>
            <a:r>
              <a:rPr lang="en-US" dirty="0" err="1" smtClean="0">
                <a:latin typeface="Times New Roman" panose="02020603050405020304" pitchFamily="18" charset="0"/>
                <a:cs typeface="Times New Roman" panose="02020603050405020304" pitchFamily="18" charset="0"/>
              </a:rPr>
              <a:t>Merkle</a:t>
            </a:r>
            <a:r>
              <a:rPr lang="en-US" dirty="0" smtClean="0">
                <a:latin typeface="Times New Roman" panose="02020603050405020304" pitchFamily="18" charset="0"/>
                <a:cs typeface="Times New Roman" panose="02020603050405020304" pitchFamily="18" charset="0"/>
              </a:rPr>
              <a:t> tree</a:t>
            </a:r>
          </a:p>
          <a:p>
            <a:pPr lvl="1"/>
            <a:r>
              <a:rPr lang="en-US" sz="2800" dirty="0" smtClean="0">
                <a:latin typeface="Times New Roman" panose="02020603050405020304" pitchFamily="18" charset="0"/>
                <a:cs typeface="Times New Roman" panose="02020603050405020304" pitchFamily="18" charset="0"/>
              </a:rPr>
              <a:t>Distributed ledgers</a:t>
            </a:r>
          </a:p>
          <a:p>
            <a:pPr lvl="2"/>
            <a:r>
              <a:rPr lang="en-US" sz="2800" dirty="0" smtClean="0">
                <a:latin typeface="Times New Roman" panose="02020603050405020304" pitchFamily="18" charset="0"/>
                <a:cs typeface="Times New Roman" panose="02020603050405020304" pitchFamily="18" charset="0"/>
              </a:rPr>
              <a:t>Safer storage</a:t>
            </a:r>
          </a:p>
          <a:p>
            <a:pPr lvl="1"/>
            <a:r>
              <a:rPr lang="en-US" sz="2800" dirty="0" smtClean="0">
                <a:latin typeface="Times New Roman" panose="02020603050405020304" pitchFamily="18" charset="0"/>
                <a:cs typeface="Times New Roman" panose="02020603050405020304" pitchFamily="18" charset="0"/>
              </a:rPr>
              <a:t>Common governance rule</a:t>
            </a:r>
          </a:p>
          <a:p>
            <a:pPr lvl="2"/>
            <a:r>
              <a:rPr lang="en-US" sz="2800" dirty="0" smtClean="0">
                <a:latin typeface="Times New Roman" panose="02020603050405020304" pitchFamily="18" charset="0"/>
                <a:cs typeface="Times New Roman" panose="02020603050405020304" pitchFamily="18" charset="0"/>
              </a:rPr>
              <a:t>How to trust the block validation process</a:t>
            </a:r>
            <a:endParaRPr lang="en-US" sz="2800" dirty="0">
              <a:latin typeface="Times New Roman" panose="02020603050405020304" pitchFamily="18" charset="0"/>
              <a:cs typeface="Times New Roman" panose="02020603050405020304" pitchFamily="18" charset="0"/>
            </a:endParaRPr>
          </a:p>
        </p:txBody>
      </p:sp>
      <p:sp>
        <p:nvSpPr>
          <p:cNvPr id="4" name="Espace réservé du numéro de diapositive 3"/>
          <p:cNvSpPr>
            <a:spLocks noGrp="1"/>
          </p:cNvSpPr>
          <p:nvPr>
            <p:ph type="sldNum" sz="quarter" idx="12"/>
          </p:nvPr>
        </p:nvSpPr>
        <p:spPr/>
        <p:txBody>
          <a:bodyPr/>
          <a:lstStyle/>
          <a:p>
            <a:fld id="{C76AC1E0-C26F-9342-B12D-91A82B11C8DD}" type="slidenum">
              <a:rPr lang="fr-FR" smtClean="0"/>
              <a:t>55</a:t>
            </a:fld>
            <a:endParaRPr lang="fr-FR"/>
          </a:p>
        </p:txBody>
      </p:sp>
    </p:spTree>
    <p:extLst>
      <p:ext uri="{BB962C8B-B14F-4D97-AF65-F5344CB8AC3E}">
        <p14:creationId xmlns:p14="http://schemas.microsoft.com/office/powerpoint/2010/main" val="156660430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195361" y="412002"/>
            <a:ext cx="9322073" cy="895927"/>
          </a:xfrm>
        </p:spPr>
        <p:txBody>
          <a:bodyPr>
            <a:normAutofit/>
          </a:bodyPr>
          <a:lstStyle/>
          <a:p>
            <a:pPr algn="ctr"/>
            <a:r>
              <a:rPr lang="en-US" sz="3600" b="1" dirty="0" err="1">
                <a:latin typeface="Times New Roman" panose="02020603050405020304" pitchFamily="18" charset="0"/>
                <a:cs typeface="Times New Roman" panose="02020603050405020304" pitchFamily="18" charset="0"/>
              </a:rPr>
              <a:t>Blockchain</a:t>
            </a:r>
            <a:r>
              <a:rPr lang="en-US" sz="3600" b="1" dirty="0">
                <a:latin typeface="Times New Roman" panose="02020603050405020304" pitchFamily="18" charset="0"/>
                <a:cs typeface="Times New Roman" panose="02020603050405020304" pitchFamily="18" charset="0"/>
              </a:rPr>
              <a:t> key principles: governance rules</a:t>
            </a:r>
          </a:p>
        </p:txBody>
      </p:sp>
      <p:sp>
        <p:nvSpPr>
          <p:cNvPr id="3" name="Espace réservé du contenu 2"/>
          <p:cNvSpPr>
            <a:spLocks noGrp="1"/>
          </p:cNvSpPr>
          <p:nvPr>
            <p:ph idx="1"/>
          </p:nvPr>
        </p:nvSpPr>
        <p:spPr>
          <a:xfrm>
            <a:off x="608506" y="1307929"/>
            <a:ext cx="10992091" cy="5161110"/>
          </a:xfrm>
        </p:spPr>
        <p:txBody>
          <a:bodyPr>
            <a:noAutofit/>
          </a:bodyPr>
          <a:lstStyle/>
          <a:p>
            <a:r>
              <a:rPr lang="en-US" sz="2400" dirty="0" smtClean="0">
                <a:latin typeface="Times New Roman" panose="02020603050405020304" pitchFamily="18" charset="0"/>
                <a:cs typeface="Times New Roman" panose="02020603050405020304" pitchFamily="18" charset="0"/>
              </a:rPr>
              <a:t>Proof of Work (</a:t>
            </a:r>
            <a:r>
              <a:rPr lang="en-US" sz="2400" dirty="0" err="1" smtClean="0">
                <a:latin typeface="Times New Roman" panose="02020603050405020304" pitchFamily="18" charset="0"/>
                <a:cs typeface="Times New Roman" panose="02020603050405020304" pitchFamily="18" charset="0"/>
              </a:rPr>
              <a:t>PoW</a:t>
            </a:r>
            <a:r>
              <a:rPr lang="en-US" sz="2400" dirty="0" smtClean="0">
                <a:latin typeface="Times New Roman" panose="02020603050405020304" pitchFamily="18" charset="0"/>
                <a:cs typeface="Times New Roman" panose="02020603050405020304" pitchFamily="18" charset="0"/>
              </a:rPr>
              <a:t>)</a:t>
            </a:r>
          </a:p>
          <a:p>
            <a:pPr lvl="1"/>
            <a:r>
              <a:rPr lang="en-US" dirty="0" smtClean="0">
                <a:latin typeface="Times New Roman" panose="02020603050405020304" pitchFamily="18" charset="0"/>
                <a:cs typeface="Times New Roman" panose="02020603050405020304" pitchFamily="18" charset="0"/>
              </a:rPr>
              <a:t>Block’s hash is computed according to a mathematical challenge</a:t>
            </a:r>
          </a:p>
          <a:p>
            <a:pPr lvl="2"/>
            <a:r>
              <a:rPr lang="en-US" sz="2400" dirty="0" smtClean="0">
                <a:latin typeface="Times New Roman" panose="02020603050405020304" pitchFamily="18" charset="0"/>
                <a:cs typeface="Times New Roman" panose="02020603050405020304" pitchFamily="18" charset="0"/>
              </a:rPr>
              <a:t>Finding the “nonce” in a </a:t>
            </a:r>
            <a:r>
              <a:rPr lang="en-US" sz="2400" dirty="0" err="1" smtClean="0">
                <a:latin typeface="Times New Roman" panose="02020603050405020304" pitchFamily="18" charset="0"/>
                <a:cs typeface="Times New Roman" panose="02020603050405020304" pitchFamily="18" charset="0"/>
              </a:rPr>
              <a:t>bruteforce</a:t>
            </a:r>
            <a:r>
              <a:rPr lang="en-US" sz="2400" dirty="0" smtClean="0">
                <a:latin typeface="Times New Roman" panose="02020603050405020304" pitchFamily="18" charset="0"/>
                <a:cs typeface="Times New Roman" panose="02020603050405020304" pitchFamily="18" charset="0"/>
              </a:rPr>
              <a:t> way</a:t>
            </a:r>
          </a:p>
          <a:p>
            <a:pPr lvl="1"/>
            <a:r>
              <a:rPr lang="en-US" dirty="0" smtClean="0">
                <a:latin typeface="Times New Roman" panose="02020603050405020304" pitchFamily="18" charset="0"/>
                <a:cs typeface="Times New Roman" panose="02020603050405020304" pitchFamily="18" charset="0"/>
              </a:rPr>
              <a:t>Requires important computing resources and energy</a:t>
            </a:r>
          </a:p>
          <a:p>
            <a:pPr lvl="2"/>
            <a:r>
              <a:rPr lang="en-US" sz="2400" dirty="0" smtClean="0">
                <a:latin typeface="Times New Roman" panose="02020603050405020304" pitchFamily="18" charset="0"/>
                <a:cs typeface="Times New Roman" panose="02020603050405020304" pitchFamily="18" charset="0"/>
              </a:rPr>
              <a:t>Trust depend on the hardware investment and on the “consumed” computing resources</a:t>
            </a:r>
          </a:p>
          <a:p>
            <a:r>
              <a:rPr lang="en-US" sz="2400" dirty="0" smtClean="0">
                <a:latin typeface="Times New Roman" panose="02020603050405020304" pitchFamily="18" charset="0"/>
                <a:cs typeface="Times New Roman" panose="02020603050405020304" pitchFamily="18" charset="0"/>
              </a:rPr>
              <a:t>Proof of Stake</a:t>
            </a:r>
          </a:p>
          <a:p>
            <a:pPr lvl="1"/>
            <a:r>
              <a:rPr lang="en-US" dirty="0" smtClean="0">
                <a:latin typeface="Times New Roman" panose="02020603050405020304" pitchFamily="18" charset="0"/>
                <a:cs typeface="Times New Roman" panose="02020603050405020304" pitchFamily="18" charset="0"/>
              </a:rPr>
              <a:t>Validator is randomly chosen according to the invested currency</a:t>
            </a:r>
          </a:p>
          <a:p>
            <a:pPr lvl="1"/>
            <a:r>
              <a:rPr lang="en-US" dirty="0" smtClean="0">
                <a:latin typeface="Times New Roman" panose="02020603050405020304" pitchFamily="18" charset="0"/>
                <a:cs typeface="Times New Roman" panose="02020603050405020304" pitchFamily="18" charset="0"/>
              </a:rPr>
              <a:t>Avoid heavy computation</a:t>
            </a:r>
          </a:p>
          <a:p>
            <a:pPr lvl="2"/>
            <a:r>
              <a:rPr lang="en-US" sz="2400" dirty="0" smtClean="0">
                <a:latin typeface="Times New Roman" panose="02020603050405020304" pitchFamily="18" charset="0"/>
                <a:cs typeface="Times New Roman" panose="02020603050405020304" pitchFamily="18" charset="0"/>
              </a:rPr>
              <a:t>Involves less speculation</a:t>
            </a:r>
          </a:p>
          <a:p>
            <a:r>
              <a:rPr lang="en-US" sz="2400" dirty="0" smtClean="0">
                <a:latin typeface="Times New Roman" panose="02020603050405020304" pitchFamily="18" charset="0"/>
                <a:cs typeface="Times New Roman" panose="02020603050405020304" pitchFamily="18" charset="0"/>
              </a:rPr>
              <a:t>Proof of Authority</a:t>
            </a:r>
          </a:p>
          <a:p>
            <a:pPr lvl="1"/>
            <a:r>
              <a:rPr lang="en-US" dirty="0" smtClean="0">
                <a:latin typeface="Times New Roman" panose="02020603050405020304" pitchFamily="18" charset="0"/>
                <a:cs typeface="Times New Roman" panose="02020603050405020304" pitchFamily="18" charset="0"/>
              </a:rPr>
              <a:t>List of potential certified validators</a:t>
            </a:r>
          </a:p>
          <a:p>
            <a:pPr lvl="1"/>
            <a:r>
              <a:rPr lang="en-US" dirty="0" smtClean="0">
                <a:latin typeface="Times New Roman" panose="02020603050405020304" pitchFamily="18" charset="0"/>
                <a:cs typeface="Times New Roman" panose="02020603050405020304" pitchFamily="18" charset="0"/>
              </a:rPr>
              <a:t>Reputation mark</a:t>
            </a:r>
          </a:p>
        </p:txBody>
      </p:sp>
      <p:sp>
        <p:nvSpPr>
          <p:cNvPr id="4" name="Espace réservé du numéro de diapositive 3"/>
          <p:cNvSpPr>
            <a:spLocks noGrp="1"/>
          </p:cNvSpPr>
          <p:nvPr>
            <p:ph type="sldNum" sz="quarter" idx="12"/>
          </p:nvPr>
        </p:nvSpPr>
        <p:spPr/>
        <p:txBody>
          <a:bodyPr/>
          <a:lstStyle/>
          <a:p>
            <a:fld id="{C76AC1E0-C26F-9342-B12D-91A82B11C8DD}" type="slidenum">
              <a:rPr lang="fr-FR" smtClean="0"/>
              <a:t>56</a:t>
            </a:fld>
            <a:endParaRPr lang="fr-FR"/>
          </a:p>
        </p:txBody>
      </p:sp>
    </p:spTree>
    <p:extLst>
      <p:ext uri="{BB962C8B-B14F-4D97-AF65-F5344CB8AC3E}">
        <p14:creationId xmlns:p14="http://schemas.microsoft.com/office/powerpoint/2010/main" val="67619673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pPr marL="0" indent="0" algn="ctr">
              <a:buNone/>
            </a:pPr>
            <a:r>
              <a:rPr lang="en-US" altLang="ko-KR" sz="5400" b="1" dirty="0">
                <a:latin typeface="Times New Roman" pitchFamily="18" charset="0"/>
                <a:cs typeface="Times New Roman" pitchFamily="18" charset="0"/>
              </a:rPr>
              <a:t>Using </a:t>
            </a:r>
            <a:r>
              <a:rPr lang="en-US" altLang="ko-KR" sz="5400" b="1" dirty="0" err="1">
                <a:latin typeface="Times New Roman" pitchFamily="18" charset="0"/>
                <a:cs typeface="Times New Roman" pitchFamily="18" charset="0"/>
              </a:rPr>
              <a:t>blockchain</a:t>
            </a:r>
            <a:r>
              <a:rPr lang="en-US" altLang="ko-KR" sz="5400" b="1" dirty="0">
                <a:latin typeface="Times New Roman" pitchFamily="18" charset="0"/>
                <a:cs typeface="Times New Roman" pitchFamily="18" charset="0"/>
              </a:rPr>
              <a:t> in business</a:t>
            </a:r>
            <a:endParaRPr lang="ru-RU" sz="5400" dirty="0"/>
          </a:p>
        </p:txBody>
      </p:sp>
    </p:spTree>
    <p:extLst>
      <p:ext uri="{BB962C8B-B14F-4D97-AF65-F5344CB8AC3E}">
        <p14:creationId xmlns:p14="http://schemas.microsoft.com/office/powerpoint/2010/main" val="302702104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76821"/>
          </a:xfrm>
        </p:spPr>
        <p:txBody>
          <a:bodyPr>
            <a:normAutofit fontScale="90000"/>
          </a:bodyPr>
          <a:lstStyle/>
          <a:p>
            <a:pPr algn="ctr"/>
            <a:r>
              <a:rPr lang="uz-Cyrl-UZ" altLang="ko-KR" sz="4000" b="1" dirty="0" smtClean="0">
                <a:latin typeface="Times New Roman" pitchFamily="18" charset="0"/>
                <a:cs typeface="Times New Roman" pitchFamily="18" charset="0"/>
              </a:rPr>
              <a:t/>
            </a:r>
            <a:br>
              <a:rPr lang="uz-Cyrl-UZ" altLang="ko-KR" sz="4000" b="1" dirty="0" smtClean="0">
                <a:latin typeface="Times New Roman" pitchFamily="18" charset="0"/>
                <a:cs typeface="Times New Roman" pitchFamily="18" charset="0"/>
              </a:rPr>
            </a:br>
            <a:r>
              <a:rPr lang="en-US" altLang="ko-KR" sz="4000" b="1" dirty="0" smtClean="0">
                <a:latin typeface="Times New Roman" pitchFamily="18" charset="0"/>
                <a:cs typeface="Times New Roman" pitchFamily="18" charset="0"/>
              </a:rPr>
              <a:t>Using </a:t>
            </a:r>
            <a:r>
              <a:rPr lang="en-US" altLang="ko-KR" sz="4000" b="1" dirty="0" err="1">
                <a:latin typeface="Times New Roman" pitchFamily="18" charset="0"/>
                <a:cs typeface="Times New Roman" pitchFamily="18" charset="0"/>
              </a:rPr>
              <a:t>blockchain</a:t>
            </a:r>
            <a:r>
              <a:rPr lang="en-US" altLang="ko-KR" sz="4000" b="1" dirty="0">
                <a:latin typeface="Times New Roman" pitchFamily="18" charset="0"/>
                <a:cs typeface="Times New Roman" pitchFamily="18" charset="0"/>
              </a:rPr>
              <a:t> in business</a:t>
            </a:r>
            <a:br>
              <a:rPr lang="en-US" altLang="ko-KR" sz="4000" b="1" dirty="0">
                <a:latin typeface="Times New Roman" pitchFamily="18" charset="0"/>
                <a:cs typeface="Times New Roman" pitchFamily="18" charset="0"/>
              </a:rPr>
            </a:br>
            <a:endParaRPr lang="ru-RU" sz="4000" dirty="0"/>
          </a:p>
        </p:txBody>
      </p:sp>
      <p:sp>
        <p:nvSpPr>
          <p:cNvPr id="3" name="Объект 2"/>
          <p:cNvSpPr>
            <a:spLocks noGrp="1"/>
          </p:cNvSpPr>
          <p:nvPr>
            <p:ph idx="1"/>
          </p:nvPr>
        </p:nvSpPr>
        <p:spPr>
          <a:xfrm>
            <a:off x="838200" y="1241946"/>
            <a:ext cx="10515600" cy="4935017"/>
          </a:xfrm>
        </p:spPr>
        <p:txBody>
          <a:bodyPr>
            <a:normAutofit/>
          </a:bodyPr>
          <a:lstStyle/>
          <a:p>
            <a:pPr marL="342900" indent="-342900" algn="just"/>
            <a:r>
              <a:rPr lang="en-US" altLang="ko-KR" b="1" dirty="0" smtClean="0">
                <a:latin typeface="Times New Roman" pitchFamily="18" charset="0"/>
                <a:cs typeface="Times New Roman" pitchFamily="18" charset="0"/>
              </a:rPr>
              <a:t>How </a:t>
            </a:r>
            <a:r>
              <a:rPr lang="en-US" altLang="ko-KR" b="1" dirty="0">
                <a:latin typeface="Times New Roman" pitchFamily="18" charset="0"/>
                <a:cs typeface="Times New Roman" pitchFamily="18" charset="0"/>
              </a:rPr>
              <a:t>does </a:t>
            </a:r>
            <a:r>
              <a:rPr lang="en-US" altLang="ko-KR" b="1" dirty="0" err="1">
                <a:latin typeface="Times New Roman" pitchFamily="18" charset="0"/>
                <a:cs typeface="Times New Roman" pitchFamily="18" charset="0"/>
              </a:rPr>
              <a:t>blockchain</a:t>
            </a:r>
            <a:r>
              <a:rPr lang="en-US" altLang="ko-KR" b="1" dirty="0">
                <a:latin typeface="Times New Roman" pitchFamily="18" charset="0"/>
                <a:cs typeface="Times New Roman" pitchFamily="18" charset="0"/>
              </a:rPr>
              <a:t> work for business?</a:t>
            </a:r>
          </a:p>
          <a:p>
            <a:pPr algn="just"/>
            <a:r>
              <a:rPr lang="en-US" altLang="ko-KR" b="1" i="1" dirty="0">
                <a:latin typeface="Times New Roman" pitchFamily="18" charset="0"/>
                <a:cs typeface="Times New Roman" pitchFamily="18" charset="0"/>
              </a:rPr>
              <a:t>Replication: </a:t>
            </a:r>
            <a:r>
              <a:rPr lang="en-US" altLang="ko-KR" dirty="0">
                <a:latin typeface="Times New Roman" pitchFamily="18" charset="0"/>
                <a:cs typeface="Times New Roman" pitchFamily="18" charset="0"/>
              </a:rPr>
              <a:t>Once a block — the record of an event — is approved, it is automatically created across the ledgers for all participants in that channel. Every network partner sees and shares a single </a:t>
            </a:r>
            <a:r>
              <a:rPr lang="en-US" altLang="ko-KR" b="1" i="1" dirty="0">
                <a:latin typeface="Times New Roman" pitchFamily="18" charset="0"/>
                <a:cs typeface="Times New Roman" pitchFamily="18" charset="0"/>
              </a:rPr>
              <a:t>“trusted reality” </a:t>
            </a:r>
            <a:r>
              <a:rPr lang="en-US" altLang="ko-KR" dirty="0">
                <a:latin typeface="Times New Roman" pitchFamily="18" charset="0"/>
                <a:cs typeface="Times New Roman" pitchFamily="18" charset="0"/>
              </a:rPr>
              <a:t>of the transactions.</a:t>
            </a:r>
          </a:p>
          <a:p>
            <a:pPr algn="just"/>
            <a:r>
              <a:rPr lang="en-US" altLang="ko-KR" b="1" i="1" dirty="0">
                <a:latin typeface="Times New Roman" pitchFamily="18" charset="0"/>
                <a:cs typeface="Times New Roman" pitchFamily="18" charset="0"/>
              </a:rPr>
              <a:t>Immutability</a:t>
            </a:r>
            <a:r>
              <a:rPr lang="en-US" altLang="ko-KR" b="1" dirty="0">
                <a:latin typeface="Times New Roman" pitchFamily="18" charset="0"/>
                <a:cs typeface="Times New Roman" pitchFamily="18" charset="0"/>
              </a:rPr>
              <a:t>:</a:t>
            </a:r>
            <a:r>
              <a:rPr lang="en-US" altLang="ko-KR" b="1" i="1" dirty="0">
                <a:latin typeface="Times New Roman" pitchFamily="18" charset="0"/>
                <a:cs typeface="Times New Roman" pitchFamily="18" charset="0"/>
              </a:rPr>
              <a:t> </a:t>
            </a:r>
            <a:r>
              <a:rPr lang="en-US" altLang="ko-KR" dirty="0">
                <a:latin typeface="Times New Roman" pitchFamily="18" charset="0"/>
                <a:cs typeface="Times New Roman" pitchFamily="18" charset="0"/>
              </a:rPr>
              <a:t>More blocks can be added, but not removed, so there is a permanent record of every transaction, which increases trust among the stakeholders.</a:t>
            </a:r>
          </a:p>
          <a:p>
            <a:pPr algn="just"/>
            <a:r>
              <a:rPr lang="en-US" altLang="ko-KR" b="1" i="1" dirty="0">
                <a:latin typeface="Times New Roman" pitchFamily="18" charset="0"/>
                <a:cs typeface="Times New Roman" pitchFamily="18" charset="0"/>
              </a:rPr>
              <a:t>Security</a:t>
            </a:r>
            <a:r>
              <a:rPr lang="en-US" altLang="ko-KR" b="1" dirty="0">
                <a:latin typeface="Times New Roman" pitchFamily="18" charset="0"/>
                <a:cs typeface="Times New Roman" pitchFamily="18" charset="0"/>
              </a:rPr>
              <a:t>:</a:t>
            </a:r>
            <a:r>
              <a:rPr lang="en-US" altLang="ko-KR" b="1" i="1" dirty="0">
                <a:latin typeface="Times New Roman" pitchFamily="18" charset="0"/>
                <a:cs typeface="Times New Roman" pitchFamily="18" charset="0"/>
              </a:rPr>
              <a:t> </a:t>
            </a:r>
            <a:r>
              <a:rPr lang="en-US" altLang="ko-KR" dirty="0">
                <a:latin typeface="Times New Roman" pitchFamily="18" charset="0"/>
                <a:cs typeface="Times New Roman" pitchFamily="18" charset="0"/>
              </a:rPr>
              <a:t>Only authorized entities are allowed to create blocks and access them. Only trusted partners are given access permission.</a:t>
            </a:r>
          </a:p>
          <a:p>
            <a:endParaRPr lang="ru-RU" dirty="0"/>
          </a:p>
        </p:txBody>
      </p:sp>
    </p:spTree>
    <p:extLst>
      <p:ext uri="{BB962C8B-B14F-4D97-AF65-F5344CB8AC3E}">
        <p14:creationId xmlns:p14="http://schemas.microsoft.com/office/powerpoint/2010/main" val="120210958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917765"/>
          </a:xfrm>
        </p:spPr>
        <p:txBody>
          <a:bodyPr>
            <a:normAutofit fontScale="90000"/>
          </a:bodyPr>
          <a:lstStyle/>
          <a:p>
            <a:pPr algn="ctr"/>
            <a:r>
              <a:rPr lang="en-US" altLang="ko-KR" sz="4000" b="1" dirty="0">
                <a:latin typeface="Times New Roman" pitchFamily="18" charset="0"/>
                <a:cs typeface="Times New Roman" pitchFamily="18" charset="0"/>
              </a:rPr>
              <a:t>Using </a:t>
            </a:r>
            <a:r>
              <a:rPr lang="en-US" altLang="ko-KR" sz="4000" b="1" dirty="0" err="1">
                <a:latin typeface="Times New Roman" pitchFamily="18" charset="0"/>
                <a:cs typeface="Times New Roman" pitchFamily="18" charset="0"/>
              </a:rPr>
              <a:t>blockchain</a:t>
            </a:r>
            <a:r>
              <a:rPr lang="en-US" altLang="ko-KR" sz="4000" b="1" dirty="0">
                <a:latin typeface="Times New Roman" pitchFamily="18" charset="0"/>
                <a:cs typeface="Times New Roman" pitchFamily="18" charset="0"/>
              </a:rPr>
              <a:t> in business</a:t>
            </a:r>
            <a:br>
              <a:rPr lang="en-US" altLang="ko-KR" sz="4000" b="1" dirty="0">
                <a:latin typeface="Times New Roman" pitchFamily="18" charset="0"/>
                <a:cs typeface="Times New Roman" pitchFamily="18" charset="0"/>
              </a:rPr>
            </a:br>
            <a:endParaRPr lang="ru-RU" sz="4000" dirty="0"/>
          </a:p>
        </p:txBody>
      </p:sp>
      <p:sp>
        <p:nvSpPr>
          <p:cNvPr id="3" name="Объект 2"/>
          <p:cNvSpPr>
            <a:spLocks noGrp="1"/>
          </p:cNvSpPr>
          <p:nvPr>
            <p:ph idx="1"/>
          </p:nvPr>
        </p:nvSpPr>
        <p:spPr>
          <a:xfrm>
            <a:off x="838200" y="1282890"/>
            <a:ext cx="10515600" cy="4894073"/>
          </a:xfrm>
        </p:spPr>
        <p:txBody>
          <a:bodyPr>
            <a:normAutofit/>
          </a:bodyPr>
          <a:lstStyle/>
          <a:p>
            <a:pPr marL="342900" indent="-342900" algn="just"/>
            <a:r>
              <a:rPr lang="en-US" altLang="ko-KR" b="1" dirty="0" smtClean="0">
                <a:latin typeface="Times New Roman" pitchFamily="18" charset="0"/>
                <a:cs typeface="Times New Roman" pitchFamily="18" charset="0"/>
              </a:rPr>
              <a:t>Applications </a:t>
            </a:r>
            <a:r>
              <a:rPr lang="en-US" altLang="ko-KR" b="1" dirty="0">
                <a:latin typeface="Times New Roman" pitchFamily="18" charset="0"/>
                <a:cs typeface="Times New Roman" pitchFamily="18" charset="0"/>
              </a:rPr>
              <a:t>of </a:t>
            </a:r>
            <a:r>
              <a:rPr lang="en-US" altLang="ko-KR" b="1" dirty="0" err="1">
                <a:latin typeface="Times New Roman" pitchFamily="18" charset="0"/>
                <a:cs typeface="Times New Roman" pitchFamily="18" charset="0"/>
              </a:rPr>
              <a:t>blockchain</a:t>
            </a:r>
            <a:r>
              <a:rPr lang="en-US" altLang="ko-KR" b="1" dirty="0">
                <a:latin typeface="Times New Roman" pitchFamily="18" charset="0"/>
                <a:cs typeface="Times New Roman" pitchFamily="18" charset="0"/>
              </a:rPr>
              <a:t> </a:t>
            </a:r>
            <a:r>
              <a:rPr lang="en-US" altLang="ko-KR" b="1">
                <a:latin typeface="Times New Roman" pitchFamily="18" charset="0"/>
                <a:cs typeface="Times New Roman" pitchFamily="18" charset="0"/>
              </a:rPr>
              <a:t>for </a:t>
            </a:r>
            <a:r>
              <a:rPr lang="en-US" altLang="ko-KR" b="1" smtClean="0">
                <a:latin typeface="Times New Roman" pitchFamily="18" charset="0"/>
                <a:cs typeface="Times New Roman" pitchFamily="18" charset="0"/>
              </a:rPr>
              <a:t>business</a:t>
            </a:r>
            <a:r>
              <a:rPr lang="uz-Cyrl-UZ" altLang="ko-KR" b="1" smtClean="0">
                <a:latin typeface="Times New Roman" pitchFamily="18" charset="0"/>
                <a:cs typeface="Times New Roman" pitchFamily="18" charset="0"/>
              </a:rPr>
              <a:t>. </a:t>
            </a:r>
            <a:r>
              <a:rPr lang="en-US" altLang="ko-KR" dirty="0" smtClean="0">
                <a:latin typeface="Times New Roman" pitchFamily="18" charset="0"/>
                <a:cs typeface="Times New Roman" pitchFamily="18" charset="0"/>
              </a:rPr>
              <a:t>Across </a:t>
            </a:r>
            <a:r>
              <a:rPr lang="en-US" altLang="ko-KR" dirty="0">
                <a:latin typeface="Times New Roman" pitchFamily="18" charset="0"/>
                <a:cs typeface="Times New Roman" pitchFamily="18" charset="0"/>
              </a:rPr>
              <a:t>industries around the world, </a:t>
            </a:r>
            <a:r>
              <a:rPr lang="en-US" altLang="ko-KR" dirty="0" err="1">
                <a:latin typeface="Times New Roman" pitchFamily="18" charset="0"/>
                <a:cs typeface="Times New Roman" pitchFamily="18" charset="0"/>
              </a:rPr>
              <a:t>blockchain</a:t>
            </a:r>
            <a:r>
              <a:rPr lang="en-US" altLang="ko-KR" dirty="0">
                <a:latin typeface="Times New Roman" pitchFamily="18" charset="0"/>
                <a:cs typeface="Times New Roman" pitchFamily="18" charset="0"/>
              </a:rPr>
              <a:t> is helping transform business. Greater trust leads to greater efficiency by eliminating duplication of effort. </a:t>
            </a:r>
            <a:r>
              <a:rPr lang="en-US" altLang="ko-KR" dirty="0" err="1">
                <a:latin typeface="Times New Roman" pitchFamily="18" charset="0"/>
                <a:cs typeface="Times New Roman" pitchFamily="18" charset="0"/>
              </a:rPr>
              <a:t>Blockchain</a:t>
            </a:r>
            <a:r>
              <a:rPr lang="en-US" altLang="ko-KR" dirty="0">
                <a:latin typeface="Times New Roman" pitchFamily="18" charset="0"/>
                <a:cs typeface="Times New Roman" pitchFamily="18" charset="0"/>
              </a:rPr>
              <a:t> is revolutionizing the supply chain, food distribution, financial services, government, retail, and more.</a:t>
            </a:r>
          </a:p>
          <a:p>
            <a:pPr marL="342900" indent="-342900" algn="just">
              <a:buFont typeface="Wingdings" panose="05000000000000000000" pitchFamily="2" charset="2"/>
              <a:buChar char="§"/>
            </a:pPr>
            <a:r>
              <a:rPr lang="en-US" altLang="ko-KR" b="1" dirty="0" err="1" smtClean="0">
                <a:latin typeface="Times New Roman" pitchFamily="18" charset="0"/>
                <a:cs typeface="Times New Roman" pitchFamily="18" charset="0"/>
              </a:rPr>
              <a:t>Blockchain</a:t>
            </a:r>
            <a:r>
              <a:rPr lang="en-US" altLang="ko-KR" b="1" dirty="0" smtClean="0">
                <a:latin typeface="Times New Roman" pitchFamily="18" charset="0"/>
                <a:cs typeface="Times New Roman" pitchFamily="18" charset="0"/>
              </a:rPr>
              <a:t> </a:t>
            </a:r>
            <a:r>
              <a:rPr lang="en-US" altLang="ko-KR" b="1" dirty="0">
                <a:latin typeface="Times New Roman" pitchFamily="18" charset="0"/>
                <a:cs typeface="Times New Roman" pitchFamily="18" charset="0"/>
              </a:rPr>
              <a:t>ensures safer food. </a:t>
            </a:r>
            <a:r>
              <a:rPr lang="en-US" altLang="ko-KR" dirty="0">
                <a:latin typeface="Times New Roman" pitchFamily="18" charset="0"/>
                <a:cs typeface="Times New Roman" pitchFamily="18" charset="0"/>
              </a:rPr>
              <a:t>We all eat </a:t>
            </a:r>
            <a:r>
              <a:rPr lang="uz-Cyrl-UZ" altLang="ko-KR" dirty="0" smtClean="0">
                <a:latin typeface="Times New Roman" pitchFamily="18" charset="0"/>
                <a:cs typeface="Times New Roman" pitchFamily="18" charset="0"/>
              </a:rPr>
              <a:t>-</a:t>
            </a:r>
            <a:r>
              <a:rPr lang="en-US" altLang="ko-KR" dirty="0" smtClean="0">
                <a:latin typeface="Times New Roman" pitchFamily="18" charset="0"/>
                <a:cs typeface="Times New Roman" pitchFamily="18" charset="0"/>
              </a:rPr>
              <a:t> </a:t>
            </a:r>
            <a:r>
              <a:rPr lang="en-US" altLang="ko-KR" dirty="0">
                <a:latin typeface="Times New Roman" pitchFamily="18" charset="0"/>
                <a:cs typeface="Times New Roman" pitchFamily="18" charset="0"/>
              </a:rPr>
              <a:t>and we’ve all had second thoughts about food safety or freshness. What if we could replace those doubts with visibility into every step from farm to fork? Many companies are now doing just that, sharing and using data from IBM Food Trust™, built on the IBM </a:t>
            </a:r>
            <a:r>
              <a:rPr lang="en-US" altLang="ko-KR" dirty="0" err="1">
                <a:latin typeface="Times New Roman" pitchFamily="18" charset="0"/>
                <a:cs typeface="Times New Roman" pitchFamily="18" charset="0"/>
              </a:rPr>
              <a:t>Blockchain</a:t>
            </a:r>
            <a:r>
              <a:rPr lang="en-US" altLang="ko-KR" dirty="0">
                <a:latin typeface="Times New Roman" pitchFamily="18" charset="0"/>
                <a:cs typeface="Times New Roman" pitchFamily="18" charset="0"/>
              </a:rPr>
              <a:t> Platform.</a:t>
            </a:r>
          </a:p>
          <a:p>
            <a:endParaRPr lang="ru-RU" dirty="0"/>
          </a:p>
        </p:txBody>
      </p:sp>
    </p:spTree>
    <p:extLst>
      <p:ext uri="{BB962C8B-B14F-4D97-AF65-F5344CB8AC3E}">
        <p14:creationId xmlns:p14="http://schemas.microsoft.com/office/powerpoint/2010/main" val="107384099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054242"/>
          </a:xfrm>
        </p:spPr>
        <p:txBody>
          <a:bodyPr>
            <a:normAutofit/>
          </a:bodyPr>
          <a:lstStyle/>
          <a:p>
            <a:pPr algn="ctr"/>
            <a:r>
              <a:rPr lang="en-US" altLang="ko-KR" sz="4000" b="1" dirty="0">
                <a:latin typeface="Times New Roman" pitchFamily="18" charset="0"/>
                <a:cs typeface="Times New Roman" pitchFamily="18" charset="0"/>
              </a:rPr>
              <a:t>Using </a:t>
            </a:r>
            <a:r>
              <a:rPr lang="en-US" altLang="ko-KR" sz="4000" b="1" dirty="0" err="1">
                <a:latin typeface="Times New Roman" pitchFamily="18" charset="0"/>
                <a:cs typeface="Times New Roman" pitchFamily="18" charset="0"/>
              </a:rPr>
              <a:t>blockchain</a:t>
            </a:r>
            <a:r>
              <a:rPr lang="en-US" altLang="ko-KR" sz="4000" b="1" dirty="0">
                <a:latin typeface="Times New Roman" pitchFamily="18" charset="0"/>
                <a:cs typeface="Times New Roman" pitchFamily="18" charset="0"/>
              </a:rPr>
              <a:t> in business</a:t>
            </a:r>
            <a:endParaRPr lang="ru-RU" sz="4000" dirty="0"/>
          </a:p>
        </p:txBody>
      </p:sp>
      <p:sp>
        <p:nvSpPr>
          <p:cNvPr id="3" name="Объект 2"/>
          <p:cNvSpPr>
            <a:spLocks noGrp="1"/>
          </p:cNvSpPr>
          <p:nvPr>
            <p:ph idx="1"/>
          </p:nvPr>
        </p:nvSpPr>
        <p:spPr>
          <a:xfrm>
            <a:off x="838200" y="1419368"/>
            <a:ext cx="10515600" cy="5438631"/>
          </a:xfrm>
        </p:spPr>
        <p:txBody>
          <a:bodyPr>
            <a:normAutofit/>
          </a:bodyPr>
          <a:lstStyle/>
          <a:p>
            <a:pPr marL="342900" indent="-342900" algn="just"/>
            <a:r>
              <a:rPr lang="en-US" altLang="ko-KR" sz="3000" b="1" dirty="0">
                <a:latin typeface="Times New Roman" pitchFamily="18" charset="0"/>
                <a:cs typeface="Times New Roman" pitchFamily="18" charset="0"/>
              </a:rPr>
              <a:t>Applications of </a:t>
            </a:r>
            <a:r>
              <a:rPr lang="en-US" altLang="ko-KR" sz="3000" b="1" dirty="0" err="1">
                <a:latin typeface="Times New Roman" pitchFamily="18" charset="0"/>
                <a:cs typeface="Times New Roman" pitchFamily="18" charset="0"/>
              </a:rPr>
              <a:t>blockchain</a:t>
            </a:r>
            <a:r>
              <a:rPr lang="en-US" altLang="ko-KR" sz="3000" b="1" dirty="0">
                <a:latin typeface="Times New Roman" pitchFamily="18" charset="0"/>
                <a:cs typeface="Times New Roman" pitchFamily="18" charset="0"/>
              </a:rPr>
              <a:t> for </a:t>
            </a:r>
            <a:r>
              <a:rPr lang="en-US" altLang="ko-KR" sz="3000" b="1" dirty="0" smtClean="0">
                <a:latin typeface="Times New Roman" pitchFamily="18" charset="0"/>
                <a:cs typeface="Times New Roman" pitchFamily="18" charset="0"/>
              </a:rPr>
              <a:t>business</a:t>
            </a:r>
            <a:r>
              <a:rPr lang="uz-Cyrl-UZ" altLang="ko-KR" sz="3000" dirty="0" smtClean="0">
                <a:latin typeface="Times New Roman" pitchFamily="18" charset="0"/>
                <a:cs typeface="Times New Roman" pitchFamily="18" charset="0"/>
              </a:rPr>
              <a:t>. </a:t>
            </a:r>
            <a:r>
              <a:rPr lang="en-US" altLang="ko-KR" sz="3000" dirty="0" err="1" smtClean="0">
                <a:latin typeface="Times New Roman" pitchFamily="18" charset="0"/>
                <a:cs typeface="Times New Roman" pitchFamily="18" charset="0"/>
              </a:rPr>
              <a:t>Blockchain</a:t>
            </a:r>
            <a:r>
              <a:rPr lang="en-US" altLang="ko-KR" sz="3000" dirty="0" smtClean="0">
                <a:latin typeface="Times New Roman" pitchFamily="18" charset="0"/>
                <a:cs typeface="Times New Roman" pitchFamily="18" charset="0"/>
              </a:rPr>
              <a:t> </a:t>
            </a:r>
            <a:r>
              <a:rPr lang="en-US" altLang="ko-KR" sz="3000" dirty="0">
                <a:latin typeface="Times New Roman" pitchFamily="18" charset="0"/>
                <a:cs typeface="Times New Roman" pitchFamily="18" charset="0"/>
              </a:rPr>
              <a:t>tracks every step in shipping. Think of everything you’ve used today. How did it get here? Today’s supply chain is a complex network of relationships, scheduling, systems and data. Even the smallest error can lead to delays that have tremendous ripple effects.</a:t>
            </a:r>
          </a:p>
          <a:p>
            <a:pPr marL="342900" indent="-342900" algn="just">
              <a:buFont typeface="Wingdings" panose="05000000000000000000" pitchFamily="2" charset="2"/>
              <a:buChar char="§"/>
            </a:pPr>
            <a:r>
              <a:rPr lang="en-US" altLang="ko-KR" sz="3000" b="1" dirty="0" err="1" smtClean="0">
                <a:latin typeface="Times New Roman" pitchFamily="18" charset="0"/>
                <a:cs typeface="Times New Roman" pitchFamily="18" charset="0"/>
              </a:rPr>
              <a:t>Blockchain</a:t>
            </a:r>
            <a:r>
              <a:rPr lang="en-US" altLang="ko-KR" sz="3000" b="1" dirty="0" smtClean="0">
                <a:latin typeface="Times New Roman" pitchFamily="18" charset="0"/>
                <a:cs typeface="Times New Roman" pitchFamily="18" charset="0"/>
              </a:rPr>
              <a:t> </a:t>
            </a:r>
            <a:r>
              <a:rPr lang="en-US" altLang="ko-KR" sz="3000" b="1" dirty="0">
                <a:latin typeface="Times New Roman" pitchFamily="18" charset="0"/>
                <a:cs typeface="Times New Roman" pitchFamily="18" charset="0"/>
              </a:rPr>
              <a:t>spreads trust everywhere</a:t>
            </a:r>
            <a:r>
              <a:rPr lang="en-US" altLang="ko-KR" sz="3000" dirty="0">
                <a:latin typeface="Times New Roman" pitchFamily="18" charset="0"/>
                <a:cs typeface="Times New Roman" pitchFamily="18" charset="0"/>
              </a:rPr>
              <a:t>. Whether it’s between people or organizations, relationships flourish when there’s more trust. From jewelry to insurance to food, IBM </a:t>
            </a:r>
            <a:r>
              <a:rPr lang="en-US" altLang="ko-KR" sz="3000" dirty="0" err="1">
                <a:latin typeface="Times New Roman" pitchFamily="18" charset="0"/>
                <a:cs typeface="Times New Roman" pitchFamily="18" charset="0"/>
              </a:rPr>
              <a:t>Blockchain</a:t>
            </a:r>
            <a:r>
              <a:rPr lang="en-US" altLang="ko-KR" sz="3000" dirty="0">
                <a:latin typeface="Times New Roman" pitchFamily="18" charset="0"/>
                <a:cs typeface="Times New Roman" pitchFamily="18" charset="0"/>
              </a:rPr>
              <a:t> can elevate that trust to an entirely new level by helping parties transacting together validate and share immutable transaction records on a private, distributed ledger.</a:t>
            </a:r>
          </a:p>
          <a:p>
            <a:pPr marL="0" indent="0" algn="just">
              <a:buNone/>
            </a:pPr>
            <a:r>
              <a:rPr lang="en-US" altLang="ko-KR" sz="3000" dirty="0">
                <a:latin typeface="Times New Roman" pitchFamily="18" charset="0"/>
                <a:cs typeface="Times New Roman" pitchFamily="18" charset="0"/>
              </a:rPr>
              <a:t>https://www.ibm.com/topics/blockchain-for-business</a:t>
            </a:r>
          </a:p>
          <a:p>
            <a:endParaRPr lang="ru-RU" dirty="0"/>
          </a:p>
        </p:txBody>
      </p:sp>
    </p:spTree>
    <p:extLst>
      <p:ext uri="{BB962C8B-B14F-4D97-AF65-F5344CB8AC3E}">
        <p14:creationId xmlns:p14="http://schemas.microsoft.com/office/powerpoint/2010/main" val="203948483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17514"/>
          </a:xfrm>
        </p:spPr>
        <p:txBody>
          <a:bodyPr>
            <a:normAutofit fontScale="90000"/>
          </a:bodyPr>
          <a:lstStyle/>
          <a:p>
            <a:pPr algn="ctr"/>
            <a:r>
              <a:rPr lang="en-US" altLang="ko-KR" b="1" dirty="0">
                <a:latin typeface="Times New Roman" pitchFamily="18" charset="0"/>
                <a:cs typeface="Times New Roman" pitchFamily="18" charset="0"/>
              </a:rPr>
              <a:t>Using </a:t>
            </a:r>
            <a:r>
              <a:rPr lang="en-US" altLang="ko-KR" b="1" dirty="0" err="1">
                <a:latin typeface="Times New Roman" pitchFamily="18" charset="0"/>
                <a:cs typeface="Times New Roman" pitchFamily="18" charset="0"/>
              </a:rPr>
              <a:t>blockchain</a:t>
            </a:r>
            <a:r>
              <a:rPr lang="en-US" altLang="ko-KR" b="1" dirty="0">
                <a:latin typeface="Times New Roman" pitchFamily="18" charset="0"/>
                <a:cs typeface="Times New Roman" pitchFamily="18" charset="0"/>
              </a:rPr>
              <a:t> in business</a:t>
            </a:r>
            <a:endParaRPr lang="ru-RU" dirty="0"/>
          </a:p>
        </p:txBody>
      </p:sp>
      <p:sp>
        <p:nvSpPr>
          <p:cNvPr id="3" name="Объект 2"/>
          <p:cNvSpPr>
            <a:spLocks noGrp="1"/>
          </p:cNvSpPr>
          <p:nvPr>
            <p:ph idx="1"/>
          </p:nvPr>
        </p:nvSpPr>
        <p:spPr>
          <a:xfrm>
            <a:off x="838200" y="1310186"/>
            <a:ext cx="10515600" cy="5390866"/>
          </a:xfrm>
        </p:spPr>
        <p:txBody>
          <a:bodyPr>
            <a:normAutofit fontScale="77500" lnSpcReduction="20000"/>
          </a:bodyPr>
          <a:lstStyle/>
          <a:p>
            <a:pPr marL="342900" indent="-342900" algn="just"/>
            <a:r>
              <a:rPr lang="en-US" altLang="ko-KR" sz="3400" b="1" dirty="0">
                <a:latin typeface="Times New Roman" pitchFamily="18" charset="0"/>
                <a:cs typeface="Times New Roman" pitchFamily="18" charset="0"/>
              </a:rPr>
              <a:t>Examples of industries that benefit from using </a:t>
            </a:r>
            <a:r>
              <a:rPr lang="en-US" altLang="ko-KR" sz="3400" b="1" dirty="0" err="1">
                <a:latin typeface="Times New Roman" pitchFamily="18" charset="0"/>
                <a:cs typeface="Times New Roman" pitchFamily="18" charset="0"/>
              </a:rPr>
              <a:t>blockchain</a:t>
            </a:r>
            <a:endParaRPr lang="en-US" altLang="ko-KR" sz="3400" b="1" dirty="0">
              <a:latin typeface="Times New Roman" pitchFamily="18" charset="0"/>
              <a:cs typeface="Times New Roman" pitchFamily="18" charset="0"/>
            </a:endParaRPr>
          </a:p>
          <a:p>
            <a:pPr marL="457200" indent="-457200" algn="just">
              <a:buFont typeface="Wingdings" panose="05000000000000000000" pitchFamily="2" charset="2"/>
              <a:buChar char="§"/>
            </a:pPr>
            <a:r>
              <a:rPr lang="en-US" altLang="ko-KR" sz="3400" dirty="0" err="1">
                <a:latin typeface="Times New Roman" pitchFamily="18" charset="0"/>
                <a:cs typeface="Times New Roman" pitchFamily="18" charset="0"/>
              </a:rPr>
              <a:t>Blockchain's</a:t>
            </a:r>
            <a:r>
              <a:rPr lang="en-US" altLang="ko-KR" sz="3400" dirty="0">
                <a:latin typeface="Times New Roman" pitchFamily="18" charset="0"/>
                <a:cs typeface="Times New Roman" pitchFamily="18" charset="0"/>
              </a:rPr>
              <a:t> benefits span industry sectors, but some sectors and enterprises are better suited to this technology than others. Businesses that are decentralized by definition, have multiple parties that need access to the same data and need a better way to ensure that data has not been tampered with are piloting programs or brought test cases to full production. The following are a few examples of industries benefiting from </a:t>
            </a:r>
            <a:r>
              <a:rPr lang="en-US" altLang="ko-KR" sz="3400" dirty="0" err="1">
                <a:latin typeface="Times New Roman" pitchFamily="18" charset="0"/>
                <a:cs typeface="Times New Roman" pitchFamily="18" charset="0"/>
              </a:rPr>
              <a:t>blockchain</a:t>
            </a:r>
            <a:r>
              <a:rPr lang="en-US" altLang="ko-KR" sz="3400" dirty="0">
                <a:latin typeface="Times New Roman" pitchFamily="18" charset="0"/>
                <a:cs typeface="Times New Roman" pitchFamily="18" charset="0"/>
              </a:rPr>
              <a:t>.</a:t>
            </a:r>
          </a:p>
          <a:p>
            <a:pPr marL="457200" indent="-457200" algn="just">
              <a:buFont typeface="Wingdings" panose="05000000000000000000" pitchFamily="2" charset="2"/>
              <a:buChar char="§"/>
            </a:pPr>
            <a:r>
              <a:rPr lang="en-US" altLang="ko-KR" sz="3400" b="1" i="1" dirty="0">
                <a:latin typeface="Times New Roman" pitchFamily="18" charset="0"/>
                <a:cs typeface="Times New Roman" pitchFamily="18" charset="0"/>
              </a:rPr>
              <a:t>Financial institutions </a:t>
            </a:r>
            <a:r>
              <a:rPr lang="en-US" altLang="ko-KR" sz="3400" dirty="0">
                <a:latin typeface="Times New Roman" pitchFamily="18" charset="0"/>
                <a:cs typeface="Times New Roman" pitchFamily="18" charset="0"/>
              </a:rPr>
              <a:t>-- and their customers -- are seeing faster and less-costly clearing and settlement.</a:t>
            </a:r>
          </a:p>
          <a:p>
            <a:pPr marL="457200" indent="-457200" algn="just">
              <a:buFont typeface="Wingdings" panose="05000000000000000000" pitchFamily="2" charset="2"/>
              <a:buChar char="§"/>
            </a:pPr>
            <a:r>
              <a:rPr lang="en-US" altLang="ko-KR" sz="3400" b="1" i="1" dirty="0">
                <a:latin typeface="Times New Roman" pitchFamily="18" charset="0"/>
                <a:cs typeface="Times New Roman" pitchFamily="18" charset="0"/>
              </a:rPr>
              <a:t>Healthcare entities </a:t>
            </a:r>
            <a:r>
              <a:rPr lang="en-US" altLang="ko-KR" sz="3400" dirty="0">
                <a:latin typeface="Times New Roman" pitchFamily="18" charset="0"/>
                <a:cs typeface="Times New Roman" pitchFamily="18" charset="0"/>
              </a:rPr>
              <a:t>are finding that </a:t>
            </a:r>
            <a:r>
              <a:rPr lang="en-US" altLang="ko-KR" sz="3400" dirty="0" err="1">
                <a:latin typeface="Times New Roman" pitchFamily="18" charset="0"/>
                <a:cs typeface="Times New Roman" pitchFamily="18" charset="0"/>
              </a:rPr>
              <a:t>blockchain</a:t>
            </a:r>
            <a:r>
              <a:rPr lang="en-US" altLang="ko-KR" sz="3400" dirty="0">
                <a:latin typeface="Times New Roman" pitchFamily="18" charset="0"/>
                <a:cs typeface="Times New Roman" pitchFamily="18" charset="0"/>
              </a:rPr>
              <a:t> can ensure the security of patient records and to maintain patient privacy while also enabling the ability to share a patient's data only as the patient allows.</a:t>
            </a:r>
          </a:p>
          <a:p>
            <a:pPr marL="457200" indent="-457200" algn="just">
              <a:buFont typeface="Wingdings" panose="05000000000000000000" pitchFamily="2" charset="2"/>
              <a:buChar char="§"/>
            </a:pPr>
            <a:r>
              <a:rPr lang="en-US" altLang="ko-KR" sz="3400" b="1" i="1" dirty="0">
                <a:latin typeface="Times New Roman" pitchFamily="18" charset="0"/>
                <a:cs typeface="Times New Roman" pitchFamily="18" charset="0"/>
              </a:rPr>
              <a:t>Nonprofits and government agencies </a:t>
            </a:r>
            <a:r>
              <a:rPr lang="en-US" altLang="ko-KR" sz="3400" dirty="0">
                <a:latin typeface="Times New Roman" pitchFamily="18" charset="0"/>
                <a:cs typeface="Times New Roman" pitchFamily="18" charset="0"/>
              </a:rPr>
              <a:t>have adopted smart contracts and other </a:t>
            </a:r>
            <a:r>
              <a:rPr lang="en-US" altLang="ko-KR" sz="3400" dirty="0" err="1">
                <a:latin typeface="Times New Roman" pitchFamily="18" charset="0"/>
                <a:cs typeface="Times New Roman" pitchFamily="18" charset="0"/>
              </a:rPr>
              <a:t>blockchain</a:t>
            </a:r>
            <a:r>
              <a:rPr lang="en-US" altLang="ko-KR" sz="3400" dirty="0">
                <a:latin typeface="Times New Roman" pitchFamily="18" charset="0"/>
                <a:cs typeface="Times New Roman" pitchFamily="18" charset="0"/>
              </a:rPr>
              <a:t>-based applications to create immutable records that enforce stipulated terms.</a:t>
            </a:r>
          </a:p>
          <a:p>
            <a:endParaRPr lang="ru-RU" dirty="0"/>
          </a:p>
        </p:txBody>
      </p:sp>
    </p:spTree>
    <p:extLst>
      <p:ext uri="{BB962C8B-B14F-4D97-AF65-F5344CB8AC3E}">
        <p14:creationId xmlns:p14="http://schemas.microsoft.com/office/powerpoint/2010/main" val="352613377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72105"/>
          </a:xfrm>
        </p:spPr>
        <p:txBody>
          <a:bodyPr>
            <a:normAutofit fontScale="90000"/>
          </a:bodyPr>
          <a:lstStyle/>
          <a:p>
            <a:pPr algn="ctr"/>
            <a:r>
              <a:rPr lang="en-US" altLang="ko-KR" b="1" dirty="0">
                <a:latin typeface="Times New Roman" pitchFamily="18" charset="0"/>
                <a:cs typeface="Times New Roman" pitchFamily="18" charset="0"/>
              </a:rPr>
              <a:t>Using </a:t>
            </a:r>
            <a:r>
              <a:rPr lang="en-US" altLang="ko-KR" b="1" dirty="0" err="1">
                <a:latin typeface="Times New Roman" pitchFamily="18" charset="0"/>
                <a:cs typeface="Times New Roman" pitchFamily="18" charset="0"/>
              </a:rPr>
              <a:t>blockchain</a:t>
            </a:r>
            <a:r>
              <a:rPr lang="en-US" altLang="ko-KR" b="1" dirty="0">
                <a:latin typeface="Times New Roman" pitchFamily="18" charset="0"/>
                <a:cs typeface="Times New Roman" pitchFamily="18" charset="0"/>
              </a:rPr>
              <a:t> in business</a:t>
            </a:r>
            <a:endParaRPr lang="ru-RU" dirty="0"/>
          </a:p>
        </p:txBody>
      </p:sp>
      <p:sp>
        <p:nvSpPr>
          <p:cNvPr id="3" name="Объект 2"/>
          <p:cNvSpPr>
            <a:spLocks noGrp="1"/>
          </p:cNvSpPr>
          <p:nvPr>
            <p:ph idx="1"/>
          </p:nvPr>
        </p:nvSpPr>
        <p:spPr>
          <a:xfrm>
            <a:off x="838200" y="1364776"/>
            <a:ext cx="10515600" cy="5363569"/>
          </a:xfrm>
        </p:spPr>
        <p:txBody>
          <a:bodyPr>
            <a:normAutofit fontScale="77500" lnSpcReduction="20000"/>
          </a:bodyPr>
          <a:lstStyle/>
          <a:p>
            <a:pPr algn="just"/>
            <a:r>
              <a:rPr lang="en-US" altLang="ko-KR" sz="3600" b="1" dirty="0">
                <a:latin typeface="Times New Roman" pitchFamily="18" charset="0"/>
                <a:cs typeface="Times New Roman" pitchFamily="18" charset="0"/>
              </a:rPr>
              <a:t>International trade and </a:t>
            </a:r>
            <a:r>
              <a:rPr lang="en-US" altLang="ko-KR" sz="3600" b="1" dirty="0" err="1">
                <a:latin typeface="Times New Roman" pitchFamily="18" charset="0"/>
                <a:cs typeface="Times New Roman" pitchFamily="18" charset="0"/>
              </a:rPr>
              <a:t>blockchain</a:t>
            </a:r>
            <a:r>
              <a:rPr lang="en-US" altLang="ko-KR" sz="3600" b="1" dirty="0">
                <a:latin typeface="Times New Roman" pitchFamily="18" charset="0"/>
                <a:cs typeface="Times New Roman" pitchFamily="18" charset="0"/>
              </a:rPr>
              <a:t> system</a:t>
            </a:r>
          </a:p>
          <a:p>
            <a:pPr algn="just"/>
            <a:r>
              <a:rPr lang="en-US" altLang="ko-KR" sz="3600" b="1" dirty="0">
                <a:latin typeface="Times New Roman" pitchFamily="18" charset="0"/>
                <a:cs typeface="Times New Roman" pitchFamily="18" charset="0"/>
              </a:rPr>
              <a:t>How does foreign trade benefit from </a:t>
            </a:r>
            <a:r>
              <a:rPr lang="en-US" altLang="ko-KR" sz="3600" b="1" dirty="0" err="1">
                <a:latin typeface="Times New Roman" pitchFamily="18" charset="0"/>
                <a:cs typeface="Times New Roman" pitchFamily="18" charset="0"/>
              </a:rPr>
              <a:t>blockchain</a:t>
            </a:r>
            <a:r>
              <a:rPr lang="en-US" altLang="ko-KR" sz="3600" b="1" dirty="0">
                <a:latin typeface="Times New Roman" pitchFamily="18" charset="0"/>
                <a:cs typeface="Times New Roman" pitchFamily="18" charset="0"/>
              </a:rPr>
              <a:t>?</a:t>
            </a:r>
          </a:p>
          <a:p>
            <a:pPr marL="285750" indent="-285750" algn="just">
              <a:buFont typeface="Wingdings" panose="05000000000000000000" pitchFamily="2" charset="2"/>
              <a:buChar char="§"/>
            </a:pPr>
            <a:r>
              <a:rPr lang="en-US" altLang="ko-KR" sz="3600" dirty="0" err="1">
                <a:latin typeface="Times New Roman" pitchFamily="18" charset="0"/>
                <a:cs typeface="Times New Roman" pitchFamily="18" charset="0"/>
              </a:rPr>
              <a:t>Blockchain</a:t>
            </a:r>
            <a:r>
              <a:rPr lang="en-US" altLang="ko-KR" sz="3600" dirty="0">
                <a:latin typeface="Times New Roman" pitchFamily="18" charset="0"/>
                <a:cs typeface="Times New Roman" pitchFamily="18" charset="0"/>
              </a:rPr>
              <a:t> enables data to be recorded in a secure digital format by providing real-time information on transactions between different parties, be they corporations, supplier networks, investment pools, or an international supply chain.</a:t>
            </a:r>
          </a:p>
          <a:p>
            <a:pPr marL="285750" indent="-285750" algn="just">
              <a:buFont typeface="Wingdings" panose="05000000000000000000" pitchFamily="2" charset="2"/>
              <a:buChar char="§"/>
            </a:pPr>
            <a:r>
              <a:rPr lang="en-US" altLang="ko-KR" sz="3600" dirty="0">
                <a:latin typeface="Times New Roman" pitchFamily="18" charset="0"/>
                <a:cs typeface="Times New Roman" pitchFamily="18" charset="0"/>
              </a:rPr>
              <a:t>It provides all parties with a record that is secure, encrypted, transparent, easy to access, and impossible to tamper with. Although </a:t>
            </a:r>
            <a:r>
              <a:rPr lang="en-US" altLang="ko-KR" sz="3600" dirty="0" err="1">
                <a:latin typeface="Times New Roman" pitchFamily="18" charset="0"/>
                <a:cs typeface="Times New Roman" pitchFamily="18" charset="0"/>
              </a:rPr>
              <a:t>blockchain</a:t>
            </a:r>
            <a:r>
              <a:rPr lang="en-US" altLang="ko-KR" sz="3600" dirty="0">
                <a:latin typeface="Times New Roman" pitchFamily="18" charset="0"/>
                <a:cs typeface="Times New Roman" pitchFamily="18" charset="0"/>
              </a:rPr>
              <a:t> emerged within the financial system with the launch of </a:t>
            </a:r>
            <a:r>
              <a:rPr lang="en-US" altLang="ko-KR" sz="3600" dirty="0" err="1">
                <a:latin typeface="Times New Roman" pitchFamily="18" charset="0"/>
                <a:cs typeface="Times New Roman" pitchFamily="18" charset="0"/>
              </a:rPr>
              <a:t>cryptocurrency</a:t>
            </a:r>
            <a:r>
              <a:rPr lang="en-US" altLang="ko-KR" sz="3600" dirty="0">
                <a:latin typeface="Times New Roman" pitchFamily="18" charset="0"/>
                <a:cs typeface="Times New Roman" pitchFamily="18" charset="0"/>
              </a:rPr>
              <a:t> </a:t>
            </a:r>
            <a:r>
              <a:rPr lang="en-US" altLang="ko-KR" sz="3600" dirty="0" err="1">
                <a:latin typeface="Times New Roman" pitchFamily="18" charset="0"/>
                <a:cs typeface="Times New Roman" pitchFamily="18" charset="0"/>
              </a:rPr>
              <a:t>Bitcoin</a:t>
            </a:r>
            <a:r>
              <a:rPr lang="en-US" altLang="ko-KR" sz="3600" dirty="0">
                <a:latin typeface="Times New Roman" pitchFamily="18" charset="0"/>
                <a:cs typeface="Times New Roman" pitchFamily="18" charset="0"/>
              </a:rPr>
              <a:t>, today it is used in a wide range of activities, including ones that are directly or indirectly related to foreign trade.</a:t>
            </a:r>
          </a:p>
          <a:p>
            <a:pPr marL="285750" indent="-285750" algn="just">
              <a:buFont typeface="Wingdings" panose="05000000000000000000" pitchFamily="2" charset="2"/>
              <a:buChar char="§"/>
            </a:pPr>
            <a:r>
              <a:rPr lang="en-US" altLang="ko-KR" sz="3600" dirty="0">
                <a:latin typeface="Times New Roman" pitchFamily="18" charset="0"/>
                <a:cs typeface="Times New Roman" pitchFamily="18" charset="0"/>
              </a:rPr>
              <a:t>The long value chain tied to international trade includes vast, complex areas like logistics, transportation, customs administration, financing, and administrative procedures between firms, all of which could be streamlined by adopting this technology.</a:t>
            </a:r>
          </a:p>
          <a:p>
            <a:endParaRPr lang="ru-RU" dirty="0"/>
          </a:p>
        </p:txBody>
      </p:sp>
    </p:spTree>
    <p:extLst>
      <p:ext uri="{BB962C8B-B14F-4D97-AF65-F5344CB8AC3E}">
        <p14:creationId xmlns:p14="http://schemas.microsoft.com/office/powerpoint/2010/main" val="337382271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35878"/>
          </a:xfrm>
        </p:spPr>
        <p:txBody>
          <a:bodyPr>
            <a:normAutofit/>
          </a:bodyPr>
          <a:lstStyle/>
          <a:p>
            <a:pPr algn="ctr"/>
            <a:r>
              <a:rPr lang="en-US" altLang="ko-KR" sz="4000" b="1" dirty="0">
                <a:latin typeface="Times New Roman" pitchFamily="18" charset="0"/>
                <a:cs typeface="Times New Roman" pitchFamily="18" charset="0"/>
              </a:rPr>
              <a:t>Using </a:t>
            </a:r>
            <a:r>
              <a:rPr lang="en-US" altLang="ko-KR" sz="4000" b="1" dirty="0" err="1">
                <a:latin typeface="Times New Roman" pitchFamily="18" charset="0"/>
                <a:cs typeface="Times New Roman" pitchFamily="18" charset="0"/>
              </a:rPr>
              <a:t>blockchain</a:t>
            </a:r>
            <a:r>
              <a:rPr lang="en-US" altLang="ko-KR" sz="4000" b="1" dirty="0">
                <a:latin typeface="Times New Roman" pitchFamily="18" charset="0"/>
                <a:cs typeface="Times New Roman" pitchFamily="18" charset="0"/>
              </a:rPr>
              <a:t> in business</a:t>
            </a:r>
            <a:endParaRPr lang="ru-RU" sz="4000" dirty="0"/>
          </a:p>
        </p:txBody>
      </p:sp>
      <p:sp>
        <p:nvSpPr>
          <p:cNvPr id="3" name="Объект 2"/>
          <p:cNvSpPr>
            <a:spLocks noGrp="1"/>
          </p:cNvSpPr>
          <p:nvPr>
            <p:ph idx="1"/>
          </p:nvPr>
        </p:nvSpPr>
        <p:spPr>
          <a:xfrm>
            <a:off x="838200" y="1419367"/>
            <a:ext cx="10515600" cy="5281684"/>
          </a:xfrm>
        </p:spPr>
        <p:txBody>
          <a:bodyPr>
            <a:normAutofit lnSpcReduction="10000"/>
          </a:bodyPr>
          <a:lstStyle/>
          <a:p>
            <a:pPr marL="0" indent="0" algn="just">
              <a:buNone/>
            </a:pPr>
            <a:r>
              <a:rPr lang="en-US" altLang="ko-KR" sz="3000" b="1" dirty="0">
                <a:latin typeface="Times New Roman" pitchFamily="18" charset="0"/>
                <a:cs typeface="Times New Roman" pitchFamily="18" charset="0"/>
              </a:rPr>
              <a:t>International trade and </a:t>
            </a:r>
            <a:r>
              <a:rPr lang="en-US" altLang="ko-KR" sz="3000" b="1" dirty="0" err="1">
                <a:latin typeface="Times New Roman" pitchFamily="18" charset="0"/>
                <a:cs typeface="Times New Roman" pitchFamily="18" charset="0"/>
              </a:rPr>
              <a:t>blockchain</a:t>
            </a:r>
            <a:r>
              <a:rPr lang="en-US" altLang="ko-KR" sz="3000" b="1" dirty="0">
                <a:latin typeface="Times New Roman" pitchFamily="18" charset="0"/>
                <a:cs typeface="Times New Roman" pitchFamily="18" charset="0"/>
              </a:rPr>
              <a:t> system</a:t>
            </a:r>
          </a:p>
          <a:p>
            <a:pPr algn="just"/>
            <a:r>
              <a:rPr lang="en-US" altLang="ko-KR" dirty="0">
                <a:latin typeface="Times New Roman" pitchFamily="18" charset="0"/>
                <a:cs typeface="Times New Roman" pitchFamily="18" charset="0"/>
              </a:rPr>
              <a:t>How does foreign trade benefit from </a:t>
            </a:r>
            <a:r>
              <a:rPr lang="en-US" altLang="ko-KR" dirty="0" err="1">
                <a:latin typeface="Times New Roman" pitchFamily="18" charset="0"/>
                <a:cs typeface="Times New Roman" pitchFamily="18" charset="0"/>
              </a:rPr>
              <a:t>blockchain</a:t>
            </a:r>
            <a:r>
              <a:rPr lang="en-US" altLang="ko-KR" dirty="0">
                <a:latin typeface="Times New Roman" pitchFamily="18" charset="0"/>
                <a:cs typeface="Times New Roman" pitchFamily="18" charset="0"/>
              </a:rPr>
              <a:t>?</a:t>
            </a:r>
          </a:p>
          <a:p>
            <a:pPr marL="457200" indent="-457200" algn="just">
              <a:buFont typeface="Wingdings" panose="05000000000000000000" pitchFamily="2" charset="2"/>
              <a:buChar char="§"/>
            </a:pPr>
            <a:r>
              <a:rPr lang="en-US" dirty="0" err="1">
                <a:latin typeface="Times New Roman" panose="02020603050405020304" pitchFamily="18" charset="0"/>
                <a:cs typeface="Times New Roman" panose="02020603050405020304" pitchFamily="18" charset="0"/>
              </a:rPr>
              <a:t>Blockchain</a:t>
            </a:r>
            <a:r>
              <a:rPr lang="en-US" dirty="0">
                <a:latin typeface="Times New Roman" panose="02020603050405020304" pitchFamily="18" charset="0"/>
                <a:cs typeface="Times New Roman" panose="02020603050405020304" pitchFamily="18" charset="0"/>
              </a:rPr>
              <a:t> optimizes processes, makes goods traceable, guarantees the security of payments and financing, facilitates the verification of digital quality and origin certifications, enables real-time sharing of information on the different stages of trade, and helps improve how related public and private services operate, among other benefits.</a:t>
            </a:r>
          </a:p>
          <a:p>
            <a:pPr marL="457200" indent="-457200" algn="just">
              <a:buFont typeface="Wingdings" panose="05000000000000000000" pitchFamily="2" charset="2"/>
              <a:buChar char="§"/>
            </a:pPr>
            <a:r>
              <a:rPr lang="en-US" dirty="0" err="1">
                <a:latin typeface="Times New Roman" panose="02020603050405020304" pitchFamily="18" charset="0"/>
                <a:cs typeface="Times New Roman" panose="02020603050405020304" pitchFamily="18" charset="0"/>
              </a:rPr>
              <a:t>Blockchain</a:t>
            </a:r>
            <a:r>
              <a:rPr lang="en-US" dirty="0">
                <a:latin typeface="Times New Roman" panose="02020603050405020304" pitchFamily="18" charset="0"/>
                <a:cs typeface="Times New Roman" panose="02020603050405020304" pitchFamily="18" charset="0"/>
              </a:rPr>
              <a:t> provides solutions for trade operations by simplifying cross-border trade, contributing to competitive improvements, and reducing transaction costs. Although </a:t>
            </a:r>
            <a:r>
              <a:rPr lang="en-US" dirty="0" err="1">
                <a:latin typeface="Times New Roman" panose="02020603050405020304" pitchFamily="18" charset="0"/>
                <a:cs typeface="Times New Roman" panose="02020603050405020304" pitchFamily="18" charset="0"/>
              </a:rPr>
              <a:t>blockchain</a:t>
            </a:r>
            <a:r>
              <a:rPr lang="en-US" dirty="0">
                <a:latin typeface="Times New Roman" panose="02020603050405020304" pitchFamily="18" charset="0"/>
                <a:cs typeface="Times New Roman" panose="02020603050405020304" pitchFamily="18" charset="0"/>
              </a:rPr>
              <a:t> has been used within foreign trade for several years, its significance has increased since the start of the COVID-19 health crisis and it is expected to play an even more prominent role in the post-pandemic world.</a:t>
            </a:r>
          </a:p>
          <a:p>
            <a:endParaRPr lang="ru-RU" dirty="0"/>
          </a:p>
        </p:txBody>
      </p:sp>
    </p:spTree>
    <p:extLst>
      <p:ext uri="{BB962C8B-B14F-4D97-AF65-F5344CB8AC3E}">
        <p14:creationId xmlns:p14="http://schemas.microsoft.com/office/powerpoint/2010/main" val="179952753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Is </a:t>
            </a:r>
            <a:r>
              <a:rPr lang="en-US" b="1" dirty="0">
                <a:latin typeface="Times New Roman" panose="02020603050405020304" pitchFamily="18" charset="0"/>
                <a:cs typeface="Times New Roman" panose="02020603050405020304" pitchFamily="18" charset="0"/>
              </a:rPr>
              <a:t>there money to be made with </a:t>
            </a:r>
            <a:r>
              <a:rPr lang="en-US" b="1" dirty="0" err="1">
                <a:latin typeface="Times New Roman" panose="02020603050405020304" pitchFamily="18" charset="0"/>
                <a:cs typeface="Times New Roman" panose="02020603050405020304" pitchFamily="18" charset="0"/>
              </a:rPr>
              <a:t>blockchain</a:t>
            </a:r>
            <a:r>
              <a:rPr lang="en-US" b="1" dirty="0">
                <a:latin typeface="Times New Roman" panose="02020603050405020304" pitchFamily="18" charset="0"/>
                <a:cs typeface="Times New Roman" panose="02020603050405020304" pitchFamily="18" charset="0"/>
              </a:rPr>
              <a:t> technology?</a:t>
            </a:r>
            <a:br>
              <a:rPr lang="en-US" b="1" dirty="0">
                <a:latin typeface="Times New Roman" panose="02020603050405020304" pitchFamily="18" charset="0"/>
                <a:cs typeface="Times New Roman" panose="02020603050405020304" pitchFamily="18" charset="0"/>
              </a:rPr>
            </a:br>
            <a:endParaRPr lang="ru-RU"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690688"/>
            <a:ext cx="10515600" cy="4486275"/>
          </a:xfrm>
        </p:spPr>
        <p:txBody>
          <a:bodyPr>
            <a:normAutofit/>
          </a:bodyPr>
          <a:lstStyle/>
          <a:p>
            <a:pPr algn="just"/>
            <a:r>
              <a:rPr lang="en-US" sz="3200" dirty="0" smtClean="0">
                <a:latin typeface="Times New Roman" panose="02020603050405020304" pitchFamily="18" charset="0"/>
                <a:cs typeface="Times New Roman" panose="02020603050405020304" pitchFamily="18" charset="0"/>
              </a:rPr>
              <a:t>Even though the initial hype surrounding </a:t>
            </a:r>
            <a:r>
              <a:rPr lang="en-US" sz="3200" dirty="0" err="1" smtClean="0">
                <a:latin typeface="Times New Roman" panose="02020603050405020304" pitchFamily="18" charset="0"/>
                <a:cs typeface="Times New Roman" panose="02020603050405020304" pitchFamily="18" charset="0"/>
              </a:rPr>
              <a:t>blockchain</a:t>
            </a:r>
            <a:r>
              <a:rPr lang="en-US" sz="3200" dirty="0" smtClean="0">
                <a:latin typeface="Times New Roman" panose="02020603050405020304" pitchFamily="18" charset="0"/>
                <a:cs typeface="Times New Roman" panose="02020603050405020304" pitchFamily="18" charset="0"/>
              </a:rPr>
              <a:t> applications, and the prolonged </a:t>
            </a:r>
            <a:r>
              <a:rPr lang="en-US" sz="3200" dirty="0" err="1" smtClean="0">
                <a:latin typeface="Times New Roman" panose="02020603050405020304" pitchFamily="18" charset="0"/>
                <a:cs typeface="Times New Roman" panose="02020603050405020304" pitchFamily="18" charset="0"/>
              </a:rPr>
              <a:t>blockchain</a:t>
            </a:r>
            <a:r>
              <a:rPr lang="en-US" sz="3200" dirty="0" smtClean="0">
                <a:latin typeface="Times New Roman" panose="02020603050405020304" pitchFamily="18" charset="0"/>
                <a:cs typeface="Times New Roman" panose="02020603050405020304" pitchFamily="18" charset="0"/>
              </a:rPr>
              <a:t> “winter” that followed, are beginning to settle, this is no time to rest on our laurels. IT leaders must prepare for the inevitable </a:t>
            </a:r>
            <a:r>
              <a:rPr lang="en-US" sz="3200" dirty="0" err="1" smtClean="0">
                <a:latin typeface="Times New Roman" panose="02020603050405020304" pitchFamily="18" charset="0"/>
                <a:cs typeface="Times New Roman" panose="02020603050405020304" pitchFamily="18" charset="0"/>
              </a:rPr>
              <a:t>blockchain</a:t>
            </a:r>
            <a:r>
              <a:rPr lang="en-US" sz="3200" dirty="0" smtClean="0">
                <a:latin typeface="Times New Roman" panose="02020603050405020304" pitchFamily="18" charset="0"/>
                <a:cs typeface="Times New Roman" panose="02020603050405020304" pitchFamily="18" charset="0"/>
              </a:rPr>
              <a:t> tech “spring” on the horizon, bringing with it core-enabling technologies and significant opportunities for digital business.</a:t>
            </a:r>
          </a:p>
          <a:p>
            <a:pPr algn="just"/>
            <a:r>
              <a:rPr lang="en-US" sz="3200" dirty="0" smtClean="0">
                <a:latin typeface="Times New Roman" panose="02020603050405020304" pitchFamily="18" charset="0"/>
                <a:cs typeface="Times New Roman" panose="02020603050405020304" pitchFamily="18" charset="0"/>
              </a:rPr>
              <a:t>By 2023, </a:t>
            </a:r>
            <a:r>
              <a:rPr lang="en-US" sz="3200" dirty="0" err="1" smtClean="0">
                <a:latin typeface="Times New Roman" panose="02020603050405020304" pitchFamily="18" charset="0"/>
                <a:cs typeface="Times New Roman" panose="02020603050405020304" pitchFamily="18" charset="0"/>
              </a:rPr>
              <a:t>blockchain</a:t>
            </a:r>
            <a:r>
              <a:rPr lang="en-US" sz="3200" dirty="0" smtClean="0">
                <a:latin typeface="Times New Roman" panose="02020603050405020304" pitchFamily="18" charset="0"/>
                <a:cs typeface="Times New Roman" panose="02020603050405020304" pitchFamily="18" charset="0"/>
              </a:rPr>
              <a:t> will support the global movement and tracking of $2 trillion of goods and services annually.</a:t>
            </a:r>
          </a:p>
          <a:p>
            <a:pPr algn="just"/>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095149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5" name="Rectangle 24"/>
          <p:cNvSpPr/>
          <p:nvPr/>
        </p:nvSpPr>
        <p:spPr>
          <a:xfrm>
            <a:off x="467781" y="1316766"/>
            <a:ext cx="11256436" cy="379656"/>
          </a:xfrm>
          <a:prstGeom prst="rect">
            <a:avLst/>
          </a:prstGeom>
          <a:noFill/>
        </p:spPr>
        <p:txBody>
          <a:bodyPr wrap="square">
            <a:spAutoFit/>
          </a:bodyPr>
          <a:lstStyle/>
          <a:p>
            <a:pPr algn="ctr"/>
            <a:r>
              <a:rPr lang="en-US" sz="1867" b="1" dirty="0">
                <a:solidFill>
                  <a:schemeClr val="tx2"/>
                </a:solidFill>
              </a:rPr>
              <a:t>Blockchain enables secured peer-to-peer transactions without “trusted central authority”</a:t>
            </a:r>
          </a:p>
        </p:txBody>
      </p:sp>
      <p:sp>
        <p:nvSpPr>
          <p:cNvPr id="26" name="TextBox 89"/>
          <p:cNvSpPr txBox="1"/>
          <p:nvPr/>
        </p:nvSpPr>
        <p:spPr>
          <a:xfrm>
            <a:off x="9456320" y="2139960"/>
            <a:ext cx="2256000" cy="575637"/>
          </a:xfrm>
          <a:prstGeom prst="rect">
            <a:avLst/>
          </a:prstGeom>
          <a:noFill/>
        </p:spPr>
        <p:txBody>
          <a:bodyPr wrap="square" rtlCol="0" anchor="ctr">
            <a:noAutofit/>
          </a:bodyPr>
          <a:lstStyle/>
          <a:p>
            <a:pPr>
              <a:spcBef>
                <a:spcPts val="800"/>
              </a:spcBef>
              <a:spcAft>
                <a:spcPts val="800"/>
              </a:spcAft>
              <a:defRPr/>
            </a:pPr>
            <a:r>
              <a:rPr lang="en-US" sz="1467" b="1" kern="0" dirty="0">
                <a:solidFill>
                  <a:schemeClr val="tx2"/>
                </a:solidFill>
                <a:latin typeface="Arial" panose="020B0604020202020204" pitchFamily="34" charset="0"/>
                <a:cs typeface="Arial" panose="020B0604020202020204" pitchFamily="34" charset="0"/>
              </a:rPr>
              <a:t>Disintermediation</a:t>
            </a:r>
            <a:endParaRPr lang="en-US" sz="1200" kern="0" dirty="0">
              <a:latin typeface="Arial" panose="020B0604020202020204" pitchFamily="34" charset="0"/>
              <a:cs typeface="Arial" panose="020B0604020202020204" pitchFamily="34" charset="0"/>
            </a:endParaRPr>
          </a:p>
        </p:txBody>
      </p:sp>
      <p:grpSp>
        <p:nvGrpSpPr>
          <p:cNvPr id="27" name="Groupe 26"/>
          <p:cNvGrpSpPr/>
          <p:nvPr/>
        </p:nvGrpSpPr>
        <p:grpSpPr>
          <a:xfrm>
            <a:off x="8976320" y="2187779"/>
            <a:ext cx="480000" cy="480000"/>
            <a:chOff x="6505090" y="2358265"/>
            <a:chExt cx="360000" cy="360000"/>
          </a:xfrm>
        </p:grpSpPr>
        <p:sp>
          <p:nvSpPr>
            <p:cNvPr id="28" name="Ellipse 27"/>
            <p:cNvSpPr/>
            <p:nvPr/>
          </p:nvSpPr>
          <p:spPr>
            <a:xfrm>
              <a:off x="6505090" y="2358265"/>
              <a:ext cx="360000" cy="360000"/>
            </a:xfrm>
            <a:prstGeom prst="ellipse">
              <a:avLst/>
            </a:prstGeom>
            <a:solidFill>
              <a:schemeClr val="tx2"/>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endParaRPr lang="fr-FR" sz="1867" b="1" i="1" dirty="0">
                <a:solidFill>
                  <a:schemeClr val="bg1">
                    <a:lumMod val="50000"/>
                  </a:schemeClr>
                </a:solidFill>
                <a:latin typeface="Arial" panose="020B0604020202020204" pitchFamily="34" charset="0"/>
                <a:cs typeface="Arial" panose="020B0604020202020204" pitchFamily="34" charset="0"/>
              </a:endParaRPr>
            </a:p>
          </p:txBody>
        </p:sp>
        <p:sp>
          <p:nvSpPr>
            <p:cNvPr id="29" name="Freeform 12"/>
            <p:cNvSpPr>
              <a:spLocks noChangeAspect="1" noEditPoints="1"/>
            </p:cNvSpPr>
            <p:nvPr/>
          </p:nvSpPr>
          <p:spPr bwMode="auto">
            <a:xfrm>
              <a:off x="6546155" y="2409735"/>
              <a:ext cx="277871" cy="257061"/>
            </a:xfrm>
            <a:custGeom>
              <a:avLst/>
              <a:gdLst>
                <a:gd name="T0" fmla="*/ 177 w 227"/>
                <a:gd name="T1" fmla="*/ 17 h 210"/>
                <a:gd name="T2" fmla="*/ 151 w 227"/>
                <a:gd name="T3" fmla="*/ 17 h 210"/>
                <a:gd name="T4" fmla="*/ 39 w 227"/>
                <a:gd name="T5" fmla="*/ 115 h 210"/>
                <a:gd name="T6" fmla="*/ 39 w 227"/>
                <a:gd name="T7" fmla="*/ 140 h 210"/>
                <a:gd name="T8" fmla="*/ 39 w 227"/>
                <a:gd name="T9" fmla="*/ 115 h 210"/>
                <a:gd name="T10" fmla="*/ 179 w 227"/>
                <a:gd name="T11" fmla="*/ 31 h 210"/>
                <a:gd name="T12" fmla="*/ 162 w 227"/>
                <a:gd name="T13" fmla="*/ 70 h 210"/>
                <a:gd name="T14" fmla="*/ 117 w 227"/>
                <a:gd name="T15" fmla="*/ 43 h 210"/>
                <a:gd name="T16" fmla="*/ 144 w 227"/>
                <a:gd name="T17" fmla="*/ 17 h 210"/>
                <a:gd name="T18" fmla="*/ 113 w 227"/>
                <a:gd name="T19" fmla="*/ 39 h 210"/>
                <a:gd name="T20" fmla="*/ 56 w 227"/>
                <a:gd name="T21" fmla="*/ 72 h 210"/>
                <a:gd name="T22" fmla="*/ 18 w 227"/>
                <a:gd name="T23" fmla="*/ 126 h 210"/>
                <a:gd name="T24" fmla="*/ 22 w 227"/>
                <a:gd name="T25" fmla="*/ 103 h 210"/>
                <a:gd name="T26" fmla="*/ 70 w 227"/>
                <a:gd name="T27" fmla="*/ 105 h 210"/>
                <a:gd name="T28" fmla="*/ 113 w 227"/>
                <a:gd name="T29" fmla="*/ 171 h 210"/>
                <a:gd name="T30" fmla="*/ 179 w 227"/>
                <a:gd name="T31" fmla="*/ 177 h 210"/>
                <a:gd name="T32" fmla="*/ 166 w 227"/>
                <a:gd name="T33" fmla="*/ 178 h 210"/>
                <a:gd name="T34" fmla="*/ 119 w 227"/>
                <a:gd name="T35" fmla="*/ 164 h 210"/>
                <a:gd name="T36" fmla="*/ 227 w 227"/>
                <a:gd name="T37" fmla="*/ 105 h 210"/>
                <a:gd name="T38" fmla="*/ 160 w 227"/>
                <a:gd name="T39" fmla="*/ 75 h 210"/>
                <a:gd name="T40" fmla="*/ 146 w 227"/>
                <a:gd name="T41" fmla="*/ 86 h 210"/>
                <a:gd name="T42" fmla="*/ 160 w 227"/>
                <a:gd name="T43" fmla="*/ 75 h 210"/>
                <a:gd name="T44" fmla="*/ 113 w 227"/>
                <a:gd name="T45" fmla="*/ 67 h 210"/>
                <a:gd name="T46" fmla="*/ 113 w 227"/>
                <a:gd name="T47" fmla="*/ 46 h 210"/>
                <a:gd name="T48" fmla="*/ 69 w 227"/>
                <a:gd name="T49" fmla="*/ 25 h 210"/>
                <a:gd name="T50" fmla="*/ 92 w 227"/>
                <a:gd name="T51" fmla="*/ 67 h 210"/>
                <a:gd name="T52" fmla="*/ 69 w 227"/>
                <a:gd name="T53" fmla="*/ 25 h 210"/>
                <a:gd name="T54" fmla="*/ 89 w 227"/>
                <a:gd name="T55" fmla="*/ 72 h 210"/>
                <a:gd name="T56" fmla="*/ 74 w 227"/>
                <a:gd name="T57" fmla="*/ 96 h 210"/>
                <a:gd name="T58" fmla="*/ 72 w 227"/>
                <a:gd name="T59" fmla="*/ 109 h 210"/>
                <a:gd name="T60" fmla="*/ 86 w 227"/>
                <a:gd name="T61" fmla="*/ 134 h 210"/>
                <a:gd name="T62" fmla="*/ 72 w 227"/>
                <a:gd name="T63" fmla="*/ 109 h 210"/>
                <a:gd name="T64" fmla="*/ 61 w 227"/>
                <a:gd name="T65" fmla="*/ 139 h 210"/>
                <a:gd name="T66" fmla="*/ 107 w 227"/>
                <a:gd name="T67" fmla="*/ 164 h 210"/>
                <a:gd name="T68" fmla="*/ 113 w 227"/>
                <a:gd name="T69" fmla="*/ 158 h 210"/>
                <a:gd name="T70" fmla="*/ 113 w 227"/>
                <a:gd name="T71" fmla="*/ 143 h 210"/>
                <a:gd name="T72" fmla="*/ 113 w 227"/>
                <a:gd name="T73" fmla="*/ 158 h 210"/>
                <a:gd name="T74" fmla="*/ 114 w 227"/>
                <a:gd name="T75" fmla="*/ 136 h 210"/>
                <a:gd name="T76" fmla="*/ 87 w 227"/>
                <a:gd name="T77" fmla="*/ 121 h 210"/>
                <a:gd name="T78" fmla="*/ 84 w 227"/>
                <a:gd name="T79" fmla="*/ 87 h 210"/>
                <a:gd name="T80" fmla="*/ 114 w 227"/>
                <a:gd name="T81" fmla="*/ 70 h 210"/>
                <a:gd name="T82" fmla="*/ 143 w 227"/>
                <a:gd name="T83" fmla="*/ 88 h 210"/>
                <a:gd name="T84" fmla="*/ 140 w 227"/>
                <a:gd name="T85" fmla="*/ 120 h 210"/>
                <a:gd name="T86" fmla="*/ 140 w 227"/>
                <a:gd name="T87" fmla="*/ 134 h 210"/>
                <a:gd name="T88" fmla="*/ 154 w 227"/>
                <a:gd name="T89" fmla="*/ 109 h 210"/>
                <a:gd name="T90" fmla="*/ 140 w 227"/>
                <a:gd name="T91" fmla="*/ 134 h 210"/>
                <a:gd name="T92" fmla="*/ 157 w 227"/>
                <a:gd name="T93" fmla="*/ 105 h 210"/>
                <a:gd name="T94" fmla="*/ 205 w 227"/>
                <a:gd name="T95" fmla="*/ 103 h 210"/>
                <a:gd name="T96" fmla="*/ 171 w 227"/>
                <a:gd name="T97" fmla="*/ 146 h 210"/>
                <a:gd name="T98" fmla="*/ 171 w 227"/>
                <a:gd name="T99" fmla="*/ 171 h 210"/>
                <a:gd name="T100" fmla="*/ 171 w 227"/>
                <a:gd name="T101" fmla="*/ 146 h 210"/>
                <a:gd name="T102" fmla="*/ 94 w 227"/>
                <a:gd name="T103" fmla="*/ 103 h 210"/>
                <a:gd name="T104" fmla="*/ 136 w 227"/>
                <a:gd name="T105" fmla="*/ 10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7" h="210">
                  <a:moveTo>
                    <a:pt x="164" y="30"/>
                  </a:moveTo>
                  <a:cubicBezTo>
                    <a:pt x="171" y="30"/>
                    <a:pt x="177" y="24"/>
                    <a:pt x="177" y="17"/>
                  </a:cubicBezTo>
                  <a:cubicBezTo>
                    <a:pt x="177" y="10"/>
                    <a:pt x="171" y="5"/>
                    <a:pt x="164" y="5"/>
                  </a:cubicBezTo>
                  <a:cubicBezTo>
                    <a:pt x="157" y="5"/>
                    <a:pt x="151" y="10"/>
                    <a:pt x="151" y="17"/>
                  </a:cubicBezTo>
                  <a:cubicBezTo>
                    <a:pt x="151" y="24"/>
                    <a:pt x="157" y="30"/>
                    <a:pt x="164" y="30"/>
                  </a:cubicBezTo>
                  <a:close/>
                  <a:moveTo>
                    <a:pt x="39" y="115"/>
                  </a:moveTo>
                  <a:cubicBezTo>
                    <a:pt x="32" y="115"/>
                    <a:pt x="26" y="120"/>
                    <a:pt x="26" y="127"/>
                  </a:cubicBezTo>
                  <a:cubicBezTo>
                    <a:pt x="26" y="134"/>
                    <a:pt x="32" y="140"/>
                    <a:pt x="39" y="140"/>
                  </a:cubicBezTo>
                  <a:cubicBezTo>
                    <a:pt x="46" y="140"/>
                    <a:pt x="51" y="134"/>
                    <a:pt x="51" y="127"/>
                  </a:cubicBezTo>
                  <a:cubicBezTo>
                    <a:pt x="51" y="120"/>
                    <a:pt x="46" y="115"/>
                    <a:pt x="39" y="115"/>
                  </a:cubicBezTo>
                  <a:close/>
                  <a:moveTo>
                    <a:pt x="170" y="72"/>
                  </a:moveTo>
                  <a:cubicBezTo>
                    <a:pt x="176" y="56"/>
                    <a:pt x="179" y="42"/>
                    <a:pt x="179" y="31"/>
                  </a:cubicBezTo>
                  <a:cubicBezTo>
                    <a:pt x="175" y="35"/>
                    <a:pt x="170" y="37"/>
                    <a:pt x="165" y="37"/>
                  </a:cubicBezTo>
                  <a:cubicBezTo>
                    <a:pt x="167" y="46"/>
                    <a:pt x="165" y="57"/>
                    <a:pt x="162" y="70"/>
                  </a:cubicBezTo>
                  <a:cubicBezTo>
                    <a:pt x="153" y="69"/>
                    <a:pt x="144" y="68"/>
                    <a:pt x="135" y="67"/>
                  </a:cubicBezTo>
                  <a:cubicBezTo>
                    <a:pt x="129" y="58"/>
                    <a:pt x="123" y="50"/>
                    <a:pt x="117" y="43"/>
                  </a:cubicBezTo>
                  <a:cubicBezTo>
                    <a:pt x="127" y="32"/>
                    <a:pt x="137" y="26"/>
                    <a:pt x="145" y="24"/>
                  </a:cubicBezTo>
                  <a:cubicBezTo>
                    <a:pt x="144" y="22"/>
                    <a:pt x="144" y="19"/>
                    <a:pt x="144" y="17"/>
                  </a:cubicBezTo>
                  <a:cubicBezTo>
                    <a:pt x="144" y="15"/>
                    <a:pt x="144" y="13"/>
                    <a:pt x="145" y="11"/>
                  </a:cubicBezTo>
                  <a:cubicBezTo>
                    <a:pt x="135" y="16"/>
                    <a:pt x="124" y="26"/>
                    <a:pt x="113" y="39"/>
                  </a:cubicBezTo>
                  <a:cubicBezTo>
                    <a:pt x="91" y="13"/>
                    <a:pt x="69" y="0"/>
                    <a:pt x="57" y="7"/>
                  </a:cubicBezTo>
                  <a:cubicBezTo>
                    <a:pt x="44" y="14"/>
                    <a:pt x="45" y="39"/>
                    <a:pt x="56" y="72"/>
                  </a:cubicBezTo>
                  <a:cubicBezTo>
                    <a:pt x="22" y="78"/>
                    <a:pt x="0" y="91"/>
                    <a:pt x="0" y="105"/>
                  </a:cubicBezTo>
                  <a:cubicBezTo>
                    <a:pt x="0" y="113"/>
                    <a:pt x="7" y="120"/>
                    <a:pt x="18" y="126"/>
                  </a:cubicBezTo>
                  <a:cubicBezTo>
                    <a:pt x="19" y="120"/>
                    <a:pt x="21" y="116"/>
                    <a:pt x="25" y="112"/>
                  </a:cubicBezTo>
                  <a:cubicBezTo>
                    <a:pt x="23" y="109"/>
                    <a:pt x="22" y="106"/>
                    <a:pt x="22" y="103"/>
                  </a:cubicBezTo>
                  <a:cubicBezTo>
                    <a:pt x="22" y="92"/>
                    <a:pt x="36" y="83"/>
                    <a:pt x="58" y="77"/>
                  </a:cubicBezTo>
                  <a:cubicBezTo>
                    <a:pt x="61" y="86"/>
                    <a:pt x="65" y="95"/>
                    <a:pt x="70" y="105"/>
                  </a:cubicBezTo>
                  <a:cubicBezTo>
                    <a:pt x="47" y="152"/>
                    <a:pt x="40" y="194"/>
                    <a:pt x="57" y="203"/>
                  </a:cubicBezTo>
                  <a:cubicBezTo>
                    <a:pt x="69" y="210"/>
                    <a:pt x="91" y="197"/>
                    <a:pt x="113" y="171"/>
                  </a:cubicBezTo>
                  <a:cubicBezTo>
                    <a:pt x="136" y="197"/>
                    <a:pt x="158" y="210"/>
                    <a:pt x="170" y="203"/>
                  </a:cubicBezTo>
                  <a:cubicBezTo>
                    <a:pt x="177" y="199"/>
                    <a:pt x="179" y="190"/>
                    <a:pt x="179" y="177"/>
                  </a:cubicBezTo>
                  <a:cubicBezTo>
                    <a:pt x="177" y="178"/>
                    <a:pt x="174" y="178"/>
                    <a:pt x="171" y="178"/>
                  </a:cubicBezTo>
                  <a:cubicBezTo>
                    <a:pt x="170" y="178"/>
                    <a:pt x="168" y="178"/>
                    <a:pt x="166" y="178"/>
                  </a:cubicBezTo>
                  <a:cubicBezTo>
                    <a:pt x="165" y="180"/>
                    <a:pt x="163" y="182"/>
                    <a:pt x="161" y="183"/>
                  </a:cubicBezTo>
                  <a:cubicBezTo>
                    <a:pt x="151" y="189"/>
                    <a:pt x="136" y="181"/>
                    <a:pt x="119" y="164"/>
                  </a:cubicBezTo>
                  <a:cubicBezTo>
                    <a:pt x="124" y="158"/>
                    <a:pt x="130" y="150"/>
                    <a:pt x="135" y="143"/>
                  </a:cubicBezTo>
                  <a:cubicBezTo>
                    <a:pt x="187" y="139"/>
                    <a:pt x="227" y="124"/>
                    <a:pt x="227" y="105"/>
                  </a:cubicBezTo>
                  <a:cubicBezTo>
                    <a:pt x="227" y="91"/>
                    <a:pt x="204" y="78"/>
                    <a:pt x="170" y="72"/>
                  </a:cubicBezTo>
                  <a:close/>
                  <a:moveTo>
                    <a:pt x="160" y="75"/>
                  </a:moveTo>
                  <a:cubicBezTo>
                    <a:pt x="158" y="81"/>
                    <a:pt x="155" y="89"/>
                    <a:pt x="152" y="96"/>
                  </a:cubicBezTo>
                  <a:cubicBezTo>
                    <a:pt x="150" y="93"/>
                    <a:pt x="148" y="89"/>
                    <a:pt x="146" y="86"/>
                  </a:cubicBezTo>
                  <a:cubicBezTo>
                    <a:pt x="144" y="81"/>
                    <a:pt x="141" y="76"/>
                    <a:pt x="138" y="71"/>
                  </a:cubicBezTo>
                  <a:cubicBezTo>
                    <a:pt x="146" y="72"/>
                    <a:pt x="153" y="73"/>
                    <a:pt x="160" y="75"/>
                  </a:cubicBezTo>
                  <a:close/>
                  <a:moveTo>
                    <a:pt x="130" y="67"/>
                  </a:moveTo>
                  <a:cubicBezTo>
                    <a:pt x="124" y="67"/>
                    <a:pt x="119" y="67"/>
                    <a:pt x="113" y="67"/>
                  </a:cubicBezTo>
                  <a:cubicBezTo>
                    <a:pt x="108" y="67"/>
                    <a:pt x="102" y="67"/>
                    <a:pt x="96" y="67"/>
                  </a:cubicBezTo>
                  <a:cubicBezTo>
                    <a:pt x="102" y="59"/>
                    <a:pt x="108" y="52"/>
                    <a:pt x="113" y="46"/>
                  </a:cubicBezTo>
                  <a:cubicBezTo>
                    <a:pt x="119" y="52"/>
                    <a:pt x="124" y="59"/>
                    <a:pt x="130" y="67"/>
                  </a:cubicBezTo>
                  <a:close/>
                  <a:moveTo>
                    <a:pt x="69" y="25"/>
                  </a:moveTo>
                  <a:cubicBezTo>
                    <a:pt x="78" y="19"/>
                    <a:pt x="94" y="27"/>
                    <a:pt x="110" y="43"/>
                  </a:cubicBezTo>
                  <a:cubicBezTo>
                    <a:pt x="104" y="50"/>
                    <a:pt x="97" y="58"/>
                    <a:pt x="92" y="67"/>
                  </a:cubicBezTo>
                  <a:cubicBezTo>
                    <a:pt x="82" y="68"/>
                    <a:pt x="73" y="69"/>
                    <a:pt x="65" y="70"/>
                  </a:cubicBezTo>
                  <a:cubicBezTo>
                    <a:pt x="59" y="47"/>
                    <a:pt x="60" y="30"/>
                    <a:pt x="69" y="25"/>
                  </a:cubicBezTo>
                  <a:close/>
                  <a:moveTo>
                    <a:pt x="66" y="75"/>
                  </a:moveTo>
                  <a:cubicBezTo>
                    <a:pt x="73" y="73"/>
                    <a:pt x="81" y="72"/>
                    <a:pt x="89" y="72"/>
                  </a:cubicBezTo>
                  <a:cubicBezTo>
                    <a:pt x="86" y="76"/>
                    <a:pt x="83" y="81"/>
                    <a:pt x="80" y="86"/>
                  </a:cubicBezTo>
                  <a:cubicBezTo>
                    <a:pt x="78" y="89"/>
                    <a:pt x="76" y="93"/>
                    <a:pt x="74" y="96"/>
                  </a:cubicBezTo>
                  <a:cubicBezTo>
                    <a:pt x="71" y="89"/>
                    <a:pt x="68" y="82"/>
                    <a:pt x="66" y="75"/>
                  </a:cubicBezTo>
                  <a:close/>
                  <a:moveTo>
                    <a:pt x="72" y="109"/>
                  </a:moveTo>
                  <a:cubicBezTo>
                    <a:pt x="75" y="114"/>
                    <a:pt x="77" y="119"/>
                    <a:pt x="80" y="124"/>
                  </a:cubicBezTo>
                  <a:cubicBezTo>
                    <a:pt x="82" y="128"/>
                    <a:pt x="84" y="131"/>
                    <a:pt x="86" y="134"/>
                  </a:cubicBezTo>
                  <a:cubicBezTo>
                    <a:pt x="78" y="133"/>
                    <a:pt x="71" y="132"/>
                    <a:pt x="64" y="130"/>
                  </a:cubicBezTo>
                  <a:cubicBezTo>
                    <a:pt x="66" y="124"/>
                    <a:pt x="69" y="117"/>
                    <a:pt x="72" y="109"/>
                  </a:cubicBezTo>
                  <a:close/>
                  <a:moveTo>
                    <a:pt x="66" y="183"/>
                  </a:moveTo>
                  <a:cubicBezTo>
                    <a:pt x="57" y="178"/>
                    <a:pt x="55" y="161"/>
                    <a:pt x="61" y="139"/>
                  </a:cubicBezTo>
                  <a:cubicBezTo>
                    <a:pt x="71" y="141"/>
                    <a:pt x="81" y="142"/>
                    <a:pt x="91" y="142"/>
                  </a:cubicBezTo>
                  <a:cubicBezTo>
                    <a:pt x="97" y="150"/>
                    <a:pt x="102" y="157"/>
                    <a:pt x="107" y="164"/>
                  </a:cubicBezTo>
                  <a:cubicBezTo>
                    <a:pt x="91" y="181"/>
                    <a:pt x="75" y="189"/>
                    <a:pt x="66" y="183"/>
                  </a:cubicBezTo>
                  <a:close/>
                  <a:moveTo>
                    <a:pt x="113" y="158"/>
                  </a:moveTo>
                  <a:cubicBezTo>
                    <a:pt x="109" y="153"/>
                    <a:pt x="105" y="148"/>
                    <a:pt x="101" y="143"/>
                  </a:cubicBezTo>
                  <a:cubicBezTo>
                    <a:pt x="105" y="143"/>
                    <a:pt x="109" y="143"/>
                    <a:pt x="113" y="143"/>
                  </a:cubicBezTo>
                  <a:cubicBezTo>
                    <a:pt x="117" y="143"/>
                    <a:pt x="121" y="143"/>
                    <a:pt x="125" y="143"/>
                  </a:cubicBezTo>
                  <a:cubicBezTo>
                    <a:pt x="121" y="148"/>
                    <a:pt x="117" y="153"/>
                    <a:pt x="113" y="158"/>
                  </a:cubicBezTo>
                  <a:close/>
                  <a:moveTo>
                    <a:pt x="131" y="135"/>
                  </a:moveTo>
                  <a:cubicBezTo>
                    <a:pt x="125" y="135"/>
                    <a:pt x="120" y="136"/>
                    <a:pt x="114" y="136"/>
                  </a:cubicBezTo>
                  <a:cubicBezTo>
                    <a:pt x="108" y="136"/>
                    <a:pt x="102" y="135"/>
                    <a:pt x="96" y="135"/>
                  </a:cubicBezTo>
                  <a:cubicBezTo>
                    <a:pt x="93" y="130"/>
                    <a:pt x="90" y="126"/>
                    <a:pt x="87" y="121"/>
                  </a:cubicBezTo>
                  <a:cubicBezTo>
                    <a:pt x="83" y="114"/>
                    <a:pt x="79" y="107"/>
                    <a:pt x="76" y="100"/>
                  </a:cubicBezTo>
                  <a:cubicBezTo>
                    <a:pt x="79" y="96"/>
                    <a:pt x="81" y="92"/>
                    <a:pt x="84" y="87"/>
                  </a:cubicBezTo>
                  <a:cubicBezTo>
                    <a:pt x="87" y="81"/>
                    <a:pt x="90" y="76"/>
                    <a:pt x="94" y="71"/>
                  </a:cubicBezTo>
                  <a:cubicBezTo>
                    <a:pt x="100" y="71"/>
                    <a:pt x="107" y="70"/>
                    <a:pt x="114" y="70"/>
                  </a:cubicBezTo>
                  <a:cubicBezTo>
                    <a:pt x="120" y="70"/>
                    <a:pt x="127" y="71"/>
                    <a:pt x="133" y="71"/>
                  </a:cubicBezTo>
                  <a:cubicBezTo>
                    <a:pt x="136" y="76"/>
                    <a:pt x="140" y="82"/>
                    <a:pt x="143" y="88"/>
                  </a:cubicBezTo>
                  <a:cubicBezTo>
                    <a:pt x="146" y="92"/>
                    <a:pt x="148" y="96"/>
                    <a:pt x="150" y="100"/>
                  </a:cubicBezTo>
                  <a:cubicBezTo>
                    <a:pt x="147" y="107"/>
                    <a:pt x="144" y="113"/>
                    <a:pt x="140" y="120"/>
                  </a:cubicBezTo>
                  <a:cubicBezTo>
                    <a:pt x="137" y="125"/>
                    <a:pt x="134" y="130"/>
                    <a:pt x="131" y="135"/>
                  </a:cubicBezTo>
                  <a:close/>
                  <a:moveTo>
                    <a:pt x="140" y="134"/>
                  </a:moveTo>
                  <a:cubicBezTo>
                    <a:pt x="142" y="131"/>
                    <a:pt x="144" y="128"/>
                    <a:pt x="146" y="124"/>
                  </a:cubicBezTo>
                  <a:cubicBezTo>
                    <a:pt x="149" y="119"/>
                    <a:pt x="152" y="114"/>
                    <a:pt x="154" y="109"/>
                  </a:cubicBezTo>
                  <a:cubicBezTo>
                    <a:pt x="158" y="117"/>
                    <a:pt x="161" y="124"/>
                    <a:pt x="163" y="131"/>
                  </a:cubicBezTo>
                  <a:cubicBezTo>
                    <a:pt x="156" y="132"/>
                    <a:pt x="148" y="133"/>
                    <a:pt x="140" y="134"/>
                  </a:cubicBezTo>
                  <a:close/>
                  <a:moveTo>
                    <a:pt x="167" y="130"/>
                  </a:moveTo>
                  <a:cubicBezTo>
                    <a:pt x="164" y="122"/>
                    <a:pt x="161" y="113"/>
                    <a:pt x="157" y="105"/>
                  </a:cubicBezTo>
                  <a:cubicBezTo>
                    <a:pt x="161" y="95"/>
                    <a:pt x="165" y="86"/>
                    <a:pt x="169" y="77"/>
                  </a:cubicBezTo>
                  <a:cubicBezTo>
                    <a:pt x="191" y="83"/>
                    <a:pt x="205" y="92"/>
                    <a:pt x="205" y="103"/>
                  </a:cubicBezTo>
                  <a:cubicBezTo>
                    <a:pt x="205" y="114"/>
                    <a:pt x="190" y="124"/>
                    <a:pt x="167" y="130"/>
                  </a:cubicBezTo>
                  <a:close/>
                  <a:moveTo>
                    <a:pt x="171" y="146"/>
                  </a:moveTo>
                  <a:cubicBezTo>
                    <a:pt x="164" y="146"/>
                    <a:pt x="159" y="151"/>
                    <a:pt x="159" y="158"/>
                  </a:cubicBezTo>
                  <a:cubicBezTo>
                    <a:pt x="159" y="165"/>
                    <a:pt x="164" y="171"/>
                    <a:pt x="171" y="171"/>
                  </a:cubicBezTo>
                  <a:cubicBezTo>
                    <a:pt x="178" y="171"/>
                    <a:pt x="184" y="165"/>
                    <a:pt x="184" y="158"/>
                  </a:cubicBezTo>
                  <a:cubicBezTo>
                    <a:pt x="184" y="151"/>
                    <a:pt x="178" y="146"/>
                    <a:pt x="171" y="146"/>
                  </a:cubicBezTo>
                  <a:close/>
                  <a:moveTo>
                    <a:pt x="115" y="82"/>
                  </a:moveTo>
                  <a:cubicBezTo>
                    <a:pt x="104" y="82"/>
                    <a:pt x="94" y="92"/>
                    <a:pt x="94" y="103"/>
                  </a:cubicBezTo>
                  <a:cubicBezTo>
                    <a:pt x="94" y="114"/>
                    <a:pt x="104" y="124"/>
                    <a:pt x="115" y="124"/>
                  </a:cubicBezTo>
                  <a:cubicBezTo>
                    <a:pt x="126" y="124"/>
                    <a:pt x="136" y="114"/>
                    <a:pt x="136" y="103"/>
                  </a:cubicBezTo>
                  <a:cubicBezTo>
                    <a:pt x="136" y="92"/>
                    <a:pt x="126" y="82"/>
                    <a:pt x="115" y="82"/>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fr-FR" sz="2400"/>
            </a:p>
          </p:txBody>
        </p:sp>
      </p:grpSp>
      <p:sp>
        <p:nvSpPr>
          <p:cNvPr id="30" name="TextBox 89"/>
          <p:cNvSpPr txBox="1"/>
          <p:nvPr/>
        </p:nvSpPr>
        <p:spPr>
          <a:xfrm>
            <a:off x="959680" y="2139960"/>
            <a:ext cx="2256000" cy="575637"/>
          </a:xfrm>
          <a:prstGeom prst="rect">
            <a:avLst/>
          </a:prstGeom>
          <a:noFill/>
        </p:spPr>
        <p:txBody>
          <a:bodyPr wrap="square" rtlCol="0" anchor="ctr">
            <a:noAutofit/>
          </a:bodyPr>
          <a:lstStyle/>
          <a:p>
            <a:pPr>
              <a:spcBef>
                <a:spcPts val="800"/>
              </a:spcBef>
              <a:spcAft>
                <a:spcPts val="800"/>
              </a:spcAft>
              <a:defRPr/>
            </a:pPr>
            <a:r>
              <a:rPr lang="en-US" sz="1467" b="1" kern="0" dirty="0">
                <a:solidFill>
                  <a:schemeClr val="tx2"/>
                </a:solidFill>
                <a:latin typeface="Arial" panose="020B0604020202020204" pitchFamily="34" charset="0"/>
                <a:cs typeface="Arial" panose="020B0604020202020204" pitchFamily="34" charset="0"/>
              </a:rPr>
              <a:t>Peer-to-Peer relationship</a:t>
            </a:r>
            <a:endParaRPr lang="en-US" sz="1200" kern="0" dirty="0">
              <a:latin typeface="Arial" panose="020B0604020202020204" pitchFamily="34" charset="0"/>
              <a:cs typeface="Arial" panose="020B0604020202020204" pitchFamily="34" charset="0"/>
            </a:endParaRPr>
          </a:p>
        </p:txBody>
      </p:sp>
      <p:grpSp>
        <p:nvGrpSpPr>
          <p:cNvPr id="32" name="Groupe 31"/>
          <p:cNvGrpSpPr/>
          <p:nvPr/>
        </p:nvGrpSpPr>
        <p:grpSpPr>
          <a:xfrm>
            <a:off x="479680" y="2187779"/>
            <a:ext cx="480000" cy="480000"/>
            <a:chOff x="369940" y="2377451"/>
            <a:chExt cx="360000" cy="360000"/>
          </a:xfrm>
        </p:grpSpPr>
        <p:sp>
          <p:nvSpPr>
            <p:cNvPr id="33" name="Ellipse 32"/>
            <p:cNvSpPr/>
            <p:nvPr/>
          </p:nvSpPr>
          <p:spPr>
            <a:xfrm>
              <a:off x="369940" y="2377451"/>
              <a:ext cx="360000" cy="360000"/>
            </a:xfrm>
            <a:prstGeom prst="ellipse">
              <a:avLst/>
            </a:prstGeom>
            <a:solidFill>
              <a:schemeClr val="tx2"/>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endParaRPr lang="fr-FR" sz="1867" b="1" i="1" dirty="0">
                <a:solidFill>
                  <a:schemeClr val="bg1">
                    <a:lumMod val="50000"/>
                  </a:schemeClr>
                </a:solidFill>
                <a:latin typeface="Arial" panose="020B0604020202020204" pitchFamily="34" charset="0"/>
                <a:cs typeface="Arial" panose="020B0604020202020204" pitchFamily="34" charset="0"/>
              </a:endParaRPr>
            </a:p>
          </p:txBody>
        </p:sp>
        <p:sp>
          <p:nvSpPr>
            <p:cNvPr id="34" name="Freeform 20"/>
            <p:cNvSpPr>
              <a:spLocks noChangeAspect="1" noEditPoints="1"/>
            </p:cNvSpPr>
            <p:nvPr/>
          </p:nvSpPr>
          <p:spPr bwMode="auto">
            <a:xfrm>
              <a:off x="434787" y="2464111"/>
              <a:ext cx="230307" cy="186680"/>
            </a:xfrm>
            <a:custGeom>
              <a:avLst/>
              <a:gdLst>
                <a:gd name="T0" fmla="*/ 91 w 227"/>
                <a:gd name="T1" fmla="*/ 66 h 184"/>
                <a:gd name="T2" fmla="*/ 98 w 227"/>
                <a:gd name="T3" fmla="*/ 7 h 184"/>
                <a:gd name="T4" fmla="*/ 8 w 227"/>
                <a:gd name="T5" fmla="*/ 0 h 184"/>
                <a:gd name="T6" fmla="*/ 1 w 227"/>
                <a:gd name="T7" fmla="*/ 59 h 184"/>
                <a:gd name="T8" fmla="*/ 7 w 227"/>
                <a:gd name="T9" fmla="*/ 9 h 184"/>
                <a:gd name="T10" fmla="*/ 88 w 227"/>
                <a:gd name="T11" fmla="*/ 6 h 184"/>
                <a:gd name="T12" fmla="*/ 91 w 227"/>
                <a:gd name="T13" fmla="*/ 55 h 184"/>
                <a:gd name="T14" fmla="*/ 11 w 227"/>
                <a:gd name="T15" fmla="*/ 58 h 184"/>
                <a:gd name="T16" fmla="*/ 7 w 227"/>
                <a:gd name="T17" fmla="*/ 9 h 184"/>
                <a:gd name="T18" fmla="*/ 215 w 227"/>
                <a:gd name="T19" fmla="*/ 142 h 184"/>
                <a:gd name="T20" fmla="*/ 216 w 227"/>
                <a:gd name="T21" fmla="*/ 98 h 184"/>
                <a:gd name="T22" fmla="*/ 141 w 227"/>
                <a:gd name="T23" fmla="*/ 96 h 184"/>
                <a:gd name="T24" fmla="*/ 139 w 227"/>
                <a:gd name="T25" fmla="*/ 141 h 184"/>
                <a:gd name="T26" fmla="*/ 13 w 227"/>
                <a:gd name="T27" fmla="*/ 55 h 184"/>
                <a:gd name="T28" fmla="*/ 88 w 227"/>
                <a:gd name="T29" fmla="*/ 53 h 184"/>
                <a:gd name="T30" fmla="*/ 86 w 227"/>
                <a:gd name="T31" fmla="*/ 9 h 184"/>
                <a:gd name="T32" fmla="*/ 11 w 227"/>
                <a:gd name="T33" fmla="*/ 11 h 184"/>
                <a:gd name="T34" fmla="*/ 13 w 227"/>
                <a:gd name="T35" fmla="*/ 55 h 184"/>
                <a:gd name="T36" fmla="*/ 219 w 227"/>
                <a:gd name="T37" fmla="*/ 153 h 184"/>
                <a:gd name="T38" fmla="*/ 226 w 227"/>
                <a:gd name="T39" fmla="*/ 94 h 184"/>
                <a:gd name="T40" fmla="*/ 137 w 227"/>
                <a:gd name="T41" fmla="*/ 87 h 184"/>
                <a:gd name="T42" fmla="*/ 130 w 227"/>
                <a:gd name="T43" fmla="*/ 146 h 184"/>
                <a:gd name="T44" fmla="*/ 136 w 227"/>
                <a:gd name="T45" fmla="*/ 96 h 184"/>
                <a:gd name="T46" fmla="*/ 216 w 227"/>
                <a:gd name="T47" fmla="*/ 93 h 184"/>
                <a:gd name="T48" fmla="*/ 220 w 227"/>
                <a:gd name="T49" fmla="*/ 142 h 184"/>
                <a:gd name="T50" fmla="*/ 139 w 227"/>
                <a:gd name="T51" fmla="*/ 146 h 184"/>
                <a:gd name="T52" fmla="*/ 136 w 227"/>
                <a:gd name="T53" fmla="*/ 96 h 184"/>
                <a:gd name="T54" fmla="*/ 44 w 227"/>
                <a:gd name="T55" fmla="*/ 172 h 184"/>
                <a:gd name="T56" fmla="*/ 59 w 227"/>
                <a:gd name="T57" fmla="*/ 172 h 184"/>
                <a:gd name="T58" fmla="*/ 85 w 227"/>
                <a:gd name="T59" fmla="*/ 70 h 184"/>
                <a:gd name="T60" fmla="*/ 0 w 227"/>
                <a:gd name="T61" fmla="*/ 81 h 184"/>
                <a:gd name="T62" fmla="*/ 13 w 227"/>
                <a:gd name="T63" fmla="*/ 96 h 184"/>
                <a:gd name="T64" fmla="*/ 98 w 227"/>
                <a:gd name="T65" fmla="*/ 85 h 184"/>
                <a:gd name="T66" fmla="*/ 85 w 227"/>
                <a:gd name="T67" fmla="*/ 70 h 184"/>
                <a:gd name="T68" fmla="*/ 78 w 227"/>
                <a:gd name="T69" fmla="*/ 83 h 184"/>
                <a:gd name="T70" fmla="*/ 88 w 227"/>
                <a:gd name="T71" fmla="*/ 83 h 184"/>
                <a:gd name="T72" fmla="*/ 52 w 227"/>
                <a:gd name="T73" fmla="*/ 152 h 184"/>
                <a:gd name="T74" fmla="*/ 52 w 227"/>
                <a:gd name="T75" fmla="*/ 136 h 184"/>
                <a:gd name="T76" fmla="*/ 52 w 227"/>
                <a:gd name="T77" fmla="*/ 152 h 184"/>
                <a:gd name="T78" fmla="*/ 142 w 227"/>
                <a:gd name="T79" fmla="*/ 158 h 184"/>
                <a:gd name="T80" fmla="*/ 129 w 227"/>
                <a:gd name="T81" fmla="*/ 173 h 184"/>
                <a:gd name="T82" fmla="*/ 214 w 227"/>
                <a:gd name="T83" fmla="*/ 184 h 184"/>
                <a:gd name="T84" fmla="*/ 227 w 227"/>
                <a:gd name="T85" fmla="*/ 168 h 184"/>
                <a:gd name="T86" fmla="*/ 211 w 227"/>
                <a:gd name="T87" fmla="*/ 175 h 184"/>
                <a:gd name="T88" fmla="*/ 211 w 227"/>
                <a:gd name="T89" fmla="*/ 165 h 184"/>
                <a:gd name="T90" fmla="*/ 211 w 227"/>
                <a:gd name="T91" fmla="*/ 175 h 184"/>
                <a:gd name="T92" fmla="*/ 101 w 227"/>
                <a:gd name="T93" fmla="*/ 172 h 184"/>
                <a:gd name="T94" fmla="*/ 116 w 227"/>
                <a:gd name="T95" fmla="*/ 172 h 184"/>
                <a:gd name="T96" fmla="*/ 80 w 227"/>
                <a:gd name="T97" fmla="*/ 164 h 184"/>
                <a:gd name="T98" fmla="*/ 80 w 227"/>
                <a:gd name="T99" fmla="*/ 179 h 184"/>
                <a:gd name="T100" fmla="*/ 80 w 227"/>
                <a:gd name="T101" fmla="*/ 164 h 184"/>
                <a:gd name="T102" fmla="*/ 59 w 227"/>
                <a:gd name="T103" fmla="*/ 116 h 184"/>
                <a:gd name="T104" fmla="*/ 44 w 227"/>
                <a:gd name="T105" fmla="*/ 1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7" h="184">
                  <a:moveTo>
                    <a:pt x="8" y="66"/>
                  </a:moveTo>
                  <a:cubicBezTo>
                    <a:pt x="91" y="66"/>
                    <a:pt x="91" y="66"/>
                    <a:pt x="91" y="66"/>
                  </a:cubicBezTo>
                  <a:cubicBezTo>
                    <a:pt x="95" y="66"/>
                    <a:pt x="98" y="63"/>
                    <a:pt x="98" y="59"/>
                  </a:cubicBezTo>
                  <a:cubicBezTo>
                    <a:pt x="98" y="7"/>
                    <a:pt x="98" y="7"/>
                    <a:pt x="98" y="7"/>
                  </a:cubicBezTo>
                  <a:cubicBezTo>
                    <a:pt x="98" y="3"/>
                    <a:pt x="95" y="0"/>
                    <a:pt x="91" y="0"/>
                  </a:cubicBezTo>
                  <a:cubicBezTo>
                    <a:pt x="8" y="0"/>
                    <a:pt x="8" y="0"/>
                    <a:pt x="8" y="0"/>
                  </a:cubicBezTo>
                  <a:cubicBezTo>
                    <a:pt x="4" y="0"/>
                    <a:pt x="1" y="3"/>
                    <a:pt x="1" y="7"/>
                  </a:cubicBezTo>
                  <a:cubicBezTo>
                    <a:pt x="1" y="59"/>
                    <a:pt x="1" y="59"/>
                    <a:pt x="1" y="59"/>
                  </a:cubicBezTo>
                  <a:cubicBezTo>
                    <a:pt x="1" y="63"/>
                    <a:pt x="4" y="66"/>
                    <a:pt x="8" y="66"/>
                  </a:cubicBezTo>
                  <a:close/>
                  <a:moveTo>
                    <a:pt x="7" y="9"/>
                  </a:moveTo>
                  <a:cubicBezTo>
                    <a:pt x="7" y="7"/>
                    <a:pt x="9" y="6"/>
                    <a:pt x="11" y="6"/>
                  </a:cubicBezTo>
                  <a:cubicBezTo>
                    <a:pt x="88" y="6"/>
                    <a:pt x="88" y="6"/>
                    <a:pt x="88" y="6"/>
                  </a:cubicBezTo>
                  <a:cubicBezTo>
                    <a:pt x="90" y="6"/>
                    <a:pt x="91" y="7"/>
                    <a:pt x="91" y="9"/>
                  </a:cubicBezTo>
                  <a:cubicBezTo>
                    <a:pt x="91" y="55"/>
                    <a:pt x="91" y="55"/>
                    <a:pt x="91" y="55"/>
                  </a:cubicBezTo>
                  <a:cubicBezTo>
                    <a:pt x="91" y="57"/>
                    <a:pt x="90" y="58"/>
                    <a:pt x="88" y="58"/>
                  </a:cubicBezTo>
                  <a:cubicBezTo>
                    <a:pt x="11" y="58"/>
                    <a:pt x="11" y="58"/>
                    <a:pt x="11" y="58"/>
                  </a:cubicBezTo>
                  <a:cubicBezTo>
                    <a:pt x="9" y="58"/>
                    <a:pt x="7" y="57"/>
                    <a:pt x="7" y="55"/>
                  </a:cubicBezTo>
                  <a:lnTo>
                    <a:pt x="7" y="9"/>
                  </a:lnTo>
                  <a:close/>
                  <a:moveTo>
                    <a:pt x="141" y="142"/>
                  </a:moveTo>
                  <a:cubicBezTo>
                    <a:pt x="215" y="142"/>
                    <a:pt x="215" y="142"/>
                    <a:pt x="215" y="142"/>
                  </a:cubicBezTo>
                  <a:cubicBezTo>
                    <a:pt x="216" y="142"/>
                    <a:pt x="216" y="142"/>
                    <a:pt x="216" y="141"/>
                  </a:cubicBezTo>
                  <a:cubicBezTo>
                    <a:pt x="216" y="98"/>
                    <a:pt x="216" y="98"/>
                    <a:pt x="216" y="98"/>
                  </a:cubicBezTo>
                  <a:cubicBezTo>
                    <a:pt x="216" y="97"/>
                    <a:pt x="216" y="96"/>
                    <a:pt x="215" y="96"/>
                  </a:cubicBezTo>
                  <a:cubicBezTo>
                    <a:pt x="141" y="96"/>
                    <a:pt x="141" y="96"/>
                    <a:pt x="141" y="96"/>
                  </a:cubicBezTo>
                  <a:cubicBezTo>
                    <a:pt x="140" y="96"/>
                    <a:pt x="139" y="97"/>
                    <a:pt x="139" y="98"/>
                  </a:cubicBezTo>
                  <a:cubicBezTo>
                    <a:pt x="139" y="141"/>
                    <a:pt x="139" y="141"/>
                    <a:pt x="139" y="141"/>
                  </a:cubicBezTo>
                  <a:cubicBezTo>
                    <a:pt x="139" y="142"/>
                    <a:pt x="140" y="142"/>
                    <a:pt x="141" y="142"/>
                  </a:cubicBezTo>
                  <a:close/>
                  <a:moveTo>
                    <a:pt x="13" y="55"/>
                  </a:moveTo>
                  <a:cubicBezTo>
                    <a:pt x="86" y="55"/>
                    <a:pt x="86" y="55"/>
                    <a:pt x="86" y="55"/>
                  </a:cubicBezTo>
                  <a:cubicBezTo>
                    <a:pt x="87" y="55"/>
                    <a:pt x="88" y="54"/>
                    <a:pt x="88" y="53"/>
                  </a:cubicBezTo>
                  <a:cubicBezTo>
                    <a:pt x="88" y="11"/>
                    <a:pt x="88" y="11"/>
                    <a:pt x="88" y="11"/>
                  </a:cubicBezTo>
                  <a:cubicBezTo>
                    <a:pt x="88" y="10"/>
                    <a:pt x="87" y="9"/>
                    <a:pt x="86" y="9"/>
                  </a:cubicBezTo>
                  <a:cubicBezTo>
                    <a:pt x="13" y="9"/>
                    <a:pt x="13" y="9"/>
                    <a:pt x="13" y="9"/>
                  </a:cubicBezTo>
                  <a:cubicBezTo>
                    <a:pt x="11" y="9"/>
                    <a:pt x="11" y="10"/>
                    <a:pt x="11" y="11"/>
                  </a:cubicBezTo>
                  <a:cubicBezTo>
                    <a:pt x="11" y="53"/>
                    <a:pt x="11" y="53"/>
                    <a:pt x="11" y="53"/>
                  </a:cubicBezTo>
                  <a:cubicBezTo>
                    <a:pt x="11" y="54"/>
                    <a:pt x="11" y="55"/>
                    <a:pt x="13" y="55"/>
                  </a:cubicBezTo>
                  <a:close/>
                  <a:moveTo>
                    <a:pt x="137" y="153"/>
                  </a:moveTo>
                  <a:cubicBezTo>
                    <a:pt x="219" y="153"/>
                    <a:pt x="219" y="153"/>
                    <a:pt x="219" y="153"/>
                  </a:cubicBezTo>
                  <a:cubicBezTo>
                    <a:pt x="223" y="153"/>
                    <a:pt x="226" y="150"/>
                    <a:pt x="226" y="146"/>
                  </a:cubicBezTo>
                  <a:cubicBezTo>
                    <a:pt x="226" y="94"/>
                    <a:pt x="226" y="94"/>
                    <a:pt x="226" y="94"/>
                  </a:cubicBezTo>
                  <a:cubicBezTo>
                    <a:pt x="226" y="90"/>
                    <a:pt x="223" y="87"/>
                    <a:pt x="219" y="87"/>
                  </a:cubicBezTo>
                  <a:cubicBezTo>
                    <a:pt x="137" y="87"/>
                    <a:pt x="137" y="87"/>
                    <a:pt x="137" y="87"/>
                  </a:cubicBezTo>
                  <a:cubicBezTo>
                    <a:pt x="133" y="87"/>
                    <a:pt x="130" y="90"/>
                    <a:pt x="130" y="94"/>
                  </a:cubicBezTo>
                  <a:cubicBezTo>
                    <a:pt x="130" y="146"/>
                    <a:pt x="130" y="146"/>
                    <a:pt x="130" y="146"/>
                  </a:cubicBezTo>
                  <a:cubicBezTo>
                    <a:pt x="130" y="150"/>
                    <a:pt x="133" y="153"/>
                    <a:pt x="137" y="153"/>
                  </a:cubicBezTo>
                  <a:close/>
                  <a:moveTo>
                    <a:pt x="136" y="96"/>
                  </a:moveTo>
                  <a:cubicBezTo>
                    <a:pt x="136" y="95"/>
                    <a:pt x="137" y="93"/>
                    <a:pt x="139" y="93"/>
                  </a:cubicBezTo>
                  <a:cubicBezTo>
                    <a:pt x="216" y="93"/>
                    <a:pt x="216" y="93"/>
                    <a:pt x="216" y="93"/>
                  </a:cubicBezTo>
                  <a:cubicBezTo>
                    <a:pt x="218" y="93"/>
                    <a:pt x="220" y="95"/>
                    <a:pt x="220" y="96"/>
                  </a:cubicBezTo>
                  <a:cubicBezTo>
                    <a:pt x="220" y="142"/>
                    <a:pt x="220" y="142"/>
                    <a:pt x="220" y="142"/>
                  </a:cubicBezTo>
                  <a:cubicBezTo>
                    <a:pt x="220" y="144"/>
                    <a:pt x="218" y="146"/>
                    <a:pt x="216" y="146"/>
                  </a:cubicBezTo>
                  <a:cubicBezTo>
                    <a:pt x="139" y="146"/>
                    <a:pt x="139" y="146"/>
                    <a:pt x="139" y="146"/>
                  </a:cubicBezTo>
                  <a:cubicBezTo>
                    <a:pt x="137" y="146"/>
                    <a:pt x="136" y="144"/>
                    <a:pt x="136" y="142"/>
                  </a:cubicBezTo>
                  <a:lnTo>
                    <a:pt x="136" y="96"/>
                  </a:lnTo>
                  <a:close/>
                  <a:moveTo>
                    <a:pt x="52" y="164"/>
                  </a:moveTo>
                  <a:cubicBezTo>
                    <a:pt x="47" y="164"/>
                    <a:pt x="44" y="167"/>
                    <a:pt x="44" y="172"/>
                  </a:cubicBezTo>
                  <a:cubicBezTo>
                    <a:pt x="44" y="176"/>
                    <a:pt x="47" y="179"/>
                    <a:pt x="52" y="179"/>
                  </a:cubicBezTo>
                  <a:cubicBezTo>
                    <a:pt x="56" y="179"/>
                    <a:pt x="59" y="176"/>
                    <a:pt x="59" y="172"/>
                  </a:cubicBezTo>
                  <a:cubicBezTo>
                    <a:pt x="59" y="167"/>
                    <a:pt x="56" y="164"/>
                    <a:pt x="52" y="164"/>
                  </a:cubicBezTo>
                  <a:close/>
                  <a:moveTo>
                    <a:pt x="85" y="70"/>
                  </a:moveTo>
                  <a:cubicBezTo>
                    <a:pt x="13" y="70"/>
                    <a:pt x="13" y="70"/>
                    <a:pt x="13" y="70"/>
                  </a:cubicBezTo>
                  <a:cubicBezTo>
                    <a:pt x="6" y="70"/>
                    <a:pt x="0" y="75"/>
                    <a:pt x="0" y="81"/>
                  </a:cubicBezTo>
                  <a:cubicBezTo>
                    <a:pt x="0" y="85"/>
                    <a:pt x="0" y="85"/>
                    <a:pt x="0" y="85"/>
                  </a:cubicBezTo>
                  <a:cubicBezTo>
                    <a:pt x="0" y="91"/>
                    <a:pt x="6" y="96"/>
                    <a:pt x="13" y="96"/>
                  </a:cubicBezTo>
                  <a:cubicBezTo>
                    <a:pt x="85" y="96"/>
                    <a:pt x="85" y="96"/>
                    <a:pt x="85" y="96"/>
                  </a:cubicBezTo>
                  <a:cubicBezTo>
                    <a:pt x="93" y="96"/>
                    <a:pt x="98" y="91"/>
                    <a:pt x="98" y="85"/>
                  </a:cubicBezTo>
                  <a:cubicBezTo>
                    <a:pt x="98" y="81"/>
                    <a:pt x="98" y="81"/>
                    <a:pt x="98" y="81"/>
                  </a:cubicBezTo>
                  <a:cubicBezTo>
                    <a:pt x="98" y="75"/>
                    <a:pt x="93" y="70"/>
                    <a:pt x="85" y="70"/>
                  </a:cubicBezTo>
                  <a:close/>
                  <a:moveTo>
                    <a:pt x="83" y="88"/>
                  </a:moveTo>
                  <a:cubicBezTo>
                    <a:pt x="80" y="88"/>
                    <a:pt x="78" y="86"/>
                    <a:pt x="78" y="83"/>
                  </a:cubicBezTo>
                  <a:cubicBezTo>
                    <a:pt x="78" y="80"/>
                    <a:pt x="80" y="77"/>
                    <a:pt x="83" y="77"/>
                  </a:cubicBezTo>
                  <a:cubicBezTo>
                    <a:pt x="86" y="77"/>
                    <a:pt x="88" y="80"/>
                    <a:pt x="88" y="83"/>
                  </a:cubicBezTo>
                  <a:cubicBezTo>
                    <a:pt x="88" y="86"/>
                    <a:pt x="86" y="88"/>
                    <a:pt x="83" y="88"/>
                  </a:cubicBezTo>
                  <a:close/>
                  <a:moveTo>
                    <a:pt x="52" y="152"/>
                  </a:moveTo>
                  <a:cubicBezTo>
                    <a:pt x="56" y="152"/>
                    <a:pt x="59" y="148"/>
                    <a:pt x="59" y="144"/>
                  </a:cubicBezTo>
                  <a:cubicBezTo>
                    <a:pt x="59" y="140"/>
                    <a:pt x="56" y="136"/>
                    <a:pt x="52" y="136"/>
                  </a:cubicBezTo>
                  <a:cubicBezTo>
                    <a:pt x="47" y="136"/>
                    <a:pt x="44" y="140"/>
                    <a:pt x="44" y="144"/>
                  </a:cubicBezTo>
                  <a:cubicBezTo>
                    <a:pt x="44" y="148"/>
                    <a:pt x="47" y="152"/>
                    <a:pt x="52" y="152"/>
                  </a:cubicBezTo>
                  <a:close/>
                  <a:moveTo>
                    <a:pt x="214" y="158"/>
                  </a:moveTo>
                  <a:cubicBezTo>
                    <a:pt x="142" y="158"/>
                    <a:pt x="142" y="158"/>
                    <a:pt x="142" y="158"/>
                  </a:cubicBezTo>
                  <a:cubicBezTo>
                    <a:pt x="135" y="158"/>
                    <a:pt x="129" y="162"/>
                    <a:pt x="129" y="168"/>
                  </a:cubicBezTo>
                  <a:cubicBezTo>
                    <a:pt x="129" y="173"/>
                    <a:pt x="129" y="173"/>
                    <a:pt x="129" y="173"/>
                  </a:cubicBezTo>
                  <a:cubicBezTo>
                    <a:pt x="129" y="179"/>
                    <a:pt x="135" y="184"/>
                    <a:pt x="142" y="184"/>
                  </a:cubicBezTo>
                  <a:cubicBezTo>
                    <a:pt x="214" y="184"/>
                    <a:pt x="214" y="184"/>
                    <a:pt x="214" y="184"/>
                  </a:cubicBezTo>
                  <a:cubicBezTo>
                    <a:pt x="221" y="184"/>
                    <a:pt x="227" y="179"/>
                    <a:pt x="227" y="173"/>
                  </a:cubicBezTo>
                  <a:cubicBezTo>
                    <a:pt x="227" y="168"/>
                    <a:pt x="227" y="168"/>
                    <a:pt x="227" y="168"/>
                  </a:cubicBezTo>
                  <a:cubicBezTo>
                    <a:pt x="227" y="162"/>
                    <a:pt x="221" y="158"/>
                    <a:pt x="214" y="158"/>
                  </a:cubicBezTo>
                  <a:close/>
                  <a:moveTo>
                    <a:pt x="211" y="175"/>
                  </a:moveTo>
                  <a:cubicBezTo>
                    <a:pt x="209" y="175"/>
                    <a:pt x="206" y="173"/>
                    <a:pt x="206" y="170"/>
                  </a:cubicBezTo>
                  <a:cubicBezTo>
                    <a:pt x="206" y="167"/>
                    <a:pt x="209" y="165"/>
                    <a:pt x="211" y="165"/>
                  </a:cubicBezTo>
                  <a:cubicBezTo>
                    <a:pt x="214" y="165"/>
                    <a:pt x="217" y="167"/>
                    <a:pt x="217" y="170"/>
                  </a:cubicBezTo>
                  <a:cubicBezTo>
                    <a:pt x="217" y="173"/>
                    <a:pt x="214" y="175"/>
                    <a:pt x="211" y="175"/>
                  </a:cubicBezTo>
                  <a:close/>
                  <a:moveTo>
                    <a:pt x="109" y="164"/>
                  </a:moveTo>
                  <a:cubicBezTo>
                    <a:pt x="104" y="164"/>
                    <a:pt x="101" y="167"/>
                    <a:pt x="101" y="172"/>
                  </a:cubicBezTo>
                  <a:cubicBezTo>
                    <a:pt x="101" y="176"/>
                    <a:pt x="104" y="179"/>
                    <a:pt x="109" y="179"/>
                  </a:cubicBezTo>
                  <a:cubicBezTo>
                    <a:pt x="113" y="179"/>
                    <a:pt x="116" y="176"/>
                    <a:pt x="116" y="172"/>
                  </a:cubicBezTo>
                  <a:cubicBezTo>
                    <a:pt x="116" y="167"/>
                    <a:pt x="113" y="164"/>
                    <a:pt x="109" y="164"/>
                  </a:cubicBezTo>
                  <a:close/>
                  <a:moveTo>
                    <a:pt x="80" y="164"/>
                  </a:moveTo>
                  <a:cubicBezTo>
                    <a:pt x="76" y="164"/>
                    <a:pt x="72" y="167"/>
                    <a:pt x="72" y="172"/>
                  </a:cubicBezTo>
                  <a:cubicBezTo>
                    <a:pt x="72" y="176"/>
                    <a:pt x="76" y="179"/>
                    <a:pt x="80" y="179"/>
                  </a:cubicBezTo>
                  <a:cubicBezTo>
                    <a:pt x="84" y="179"/>
                    <a:pt x="88" y="176"/>
                    <a:pt x="88" y="172"/>
                  </a:cubicBezTo>
                  <a:cubicBezTo>
                    <a:pt x="88" y="167"/>
                    <a:pt x="84" y="164"/>
                    <a:pt x="80" y="164"/>
                  </a:cubicBezTo>
                  <a:close/>
                  <a:moveTo>
                    <a:pt x="52" y="123"/>
                  </a:moveTo>
                  <a:cubicBezTo>
                    <a:pt x="56" y="123"/>
                    <a:pt x="59" y="120"/>
                    <a:pt x="59" y="116"/>
                  </a:cubicBezTo>
                  <a:cubicBezTo>
                    <a:pt x="59" y="111"/>
                    <a:pt x="56" y="108"/>
                    <a:pt x="52" y="108"/>
                  </a:cubicBezTo>
                  <a:cubicBezTo>
                    <a:pt x="47" y="108"/>
                    <a:pt x="44" y="111"/>
                    <a:pt x="44" y="116"/>
                  </a:cubicBezTo>
                  <a:cubicBezTo>
                    <a:pt x="44" y="120"/>
                    <a:pt x="47" y="123"/>
                    <a:pt x="52" y="123"/>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fr-FR" sz="2400"/>
            </a:p>
          </p:txBody>
        </p:sp>
      </p:grpSp>
      <p:sp>
        <p:nvSpPr>
          <p:cNvPr id="41" name="TextBox 89"/>
          <p:cNvSpPr txBox="1"/>
          <p:nvPr/>
        </p:nvSpPr>
        <p:spPr>
          <a:xfrm>
            <a:off x="3791893" y="2139960"/>
            <a:ext cx="2256000" cy="575637"/>
          </a:xfrm>
          <a:prstGeom prst="rect">
            <a:avLst/>
          </a:prstGeom>
          <a:noFill/>
        </p:spPr>
        <p:txBody>
          <a:bodyPr wrap="square" rtlCol="0" anchor="ctr">
            <a:noAutofit/>
          </a:bodyPr>
          <a:lstStyle/>
          <a:p>
            <a:pPr>
              <a:spcBef>
                <a:spcPts val="800"/>
              </a:spcBef>
              <a:spcAft>
                <a:spcPts val="800"/>
              </a:spcAft>
              <a:defRPr/>
            </a:pPr>
            <a:r>
              <a:rPr lang="en-US" sz="1467" b="1" kern="0" dirty="0">
                <a:solidFill>
                  <a:schemeClr val="tx2"/>
                </a:solidFill>
                <a:latin typeface="Arial" panose="020B0604020202020204" pitchFamily="34" charset="0"/>
                <a:cs typeface="Arial" panose="020B0604020202020204" pitchFamily="34" charset="0"/>
              </a:rPr>
              <a:t>Transparency</a:t>
            </a:r>
            <a:endParaRPr lang="en-US" sz="1200" kern="0" dirty="0">
              <a:latin typeface="Arial" panose="020B0604020202020204" pitchFamily="34" charset="0"/>
              <a:cs typeface="Arial" panose="020B0604020202020204" pitchFamily="34" charset="0"/>
            </a:endParaRPr>
          </a:p>
        </p:txBody>
      </p:sp>
      <p:grpSp>
        <p:nvGrpSpPr>
          <p:cNvPr id="42" name="Groupe 41"/>
          <p:cNvGrpSpPr/>
          <p:nvPr/>
        </p:nvGrpSpPr>
        <p:grpSpPr>
          <a:xfrm>
            <a:off x="3311893" y="2187779"/>
            <a:ext cx="480000" cy="480000"/>
            <a:chOff x="2918685" y="2358265"/>
            <a:chExt cx="360000" cy="360000"/>
          </a:xfrm>
        </p:grpSpPr>
        <p:sp>
          <p:nvSpPr>
            <p:cNvPr id="43" name="Ellipse 42"/>
            <p:cNvSpPr/>
            <p:nvPr/>
          </p:nvSpPr>
          <p:spPr>
            <a:xfrm>
              <a:off x="2918685" y="2358265"/>
              <a:ext cx="360000" cy="360000"/>
            </a:xfrm>
            <a:prstGeom prst="ellipse">
              <a:avLst/>
            </a:prstGeom>
            <a:solidFill>
              <a:schemeClr val="tx2"/>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endParaRPr lang="fr-FR" sz="1867" b="1" i="1" dirty="0">
                <a:solidFill>
                  <a:schemeClr val="bg1">
                    <a:lumMod val="50000"/>
                  </a:schemeClr>
                </a:solidFill>
                <a:latin typeface="Arial" panose="020B0604020202020204" pitchFamily="34" charset="0"/>
                <a:cs typeface="Arial" panose="020B0604020202020204" pitchFamily="34" charset="0"/>
              </a:endParaRPr>
            </a:p>
          </p:txBody>
        </p:sp>
        <p:sp>
          <p:nvSpPr>
            <p:cNvPr id="44" name="Freeform 24"/>
            <p:cNvSpPr>
              <a:spLocks noChangeAspect="1" noEditPoints="1"/>
            </p:cNvSpPr>
            <p:nvPr/>
          </p:nvSpPr>
          <p:spPr bwMode="auto">
            <a:xfrm>
              <a:off x="2970424" y="2410567"/>
              <a:ext cx="256522" cy="255397"/>
            </a:xfrm>
            <a:custGeom>
              <a:avLst/>
              <a:gdLst>
                <a:gd name="T0" fmla="*/ 151 w 228"/>
                <a:gd name="T1" fmla="*/ 63 h 227"/>
                <a:gd name="T2" fmla="*/ 135 w 228"/>
                <a:gd name="T3" fmla="*/ 54 h 227"/>
                <a:gd name="T4" fmla="*/ 91 w 228"/>
                <a:gd name="T5" fmla="*/ 68 h 227"/>
                <a:gd name="T6" fmla="*/ 78 w 228"/>
                <a:gd name="T7" fmla="*/ 81 h 227"/>
                <a:gd name="T8" fmla="*/ 87 w 228"/>
                <a:gd name="T9" fmla="*/ 144 h 227"/>
                <a:gd name="T10" fmla="*/ 103 w 228"/>
                <a:gd name="T11" fmla="*/ 150 h 227"/>
                <a:gd name="T12" fmla="*/ 117 w 228"/>
                <a:gd name="T13" fmla="*/ 92 h 227"/>
                <a:gd name="T14" fmla="*/ 80 w 228"/>
                <a:gd name="T15" fmla="*/ 155 h 227"/>
                <a:gd name="T16" fmla="*/ 108 w 228"/>
                <a:gd name="T17" fmla="*/ 165 h 227"/>
                <a:gd name="T18" fmla="*/ 85 w 228"/>
                <a:gd name="T19" fmla="*/ 151 h 227"/>
                <a:gd name="T20" fmla="*/ 156 w 228"/>
                <a:gd name="T21" fmla="*/ 61 h 227"/>
                <a:gd name="T22" fmla="*/ 163 w 228"/>
                <a:gd name="T23" fmla="*/ 68 h 227"/>
                <a:gd name="T24" fmla="*/ 213 w 228"/>
                <a:gd name="T25" fmla="*/ 84 h 227"/>
                <a:gd name="T26" fmla="*/ 161 w 228"/>
                <a:gd name="T27" fmla="*/ 52 h 227"/>
                <a:gd name="T28" fmla="*/ 148 w 228"/>
                <a:gd name="T29" fmla="*/ 37 h 227"/>
                <a:gd name="T30" fmla="*/ 200 w 228"/>
                <a:gd name="T31" fmla="*/ 52 h 227"/>
                <a:gd name="T32" fmla="*/ 121 w 228"/>
                <a:gd name="T33" fmla="*/ 1 h 227"/>
                <a:gd name="T34" fmla="*/ 148 w 228"/>
                <a:gd name="T35" fmla="*/ 37 h 227"/>
                <a:gd name="T36" fmla="*/ 89 w 228"/>
                <a:gd name="T37" fmla="*/ 60 h 227"/>
                <a:gd name="T38" fmla="*/ 141 w 228"/>
                <a:gd name="T39" fmla="*/ 39 h 227"/>
                <a:gd name="T40" fmla="*/ 85 w 228"/>
                <a:gd name="T41" fmla="*/ 55 h 227"/>
                <a:gd name="T42" fmla="*/ 74 w 228"/>
                <a:gd name="T43" fmla="*/ 157 h 227"/>
                <a:gd name="T44" fmla="*/ 62 w 228"/>
                <a:gd name="T45" fmla="*/ 141 h 227"/>
                <a:gd name="T46" fmla="*/ 22 w 228"/>
                <a:gd name="T47" fmla="*/ 124 h 227"/>
                <a:gd name="T48" fmla="*/ 5 w 228"/>
                <a:gd name="T49" fmla="*/ 138 h 227"/>
                <a:gd name="T50" fmla="*/ 80 w 228"/>
                <a:gd name="T51" fmla="*/ 211 h 227"/>
                <a:gd name="T52" fmla="*/ 86 w 228"/>
                <a:gd name="T53" fmla="*/ 190 h 227"/>
                <a:gd name="T54" fmla="*/ 75 w 228"/>
                <a:gd name="T55" fmla="*/ 157 h 227"/>
                <a:gd name="T56" fmla="*/ 22 w 228"/>
                <a:gd name="T57" fmla="*/ 98 h 227"/>
                <a:gd name="T58" fmla="*/ 66 w 228"/>
                <a:gd name="T59" fmla="*/ 72 h 227"/>
                <a:gd name="T60" fmla="*/ 78 w 228"/>
                <a:gd name="T61" fmla="*/ 55 h 227"/>
                <a:gd name="T62" fmla="*/ 80 w 228"/>
                <a:gd name="T63" fmla="*/ 53 h 227"/>
                <a:gd name="T64" fmla="*/ 108 w 228"/>
                <a:gd name="T65" fmla="*/ 0 h 227"/>
                <a:gd name="T66" fmla="*/ 15 w 228"/>
                <a:gd name="T67" fmla="*/ 101 h 227"/>
                <a:gd name="T68" fmla="*/ 169 w 228"/>
                <a:gd name="T69" fmla="*/ 100 h 227"/>
                <a:gd name="T70" fmla="*/ 143 w 228"/>
                <a:gd name="T71" fmla="*/ 112 h 227"/>
                <a:gd name="T72" fmla="*/ 148 w 228"/>
                <a:gd name="T73" fmla="*/ 116 h 227"/>
                <a:gd name="T74" fmla="*/ 169 w 228"/>
                <a:gd name="T75" fmla="*/ 107 h 227"/>
                <a:gd name="T76" fmla="*/ 191 w 228"/>
                <a:gd name="T77" fmla="*/ 112 h 227"/>
                <a:gd name="T78" fmla="*/ 169 w 228"/>
                <a:gd name="T79" fmla="*/ 100 h 227"/>
                <a:gd name="T80" fmla="*/ 164 w 228"/>
                <a:gd name="T81" fmla="*/ 78 h 227"/>
                <a:gd name="T82" fmla="*/ 112 w 228"/>
                <a:gd name="T83" fmla="*/ 141 h 227"/>
                <a:gd name="T84" fmla="*/ 94 w 228"/>
                <a:gd name="T85" fmla="*/ 197 h 227"/>
                <a:gd name="T86" fmla="*/ 109 w 228"/>
                <a:gd name="T87" fmla="*/ 226 h 227"/>
                <a:gd name="T88" fmla="*/ 149 w 228"/>
                <a:gd name="T89" fmla="*/ 190 h 227"/>
                <a:gd name="T90" fmla="*/ 214 w 228"/>
                <a:gd name="T91" fmla="*/ 173 h 227"/>
                <a:gd name="T92" fmla="*/ 173 w 228"/>
                <a:gd name="T93" fmla="*/ 179 h 227"/>
                <a:gd name="T94" fmla="*/ 166 w 228"/>
                <a:gd name="T95" fmla="*/ 93 h 227"/>
                <a:gd name="T96" fmla="*/ 173 w 228"/>
                <a:gd name="T97" fmla="*/ 179 h 227"/>
                <a:gd name="T98" fmla="*/ 33 w 228"/>
                <a:gd name="T99" fmla="*/ 104 h 227"/>
                <a:gd name="T100" fmla="*/ 34 w 228"/>
                <a:gd name="T101" fmla="*/ 118 h 227"/>
                <a:gd name="T102" fmla="*/ 70 w 228"/>
                <a:gd name="T103" fmla="*/ 132 h 227"/>
                <a:gd name="T104" fmla="*/ 69 w 228"/>
                <a:gd name="T105" fmla="*/ 76 h 227"/>
                <a:gd name="T106" fmla="*/ 11 w 228"/>
                <a:gd name="T107" fmla="*/ 105 h 227"/>
                <a:gd name="T108" fmla="*/ 0 w 228"/>
                <a:gd name="T109" fmla="*/ 107 h 227"/>
                <a:gd name="T110" fmla="*/ 3 w 228"/>
                <a:gd name="T111" fmla="*/ 132 h 227"/>
                <a:gd name="T112" fmla="*/ 10 w 228"/>
                <a:gd name="T113"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8" h="227">
                  <a:moveTo>
                    <a:pt x="152" y="70"/>
                  </a:moveTo>
                  <a:cubicBezTo>
                    <a:pt x="151" y="65"/>
                    <a:pt x="151" y="63"/>
                    <a:pt x="151" y="63"/>
                  </a:cubicBezTo>
                  <a:cubicBezTo>
                    <a:pt x="150" y="63"/>
                    <a:pt x="149" y="63"/>
                    <a:pt x="148" y="63"/>
                  </a:cubicBezTo>
                  <a:cubicBezTo>
                    <a:pt x="142" y="63"/>
                    <a:pt x="137" y="59"/>
                    <a:pt x="135" y="54"/>
                  </a:cubicBezTo>
                  <a:cubicBezTo>
                    <a:pt x="120" y="56"/>
                    <a:pt x="105" y="60"/>
                    <a:pt x="91" y="65"/>
                  </a:cubicBezTo>
                  <a:cubicBezTo>
                    <a:pt x="91" y="66"/>
                    <a:pt x="91" y="67"/>
                    <a:pt x="91" y="68"/>
                  </a:cubicBezTo>
                  <a:cubicBezTo>
                    <a:pt x="91" y="75"/>
                    <a:pt x="86" y="81"/>
                    <a:pt x="78" y="81"/>
                  </a:cubicBezTo>
                  <a:cubicBezTo>
                    <a:pt x="78" y="81"/>
                    <a:pt x="78" y="81"/>
                    <a:pt x="78" y="81"/>
                  </a:cubicBezTo>
                  <a:cubicBezTo>
                    <a:pt x="75" y="97"/>
                    <a:pt x="74" y="114"/>
                    <a:pt x="75" y="131"/>
                  </a:cubicBezTo>
                  <a:cubicBezTo>
                    <a:pt x="82" y="132"/>
                    <a:pt x="87" y="137"/>
                    <a:pt x="87" y="144"/>
                  </a:cubicBezTo>
                  <a:cubicBezTo>
                    <a:pt x="87" y="145"/>
                    <a:pt x="87" y="145"/>
                    <a:pt x="87" y="146"/>
                  </a:cubicBezTo>
                  <a:cubicBezTo>
                    <a:pt x="92" y="148"/>
                    <a:pt x="98" y="149"/>
                    <a:pt x="103" y="150"/>
                  </a:cubicBezTo>
                  <a:cubicBezTo>
                    <a:pt x="102" y="147"/>
                    <a:pt x="102" y="144"/>
                    <a:pt x="101" y="142"/>
                  </a:cubicBezTo>
                  <a:cubicBezTo>
                    <a:pt x="100" y="123"/>
                    <a:pt x="105" y="106"/>
                    <a:pt x="117" y="92"/>
                  </a:cubicBezTo>
                  <a:cubicBezTo>
                    <a:pt x="126" y="81"/>
                    <a:pt x="139" y="73"/>
                    <a:pt x="152" y="70"/>
                  </a:cubicBezTo>
                  <a:close/>
                  <a:moveTo>
                    <a:pt x="80" y="155"/>
                  </a:moveTo>
                  <a:cubicBezTo>
                    <a:pt x="84" y="167"/>
                    <a:pt x="88" y="176"/>
                    <a:pt x="91" y="184"/>
                  </a:cubicBezTo>
                  <a:cubicBezTo>
                    <a:pt x="108" y="165"/>
                    <a:pt x="108" y="165"/>
                    <a:pt x="108" y="165"/>
                  </a:cubicBezTo>
                  <a:cubicBezTo>
                    <a:pt x="106" y="162"/>
                    <a:pt x="105" y="159"/>
                    <a:pt x="104" y="156"/>
                  </a:cubicBezTo>
                  <a:cubicBezTo>
                    <a:pt x="96" y="154"/>
                    <a:pt x="90" y="153"/>
                    <a:pt x="85" y="151"/>
                  </a:cubicBezTo>
                  <a:cubicBezTo>
                    <a:pt x="84" y="153"/>
                    <a:pt x="82" y="154"/>
                    <a:pt x="80" y="155"/>
                  </a:cubicBezTo>
                  <a:close/>
                  <a:moveTo>
                    <a:pt x="156" y="61"/>
                  </a:moveTo>
                  <a:cubicBezTo>
                    <a:pt x="156" y="61"/>
                    <a:pt x="156" y="64"/>
                    <a:pt x="157" y="68"/>
                  </a:cubicBezTo>
                  <a:cubicBezTo>
                    <a:pt x="159" y="68"/>
                    <a:pt x="161" y="68"/>
                    <a:pt x="163" y="68"/>
                  </a:cubicBezTo>
                  <a:cubicBezTo>
                    <a:pt x="165" y="67"/>
                    <a:pt x="167" y="67"/>
                    <a:pt x="169" y="67"/>
                  </a:cubicBezTo>
                  <a:cubicBezTo>
                    <a:pt x="186" y="67"/>
                    <a:pt x="201" y="73"/>
                    <a:pt x="213" y="84"/>
                  </a:cubicBezTo>
                  <a:cubicBezTo>
                    <a:pt x="211" y="74"/>
                    <a:pt x="204" y="58"/>
                    <a:pt x="204" y="58"/>
                  </a:cubicBezTo>
                  <a:cubicBezTo>
                    <a:pt x="190" y="55"/>
                    <a:pt x="175" y="53"/>
                    <a:pt x="161" y="52"/>
                  </a:cubicBezTo>
                  <a:cubicBezTo>
                    <a:pt x="160" y="56"/>
                    <a:pt x="158" y="59"/>
                    <a:pt x="156" y="61"/>
                  </a:cubicBezTo>
                  <a:close/>
                  <a:moveTo>
                    <a:pt x="148" y="37"/>
                  </a:moveTo>
                  <a:cubicBezTo>
                    <a:pt x="154" y="37"/>
                    <a:pt x="160" y="41"/>
                    <a:pt x="161" y="47"/>
                  </a:cubicBezTo>
                  <a:cubicBezTo>
                    <a:pt x="174" y="47"/>
                    <a:pt x="187" y="49"/>
                    <a:pt x="200" y="52"/>
                  </a:cubicBezTo>
                  <a:cubicBezTo>
                    <a:pt x="201" y="52"/>
                    <a:pt x="201" y="53"/>
                    <a:pt x="201" y="53"/>
                  </a:cubicBezTo>
                  <a:cubicBezTo>
                    <a:pt x="184" y="25"/>
                    <a:pt x="155" y="5"/>
                    <a:pt x="121" y="1"/>
                  </a:cubicBezTo>
                  <a:cubicBezTo>
                    <a:pt x="131" y="12"/>
                    <a:pt x="139" y="24"/>
                    <a:pt x="146" y="37"/>
                  </a:cubicBezTo>
                  <a:cubicBezTo>
                    <a:pt x="146" y="37"/>
                    <a:pt x="147" y="37"/>
                    <a:pt x="148" y="37"/>
                  </a:cubicBezTo>
                  <a:close/>
                  <a:moveTo>
                    <a:pt x="84" y="56"/>
                  </a:moveTo>
                  <a:cubicBezTo>
                    <a:pt x="86" y="57"/>
                    <a:pt x="88" y="59"/>
                    <a:pt x="89" y="60"/>
                  </a:cubicBezTo>
                  <a:cubicBezTo>
                    <a:pt x="104" y="55"/>
                    <a:pt x="119" y="51"/>
                    <a:pt x="135" y="49"/>
                  </a:cubicBezTo>
                  <a:cubicBezTo>
                    <a:pt x="135" y="45"/>
                    <a:pt x="137" y="41"/>
                    <a:pt x="141" y="39"/>
                  </a:cubicBezTo>
                  <a:cubicBezTo>
                    <a:pt x="134" y="25"/>
                    <a:pt x="125" y="13"/>
                    <a:pt x="115" y="1"/>
                  </a:cubicBezTo>
                  <a:cubicBezTo>
                    <a:pt x="102" y="17"/>
                    <a:pt x="92" y="35"/>
                    <a:pt x="85" y="55"/>
                  </a:cubicBezTo>
                  <a:cubicBezTo>
                    <a:pt x="85" y="55"/>
                    <a:pt x="85" y="56"/>
                    <a:pt x="84" y="56"/>
                  </a:cubicBezTo>
                  <a:close/>
                  <a:moveTo>
                    <a:pt x="74" y="157"/>
                  </a:moveTo>
                  <a:cubicBezTo>
                    <a:pt x="67" y="157"/>
                    <a:pt x="61" y="151"/>
                    <a:pt x="61" y="144"/>
                  </a:cubicBezTo>
                  <a:cubicBezTo>
                    <a:pt x="61" y="143"/>
                    <a:pt x="62" y="142"/>
                    <a:pt x="62" y="141"/>
                  </a:cubicBezTo>
                  <a:cubicBezTo>
                    <a:pt x="51" y="136"/>
                    <a:pt x="40" y="129"/>
                    <a:pt x="30" y="122"/>
                  </a:cubicBezTo>
                  <a:cubicBezTo>
                    <a:pt x="28" y="123"/>
                    <a:pt x="25" y="124"/>
                    <a:pt x="22" y="124"/>
                  </a:cubicBezTo>
                  <a:cubicBezTo>
                    <a:pt x="20" y="124"/>
                    <a:pt x="18" y="123"/>
                    <a:pt x="16" y="122"/>
                  </a:cubicBezTo>
                  <a:cubicBezTo>
                    <a:pt x="12" y="127"/>
                    <a:pt x="8" y="133"/>
                    <a:pt x="5" y="138"/>
                  </a:cubicBezTo>
                  <a:cubicBezTo>
                    <a:pt x="5" y="138"/>
                    <a:pt x="5" y="138"/>
                    <a:pt x="5" y="138"/>
                  </a:cubicBezTo>
                  <a:cubicBezTo>
                    <a:pt x="15" y="174"/>
                    <a:pt x="44" y="201"/>
                    <a:pt x="80" y="211"/>
                  </a:cubicBezTo>
                  <a:cubicBezTo>
                    <a:pt x="80" y="211"/>
                    <a:pt x="79" y="211"/>
                    <a:pt x="79" y="211"/>
                  </a:cubicBezTo>
                  <a:cubicBezTo>
                    <a:pt x="79" y="203"/>
                    <a:pt x="81" y="196"/>
                    <a:pt x="86" y="190"/>
                  </a:cubicBezTo>
                  <a:cubicBezTo>
                    <a:pt x="87" y="189"/>
                    <a:pt x="87" y="189"/>
                    <a:pt x="87" y="189"/>
                  </a:cubicBezTo>
                  <a:cubicBezTo>
                    <a:pt x="82" y="175"/>
                    <a:pt x="76" y="162"/>
                    <a:pt x="75" y="157"/>
                  </a:cubicBezTo>
                  <a:cubicBezTo>
                    <a:pt x="75" y="157"/>
                    <a:pt x="75" y="157"/>
                    <a:pt x="74" y="157"/>
                  </a:cubicBezTo>
                  <a:close/>
                  <a:moveTo>
                    <a:pt x="22" y="98"/>
                  </a:moveTo>
                  <a:cubicBezTo>
                    <a:pt x="25" y="98"/>
                    <a:pt x="27" y="99"/>
                    <a:pt x="29" y="100"/>
                  </a:cubicBezTo>
                  <a:cubicBezTo>
                    <a:pt x="40" y="89"/>
                    <a:pt x="52" y="79"/>
                    <a:pt x="66" y="72"/>
                  </a:cubicBezTo>
                  <a:cubicBezTo>
                    <a:pt x="66" y="70"/>
                    <a:pt x="66" y="69"/>
                    <a:pt x="66" y="68"/>
                  </a:cubicBezTo>
                  <a:cubicBezTo>
                    <a:pt x="66" y="61"/>
                    <a:pt x="71" y="55"/>
                    <a:pt x="78" y="55"/>
                  </a:cubicBezTo>
                  <a:cubicBezTo>
                    <a:pt x="79" y="55"/>
                    <a:pt x="79" y="55"/>
                    <a:pt x="79" y="55"/>
                  </a:cubicBezTo>
                  <a:cubicBezTo>
                    <a:pt x="80" y="54"/>
                    <a:pt x="80" y="54"/>
                    <a:pt x="80" y="53"/>
                  </a:cubicBezTo>
                  <a:cubicBezTo>
                    <a:pt x="87" y="34"/>
                    <a:pt x="97" y="16"/>
                    <a:pt x="110" y="0"/>
                  </a:cubicBezTo>
                  <a:cubicBezTo>
                    <a:pt x="109" y="0"/>
                    <a:pt x="109" y="0"/>
                    <a:pt x="108" y="0"/>
                  </a:cubicBezTo>
                  <a:cubicBezTo>
                    <a:pt x="56" y="0"/>
                    <a:pt x="12" y="37"/>
                    <a:pt x="2" y="87"/>
                  </a:cubicBezTo>
                  <a:cubicBezTo>
                    <a:pt x="6" y="92"/>
                    <a:pt x="10" y="97"/>
                    <a:pt x="15" y="101"/>
                  </a:cubicBezTo>
                  <a:cubicBezTo>
                    <a:pt x="17" y="99"/>
                    <a:pt x="20" y="98"/>
                    <a:pt x="22" y="98"/>
                  </a:cubicBezTo>
                  <a:close/>
                  <a:moveTo>
                    <a:pt x="169" y="100"/>
                  </a:moveTo>
                  <a:cubicBezTo>
                    <a:pt x="168" y="100"/>
                    <a:pt x="167" y="100"/>
                    <a:pt x="166" y="100"/>
                  </a:cubicBezTo>
                  <a:cubicBezTo>
                    <a:pt x="157" y="101"/>
                    <a:pt x="149" y="105"/>
                    <a:pt x="143" y="112"/>
                  </a:cubicBezTo>
                  <a:cubicBezTo>
                    <a:pt x="142" y="113"/>
                    <a:pt x="142" y="115"/>
                    <a:pt x="144" y="117"/>
                  </a:cubicBezTo>
                  <a:cubicBezTo>
                    <a:pt x="144" y="117"/>
                    <a:pt x="147" y="118"/>
                    <a:pt x="148" y="116"/>
                  </a:cubicBezTo>
                  <a:cubicBezTo>
                    <a:pt x="153" y="111"/>
                    <a:pt x="159" y="108"/>
                    <a:pt x="167" y="107"/>
                  </a:cubicBezTo>
                  <a:cubicBezTo>
                    <a:pt x="168" y="107"/>
                    <a:pt x="168" y="107"/>
                    <a:pt x="169" y="107"/>
                  </a:cubicBezTo>
                  <a:cubicBezTo>
                    <a:pt x="175" y="107"/>
                    <a:pt x="181" y="109"/>
                    <a:pt x="186" y="113"/>
                  </a:cubicBezTo>
                  <a:cubicBezTo>
                    <a:pt x="188" y="114"/>
                    <a:pt x="190" y="114"/>
                    <a:pt x="191" y="112"/>
                  </a:cubicBezTo>
                  <a:cubicBezTo>
                    <a:pt x="192" y="111"/>
                    <a:pt x="192" y="108"/>
                    <a:pt x="190" y="107"/>
                  </a:cubicBezTo>
                  <a:cubicBezTo>
                    <a:pt x="184" y="103"/>
                    <a:pt x="177" y="100"/>
                    <a:pt x="169" y="100"/>
                  </a:cubicBezTo>
                  <a:close/>
                  <a:moveTo>
                    <a:pt x="227" y="131"/>
                  </a:moveTo>
                  <a:cubicBezTo>
                    <a:pt x="224" y="99"/>
                    <a:pt x="196" y="75"/>
                    <a:pt x="164" y="78"/>
                  </a:cubicBezTo>
                  <a:cubicBezTo>
                    <a:pt x="149" y="79"/>
                    <a:pt x="135" y="87"/>
                    <a:pt x="125" y="98"/>
                  </a:cubicBezTo>
                  <a:cubicBezTo>
                    <a:pt x="115" y="110"/>
                    <a:pt x="110" y="125"/>
                    <a:pt x="112" y="141"/>
                  </a:cubicBezTo>
                  <a:cubicBezTo>
                    <a:pt x="113" y="150"/>
                    <a:pt x="116" y="159"/>
                    <a:pt x="121" y="167"/>
                  </a:cubicBezTo>
                  <a:cubicBezTo>
                    <a:pt x="94" y="197"/>
                    <a:pt x="94" y="197"/>
                    <a:pt x="94" y="197"/>
                  </a:cubicBezTo>
                  <a:cubicBezTo>
                    <a:pt x="88" y="204"/>
                    <a:pt x="89" y="216"/>
                    <a:pt x="96" y="222"/>
                  </a:cubicBezTo>
                  <a:cubicBezTo>
                    <a:pt x="100" y="225"/>
                    <a:pt x="105" y="227"/>
                    <a:pt x="109" y="226"/>
                  </a:cubicBezTo>
                  <a:cubicBezTo>
                    <a:pt x="114" y="226"/>
                    <a:pt x="119" y="224"/>
                    <a:pt x="122" y="220"/>
                  </a:cubicBezTo>
                  <a:cubicBezTo>
                    <a:pt x="149" y="190"/>
                    <a:pt x="149" y="190"/>
                    <a:pt x="149" y="190"/>
                  </a:cubicBezTo>
                  <a:cubicBezTo>
                    <a:pt x="157" y="193"/>
                    <a:pt x="165" y="194"/>
                    <a:pt x="174" y="193"/>
                  </a:cubicBezTo>
                  <a:cubicBezTo>
                    <a:pt x="190" y="192"/>
                    <a:pt x="204" y="185"/>
                    <a:pt x="214" y="173"/>
                  </a:cubicBezTo>
                  <a:cubicBezTo>
                    <a:pt x="224" y="161"/>
                    <a:pt x="228" y="146"/>
                    <a:pt x="227" y="131"/>
                  </a:cubicBezTo>
                  <a:close/>
                  <a:moveTo>
                    <a:pt x="173" y="179"/>
                  </a:moveTo>
                  <a:cubicBezTo>
                    <a:pt x="149" y="181"/>
                    <a:pt x="128" y="163"/>
                    <a:pt x="126" y="139"/>
                  </a:cubicBezTo>
                  <a:cubicBezTo>
                    <a:pt x="124" y="116"/>
                    <a:pt x="142" y="95"/>
                    <a:pt x="166" y="93"/>
                  </a:cubicBezTo>
                  <a:cubicBezTo>
                    <a:pt x="189" y="91"/>
                    <a:pt x="210" y="108"/>
                    <a:pt x="212" y="132"/>
                  </a:cubicBezTo>
                  <a:cubicBezTo>
                    <a:pt x="214" y="156"/>
                    <a:pt x="197" y="177"/>
                    <a:pt x="173" y="179"/>
                  </a:cubicBezTo>
                  <a:close/>
                  <a:moveTo>
                    <a:pt x="69" y="76"/>
                  </a:moveTo>
                  <a:cubicBezTo>
                    <a:pt x="56" y="84"/>
                    <a:pt x="43" y="93"/>
                    <a:pt x="33" y="104"/>
                  </a:cubicBezTo>
                  <a:cubicBezTo>
                    <a:pt x="34" y="106"/>
                    <a:pt x="35" y="108"/>
                    <a:pt x="35" y="111"/>
                  </a:cubicBezTo>
                  <a:cubicBezTo>
                    <a:pt x="35" y="114"/>
                    <a:pt x="35" y="116"/>
                    <a:pt x="34" y="118"/>
                  </a:cubicBezTo>
                  <a:cubicBezTo>
                    <a:pt x="43" y="125"/>
                    <a:pt x="53" y="131"/>
                    <a:pt x="64" y="137"/>
                  </a:cubicBezTo>
                  <a:cubicBezTo>
                    <a:pt x="65" y="134"/>
                    <a:pt x="68" y="133"/>
                    <a:pt x="70" y="132"/>
                  </a:cubicBezTo>
                  <a:cubicBezTo>
                    <a:pt x="69" y="114"/>
                    <a:pt x="69" y="97"/>
                    <a:pt x="73" y="79"/>
                  </a:cubicBezTo>
                  <a:cubicBezTo>
                    <a:pt x="71" y="79"/>
                    <a:pt x="70" y="77"/>
                    <a:pt x="69" y="76"/>
                  </a:cubicBezTo>
                  <a:close/>
                  <a:moveTo>
                    <a:pt x="10" y="111"/>
                  </a:moveTo>
                  <a:cubicBezTo>
                    <a:pt x="10" y="109"/>
                    <a:pt x="10" y="107"/>
                    <a:pt x="11" y="105"/>
                  </a:cubicBezTo>
                  <a:cubicBezTo>
                    <a:pt x="8" y="102"/>
                    <a:pt x="5" y="98"/>
                    <a:pt x="1" y="94"/>
                  </a:cubicBezTo>
                  <a:cubicBezTo>
                    <a:pt x="1" y="99"/>
                    <a:pt x="0" y="103"/>
                    <a:pt x="0" y="107"/>
                  </a:cubicBezTo>
                  <a:cubicBezTo>
                    <a:pt x="0" y="116"/>
                    <a:pt x="1" y="124"/>
                    <a:pt x="3" y="132"/>
                  </a:cubicBezTo>
                  <a:cubicBezTo>
                    <a:pt x="3" y="132"/>
                    <a:pt x="3" y="132"/>
                    <a:pt x="3" y="132"/>
                  </a:cubicBezTo>
                  <a:cubicBezTo>
                    <a:pt x="6" y="127"/>
                    <a:pt x="9" y="123"/>
                    <a:pt x="12" y="119"/>
                  </a:cubicBezTo>
                  <a:cubicBezTo>
                    <a:pt x="11" y="117"/>
                    <a:pt x="10" y="114"/>
                    <a:pt x="10" y="111"/>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fr-FR" sz="2400"/>
            </a:p>
          </p:txBody>
        </p:sp>
      </p:grpSp>
      <p:sp>
        <p:nvSpPr>
          <p:cNvPr id="45" name="TextBox 89"/>
          <p:cNvSpPr txBox="1"/>
          <p:nvPr/>
        </p:nvSpPr>
        <p:spPr>
          <a:xfrm>
            <a:off x="6624107" y="2139960"/>
            <a:ext cx="2256000" cy="575637"/>
          </a:xfrm>
          <a:prstGeom prst="rect">
            <a:avLst/>
          </a:prstGeom>
          <a:noFill/>
        </p:spPr>
        <p:txBody>
          <a:bodyPr wrap="square" rtlCol="0" anchor="ctr">
            <a:noAutofit/>
          </a:bodyPr>
          <a:lstStyle/>
          <a:p>
            <a:pPr>
              <a:spcBef>
                <a:spcPts val="800"/>
              </a:spcBef>
              <a:spcAft>
                <a:spcPts val="800"/>
              </a:spcAft>
              <a:defRPr/>
            </a:pPr>
            <a:r>
              <a:rPr lang="en-US" sz="1467" b="1" kern="0" dirty="0">
                <a:solidFill>
                  <a:schemeClr val="tx2"/>
                </a:solidFill>
                <a:latin typeface="Arial" panose="020B0604020202020204" pitchFamily="34" charset="0"/>
                <a:cs typeface="Arial" panose="020B0604020202020204" pitchFamily="34" charset="0"/>
              </a:rPr>
              <a:t>Security</a:t>
            </a:r>
            <a:endParaRPr lang="en-US" sz="1200" kern="0" dirty="0">
              <a:latin typeface="Arial" panose="020B0604020202020204" pitchFamily="34" charset="0"/>
              <a:cs typeface="Arial" panose="020B0604020202020204" pitchFamily="34" charset="0"/>
            </a:endParaRPr>
          </a:p>
        </p:txBody>
      </p:sp>
      <p:grpSp>
        <p:nvGrpSpPr>
          <p:cNvPr id="46" name="Groupe 45"/>
          <p:cNvGrpSpPr/>
          <p:nvPr/>
        </p:nvGrpSpPr>
        <p:grpSpPr>
          <a:xfrm>
            <a:off x="6144107" y="2187779"/>
            <a:ext cx="480000" cy="480000"/>
            <a:chOff x="4926515" y="2358265"/>
            <a:chExt cx="360000" cy="360000"/>
          </a:xfrm>
        </p:grpSpPr>
        <p:sp>
          <p:nvSpPr>
            <p:cNvPr id="47" name="Ellipse 46"/>
            <p:cNvSpPr/>
            <p:nvPr/>
          </p:nvSpPr>
          <p:spPr>
            <a:xfrm>
              <a:off x="4926515" y="2358265"/>
              <a:ext cx="360000" cy="360000"/>
            </a:xfrm>
            <a:prstGeom prst="ellipse">
              <a:avLst/>
            </a:prstGeom>
            <a:solidFill>
              <a:schemeClr val="tx2"/>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endParaRPr lang="fr-FR" sz="1867" b="1" i="1" dirty="0">
                <a:solidFill>
                  <a:schemeClr val="bg1">
                    <a:lumMod val="50000"/>
                  </a:schemeClr>
                </a:solidFill>
                <a:latin typeface="Arial" panose="020B0604020202020204" pitchFamily="34" charset="0"/>
                <a:cs typeface="Arial" panose="020B0604020202020204" pitchFamily="34" charset="0"/>
              </a:endParaRPr>
            </a:p>
          </p:txBody>
        </p:sp>
        <p:sp>
          <p:nvSpPr>
            <p:cNvPr id="48" name="Freeform 21"/>
            <p:cNvSpPr>
              <a:spLocks noChangeAspect="1" noEditPoints="1"/>
            </p:cNvSpPr>
            <p:nvPr/>
          </p:nvSpPr>
          <p:spPr bwMode="auto">
            <a:xfrm>
              <a:off x="5012040" y="2392566"/>
              <a:ext cx="188950" cy="251192"/>
            </a:xfrm>
            <a:custGeom>
              <a:avLst/>
              <a:gdLst>
                <a:gd name="T0" fmla="*/ 148 w 170"/>
                <a:gd name="T1" fmla="*/ 102 h 226"/>
                <a:gd name="T2" fmla="*/ 141 w 170"/>
                <a:gd name="T3" fmla="*/ 102 h 226"/>
                <a:gd name="T4" fmla="*/ 141 w 170"/>
                <a:gd name="T5" fmla="*/ 59 h 226"/>
                <a:gd name="T6" fmla="*/ 85 w 170"/>
                <a:gd name="T7" fmla="*/ 0 h 226"/>
                <a:gd name="T8" fmla="*/ 28 w 170"/>
                <a:gd name="T9" fmla="*/ 59 h 226"/>
                <a:gd name="T10" fmla="*/ 28 w 170"/>
                <a:gd name="T11" fmla="*/ 102 h 226"/>
                <a:gd name="T12" fmla="*/ 21 w 170"/>
                <a:gd name="T13" fmla="*/ 102 h 226"/>
                <a:gd name="T14" fmla="*/ 0 w 170"/>
                <a:gd name="T15" fmla="*/ 124 h 226"/>
                <a:gd name="T16" fmla="*/ 0 w 170"/>
                <a:gd name="T17" fmla="*/ 204 h 226"/>
                <a:gd name="T18" fmla="*/ 21 w 170"/>
                <a:gd name="T19" fmla="*/ 226 h 226"/>
                <a:gd name="T20" fmla="*/ 148 w 170"/>
                <a:gd name="T21" fmla="*/ 226 h 226"/>
                <a:gd name="T22" fmla="*/ 170 w 170"/>
                <a:gd name="T23" fmla="*/ 204 h 226"/>
                <a:gd name="T24" fmla="*/ 170 w 170"/>
                <a:gd name="T25" fmla="*/ 124 h 226"/>
                <a:gd name="T26" fmla="*/ 148 w 170"/>
                <a:gd name="T27" fmla="*/ 102 h 226"/>
                <a:gd name="T28" fmla="*/ 72 w 170"/>
                <a:gd name="T29" fmla="*/ 59 h 226"/>
                <a:gd name="T30" fmla="*/ 85 w 170"/>
                <a:gd name="T31" fmla="*/ 46 h 226"/>
                <a:gd name="T32" fmla="*/ 98 w 170"/>
                <a:gd name="T33" fmla="*/ 59 h 226"/>
                <a:gd name="T34" fmla="*/ 98 w 170"/>
                <a:gd name="T35" fmla="*/ 102 h 226"/>
                <a:gd name="T36" fmla="*/ 72 w 170"/>
                <a:gd name="T37" fmla="*/ 102 h 226"/>
                <a:gd name="T38" fmla="*/ 72 w 170"/>
                <a:gd name="T39" fmla="*/ 59 h 226"/>
                <a:gd name="T40" fmla="*/ 97 w 170"/>
                <a:gd name="T41" fmla="*/ 164 h 226"/>
                <a:gd name="T42" fmla="*/ 97 w 170"/>
                <a:gd name="T43" fmla="*/ 188 h 226"/>
                <a:gd name="T44" fmla="*/ 85 w 170"/>
                <a:gd name="T45" fmla="*/ 200 h 226"/>
                <a:gd name="T46" fmla="*/ 72 w 170"/>
                <a:gd name="T47" fmla="*/ 188 h 226"/>
                <a:gd name="T48" fmla="*/ 72 w 170"/>
                <a:gd name="T49" fmla="*/ 164 h 226"/>
                <a:gd name="T50" fmla="*/ 65 w 170"/>
                <a:gd name="T51" fmla="*/ 148 h 226"/>
                <a:gd name="T52" fmla="*/ 85 w 170"/>
                <a:gd name="T53" fmla="*/ 127 h 226"/>
                <a:gd name="T54" fmla="*/ 104 w 170"/>
                <a:gd name="T55" fmla="*/ 148 h 226"/>
                <a:gd name="T56" fmla="*/ 97 w 170"/>
                <a:gd name="T57" fmla="*/ 16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0" h="226">
                  <a:moveTo>
                    <a:pt x="148" y="102"/>
                  </a:moveTo>
                  <a:cubicBezTo>
                    <a:pt x="141" y="102"/>
                    <a:pt x="141" y="102"/>
                    <a:pt x="141" y="102"/>
                  </a:cubicBezTo>
                  <a:cubicBezTo>
                    <a:pt x="141" y="59"/>
                    <a:pt x="141" y="59"/>
                    <a:pt x="141" y="59"/>
                  </a:cubicBezTo>
                  <a:cubicBezTo>
                    <a:pt x="141" y="26"/>
                    <a:pt x="116" y="0"/>
                    <a:pt x="85" y="0"/>
                  </a:cubicBezTo>
                  <a:cubicBezTo>
                    <a:pt x="53" y="0"/>
                    <a:pt x="28" y="26"/>
                    <a:pt x="28" y="59"/>
                  </a:cubicBezTo>
                  <a:cubicBezTo>
                    <a:pt x="28" y="102"/>
                    <a:pt x="28" y="102"/>
                    <a:pt x="28" y="102"/>
                  </a:cubicBezTo>
                  <a:cubicBezTo>
                    <a:pt x="21" y="102"/>
                    <a:pt x="21" y="102"/>
                    <a:pt x="21" y="102"/>
                  </a:cubicBezTo>
                  <a:cubicBezTo>
                    <a:pt x="9" y="102"/>
                    <a:pt x="0" y="112"/>
                    <a:pt x="0" y="124"/>
                  </a:cubicBezTo>
                  <a:cubicBezTo>
                    <a:pt x="0" y="204"/>
                    <a:pt x="0" y="204"/>
                    <a:pt x="0" y="204"/>
                  </a:cubicBezTo>
                  <a:cubicBezTo>
                    <a:pt x="0" y="216"/>
                    <a:pt x="9" y="226"/>
                    <a:pt x="21" y="226"/>
                  </a:cubicBezTo>
                  <a:cubicBezTo>
                    <a:pt x="148" y="226"/>
                    <a:pt x="148" y="226"/>
                    <a:pt x="148" y="226"/>
                  </a:cubicBezTo>
                  <a:cubicBezTo>
                    <a:pt x="160" y="226"/>
                    <a:pt x="170" y="216"/>
                    <a:pt x="170" y="204"/>
                  </a:cubicBezTo>
                  <a:cubicBezTo>
                    <a:pt x="170" y="124"/>
                    <a:pt x="170" y="124"/>
                    <a:pt x="170" y="124"/>
                  </a:cubicBezTo>
                  <a:cubicBezTo>
                    <a:pt x="170" y="112"/>
                    <a:pt x="160" y="102"/>
                    <a:pt x="148" y="102"/>
                  </a:cubicBezTo>
                  <a:close/>
                  <a:moveTo>
                    <a:pt x="72" y="59"/>
                  </a:moveTo>
                  <a:cubicBezTo>
                    <a:pt x="72" y="52"/>
                    <a:pt x="77" y="46"/>
                    <a:pt x="85" y="46"/>
                  </a:cubicBezTo>
                  <a:cubicBezTo>
                    <a:pt x="92" y="46"/>
                    <a:pt x="98" y="52"/>
                    <a:pt x="98" y="59"/>
                  </a:cubicBezTo>
                  <a:cubicBezTo>
                    <a:pt x="98" y="102"/>
                    <a:pt x="98" y="102"/>
                    <a:pt x="98" y="102"/>
                  </a:cubicBezTo>
                  <a:cubicBezTo>
                    <a:pt x="72" y="102"/>
                    <a:pt x="72" y="102"/>
                    <a:pt x="72" y="102"/>
                  </a:cubicBezTo>
                  <a:lnTo>
                    <a:pt x="72" y="59"/>
                  </a:lnTo>
                  <a:close/>
                  <a:moveTo>
                    <a:pt x="97" y="164"/>
                  </a:moveTo>
                  <a:cubicBezTo>
                    <a:pt x="97" y="188"/>
                    <a:pt x="97" y="188"/>
                    <a:pt x="97" y="188"/>
                  </a:cubicBezTo>
                  <a:cubicBezTo>
                    <a:pt x="97" y="195"/>
                    <a:pt x="91" y="200"/>
                    <a:pt x="85" y="200"/>
                  </a:cubicBezTo>
                  <a:cubicBezTo>
                    <a:pt x="78" y="200"/>
                    <a:pt x="72" y="195"/>
                    <a:pt x="72" y="188"/>
                  </a:cubicBezTo>
                  <a:cubicBezTo>
                    <a:pt x="72" y="164"/>
                    <a:pt x="72" y="164"/>
                    <a:pt x="72" y="164"/>
                  </a:cubicBezTo>
                  <a:cubicBezTo>
                    <a:pt x="68" y="160"/>
                    <a:pt x="65" y="154"/>
                    <a:pt x="65" y="148"/>
                  </a:cubicBezTo>
                  <a:cubicBezTo>
                    <a:pt x="65" y="136"/>
                    <a:pt x="74" y="127"/>
                    <a:pt x="85" y="127"/>
                  </a:cubicBezTo>
                  <a:cubicBezTo>
                    <a:pt x="95" y="127"/>
                    <a:pt x="104" y="136"/>
                    <a:pt x="104" y="148"/>
                  </a:cubicBezTo>
                  <a:cubicBezTo>
                    <a:pt x="104" y="154"/>
                    <a:pt x="101" y="160"/>
                    <a:pt x="97" y="164"/>
                  </a:cubicBez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fr-FR" sz="2400"/>
            </a:p>
          </p:txBody>
        </p:sp>
      </p:grpSp>
      <p:sp>
        <p:nvSpPr>
          <p:cNvPr id="49" name="TextBox 89"/>
          <p:cNvSpPr txBox="1"/>
          <p:nvPr/>
        </p:nvSpPr>
        <p:spPr>
          <a:xfrm>
            <a:off x="9456320" y="2825811"/>
            <a:ext cx="2256000" cy="3359947"/>
          </a:xfrm>
          <a:prstGeom prst="rect">
            <a:avLst/>
          </a:prstGeom>
          <a:noFill/>
        </p:spPr>
        <p:txBody>
          <a:bodyPr wrap="square" rtlCol="0" anchor="t">
            <a:noAutofit/>
          </a:bodyPr>
          <a:lstStyle/>
          <a:p>
            <a:pPr>
              <a:spcBef>
                <a:spcPts val="800"/>
              </a:spcBef>
              <a:spcAft>
                <a:spcPts val="800"/>
              </a:spcAft>
              <a:defRPr/>
            </a:pPr>
            <a:r>
              <a:rPr lang="en-US" sz="1200" kern="0" dirty="0">
                <a:latin typeface="Arial" panose="020B0604020202020204" pitchFamily="34" charset="0"/>
                <a:cs typeface="Arial" panose="020B0604020202020204" pitchFamily="34" charset="0"/>
              </a:rPr>
              <a:t>A </a:t>
            </a:r>
            <a:r>
              <a:rPr lang="en-US" sz="1200" kern="0" dirty="0" err="1">
                <a:latin typeface="Arial" panose="020B0604020202020204" pitchFamily="34" charset="0"/>
                <a:cs typeface="Arial" panose="020B0604020202020204" pitchFamily="34" charset="0"/>
              </a:rPr>
              <a:t>blockchain</a:t>
            </a:r>
            <a:r>
              <a:rPr lang="en-US" sz="1200" kern="0" dirty="0">
                <a:latin typeface="Arial" panose="020B0604020202020204" pitchFamily="34" charset="0"/>
                <a:cs typeface="Arial" panose="020B0604020202020204" pitchFamily="34" charset="0"/>
              </a:rPr>
              <a:t> implementation can be disruptive by removing the cost of “trusted central authority” recordkeeper intermediary and thus redefining the traditional boarders of organizations and markets </a:t>
            </a:r>
          </a:p>
        </p:txBody>
      </p:sp>
      <p:sp>
        <p:nvSpPr>
          <p:cNvPr id="50" name="TextBox 89"/>
          <p:cNvSpPr txBox="1"/>
          <p:nvPr/>
        </p:nvSpPr>
        <p:spPr>
          <a:xfrm>
            <a:off x="959680" y="2825811"/>
            <a:ext cx="2256000" cy="3359947"/>
          </a:xfrm>
          <a:prstGeom prst="rect">
            <a:avLst/>
          </a:prstGeom>
          <a:noFill/>
        </p:spPr>
        <p:txBody>
          <a:bodyPr wrap="square" rtlCol="0" anchor="t">
            <a:noAutofit/>
          </a:bodyPr>
          <a:lstStyle/>
          <a:p>
            <a:pPr>
              <a:spcBef>
                <a:spcPts val="800"/>
              </a:spcBef>
              <a:spcAft>
                <a:spcPts val="800"/>
              </a:spcAft>
              <a:defRPr/>
            </a:pPr>
            <a:r>
              <a:rPr lang="en-US" sz="1200" kern="0" dirty="0">
                <a:latin typeface="Arial" panose="020B0604020202020204" pitchFamily="34" charset="0"/>
                <a:cs typeface="Arial" panose="020B0604020202020204" pitchFamily="34" charset="0"/>
              </a:rPr>
              <a:t>The focus shifts from information held by individual entities to information saved in a secured book shared across all verified members of the network</a:t>
            </a:r>
          </a:p>
          <a:p>
            <a:pPr>
              <a:spcBef>
                <a:spcPts val="800"/>
              </a:spcBef>
              <a:spcAft>
                <a:spcPts val="800"/>
              </a:spcAft>
              <a:defRPr/>
            </a:pPr>
            <a:r>
              <a:rPr lang="en-US" sz="1200" kern="0" dirty="0">
                <a:latin typeface="Arial" panose="020B0604020202020204" pitchFamily="34" charset="0"/>
                <a:cs typeface="Arial" panose="020B0604020202020204" pitchFamily="34" charset="0"/>
              </a:rPr>
              <a:t>The trust generated by the </a:t>
            </a:r>
            <a:r>
              <a:rPr lang="en-US" sz="1200" kern="0" dirty="0" err="1">
                <a:latin typeface="Arial" panose="020B0604020202020204" pitchFamily="34" charset="0"/>
                <a:cs typeface="Arial" panose="020B0604020202020204" pitchFamily="34" charset="0"/>
              </a:rPr>
              <a:t>blockchain</a:t>
            </a:r>
            <a:r>
              <a:rPr lang="en-US" sz="1200" kern="0" dirty="0">
                <a:latin typeface="Arial" panose="020B0604020202020204" pitchFamily="34" charset="0"/>
                <a:cs typeface="Arial" panose="020B0604020202020204" pitchFamily="34" charset="0"/>
              </a:rPr>
              <a:t> process allows to achieve cross-organizational transactions without “trusted central authority”</a:t>
            </a:r>
          </a:p>
        </p:txBody>
      </p:sp>
      <p:sp>
        <p:nvSpPr>
          <p:cNvPr id="51" name="TextBox 89"/>
          <p:cNvSpPr txBox="1"/>
          <p:nvPr/>
        </p:nvSpPr>
        <p:spPr>
          <a:xfrm>
            <a:off x="3791893" y="2825811"/>
            <a:ext cx="2256000" cy="3359947"/>
          </a:xfrm>
          <a:prstGeom prst="rect">
            <a:avLst/>
          </a:prstGeom>
          <a:noFill/>
        </p:spPr>
        <p:txBody>
          <a:bodyPr wrap="square" rtlCol="0" anchor="t">
            <a:noAutofit/>
          </a:bodyPr>
          <a:lstStyle/>
          <a:p>
            <a:pPr>
              <a:spcBef>
                <a:spcPts val="800"/>
              </a:spcBef>
              <a:spcAft>
                <a:spcPts val="800"/>
              </a:spcAft>
              <a:defRPr/>
            </a:pPr>
            <a:r>
              <a:rPr lang="en-US" sz="1200" kern="0" dirty="0">
                <a:latin typeface="Arial" panose="020B0604020202020204" pitchFamily="34" charset="0"/>
                <a:cs typeface="Arial" panose="020B0604020202020204" pitchFamily="34" charset="0"/>
              </a:rPr>
              <a:t>All verified members of a </a:t>
            </a:r>
            <a:r>
              <a:rPr lang="en-US" sz="1200" kern="0" dirty="0" err="1">
                <a:latin typeface="Arial" panose="020B0604020202020204" pitchFamily="34" charset="0"/>
                <a:cs typeface="Arial" panose="020B0604020202020204" pitchFamily="34" charset="0"/>
              </a:rPr>
              <a:t>blockchain</a:t>
            </a:r>
            <a:r>
              <a:rPr lang="en-US" sz="1200" kern="0" dirty="0">
                <a:latin typeface="Arial" panose="020B0604020202020204" pitchFamily="34" charset="0"/>
                <a:cs typeface="Arial" panose="020B0604020202020204" pitchFamily="34" charset="0"/>
              </a:rPr>
              <a:t> network can have an access to the whole set of transactions that occurred since the </a:t>
            </a:r>
            <a:r>
              <a:rPr lang="en-US" sz="1200" kern="0" dirty="0" err="1">
                <a:latin typeface="Arial" panose="020B0604020202020204" pitchFamily="34" charset="0"/>
                <a:cs typeface="Arial" panose="020B0604020202020204" pitchFamily="34" charset="0"/>
              </a:rPr>
              <a:t>blockchain</a:t>
            </a:r>
            <a:r>
              <a:rPr lang="en-US" sz="1200" kern="0" dirty="0">
                <a:latin typeface="Arial" panose="020B0604020202020204" pitchFamily="34" charset="0"/>
                <a:cs typeface="Arial" panose="020B0604020202020204" pitchFamily="34" charset="0"/>
              </a:rPr>
              <a:t> creation</a:t>
            </a:r>
          </a:p>
          <a:p>
            <a:pPr>
              <a:spcBef>
                <a:spcPts val="800"/>
              </a:spcBef>
              <a:spcAft>
                <a:spcPts val="800"/>
              </a:spcAft>
              <a:defRPr/>
            </a:pPr>
            <a:r>
              <a:rPr lang="en-US" sz="1200" kern="0" dirty="0">
                <a:latin typeface="Arial" panose="020B0604020202020204" pitchFamily="34" charset="0"/>
                <a:cs typeface="Arial" panose="020B0604020202020204" pitchFamily="34" charset="0"/>
              </a:rPr>
              <a:t>Since the </a:t>
            </a:r>
            <a:r>
              <a:rPr lang="en-US" sz="1200" kern="0" dirty="0" err="1">
                <a:latin typeface="Arial" panose="020B0604020202020204" pitchFamily="34" charset="0"/>
                <a:cs typeface="Arial" panose="020B0604020202020204" pitchFamily="34" charset="0"/>
              </a:rPr>
              <a:t>blockchain</a:t>
            </a:r>
            <a:r>
              <a:rPr lang="en-US" sz="1200" kern="0" dirty="0">
                <a:latin typeface="Arial" panose="020B0604020202020204" pitchFamily="34" charset="0"/>
                <a:cs typeface="Arial" panose="020B0604020202020204" pitchFamily="34" charset="0"/>
              </a:rPr>
              <a:t> is also immutable, this transparency property makes it easily auditable</a:t>
            </a:r>
          </a:p>
        </p:txBody>
      </p:sp>
      <p:sp>
        <p:nvSpPr>
          <p:cNvPr id="52" name="TextBox 89"/>
          <p:cNvSpPr txBox="1"/>
          <p:nvPr/>
        </p:nvSpPr>
        <p:spPr>
          <a:xfrm>
            <a:off x="6624107" y="2825811"/>
            <a:ext cx="2256000" cy="3359947"/>
          </a:xfrm>
          <a:prstGeom prst="rect">
            <a:avLst/>
          </a:prstGeom>
          <a:noFill/>
        </p:spPr>
        <p:txBody>
          <a:bodyPr wrap="square" rtlCol="0" anchor="t">
            <a:noAutofit/>
          </a:bodyPr>
          <a:lstStyle/>
          <a:p>
            <a:pPr>
              <a:spcBef>
                <a:spcPts val="800"/>
              </a:spcBef>
              <a:spcAft>
                <a:spcPts val="800"/>
              </a:spcAft>
              <a:defRPr/>
            </a:pPr>
            <a:r>
              <a:rPr lang="en-US" sz="1200" kern="0" dirty="0">
                <a:latin typeface="Arial" panose="020B0604020202020204" pitchFamily="34" charset="0"/>
                <a:cs typeface="Arial" panose="020B0604020202020204" pitchFamily="34" charset="0"/>
              </a:rPr>
              <a:t>The transaction validation process is based on cryptographic methods</a:t>
            </a:r>
          </a:p>
          <a:p>
            <a:pPr>
              <a:spcBef>
                <a:spcPts val="800"/>
              </a:spcBef>
              <a:spcAft>
                <a:spcPts val="800"/>
              </a:spcAft>
              <a:defRPr/>
            </a:pPr>
            <a:r>
              <a:rPr lang="en-US" sz="1200" kern="0" dirty="0">
                <a:latin typeface="Arial" panose="020B0604020202020204" pitchFamily="34" charset="0"/>
                <a:cs typeface="Arial" panose="020B0604020202020204" pitchFamily="34" charset="0"/>
              </a:rPr>
              <a:t>The decentralized architecture is a security since every transaction needs to be validated by more than half of the </a:t>
            </a:r>
            <a:r>
              <a:rPr lang="en-US" sz="1200" kern="0" dirty="0" err="1">
                <a:latin typeface="Arial" panose="020B0604020202020204" pitchFamily="34" charset="0"/>
                <a:cs typeface="Arial" panose="020B0604020202020204" pitchFamily="34" charset="0"/>
              </a:rPr>
              <a:t>blockchain</a:t>
            </a:r>
            <a:r>
              <a:rPr lang="en-US" sz="1200" kern="0" dirty="0">
                <a:latin typeface="Arial" panose="020B0604020202020204" pitchFamily="34" charset="0"/>
                <a:cs typeface="Arial" panose="020B0604020202020204" pitchFamily="34" charset="0"/>
              </a:rPr>
              <a:t> network</a:t>
            </a:r>
          </a:p>
          <a:p>
            <a:pPr>
              <a:spcBef>
                <a:spcPts val="800"/>
              </a:spcBef>
              <a:spcAft>
                <a:spcPts val="800"/>
              </a:spcAft>
              <a:defRPr/>
            </a:pPr>
            <a:r>
              <a:rPr lang="en-US" sz="1200" kern="0" dirty="0">
                <a:latin typeface="Arial" panose="020B0604020202020204" pitchFamily="34" charset="0"/>
                <a:cs typeface="Arial" panose="020B0604020202020204" pitchFamily="34" charset="0"/>
              </a:rPr>
              <a:t>Every slightest modification on the </a:t>
            </a:r>
            <a:r>
              <a:rPr lang="en-US" sz="1200" kern="0" dirty="0" err="1">
                <a:latin typeface="Arial" panose="020B0604020202020204" pitchFamily="34" charset="0"/>
                <a:cs typeface="Arial" panose="020B0604020202020204" pitchFamily="34" charset="0"/>
              </a:rPr>
              <a:t>blockchain</a:t>
            </a:r>
            <a:r>
              <a:rPr lang="en-US" sz="1200" kern="0" dirty="0">
                <a:latin typeface="Arial" panose="020B0604020202020204" pitchFamily="34" charset="0"/>
                <a:cs typeface="Arial" panose="020B0604020202020204" pitchFamily="34" charset="0"/>
              </a:rPr>
              <a:t> enhances the modification of all the following elements (blocks) of the </a:t>
            </a:r>
            <a:r>
              <a:rPr lang="en-US" sz="1200" kern="0" dirty="0" err="1">
                <a:latin typeface="Arial" panose="020B0604020202020204" pitchFamily="34" charset="0"/>
                <a:cs typeface="Arial" panose="020B0604020202020204" pitchFamily="34" charset="0"/>
              </a:rPr>
              <a:t>blockchain</a:t>
            </a:r>
            <a:r>
              <a:rPr lang="en-US" sz="1200" kern="0" dirty="0">
                <a:latin typeface="Arial" panose="020B0604020202020204" pitchFamily="34" charset="0"/>
                <a:cs typeface="Arial" panose="020B0604020202020204" pitchFamily="34" charset="0"/>
              </a:rPr>
              <a:t>, thus making it instantly detectable</a:t>
            </a:r>
          </a:p>
        </p:txBody>
      </p:sp>
      <p:sp>
        <p:nvSpPr>
          <p:cNvPr id="7" name="Titre 6"/>
          <p:cNvSpPr>
            <a:spLocks noGrp="1"/>
          </p:cNvSpPr>
          <p:nvPr>
            <p:ph type="title"/>
          </p:nvPr>
        </p:nvSpPr>
        <p:spPr/>
        <p:txBody>
          <a:bodyPr/>
          <a:lstStyle/>
          <a:p>
            <a:r>
              <a:rPr lang="en-US" dirty="0"/>
              <a:t>Why (re)insurers care about </a:t>
            </a:r>
            <a:r>
              <a:rPr lang="en-US" dirty="0" err="1" smtClean="0"/>
              <a:t>blockchain</a:t>
            </a:r>
            <a:r>
              <a:rPr lang="en-US" dirty="0"/>
              <a:t>?</a:t>
            </a:r>
            <a:endParaRPr lang="fr-FR" dirty="0"/>
          </a:p>
        </p:txBody>
      </p:sp>
      <p:sp>
        <p:nvSpPr>
          <p:cNvPr id="24" name="Slide Number Placeholder 5"/>
          <p:cNvSpPr txBox="1">
            <a:spLocks/>
          </p:cNvSpPr>
          <p:nvPr/>
        </p:nvSpPr>
        <p:spPr>
          <a:xfrm>
            <a:off x="11369512" y="6513638"/>
            <a:ext cx="480000" cy="184665"/>
          </a:xfrm>
          <a:prstGeom prst="rect">
            <a:avLst/>
          </a:prstGeom>
        </p:spPr>
        <p:txBody>
          <a:bodyPr vert="horz" lIns="0" tIns="0" rIns="0" bIns="0" rtlCol="0" anchor="ctr"/>
          <a:lstStyle>
            <a:defPPr>
              <a:defRPr lang="en-US"/>
            </a:defPPr>
            <a:lvl1pPr marL="0" algn="ctr" defTabSz="457200" rtl="0" eaLnBrk="1" latinLnBrk="0" hangingPunct="1">
              <a:defRPr sz="9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EB99C4E-4C2F-4FAC-9585-2BCE7E79DDB0}" type="slidenum">
              <a:rPr lang="en-US" sz="1200"/>
              <a:pPr/>
              <a:t>65</a:t>
            </a:fld>
            <a:endParaRPr lang="en-US" sz="1200" dirty="0"/>
          </a:p>
        </p:txBody>
      </p:sp>
    </p:spTree>
    <p:extLst>
      <p:ext uri="{BB962C8B-B14F-4D97-AF65-F5344CB8AC3E}">
        <p14:creationId xmlns:p14="http://schemas.microsoft.com/office/powerpoint/2010/main" val="78378057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97005"/>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62130"/>
            <a:ext cx="10515600" cy="4914833"/>
          </a:xfrm>
        </p:spPr>
        <p:txBody>
          <a:bodyPr>
            <a:normAutofit fontScale="92500" lnSpcReduction="10000"/>
          </a:bodyPr>
          <a:lstStyle/>
          <a:p>
            <a:pPr algn="just"/>
            <a:r>
              <a:rPr lang="en-US" sz="2400" dirty="0" smtClean="0">
                <a:latin typeface="Times New Roman" panose="02020603050405020304" pitchFamily="18" charset="0"/>
                <a:cs typeface="Times New Roman" panose="02020603050405020304" pitchFamily="18" charset="0"/>
              </a:rPr>
              <a:t>Business analysis life cycle &amp; IT- business analyst: Role in traditional, digital and agile world kindle edition by </a:t>
            </a:r>
            <a:r>
              <a:rPr lang="en-US" sz="2400" dirty="0" err="1" smtClean="0">
                <a:latin typeface="Times New Roman" panose="02020603050405020304" pitchFamily="18" charset="0"/>
                <a:cs typeface="Times New Roman" panose="02020603050405020304" pitchFamily="18" charset="0"/>
                <a:hlinkClick r:id="rId3"/>
              </a:rPr>
              <a:t>Subramanyam</a:t>
            </a:r>
            <a:r>
              <a:rPr lang="en-US" sz="2400" dirty="0" smtClean="0">
                <a:latin typeface="Times New Roman" panose="02020603050405020304" pitchFamily="18" charset="0"/>
                <a:cs typeface="Times New Roman" panose="02020603050405020304" pitchFamily="18" charset="0"/>
                <a:hlinkClick r:id="rId3"/>
              </a:rPr>
              <a:t> </a:t>
            </a:r>
            <a:r>
              <a:rPr lang="en-US" sz="2400" dirty="0" err="1">
                <a:latin typeface="Times New Roman" panose="02020603050405020304" pitchFamily="18" charset="0"/>
                <a:cs typeface="Times New Roman" panose="02020603050405020304" pitchFamily="18" charset="0"/>
                <a:hlinkClick r:id="rId3"/>
              </a:rPr>
              <a:t>Gunda</a:t>
            </a:r>
            <a:r>
              <a:rPr lang="en-US" sz="2400" dirty="0">
                <a:latin typeface="Times New Roman" panose="02020603050405020304" pitchFamily="18" charset="0"/>
                <a:cs typeface="Times New Roman" panose="02020603050405020304" pitchFamily="18" charset="0"/>
              </a:rPr>
              <a:t> (Author) Format: Kindle Edition  ASIN ‏ : ‎ B085X3CCSQ</a:t>
            </a:r>
            <a:r>
              <a:rPr lang="uz-Cyrl-UZ"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Publication date ‏ : ‎ March 13, 2020</a:t>
            </a:r>
            <a:r>
              <a:rPr lang="uz-Cyrl-UZ"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algn="just"/>
            <a:r>
              <a:rPr lang="en-US" sz="2400" dirty="0" err="1" smtClean="0">
                <a:latin typeface="Times New Roman" panose="02020603050405020304" pitchFamily="18" charset="0"/>
                <a:cs typeface="Times New Roman" panose="02020603050405020304" pitchFamily="18" charset="0"/>
              </a:rPr>
              <a:t>Milani</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Fredrik. Digital Business Analysis. Springer, 2019.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432 </a:t>
            </a:r>
            <a:r>
              <a:rPr lang="ru-RU" sz="2400" dirty="0">
                <a:latin typeface="Times New Roman" panose="02020603050405020304" pitchFamily="18" charset="0"/>
                <a:cs typeface="Times New Roman" panose="02020603050405020304" pitchFamily="18" charset="0"/>
              </a:rPr>
              <a:t>р. </a:t>
            </a:r>
            <a:r>
              <a:rPr lang="en-US" sz="2400" dirty="0" smtClean="0">
                <a:latin typeface="Times New Roman" panose="02020603050405020304" pitchFamily="18" charset="0"/>
                <a:cs typeface="Times New Roman" panose="02020603050405020304" pitchFamily="18" charset="0"/>
              </a:rPr>
              <a:t>-</a:t>
            </a:r>
            <a:r>
              <a:rPr lang="ru-RU"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ISBN 978-3-030-05719-0</a:t>
            </a:r>
            <a:r>
              <a:rPr lang="en-US" sz="2400" dirty="0" smtClean="0">
                <a:latin typeface="Times New Roman" panose="02020603050405020304" pitchFamily="18" charset="0"/>
                <a:cs typeface="Times New Roman" panose="02020603050405020304" pitchFamily="18" charset="0"/>
              </a:rPr>
              <a:t>.</a:t>
            </a:r>
          </a:p>
          <a:p>
            <a:pPr algn="just"/>
            <a:r>
              <a:rPr lang="en-US" sz="2400" dirty="0" err="1" smtClean="0">
                <a:latin typeface="Times New Roman" panose="02020603050405020304" pitchFamily="18" charset="0"/>
                <a:cs typeface="Times New Roman" panose="02020603050405020304" pitchFamily="18" charset="0"/>
              </a:rPr>
              <a:t>Cadle</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James, Paul Debra, Turner Paul. Business Analysis Techniques: 99 essential tools for success . 2nd Edition BCS, The Chartered Institute for IT, 2014. - 356 p. - ISBN-10: 1780172737; ISBN-13: 978-1780172736. </a:t>
            </a:r>
          </a:p>
          <a:p>
            <a:pPr algn="just"/>
            <a:r>
              <a:rPr lang="en-US" sz="2400" dirty="0" err="1" smtClean="0">
                <a:latin typeface="Times New Roman" panose="02020603050405020304" pitchFamily="18" charset="0"/>
                <a:cs typeface="Times New Roman" panose="02020603050405020304" pitchFamily="18" charset="0"/>
              </a:rPr>
              <a:t>Wirtz</a:t>
            </a:r>
            <a:r>
              <a:rPr lang="en-US" sz="2400" dirty="0">
                <a:latin typeface="Times New Roman" panose="02020603050405020304" pitchFamily="18" charset="0"/>
                <a:cs typeface="Times New Roman" panose="02020603050405020304" pitchFamily="18" charset="0"/>
              </a:rPr>
              <a:t>, B. W. (2018a). Business model management: </a:t>
            </a:r>
            <a:r>
              <a:rPr lang="en-US" sz="2400" dirty="0" smtClean="0">
                <a:latin typeface="Times New Roman" panose="02020603050405020304" pitchFamily="18" charset="0"/>
                <a:cs typeface="Times New Roman" panose="02020603050405020304" pitchFamily="18" charset="0"/>
              </a:rPr>
              <a:t>Design-</a:t>
            </a:r>
            <a:r>
              <a:rPr lang="en-US" sz="2400" dirty="0" err="1" smtClean="0">
                <a:latin typeface="Times New Roman" panose="02020603050405020304" pitchFamily="18" charset="0"/>
                <a:cs typeface="Times New Roman" panose="02020603050405020304" pitchFamily="18" charset="0"/>
              </a:rPr>
              <a:t>Instrumente</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Erfolgsfaktoren</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4</a:t>
            </a:r>
            <a:r>
              <a:rPr lang="en-US" sz="2400" baseline="30000" dirty="0" smtClean="0">
                <a:latin typeface="Times New Roman" panose="02020603050405020304" pitchFamily="18" charset="0"/>
                <a:cs typeface="Times New Roman" panose="02020603050405020304" pitchFamily="18" charset="0"/>
              </a:rPr>
              <a:t>th</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ed</a:t>
            </a:r>
            <a:r>
              <a:rPr lang="en-US" sz="2400" dirty="0">
                <a:latin typeface="Times New Roman" panose="02020603050405020304" pitchFamily="18" charset="0"/>
                <a:cs typeface="Times New Roman" panose="02020603050405020304" pitchFamily="18" charset="0"/>
              </a:rPr>
              <a:t>.). Wiesbaden: Springer </a:t>
            </a:r>
            <a:r>
              <a:rPr lang="en-US" sz="2400" dirty="0" err="1">
                <a:latin typeface="Times New Roman" panose="02020603050405020304" pitchFamily="18" charset="0"/>
                <a:cs typeface="Times New Roman" panose="02020603050405020304" pitchFamily="18" charset="0"/>
              </a:rPr>
              <a:t>Gabler</a:t>
            </a:r>
            <a:r>
              <a:rPr lang="en-US" sz="2400" dirty="0">
                <a:latin typeface="Times New Roman" panose="02020603050405020304" pitchFamily="18" charset="0"/>
                <a:cs typeface="Times New Roman" panose="02020603050405020304" pitchFamily="18" charset="0"/>
              </a:rPr>
              <a:t>.</a:t>
            </a:r>
          </a:p>
          <a:p>
            <a:pPr algn="just"/>
            <a:r>
              <a:rPr lang="en-US" sz="2400" dirty="0" err="1">
                <a:latin typeface="Times New Roman" panose="02020603050405020304" pitchFamily="18" charset="0"/>
                <a:cs typeface="Times New Roman" panose="02020603050405020304" pitchFamily="18" charset="0"/>
              </a:rPr>
              <a:t>Wirtz</a:t>
            </a:r>
            <a:r>
              <a:rPr lang="en-US" sz="2400" dirty="0">
                <a:latin typeface="Times New Roman" panose="02020603050405020304" pitchFamily="18" charset="0"/>
                <a:cs typeface="Times New Roman" panose="02020603050405020304" pitchFamily="18" charset="0"/>
              </a:rPr>
              <a:t>, B. W. (2018b). Electronic business (6th ed.). Wiesbaden: Springer </a:t>
            </a:r>
            <a:r>
              <a:rPr lang="en-US" sz="2400" dirty="0" err="1">
                <a:latin typeface="Times New Roman" panose="02020603050405020304" pitchFamily="18" charset="0"/>
                <a:cs typeface="Times New Roman" panose="02020603050405020304" pitchFamily="18" charset="0"/>
              </a:rPr>
              <a:t>Gabler</a:t>
            </a:r>
            <a:r>
              <a:rPr lang="en-US" sz="2400" dirty="0" smtClean="0">
                <a:latin typeface="Times New Roman" panose="02020603050405020304" pitchFamily="18" charset="0"/>
                <a:cs typeface="Times New Roman" panose="02020603050405020304" pitchFamily="18" charset="0"/>
              </a:rPr>
              <a:t>.</a:t>
            </a:r>
            <a:endParaRPr lang="ru-RU"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Zott</a:t>
            </a:r>
            <a:r>
              <a:rPr lang="en-US" sz="2400" dirty="0">
                <a:latin typeface="Times New Roman" panose="02020603050405020304" pitchFamily="18" charset="0"/>
                <a:cs typeface="Times New Roman" panose="02020603050405020304" pitchFamily="18" charset="0"/>
              </a:rPr>
              <a:t>, C., Amit, R., &amp; Massa, L. (2011). The business model: Recent developments and </a:t>
            </a:r>
            <a:r>
              <a:rPr lang="en-US" sz="2400" dirty="0" smtClean="0">
                <a:latin typeface="Times New Roman" panose="02020603050405020304" pitchFamily="18" charset="0"/>
                <a:cs typeface="Times New Roman" panose="02020603050405020304" pitchFamily="18" charset="0"/>
              </a:rPr>
              <a:t>future</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research</a:t>
            </a:r>
            <a:r>
              <a:rPr lang="en-US" sz="2400" dirty="0">
                <a:latin typeface="Times New Roman" panose="02020603050405020304" pitchFamily="18" charset="0"/>
                <a:cs typeface="Times New Roman" panose="02020603050405020304" pitchFamily="18" charset="0"/>
              </a:rPr>
              <a:t>. Journal of Management, 37(4), </a:t>
            </a:r>
            <a:r>
              <a:rPr lang="en-US" sz="2400" dirty="0" smtClean="0">
                <a:latin typeface="Times New Roman" panose="02020603050405020304" pitchFamily="18" charset="0"/>
                <a:cs typeface="Times New Roman" panose="02020603050405020304" pitchFamily="18" charset="0"/>
              </a:rPr>
              <a:t>1019–1042</a:t>
            </a:r>
            <a:endParaRPr lang="ru-RU" sz="2400" dirty="0" smtClean="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Bernd W. </a:t>
            </a:r>
            <a:r>
              <a:rPr lang="en-US" sz="2400" dirty="0" err="1" smtClean="0">
                <a:latin typeface="Times New Roman" panose="02020603050405020304" pitchFamily="18" charset="0"/>
                <a:cs typeface="Times New Roman" panose="02020603050405020304" pitchFamily="18" charset="0"/>
              </a:rPr>
              <a:t>Wirtz</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Digital Business</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Models</a:t>
            </a:r>
            <a:r>
              <a:rPr lang="ru-RU" sz="2400"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Concepts</a:t>
            </a:r>
            <a:r>
              <a:rPr lang="en-US" sz="2400" dirty="0">
                <a:latin typeface="Times New Roman" panose="02020603050405020304" pitchFamily="18" charset="0"/>
                <a:cs typeface="Times New Roman" panose="02020603050405020304" pitchFamily="18" charset="0"/>
              </a:rPr>
              <a:t>, Models, and the Alphabet </a:t>
            </a:r>
            <a:r>
              <a:rPr lang="en-US" sz="2400" dirty="0" smtClean="0">
                <a:latin typeface="Times New Roman" panose="02020603050405020304" pitchFamily="18" charset="0"/>
                <a:cs typeface="Times New Roman" panose="02020603050405020304" pitchFamily="18" charset="0"/>
              </a:rPr>
              <a:t>Case Study</a:t>
            </a: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ISSN </a:t>
            </a:r>
            <a:r>
              <a:rPr lang="en-US" sz="2400" dirty="0" smtClean="0">
                <a:latin typeface="Times New Roman" panose="02020603050405020304" pitchFamily="18" charset="0"/>
                <a:cs typeface="Times New Roman" panose="02020603050405020304" pitchFamily="18" charset="0"/>
              </a:rPr>
              <a:t>2196-8705</a:t>
            </a: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Progress in </a:t>
            </a:r>
            <a:r>
              <a:rPr lang="en-US" sz="2400" dirty="0" smtClean="0">
                <a:latin typeface="Times New Roman" panose="02020603050405020304" pitchFamily="18" charset="0"/>
                <a:cs typeface="Times New Roman" panose="02020603050405020304" pitchFamily="18" charset="0"/>
              </a:rPr>
              <a:t>IS</a:t>
            </a: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ISBN </a:t>
            </a:r>
            <a:r>
              <a:rPr lang="en-US" sz="2400" dirty="0" smtClean="0">
                <a:latin typeface="Times New Roman" panose="02020603050405020304" pitchFamily="18" charset="0"/>
                <a:cs typeface="Times New Roman" panose="02020603050405020304" pitchFamily="18" charset="0"/>
              </a:rPr>
              <a:t>978-3-030-13004-6</a:t>
            </a:r>
            <a:r>
              <a:rPr lang="ru-RU"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992418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BAEAB812-93B0-4D26-9CA4-B7C8541B27A8}"/>
  <p:tag name="ISPRING_RESOURCE_FOLDER" val="D:\КОРЕЯ ГРАНТИ\7-Презентация\Lecture 7. Blockchain-based business models\"/>
  <p:tag name="ISPRING_PRESENTATION_PATH" val="D:\КОРЕЯ ГРАНТИ\7-Презентация\Lecture 7. Blockchain-based business models.pptx"/>
  <p:tag name="ISPRING_PROJECT_FOLDER_UPDATED" val="1"/>
  <p:tag name="ISPRING_SCREEN_RECS_UPDATED" val="D:\КОРЕЯ ГРАНТИ\7-Презентация\Lecture 7. Blockchain-based business models"/>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643</TotalTime>
  <Words>5258</Words>
  <Application>Microsoft Office PowerPoint</Application>
  <PresentationFormat>Широкоэкранный</PresentationFormat>
  <Paragraphs>494</Paragraphs>
  <Slides>66</Slides>
  <Notes>5</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66</vt:i4>
      </vt:variant>
    </vt:vector>
  </HeadingPairs>
  <TitlesOfParts>
    <vt:vector size="75" baseType="lpstr">
      <vt:lpstr>맑은 고딕</vt:lpstr>
      <vt:lpstr>Arial</vt:lpstr>
      <vt:lpstr>Arial Narrow</vt:lpstr>
      <vt:lpstr>Calibri</vt:lpstr>
      <vt:lpstr>Calibri Light</vt:lpstr>
      <vt:lpstr>Times New Roman</vt:lpstr>
      <vt:lpstr>Wingdings</vt:lpstr>
      <vt:lpstr>Wingdings 2</vt:lpstr>
      <vt:lpstr>Тема Office</vt:lpstr>
      <vt:lpstr> Digital business models  Lecture 7. Blockchain-based business models</vt:lpstr>
      <vt:lpstr> Content </vt:lpstr>
      <vt:lpstr>Презентация PowerPoint</vt:lpstr>
      <vt:lpstr>What is Blockchain?</vt:lpstr>
      <vt:lpstr> History of Blockchain </vt:lpstr>
      <vt:lpstr>Презентация PowerPoint</vt:lpstr>
      <vt:lpstr> What is the Blockchain? </vt:lpstr>
      <vt:lpstr>Презентация PowerPoint</vt:lpstr>
      <vt:lpstr>Презентация PowerPoint</vt:lpstr>
      <vt:lpstr>What is the Blockchain ?</vt:lpstr>
      <vt:lpstr>How Blockchain Works ?</vt:lpstr>
      <vt:lpstr>Technical background on Blockchain</vt:lpstr>
      <vt:lpstr>Reminder of important concepts</vt:lpstr>
      <vt:lpstr>Reminder of important concepts</vt:lpstr>
      <vt:lpstr>Blockchain is based on three pillars</vt:lpstr>
      <vt:lpstr>Why (re)insurers care about blockchain?</vt:lpstr>
      <vt:lpstr> Advantages of Blockchain </vt:lpstr>
      <vt:lpstr>Disadvantages of blockchain </vt:lpstr>
      <vt:lpstr>Презентация PowerPoint</vt:lpstr>
      <vt:lpstr>Blockchain technology is transforming business  </vt:lpstr>
      <vt:lpstr> Blockchain Model </vt:lpstr>
      <vt:lpstr> What is a Blockchain Business Model ? </vt:lpstr>
      <vt:lpstr> The Value Proposition of the Blockchain models </vt:lpstr>
      <vt:lpstr> Blockchain on Development Platforms </vt:lpstr>
      <vt:lpstr>Blockchain on Development Platforms</vt:lpstr>
      <vt:lpstr>Презентация PowerPoint</vt:lpstr>
      <vt:lpstr> Tokens </vt:lpstr>
      <vt:lpstr>3 major models can be applied for the (re)insurance industry</vt:lpstr>
      <vt:lpstr>Презентация PowerPoint</vt:lpstr>
      <vt:lpstr>Презентация PowerPoint</vt:lpstr>
      <vt:lpstr> P2P Blockchain Business Model </vt:lpstr>
      <vt:lpstr>Blockchain as a Service Business Model (BaaS) </vt:lpstr>
      <vt:lpstr> Token Economy – Utility Token Business Model </vt:lpstr>
      <vt:lpstr>Token Economy – Utility Token Business Model</vt:lpstr>
      <vt:lpstr>The rules of token business model  </vt:lpstr>
      <vt:lpstr>Blockchain-Based Software Products </vt:lpstr>
      <vt:lpstr>Презентация PowerPoint</vt:lpstr>
      <vt:lpstr>Blockchain characteristics</vt:lpstr>
      <vt:lpstr>Benefits of use Blockchain </vt:lpstr>
      <vt:lpstr> Access control in Blockchain </vt:lpstr>
      <vt:lpstr>Architecture of Blockchain</vt:lpstr>
      <vt:lpstr>What is Architecture of Blockchain ?</vt:lpstr>
      <vt:lpstr>Evolution of blockchain development</vt:lpstr>
      <vt:lpstr>Blockchain 1.0</vt:lpstr>
      <vt:lpstr>Key elements of Blockchain 1.0 </vt:lpstr>
      <vt:lpstr>Key elements of Blockchain 1.0 limits</vt:lpstr>
      <vt:lpstr>Blockchain 2.0</vt:lpstr>
      <vt:lpstr>Key elements of Blockchain 2.0 </vt:lpstr>
      <vt:lpstr>Key elements of Blockchain 2.0 limits</vt:lpstr>
      <vt:lpstr>Blockchain 3.0</vt:lpstr>
      <vt:lpstr>Key elements of Blockchain 3.0 </vt:lpstr>
      <vt:lpstr>Blockchain hype cycle: Reduced community</vt:lpstr>
      <vt:lpstr>Blockchain hype cycle: large community</vt:lpstr>
      <vt:lpstr>Blockchain key principles: Previous works</vt:lpstr>
      <vt:lpstr>Blockchain key principles: characteristics</vt:lpstr>
      <vt:lpstr>Blockchain key principles: governance rules</vt:lpstr>
      <vt:lpstr>Презентация PowerPoint</vt:lpstr>
      <vt:lpstr> Using blockchain in business </vt:lpstr>
      <vt:lpstr>Using blockchain in business </vt:lpstr>
      <vt:lpstr>Using blockchain in business</vt:lpstr>
      <vt:lpstr>Using blockchain in business</vt:lpstr>
      <vt:lpstr>Using blockchain in business</vt:lpstr>
      <vt:lpstr>Using blockchain in business</vt:lpstr>
      <vt:lpstr> Is there money to be made with blockchain technology? </vt:lpstr>
      <vt:lpstr>Why (re)insurers care about blockchain?</vt:lpstr>
      <vt:lpstr>References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Администратор</dc:creator>
  <cp:lastModifiedBy>Администратор</cp:lastModifiedBy>
  <cp:revision>140</cp:revision>
  <dcterms:created xsi:type="dcterms:W3CDTF">2022-03-25T16:38:44Z</dcterms:created>
  <dcterms:modified xsi:type="dcterms:W3CDTF">2022-05-13T18:22:25Z</dcterms:modified>
</cp:coreProperties>
</file>